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77" r:id="rId2"/>
    <p:sldId id="275" r:id="rId3"/>
    <p:sldId id="278" r:id="rId4"/>
    <p:sldId id="279" r:id="rId5"/>
    <p:sldId id="265" r:id="rId6"/>
    <p:sldId id="266" r:id="rId7"/>
    <p:sldId id="281" r:id="rId8"/>
    <p:sldId id="274" r:id="rId9"/>
    <p:sldId id="284" r:id="rId10"/>
    <p:sldId id="285" r:id="rId11"/>
    <p:sldId id="295" r:id="rId12"/>
    <p:sldId id="294" r:id="rId13"/>
    <p:sldId id="296" r:id="rId14"/>
    <p:sldId id="297" r:id="rId15"/>
    <p:sldId id="286" r:id="rId16"/>
    <p:sldId id="288" r:id="rId17"/>
    <p:sldId id="289" r:id="rId18"/>
    <p:sldId id="290" r:id="rId19"/>
    <p:sldId id="291" r:id="rId20"/>
    <p:sldId id="292" r:id="rId21"/>
    <p:sldId id="280" r:id="rId22"/>
    <p:sldId id="267" r:id="rId23"/>
    <p:sldId id="282" r:id="rId24"/>
    <p:sldId id="283" r:id="rId25"/>
    <p:sldId id="268" r:id="rId26"/>
    <p:sldId id="273" r:id="rId2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6732"/>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6732"/>
          </a:xfrm>
          <a:prstGeom prst="rect">
            <a:avLst/>
          </a:prstGeom>
        </p:spPr>
        <p:txBody>
          <a:bodyPr vert="horz" lIns="92108" tIns="46054" rIns="92108" bIns="46054" rtlCol="0"/>
          <a:lstStyle>
            <a:lvl1pPr algn="r">
              <a:defRPr sz="1200"/>
            </a:lvl1pPr>
          </a:lstStyle>
          <a:p>
            <a:fld id="{F33D8BA3-78A6-4F25-A27F-519DFA82907B}" type="datetimeFigureOut">
              <a:rPr kumimoji="1" lang="ja-JP" altLang="en-US" smtClean="0"/>
              <a:t>2013/2/5</a:t>
            </a:fld>
            <a:endParaRPr kumimoji="1" lang="ja-JP" altLang="en-US"/>
          </a:p>
        </p:txBody>
      </p:sp>
      <p:sp>
        <p:nvSpPr>
          <p:cNvPr id="4" name="フッター プレースホルダー 3"/>
          <p:cNvSpPr>
            <a:spLocks noGrp="1"/>
          </p:cNvSpPr>
          <p:nvPr>
            <p:ph type="ftr" sz="quarter" idx="2"/>
          </p:nvPr>
        </p:nvSpPr>
        <p:spPr>
          <a:xfrm>
            <a:off x="0" y="9428309"/>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09"/>
            <a:ext cx="2946246" cy="496731"/>
          </a:xfrm>
          <a:prstGeom prst="rect">
            <a:avLst/>
          </a:prstGeom>
        </p:spPr>
        <p:txBody>
          <a:bodyPr vert="horz" lIns="92108" tIns="46054" rIns="92108" bIns="46054" rtlCol="0" anchor="b"/>
          <a:lstStyle>
            <a:lvl1pPr algn="r">
              <a:defRPr sz="1200"/>
            </a:lvl1pPr>
          </a:lstStyle>
          <a:p>
            <a:fld id="{5BA9479A-1DEB-4184-A758-5B49E4835911}" type="slidenum">
              <a:rPr kumimoji="1" lang="ja-JP" altLang="en-US" smtClean="0"/>
              <a:t>‹#›</a:t>
            </a:fld>
            <a:endParaRPr kumimoji="1" lang="ja-JP" altLang="en-US"/>
          </a:p>
        </p:txBody>
      </p:sp>
    </p:spTree>
    <p:extLst>
      <p:ext uri="{BB962C8B-B14F-4D97-AF65-F5344CB8AC3E}">
        <p14:creationId xmlns:p14="http://schemas.microsoft.com/office/powerpoint/2010/main" val="15820999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645898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139625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13732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275135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4034599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371342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415224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221152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217835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309498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15762A-0F1A-4F7B-A1A5-F4E70DD989E9}" type="datetimeFigureOut">
              <a:rPr kumimoji="1" lang="ja-JP" altLang="en-US" smtClean="0"/>
              <a:t>2013/2/5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128749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5762A-0F1A-4F7B-A1A5-F4E70DD989E9}" type="datetimeFigureOut">
              <a:rPr kumimoji="1" lang="ja-JP" altLang="en-US" smtClean="0"/>
              <a:t>2013/2/5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A1AFD-9EBF-478B-B1F6-19DDC4D01654}" type="slidenum">
              <a:rPr kumimoji="1" lang="ja-JP" altLang="en-US" smtClean="0"/>
              <a:t>‹#›</a:t>
            </a:fld>
            <a:endParaRPr kumimoji="1" lang="ja-JP" altLang="en-US"/>
          </a:p>
        </p:txBody>
      </p:sp>
    </p:spTree>
    <p:extLst>
      <p:ext uri="{BB962C8B-B14F-4D97-AF65-F5344CB8AC3E}">
        <p14:creationId xmlns:p14="http://schemas.microsoft.com/office/powerpoint/2010/main" val="38889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772816"/>
            <a:ext cx="9036496" cy="1470025"/>
          </a:xfrm>
        </p:spPr>
        <p:txBody>
          <a:bodyPr/>
          <a:lstStyle/>
          <a:p>
            <a:pPr algn="l"/>
            <a:r>
              <a:rPr kumimoji="1" lang="ja-JP" altLang="en-US" dirty="0" smtClean="0"/>
              <a:t>　　　　　準光速世界で見える　　　　</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風景の疑似撮影</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B05-139</a:t>
            </a:r>
            <a:r>
              <a:rPr lang="ja-JP" altLang="en-US" dirty="0" smtClean="0"/>
              <a:t>　葭矢 景淑</a:t>
            </a:r>
            <a:endParaRPr kumimoji="1" lang="en-US" altLang="ja-JP" dirty="0" smtClean="0"/>
          </a:p>
        </p:txBody>
      </p:sp>
    </p:spTree>
    <p:extLst>
      <p:ext uri="{BB962C8B-B14F-4D97-AF65-F5344CB8AC3E}">
        <p14:creationId xmlns:p14="http://schemas.microsoft.com/office/powerpoint/2010/main" val="616422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OpenGL</a:t>
            </a:r>
            <a:r>
              <a:rPr kumimoji="1" lang="ja-JP" altLang="en-US" dirty="0" smtClean="0"/>
              <a:t>を用いた</a:t>
            </a:r>
            <a:r>
              <a:rPr kumimoji="1" lang="en-US" altLang="ja-JP" dirty="0" smtClean="0"/>
              <a:t>3D</a:t>
            </a:r>
            <a:r>
              <a:rPr kumimoji="1" lang="ja-JP" altLang="en-US" dirty="0" smtClean="0"/>
              <a:t>シミュレーション</a:t>
            </a:r>
            <a:endParaRPr kumimoji="1" lang="ja-JP" altLang="en-US" dirty="0"/>
          </a:p>
        </p:txBody>
      </p:sp>
      <p:sp>
        <p:nvSpPr>
          <p:cNvPr id="3" name="コンテンツ プレースホルダー 2"/>
          <p:cNvSpPr>
            <a:spLocks noGrp="1"/>
          </p:cNvSpPr>
          <p:nvPr>
            <p:ph idx="1"/>
          </p:nvPr>
        </p:nvSpPr>
        <p:spPr>
          <a:xfrm>
            <a:off x="457200" y="1268760"/>
            <a:ext cx="8229600" cy="4857403"/>
          </a:xfrm>
        </p:spPr>
        <p:txBody>
          <a:bodyPr/>
          <a:lstStyle/>
          <a:p>
            <a:r>
              <a:rPr kumimoji="1" lang="ja-JP" altLang="en-US" dirty="0" smtClean="0"/>
              <a:t>簡単な直方体を設置し、その中を準光速運動した時の変化を確かめる。</a:t>
            </a:r>
            <a:endParaRPr kumimoji="1" lang="ja-JP" altLang="en-US"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5" y="2422758"/>
            <a:ext cx="5782749" cy="4337062"/>
          </a:xfrm>
          <a:prstGeom prst="rect">
            <a:avLst/>
          </a:prstGeom>
        </p:spPr>
      </p:pic>
    </p:spTree>
    <p:extLst>
      <p:ext uri="{BB962C8B-B14F-4D97-AF65-F5344CB8AC3E}">
        <p14:creationId xmlns:p14="http://schemas.microsoft.com/office/powerpoint/2010/main" val="1379540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静止している時の前方の景色</a:t>
            </a:r>
            <a:endParaRPr lang="en-US" altLang="ja-JP" dirty="0"/>
          </a:p>
          <a:p>
            <a:endParaRPr kumimoji="1" lang="en-US" altLang="ja-JP" dirty="0" smtClean="0"/>
          </a:p>
          <a:p>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9271" y="3933056"/>
            <a:ext cx="6096000" cy="2676128"/>
          </a:xfrm>
          <a:prstGeom prst="rect">
            <a:avLst/>
          </a:prstGeom>
        </p:spPr>
      </p:pic>
    </p:spTree>
    <p:extLst>
      <p:ext uri="{BB962C8B-B14F-4D97-AF65-F5344CB8AC3E}">
        <p14:creationId xmlns:p14="http://schemas.microsoft.com/office/powerpoint/2010/main" val="126774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smtClean="0"/>
              <a:t>・光速の</a:t>
            </a:r>
            <a:r>
              <a:rPr lang="en-US" altLang="ja-JP" dirty="0" smtClean="0"/>
              <a:t>0.8</a:t>
            </a:r>
            <a:r>
              <a:rPr lang="ja-JP" altLang="en-US" dirty="0" smtClean="0"/>
              <a:t>倍で運動した時の物体の変形</a:t>
            </a:r>
            <a:endParaRPr lang="en-US" altLang="ja-JP" dirty="0" smtClean="0"/>
          </a:p>
          <a:p>
            <a:pPr marL="0" indent="0">
              <a:buNone/>
            </a:pPr>
            <a:r>
              <a:rPr lang="ja-JP" altLang="en-US" dirty="0" smtClean="0"/>
              <a:t>　前方へ離れるほど伸びている</a:t>
            </a:r>
            <a:endParaRPr lang="en-US" altLang="ja-JP" dirty="0" smtClean="0"/>
          </a:p>
          <a:p>
            <a:pPr marL="0" indent="0">
              <a:buNone/>
            </a:pPr>
            <a:r>
              <a:rPr lang="ja-JP" altLang="en-US" dirty="0" smtClean="0"/>
              <a:t>　近づく</a:t>
            </a:r>
            <a:r>
              <a:rPr lang="ja-JP" altLang="en-US" dirty="0"/>
              <a:t>に</a:t>
            </a:r>
            <a:r>
              <a:rPr lang="ja-JP" altLang="en-US" dirty="0" smtClean="0"/>
              <a:t>つれて縮んでくる</a:t>
            </a: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288254"/>
            <a:ext cx="8507295" cy="4260304"/>
          </a:xfrm>
          <a:prstGeom prst="rect">
            <a:avLst/>
          </a:prstGeom>
        </p:spPr>
      </p:pic>
    </p:spTree>
    <p:extLst>
      <p:ext uri="{BB962C8B-B14F-4D97-AF65-F5344CB8AC3E}">
        <p14:creationId xmlns:p14="http://schemas.microsoft.com/office/powerpoint/2010/main" val="409790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smtClean="0"/>
              <a:t>・光速の</a:t>
            </a:r>
            <a:r>
              <a:rPr lang="en-US" altLang="ja-JP" dirty="0" smtClean="0"/>
              <a:t>0.9</a:t>
            </a:r>
            <a:r>
              <a:rPr lang="ja-JP" altLang="en-US" dirty="0" smtClean="0"/>
              <a:t>倍で運動した時の物体の変形</a:t>
            </a:r>
            <a:endParaRPr lang="en-US" altLang="ja-JP" dirty="0" smtClean="0"/>
          </a:p>
          <a:p>
            <a:pPr marL="0" indent="0">
              <a:buNone/>
            </a:pPr>
            <a:r>
              <a:rPr lang="ja-JP" altLang="en-US" dirty="0" smtClean="0"/>
              <a:t>　</a:t>
            </a:r>
            <a:r>
              <a:rPr lang="en-US" altLang="ja-JP" dirty="0" smtClean="0"/>
              <a:t>0.8</a:t>
            </a:r>
            <a:r>
              <a:rPr lang="ja-JP" altLang="en-US" dirty="0" smtClean="0"/>
              <a:t>倍より遠くでは伸びて見える</a:t>
            </a:r>
            <a:endParaRPr lang="en-US" altLang="ja-JP" dirty="0" smtClean="0"/>
          </a:p>
          <a:p>
            <a:pPr marL="0" indent="0">
              <a:buNone/>
            </a:pPr>
            <a:r>
              <a:rPr lang="ja-JP" altLang="en-US" dirty="0"/>
              <a:t>　</a:t>
            </a:r>
            <a:r>
              <a:rPr lang="ja-JP" altLang="en-US" dirty="0" smtClean="0"/>
              <a:t>両側にある大きめの物体の歪みも大きい</a:t>
            </a: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kumimoji="1" lang="ja-JP" altLang="en-US"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320776"/>
            <a:ext cx="8535688" cy="4281265"/>
          </a:xfrm>
          <a:prstGeom prst="rect">
            <a:avLst/>
          </a:prstGeom>
        </p:spPr>
      </p:pic>
    </p:spTree>
    <p:extLst>
      <p:ext uri="{BB962C8B-B14F-4D97-AF65-F5344CB8AC3E}">
        <p14:creationId xmlns:p14="http://schemas.microsoft.com/office/powerpoint/2010/main" val="186757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smtClean="0"/>
              <a:t>・光速の</a:t>
            </a:r>
            <a:r>
              <a:rPr lang="en-US" altLang="ja-JP" dirty="0" smtClean="0"/>
              <a:t>0.95</a:t>
            </a:r>
            <a:r>
              <a:rPr lang="ja-JP" altLang="en-US" dirty="0" smtClean="0"/>
              <a:t>倍で運動した時の物体の変形</a:t>
            </a:r>
            <a:endParaRPr lang="en-US" altLang="ja-JP" dirty="0" smtClean="0"/>
          </a:p>
          <a:p>
            <a:pPr marL="0" indent="0">
              <a:buNone/>
            </a:pPr>
            <a:r>
              <a:rPr lang="ja-JP" altLang="en-US" dirty="0" smtClean="0"/>
              <a:t>　</a:t>
            </a:r>
            <a:r>
              <a:rPr lang="en-US" altLang="ja-JP" dirty="0" smtClean="0"/>
              <a:t>0.9</a:t>
            </a:r>
            <a:r>
              <a:rPr lang="ja-JP" altLang="en-US" dirty="0" smtClean="0"/>
              <a:t>倍よりさらに物体が大きく変形した</a:t>
            </a:r>
            <a:endParaRPr lang="en-US" altLang="ja-JP" dirty="0" smtClean="0"/>
          </a:p>
          <a:p>
            <a:pPr marL="0" indent="0">
              <a:buNone/>
            </a:pPr>
            <a:r>
              <a:rPr lang="ja-JP" altLang="en-US" dirty="0" smtClean="0"/>
              <a:t>　両側の大きな物体でテレル回転も確認できる</a:t>
            </a: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kumimoji="1" lang="ja-JP" altLang="en-US"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694" y="2320776"/>
            <a:ext cx="8562530" cy="4281265"/>
          </a:xfrm>
          <a:prstGeom prst="rect">
            <a:avLst/>
          </a:prstGeom>
        </p:spPr>
      </p:pic>
    </p:spTree>
    <p:extLst>
      <p:ext uri="{BB962C8B-B14F-4D97-AF65-F5344CB8AC3E}">
        <p14:creationId xmlns:p14="http://schemas.microsoft.com/office/powerpoint/2010/main" val="392082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a:t>静止して</a:t>
            </a:r>
            <a:r>
              <a:rPr lang="ja-JP" altLang="en-US" dirty="0" smtClean="0"/>
              <a:t>いる時の前方と後方の景色</a:t>
            </a: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前方</a:t>
            </a:r>
            <a:r>
              <a:rPr lang="en-US" altLang="ja-JP" dirty="0" smtClean="0"/>
              <a:t>)</a:t>
            </a:r>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後方</a:t>
            </a:r>
            <a:r>
              <a:rPr lang="en-US" altLang="ja-JP" dirty="0" smtClean="0"/>
              <a:t>)</a:t>
            </a:r>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836712"/>
            <a:ext cx="6096000" cy="2676128"/>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137" y="3717032"/>
            <a:ext cx="6096000" cy="2759968"/>
          </a:xfrm>
          <a:prstGeom prst="rect">
            <a:avLst/>
          </a:prstGeom>
        </p:spPr>
      </p:pic>
    </p:spTree>
    <p:extLst>
      <p:ext uri="{BB962C8B-B14F-4D97-AF65-F5344CB8AC3E}">
        <p14:creationId xmlns:p14="http://schemas.microsoft.com/office/powerpoint/2010/main" val="2615349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smtClean="0"/>
              <a:t>光速の</a:t>
            </a:r>
            <a:r>
              <a:rPr lang="en-US" altLang="ja-JP" dirty="0" smtClean="0"/>
              <a:t>0.1</a:t>
            </a:r>
            <a:r>
              <a:rPr lang="ja-JP" altLang="en-US" dirty="0" smtClean="0"/>
              <a:t>倍で運動した時の前方と後方の景色</a:t>
            </a: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前方</a:t>
            </a:r>
            <a:r>
              <a:rPr lang="en-US" altLang="ja-JP" dirty="0" smtClean="0"/>
              <a:t>)</a:t>
            </a:r>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後方</a:t>
            </a:r>
            <a:r>
              <a:rPr lang="en-US" altLang="ja-JP" dirty="0" smtClean="0"/>
              <a:t>)</a:t>
            </a:r>
          </a:p>
          <a:p>
            <a:pPr marL="0" indent="0">
              <a:buNone/>
            </a:pPr>
            <a:endParaRPr kumimoji="1" lang="ja-JP" altLang="en-US" dirty="0"/>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5865" y="841602"/>
            <a:ext cx="6066543" cy="2676128"/>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5865" y="3723592"/>
            <a:ext cx="6096000" cy="2726814"/>
          </a:xfrm>
          <a:prstGeom prst="rect">
            <a:avLst/>
          </a:prstGeom>
        </p:spPr>
      </p:pic>
    </p:spTree>
    <p:extLst>
      <p:ext uri="{BB962C8B-B14F-4D97-AF65-F5344CB8AC3E}">
        <p14:creationId xmlns:p14="http://schemas.microsoft.com/office/powerpoint/2010/main" val="450289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a:t>光速の</a:t>
            </a:r>
            <a:r>
              <a:rPr lang="en-US" altLang="ja-JP" dirty="0" smtClean="0"/>
              <a:t>0.2</a:t>
            </a:r>
            <a:r>
              <a:rPr lang="ja-JP" altLang="en-US" dirty="0" smtClean="0"/>
              <a:t>倍</a:t>
            </a:r>
            <a:r>
              <a:rPr lang="ja-JP" altLang="en-US" dirty="0"/>
              <a:t>で運動した時の前方と後方の景色</a:t>
            </a:r>
            <a:endParaRPr lang="en-US" altLang="ja-JP" dirty="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前方</a:t>
            </a:r>
            <a:r>
              <a:rPr lang="en-US" altLang="ja-JP" dirty="0" smtClean="0"/>
              <a:t>)</a:t>
            </a:r>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後方</a:t>
            </a:r>
            <a:r>
              <a:rPr lang="en-US" altLang="ja-JP" dirty="0" smtClean="0"/>
              <a:t>)</a:t>
            </a:r>
          </a:p>
          <a:p>
            <a:pPr marL="0" indent="0">
              <a:buNone/>
            </a:pPr>
            <a:endParaRPr kumimoji="1" lang="ja-JP" altLang="en-US" dirty="0"/>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1137" y="836712"/>
            <a:ext cx="6086475" cy="2676127"/>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0187" y="3739547"/>
            <a:ext cx="6067425" cy="2740918"/>
          </a:xfrm>
          <a:prstGeom prst="rect">
            <a:avLst/>
          </a:prstGeom>
        </p:spPr>
      </p:pic>
    </p:spTree>
    <p:extLst>
      <p:ext uri="{BB962C8B-B14F-4D97-AF65-F5344CB8AC3E}">
        <p14:creationId xmlns:p14="http://schemas.microsoft.com/office/powerpoint/2010/main" val="450289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a:t>光速の</a:t>
            </a:r>
            <a:r>
              <a:rPr lang="en-US" altLang="ja-JP" dirty="0" smtClean="0"/>
              <a:t>0.5</a:t>
            </a:r>
            <a:r>
              <a:rPr lang="ja-JP" altLang="en-US" dirty="0" smtClean="0"/>
              <a:t>倍</a:t>
            </a:r>
            <a:r>
              <a:rPr lang="ja-JP" altLang="en-US" dirty="0"/>
              <a:t>で運動した時の前方と後方の景色</a:t>
            </a:r>
            <a:endParaRPr lang="en-US" altLang="ja-JP" dirty="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前方</a:t>
            </a:r>
            <a:r>
              <a:rPr lang="en-US" altLang="ja-JP" dirty="0" smtClean="0"/>
              <a:t>)</a:t>
            </a:r>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後方</a:t>
            </a:r>
            <a:r>
              <a:rPr lang="en-US" altLang="ja-JP" dirty="0" smtClean="0"/>
              <a:t>)</a:t>
            </a:r>
          </a:p>
          <a:p>
            <a:pPr marL="0" indent="0">
              <a:buNone/>
            </a:pPr>
            <a:endParaRPr kumimoji="1" lang="ja-JP" altLang="en-US" dirty="0"/>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787" y="836712"/>
            <a:ext cx="6057900" cy="2676128"/>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4436" y="3727287"/>
            <a:ext cx="6067425" cy="2759968"/>
          </a:xfrm>
          <a:prstGeom prst="rect">
            <a:avLst/>
          </a:prstGeom>
        </p:spPr>
      </p:pic>
    </p:spTree>
    <p:extLst>
      <p:ext uri="{BB962C8B-B14F-4D97-AF65-F5344CB8AC3E}">
        <p14:creationId xmlns:p14="http://schemas.microsoft.com/office/powerpoint/2010/main" val="450289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0648"/>
            <a:ext cx="8229600" cy="6216352"/>
          </a:xfrm>
        </p:spPr>
        <p:txBody>
          <a:bodyPr/>
          <a:lstStyle/>
          <a:p>
            <a:pPr marL="0" indent="0">
              <a:buNone/>
            </a:pPr>
            <a:r>
              <a:rPr lang="ja-JP" altLang="en-US" dirty="0"/>
              <a:t>光速の</a:t>
            </a:r>
            <a:r>
              <a:rPr lang="en-US" altLang="ja-JP" dirty="0" smtClean="0"/>
              <a:t>0.8</a:t>
            </a:r>
            <a:r>
              <a:rPr lang="ja-JP" altLang="en-US" dirty="0" smtClean="0"/>
              <a:t>倍</a:t>
            </a:r>
            <a:r>
              <a:rPr lang="ja-JP" altLang="en-US" dirty="0"/>
              <a:t>で運動した時の前方と後方の景色</a:t>
            </a:r>
            <a:endParaRPr lang="en-US" altLang="ja-JP" dirty="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前方</a:t>
            </a:r>
            <a:r>
              <a:rPr lang="en-US" altLang="ja-JP" dirty="0" smtClean="0"/>
              <a:t>)</a:t>
            </a:r>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r>
              <a:rPr lang="en-US" altLang="ja-JP" dirty="0" smtClean="0"/>
              <a:t>(</a:t>
            </a:r>
            <a:r>
              <a:rPr lang="ja-JP" altLang="en-US" dirty="0" smtClean="0"/>
              <a:t>後方</a:t>
            </a:r>
            <a:r>
              <a:rPr lang="en-US" altLang="ja-JP" dirty="0" smtClean="0"/>
              <a:t>)</a:t>
            </a:r>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2133" y="863306"/>
            <a:ext cx="6086475" cy="2676128"/>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2132" y="3738105"/>
            <a:ext cx="6086475" cy="2759967"/>
          </a:xfrm>
          <a:prstGeom prst="rect">
            <a:avLst/>
          </a:prstGeom>
        </p:spPr>
      </p:pic>
    </p:spTree>
    <p:extLst>
      <p:ext uri="{BB962C8B-B14F-4D97-AF65-F5344CB8AC3E}">
        <p14:creationId xmlns:p14="http://schemas.microsoft.com/office/powerpoint/2010/main" val="428035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準光速世界とは</a:t>
            </a:r>
            <a:endParaRPr kumimoji="1" lang="ja-JP" altLang="en-US" dirty="0"/>
          </a:p>
        </p:txBody>
      </p:sp>
      <p:sp>
        <p:nvSpPr>
          <p:cNvPr id="3" name="コンテンツ プレースホルダー 2"/>
          <p:cNvSpPr>
            <a:spLocks noGrp="1"/>
          </p:cNvSpPr>
          <p:nvPr>
            <p:ph idx="1"/>
          </p:nvPr>
        </p:nvSpPr>
        <p:spPr>
          <a:xfrm>
            <a:off x="457200" y="1600200"/>
            <a:ext cx="8435280" cy="4781128"/>
          </a:xfrm>
        </p:spPr>
        <p:txBody>
          <a:bodyPr>
            <a:normAutofit/>
          </a:bodyPr>
          <a:lstStyle/>
          <a:p>
            <a:r>
              <a:rPr kumimoji="1" lang="ja-JP" altLang="en-US" dirty="0" smtClean="0"/>
              <a:t>光速の世界に近づくと何が起こるか</a:t>
            </a:r>
            <a:endParaRPr lang="en-US" altLang="ja-JP" dirty="0" smtClean="0"/>
          </a:p>
          <a:p>
            <a:pPr marL="0" indent="0">
              <a:buNone/>
            </a:pPr>
            <a:r>
              <a:rPr lang="ja-JP" altLang="en-US" dirty="0"/>
              <a:t>　</a:t>
            </a:r>
            <a:r>
              <a:rPr lang="ja-JP" altLang="en-US" dirty="0" smtClean="0"/>
              <a:t>　・・・特殊相対性理論では様々な効果が起こる</a:t>
            </a:r>
            <a:endParaRPr lang="en-US" altLang="ja-JP" dirty="0" smtClean="0"/>
          </a:p>
          <a:p>
            <a:pPr marL="0" indent="0">
              <a:buNone/>
            </a:pPr>
            <a:r>
              <a:rPr kumimoji="1" lang="ja-JP" altLang="en-US" dirty="0"/>
              <a:t>　</a:t>
            </a:r>
            <a:r>
              <a:rPr kumimoji="1" lang="ja-JP" altLang="en-US" dirty="0" smtClean="0"/>
              <a:t>　　　 </a:t>
            </a:r>
            <a:r>
              <a:rPr kumimoji="1" lang="ja-JP" altLang="en-US" sz="2400" dirty="0" smtClean="0"/>
              <a:t>時間の進みが遅くなる、物が短く見える、質量増加</a:t>
            </a:r>
            <a:r>
              <a:rPr kumimoji="1" lang="en-US" altLang="ja-JP" sz="2400" dirty="0" err="1" smtClean="0"/>
              <a:t>etc</a:t>
            </a:r>
            <a:endParaRPr kumimoji="1" lang="en-US" altLang="ja-JP" sz="2400" dirty="0" smtClean="0"/>
          </a:p>
          <a:p>
            <a:pPr marL="0" indent="0">
              <a:buNone/>
            </a:pPr>
            <a:endParaRPr lang="en-US" altLang="ja-JP" dirty="0" smtClean="0"/>
          </a:p>
          <a:p>
            <a:r>
              <a:rPr lang="ja-JP" altLang="en-US" dirty="0"/>
              <a:t>視覚に作用</a:t>
            </a:r>
            <a:r>
              <a:rPr lang="ja-JP" altLang="en-US" dirty="0" smtClean="0"/>
              <a:t>する効果を使い、準光速運動した時の風景を再現することを目的とする。</a:t>
            </a:r>
            <a:endParaRPr lang="en-US" altLang="ja-JP" dirty="0" smtClean="0"/>
          </a:p>
          <a:p>
            <a:pPr marL="0" indent="0">
              <a:buNone/>
            </a:pPr>
            <a:r>
              <a:rPr kumimoji="1" lang="ja-JP" altLang="en-US" dirty="0"/>
              <a:t>　</a:t>
            </a:r>
            <a:r>
              <a:rPr lang="ja-JP" altLang="en-US" dirty="0"/>
              <a:t>　</a:t>
            </a:r>
            <a:r>
              <a:rPr lang="ja-JP" altLang="en-US" dirty="0" smtClean="0"/>
              <a:t>・・・横ドップラー効果による色の変化</a:t>
            </a:r>
            <a:endParaRPr lang="en-US" altLang="ja-JP" dirty="0" smtClean="0"/>
          </a:p>
          <a:p>
            <a:pPr marL="0" indent="0">
              <a:buNone/>
            </a:pPr>
            <a:r>
              <a:rPr kumimoji="1" lang="ja-JP" altLang="en-US" dirty="0"/>
              <a:t>　</a:t>
            </a:r>
            <a:r>
              <a:rPr kumimoji="1" lang="ja-JP" altLang="en-US" dirty="0" smtClean="0"/>
              <a:t>　　　 テレル回転を含む物体の見え方の変化</a:t>
            </a:r>
            <a:endParaRPr kumimoji="1" lang="en-US" altLang="ja-JP" dirty="0" smtClean="0"/>
          </a:p>
        </p:txBody>
      </p:sp>
    </p:spTree>
    <p:extLst>
      <p:ext uri="{BB962C8B-B14F-4D97-AF65-F5344CB8AC3E}">
        <p14:creationId xmlns:p14="http://schemas.microsoft.com/office/powerpoint/2010/main" val="264636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57200" y="1412776"/>
            <a:ext cx="8229600" cy="5328592"/>
          </a:xfrm>
        </p:spPr>
        <p:txBody>
          <a:bodyPr/>
          <a:lstStyle/>
          <a:p>
            <a:r>
              <a:rPr lang="ja-JP" altLang="en-US" dirty="0"/>
              <a:t>観測者</a:t>
            </a:r>
            <a:r>
              <a:rPr lang="ja-JP" altLang="en-US" dirty="0" smtClean="0"/>
              <a:t>から遠いほど物体の変形が起き</a:t>
            </a:r>
            <a:endParaRPr lang="en-US" altLang="ja-JP" dirty="0"/>
          </a:p>
          <a:p>
            <a:pPr marL="0" indent="0">
              <a:buNone/>
            </a:pPr>
            <a:r>
              <a:rPr lang="ja-JP" altLang="en-US" dirty="0"/>
              <a:t>　 近くではローレンツ収縮した景色に近づく</a:t>
            </a:r>
            <a:endParaRPr lang="en-US" altLang="ja-JP" dirty="0"/>
          </a:p>
          <a:p>
            <a:r>
              <a:rPr lang="ja-JP" altLang="en-US" dirty="0" smtClean="0"/>
              <a:t>ドップラー</a:t>
            </a:r>
            <a:r>
              <a:rPr lang="ja-JP" altLang="en-US" dirty="0"/>
              <a:t>効果</a:t>
            </a:r>
            <a:r>
              <a:rPr lang="ja-JP" altLang="en-US" dirty="0" smtClean="0"/>
              <a:t>の</a:t>
            </a:r>
            <a:r>
              <a:rPr lang="ja-JP" altLang="en-US" dirty="0"/>
              <a:t>影響</a:t>
            </a:r>
            <a:r>
              <a:rPr lang="ja-JP" altLang="en-US" dirty="0" smtClean="0"/>
              <a:t>で、後方では赤外線になりやすく、準光速では前方のみ可視光線が残る可能性がある</a:t>
            </a:r>
            <a:endParaRPr lang="en-US" altLang="ja-JP" dirty="0"/>
          </a:p>
          <a:p>
            <a:r>
              <a:rPr lang="ja-JP" altLang="en-US" dirty="0"/>
              <a:t>速度</a:t>
            </a:r>
            <a:r>
              <a:rPr lang="ja-JP" altLang="en-US" dirty="0" smtClean="0"/>
              <a:t>が光速に近く、物体が観測者付近でなければテレル回転は起きにくい</a:t>
            </a:r>
            <a:endParaRPr lang="en-US" altLang="ja-JP" dirty="0" smtClean="0"/>
          </a:p>
          <a:p>
            <a:r>
              <a:rPr lang="ja-JP" altLang="en-US" smtClean="0"/>
              <a:t>前方と後方では景色が全く変わってしまう</a:t>
            </a:r>
            <a:endParaRPr lang="en-US" altLang="ja-JP" dirty="0" smtClean="0"/>
          </a:p>
        </p:txBody>
      </p:sp>
    </p:spTree>
    <p:extLst>
      <p:ext uri="{BB962C8B-B14F-4D97-AF65-F5344CB8AC3E}">
        <p14:creationId xmlns:p14="http://schemas.microsoft.com/office/powerpoint/2010/main" val="2883302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没コーナーだよ！全員集合！</a:t>
            </a:r>
            <a:endParaRPr kumimoji="1" lang="ja-JP" altLang="en-US" dirty="0"/>
          </a:p>
        </p:txBody>
      </p:sp>
      <p:sp>
        <p:nvSpPr>
          <p:cNvPr id="3" name="コンテンツ プレースホルダー 2"/>
          <p:cNvSpPr>
            <a:spLocks noGrp="1"/>
          </p:cNvSpPr>
          <p:nvPr>
            <p:ph idx="1"/>
          </p:nvPr>
        </p:nvSpPr>
        <p:spPr>
          <a:xfrm>
            <a:off x="251520" y="1600200"/>
            <a:ext cx="8892480" cy="4925144"/>
          </a:xfrm>
        </p:spPr>
        <p:txBody>
          <a:bodyPr>
            <a:normAutofit/>
          </a:bodyPr>
          <a:lstStyle/>
          <a:p>
            <a:pPr marL="0" indent="0">
              <a:buNone/>
            </a:pPr>
            <a:r>
              <a:rPr kumimoji="1" lang="ja-JP" altLang="en-US" dirty="0" smtClean="0"/>
              <a:t>・光行差</a:t>
            </a:r>
            <a:endParaRPr kumimoji="1" lang="en-US" altLang="ja-JP" dirty="0" smtClean="0"/>
          </a:p>
          <a:p>
            <a:pPr marL="0" indent="0">
              <a:buNone/>
            </a:pPr>
            <a:r>
              <a:rPr lang="ja-JP" altLang="en-US" dirty="0"/>
              <a:t>　</a:t>
            </a:r>
            <a:r>
              <a:rPr lang="ja-JP" altLang="en-US" dirty="0" smtClean="0"/>
              <a:t>何それおいしいの？</a:t>
            </a:r>
            <a:endParaRPr lang="en-US" altLang="ja-JP" dirty="0" smtClean="0"/>
          </a:p>
          <a:p>
            <a:pPr marL="0" indent="0">
              <a:buNone/>
            </a:pPr>
            <a:r>
              <a:rPr kumimoji="1" lang="ja-JP" altLang="en-US" dirty="0" smtClean="0"/>
              <a:t>・正確な明るさの変化</a:t>
            </a:r>
            <a:endParaRPr kumimoji="1" lang="en-US" altLang="ja-JP" dirty="0" smtClean="0"/>
          </a:p>
          <a:p>
            <a:pPr marL="0" indent="0">
              <a:buNone/>
            </a:pPr>
            <a:r>
              <a:rPr lang="ja-JP" altLang="en-US" dirty="0"/>
              <a:t>　</a:t>
            </a:r>
            <a:r>
              <a:rPr lang="ja-JP" altLang="en-US" dirty="0" smtClean="0"/>
              <a:t>まだ研究段階の分野だし（震え声</a:t>
            </a:r>
            <a:endParaRPr lang="en-US" altLang="ja-JP" dirty="0" smtClean="0"/>
          </a:p>
          <a:p>
            <a:pPr marL="0" indent="0">
              <a:buNone/>
            </a:pPr>
            <a:r>
              <a:rPr kumimoji="1" lang="ja-JP" altLang="en-US" dirty="0" smtClean="0"/>
              <a:t>・あまりリアルに見えないんだけど</a:t>
            </a:r>
            <a:endParaRPr kumimoji="1" lang="en-US" altLang="ja-JP" dirty="0" smtClean="0"/>
          </a:p>
          <a:p>
            <a:pPr marL="0" indent="0">
              <a:buNone/>
            </a:pPr>
            <a:r>
              <a:rPr lang="ja-JP" altLang="en-US" dirty="0"/>
              <a:t>　</a:t>
            </a:r>
            <a:r>
              <a:rPr lang="ja-JP" altLang="en-US" dirty="0" smtClean="0"/>
              <a:t>完全な再現なんて言ってないですしお寿司</a:t>
            </a:r>
            <a:endParaRPr lang="en-US" altLang="ja-JP" dirty="0" smtClean="0"/>
          </a:p>
          <a:p>
            <a:pPr marL="0" indent="0">
              <a:buNone/>
            </a:pPr>
            <a:r>
              <a:rPr kumimoji="1" lang="ja-JP" altLang="en-US" dirty="0" smtClean="0"/>
              <a:t>・光行差って何？ねぇねぇ光行差って何だったの？</a:t>
            </a:r>
            <a:endParaRPr kumimoji="1" lang="en-US" altLang="ja-JP" dirty="0" smtClean="0"/>
          </a:p>
          <a:p>
            <a:pPr marL="0" indent="0">
              <a:buNone/>
            </a:pPr>
            <a:r>
              <a:rPr lang="ja-JP" altLang="en-US" dirty="0"/>
              <a:t>　</a:t>
            </a:r>
            <a:r>
              <a:rPr lang="ja-JP" altLang="en-US" dirty="0" smtClean="0"/>
              <a:t>ご清聴ありがとうございました。</a:t>
            </a:r>
            <a:endParaRPr kumimoji="1" lang="ja-JP" altLang="en-US" dirty="0"/>
          </a:p>
        </p:txBody>
      </p:sp>
    </p:spTree>
    <p:extLst>
      <p:ext uri="{BB962C8B-B14F-4D97-AF65-F5344CB8AC3E}">
        <p14:creationId xmlns:p14="http://schemas.microsoft.com/office/powerpoint/2010/main" val="118585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光行差と明るさ変化</a:t>
            </a:r>
            <a:endParaRPr kumimoji="1" lang="ja-JP" altLang="en-US" dirty="0"/>
          </a:p>
        </p:txBody>
      </p:sp>
      <p:sp>
        <p:nvSpPr>
          <p:cNvPr id="3" name="コンテンツ プレースホルダー 2"/>
          <p:cNvSpPr>
            <a:spLocks noGrp="1"/>
          </p:cNvSpPr>
          <p:nvPr>
            <p:ph idx="1"/>
          </p:nvPr>
        </p:nvSpPr>
        <p:spPr/>
        <p:txBody>
          <a:bodyPr/>
          <a:lstStyle/>
          <a:p>
            <a:r>
              <a:rPr lang="ja-JP" altLang="en-US" dirty="0"/>
              <a:t>観測者</a:t>
            </a:r>
            <a:r>
              <a:rPr lang="ja-JP" altLang="en-US" dirty="0" smtClean="0"/>
              <a:t>が前方に高速運動していると、視野が前方に集まってくる現象のことです。</a:t>
            </a:r>
            <a:endParaRPr lang="en-US" altLang="ja-JP" dirty="0" smtClean="0"/>
          </a:p>
          <a:p>
            <a:r>
              <a:rPr kumimoji="1" lang="ja-JP" altLang="en-US" dirty="0"/>
              <a:t>視野</a:t>
            </a:r>
            <a:r>
              <a:rPr kumimoji="1" lang="ja-JP" altLang="en-US" dirty="0" smtClean="0"/>
              <a:t>が</a:t>
            </a:r>
            <a:r>
              <a:rPr kumimoji="1" lang="ja-JP" altLang="en-US" dirty="0"/>
              <a:t>前方</a:t>
            </a:r>
            <a:r>
              <a:rPr kumimoji="1" lang="ja-JP" altLang="en-US" dirty="0" smtClean="0"/>
              <a:t>に集まる</a:t>
            </a:r>
            <a:r>
              <a:rPr kumimoji="1" lang="ja-JP" altLang="en-US" dirty="0"/>
              <a:t>ということは</a:t>
            </a:r>
            <a:r>
              <a:rPr kumimoji="1" lang="ja-JP" altLang="en-US" dirty="0" smtClean="0"/>
              <a:t>、光が視野の前方に集まるということなので、明るさも変化する。</a:t>
            </a:r>
            <a:endParaRPr kumimoji="1" lang="en-US" altLang="ja-JP" dirty="0" smtClean="0"/>
          </a:p>
          <a:p>
            <a:r>
              <a:rPr lang="en-US" altLang="ja-JP" dirty="0" smtClean="0"/>
              <a:t>PC</a:t>
            </a:r>
            <a:r>
              <a:rPr lang="ja-JP" altLang="en-US" dirty="0" smtClean="0"/>
              <a:t>や</a:t>
            </a:r>
            <a:r>
              <a:rPr lang="en-US" altLang="ja-JP" dirty="0" smtClean="0"/>
              <a:t>RGB</a:t>
            </a:r>
            <a:r>
              <a:rPr lang="ja-JP" altLang="en-US" dirty="0" smtClean="0"/>
              <a:t>で表現している関係で、明るさを変化させることはできないので、白色に近づけることで明るさを表現する。</a:t>
            </a:r>
            <a:endParaRPr kumimoji="1" lang="ja-JP" altLang="en-US" dirty="0"/>
          </a:p>
        </p:txBody>
      </p:sp>
    </p:spTree>
    <p:extLst>
      <p:ext uri="{BB962C8B-B14F-4D97-AF65-F5344CB8AC3E}">
        <p14:creationId xmlns:p14="http://schemas.microsoft.com/office/powerpoint/2010/main" val="1846928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238705"/>
            <a:ext cx="6984776" cy="6619295"/>
          </a:xfrm>
        </p:spPr>
      </p:pic>
    </p:spTree>
    <p:extLst>
      <p:ext uri="{BB962C8B-B14F-4D97-AF65-F5344CB8AC3E}">
        <p14:creationId xmlns:p14="http://schemas.microsoft.com/office/powerpoint/2010/main" val="3083877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見え方を考慮した物体</a:t>
            </a:r>
            <a:r>
              <a:rPr kumimoji="1" lang="ja-JP" altLang="en-US" dirty="0" smtClean="0"/>
              <a:t>の変化</a:t>
            </a:r>
            <a:endParaRPr kumimoji="1" lang="ja-JP" altLang="en-US" dirty="0"/>
          </a:p>
        </p:txBody>
      </p:sp>
      <p:sp>
        <p:nvSpPr>
          <p:cNvPr id="3" name="コンテンツ プレースホルダー 2"/>
          <p:cNvSpPr>
            <a:spLocks noGrp="1"/>
          </p:cNvSpPr>
          <p:nvPr>
            <p:ph idx="1"/>
          </p:nvPr>
        </p:nvSpPr>
        <p:spPr>
          <a:xfrm>
            <a:off x="457200" y="1600200"/>
            <a:ext cx="8229600" cy="5141168"/>
          </a:xfrm>
        </p:spPr>
        <p:txBody>
          <a:bodyPr>
            <a:normAutofit lnSpcReduction="10000"/>
          </a:bodyPr>
          <a:lstStyle/>
          <a:p>
            <a:pPr marL="0" indent="0">
              <a:buNone/>
            </a:pPr>
            <a:r>
              <a:rPr lang="ja-JP" altLang="en-US" dirty="0" smtClean="0"/>
              <a:t>・相対的に近づくと、物体が運動方向へローレ</a:t>
            </a:r>
            <a:endParaRPr lang="en-US" altLang="ja-JP" dirty="0" smtClean="0"/>
          </a:p>
          <a:p>
            <a:pPr marL="0" indent="0">
              <a:buNone/>
            </a:pPr>
            <a:r>
              <a:rPr lang="ja-JP" altLang="en-US" dirty="0" smtClean="0"/>
              <a:t>　ンツ収縮以上に伸びて観測できる。</a:t>
            </a:r>
            <a:endParaRPr lang="en-US" altLang="ja-JP" dirty="0" smtClean="0"/>
          </a:p>
          <a:p>
            <a:pPr marL="0" indent="0">
              <a:buNone/>
            </a:pPr>
            <a:r>
              <a:rPr kumimoji="1" lang="ja-JP" altLang="en-US" dirty="0" smtClean="0"/>
              <a:t>・相対的に遠ざかると、物体がローレンツ収縮</a:t>
            </a:r>
            <a:endParaRPr kumimoji="1" lang="en-US" altLang="ja-JP" dirty="0" smtClean="0"/>
          </a:p>
          <a:p>
            <a:pPr marL="0" indent="0">
              <a:buNone/>
            </a:pPr>
            <a:r>
              <a:rPr lang="ja-JP" altLang="en-US" dirty="0"/>
              <a:t>　</a:t>
            </a:r>
            <a:r>
              <a:rPr kumimoji="1" lang="ja-JP" altLang="en-US" dirty="0" smtClean="0"/>
              <a:t>以上に縮んで観測できる。</a:t>
            </a:r>
            <a:endParaRPr kumimoji="1" lang="en-US" altLang="ja-JP" dirty="0" smtClean="0"/>
          </a:p>
          <a:p>
            <a:pPr marL="0" indent="0">
              <a:buNone/>
            </a:pPr>
            <a:r>
              <a:rPr lang="ja-JP" altLang="en-US" dirty="0" smtClean="0"/>
              <a:t>・準光速世界の擬似撮影において、一番景色</a:t>
            </a:r>
            <a:endParaRPr lang="en-US" altLang="ja-JP" dirty="0" smtClean="0"/>
          </a:p>
          <a:p>
            <a:pPr marL="0" indent="0">
              <a:buNone/>
            </a:pPr>
            <a:r>
              <a:rPr lang="ja-JP" altLang="en-US" dirty="0"/>
              <a:t>　</a:t>
            </a:r>
            <a:r>
              <a:rPr lang="ja-JP" altLang="en-US" dirty="0" smtClean="0"/>
              <a:t>が変化する可能性がある効果である。</a:t>
            </a:r>
            <a:endParaRPr lang="en-US" altLang="ja-JP" dirty="0" smtClean="0"/>
          </a:p>
          <a:p>
            <a:pPr marL="0" indent="0">
              <a:buNone/>
            </a:pPr>
            <a:endParaRPr kumimoji="1" lang="en-US" altLang="ja-JP" dirty="0"/>
          </a:p>
          <a:p>
            <a:pPr marL="0" indent="0">
              <a:buNone/>
            </a:pPr>
            <a:endParaRPr kumimoji="1" lang="en-US" altLang="ja-JP" dirty="0" smtClean="0"/>
          </a:p>
          <a:p>
            <a:pPr marL="0" indent="0">
              <a:buNone/>
            </a:pPr>
            <a:endParaRPr lang="en-US" altLang="ja-JP" sz="1000" dirty="0" smtClean="0"/>
          </a:p>
          <a:p>
            <a:pPr marL="0" indent="0">
              <a:buNone/>
            </a:pPr>
            <a:endParaRPr lang="en-US" altLang="ja-JP" sz="1000" dirty="0" smtClean="0"/>
          </a:p>
          <a:p>
            <a:pPr marL="0" indent="0">
              <a:buNone/>
            </a:pPr>
            <a:r>
              <a:rPr lang="ja-JP" altLang="en-US" sz="1200" dirty="0"/>
              <a:t>　</a:t>
            </a:r>
            <a:r>
              <a:rPr lang="ja-JP" altLang="en-US" sz="1200" dirty="0" smtClean="0"/>
              <a:t>　　　　　　　　　　　</a:t>
            </a:r>
            <a:r>
              <a:rPr lang="en-US" altLang="ja-JP" sz="1200" dirty="0" smtClean="0"/>
              <a:t>【</a:t>
            </a:r>
            <a:r>
              <a:rPr lang="ja-JP" altLang="en-US" sz="1200" dirty="0"/>
              <a:t>引用文献</a:t>
            </a:r>
            <a:r>
              <a:rPr lang="en-US" altLang="ja-JP" sz="1200" dirty="0"/>
              <a:t>】</a:t>
            </a:r>
          </a:p>
          <a:p>
            <a:pPr marL="0" indent="0">
              <a:buNone/>
            </a:pPr>
            <a:r>
              <a:rPr lang="ja-JP" altLang="en-US" sz="1200" dirty="0"/>
              <a:t>　　　　　　　</a:t>
            </a:r>
            <a:r>
              <a:rPr lang="ja-JP" altLang="en-US" sz="1200" dirty="0" smtClean="0"/>
              <a:t>　　</a:t>
            </a:r>
            <a:r>
              <a:rPr lang="ja-JP" altLang="en-US" sz="1200" dirty="0"/>
              <a:t>　　　</a:t>
            </a:r>
            <a:r>
              <a:rPr lang="en-US" altLang="ja-JP" sz="1200" dirty="0"/>
              <a:t>U Kraus(2007)</a:t>
            </a:r>
            <a:r>
              <a:rPr lang="ja-JP" altLang="en-US" sz="1200" dirty="0"/>
              <a:t> 「</a:t>
            </a:r>
            <a:r>
              <a:rPr lang="en-US" altLang="ja-JP" sz="1200" dirty="0"/>
              <a:t>First-person visualizations of the special and general theory of relativity</a:t>
            </a:r>
            <a:r>
              <a:rPr lang="ja-JP" altLang="en-US" sz="1200" dirty="0"/>
              <a:t>」 </a:t>
            </a:r>
            <a:r>
              <a:rPr lang="en-US" altLang="ja-JP" sz="1200" dirty="0" smtClean="0"/>
              <a:t>pp.3</a:t>
            </a:r>
            <a:endParaRPr lang="en-US" altLang="ja-JP" sz="1200" dirty="0"/>
          </a:p>
          <a:p>
            <a:pPr marL="0" indent="0">
              <a:buNone/>
            </a:pPr>
            <a:endParaRPr kumimoji="1" lang="ja-JP" altLang="en-US" sz="10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4736473"/>
            <a:ext cx="5616624" cy="1373227"/>
          </a:xfrm>
          <a:prstGeom prst="rect">
            <a:avLst/>
          </a:prstGeom>
        </p:spPr>
      </p:pic>
    </p:spTree>
    <p:extLst>
      <p:ext uri="{BB962C8B-B14F-4D97-AF65-F5344CB8AC3E}">
        <p14:creationId xmlns:p14="http://schemas.microsoft.com/office/powerpoint/2010/main" val="4092569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テレル回転</a:t>
            </a:r>
            <a:endParaRPr kumimoji="1" lang="ja-JP" altLang="en-US" dirty="0"/>
          </a:p>
        </p:txBody>
      </p:sp>
      <p:sp>
        <p:nvSpPr>
          <p:cNvPr id="3" name="コンテンツ プレースホルダー 2"/>
          <p:cNvSpPr>
            <a:spLocks noGrp="1"/>
          </p:cNvSpPr>
          <p:nvPr>
            <p:ph idx="1"/>
          </p:nvPr>
        </p:nvSpPr>
        <p:spPr>
          <a:xfrm>
            <a:off x="457200" y="1600200"/>
            <a:ext cx="8229600" cy="4781128"/>
          </a:xfrm>
        </p:spPr>
        <p:txBody>
          <a:bodyPr>
            <a:normAutofit fontScale="92500" lnSpcReduction="10000"/>
          </a:bodyPr>
          <a:lstStyle/>
          <a:p>
            <a:r>
              <a:rPr lang="ja-JP" altLang="en-US" dirty="0"/>
              <a:t>観測</a:t>
            </a:r>
            <a:r>
              <a:rPr lang="ja-JP" altLang="en-US" dirty="0" smtClean="0"/>
              <a:t>者と立方体が相対的に高速運動していると、見えている面が見えなくなり、見えていなかった奥側の面が見えてくることにより、まるで立方体が回転しているように見える現象</a:t>
            </a:r>
            <a:endParaRPr lang="en-US" altLang="ja-JP" dirty="0" smtClean="0"/>
          </a:p>
          <a:p>
            <a:r>
              <a:rPr lang="ja-JP" altLang="en-US" dirty="0" smtClean="0"/>
              <a:t>ローレンツ収縮など相対論の効果ではなく、見え方を考慮すると現れる効果</a:t>
            </a:r>
            <a:endParaRPr lang="en-US" altLang="ja-JP" dirty="0" smtClean="0"/>
          </a:p>
          <a:p>
            <a:endParaRPr lang="en-US" altLang="ja-JP" dirty="0" smtClean="0"/>
          </a:p>
          <a:p>
            <a:pPr marL="0" indent="0">
              <a:buNone/>
            </a:pPr>
            <a:r>
              <a:rPr lang="ja-JP" altLang="en-US" dirty="0" smtClean="0"/>
              <a:t>　テレル回転は、</a:t>
            </a:r>
            <a:r>
              <a:rPr lang="ja-JP" altLang="en-US" dirty="0"/>
              <a:t>観測者へどの光が同時に届くかを考えた時の効果であり、回転以外にも物体の見え方が変化する。</a:t>
            </a:r>
            <a:endParaRPr lang="en-US" altLang="ja-JP" dirty="0"/>
          </a:p>
          <a:p>
            <a:endParaRPr kumimoji="1" lang="ja-JP" altLang="en-US" dirty="0"/>
          </a:p>
        </p:txBody>
      </p:sp>
    </p:spTree>
    <p:extLst>
      <p:ext uri="{BB962C8B-B14F-4D97-AF65-F5344CB8AC3E}">
        <p14:creationId xmlns:p14="http://schemas.microsoft.com/office/powerpoint/2010/main" val="2857138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テレル</a:t>
            </a:r>
            <a:r>
              <a:rPr lang="ja-JP" altLang="en-US" dirty="0" smtClean="0"/>
              <a:t>回転の補足</a:t>
            </a:r>
            <a:endParaRPr kumimoji="1" lang="ja-JP" altLang="en-US" dirty="0"/>
          </a:p>
        </p:txBody>
      </p:sp>
      <p:sp>
        <p:nvSpPr>
          <p:cNvPr id="3" name="コンテンツ プレースホルダー 2"/>
          <p:cNvSpPr>
            <a:spLocks noGrp="1"/>
          </p:cNvSpPr>
          <p:nvPr>
            <p:ph idx="1"/>
          </p:nvPr>
        </p:nvSpPr>
        <p:spPr>
          <a:xfrm>
            <a:off x="179512" y="1340768"/>
            <a:ext cx="8964488" cy="5328592"/>
          </a:xfrm>
        </p:spPr>
        <p:txBody>
          <a:bodyPr>
            <a:normAutofit fontScale="92500" lnSpcReduction="10000"/>
          </a:bodyPr>
          <a:lstStyle/>
          <a:p>
            <a:r>
              <a:rPr kumimoji="1" lang="ja-JP" altLang="en-US" dirty="0" smtClean="0"/>
              <a:t>見えないはずの</a:t>
            </a:r>
            <a:r>
              <a:rPr lang="ja-JP" altLang="en-US" dirty="0" smtClean="0"/>
              <a:t>奥側の面がなぜ見えるのか？</a:t>
            </a:r>
            <a:endParaRPr lang="en-US" altLang="ja-JP" dirty="0" smtClean="0"/>
          </a:p>
          <a:p>
            <a:endParaRPr lang="en-US" altLang="ja-JP" dirty="0" smtClean="0"/>
          </a:p>
          <a:p>
            <a:endParaRPr kumimoji="1" lang="en-US" altLang="ja-JP" dirty="0"/>
          </a:p>
          <a:p>
            <a:endParaRPr lang="en-US" altLang="ja-JP" dirty="0" smtClean="0"/>
          </a:p>
          <a:p>
            <a:endParaRPr kumimoji="1" lang="en-US" altLang="ja-JP" dirty="0"/>
          </a:p>
          <a:p>
            <a:pPr marL="0" indent="0">
              <a:buNone/>
            </a:pPr>
            <a:endParaRPr lang="en-US" altLang="ja-JP" dirty="0" smtClean="0"/>
          </a:p>
          <a:p>
            <a:pPr marL="0" indent="0">
              <a:buNone/>
            </a:pPr>
            <a:endParaRPr lang="en-US" altLang="ja-JP" dirty="0"/>
          </a:p>
          <a:p>
            <a:r>
              <a:rPr lang="en-US" altLang="ja-JP" dirty="0" smtClean="0"/>
              <a:t>cv&lt;v</a:t>
            </a:r>
            <a:r>
              <a:rPr lang="ja-JP" altLang="en-US" dirty="0" smtClean="0"/>
              <a:t>の時、奥側の面の光は物体に衝突することなく観測者へ届く</a:t>
            </a:r>
            <a:endParaRPr lang="en-US" altLang="ja-JP" dirty="0" smtClean="0"/>
          </a:p>
          <a:p>
            <a:r>
              <a:rPr lang="ja-JP" altLang="en-US" dirty="0" smtClean="0"/>
              <a:t>光が届くということは、奥側の面が見えるということ！</a:t>
            </a:r>
            <a:endParaRPr lang="en-US" altLang="ja-JP" dirty="0" smtClean="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904" y="1988840"/>
            <a:ext cx="7076191" cy="2695238"/>
          </a:xfrm>
          <a:prstGeom prst="rect">
            <a:avLst/>
          </a:prstGeom>
        </p:spPr>
      </p:pic>
    </p:spTree>
    <p:extLst>
      <p:ext uri="{BB962C8B-B14F-4D97-AF65-F5344CB8AC3E}">
        <p14:creationId xmlns:p14="http://schemas.microsoft.com/office/powerpoint/2010/main" val="769658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そもそも光とは何か</a:t>
            </a:r>
            <a:endParaRPr kumimoji="1" lang="ja-JP" altLang="en-US" dirty="0"/>
          </a:p>
        </p:txBody>
      </p:sp>
      <p:sp>
        <p:nvSpPr>
          <p:cNvPr id="3" name="コンテンツ プレースホルダー 2"/>
          <p:cNvSpPr>
            <a:spLocks noGrp="1"/>
          </p:cNvSpPr>
          <p:nvPr>
            <p:ph idx="1"/>
          </p:nvPr>
        </p:nvSpPr>
        <p:spPr>
          <a:xfrm>
            <a:off x="323528" y="1600200"/>
            <a:ext cx="8820472" cy="4997152"/>
          </a:xfrm>
        </p:spPr>
        <p:txBody>
          <a:bodyPr>
            <a:normAutofit lnSpcReduction="10000"/>
          </a:bodyPr>
          <a:lstStyle/>
          <a:p>
            <a:pPr marL="0" indent="0">
              <a:buNone/>
            </a:pPr>
            <a:r>
              <a:rPr kumimoji="1" lang="en-US" altLang="ja-JP" dirty="0" smtClean="0"/>
              <a:t>Q.</a:t>
            </a:r>
            <a:r>
              <a:rPr kumimoji="1" lang="ja-JP" altLang="en-US" dirty="0" smtClean="0"/>
              <a:t>光って何？</a:t>
            </a:r>
            <a:endParaRPr kumimoji="1" lang="en-US" altLang="ja-JP" dirty="0" smtClean="0"/>
          </a:p>
          <a:p>
            <a:pPr marL="0" indent="0">
              <a:buNone/>
            </a:pPr>
            <a:r>
              <a:rPr kumimoji="1" lang="en-US" altLang="ja-JP" dirty="0" smtClean="0"/>
              <a:t>A.</a:t>
            </a:r>
            <a:r>
              <a:rPr kumimoji="1" lang="ja-JP" altLang="en-US" dirty="0" smtClean="0"/>
              <a:t>人の目が特定の電磁波を捉えることで明るさ</a:t>
            </a:r>
            <a:endParaRPr kumimoji="1" lang="en-US" altLang="ja-JP" dirty="0" smtClean="0"/>
          </a:p>
          <a:p>
            <a:pPr marL="0" indent="0">
              <a:buNone/>
            </a:pPr>
            <a:r>
              <a:rPr kumimoji="1" lang="ja-JP" altLang="en-US" dirty="0" smtClean="0"/>
              <a:t>　として認識できる可視光線のこと</a:t>
            </a:r>
            <a:endParaRPr kumimoji="1" lang="en-US" altLang="ja-JP" dirty="0" smtClean="0"/>
          </a:p>
          <a:p>
            <a:endParaRPr lang="en-US" altLang="ja-JP" dirty="0" smtClean="0"/>
          </a:p>
          <a:p>
            <a:pPr marL="0" indent="0">
              <a:buNone/>
            </a:pPr>
            <a:r>
              <a:rPr lang="en-US" altLang="ja-JP" dirty="0"/>
              <a:t>Q</a:t>
            </a:r>
            <a:r>
              <a:rPr lang="en-US" altLang="ja-JP" dirty="0" smtClean="0"/>
              <a:t>.</a:t>
            </a:r>
            <a:r>
              <a:rPr lang="ja-JP" altLang="en-US" dirty="0" smtClean="0"/>
              <a:t>電磁波が見えるの？可視光線って何？</a:t>
            </a:r>
            <a:endParaRPr lang="en-US" altLang="ja-JP" dirty="0" smtClean="0"/>
          </a:p>
          <a:p>
            <a:pPr marL="0" indent="0">
              <a:buNone/>
            </a:pPr>
            <a:r>
              <a:rPr lang="en-US" altLang="ja-JP" dirty="0" smtClean="0"/>
              <a:t>A.X</a:t>
            </a:r>
            <a:r>
              <a:rPr lang="ja-JP" altLang="en-US" dirty="0" smtClean="0"/>
              <a:t>線や紫外線、赤外線などの電磁波の一部</a:t>
            </a:r>
            <a:endParaRPr lang="en-US" altLang="ja-JP" dirty="0" smtClean="0"/>
          </a:p>
          <a:p>
            <a:pPr marL="0" indent="0">
              <a:buNone/>
            </a:pPr>
            <a:r>
              <a:rPr lang="ja-JP" altLang="en-US" dirty="0"/>
              <a:t>　</a:t>
            </a:r>
            <a:r>
              <a:rPr lang="ja-JP" altLang="en-US" dirty="0" smtClean="0"/>
              <a:t>の電磁波を人は光として認識できる。</a:t>
            </a:r>
            <a:endParaRPr lang="en-US" altLang="ja-JP" dirty="0" smtClean="0"/>
          </a:p>
          <a:p>
            <a:pPr marL="0" indent="0">
              <a:buNone/>
            </a:pPr>
            <a:r>
              <a:rPr lang="ja-JP" altLang="en-US" dirty="0" smtClean="0"/>
              <a:t>　この光として認識できる電磁波を可視光線と呼ぶ</a:t>
            </a:r>
            <a:endParaRPr lang="en-US" altLang="ja-JP" dirty="0" smtClean="0"/>
          </a:p>
          <a:p>
            <a:pPr marL="0" indent="0">
              <a:buNone/>
            </a:pPr>
            <a:r>
              <a:rPr lang="ja-JP" altLang="en-US" dirty="0" smtClean="0"/>
              <a:t>　電磁波の波長が変化すると色が変化して見える。</a:t>
            </a:r>
            <a:endParaRPr lang="en-US" altLang="ja-JP" dirty="0" smtClean="0"/>
          </a:p>
          <a:p>
            <a:endParaRPr lang="en-US" altLang="ja-JP" dirty="0" smtClean="0"/>
          </a:p>
          <a:p>
            <a:endParaRPr lang="en-US" altLang="ja-JP" dirty="0"/>
          </a:p>
        </p:txBody>
      </p:sp>
    </p:spTree>
    <p:extLst>
      <p:ext uri="{BB962C8B-B14F-4D97-AF65-F5344CB8AC3E}">
        <p14:creationId xmlns:p14="http://schemas.microsoft.com/office/powerpoint/2010/main" val="276093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5" name="コンテンツ プレースホルダー 4"/>
          <p:cNvSpPr>
            <a:spLocks noGrp="1"/>
          </p:cNvSpPr>
          <p:nvPr>
            <p:ph idx="1"/>
          </p:nvPr>
        </p:nvSpPr>
        <p:spPr>
          <a:xfrm>
            <a:off x="457200" y="1600200"/>
            <a:ext cx="8229600" cy="4925144"/>
          </a:xfrm>
        </p:spPr>
        <p:txBody>
          <a:bodyPr>
            <a:normAutofit fontScale="92500" lnSpcReduction="20000"/>
          </a:bodyPr>
          <a:lstStyle/>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lgn="ctr">
              <a:buNone/>
            </a:pPr>
            <a:endParaRPr lang="en-US" altLang="ja-JP" dirty="0" smtClean="0"/>
          </a:p>
          <a:p>
            <a:pPr marL="0" indent="0" algn="ctr">
              <a:buNone/>
            </a:pPr>
            <a:endParaRPr lang="en-US" altLang="ja-JP" dirty="0"/>
          </a:p>
          <a:p>
            <a:pPr marL="0" indent="0" algn="ctr">
              <a:buNone/>
            </a:pPr>
            <a:endParaRPr lang="en-US" altLang="ja-JP" dirty="0" smtClean="0"/>
          </a:p>
          <a:p>
            <a:pPr marL="0" indent="0" algn="ctr">
              <a:buNone/>
            </a:pPr>
            <a:r>
              <a:rPr lang="en-US" altLang="ja-JP" dirty="0" smtClean="0"/>
              <a:t>Wikipedia</a:t>
            </a:r>
            <a:r>
              <a:rPr lang="ja-JP" altLang="en-US" dirty="0" smtClean="0"/>
              <a:t>「周波数」より</a:t>
            </a:r>
            <a:endParaRPr kumimoji="1" lang="en-US" altLang="ja-JP" dirty="0" smtClean="0"/>
          </a:p>
        </p:txBody>
      </p:sp>
      <p:pic>
        <p:nvPicPr>
          <p:cNvPr id="7"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512" y="980728"/>
            <a:ext cx="8479449" cy="4536504"/>
          </a:xfrm>
          <a:prstGeom prst="rect">
            <a:avLst/>
          </a:prstGeom>
        </p:spPr>
      </p:pic>
    </p:spTree>
    <p:extLst>
      <p:ext uri="{BB962C8B-B14F-4D97-AF65-F5344CB8AC3E}">
        <p14:creationId xmlns:p14="http://schemas.microsoft.com/office/powerpoint/2010/main" val="2151370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光の</a:t>
            </a:r>
            <a:r>
              <a:rPr kumimoji="1" lang="ja-JP" altLang="en-US" dirty="0" smtClean="0"/>
              <a:t>ドップラー効果</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　ドップラー</a:t>
            </a:r>
            <a:r>
              <a:rPr lang="ja-JP" altLang="en-US" dirty="0"/>
              <a:t>効果と</a:t>
            </a:r>
            <a:r>
              <a:rPr lang="ja-JP" altLang="en-US" dirty="0" smtClean="0"/>
              <a:t>は、音源と観測者が運動することにより、元の波長とは違う音に聞こえる現象</a:t>
            </a:r>
            <a:endParaRPr lang="en-US" altLang="ja-JP" dirty="0"/>
          </a:p>
          <a:p>
            <a:pPr marL="0" indent="0">
              <a:buNone/>
            </a:pPr>
            <a:r>
              <a:rPr kumimoji="1" lang="ja-JP" altLang="en-US" dirty="0" smtClean="0"/>
              <a:t>　音のドップラー効果は、近づくと高音、遠ざかると低音になる。聞こえない音になることもある。</a:t>
            </a:r>
            <a:endParaRPr kumimoji="1" lang="en-US" altLang="ja-JP" dirty="0" smtClean="0"/>
          </a:p>
          <a:p>
            <a:pPr marL="0" indent="0">
              <a:buNone/>
            </a:pPr>
            <a:r>
              <a:rPr lang="ja-JP" altLang="en-US" dirty="0"/>
              <a:t>　</a:t>
            </a:r>
            <a:r>
              <a:rPr lang="ja-JP" altLang="en-US" dirty="0" smtClean="0"/>
              <a:t>光のドップラー効果では、光の波長が変化し、近づくと青方偏移が起こり、遠ざかると赤方偏移が起こる。</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5196051"/>
            <a:ext cx="7776864" cy="1521963"/>
          </a:xfrm>
          <a:prstGeom prst="rect">
            <a:avLst/>
          </a:prstGeom>
        </p:spPr>
      </p:pic>
    </p:spTree>
    <p:extLst>
      <p:ext uri="{BB962C8B-B14F-4D97-AF65-F5344CB8AC3E}">
        <p14:creationId xmlns:p14="http://schemas.microsoft.com/office/powerpoint/2010/main" val="189071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横ドップラー効果</a:t>
            </a:r>
            <a:endParaRPr kumimoji="1" lang="ja-JP" altLang="en-US" dirty="0"/>
          </a:p>
        </p:txBody>
      </p:sp>
      <p:sp>
        <p:nvSpPr>
          <p:cNvPr id="3" name="コンテンツ プレースホルダー 2"/>
          <p:cNvSpPr>
            <a:spLocks noGrp="1"/>
          </p:cNvSpPr>
          <p:nvPr>
            <p:ph idx="1"/>
          </p:nvPr>
        </p:nvSpPr>
        <p:spPr>
          <a:xfrm>
            <a:off x="457200" y="1340768"/>
            <a:ext cx="8229600" cy="5360198"/>
          </a:xfrm>
        </p:spPr>
        <p:txBody>
          <a:bodyPr>
            <a:normAutofit/>
          </a:bodyPr>
          <a:lstStyle/>
          <a:p>
            <a:r>
              <a:rPr lang="ja-JP" altLang="en-US" dirty="0" smtClean="0"/>
              <a:t>ドップラー効果は光源と観測者の直線上を運動すると効果が一番大きくなる。</a:t>
            </a:r>
            <a:endParaRPr lang="en-US" altLang="ja-JP" dirty="0" smtClean="0"/>
          </a:p>
          <a:p>
            <a:r>
              <a:rPr lang="ja-JP" altLang="en-US" dirty="0" smtClean="0"/>
              <a:t>光源と観測者の相対的な運動方向が変化すると観測される波長も変化する。</a:t>
            </a:r>
            <a:endParaRPr lang="en-US" altLang="ja-JP" dirty="0" smtClean="0"/>
          </a:p>
          <a:p>
            <a:pPr marL="0" indent="0">
              <a:buNone/>
            </a:pPr>
            <a:endParaRPr kumimoji="1" lang="en-US" altLang="ja-JP" sz="2400" dirty="0" smtClean="0"/>
          </a:p>
          <a:p>
            <a:pPr marL="0" indent="0">
              <a:buNone/>
            </a:pPr>
            <a:r>
              <a:rPr kumimoji="1" lang="ja-JP" altLang="en-US" sz="2400" dirty="0" smtClean="0"/>
              <a:t>　音のドップラー効果でも正面と斜め</a:t>
            </a:r>
            <a:endParaRPr kumimoji="1" lang="en-US" altLang="ja-JP" sz="2400" dirty="0" smtClean="0"/>
          </a:p>
          <a:p>
            <a:pPr marL="0" indent="0">
              <a:buNone/>
            </a:pPr>
            <a:r>
              <a:rPr kumimoji="1" lang="ja-JP" altLang="en-US" sz="2400" dirty="0" smtClean="0"/>
              <a:t>や横では音の変化に差がある</a:t>
            </a:r>
            <a:endParaRPr kumimoji="1" lang="en-US" altLang="ja-JP" sz="2400" dirty="0" smtClean="0"/>
          </a:p>
          <a:p>
            <a:pPr marL="0" indent="0">
              <a:buNone/>
            </a:pPr>
            <a:endParaRPr lang="en-US" altLang="ja-JP" sz="2400" dirty="0" smtClean="0"/>
          </a:p>
          <a:p>
            <a:pPr marL="0" indent="0">
              <a:buNone/>
            </a:pPr>
            <a:r>
              <a:rPr lang="ja-JP" altLang="en-US" sz="2400" dirty="0" smtClean="0"/>
              <a:t>・横ドップラー効果とは・・・</a:t>
            </a:r>
            <a:endParaRPr lang="en-US" altLang="ja-JP" sz="2400" dirty="0" smtClean="0"/>
          </a:p>
          <a:p>
            <a:pPr marL="0" indent="0">
              <a:buNone/>
            </a:pPr>
            <a:r>
              <a:rPr lang="ja-JP" altLang="en-US" sz="2400" dirty="0" smtClean="0"/>
              <a:t>　正面と比べ角度によってドップラー</a:t>
            </a:r>
            <a:endParaRPr lang="en-US" altLang="ja-JP" sz="2400" dirty="0" smtClean="0"/>
          </a:p>
          <a:p>
            <a:pPr marL="0" indent="0">
              <a:buNone/>
            </a:pPr>
            <a:r>
              <a:rPr lang="ja-JP" altLang="en-US" sz="2400" dirty="0" smtClean="0"/>
              <a:t>　効果に差が出ること</a:t>
            </a:r>
            <a:endParaRPr kumimoji="1" lang="ja-JP" altLang="en-US" dirty="0"/>
          </a:p>
        </p:txBody>
      </p:sp>
      <p:pic>
        <p:nvPicPr>
          <p:cNvPr id="4"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3437755"/>
            <a:ext cx="3779912" cy="3263211"/>
          </a:xfrm>
          <a:prstGeom prst="rect">
            <a:avLst/>
          </a:prstGeom>
        </p:spPr>
      </p:pic>
    </p:spTree>
    <p:extLst>
      <p:ext uri="{BB962C8B-B14F-4D97-AF65-F5344CB8AC3E}">
        <p14:creationId xmlns:p14="http://schemas.microsoft.com/office/powerpoint/2010/main" val="134508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物体の形状変化</a:t>
            </a:r>
            <a:endParaRPr kumimoji="1" lang="ja-JP" altLang="en-US" dirty="0"/>
          </a:p>
        </p:txBody>
      </p:sp>
      <p:sp>
        <p:nvSpPr>
          <p:cNvPr id="3" name="コンテンツ プレースホルダー 2"/>
          <p:cNvSpPr>
            <a:spLocks noGrp="1"/>
          </p:cNvSpPr>
          <p:nvPr>
            <p:ph idx="1"/>
          </p:nvPr>
        </p:nvSpPr>
        <p:spPr>
          <a:xfrm>
            <a:off x="457200" y="1600200"/>
            <a:ext cx="8229600" cy="5069160"/>
          </a:xfrm>
        </p:spPr>
        <p:txBody>
          <a:bodyPr>
            <a:normAutofit fontScale="92500" lnSpcReduction="10000"/>
          </a:bodyPr>
          <a:lstStyle/>
          <a:p>
            <a:r>
              <a:rPr kumimoji="1" lang="ja-JP" altLang="en-US" dirty="0" smtClean="0"/>
              <a:t>ローレンツ収縮</a:t>
            </a:r>
            <a:endParaRPr kumimoji="1" lang="en-US" altLang="ja-JP" dirty="0" smtClean="0"/>
          </a:p>
          <a:p>
            <a:pPr marL="0" indent="0">
              <a:buNone/>
            </a:pPr>
            <a:r>
              <a:rPr lang="ja-JP" altLang="en-US" dirty="0"/>
              <a:t>　</a:t>
            </a:r>
            <a:r>
              <a:rPr lang="ja-JP" altLang="en-US" dirty="0" smtClean="0"/>
              <a:t>　 運動方向に物体が縮んで見える効果</a:t>
            </a:r>
            <a:endParaRPr lang="en-US" altLang="ja-JP" dirty="0" smtClean="0"/>
          </a:p>
          <a:p>
            <a:pPr marL="0" indent="0">
              <a:buNone/>
            </a:pPr>
            <a:endParaRPr kumimoji="1" lang="en-US" altLang="ja-JP" dirty="0" smtClean="0"/>
          </a:p>
          <a:p>
            <a:r>
              <a:rPr lang="ja-JP" altLang="en-US" dirty="0"/>
              <a:t>見え方</a:t>
            </a:r>
            <a:r>
              <a:rPr lang="ja-JP" altLang="en-US" dirty="0" smtClean="0"/>
              <a:t>を考慮した物体の変化</a:t>
            </a:r>
            <a:endParaRPr lang="en-US" altLang="ja-JP" dirty="0" smtClean="0"/>
          </a:p>
          <a:p>
            <a:pPr marL="0" indent="0">
              <a:buNone/>
            </a:pPr>
            <a:r>
              <a:rPr lang="ja-JP" altLang="en-US" dirty="0" smtClean="0"/>
              <a:t>　　 光速が有限であることを考慮すると物体が</a:t>
            </a:r>
            <a:endParaRPr lang="en-US" altLang="ja-JP" dirty="0" smtClean="0"/>
          </a:p>
          <a:p>
            <a:pPr marL="0" indent="0">
              <a:buNone/>
            </a:pPr>
            <a:r>
              <a:rPr lang="ja-JP" altLang="en-US" dirty="0"/>
              <a:t>　</a:t>
            </a:r>
            <a:r>
              <a:rPr lang="ja-JP" altLang="en-US" dirty="0" smtClean="0"/>
              <a:t>　 変形して見える変化</a:t>
            </a:r>
            <a:endParaRPr lang="en-US" altLang="ja-JP" dirty="0" smtClean="0"/>
          </a:p>
          <a:p>
            <a:pPr marL="0" indent="0">
              <a:buNone/>
            </a:pPr>
            <a:endParaRPr lang="en-US" altLang="ja-JP" dirty="0" smtClean="0"/>
          </a:p>
          <a:p>
            <a:r>
              <a:rPr kumimoji="1" lang="ja-JP" altLang="en-US" dirty="0" smtClean="0"/>
              <a:t>テレル回転</a:t>
            </a:r>
            <a:endParaRPr kumimoji="1" lang="en-US" altLang="ja-JP" dirty="0" smtClean="0"/>
          </a:p>
          <a:p>
            <a:pPr marL="0" indent="0">
              <a:buNone/>
            </a:pPr>
            <a:r>
              <a:rPr lang="ja-JP" altLang="en-US" dirty="0"/>
              <a:t>　</a:t>
            </a:r>
            <a:r>
              <a:rPr lang="ja-JP" altLang="en-US" dirty="0" smtClean="0"/>
              <a:t>　 物体が変形すると回転して見える事がある</a:t>
            </a:r>
            <a:endParaRPr lang="en-US" altLang="ja-JP" dirty="0" smtClean="0"/>
          </a:p>
          <a:p>
            <a:pPr marL="0" indent="0">
              <a:buNone/>
            </a:pPr>
            <a:r>
              <a:rPr kumimoji="1" lang="ja-JP" altLang="en-US" dirty="0"/>
              <a:t>　</a:t>
            </a:r>
            <a:r>
              <a:rPr kumimoji="1" lang="ja-JP" altLang="en-US" dirty="0" smtClean="0"/>
              <a:t>　</a:t>
            </a:r>
            <a:r>
              <a:rPr lang="ja-JP" altLang="en-US" dirty="0" smtClean="0"/>
              <a:t> </a:t>
            </a:r>
            <a:endParaRPr kumimoji="1" lang="ja-JP" altLang="en-US" dirty="0"/>
          </a:p>
        </p:txBody>
      </p:sp>
    </p:spTree>
    <p:extLst>
      <p:ext uri="{BB962C8B-B14F-4D97-AF65-F5344CB8AC3E}">
        <p14:creationId xmlns:p14="http://schemas.microsoft.com/office/powerpoint/2010/main" val="181279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見え方を考慮した物体の変化</a:t>
            </a:r>
            <a:endParaRPr kumimoji="1" lang="ja-JP" altLang="en-US" dirty="0"/>
          </a:p>
        </p:txBody>
      </p:sp>
      <p:sp>
        <p:nvSpPr>
          <p:cNvPr id="3" name="コンテンツ プレースホルダー 2"/>
          <p:cNvSpPr>
            <a:spLocks noGrp="1"/>
          </p:cNvSpPr>
          <p:nvPr>
            <p:ph idx="1"/>
          </p:nvPr>
        </p:nvSpPr>
        <p:spPr>
          <a:xfrm>
            <a:off x="395536" y="1196752"/>
            <a:ext cx="8496944" cy="4929411"/>
          </a:xfrm>
        </p:spPr>
        <p:txBody>
          <a:bodyPr/>
          <a:lstStyle/>
          <a:p>
            <a:pPr marL="0" indent="0">
              <a:buNone/>
            </a:pPr>
            <a:r>
              <a:rPr lang="ja-JP" altLang="en-US" dirty="0"/>
              <a:t>・相対的に近づく</a:t>
            </a:r>
            <a:r>
              <a:rPr lang="ja-JP" altLang="en-US" dirty="0" smtClean="0"/>
              <a:t>と・・・</a:t>
            </a:r>
            <a:endParaRPr lang="en-US" altLang="ja-JP" dirty="0" smtClean="0"/>
          </a:p>
          <a:p>
            <a:pPr marL="0" indent="0">
              <a:buNone/>
            </a:pPr>
            <a:r>
              <a:rPr lang="ja-JP" altLang="en-US" dirty="0"/>
              <a:t>　</a:t>
            </a:r>
            <a:r>
              <a:rPr lang="ja-JP" altLang="en-US" dirty="0" smtClean="0"/>
              <a:t>物体</a:t>
            </a:r>
            <a:r>
              <a:rPr lang="ja-JP" altLang="en-US" dirty="0"/>
              <a:t>が運動方向</a:t>
            </a:r>
            <a:r>
              <a:rPr lang="ja-JP" altLang="en-US" dirty="0" smtClean="0"/>
              <a:t>へ伸びて観測される。</a:t>
            </a:r>
            <a:endParaRPr lang="en-US" altLang="ja-JP" dirty="0"/>
          </a:p>
          <a:p>
            <a:pPr marL="0" indent="0">
              <a:buNone/>
            </a:pPr>
            <a:r>
              <a:rPr lang="ja-JP" altLang="en-US" dirty="0"/>
              <a:t>・相対的に遠ざかる</a:t>
            </a:r>
            <a:r>
              <a:rPr lang="ja-JP" altLang="en-US" dirty="0" smtClean="0"/>
              <a:t>と・・・</a:t>
            </a:r>
            <a:endParaRPr lang="en-US" altLang="ja-JP" dirty="0" smtClean="0"/>
          </a:p>
          <a:p>
            <a:pPr marL="0" indent="0">
              <a:buNone/>
            </a:pPr>
            <a:r>
              <a:rPr lang="ja-JP" altLang="en-US" dirty="0"/>
              <a:t>　</a:t>
            </a:r>
            <a:r>
              <a:rPr lang="ja-JP" altLang="en-US" dirty="0" smtClean="0"/>
              <a:t>物体が運動方向へ縮んで</a:t>
            </a:r>
            <a:r>
              <a:rPr lang="ja-JP" altLang="en-US" dirty="0"/>
              <a:t>観測できる</a:t>
            </a:r>
            <a:r>
              <a:rPr lang="ja-JP" altLang="en-US" dirty="0" smtClean="0"/>
              <a:t>。</a:t>
            </a:r>
            <a:endParaRPr lang="en-US" altLang="ja-JP" dirty="0" smtClean="0"/>
          </a:p>
          <a:p>
            <a:r>
              <a:rPr lang="en-US" altLang="ja-JP" dirty="0" smtClean="0"/>
              <a:t>10</a:t>
            </a:r>
            <a:r>
              <a:rPr lang="ja-JP" altLang="en-US" dirty="0" smtClean="0"/>
              <a:t>光分</a:t>
            </a:r>
            <a:r>
              <a:rPr lang="en-US" altLang="ja-JP" dirty="0" smtClean="0"/>
              <a:t>(</a:t>
            </a:r>
            <a:r>
              <a:rPr lang="ja-JP" altLang="en-US" dirty="0" smtClean="0"/>
              <a:t>光が</a:t>
            </a:r>
            <a:r>
              <a:rPr lang="en-US" altLang="ja-JP" dirty="0" smtClean="0"/>
              <a:t>10</a:t>
            </a:r>
            <a:r>
              <a:rPr lang="ja-JP" altLang="en-US" dirty="0" smtClean="0"/>
              <a:t>分かかる距離</a:t>
            </a:r>
            <a:r>
              <a:rPr lang="en-US" altLang="ja-JP" dirty="0" smtClean="0"/>
              <a:t>)</a:t>
            </a:r>
            <a:r>
              <a:rPr lang="ja-JP" altLang="en-US" dirty="0" smtClean="0"/>
              <a:t>の長さで、ほぼ光速で動く電車があったら・・・。</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414" y="4509120"/>
            <a:ext cx="7342858" cy="2171429"/>
          </a:xfrm>
          <a:prstGeom prst="rect">
            <a:avLst/>
          </a:prstGeom>
        </p:spPr>
      </p:pic>
    </p:spTree>
    <p:extLst>
      <p:ext uri="{BB962C8B-B14F-4D97-AF65-F5344CB8AC3E}">
        <p14:creationId xmlns:p14="http://schemas.microsoft.com/office/powerpoint/2010/main" val="335885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物体の変形の正体</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なぜ変形して見えたのか</a:t>
            </a:r>
            <a:endParaRPr lang="en-US" altLang="ja-JP" dirty="0" smtClean="0"/>
          </a:p>
          <a:p>
            <a:pPr marL="0" indent="0">
              <a:buNone/>
            </a:pPr>
            <a:r>
              <a:rPr lang="ja-JP" altLang="en-US" dirty="0" smtClean="0"/>
              <a:t>　 観測者が</a:t>
            </a:r>
            <a:r>
              <a:rPr lang="ja-JP" altLang="en-US" dirty="0"/>
              <a:t>どこから</a:t>
            </a:r>
            <a:r>
              <a:rPr lang="ja-JP" altLang="en-US" dirty="0" smtClean="0"/>
              <a:t>の光を同時に観測するか</a:t>
            </a:r>
            <a:endParaRPr lang="en-US" altLang="ja-JP" dirty="0" smtClean="0"/>
          </a:p>
          <a:p>
            <a:endParaRPr kumimoji="1" lang="en-US" altLang="ja-JP" dirty="0"/>
          </a:p>
          <a:p>
            <a:r>
              <a:rPr lang="ja-JP" altLang="en-US" dirty="0" smtClean="0"/>
              <a:t>電車の例では</a:t>
            </a:r>
            <a:endParaRPr lang="en-US" altLang="ja-JP" dirty="0" smtClean="0"/>
          </a:p>
          <a:p>
            <a:pPr marL="0" indent="0">
              <a:buNone/>
            </a:pPr>
            <a:r>
              <a:rPr kumimoji="1" lang="ja-JP" altLang="en-US" dirty="0"/>
              <a:t>　</a:t>
            </a:r>
            <a:r>
              <a:rPr lang="ja-JP" altLang="en-US" dirty="0"/>
              <a:t> </a:t>
            </a:r>
            <a:r>
              <a:rPr lang="ja-JP" altLang="en-US" dirty="0" smtClean="0"/>
              <a:t>違う時間に発生した光を観測者が同時に観測したことによって変形して見えた</a:t>
            </a:r>
            <a:endParaRPr kumimoji="1" lang="ja-JP" altLang="en-US" dirty="0"/>
          </a:p>
        </p:txBody>
      </p:sp>
    </p:spTree>
    <p:extLst>
      <p:ext uri="{BB962C8B-B14F-4D97-AF65-F5344CB8AC3E}">
        <p14:creationId xmlns:p14="http://schemas.microsoft.com/office/powerpoint/2010/main" val="31288795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TotalTime>
  <Words>524</Words>
  <Application>Microsoft Office PowerPoint</Application>
  <PresentationFormat>画面に合わせる (4:3)</PresentationFormat>
  <Paragraphs>184</Paragraphs>
  <Slides>26</Slides>
  <Notes>0</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　　　　　準光速世界で見える　　　　 　　　　　　　　　  風景の疑似撮影</vt:lpstr>
      <vt:lpstr>準光速世界とは</vt:lpstr>
      <vt:lpstr>そもそも光とは何か</vt:lpstr>
      <vt:lpstr>PowerPoint プレゼンテーション</vt:lpstr>
      <vt:lpstr>光のドップラー効果</vt:lpstr>
      <vt:lpstr>横ドップラー効果</vt:lpstr>
      <vt:lpstr>物体の形状変化</vt:lpstr>
      <vt:lpstr>見え方を考慮した物体の変化</vt:lpstr>
      <vt:lpstr>物体の変形の正体</vt:lpstr>
      <vt:lpstr>OpenGLを用いた3Dシミュレーション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vt:lpstr>
      <vt:lpstr>没コーナーだよ！全員集合！</vt:lpstr>
      <vt:lpstr>光行差と明るさ変化</vt:lpstr>
      <vt:lpstr>PowerPoint プレゼンテーション</vt:lpstr>
      <vt:lpstr>見え方を考慮した物体の変化</vt:lpstr>
      <vt:lpstr>テレル回転</vt:lpstr>
      <vt:lpstr>テレル回転の補足</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準光速世界のシミュレーション</dc:title>
  <dc:creator> </dc:creator>
  <cp:lastModifiedBy> </cp:lastModifiedBy>
  <cp:revision>60</cp:revision>
  <cp:lastPrinted>2012-10-30T07:26:11Z</cp:lastPrinted>
  <dcterms:created xsi:type="dcterms:W3CDTF">2012-08-11T00:00:17Z</dcterms:created>
  <dcterms:modified xsi:type="dcterms:W3CDTF">2013-02-05T03:59:50Z</dcterms:modified>
</cp:coreProperties>
</file>