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4" r:id="rId1"/>
  </p:sldMasterIdLst>
  <p:notesMasterIdLst>
    <p:notesMasterId r:id="rId16"/>
  </p:notesMasterIdLst>
  <p:handoutMasterIdLst>
    <p:handoutMasterId r:id="rId17"/>
  </p:handoutMasterIdLst>
  <p:sldIdLst>
    <p:sldId id="280" r:id="rId2"/>
    <p:sldId id="282" r:id="rId3"/>
    <p:sldId id="283" r:id="rId4"/>
    <p:sldId id="279" r:id="rId5"/>
    <p:sldId id="259" r:id="rId6"/>
    <p:sldId id="266" r:id="rId7"/>
    <p:sldId id="263" r:id="rId8"/>
    <p:sldId id="268" r:id="rId9"/>
    <p:sldId id="275" r:id="rId10"/>
    <p:sldId id="261" r:id="rId11"/>
    <p:sldId id="276" r:id="rId12"/>
    <p:sldId id="291" r:id="rId13"/>
    <p:sldId id="290" r:id="rId14"/>
    <p:sldId id="292" r:id="rId1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5" autoAdjust="0"/>
    <p:restoredTop sz="67803" autoAdjust="0"/>
  </p:normalViewPr>
  <p:slideViewPr>
    <p:cSldViewPr>
      <p:cViewPr>
        <p:scale>
          <a:sx n="75" d="100"/>
          <a:sy n="75" d="100"/>
        </p:scale>
        <p:origin x="-76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210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1438" tIns="45719" rIns="91438" bIns="45719" rtlCol="0"/>
          <a:lstStyle>
            <a:lvl1pPr algn="l">
              <a:defRPr sz="1200"/>
            </a:lvl1pPr>
          </a:lstStyle>
          <a:p>
            <a:r>
              <a:rPr kumimoji="1" lang="ja-JP" altLang="en-US" smtClean="0"/>
              <a:t>宇宙の膨張シミュレーション</a:t>
            </a:r>
            <a:endParaRPr kumimoji="1" lang="ja-JP" altLang="en-US"/>
          </a:p>
        </p:txBody>
      </p:sp>
      <p:sp>
        <p:nvSpPr>
          <p:cNvPr id="3" name="日付プレースホルダー 2"/>
          <p:cNvSpPr>
            <a:spLocks noGrp="1"/>
          </p:cNvSpPr>
          <p:nvPr>
            <p:ph type="dt" sz="quarter" idx="1"/>
          </p:nvPr>
        </p:nvSpPr>
        <p:spPr>
          <a:xfrm>
            <a:off x="3850444" y="0"/>
            <a:ext cx="2945660" cy="496332"/>
          </a:xfrm>
          <a:prstGeom prst="rect">
            <a:avLst/>
          </a:prstGeom>
        </p:spPr>
        <p:txBody>
          <a:bodyPr vert="horz" lIns="91438" tIns="45719" rIns="91438" bIns="45719" rtlCol="0"/>
          <a:lstStyle>
            <a:lvl1pPr algn="r">
              <a:defRPr sz="1200"/>
            </a:lvl1pPr>
          </a:lstStyle>
          <a:p>
            <a:fld id="{2BF8D2D1-DC41-42F3-B289-781F407AE4C0}" type="datetimeFigureOut">
              <a:rPr kumimoji="1" lang="ja-JP" altLang="en-US" smtClean="0"/>
              <a:t>2014/2/11</a:t>
            </a:fld>
            <a:endParaRPr kumimoji="1" lang="ja-JP" altLang="en-US"/>
          </a:p>
        </p:txBody>
      </p:sp>
      <p:sp>
        <p:nvSpPr>
          <p:cNvPr id="4" name="フッター プレースホルダー 3"/>
          <p:cNvSpPr>
            <a:spLocks noGrp="1"/>
          </p:cNvSpPr>
          <p:nvPr>
            <p:ph type="ftr" sz="quarter" idx="2"/>
          </p:nvPr>
        </p:nvSpPr>
        <p:spPr>
          <a:xfrm>
            <a:off x="1" y="9428585"/>
            <a:ext cx="2945660" cy="496332"/>
          </a:xfrm>
          <a:prstGeom prst="rect">
            <a:avLst/>
          </a:prstGeom>
        </p:spPr>
        <p:txBody>
          <a:bodyPr vert="horz" lIns="91438" tIns="45719" rIns="91438" bIns="4571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28585"/>
            <a:ext cx="2945660" cy="496332"/>
          </a:xfrm>
          <a:prstGeom prst="rect">
            <a:avLst/>
          </a:prstGeom>
        </p:spPr>
        <p:txBody>
          <a:bodyPr vert="horz" lIns="91438" tIns="45719" rIns="91438" bIns="45719" rtlCol="0" anchor="b"/>
          <a:lstStyle>
            <a:lvl1pPr algn="r">
              <a:defRPr sz="1200"/>
            </a:lvl1pPr>
          </a:lstStyle>
          <a:p>
            <a:fld id="{118859B6-A3DD-4CEC-BBDD-BD8BD5D7F518}" type="slidenum">
              <a:rPr kumimoji="1" lang="ja-JP" altLang="en-US" smtClean="0"/>
              <a:t>‹#›</a:t>
            </a:fld>
            <a:endParaRPr kumimoji="1" lang="ja-JP" altLang="en-US"/>
          </a:p>
        </p:txBody>
      </p:sp>
    </p:spTree>
    <p:extLst>
      <p:ext uri="{BB962C8B-B14F-4D97-AF65-F5344CB8AC3E}">
        <p14:creationId xmlns:p14="http://schemas.microsoft.com/office/powerpoint/2010/main" val="40463955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1438" tIns="45719" rIns="91438" bIns="45719" rtlCol="0"/>
          <a:lstStyle>
            <a:lvl1pPr algn="l">
              <a:defRPr sz="1200"/>
            </a:lvl1pPr>
          </a:lstStyle>
          <a:p>
            <a:r>
              <a:rPr kumimoji="1" lang="ja-JP" altLang="en-US" smtClean="0"/>
              <a:t>宇宙の膨張シミュレーション</a:t>
            </a:r>
            <a:endParaRPr kumimoji="1" lang="ja-JP" altLang="en-US"/>
          </a:p>
        </p:txBody>
      </p:sp>
      <p:sp>
        <p:nvSpPr>
          <p:cNvPr id="3" name="日付プレースホルダー 2"/>
          <p:cNvSpPr>
            <a:spLocks noGrp="1"/>
          </p:cNvSpPr>
          <p:nvPr>
            <p:ph type="dt" idx="1"/>
          </p:nvPr>
        </p:nvSpPr>
        <p:spPr>
          <a:xfrm>
            <a:off x="3850444" y="0"/>
            <a:ext cx="2945660" cy="496332"/>
          </a:xfrm>
          <a:prstGeom prst="rect">
            <a:avLst/>
          </a:prstGeom>
        </p:spPr>
        <p:txBody>
          <a:bodyPr vert="horz" lIns="91438" tIns="45719" rIns="91438" bIns="45719" rtlCol="0"/>
          <a:lstStyle>
            <a:lvl1pPr algn="r">
              <a:defRPr sz="1200"/>
            </a:lvl1pPr>
          </a:lstStyle>
          <a:p>
            <a:fld id="{EB875443-53C2-49F5-BB84-A3FC3DB95EFA}" type="datetimeFigureOut">
              <a:rPr kumimoji="1" lang="ja-JP" altLang="en-US" smtClean="0"/>
              <a:t>2014/2/11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8" tIns="45719" rIns="91438" bIns="45719"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8"/>
          </a:xfrm>
          <a:prstGeom prst="rect">
            <a:avLst/>
          </a:prstGeom>
        </p:spPr>
        <p:txBody>
          <a:bodyPr vert="horz" lIns="91438" tIns="45719" rIns="91438" bIns="4571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5"/>
            <a:ext cx="2945660" cy="496332"/>
          </a:xfrm>
          <a:prstGeom prst="rect">
            <a:avLst/>
          </a:prstGeom>
        </p:spPr>
        <p:txBody>
          <a:bodyPr vert="horz" lIns="91438" tIns="45719" rIns="91438" bIns="457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60" cy="496332"/>
          </a:xfrm>
          <a:prstGeom prst="rect">
            <a:avLst/>
          </a:prstGeom>
        </p:spPr>
        <p:txBody>
          <a:bodyPr vert="horz" lIns="91438" tIns="45719" rIns="91438" bIns="45719" rtlCol="0" anchor="b"/>
          <a:lstStyle>
            <a:lvl1pPr algn="r">
              <a:defRPr sz="1200"/>
            </a:lvl1pPr>
          </a:lstStyle>
          <a:p>
            <a:fld id="{4CD84BFC-F41E-4FEC-A180-F81C913D689D}" type="slidenum">
              <a:rPr kumimoji="1" lang="ja-JP" altLang="en-US" smtClean="0"/>
              <a:t>‹#›</a:t>
            </a:fld>
            <a:endParaRPr kumimoji="1" lang="ja-JP" altLang="en-US"/>
          </a:p>
        </p:txBody>
      </p:sp>
    </p:spTree>
    <p:extLst>
      <p:ext uri="{BB962C8B-B14F-4D97-AF65-F5344CB8AC3E}">
        <p14:creationId xmlns:p14="http://schemas.microsoft.com/office/powerpoint/2010/main" val="421307286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宇宙論パラメータによる宇宙膨張則の比較ツールについて発表します。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宇宙の膨張シミュレーション</a:t>
            </a:r>
            <a:endParaRPr kumimoji="1" lang="ja-JP" altLang="en-US"/>
          </a:p>
        </p:txBody>
      </p:sp>
      <p:sp>
        <p:nvSpPr>
          <p:cNvPr id="5" name="スライド番号プレースホルダー 4"/>
          <p:cNvSpPr>
            <a:spLocks noGrp="1"/>
          </p:cNvSpPr>
          <p:nvPr>
            <p:ph type="sldNum" sz="quarter" idx="11"/>
          </p:nvPr>
        </p:nvSpPr>
        <p:spPr/>
        <p:txBody>
          <a:bodyPr/>
          <a:lstStyle/>
          <a:p>
            <a:fld id="{4CD84BFC-F41E-4FEC-A180-F81C913D689D}" type="slidenum">
              <a:rPr kumimoji="1" lang="ja-JP" altLang="en-US" smtClean="0"/>
              <a:t>1</a:t>
            </a:fld>
            <a:endParaRPr kumimoji="1" lang="ja-JP" altLang="en-US"/>
          </a:p>
        </p:txBody>
      </p:sp>
    </p:spTree>
    <p:extLst>
      <p:ext uri="{BB962C8B-B14F-4D97-AF65-F5344CB8AC3E}">
        <p14:creationId xmlns:p14="http://schemas.microsoft.com/office/powerpoint/2010/main" val="318114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D84BFC-F41E-4FEC-A180-F81C913D689D}" type="slidenum">
              <a:rPr kumimoji="1" lang="ja-JP" altLang="en-US" smtClean="0"/>
              <a:t>10</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宇宙の膨張シミュレーション</a:t>
            </a:r>
            <a:endParaRPr kumimoji="1" lang="ja-JP" altLang="en-US"/>
          </a:p>
        </p:txBody>
      </p:sp>
    </p:spTree>
    <p:extLst>
      <p:ext uri="{BB962C8B-B14F-4D97-AF65-F5344CB8AC3E}">
        <p14:creationId xmlns:p14="http://schemas.microsoft.com/office/powerpoint/2010/main" val="213568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502920" lvl="1" indent="0">
                  <a:buNone/>
                </a:pP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宇宙論パラメータの影響による宇宙膨張の比較ツールを作成しました。</a:t>
                </a:r>
                <a:endParaRPr kumimoji="1"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502920" lvl="1" indent="0">
                  <a:buNone/>
                </a:pPr>
                <a:endParaRPr kumimoji="1"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502920" lvl="1" indent="0">
                  <a:buNone/>
                </a:pP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・学習</a:t>
                </a:r>
                <a:r>
                  <a:rPr kumimoji="1"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Ⅰ</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「宇宙項</a:t>
                </a:r>
                <a14:m>
                  <m:oMath xmlns:m="http://schemas.openxmlformats.org/officeDocument/2006/math">
                    <m:sSub>
                      <m:sSubPr>
                        <m:ctrlPr>
                          <a:rPr lang="ja-JP" altLang="ja-JP" sz="2100" i="1" kern="100">
                            <a:ln w="3175">
                              <a:noFill/>
                            </a:ln>
                            <a:solidFill>
                              <a:schemeClr val="tx1">
                                <a:lumMod val="65000"/>
                                <a:lumOff val="35000"/>
                              </a:schemeClr>
                            </a:solidFill>
                            <a:latin typeface="Cambria Math"/>
                            <a:ea typeface="Cambria Math"/>
                            <a:cs typeface="Times New Roman"/>
                          </a:rPr>
                        </m:ctrlPr>
                      </m:sSubPr>
                      <m:e>
                        <m:r>
                          <m:rPr>
                            <m:sty m:val="p"/>
                          </m:rPr>
                          <a:rPr lang="en-US" altLang="ja-JP" sz="2100" kern="100">
                            <a:ln w="3175">
                              <a:noFill/>
                            </a:ln>
                            <a:solidFill>
                              <a:schemeClr val="tx1">
                                <a:lumMod val="65000"/>
                                <a:lumOff val="35000"/>
                              </a:schemeClr>
                            </a:solidFill>
                            <a:latin typeface="Cambria Math"/>
                            <a:ea typeface="ＭＳ 明朝"/>
                            <a:cs typeface="Times New Roman"/>
                          </a:rPr>
                          <m:t>Ω</m:t>
                        </m:r>
                      </m:e>
                      <m:sub>
                        <m:r>
                          <m:rPr>
                            <m:sty m:val="p"/>
                          </m:rPr>
                          <a:rPr lang="el-GR" altLang="ja-JP" sz="2100" i="1" kern="100">
                            <a:ln w="3175">
                              <a:noFill/>
                            </a:ln>
                            <a:solidFill>
                              <a:schemeClr val="tx1">
                                <a:lumMod val="65000"/>
                                <a:lumOff val="35000"/>
                              </a:schemeClr>
                            </a:solidFill>
                            <a:latin typeface="Cambria Math"/>
                            <a:ea typeface="Cambria Math"/>
                            <a:cs typeface="Times New Roman"/>
                          </a:rPr>
                          <m:t>Λ</m:t>
                        </m:r>
                      </m:sub>
                    </m:sSub>
                    <m:r>
                      <a:rPr lang="en-US" altLang="ja-JP" sz="2100" i="1" kern="100">
                        <a:ln w="3175">
                          <a:noFill/>
                        </a:ln>
                        <a:solidFill>
                          <a:schemeClr val="tx1">
                            <a:lumMod val="65000"/>
                            <a:lumOff val="35000"/>
                          </a:schemeClr>
                        </a:solidFill>
                        <a:latin typeface="Cambria Math"/>
                        <a:ea typeface="Cambria Math"/>
                        <a:cs typeface="Times New Roman"/>
                      </a:rPr>
                      <m:t>=0.</m:t>
                    </m:r>
                    <m:r>
                      <a:rPr lang="en-US" altLang="ja-JP" sz="2100" b="0" i="1" kern="100" smtClean="0">
                        <a:ln w="3175">
                          <a:noFill/>
                        </a:ln>
                        <a:solidFill>
                          <a:schemeClr val="tx1">
                            <a:lumMod val="65000"/>
                            <a:lumOff val="35000"/>
                          </a:schemeClr>
                        </a:solidFill>
                        <a:latin typeface="Cambria Math"/>
                        <a:ea typeface="Cambria Math"/>
                        <a:cs typeface="Times New Roman"/>
                      </a:rPr>
                      <m:t>0</m:t>
                    </m:r>
                  </m:oMath>
                </a14:m>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における曲率</a:t>
                </a:r>
                <a14:m>
                  <m:oMath xmlns:m="http://schemas.openxmlformats.org/officeDocument/2006/math">
                    <m:sSub>
                      <m:sSubPr>
                        <m:ctrlPr>
                          <a:rPr lang="ja-JP" altLang="ja-JP" sz="2100" i="1" kern="100">
                            <a:ln w="3175">
                              <a:noFill/>
                            </a:ln>
                            <a:solidFill>
                              <a:schemeClr val="tx1">
                                <a:lumMod val="65000"/>
                                <a:lumOff val="35000"/>
                              </a:schemeClr>
                            </a:solidFill>
                            <a:latin typeface="Cambria Math"/>
                            <a:ea typeface="Cambria Math"/>
                            <a:cs typeface="Times New Roman"/>
                          </a:rPr>
                        </m:ctrlPr>
                      </m:sSubPr>
                      <m:e>
                        <m:r>
                          <m:rPr>
                            <m:sty m:val="p"/>
                          </m:rPr>
                          <a:rPr lang="en-US" altLang="ja-JP" sz="2100" kern="100">
                            <a:ln w="3175">
                              <a:noFill/>
                            </a:ln>
                            <a:solidFill>
                              <a:schemeClr val="tx1">
                                <a:lumMod val="65000"/>
                                <a:lumOff val="35000"/>
                              </a:schemeClr>
                            </a:solidFill>
                            <a:latin typeface="Cambria Math"/>
                            <a:ea typeface="ＭＳ 明朝"/>
                            <a:cs typeface="Times New Roman"/>
                          </a:rPr>
                          <m:t>Ω</m:t>
                        </m:r>
                      </m:e>
                      <m:sub>
                        <m:r>
                          <a:rPr lang="en-US" altLang="ja-JP" sz="2100" i="1" kern="100">
                            <a:ln w="3175">
                              <a:noFill/>
                            </a:ln>
                            <a:solidFill>
                              <a:schemeClr val="tx1">
                                <a:lumMod val="65000"/>
                                <a:lumOff val="35000"/>
                              </a:schemeClr>
                            </a:solidFill>
                            <a:latin typeface="Cambria Math"/>
                            <a:ea typeface="ＭＳ 明朝"/>
                            <a:cs typeface="Times New Roman"/>
                          </a:rPr>
                          <m:t>𝑘</m:t>
                        </m:r>
                      </m:sub>
                    </m:sSub>
                  </m:oMath>
                </a14:m>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の振る舞い」　</a:t>
                </a:r>
                <a:r>
                  <a:rPr kumimoji="1"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基本的な宇宙の形を学習</a:t>
                </a:r>
                <a:endParaRPr kumimoji="1" lang="en-US" altLang="ja-JP" sz="1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502920" lvl="1" indent="0">
                  <a:buNone/>
                </a:pP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・学習</a:t>
                </a:r>
                <a:r>
                  <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Ⅱ</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「現在の曲率</a:t>
                </a:r>
                <a14:m>
                  <m:oMath xmlns:m="http://schemas.openxmlformats.org/officeDocument/2006/math">
                    <m:sSub>
                      <m:sSubPr>
                        <m:ctrlPr>
                          <a:rPr lang="ja-JP" altLang="ja-JP" sz="2100" i="1" kern="100">
                            <a:ln w="3175">
                              <a:noFill/>
                            </a:ln>
                            <a:solidFill>
                              <a:schemeClr val="tx1">
                                <a:lumMod val="65000"/>
                                <a:lumOff val="35000"/>
                              </a:schemeClr>
                            </a:solidFill>
                            <a:latin typeface="Cambria Math"/>
                            <a:ea typeface="Cambria Math"/>
                            <a:cs typeface="Times New Roman"/>
                          </a:rPr>
                        </m:ctrlPr>
                      </m:sSubPr>
                      <m:e>
                        <m:r>
                          <m:rPr>
                            <m:sty m:val="p"/>
                          </m:rPr>
                          <a:rPr lang="en-US" altLang="ja-JP" sz="2100" kern="100">
                            <a:ln w="3175">
                              <a:noFill/>
                            </a:ln>
                            <a:solidFill>
                              <a:schemeClr val="tx1">
                                <a:lumMod val="65000"/>
                                <a:lumOff val="35000"/>
                              </a:schemeClr>
                            </a:solidFill>
                            <a:latin typeface="Cambria Math"/>
                            <a:ea typeface="ＭＳ 明朝"/>
                            <a:cs typeface="Times New Roman"/>
                          </a:rPr>
                          <m:t>Ω</m:t>
                        </m:r>
                      </m:e>
                      <m:sub>
                        <m:r>
                          <a:rPr lang="en-US" altLang="ja-JP" sz="2100" i="1" kern="100">
                            <a:ln w="3175">
                              <a:noFill/>
                            </a:ln>
                            <a:solidFill>
                              <a:schemeClr val="tx1">
                                <a:lumMod val="65000"/>
                                <a:lumOff val="35000"/>
                              </a:schemeClr>
                            </a:solidFill>
                            <a:latin typeface="Cambria Math"/>
                            <a:ea typeface="ＭＳ 明朝"/>
                            <a:cs typeface="Times New Roman"/>
                          </a:rPr>
                          <m:t>𝑘</m:t>
                        </m:r>
                      </m:sub>
                    </m:sSub>
                    <m:r>
                      <a:rPr lang="en-US" altLang="ja-JP" sz="2100" b="0" i="1" kern="100" smtClean="0">
                        <a:ln w="3175">
                          <a:noFill/>
                        </a:ln>
                        <a:solidFill>
                          <a:schemeClr val="tx1">
                            <a:lumMod val="65000"/>
                            <a:lumOff val="35000"/>
                          </a:schemeClr>
                        </a:solidFill>
                        <a:latin typeface="Cambria Math"/>
                        <a:ea typeface="ＭＳ 明朝"/>
                        <a:cs typeface="Times New Roman"/>
                      </a:rPr>
                      <m:t>(=0.0)</m:t>
                    </m:r>
                  </m:oMath>
                </a14:m>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における宇宙の振る舞い」</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現在の曲率を固定し他のパラメータの違いによってどのような宇宙が形成されるか</a:t>
                </a:r>
                <a:endParaRPr lang="en-US" altLang="ja-JP" sz="1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502920" lvl="1" indent="0">
                  <a:buNone/>
                </a:pP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・学習</a:t>
                </a:r>
                <a:r>
                  <a:rPr kumimoji="1"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Ⅲ</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「実際にパラメータの値を入力」</a:t>
                </a:r>
                <a:endParaRPr lang="en-US" altLang="ja-JP" sz="2100" dirty="0" smtClean="0"/>
              </a:p>
              <a:p>
                <a:endParaRPr kumimoji="1" lang="ja-JP" altLang="en-US" dirty="0"/>
              </a:p>
            </p:txBody>
          </p:sp>
        </mc:Choice>
        <mc:Fallback xmlns="">
          <p:sp>
            <p:nvSpPr>
              <p:cNvPr id="3" name="ノート プレースホルダー 2"/>
              <p:cNvSpPr>
                <a:spLocks noGrp="1"/>
              </p:cNvSpPr>
              <p:nvPr>
                <p:ph type="body" idx="1"/>
              </p:nvPr>
            </p:nvSpPr>
            <p:spPr/>
            <p:txBody>
              <a:bodyPr/>
              <a:lstStyle/>
              <a:p>
                <a:pPr marL="502920" lvl="1" indent="0">
                  <a:buNone/>
                </a:pP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・学習</a:t>
                </a:r>
                <a:r>
                  <a:rPr kumimoji="1"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Ⅰ</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「宇宙項</a:t>
                </a:r>
                <a:r>
                  <a:rPr lang="en-US" altLang="ja-JP" sz="2100" i="0" kern="100">
                    <a:ln w="3175">
                      <a:noFill/>
                    </a:ln>
                    <a:solidFill>
                      <a:schemeClr val="tx1">
                        <a:lumMod val="65000"/>
                        <a:lumOff val="35000"/>
                      </a:schemeClr>
                    </a:solidFill>
                    <a:latin typeface="Cambria Math"/>
                    <a:ea typeface="ＭＳ 明朝"/>
                    <a:cs typeface="Times New Roman"/>
                  </a:rPr>
                  <a:t>Ω</a:t>
                </a:r>
                <a:r>
                  <a:rPr lang="ja-JP" altLang="ja-JP" sz="2100" i="0" kern="100">
                    <a:ln w="3175">
                      <a:noFill/>
                    </a:ln>
                    <a:solidFill>
                      <a:schemeClr val="tx1">
                        <a:lumMod val="65000"/>
                        <a:lumOff val="35000"/>
                      </a:schemeClr>
                    </a:solidFill>
                    <a:latin typeface="Cambria Math"/>
                    <a:ea typeface="ＭＳ 明朝"/>
                    <a:cs typeface="Times New Roman"/>
                  </a:rPr>
                  <a:t>_</a:t>
                </a:r>
                <a:r>
                  <a:rPr lang="el-GR" altLang="ja-JP" sz="2100" i="0" kern="100">
                    <a:ln w="3175">
                      <a:noFill/>
                    </a:ln>
                    <a:solidFill>
                      <a:schemeClr val="tx1">
                        <a:lumMod val="65000"/>
                        <a:lumOff val="35000"/>
                      </a:schemeClr>
                    </a:solidFill>
                    <a:latin typeface="Cambria Math"/>
                    <a:ea typeface="Cambria Math"/>
                    <a:cs typeface="Times New Roman"/>
                  </a:rPr>
                  <a:t>Λ</a:t>
                </a:r>
                <a:r>
                  <a:rPr lang="en-US" altLang="ja-JP" sz="2100" i="0" kern="100">
                    <a:ln w="3175">
                      <a:noFill/>
                    </a:ln>
                    <a:solidFill>
                      <a:schemeClr val="tx1">
                        <a:lumMod val="65000"/>
                        <a:lumOff val="35000"/>
                      </a:schemeClr>
                    </a:solidFill>
                    <a:latin typeface="Cambria Math"/>
                    <a:ea typeface="Cambria Math"/>
                    <a:cs typeface="Times New Roman"/>
                  </a:rPr>
                  <a:t>=0.</a:t>
                </a:r>
                <a:r>
                  <a:rPr lang="en-US" altLang="ja-JP" sz="2100" b="0" i="0" kern="100" smtClean="0">
                    <a:ln w="3175">
                      <a:noFill/>
                    </a:ln>
                    <a:solidFill>
                      <a:schemeClr val="tx1">
                        <a:lumMod val="65000"/>
                        <a:lumOff val="35000"/>
                      </a:schemeClr>
                    </a:solidFill>
                    <a:latin typeface="Cambria Math"/>
                    <a:ea typeface="Cambria Math"/>
                    <a:cs typeface="Times New Roman"/>
                  </a:rPr>
                  <a:t>0</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における曲率</a:t>
                </a:r>
                <a:r>
                  <a:rPr lang="en-US" altLang="ja-JP" sz="2100" i="0" kern="100">
                    <a:ln w="3175">
                      <a:noFill/>
                    </a:ln>
                    <a:solidFill>
                      <a:schemeClr val="tx1">
                        <a:lumMod val="65000"/>
                        <a:lumOff val="35000"/>
                      </a:schemeClr>
                    </a:solidFill>
                    <a:latin typeface="Cambria Math"/>
                    <a:ea typeface="ＭＳ 明朝"/>
                    <a:cs typeface="Times New Roman"/>
                  </a:rPr>
                  <a:t>Ω</a:t>
                </a:r>
                <a:r>
                  <a:rPr lang="ja-JP" altLang="ja-JP" sz="2100" i="0" kern="100">
                    <a:ln w="3175">
                      <a:noFill/>
                    </a:ln>
                    <a:solidFill>
                      <a:schemeClr val="tx1">
                        <a:lumMod val="65000"/>
                        <a:lumOff val="35000"/>
                      </a:schemeClr>
                    </a:solidFill>
                    <a:latin typeface="Cambria Math"/>
                    <a:ea typeface="ＭＳ 明朝"/>
                    <a:cs typeface="Times New Roman"/>
                  </a:rPr>
                  <a:t>_</a:t>
                </a:r>
                <a:r>
                  <a:rPr lang="en-US" altLang="ja-JP" sz="2100" i="0" kern="100">
                    <a:ln w="3175">
                      <a:noFill/>
                    </a:ln>
                    <a:solidFill>
                      <a:schemeClr val="tx1">
                        <a:lumMod val="65000"/>
                        <a:lumOff val="35000"/>
                      </a:schemeClr>
                    </a:solidFill>
                    <a:latin typeface="Cambria Math"/>
                    <a:ea typeface="ＭＳ 明朝"/>
                    <a:cs typeface="Times New Roman"/>
                  </a:rPr>
                  <a:t>𝑘</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の</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振る舞い」　</a:t>
                </a:r>
                <a:r>
                  <a:rPr kumimoji="1"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基本的な宇宙の形を</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学習</a:t>
                </a:r>
                <a:endParaRPr kumimoji="1" lang="en-US" altLang="ja-JP" sz="1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502920" lvl="1" indent="0">
                  <a:buNone/>
                </a:pP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・学習</a:t>
                </a:r>
                <a:r>
                  <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Ⅱ</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「現在の曲率</a:t>
                </a:r>
                <a:r>
                  <a:rPr lang="en-US" altLang="ja-JP" sz="2100" i="0" kern="100">
                    <a:ln w="3175">
                      <a:noFill/>
                    </a:ln>
                    <a:solidFill>
                      <a:schemeClr val="tx1">
                        <a:lumMod val="65000"/>
                        <a:lumOff val="35000"/>
                      </a:schemeClr>
                    </a:solidFill>
                    <a:latin typeface="Cambria Math"/>
                    <a:ea typeface="ＭＳ 明朝"/>
                    <a:cs typeface="Times New Roman"/>
                  </a:rPr>
                  <a:t>Ω</a:t>
                </a:r>
                <a:r>
                  <a:rPr lang="ja-JP" altLang="ja-JP" sz="2100" i="0" kern="100">
                    <a:ln w="3175">
                      <a:noFill/>
                    </a:ln>
                    <a:solidFill>
                      <a:schemeClr val="tx1">
                        <a:lumMod val="65000"/>
                        <a:lumOff val="35000"/>
                      </a:schemeClr>
                    </a:solidFill>
                    <a:latin typeface="Cambria Math"/>
                    <a:ea typeface="ＭＳ 明朝"/>
                    <a:cs typeface="Times New Roman"/>
                  </a:rPr>
                  <a:t>_</a:t>
                </a:r>
                <a:r>
                  <a:rPr lang="en-US" altLang="ja-JP" sz="2100" i="0" kern="100">
                    <a:ln w="3175">
                      <a:noFill/>
                    </a:ln>
                    <a:solidFill>
                      <a:schemeClr val="tx1">
                        <a:lumMod val="65000"/>
                        <a:lumOff val="35000"/>
                      </a:schemeClr>
                    </a:solidFill>
                    <a:latin typeface="Cambria Math"/>
                    <a:ea typeface="ＭＳ 明朝"/>
                    <a:cs typeface="Times New Roman"/>
                  </a:rPr>
                  <a:t>𝑘</a:t>
                </a:r>
                <a:r>
                  <a:rPr lang="en-US" altLang="ja-JP" sz="2100" b="0" i="0" kern="100" smtClean="0">
                    <a:ln w="3175">
                      <a:noFill/>
                    </a:ln>
                    <a:solidFill>
                      <a:schemeClr val="tx1">
                        <a:lumMod val="65000"/>
                        <a:lumOff val="35000"/>
                      </a:schemeClr>
                    </a:solidFill>
                    <a:latin typeface="Cambria Math"/>
                    <a:ea typeface="ＭＳ 明朝"/>
                    <a:cs typeface="Times New Roman"/>
                  </a:rPr>
                  <a:t> (=0.0)</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における宇宙の振る舞い</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現在の曲率を固定し他のパラメータの違いによってどのよう</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な宇宙</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が形成される</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か</a:t>
                </a:r>
                <a:endParaRPr lang="en-US" altLang="ja-JP" sz="1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502920" lvl="1" indent="0">
                  <a:buNone/>
                </a:pP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・学習</a:t>
                </a:r>
                <a:r>
                  <a:rPr kumimoji="1"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Ⅲ</a:t>
                </a:r>
                <a:r>
                  <a:rPr kumimoji="1"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「実際にパラメータの値を入力」</a:t>
                </a:r>
                <a:endParaRPr lang="en-US" altLang="ja-JP" sz="2100" dirty="0" smtClean="0"/>
              </a:p>
              <a:p>
                <a:endParaRPr kumimoji="1" lang="ja-JP" altLang="en-US" dirty="0"/>
              </a:p>
            </p:txBody>
          </p:sp>
        </mc:Fallback>
      </mc:AlternateContent>
      <p:sp>
        <p:nvSpPr>
          <p:cNvPr id="4" name="ヘッダー プレースホルダー 3"/>
          <p:cNvSpPr>
            <a:spLocks noGrp="1"/>
          </p:cNvSpPr>
          <p:nvPr>
            <p:ph type="hdr" sz="quarter" idx="10"/>
          </p:nvPr>
        </p:nvSpPr>
        <p:spPr/>
        <p:txBody>
          <a:bodyPr/>
          <a:lstStyle/>
          <a:p>
            <a:r>
              <a:rPr kumimoji="1" lang="ja-JP" altLang="en-US" smtClean="0"/>
              <a:t>宇宙の膨張シミュレーション</a:t>
            </a:r>
            <a:endParaRPr kumimoji="1" lang="ja-JP" altLang="en-US"/>
          </a:p>
        </p:txBody>
      </p:sp>
      <p:sp>
        <p:nvSpPr>
          <p:cNvPr id="5" name="スライド番号プレースホルダー 4"/>
          <p:cNvSpPr>
            <a:spLocks noGrp="1"/>
          </p:cNvSpPr>
          <p:nvPr>
            <p:ph type="sldNum" sz="quarter" idx="11"/>
          </p:nvPr>
        </p:nvSpPr>
        <p:spPr/>
        <p:txBody>
          <a:bodyPr/>
          <a:lstStyle/>
          <a:p>
            <a:fld id="{4CD84BFC-F41E-4FEC-A180-F81C913D689D}" type="slidenum">
              <a:rPr kumimoji="1" lang="ja-JP" altLang="en-US" smtClean="0"/>
              <a:t>11</a:t>
            </a:fld>
            <a:endParaRPr kumimoji="1" lang="ja-JP" altLang="en-US"/>
          </a:p>
        </p:txBody>
      </p:sp>
    </p:spTree>
    <p:extLst>
      <p:ext uri="{BB962C8B-B14F-4D97-AF65-F5344CB8AC3E}">
        <p14:creationId xmlns:p14="http://schemas.microsoft.com/office/powerpoint/2010/main" val="197690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３において、現在の宇宙モデルである宇宙論パラメータを入力します。密度パラメータは０．２５、宇宙項パラメータは０．７５曲率パラメータは０．０を入れると、このように加速膨張しているモデルが表示されます。宇宙年齢も１３８億年と表示し、現在の宇宙を表現してい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宇宙の膨張シミュレーション</a:t>
            </a:r>
            <a:endParaRPr kumimoji="1" lang="ja-JP" altLang="en-US"/>
          </a:p>
        </p:txBody>
      </p:sp>
      <p:sp>
        <p:nvSpPr>
          <p:cNvPr id="5" name="スライド番号プレースホルダー 4"/>
          <p:cNvSpPr>
            <a:spLocks noGrp="1"/>
          </p:cNvSpPr>
          <p:nvPr>
            <p:ph type="sldNum" sz="quarter" idx="11"/>
          </p:nvPr>
        </p:nvSpPr>
        <p:spPr/>
        <p:txBody>
          <a:bodyPr/>
          <a:lstStyle/>
          <a:p>
            <a:fld id="{4CD84BFC-F41E-4FEC-A180-F81C913D689D}" type="slidenum">
              <a:rPr kumimoji="1" lang="ja-JP" altLang="en-US" smtClean="0"/>
              <a:t>12</a:t>
            </a:fld>
            <a:endParaRPr kumimoji="1" lang="ja-JP" altLang="en-US"/>
          </a:p>
        </p:txBody>
      </p:sp>
    </p:spTree>
    <p:extLst>
      <p:ext uri="{BB962C8B-B14F-4D97-AF65-F5344CB8AC3E}">
        <p14:creationId xmlns:p14="http://schemas.microsoft.com/office/powerpoint/2010/main" val="197690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宇宙論パラメータによる宇宙の振る舞いの比較をユーザー自らの操作で学習できるアプリケーションを作成することができました。実際のデータによる宇宙論パラメータにおいて、観測事実である、現在の宇宙が加速膨張していることや、その宇宙年齢が</a:t>
            </a:r>
            <a:r>
              <a:rPr kumimoji="1" lang="en-US" altLang="ja-JP" dirty="0" smtClean="0"/>
              <a:t>138</a:t>
            </a:r>
            <a:r>
              <a:rPr kumimoji="1" lang="ja-JP" altLang="en-US" dirty="0" smtClean="0"/>
              <a:t>億年であることを視覚的にとらえることができました。</a:t>
            </a:r>
            <a:endParaRPr kumimoji="1" lang="en-US" altLang="ja-JP" dirty="0" smtClean="0"/>
          </a:p>
          <a:p>
            <a:r>
              <a:rPr kumimoji="1" lang="ja-JP" altLang="en-US" dirty="0" smtClean="0"/>
              <a:t>今回取り上げた密度パラメータは物質やダークマターなど、さらにモデル化することができます。このパラメータを導入した宇宙膨張の比較プログラムの作成があげられると考えます。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宇宙の膨張シミュレーション</a:t>
            </a:r>
            <a:endParaRPr kumimoji="1" lang="ja-JP" altLang="en-US"/>
          </a:p>
        </p:txBody>
      </p:sp>
      <p:sp>
        <p:nvSpPr>
          <p:cNvPr id="5" name="スライド番号プレースホルダー 4"/>
          <p:cNvSpPr>
            <a:spLocks noGrp="1"/>
          </p:cNvSpPr>
          <p:nvPr>
            <p:ph type="sldNum" sz="quarter" idx="11"/>
          </p:nvPr>
        </p:nvSpPr>
        <p:spPr/>
        <p:txBody>
          <a:bodyPr/>
          <a:lstStyle/>
          <a:p>
            <a:fld id="{4CD84BFC-F41E-4FEC-A180-F81C913D689D}" type="slidenum">
              <a:rPr kumimoji="1" lang="ja-JP" altLang="en-US" smtClean="0"/>
              <a:t>13</a:t>
            </a:fld>
            <a:endParaRPr kumimoji="1" lang="ja-JP" altLang="en-US"/>
          </a:p>
        </p:txBody>
      </p:sp>
    </p:spTree>
    <p:extLst>
      <p:ext uri="{BB962C8B-B14F-4D97-AF65-F5344CB8AC3E}">
        <p14:creationId xmlns:p14="http://schemas.microsoft.com/office/powerpoint/2010/main" val="197690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ja-JP" altLang="en-US" smtClean="0"/>
              <a:t>宇宙の膨張シミュレーション</a:t>
            </a:r>
            <a:endParaRPr kumimoji="1" lang="ja-JP" altLang="en-US"/>
          </a:p>
        </p:txBody>
      </p:sp>
      <p:sp>
        <p:nvSpPr>
          <p:cNvPr id="5" name="スライド番号プレースホルダー 4"/>
          <p:cNvSpPr>
            <a:spLocks noGrp="1"/>
          </p:cNvSpPr>
          <p:nvPr>
            <p:ph type="sldNum" sz="quarter" idx="11"/>
          </p:nvPr>
        </p:nvSpPr>
        <p:spPr/>
        <p:txBody>
          <a:bodyPr/>
          <a:lstStyle/>
          <a:p>
            <a:fld id="{4CD84BFC-F41E-4FEC-A180-F81C913D689D}" type="slidenum">
              <a:rPr kumimoji="1" lang="ja-JP" altLang="en-US" smtClean="0"/>
              <a:t>14</a:t>
            </a:fld>
            <a:endParaRPr kumimoji="1" lang="ja-JP" altLang="en-US"/>
          </a:p>
        </p:txBody>
      </p:sp>
    </p:spTree>
    <p:extLst>
      <p:ext uri="{BB962C8B-B14F-4D97-AF65-F5344CB8AC3E}">
        <p14:creationId xmlns:p14="http://schemas.microsoft.com/office/powerpoint/2010/main" val="280696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81"/>
            <a:r>
              <a:rPr lang="ja-JP" altLang="en-US" sz="1000" dirty="0" smtClean="0"/>
              <a:t>私は、宇宙膨張則の比較ツールの作成として、宇宙論パラメータの影響によってどのような宇宙膨張則がみられるかを</a:t>
            </a:r>
            <a:endParaRPr lang="en-US" altLang="ja-JP" sz="1000" dirty="0" smtClean="0"/>
          </a:p>
          <a:p>
            <a:pPr defTabSz="914381"/>
            <a:r>
              <a:rPr lang="ja-JP" altLang="en-US" sz="1000" dirty="0" smtClean="0"/>
              <a:t>学習できる教材の作成を行いました。</a:t>
            </a:r>
            <a:endParaRPr lang="en-US" altLang="ja-JP" sz="1000" dirty="0" smtClean="0"/>
          </a:p>
          <a:p>
            <a:pPr defTabSz="914381"/>
            <a:r>
              <a:rPr lang="ja-JP" altLang="en-US" sz="1000" dirty="0" smtClean="0"/>
              <a:t>現在宇宙が加速膨張しており、その始まりから</a:t>
            </a:r>
            <a:r>
              <a:rPr lang="en-US" altLang="ja-JP" sz="1000" dirty="0" smtClean="0"/>
              <a:t>138</a:t>
            </a:r>
            <a:r>
              <a:rPr lang="ja-JP" altLang="en-US" sz="1000" dirty="0" smtClean="0"/>
              <a:t>億年たっていることが発見によってわかっています。</a:t>
            </a:r>
            <a:endParaRPr lang="en-US" altLang="ja-JP" sz="1000" dirty="0" smtClean="0"/>
          </a:p>
          <a:p>
            <a:pPr defTabSz="914381"/>
            <a:r>
              <a:rPr lang="ja-JP" altLang="en-US" sz="1000" dirty="0" smtClean="0"/>
              <a:t>この膨張の未来や過去の姿などの膨張の様子についてシミュレーションを作成します</a:t>
            </a:r>
            <a:endParaRPr lang="en-US" altLang="ja-JP" sz="1000" dirty="0" smtClean="0"/>
          </a:p>
        </p:txBody>
      </p:sp>
      <p:sp>
        <p:nvSpPr>
          <p:cNvPr id="4" name="スライド番号プレースホルダー 3"/>
          <p:cNvSpPr>
            <a:spLocks noGrp="1"/>
          </p:cNvSpPr>
          <p:nvPr>
            <p:ph type="sldNum" sz="quarter" idx="10"/>
          </p:nvPr>
        </p:nvSpPr>
        <p:spPr/>
        <p:txBody>
          <a:bodyPr/>
          <a:lstStyle/>
          <a:p>
            <a:fld id="{4CD84BFC-F41E-4FEC-A180-F81C913D689D}"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宇宙の膨張シミュレーション</a:t>
            </a:r>
            <a:endParaRPr kumimoji="1" lang="ja-JP" altLang="en-US"/>
          </a:p>
        </p:txBody>
      </p:sp>
    </p:spTree>
    <p:extLst>
      <p:ext uri="{BB962C8B-B14F-4D97-AF65-F5344CB8AC3E}">
        <p14:creationId xmlns:p14="http://schemas.microsoft.com/office/powerpoint/2010/main" val="168299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宇宙について考えるにあたって必要なのが一般相対性理論です。一般相対論とは、質量が非常に大きい物体は周囲の時空を歪ませる性質があることを考えた理論です。この時空の歪みとエネルギーの関係を表したのがアインシュタイン方程式です。左辺は時空の計量や宇宙定数を、右辺はエネルギーの分布を表しています。</a:t>
            </a:r>
            <a:endParaRPr lang="en-US" altLang="ja-JP" dirty="0" smtClean="0"/>
          </a:p>
          <a:p>
            <a:r>
              <a:rPr lang="ja-JP" altLang="en-US" dirty="0" smtClean="0"/>
              <a:t>また宇宙を表現する大前提として、「宇宙は一様である」ことと「宇宙は等方である」ことが仮定されています。</a:t>
            </a:r>
            <a:endParaRPr lang="en-US" altLang="ja-JP" dirty="0" smtClean="0"/>
          </a:p>
        </p:txBody>
      </p:sp>
      <p:sp>
        <p:nvSpPr>
          <p:cNvPr id="4" name="ヘッダー プレースホルダー 3"/>
          <p:cNvSpPr>
            <a:spLocks noGrp="1"/>
          </p:cNvSpPr>
          <p:nvPr>
            <p:ph type="hdr" sz="quarter" idx="10"/>
          </p:nvPr>
        </p:nvSpPr>
        <p:spPr/>
        <p:txBody>
          <a:bodyPr/>
          <a:lstStyle/>
          <a:p>
            <a:r>
              <a:rPr kumimoji="1" lang="ja-JP" altLang="en-US" smtClean="0"/>
              <a:t>宇宙の膨張シミュレーション</a:t>
            </a:r>
            <a:endParaRPr kumimoji="1" lang="ja-JP" altLang="en-US"/>
          </a:p>
        </p:txBody>
      </p:sp>
      <p:sp>
        <p:nvSpPr>
          <p:cNvPr id="5" name="スライド番号プレースホルダー 4"/>
          <p:cNvSpPr>
            <a:spLocks noGrp="1"/>
          </p:cNvSpPr>
          <p:nvPr>
            <p:ph type="sldNum" sz="quarter" idx="11"/>
          </p:nvPr>
        </p:nvSpPr>
        <p:spPr/>
        <p:txBody>
          <a:bodyPr/>
          <a:lstStyle/>
          <a:p>
            <a:fld id="{4CD84BFC-F41E-4FEC-A180-F81C913D689D}" type="slidenum">
              <a:rPr kumimoji="1" lang="ja-JP" altLang="en-US" smtClean="0"/>
              <a:t>3</a:t>
            </a:fld>
            <a:endParaRPr kumimoji="1" lang="ja-JP" altLang="en-US"/>
          </a:p>
        </p:txBody>
      </p:sp>
    </p:spTree>
    <p:extLst>
      <p:ext uri="{BB962C8B-B14F-4D97-AF65-F5344CB8AC3E}">
        <p14:creationId xmlns:p14="http://schemas.microsoft.com/office/powerpoint/2010/main" val="36662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宇宙原理に基づいた空間では、その曲率は正と０と負の三種類のみであることが分かっています。無限に広がっている負の曲率のとき、その空間は開いた宇宙と呼ばれています。同様に、０曲率のときは平坦な宇宙、空間が有限である正曲率のときは閉じた宇宙とい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CD84BFC-F41E-4FEC-A180-F81C913D689D}" type="slidenum">
              <a:rPr kumimoji="1" lang="ja-JP" altLang="en-US" smtClean="0"/>
              <a:t>4</a:t>
            </a:fld>
            <a:endParaRPr kumimoji="1" lang="ja-JP" altLang="en-US"/>
          </a:p>
        </p:txBody>
      </p:sp>
    </p:spTree>
    <p:extLst>
      <p:ext uri="{BB962C8B-B14F-4D97-AF65-F5344CB8AC3E}">
        <p14:creationId xmlns:p14="http://schemas.microsoft.com/office/powerpoint/2010/main" val="213568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宇宙が一様等方である時、宇宙時空の計量はフリードマンロバートソンウォーカー計量によって求めることができます。ここが時間の、ここが空間の計量を示しています。この宇宙のスケール項</a:t>
            </a:r>
            <a:r>
              <a:rPr lang="en-US" altLang="ja-JP" dirty="0" smtClean="0"/>
              <a:t>a</a:t>
            </a:r>
            <a:r>
              <a:rPr lang="ja-JP" altLang="en-US" dirty="0" smtClean="0"/>
              <a:t>が宇宙空間の大きさの時間変化を表しています。また宇宙が一様等方である時、そのエネルギー運動量はこの式で与えられます。宇宙における圧力と密度の分布を表しています。</a:t>
            </a:r>
            <a:endParaRPr lang="en-US" altLang="ja-JP" dirty="0" smtClean="0"/>
          </a:p>
        </p:txBody>
      </p:sp>
      <p:sp>
        <p:nvSpPr>
          <p:cNvPr id="4" name="スライド番号プレースホルダー 3"/>
          <p:cNvSpPr>
            <a:spLocks noGrp="1"/>
          </p:cNvSpPr>
          <p:nvPr>
            <p:ph type="sldNum" sz="quarter" idx="10"/>
          </p:nvPr>
        </p:nvSpPr>
        <p:spPr/>
        <p:txBody>
          <a:bodyPr/>
          <a:lstStyle/>
          <a:p>
            <a:fld id="{4CD84BFC-F41E-4FEC-A180-F81C913D689D}" type="slidenum">
              <a:rPr kumimoji="1" lang="ja-JP" altLang="en-US" smtClean="0"/>
              <a:t>5</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宇宙の膨張シミュレーション</a:t>
            </a:r>
            <a:endParaRPr kumimoji="1" lang="ja-JP" altLang="en-US"/>
          </a:p>
        </p:txBody>
      </p:sp>
    </p:spTree>
    <p:extLst>
      <p:ext uri="{BB962C8B-B14F-4D97-AF65-F5344CB8AC3E}">
        <p14:creationId xmlns:p14="http://schemas.microsoft.com/office/powerpoint/2010/main" val="236956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この二つの式をアインシュタイン方程式に代入することで①と②の式を得ることができます。</a:t>
            </a:r>
            <a:endParaRPr kumimoji="1" lang="en-US" altLang="ja-JP" dirty="0" smtClean="0"/>
          </a:p>
          <a:p>
            <a:r>
              <a:rPr kumimoji="1" lang="ja-JP" altLang="en-US" dirty="0" smtClean="0"/>
              <a:t>また、密度と圧力の状態方程式として、一様等方な宇宙が流体によって満たされていると考え、この式を考えます。</a:t>
            </a:r>
            <a:endParaRPr kumimoji="1" lang="en-US" altLang="ja-JP" dirty="0" smtClean="0"/>
          </a:p>
          <a:p>
            <a:r>
              <a:rPr kumimoji="1" lang="ja-JP" altLang="en-US" dirty="0" smtClean="0"/>
              <a:t>この３つの式によって、宇宙の大きさを示す</a:t>
            </a:r>
            <a:r>
              <a:rPr kumimoji="1" lang="en-US" altLang="ja-JP" dirty="0" smtClean="0"/>
              <a:t>a</a:t>
            </a:r>
            <a:r>
              <a:rPr kumimoji="1" lang="ja-JP" altLang="en-US" dirty="0" smtClean="0"/>
              <a:t>（</a:t>
            </a:r>
            <a:r>
              <a:rPr kumimoji="1" lang="en-US" altLang="ja-JP" dirty="0" smtClean="0"/>
              <a:t>t</a:t>
            </a:r>
            <a:r>
              <a:rPr kumimoji="1" lang="ja-JP" altLang="en-US" dirty="0" smtClean="0"/>
              <a:t>）を求めることができます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宇宙の膨張シミュレーション</a:t>
            </a:r>
            <a:endParaRPr kumimoji="1" lang="ja-JP" altLang="en-US"/>
          </a:p>
        </p:txBody>
      </p:sp>
      <p:sp>
        <p:nvSpPr>
          <p:cNvPr id="5" name="スライド番号プレースホルダー 4"/>
          <p:cNvSpPr>
            <a:spLocks noGrp="1"/>
          </p:cNvSpPr>
          <p:nvPr>
            <p:ph type="sldNum" sz="quarter" idx="11"/>
          </p:nvPr>
        </p:nvSpPr>
        <p:spPr/>
        <p:txBody>
          <a:bodyPr/>
          <a:lstStyle/>
          <a:p>
            <a:fld id="{4CD84BFC-F41E-4FEC-A180-F81C913D689D}" type="slidenum">
              <a:rPr kumimoji="1" lang="ja-JP" altLang="en-US" smtClean="0"/>
              <a:t>6</a:t>
            </a:fld>
            <a:endParaRPr kumimoji="1" lang="ja-JP" altLang="en-US"/>
          </a:p>
        </p:txBody>
      </p:sp>
    </p:spTree>
    <p:extLst>
      <p:ext uri="{BB962C8B-B14F-4D97-AF65-F5344CB8AC3E}">
        <p14:creationId xmlns:p14="http://schemas.microsoft.com/office/powerpoint/2010/main" val="36662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フリードマン方程式を解いて宇宙のスケール項を計算するために、ルンゲクッタ法を用いました。</a:t>
            </a:r>
            <a:endParaRPr kumimoji="1" lang="en-US" altLang="ja-JP" dirty="0" smtClean="0"/>
          </a:p>
          <a:p>
            <a:r>
              <a:rPr kumimoji="1" lang="ja-JP" altLang="en-US" dirty="0" smtClean="0"/>
              <a:t>光速をｃ＝１、万有引力を</a:t>
            </a:r>
            <a:r>
              <a:rPr kumimoji="1" lang="en-US" altLang="ja-JP" dirty="0" smtClean="0"/>
              <a:t>G=0</a:t>
            </a:r>
            <a:r>
              <a:rPr kumimoji="1" lang="ja-JP" altLang="en-US" dirty="0" smtClean="0"/>
              <a:t>と置くことで単位のない量として単純化し仮定しました。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CD84BFC-F41E-4FEC-A180-F81C913D689D}" type="slidenum">
              <a:rPr kumimoji="1" lang="ja-JP" altLang="en-US" smtClean="0"/>
              <a:t>7</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宇宙の膨張シミュレーション</a:t>
            </a:r>
            <a:endParaRPr kumimoji="1" lang="ja-JP" altLang="en-US"/>
          </a:p>
        </p:txBody>
      </p:sp>
    </p:spTree>
    <p:extLst>
      <p:ext uri="{BB962C8B-B14F-4D97-AF65-F5344CB8AC3E}">
        <p14:creationId xmlns:p14="http://schemas.microsoft.com/office/powerpoint/2010/main" val="213568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宇宙の大きさの時間変化がこの図です。横軸は時間を、縦軸は宇宙のスケール項を表しています。</a:t>
            </a:r>
            <a:endParaRPr kumimoji="1" lang="en-US" altLang="ja-JP" dirty="0" smtClean="0"/>
          </a:p>
          <a:p>
            <a:pPr marL="45720" indent="0">
              <a:buNone/>
            </a:pPr>
            <a:r>
              <a:rPr kumimoji="1" lang="ja-JP" altLang="en-US" dirty="0" smtClean="0"/>
              <a:t>Ｋ＝－１は膨張しており、ｋ＝０は静止に近づき、ｋ＝＋１は膨張から収縮しているので、それぞれ「</a:t>
            </a:r>
            <a:r>
              <a:rPr lang="ja-JP" altLang="en-US" sz="1200" dirty="0" smtClean="0">
                <a:solidFill>
                  <a:schemeClr val="tx1">
                    <a:lumMod val="65000"/>
                    <a:lumOff val="35000"/>
                  </a:schemeClr>
                </a:solidFill>
                <a:latin typeface="+mn-ea"/>
              </a:rPr>
              <a:t>開いた宇宙」「平坦な宇宙」「閉じた宇宙」に対応していることがわかります。</a:t>
            </a:r>
            <a:endParaRPr lang="en-US" altLang="ja-JP" sz="1200" dirty="0" smtClean="0">
              <a:solidFill>
                <a:schemeClr val="tx1">
                  <a:lumMod val="65000"/>
                  <a:lumOff val="35000"/>
                </a:schemeClr>
              </a:solidFill>
              <a:latin typeface="+mn-ea"/>
            </a:endParaRPr>
          </a:p>
          <a:p>
            <a:pPr marL="45720" indent="0">
              <a:buNone/>
            </a:pPr>
            <a:r>
              <a:rPr kumimoji="1" lang="ja-JP" altLang="en-US" sz="1200" dirty="0" smtClean="0">
                <a:solidFill>
                  <a:schemeClr val="tx1">
                    <a:lumMod val="65000"/>
                    <a:lumOff val="35000"/>
                  </a:schemeClr>
                </a:solidFill>
                <a:latin typeface="+mn-ea"/>
              </a:rPr>
              <a:t>状態方程式のパラメータ</a:t>
            </a:r>
            <a:r>
              <a:rPr kumimoji="1" lang="en-US" altLang="ja-JP" sz="1200" dirty="0" smtClean="0">
                <a:solidFill>
                  <a:schemeClr val="tx1">
                    <a:lumMod val="65000"/>
                    <a:lumOff val="35000"/>
                  </a:schemeClr>
                </a:solidFill>
                <a:latin typeface="+mn-ea"/>
              </a:rPr>
              <a:t>γ</a:t>
            </a:r>
            <a:r>
              <a:rPr kumimoji="1" lang="ja-JP" altLang="en-US" sz="1200" dirty="0" smtClean="0">
                <a:solidFill>
                  <a:schemeClr val="tx1">
                    <a:lumMod val="65000"/>
                    <a:lumOff val="35000"/>
                  </a:schemeClr>
                </a:solidFill>
                <a:latin typeface="+mn-ea"/>
              </a:rPr>
              <a:t>を変更してもこの基本形に変化はありませんでした。</a:t>
            </a:r>
            <a:endParaRPr kumimoji="1" lang="ja-JP" altLang="en-US" dirty="0"/>
          </a:p>
        </p:txBody>
      </p:sp>
      <p:sp>
        <p:nvSpPr>
          <p:cNvPr id="4" name="スライド番号プレースホルダー 3"/>
          <p:cNvSpPr>
            <a:spLocks noGrp="1"/>
          </p:cNvSpPr>
          <p:nvPr>
            <p:ph type="sldNum" sz="quarter" idx="10"/>
          </p:nvPr>
        </p:nvSpPr>
        <p:spPr/>
        <p:txBody>
          <a:bodyPr/>
          <a:lstStyle/>
          <a:p>
            <a:fld id="{4CD84BFC-F41E-4FEC-A180-F81C913D689D}"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宇宙の膨張シミュレーション</a:t>
            </a:r>
            <a:endParaRPr kumimoji="1" lang="ja-JP" altLang="en-US"/>
          </a:p>
        </p:txBody>
      </p:sp>
    </p:spTree>
    <p:extLst>
      <p:ext uri="{BB962C8B-B14F-4D97-AF65-F5344CB8AC3E}">
        <p14:creationId xmlns:p14="http://schemas.microsoft.com/office/powerpoint/2010/main" val="213568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宇宙の始まりから今までの時間のことを宇宙年齢と言います。</a:t>
            </a:r>
            <a:endParaRPr kumimoji="1" lang="en-US" altLang="ja-JP" dirty="0" smtClean="0"/>
          </a:p>
          <a:p>
            <a:endParaRPr kumimoji="1" lang="en-US" altLang="ja-JP" dirty="0" smtClean="0"/>
          </a:p>
          <a:p>
            <a:r>
              <a:rPr kumimoji="1" lang="ja-JP" altLang="en-US" dirty="0" smtClean="0"/>
              <a:t>天体の後退速度</a:t>
            </a:r>
            <a:r>
              <a:rPr kumimoji="1" lang="ja-JP" altLang="en-US" dirty="0" err="1" smtClean="0"/>
              <a:t>ｖ</a:t>
            </a:r>
            <a:r>
              <a:rPr kumimoji="1" lang="ja-JP" altLang="en-US" dirty="0" smtClean="0"/>
              <a:t>とその距離ｄが正比例しているとするのがハッブルの法則です。この比例定数である</a:t>
            </a:r>
            <a:r>
              <a:rPr kumimoji="1" lang="en-US" altLang="ja-JP" dirty="0" smtClean="0"/>
              <a:t>ho</a:t>
            </a:r>
            <a:r>
              <a:rPr kumimoji="1" lang="ja-JP" altLang="en-US" dirty="0" smtClean="0"/>
              <a:t>は現在のハッブルパラメータと言います。</a:t>
            </a:r>
            <a:endParaRPr kumimoji="1" lang="en-US" altLang="ja-JP" dirty="0" smtClean="0"/>
          </a:p>
          <a:p>
            <a:endParaRPr kumimoji="1" lang="en-US" altLang="ja-JP" dirty="0" smtClean="0"/>
          </a:p>
          <a:p>
            <a:r>
              <a:rPr kumimoji="1" lang="ja-JP" altLang="en-US" dirty="0" smtClean="0"/>
              <a:t>宇宙のスケール項を、現在のハッブルパラメータ</a:t>
            </a:r>
            <a:r>
              <a:rPr kumimoji="1" lang="en-US" altLang="ja-JP" dirty="0" smtClean="0"/>
              <a:t>ho</a:t>
            </a:r>
            <a:r>
              <a:rPr kumimoji="1" lang="ja-JP" altLang="en-US" dirty="0" smtClean="0"/>
              <a:t>の時の時間をｔ＝０として再プロットした結果が右の図になります。この始まりから点線までが宇宙年齢を表しています。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CD84BFC-F41E-4FEC-A180-F81C913D689D}"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宇宙の膨張シミュレーション</a:t>
            </a:r>
            <a:endParaRPr kumimoji="1" lang="ja-JP" altLang="en-US"/>
          </a:p>
        </p:txBody>
      </p:sp>
    </p:spTree>
    <p:extLst>
      <p:ext uri="{BB962C8B-B14F-4D97-AF65-F5344CB8AC3E}">
        <p14:creationId xmlns:p14="http://schemas.microsoft.com/office/powerpoint/2010/main" val="213568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4F9FCA42-EEA1-4339-90D0-A960F979437D}" type="datetime1">
              <a:rPr kumimoji="1" lang="ja-JP" altLang="en-US" smtClean="0"/>
              <a:t>2014/2/11</a:t>
            </a:fld>
            <a:endParaRPr kumimoji="1" lang="ja-JP" altLang="en-US"/>
          </a:p>
        </p:txBody>
      </p:sp>
      <p:sp>
        <p:nvSpPr>
          <p:cNvPr id="8" name="Slide Number Placeholder 7"/>
          <p:cNvSpPr>
            <a:spLocks noGrp="1"/>
          </p:cNvSpPr>
          <p:nvPr>
            <p:ph type="sldNum" sz="quarter" idx="11"/>
          </p:nvPr>
        </p:nvSpPr>
        <p:spPr/>
        <p:txBody>
          <a:bodyPr/>
          <a:lstStyle/>
          <a:p>
            <a:fld id="{9591A696-2FAC-4AEC-836A-F0E056F1395A}"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r>
              <a:rPr kumimoji="1" lang="ja-JP" altLang="en-US" smtClean="0"/>
              <a:t>宇宙の膨張シミュレーション</a:t>
            </a:r>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C0255DD-A9EA-4388-810C-6B3BE0EE3C20}" type="datetime1">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6" name="Slide Number Placeholder 5"/>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5FF3C79-FFB1-42B8-8792-0A31B36481D0}" type="datetime1">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6" name="Slide Number Placeholder 5"/>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5608CA44-2EBF-44D7-8F70-3E216A14637A}" type="datetime1">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6" name="Slide Number Placeholder 5"/>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C953AD-C0A0-43DE-82B8-827C6D595B06}" type="datetime1">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6" name="Slide Number Placeholder 5"/>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C4EEFB22-AE07-46CE-BF83-20B662A3480E}" type="datetime1">
              <a:rPr kumimoji="1" lang="ja-JP" altLang="en-US" smtClean="0"/>
              <a:t>2014/2/11</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7" name="Slide Number Placeholder 6"/>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72DBB638-7566-4CC5-9D3F-E8840A704AA1}" type="datetime1">
              <a:rPr kumimoji="1" lang="ja-JP" altLang="en-US" smtClean="0"/>
              <a:t>2014/2/11</a:t>
            </a:fld>
            <a:endParaRPr kumimoji="1" lang="ja-JP" altLang="en-US"/>
          </a:p>
        </p:txBody>
      </p:sp>
      <p:sp>
        <p:nvSpPr>
          <p:cNvPr id="8" name="Footer Placeholder 7"/>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9" name="Slide Number Placeholder 8"/>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57343DD-4A91-43AF-A88C-7E628FCC87D9}" type="datetime1">
              <a:rPr kumimoji="1" lang="ja-JP" altLang="en-US" smtClean="0"/>
              <a:t>2014/2/11</a:t>
            </a:fld>
            <a:endParaRPr kumimoji="1" lang="ja-JP" altLang="en-US"/>
          </a:p>
        </p:txBody>
      </p:sp>
      <p:sp>
        <p:nvSpPr>
          <p:cNvPr id="4" name="Footer Placeholder 3"/>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5" name="Slide Number Placeholder 4"/>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42B07-A59A-40AF-9EBF-F3F14621463E}" type="datetime1">
              <a:rPr kumimoji="1" lang="ja-JP" altLang="en-US" smtClean="0"/>
              <a:t>2014/2/11</a:t>
            </a:fld>
            <a:endParaRPr kumimoji="1" lang="ja-JP" altLang="en-US"/>
          </a:p>
        </p:txBody>
      </p:sp>
      <p:sp>
        <p:nvSpPr>
          <p:cNvPr id="3" name="Footer Placeholder 2"/>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4" name="Slide Number Placeholder 3"/>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2DFCEE8-3664-4BC8-84AC-C487CEB0D824}" type="datetime1">
              <a:rPr kumimoji="1" lang="ja-JP" altLang="en-US" smtClean="0"/>
              <a:t>2014/2/11</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7" name="Slide Number Placeholder 6"/>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1C51C87-07BE-4EC4-85DF-06D379CC9956}" type="datetime1">
              <a:rPr kumimoji="1" lang="ja-JP" altLang="en-US" smtClean="0"/>
              <a:t>2014/2/11</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宇宙の膨張シミュレーション</a:t>
            </a:r>
            <a:endParaRPr kumimoji="1" lang="ja-JP" altLang="en-US"/>
          </a:p>
        </p:txBody>
      </p:sp>
      <p:sp>
        <p:nvSpPr>
          <p:cNvPr id="7" name="Slide Number Placeholder 6"/>
          <p:cNvSpPr>
            <a:spLocks noGrp="1"/>
          </p:cNvSpPr>
          <p:nvPr>
            <p:ph type="sldNum" sz="quarter" idx="12"/>
          </p:nvPr>
        </p:nvSpPr>
        <p:spPr/>
        <p:txBody>
          <a:bodyPr/>
          <a:lstStyle/>
          <a:p>
            <a:fld id="{9591A696-2FAC-4AEC-836A-F0E056F1395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DD99A3D-CC76-40F4-B8AE-D4DF3E82C91D}" type="datetime1">
              <a:rPr kumimoji="1" lang="ja-JP" altLang="en-US" smtClean="0"/>
              <a:t>2014/2/11</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kumimoji="1" lang="ja-JP" altLang="en-US" smtClean="0"/>
              <a:t>宇宙の膨張シミュレーション</a:t>
            </a:r>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591A696-2FAC-4AEC-836A-F0E056F1395A}"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hd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file:///C:\Users\higashida\Desktop\sotuken\COSMO.jar"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1412776"/>
            <a:ext cx="7457632" cy="1224136"/>
          </a:xfrm>
        </p:spPr>
        <p:txBody>
          <a:bodyPr/>
          <a:lstStyle/>
          <a:p>
            <a:pPr algn="r"/>
            <a:r>
              <a:rPr lang="ja-JP" altLang="en-US" sz="3600" b="1" dirty="0" smtClean="0">
                <a:effectLst>
                  <a:outerShdw blurRad="38100" dist="38100" dir="2700000" algn="tl">
                    <a:srgbClr val="000000">
                      <a:alpha val="43137"/>
                    </a:srgbClr>
                  </a:outerShdw>
                  <a:reflection blurRad="6350" stA="55000" endA="300" endPos="45500" dir="5400000" sy="-100000" algn="bl" rotWithShape="0"/>
                </a:effectLst>
                <a:latin typeface="HG丸ｺﾞｼｯｸM-PRO" panose="020F0600000000000000" pitchFamily="50" charset="-128"/>
                <a:ea typeface="HG丸ｺﾞｼｯｸM-PRO" panose="020F0600000000000000" pitchFamily="50" charset="-128"/>
              </a:rPr>
              <a:t>宇宙論パラメータによる</a:t>
            </a:r>
            <a:r>
              <a:rPr lang="en-US" altLang="ja-JP" sz="3600" b="1" dirty="0" smtClean="0">
                <a:effectLst>
                  <a:outerShdw blurRad="38100" dist="38100" dir="2700000" algn="tl">
                    <a:srgbClr val="000000">
                      <a:alpha val="43137"/>
                    </a:srgbClr>
                  </a:outerShdw>
                  <a:reflection blurRad="6350" stA="55000" endA="300" endPos="45500" dir="5400000" sy="-100000" algn="bl" rotWithShape="0"/>
                </a:effectLst>
                <a:latin typeface="HG丸ｺﾞｼｯｸM-PRO" panose="020F0600000000000000" pitchFamily="50" charset="-128"/>
                <a:ea typeface="HG丸ｺﾞｼｯｸM-PRO" panose="020F0600000000000000" pitchFamily="50" charset="-128"/>
              </a:rPr>
              <a:t/>
            </a:r>
            <a:br>
              <a:rPr lang="en-US" altLang="ja-JP" sz="3600" b="1" dirty="0" smtClean="0">
                <a:effectLst>
                  <a:outerShdw blurRad="38100" dist="38100" dir="2700000" algn="tl">
                    <a:srgbClr val="000000">
                      <a:alpha val="43137"/>
                    </a:srgbClr>
                  </a:outerShdw>
                  <a:reflection blurRad="6350" stA="55000" endA="300" endPos="45500" dir="5400000" sy="-100000" algn="bl" rotWithShape="0"/>
                </a:effectLst>
                <a:latin typeface="HG丸ｺﾞｼｯｸM-PRO" panose="020F0600000000000000" pitchFamily="50" charset="-128"/>
                <a:ea typeface="HG丸ｺﾞｼｯｸM-PRO" panose="020F0600000000000000" pitchFamily="50" charset="-128"/>
              </a:rPr>
            </a:br>
            <a:r>
              <a:rPr lang="ja-JP" altLang="en-US" sz="3600" b="1" dirty="0" smtClean="0">
                <a:effectLst>
                  <a:outerShdw blurRad="38100" dist="38100" dir="2700000" algn="tl">
                    <a:srgbClr val="000000">
                      <a:alpha val="43137"/>
                    </a:srgbClr>
                  </a:outerShdw>
                  <a:reflection blurRad="6350" stA="55000" endA="300" endPos="45500" dir="5400000" sy="-100000" algn="bl" rotWithShape="0"/>
                </a:effectLst>
                <a:latin typeface="HG丸ｺﾞｼｯｸM-PRO" panose="020F0600000000000000" pitchFamily="50" charset="-128"/>
                <a:ea typeface="HG丸ｺﾞｼｯｸM-PRO" panose="020F0600000000000000" pitchFamily="50" charset="-128"/>
              </a:rPr>
              <a:t>宇宙膨張則の比較ツールの作成</a:t>
            </a:r>
            <a:endParaRPr kumimoji="1" lang="ja-JP" altLang="en-US" sz="3600" b="1" dirty="0">
              <a:effectLst>
                <a:outerShdw blurRad="38100" dist="38100" dir="2700000" algn="tl">
                  <a:srgbClr val="000000">
                    <a:alpha val="43137"/>
                  </a:srgbClr>
                </a:outerShdw>
                <a:reflection blurRad="6350" stA="55000" endA="300" endPos="45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 name="サブタイトル 1"/>
          <p:cNvSpPr>
            <a:spLocks noGrp="1"/>
          </p:cNvSpPr>
          <p:nvPr>
            <p:ph type="subTitle" idx="1"/>
          </p:nvPr>
        </p:nvSpPr>
        <p:spPr>
          <a:xfrm>
            <a:off x="2699792" y="2810536"/>
            <a:ext cx="5637010" cy="882119"/>
          </a:xfrm>
        </p:spPr>
        <p:txBody>
          <a:bodyPr>
            <a:normAutofit lnSpcReduction="10000"/>
          </a:bodyPr>
          <a:lstStyle/>
          <a:p>
            <a:pPr algn="r"/>
            <a:r>
              <a:rPr kumimoji="1"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宇宙物理・数理科学研究室</a:t>
            </a:r>
            <a:endParaRPr kumimoji="1"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lgn="r"/>
            <a:r>
              <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C10-075</a:t>
            </a: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東田 有記</a:t>
            </a:r>
            <a:endParaRPr kumimoji="1" lang="ja-JP" altLang="en-US"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98" y="3690748"/>
            <a:ext cx="5256584" cy="2834596"/>
          </a:xfrm>
          <a:prstGeom prst="rect">
            <a:avLst/>
          </a:prstGeom>
          <a:effectLst>
            <a:softEdge rad="406400"/>
          </a:effectLst>
        </p:spPr>
      </p:pic>
      <p:cxnSp>
        <p:nvCxnSpPr>
          <p:cNvPr id="9" name="直線コネクタ 8"/>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75556" y="6525344"/>
            <a:ext cx="5194184" cy="307777"/>
          </a:xfrm>
          <a:prstGeom prst="rect">
            <a:avLst/>
          </a:prstGeom>
          <a:noFill/>
        </p:spPr>
        <p:txBody>
          <a:bodyPr wrap="square" rtlCol="0">
            <a:spAutoFit/>
          </a:bodyPr>
          <a:lstStyle/>
          <a:p>
            <a:r>
              <a:rPr lang="en-US" altLang="ja-JP" sz="1400" dirty="0">
                <a:solidFill>
                  <a:schemeClr val="accent1">
                    <a:lumMod val="75000"/>
                  </a:schemeClr>
                </a:solidFill>
              </a:rPr>
              <a:t>Illustration: </a:t>
            </a:r>
            <a:r>
              <a:rPr lang="ja-JP" altLang="en-US" sz="1400" dirty="0">
                <a:solidFill>
                  <a:schemeClr val="accent1">
                    <a:lumMod val="75000"/>
                  </a:schemeClr>
                </a:solidFill>
              </a:rPr>
              <a:t>「</a:t>
            </a:r>
            <a:r>
              <a:rPr lang="en-US" altLang="ja-JP" sz="1400" dirty="0" smtClean="0">
                <a:solidFill>
                  <a:schemeClr val="accent1">
                    <a:lumMod val="75000"/>
                  </a:schemeClr>
                </a:solidFill>
              </a:rPr>
              <a:t>NASA/WMAP </a:t>
            </a:r>
            <a:r>
              <a:rPr lang="en-US" altLang="ja-JP" sz="1400" dirty="0">
                <a:solidFill>
                  <a:schemeClr val="accent1">
                    <a:lumMod val="75000"/>
                  </a:schemeClr>
                </a:solidFill>
              </a:rPr>
              <a:t>Science Team</a:t>
            </a:r>
            <a:r>
              <a:rPr kumimoji="1" lang="ja-JP" altLang="en-US" sz="1300" dirty="0" smtClean="0">
                <a:solidFill>
                  <a:schemeClr val="accent1">
                    <a:lumMod val="75000"/>
                  </a:schemeClr>
                </a:solidFill>
              </a:rPr>
              <a:t>」</a:t>
            </a:r>
            <a:endParaRPr kumimoji="1" lang="ja-JP" altLang="en-US" sz="1300" dirty="0">
              <a:solidFill>
                <a:schemeClr val="accent1">
                  <a:lumMod val="75000"/>
                </a:schemeClr>
              </a:solidFill>
            </a:endParaRPr>
          </a:p>
        </p:txBody>
      </p:sp>
    </p:spTree>
    <p:extLst>
      <p:ext uri="{BB962C8B-B14F-4D97-AF65-F5344CB8AC3E}">
        <p14:creationId xmlns:p14="http://schemas.microsoft.com/office/powerpoint/2010/main" val="210346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6840760" cy="709972"/>
          </a:xfrm>
        </p:spPr>
        <p:txBody>
          <a:bodyPr>
            <a:noAutofit/>
          </a:bodyPr>
          <a:lstStyle/>
          <a:p>
            <a:pPr algn="l"/>
            <a:r>
              <a:rPr lang="ja-JP" altLang="en-US" sz="3600" b="1" dirty="0" smtClean="0">
                <a:latin typeface="HG丸ｺﾞｼｯｸM-PRO" panose="020F0600000000000000" pitchFamily="50" charset="-128"/>
                <a:ea typeface="HG丸ｺﾞｼｯｸM-PRO" panose="020F0600000000000000" pitchFamily="50" charset="-128"/>
              </a:rPr>
              <a:t>宇宙論パラメータ</a:t>
            </a:r>
            <a:endParaRPr kumimoji="1" lang="ja-JP" altLang="en-US" sz="36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5535" y="1101168"/>
                <a:ext cx="8267471" cy="5280159"/>
              </a:xfrm>
            </p:spPr>
            <p:txBody>
              <a:bodyPr>
                <a:normAutofit fontScale="85000" lnSpcReduction="20000"/>
              </a:bodyPr>
              <a:lstStyle/>
              <a:p>
                <a:pPr>
                  <a:buFont typeface="Wingdings" panose="05000000000000000000" pitchFamily="2" charset="2"/>
                  <a:buChar char="l"/>
                </a:pPr>
                <a:r>
                  <a:rPr lang="ja-JP" altLang="en-US" sz="28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宇宙論パラメータ</a:t>
                </a:r>
                <a:endParaRPr lang="en-US" altLang="ja-JP" sz="28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en-US" altLang="ja-JP" sz="26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6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宇宙を構成している要素</a:t>
                </a:r>
                <a:endParaRPr lang="en-US" altLang="ja-JP" sz="26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14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l"/>
                </a:pPr>
                <a:r>
                  <a:rPr lang="ja-JP" altLang="en-US" sz="28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パラメータを定義する</a:t>
                </a:r>
                <a:endParaRPr kumimoji="1" lang="en-US" altLang="ja-JP" sz="24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lvl="2">
                  <a:buFont typeface="Wingdings" panose="05000000000000000000" pitchFamily="2" charset="2"/>
                  <a:buChar char="Ø"/>
                </a:pPr>
                <a:r>
                  <a:rPr lang="ja-JP" altLang="en-US" sz="24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曲率パラメータ　　</a:t>
                </a:r>
                <a14:m>
                  <m:oMath xmlns:m="http://schemas.openxmlformats.org/officeDocument/2006/math">
                    <m:sSub>
                      <m:sSubPr>
                        <m:ctrlPr>
                          <a:rPr lang="ja-JP" altLang="ja-JP" sz="2500" i="1" kern="100">
                            <a:solidFill>
                              <a:schemeClr val="tx1">
                                <a:lumMod val="65000"/>
                                <a:lumOff val="35000"/>
                              </a:schemeClr>
                            </a:solidFill>
                            <a:latin typeface="Cambria Math"/>
                            <a:ea typeface="Cambria Math"/>
                            <a:cs typeface="Times New Roman"/>
                          </a:rPr>
                        </m:ctrlPr>
                      </m:sSubPr>
                      <m:e>
                        <m:r>
                          <m:rPr>
                            <m:sty m:val="p"/>
                          </m:rPr>
                          <a:rPr lang="en-US" altLang="ja-JP" sz="2500" kern="100">
                            <a:solidFill>
                              <a:schemeClr val="tx1">
                                <a:lumMod val="65000"/>
                                <a:lumOff val="35000"/>
                              </a:schemeClr>
                            </a:solidFill>
                            <a:latin typeface="Cambria Math"/>
                            <a:ea typeface="ＭＳ 明朝"/>
                            <a:cs typeface="Times New Roman"/>
                          </a:rPr>
                          <m:t>Ω</m:t>
                        </m:r>
                      </m:e>
                      <m:sub>
                        <m:r>
                          <a:rPr lang="en-US" altLang="ja-JP" sz="2500" i="1" kern="100">
                            <a:solidFill>
                              <a:schemeClr val="tx1">
                                <a:lumMod val="65000"/>
                                <a:lumOff val="35000"/>
                              </a:schemeClr>
                            </a:solidFill>
                            <a:latin typeface="Cambria Math"/>
                            <a:ea typeface="ＭＳ 明朝"/>
                            <a:cs typeface="Times New Roman"/>
                          </a:rPr>
                          <m:t>𝑘</m:t>
                        </m:r>
                      </m:sub>
                    </m:sSub>
                    <m:r>
                      <a:rPr lang="en-US" altLang="ja-JP" sz="2500" b="0" i="1" kern="100" smtClean="0">
                        <a:solidFill>
                          <a:schemeClr val="tx1">
                            <a:lumMod val="65000"/>
                            <a:lumOff val="35000"/>
                          </a:schemeClr>
                        </a:solidFill>
                        <a:latin typeface="Cambria Math"/>
                        <a:ea typeface="ＭＳ 明朝"/>
                        <a:cs typeface="Times New Roman"/>
                      </a:rPr>
                      <m:t>=</m:t>
                    </m:r>
                    <m:f>
                      <m:fPr>
                        <m:ctrlPr>
                          <a:rPr lang="en-US" altLang="ja-JP" sz="2500" b="0" i="1" kern="100" smtClean="0">
                            <a:solidFill>
                              <a:schemeClr val="tx1">
                                <a:lumMod val="65000"/>
                                <a:lumOff val="35000"/>
                              </a:schemeClr>
                            </a:solidFill>
                            <a:latin typeface="Cambria Math"/>
                            <a:ea typeface="ＭＳ 明朝"/>
                            <a:cs typeface="Times New Roman"/>
                          </a:rPr>
                        </m:ctrlPr>
                      </m:fPr>
                      <m:num>
                        <m:r>
                          <a:rPr lang="en-US" altLang="ja-JP" sz="2500" b="0" i="1" kern="100" smtClean="0">
                            <a:solidFill>
                              <a:schemeClr val="tx1">
                                <a:lumMod val="65000"/>
                                <a:lumOff val="35000"/>
                              </a:schemeClr>
                            </a:solidFill>
                            <a:latin typeface="Cambria Math"/>
                            <a:ea typeface="ＭＳ 明朝"/>
                            <a:cs typeface="Times New Roman"/>
                          </a:rPr>
                          <m:t>𝑘</m:t>
                        </m:r>
                      </m:num>
                      <m:den>
                        <m:sSup>
                          <m:sSupPr>
                            <m:ctrlPr>
                              <a:rPr lang="en-US" altLang="ja-JP" sz="2500" b="0" i="1" kern="100" smtClean="0">
                                <a:solidFill>
                                  <a:schemeClr val="tx1">
                                    <a:lumMod val="65000"/>
                                    <a:lumOff val="35000"/>
                                  </a:schemeClr>
                                </a:solidFill>
                                <a:latin typeface="Cambria Math"/>
                                <a:ea typeface="ＭＳ 明朝"/>
                                <a:cs typeface="Times New Roman"/>
                              </a:rPr>
                            </m:ctrlPr>
                          </m:sSupPr>
                          <m:e>
                            <m:r>
                              <a:rPr lang="en-US" altLang="ja-JP" sz="2500" b="0" i="1" kern="100" smtClean="0">
                                <a:solidFill>
                                  <a:schemeClr val="tx1">
                                    <a:lumMod val="65000"/>
                                    <a:lumOff val="35000"/>
                                  </a:schemeClr>
                                </a:solidFill>
                                <a:latin typeface="Cambria Math"/>
                                <a:ea typeface="ＭＳ 明朝"/>
                                <a:cs typeface="Times New Roman"/>
                              </a:rPr>
                              <m:t>𝑎</m:t>
                            </m:r>
                          </m:e>
                          <m:sup>
                            <m:r>
                              <a:rPr lang="en-US" altLang="ja-JP" sz="2500" b="0" i="1" kern="100" smtClean="0">
                                <a:solidFill>
                                  <a:schemeClr val="tx1">
                                    <a:lumMod val="65000"/>
                                    <a:lumOff val="35000"/>
                                  </a:schemeClr>
                                </a:solidFill>
                                <a:latin typeface="Cambria Math"/>
                                <a:ea typeface="ＭＳ 明朝"/>
                                <a:cs typeface="Times New Roman"/>
                              </a:rPr>
                              <m:t>2</m:t>
                            </m:r>
                          </m:sup>
                        </m:sSup>
                        <m:sSubSup>
                          <m:sSubSupPr>
                            <m:ctrlPr>
                              <a:rPr lang="en-US" altLang="ja-JP" sz="2500" b="0" i="1" kern="100" smtClean="0">
                                <a:solidFill>
                                  <a:schemeClr val="tx1">
                                    <a:lumMod val="65000"/>
                                    <a:lumOff val="35000"/>
                                  </a:schemeClr>
                                </a:solidFill>
                                <a:latin typeface="Cambria Math"/>
                                <a:ea typeface="ＭＳ 明朝"/>
                                <a:cs typeface="Times New Roman"/>
                              </a:rPr>
                            </m:ctrlPr>
                          </m:sSubSupPr>
                          <m:e>
                            <m:r>
                              <a:rPr lang="en-US" altLang="ja-JP" sz="2500" b="0" i="1" kern="100" smtClean="0">
                                <a:solidFill>
                                  <a:schemeClr val="tx1">
                                    <a:lumMod val="65000"/>
                                    <a:lumOff val="35000"/>
                                  </a:schemeClr>
                                </a:solidFill>
                                <a:latin typeface="Cambria Math"/>
                                <a:ea typeface="ＭＳ 明朝"/>
                                <a:cs typeface="Times New Roman"/>
                              </a:rPr>
                              <m:t>𝐻</m:t>
                            </m:r>
                          </m:e>
                          <m:sub/>
                          <m:sup>
                            <m:r>
                              <a:rPr lang="en-US" altLang="ja-JP" sz="2500" b="0" i="1" kern="100" smtClean="0">
                                <a:solidFill>
                                  <a:schemeClr val="tx1">
                                    <a:lumMod val="65000"/>
                                    <a:lumOff val="35000"/>
                                  </a:schemeClr>
                                </a:solidFill>
                                <a:latin typeface="Cambria Math"/>
                                <a:ea typeface="ＭＳ 明朝"/>
                                <a:cs typeface="Times New Roman"/>
                              </a:rPr>
                              <m:t>2</m:t>
                            </m:r>
                          </m:sup>
                        </m:sSubSup>
                      </m:den>
                    </m:f>
                  </m:oMath>
                </a14:m>
                <a:endParaRPr lang="en-US" altLang="ja-JP" sz="25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lvl="2">
                  <a:buFont typeface="Wingdings" panose="05000000000000000000" pitchFamily="2" charset="2"/>
                  <a:buChar char="Ø"/>
                </a:pPr>
                <a:r>
                  <a:rPr kumimoji="1" lang="ja-JP" altLang="en-US" sz="24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密度</a:t>
                </a:r>
                <a:r>
                  <a:rPr kumimoji="1" lang="ja-JP" altLang="en-US" sz="24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パラメータ　　</a:t>
                </a:r>
                <a14:m>
                  <m:oMath xmlns:m="http://schemas.openxmlformats.org/officeDocument/2006/math">
                    <m:sSub>
                      <m:sSubPr>
                        <m:ctrlPr>
                          <a:rPr lang="ja-JP" altLang="ja-JP" sz="2500" i="1" kern="100">
                            <a:solidFill>
                              <a:schemeClr val="tx1">
                                <a:lumMod val="65000"/>
                                <a:lumOff val="35000"/>
                              </a:schemeClr>
                            </a:solidFill>
                            <a:latin typeface="Cambria Math"/>
                            <a:ea typeface="Cambria Math"/>
                            <a:cs typeface="Times New Roman"/>
                          </a:rPr>
                        </m:ctrlPr>
                      </m:sSubPr>
                      <m:e>
                        <m:r>
                          <m:rPr>
                            <m:sty m:val="p"/>
                          </m:rPr>
                          <a:rPr lang="en-US" altLang="ja-JP" sz="2500" kern="100">
                            <a:solidFill>
                              <a:schemeClr val="tx1">
                                <a:lumMod val="65000"/>
                                <a:lumOff val="35000"/>
                              </a:schemeClr>
                            </a:solidFill>
                            <a:latin typeface="Cambria Math"/>
                            <a:ea typeface="ＭＳ 明朝"/>
                            <a:cs typeface="Times New Roman"/>
                          </a:rPr>
                          <m:t>Ω</m:t>
                        </m:r>
                      </m:e>
                      <m:sub>
                        <m:r>
                          <a:rPr lang="en-US" altLang="ja-JP" sz="2500" b="0" i="1" kern="100" smtClean="0">
                            <a:solidFill>
                              <a:schemeClr val="tx1">
                                <a:lumMod val="65000"/>
                                <a:lumOff val="35000"/>
                              </a:schemeClr>
                            </a:solidFill>
                            <a:latin typeface="Cambria Math"/>
                            <a:ea typeface="ＭＳ 明朝"/>
                            <a:cs typeface="Times New Roman"/>
                          </a:rPr>
                          <m:t>𝑡𝑜𝑡</m:t>
                        </m:r>
                      </m:sub>
                    </m:sSub>
                    <m:r>
                      <a:rPr lang="en-US" altLang="ja-JP" sz="2500" b="0" i="1" kern="100" smtClean="0">
                        <a:solidFill>
                          <a:schemeClr val="tx1">
                            <a:lumMod val="65000"/>
                            <a:lumOff val="35000"/>
                          </a:schemeClr>
                        </a:solidFill>
                        <a:latin typeface="Cambria Math"/>
                        <a:ea typeface="ＭＳ 明朝"/>
                        <a:cs typeface="Times New Roman"/>
                      </a:rPr>
                      <m:t>=</m:t>
                    </m:r>
                    <m:f>
                      <m:fPr>
                        <m:ctrlPr>
                          <a:rPr lang="en-US" altLang="ja-JP" sz="2500" b="0" i="1" kern="100" smtClean="0">
                            <a:solidFill>
                              <a:schemeClr val="tx1">
                                <a:lumMod val="65000"/>
                                <a:lumOff val="35000"/>
                              </a:schemeClr>
                            </a:solidFill>
                            <a:latin typeface="Cambria Math"/>
                            <a:ea typeface="ＭＳ 明朝"/>
                            <a:cs typeface="Times New Roman"/>
                          </a:rPr>
                        </m:ctrlPr>
                      </m:fPr>
                      <m:num>
                        <m:sSub>
                          <m:sSubPr>
                            <m:ctrlPr>
                              <a:rPr lang="en-US" altLang="ja-JP" sz="2500" b="0" i="1" kern="100" smtClean="0">
                                <a:solidFill>
                                  <a:schemeClr val="tx1">
                                    <a:lumMod val="65000"/>
                                    <a:lumOff val="35000"/>
                                  </a:schemeClr>
                                </a:solidFill>
                                <a:latin typeface="Cambria Math"/>
                                <a:ea typeface="ＭＳ 明朝"/>
                                <a:cs typeface="Times New Roman"/>
                              </a:rPr>
                            </m:ctrlPr>
                          </m:sSubPr>
                          <m:e>
                            <m:r>
                              <a:rPr lang="ja-JP" altLang="en-US" sz="2500" b="0" i="1" kern="100" smtClean="0">
                                <a:solidFill>
                                  <a:schemeClr val="tx1">
                                    <a:lumMod val="65000"/>
                                    <a:lumOff val="35000"/>
                                  </a:schemeClr>
                                </a:solidFill>
                                <a:latin typeface="Cambria Math"/>
                                <a:ea typeface="ＭＳ 明朝"/>
                                <a:cs typeface="Times New Roman"/>
                              </a:rPr>
                              <m:t>𝜌</m:t>
                            </m:r>
                          </m:e>
                          <m:sub>
                            <m:r>
                              <a:rPr lang="en-US" altLang="ja-JP" sz="2500" b="0" i="1" kern="100" smtClean="0">
                                <a:solidFill>
                                  <a:schemeClr val="tx1">
                                    <a:lumMod val="65000"/>
                                    <a:lumOff val="35000"/>
                                  </a:schemeClr>
                                </a:solidFill>
                                <a:latin typeface="Cambria Math"/>
                                <a:ea typeface="ＭＳ 明朝"/>
                                <a:cs typeface="Times New Roman"/>
                              </a:rPr>
                              <m:t>0</m:t>
                            </m:r>
                          </m:sub>
                        </m:sSub>
                      </m:num>
                      <m:den>
                        <m:sSub>
                          <m:sSubPr>
                            <m:ctrlPr>
                              <a:rPr lang="en-US" altLang="ja-JP" sz="2500" b="0" i="1" kern="100" smtClean="0">
                                <a:solidFill>
                                  <a:schemeClr val="tx1">
                                    <a:lumMod val="65000"/>
                                    <a:lumOff val="35000"/>
                                  </a:schemeClr>
                                </a:solidFill>
                                <a:latin typeface="Cambria Math"/>
                                <a:ea typeface="ＭＳ 明朝"/>
                                <a:cs typeface="Times New Roman"/>
                              </a:rPr>
                            </m:ctrlPr>
                          </m:sSubPr>
                          <m:e>
                            <m:r>
                              <a:rPr lang="ja-JP" altLang="en-US" sz="2500" b="0" i="1" kern="100" smtClean="0">
                                <a:solidFill>
                                  <a:schemeClr val="tx1">
                                    <a:lumMod val="65000"/>
                                    <a:lumOff val="35000"/>
                                  </a:schemeClr>
                                </a:solidFill>
                                <a:latin typeface="Cambria Math"/>
                                <a:ea typeface="ＭＳ 明朝"/>
                                <a:cs typeface="Times New Roman"/>
                              </a:rPr>
                              <m:t>𝜌</m:t>
                            </m:r>
                          </m:e>
                          <m:sub>
                            <m:r>
                              <a:rPr lang="en-US" altLang="ja-JP" sz="2500" b="0" i="1" kern="100" smtClean="0">
                                <a:solidFill>
                                  <a:schemeClr val="tx1">
                                    <a:lumMod val="65000"/>
                                    <a:lumOff val="35000"/>
                                  </a:schemeClr>
                                </a:solidFill>
                                <a:latin typeface="Cambria Math"/>
                                <a:ea typeface="ＭＳ 明朝"/>
                                <a:cs typeface="Times New Roman"/>
                              </a:rPr>
                              <m:t>𝑐</m:t>
                            </m:r>
                          </m:sub>
                        </m:sSub>
                      </m:den>
                    </m:f>
                  </m:oMath>
                </a14:m>
                <a:endParaRPr lang="en-US" altLang="ja-JP" sz="2500" b="0" kern="100" dirty="0" smtClean="0">
                  <a:solidFill>
                    <a:schemeClr val="tx1">
                      <a:lumMod val="65000"/>
                      <a:lumOff val="35000"/>
                    </a:schemeClr>
                  </a:solidFill>
                  <a:latin typeface="HG丸ｺﾞｼｯｸM-PRO" panose="020F0600000000000000" pitchFamily="50" charset="-128"/>
                  <a:ea typeface="ＭＳ 明朝"/>
                  <a:cs typeface="Times New Roman"/>
                </a:endParaRPr>
              </a:p>
              <a:p>
                <a:pPr lvl="2">
                  <a:buFont typeface="Wingdings" panose="05000000000000000000" pitchFamily="2" charset="2"/>
                  <a:buChar char="Ø"/>
                </a:pPr>
                <a:r>
                  <a:rPr lang="ja-JP" altLang="en-US" sz="2400" kern="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cs typeface="Times New Roman"/>
                  </a:rPr>
                  <a:t>宇宙項パラメータ　</a:t>
                </a:r>
                <a14:m>
                  <m:oMath xmlns:m="http://schemas.openxmlformats.org/officeDocument/2006/math">
                    <m:sSub>
                      <m:sSubPr>
                        <m:ctrlPr>
                          <a:rPr lang="ja-JP" altLang="ja-JP" sz="2500" i="1" kern="100">
                            <a:solidFill>
                              <a:schemeClr val="tx1">
                                <a:lumMod val="65000"/>
                                <a:lumOff val="35000"/>
                              </a:schemeClr>
                            </a:solidFill>
                            <a:latin typeface="Cambria Math"/>
                            <a:ea typeface="Cambria Math"/>
                            <a:cs typeface="Times New Roman"/>
                          </a:rPr>
                        </m:ctrlPr>
                      </m:sSubPr>
                      <m:e>
                        <m:r>
                          <m:rPr>
                            <m:sty m:val="p"/>
                          </m:rPr>
                          <a:rPr lang="en-US" altLang="ja-JP" sz="2500" kern="100">
                            <a:solidFill>
                              <a:schemeClr val="tx1">
                                <a:lumMod val="65000"/>
                                <a:lumOff val="35000"/>
                              </a:schemeClr>
                            </a:solidFill>
                            <a:latin typeface="Cambria Math"/>
                            <a:ea typeface="ＭＳ 明朝"/>
                            <a:cs typeface="Times New Roman"/>
                          </a:rPr>
                          <m:t>Ω</m:t>
                        </m:r>
                      </m:e>
                      <m:sub>
                        <m:r>
                          <m:rPr>
                            <m:sty m:val="p"/>
                          </m:rPr>
                          <a:rPr lang="el-GR" altLang="ja-JP" sz="2500" i="1" kern="100" smtClean="0">
                            <a:solidFill>
                              <a:schemeClr val="tx1">
                                <a:lumMod val="65000"/>
                                <a:lumOff val="35000"/>
                              </a:schemeClr>
                            </a:solidFill>
                            <a:latin typeface="Cambria Math"/>
                            <a:ea typeface="Cambria Math"/>
                            <a:cs typeface="Times New Roman"/>
                          </a:rPr>
                          <m:t>Λ</m:t>
                        </m:r>
                      </m:sub>
                    </m:sSub>
                    <m:r>
                      <a:rPr lang="en-US" altLang="ja-JP" sz="2500" i="1" kern="100">
                        <a:solidFill>
                          <a:schemeClr val="tx1">
                            <a:lumMod val="65000"/>
                            <a:lumOff val="35000"/>
                          </a:schemeClr>
                        </a:solidFill>
                        <a:latin typeface="Cambria Math"/>
                        <a:ea typeface="ＭＳ 明朝"/>
                        <a:cs typeface="Times New Roman"/>
                      </a:rPr>
                      <m:t>=</m:t>
                    </m:r>
                    <m:f>
                      <m:fPr>
                        <m:ctrlPr>
                          <a:rPr lang="en-US" altLang="ja-JP" sz="2500" i="1" kern="100">
                            <a:solidFill>
                              <a:schemeClr val="tx1">
                                <a:lumMod val="65000"/>
                                <a:lumOff val="35000"/>
                              </a:schemeClr>
                            </a:solidFill>
                            <a:latin typeface="Cambria Math"/>
                            <a:ea typeface="ＭＳ 明朝"/>
                            <a:cs typeface="Times New Roman"/>
                          </a:rPr>
                        </m:ctrlPr>
                      </m:fPr>
                      <m:num>
                        <m:r>
                          <m:rPr>
                            <m:sty m:val="p"/>
                          </m:rPr>
                          <a:rPr lang="el-GR" altLang="ja-JP" sz="2500" i="1" kern="100" smtClean="0">
                            <a:solidFill>
                              <a:schemeClr val="tx1">
                                <a:lumMod val="65000"/>
                                <a:lumOff val="35000"/>
                              </a:schemeClr>
                            </a:solidFill>
                            <a:latin typeface="Cambria Math"/>
                            <a:ea typeface="Cambria Math"/>
                            <a:cs typeface="Times New Roman"/>
                          </a:rPr>
                          <m:t>Λ</m:t>
                        </m:r>
                      </m:num>
                      <m:den>
                        <m:r>
                          <a:rPr lang="en-US" altLang="ja-JP" sz="2500" b="0" i="1" kern="100" smtClean="0">
                            <a:solidFill>
                              <a:schemeClr val="tx1">
                                <a:lumMod val="65000"/>
                                <a:lumOff val="35000"/>
                              </a:schemeClr>
                            </a:solidFill>
                            <a:latin typeface="Cambria Math"/>
                            <a:ea typeface="ＭＳ 明朝"/>
                            <a:cs typeface="Times New Roman"/>
                          </a:rPr>
                          <m:t>3</m:t>
                        </m:r>
                        <m:sSubSup>
                          <m:sSubSupPr>
                            <m:ctrlPr>
                              <a:rPr lang="en-US" altLang="ja-JP" sz="2500" b="0" i="1" kern="100" smtClean="0">
                                <a:solidFill>
                                  <a:schemeClr val="tx1">
                                    <a:lumMod val="65000"/>
                                    <a:lumOff val="35000"/>
                                  </a:schemeClr>
                                </a:solidFill>
                                <a:latin typeface="Cambria Math"/>
                                <a:ea typeface="ＭＳ 明朝"/>
                                <a:cs typeface="Times New Roman"/>
                              </a:rPr>
                            </m:ctrlPr>
                          </m:sSubSupPr>
                          <m:e>
                            <m:r>
                              <a:rPr lang="en-US" altLang="ja-JP" sz="2500" b="0" i="1" kern="100" smtClean="0">
                                <a:solidFill>
                                  <a:schemeClr val="tx1">
                                    <a:lumMod val="65000"/>
                                    <a:lumOff val="35000"/>
                                  </a:schemeClr>
                                </a:solidFill>
                                <a:latin typeface="Cambria Math"/>
                                <a:ea typeface="ＭＳ 明朝"/>
                                <a:cs typeface="Times New Roman"/>
                              </a:rPr>
                              <m:t>𝐻</m:t>
                            </m:r>
                          </m:e>
                          <m:sub/>
                          <m:sup>
                            <m:r>
                              <a:rPr lang="en-US" altLang="ja-JP" sz="2500" b="0" i="1" kern="100" smtClean="0">
                                <a:solidFill>
                                  <a:schemeClr val="tx1">
                                    <a:lumMod val="65000"/>
                                    <a:lumOff val="35000"/>
                                  </a:schemeClr>
                                </a:solidFill>
                                <a:latin typeface="Cambria Math"/>
                                <a:ea typeface="ＭＳ 明朝"/>
                                <a:cs typeface="Times New Roman"/>
                              </a:rPr>
                              <m:t>2</m:t>
                            </m:r>
                          </m:sup>
                        </m:sSubSup>
                      </m:den>
                    </m:f>
                  </m:oMath>
                </a14:m>
                <a:endParaRPr lang="en-US" altLang="ja-JP" sz="2500" kern="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cs typeface="Times New Roman"/>
                </a:endParaRPr>
              </a:p>
              <a:p>
                <a:pPr marL="320040" lvl="1" indent="0">
                  <a:buNone/>
                </a:pPr>
                <a:endParaRPr lang="en-US" altLang="ja-JP" sz="1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20040" lvl="1" indent="0">
                  <a:buNone/>
                </a:pPr>
                <a:r>
                  <a:rPr lang="ja-JP" altLang="en-US" sz="26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宇宙論パラメータ</a:t>
                </a:r>
                <a:r>
                  <a:rPr lang="ja-JP" altLang="en-US" sz="26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で表すフリードマン</a:t>
                </a:r>
                <a:r>
                  <a:rPr lang="ja-JP" altLang="en-US" sz="26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方程式</a:t>
                </a:r>
                <a:endParaRPr lang="en-US" altLang="ja-JP" sz="26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20040" lvl="1" indent="0">
                  <a:buNone/>
                </a:pPr>
                <a:endParaRPr lang="en-US" altLang="ja-JP" sz="9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20040" lvl="1" indent="0">
                  <a:buNone/>
                </a:pPr>
                <a14:m>
                  <m:oMathPara xmlns:m="http://schemas.openxmlformats.org/officeDocument/2006/math">
                    <m:oMathParaPr>
                      <m:jc m:val="centerGroup"/>
                    </m:oMathParaPr>
                    <m:oMath xmlns:m="http://schemas.openxmlformats.org/officeDocument/2006/math">
                      <m:sSub>
                        <m:sSubPr>
                          <m:ctrlPr>
                            <a:rPr lang="ja-JP" altLang="ja-JP" sz="3600" b="1" i="1" kern="100" smtClean="0">
                              <a:ln w="3175">
                                <a:noFill/>
                              </a:ln>
                              <a:solidFill>
                                <a:schemeClr val="tx1">
                                  <a:lumMod val="65000"/>
                                  <a:lumOff val="35000"/>
                                </a:schemeClr>
                              </a:solidFill>
                              <a:latin typeface="Cambria Math"/>
                              <a:ea typeface="Cambria Math"/>
                              <a:cs typeface="Times New Roman"/>
                            </a:rPr>
                          </m:ctrlPr>
                        </m:sSubPr>
                        <m:e>
                          <m:r>
                            <a:rPr lang="en-US" altLang="ja-JP" sz="3600" b="1" i="1" kern="100">
                              <a:ln w="3175">
                                <a:noFill/>
                              </a:ln>
                              <a:solidFill>
                                <a:schemeClr val="tx1">
                                  <a:lumMod val="65000"/>
                                  <a:lumOff val="35000"/>
                                </a:schemeClr>
                              </a:solidFill>
                              <a:latin typeface="Cambria Math"/>
                              <a:ea typeface="ＭＳ 明朝"/>
                              <a:cs typeface="Times New Roman"/>
                            </a:rPr>
                            <m:t>𝜴</m:t>
                          </m:r>
                        </m:e>
                        <m:sub>
                          <m:r>
                            <a:rPr lang="en-US" altLang="ja-JP" sz="3600" b="1" i="1" kern="100" smtClean="0">
                              <a:ln w="3175">
                                <a:noFill/>
                              </a:ln>
                              <a:solidFill>
                                <a:schemeClr val="tx1">
                                  <a:lumMod val="65000"/>
                                  <a:lumOff val="35000"/>
                                </a:schemeClr>
                              </a:solidFill>
                              <a:latin typeface="Cambria Math"/>
                              <a:ea typeface="ＭＳ 明朝"/>
                              <a:cs typeface="Times New Roman"/>
                            </a:rPr>
                            <m:t>𝒕𝒐𝒕</m:t>
                          </m:r>
                        </m:sub>
                      </m:sSub>
                      <m:r>
                        <a:rPr lang="en-US" altLang="ja-JP" sz="3600" b="1" i="1" kern="100">
                          <a:ln w="3175">
                            <a:noFill/>
                          </a:ln>
                          <a:solidFill>
                            <a:schemeClr val="tx1">
                              <a:lumMod val="65000"/>
                              <a:lumOff val="35000"/>
                            </a:schemeClr>
                          </a:solidFill>
                          <a:latin typeface="Cambria Math"/>
                          <a:ea typeface="ＭＳ 明朝"/>
                          <a:cs typeface="Times New Roman"/>
                        </a:rPr>
                        <m:t>+</m:t>
                      </m:r>
                      <m:sSub>
                        <m:sSubPr>
                          <m:ctrlPr>
                            <a:rPr lang="ja-JP" altLang="ja-JP" sz="3600" b="1" i="1" kern="100">
                              <a:ln w="3175">
                                <a:noFill/>
                              </a:ln>
                              <a:solidFill>
                                <a:schemeClr val="tx1">
                                  <a:lumMod val="65000"/>
                                  <a:lumOff val="35000"/>
                                </a:schemeClr>
                              </a:solidFill>
                              <a:latin typeface="Cambria Math"/>
                              <a:ea typeface="Cambria Math"/>
                              <a:cs typeface="Times New Roman"/>
                            </a:rPr>
                          </m:ctrlPr>
                        </m:sSubPr>
                        <m:e>
                          <m:r>
                            <a:rPr lang="en-US" altLang="ja-JP" sz="3600" b="1" i="1" kern="100">
                              <a:ln w="3175">
                                <a:noFill/>
                              </a:ln>
                              <a:solidFill>
                                <a:schemeClr val="tx1">
                                  <a:lumMod val="65000"/>
                                  <a:lumOff val="35000"/>
                                </a:schemeClr>
                              </a:solidFill>
                              <a:latin typeface="Cambria Math"/>
                              <a:ea typeface="ＭＳ 明朝"/>
                              <a:cs typeface="Times New Roman"/>
                            </a:rPr>
                            <m:t>𝜴</m:t>
                          </m:r>
                        </m:e>
                        <m:sub>
                          <m:r>
                            <a:rPr lang="el-GR" altLang="ja-JP" sz="3600" b="1" i="1" kern="100" smtClean="0">
                              <a:ln w="3175">
                                <a:noFill/>
                              </a:ln>
                              <a:solidFill>
                                <a:schemeClr val="tx1">
                                  <a:lumMod val="65000"/>
                                  <a:lumOff val="35000"/>
                                </a:schemeClr>
                              </a:solidFill>
                              <a:latin typeface="Cambria Math"/>
                              <a:ea typeface="Cambria Math"/>
                              <a:cs typeface="Times New Roman"/>
                            </a:rPr>
                            <m:t>𝜦</m:t>
                          </m:r>
                        </m:sub>
                      </m:sSub>
                      <m:r>
                        <a:rPr lang="en-US" altLang="ja-JP" sz="3600" b="1" i="1" kern="100">
                          <a:ln w="3175">
                            <a:noFill/>
                          </a:ln>
                          <a:solidFill>
                            <a:schemeClr val="tx1">
                              <a:lumMod val="65000"/>
                              <a:lumOff val="35000"/>
                            </a:schemeClr>
                          </a:solidFill>
                          <a:latin typeface="Cambria Math"/>
                          <a:ea typeface="ＭＳ 明朝"/>
                          <a:cs typeface="Times New Roman"/>
                        </a:rPr>
                        <m:t>+</m:t>
                      </m:r>
                      <m:sSub>
                        <m:sSubPr>
                          <m:ctrlPr>
                            <a:rPr lang="ja-JP" altLang="ja-JP" sz="3600" b="1" i="1" kern="100">
                              <a:ln w="3175">
                                <a:noFill/>
                              </a:ln>
                              <a:solidFill>
                                <a:schemeClr val="tx1">
                                  <a:lumMod val="65000"/>
                                  <a:lumOff val="35000"/>
                                </a:schemeClr>
                              </a:solidFill>
                              <a:latin typeface="Cambria Math"/>
                              <a:ea typeface="Cambria Math"/>
                              <a:cs typeface="Times New Roman"/>
                            </a:rPr>
                          </m:ctrlPr>
                        </m:sSubPr>
                        <m:e>
                          <m:r>
                            <a:rPr lang="en-US" altLang="ja-JP" sz="3600" b="1" i="1" kern="100">
                              <a:ln w="3175">
                                <a:noFill/>
                              </a:ln>
                              <a:solidFill>
                                <a:schemeClr val="tx1">
                                  <a:lumMod val="65000"/>
                                  <a:lumOff val="35000"/>
                                </a:schemeClr>
                              </a:solidFill>
                              <a:latin typeface="Cambria Math"/>
                              <a:ea typeface="ＭＳ 明朝"/>
                              <a:cs typeface="Times New Roman"/>
                            </a:rPr>
                            <m:t>𝜴</m:t>
                          </m:r>
                        </m:e>
                        <m:sub>
                          <m:r>
                            <a:rPr lang="en-US" altLang="ja-JP" sz="3600" b="1" i="1" kern="100">
                              <a:ln w="3175">
                                <a:noFill/>
                              </a:ln>
                              <a:solidFill>
                                <a:schemeClr val="tx1">
                                  <a:lumMod val="65000"/>
                                  <a:lumOff val="35000"/>
                                </a:schemeClr>
                              </a:solidFill>
                              <a:latin typeface="Cambria Math"/>
                              <a:ea typeface="ＭＳ 明朝"/>
                              <a:cs typeface="Times New Roman"/>
                            </a:rPr>
                            <m:t>𝒌</m:t>
                          </m:r>
                        </m:sub>
                      </m:sSub>
                      <m:r>
                        <a:rPr lang="en-US" altLang="ja-JP" sz="3600" b="1" i="1" kern="100">
                          <a:ln w="3175">
                            <a:noFill/>
                          </a:ln>
                          <a:solidFill>
                            <a:schemeClr val="tx1">
                              <a:lumMod val="65000"/>
                              <a:lumOff val="35000"/>
                            </a:schemeClr>
                          </a:solidFill>
                          <a:latin typeface="Cambria Math"/>
                          <a:ea typeface="ＭＳ 明朝"/>
                          <a:cs typeface="Times New Roman"/>
                        </a:rPr>
                        <m:t>=</m:t>
                      </m:r>
                      <m:r>
                        <a:rPr lang="en-US" altLang="ja-JP" sz="3600" b="1" i="1" kern="100">
                          <a:ln w="3175">
                            <a:noFill/>
                          </a:ln>
                          <a:solidFill>
                            <a:schemeClr val="tx1">
                              <a:lumMod val="65000"/>
                              <a:lumOff val="35000"/>
                            </a:schemeClr>
                          </a:solidFill>
                          <a:latin typeface="Cambria Math"/>
                          <a:ea typeface="ＭＳ 明朝"/>
                          <a:cs typeface="Times New Roman"/>
                        </a:rPr>
                        <m:t>𝟏</m:t>
                      </m:r>
                    </m:oMath>
                  </m:oMathPara>
                </a14:m>
                <a:endParaRPr kumimoji="1" lang="en-US" altLang="ja-JP" sz="1100" dirty="0" smtClean="0">
                  <a:solidFill>
                    <a:srgbClr val="FF0000"/>
                  </a:solidFill>
                  <a:latin typeface="HG丸ｺﾞｼｯｸM-PRO" panose="020F0600000000000000" pitchFamily="50" charset="-128"/>
                  <a:ea typeface="HG丸ｺﾞｼｯｸM-PRO" panose="020F0600000000000000" pitchFamily="50" charset="-128"/>
                </a:endParaRPr>
              </a:p>
              <a:p>
                <a:pPr marL="320040" lvl="1" indent="0" algn="ctr">
                  <a:buNone/>
                </a:pPr>
                <a:endParaRPr lang="en-US" altLang="ja-JP" sz="3300" kern="100" dirty="0">
                  <a:ln w="12700">
                    <a:noFill/>
                  </a:ln>
                  <a:solidFill>
                    <a:schemeClr val="accent6">
                      <a:lumMod val="75000"/>
                    </a:schemeClr>
                  </a:solidFill>
                  <a:latin typeface="HGP創英角ｺﾞｼｯｸUB" panose="020B0900000000000000" pitchFamily="50" charset="-128"/>
                  <a:ea typeface="HGP創英角ｺﾞｼｯｸUB" panose="020B0900000000000000" pitchFamily="50" charset="-128"/>
                  <a:cs typeface="Times New Roman"/>
                </a:endParaRPr>
              </a:p>
              <a:p>
                <a:pPr marL="320040" lvl="1" indent="0" algn="ctr">
                  <a:buNone/>
                </a:pPr>
                <a:r>
                  <a:rPr lang="ja-JP" altLang="en-US" sz="3100" kern="100" dirty="0" smtClean="0">
                    <a:ln w="12700">
                      <a:noFill/>
                    </a:ln>
                    <a:solidFill>
                      <a:schemeClr val="accent6">
                        <a:lumMod val="75000"/>
                      </a:schemeClr>
                    </a:solidFill>
                    <a:latin typeface="HGP創英角ｺﾞｼｯｸUB" panose="020B0900000000000000" pitchFamily="50" charset="-128"/>
                    <a:ea typeface="HGP創英角ｺﾞｼｯｸUB" panose="020B0900000000000000" pitchFamily="50" charset="-128"/>
                    <a:cs typeface="Times New Roman"/>
                  </a:rPr>
                  <a:t>パラメータ</a:t>
                </a:r>
                <a:r>
                  <a:rPr lang="ja-JP" altLang="en-US" sz="3100" kern="100" dirty="0">
                    <a:ln w="12700">
                      <a:noFill/>
                    </a:ln>
                    <a:solidFill>
                      <a:schemeClr val="accent6">
                        <a:lumMod val="75000"/>
                      </a:schemeClr>
                    </a:solidFill>
                    <a:latin typeface="HGP創英角ｺﾞｼｯｸUB" panose="020B0900000000000000" pitchFamily="50" charset="-128"/>
                    <a:ea typeface="HGP創英角ｺﾞｼｯｸUB" panose="020B0900000000000000" pitchFamily="50" charset="-128"/>
                    <a:cs typeface="Times New Roman"/>
                  </a:rPr>
                  <a:t>の総和＝</a:t>
                </a:r>
                <a:r>
                  <a:rPr lang="ja-JP" altLang="en-US" sz="3100" kern="100" dirty="0" smtClean="0">
                    <a:ln w="12700">
                      <a:noFill/>
                    </a:ln>
                    <a:solidFill>
                      <a:schemeClr val="accent6">
                        <a:lumMod val="75000"/>
                      </a:schemeClr>
                    </a:solidFill>
                    <a:latin typeface="HGP創英角ｺﾞｼｯｸUB" panose="020B0900000000000000" pitchFamily="50" charset="-128"/>
                    <a:ea typeface="HGP創英角ｺﾞｼｯｸUB" panose="020B0900000000000000" pitchFamily="50" charset="-128"/>
                    <a:cs typeface="Times New Roman"/>
                  </a:rPr>
                  <a:t>１の条件のもとで</a:t>
                </a:r>
                <a:r>
                  <a:rPr lang="ja-JP" altLang="en-US" sz="3100" dirty="0" smtClean="0">
                    <a:ln w="12700">
                      <a:noFill/>
                    </a:ln>
                    <a:solidFill>
                      <a:schemeClr val="accent6">
                        <a:lumMod val="75000"/>
                      </a:schemeClr>
                    </a:solidFill>
                    <a:latin typeface="HGP創英角ｺﾞｼｯｸUB" panose="020B0900000000000000" pitchFamily="50" charset="-128"/>
                    <a:ea typeface="HGP創英角ｺﾞｼｯｸUB" panose="020B0900000000000000" pitchFamily="50" charset="-128"/>
                  </a:rPr>
                  <a:t>宇宙膨張の様子を知ることができる</a:t>
                </a:r>
                <a:endParaRPr lang="en-US" altLang="ja-JP" sz="3100" dirty="0" smtClean="0">
                  <a:ln w="12700">
                    <a:noFill/>
                  </a:ln>
                  <a:solidFill>
                    <a:schemeClr val="accent6">
                      <a:lumMod val="75000"/>
                    </a:schemeClr>
                  </a:solidFill>
                  <a:latin typeface="HGP創英角ｺﾞｼｯｸUB" panose="020B0900000000000000" pitchFamily="50" charset="-128"/>
                  <a:ea typeface="HGP創英角ｺﾞｼｯｸUB" panose="020B0900000000000000"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5535" y="1101168"/>
                <a:ext cx="8267471" cy="5280159"/>
              </a:xfrm>
              <a:blipFill rotWithShape="1">
                <a:blip r:embed="rId3"/>
                <a:stretch>
                  <a:fillRect l="-1032" t="-2309" r="-221"/>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normAutofit/>
          </a:bodyPr>
          <a:lstStyle/>
          <a:p>
            <a:fld id="{9591A696-2FAC-4AEC-836A-F0E056F1395A}" type="slidenum">
              <a:rPr kumimoji="1" lang="ja-JP" altLang="en-US" smtClean="0"/>
              <a:t>10</a:t>
            </a:fld>
            <a:endParaRPr kumimoji="1" lang="ja-JP" altLang="en-US"/>
          </a:p>
        </p:txBody>
      </p:sp>
      <p:sp>
        <p:nvSpPr>
          <p:cNvPr id="7"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cxnSp>
        <p:nvCxnSpPr>
          <p:cNvPr id="9" name="直線コネクタ 8"/>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角丸四角形吹き出し 7"/>
          <p:cNvSpPr/>
          <p:nvPr/>
        </p:nvSpPr>
        <p:spPr>
          <a:xfrm>
            <a:off x="5796137" y="543016"/>
            <a:ext cx="3091768" cy="1949879"/>
          </a:xfrm>
          <a:prstGeom prst="wedgeRoundRectCallout">
            <a:avLst>
              <a:gd name="adj1" fmla="val -63933"/>
              <a:gd name="adj2" fmla="val 68509"/>
              <a:gd name="adj3" fmla="val 16667"/>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テキスト ボックス 9"/>
              <p:cNvSpPr txBox="1"/>
              <p:nvPr/>
            </p:nvSpPr>
            <p:spPr>
              <a:xfrm>
                <a:off x="6070719" y="645366"/>
                <a:ext cx="2592288" cy="1785104"/>
              </a:xfrm>
              <a:prstGeom prst="rect">
                <a:avLst/>
              </a:prstGeom>
              <a:noFill/>
            </p:spPr>
            <p:txBody>
              <a:bodyPr wrap="square" rtlCol="0">
                <a:spAutoFit/>
              </a:bodyPr>
              <a:lstStyle/>
              <a:p>
                <a:r>
                  <a:rPr lang="ja-JP" altLang="en-US" dirty="0" smtClean="0">
                    <a:solidFill>
                      <a:schemeClr val="tx1">
                        <a:lumMod val="65000"/>
                        <a:lumOff val="35000"/>
                      </a:schemeClr>
                    </a:solidFill>
                  </a:rPr>
                  <a:t>現在パラメータの値は</a:t>
                </a:r>
                <a:endParaRPr lang="en-US" altLang="ja-JP" dirty="0" smtClean="0">
                  <a:solidFill>
                    <a:schemeClr val="tx1">
                      <a:lumMod val="65000"/>
                      <a:lumOff val="35000"/>
                    </a:schemeClr>
                  </a:solidFill>
                </a:endParaRPr>
              </a:p>
              <a:p>
                <a:r>
                  <a:rPr lang="ja-JP" altLang="en-US" kern="100" dirty="0" smtClean="0">
                    <a:ln w="3175">
                      <a:noFill/>
                    </a:ln>
                    <a:solidFill>
                      <a:schemeClr val="tx1">
                        <a:lumMod val="65000"/>
                        <a:lumOff val="35000"/>
                      </a:schemeClr>
                    </a:solidFill>
                    <a:ea typeface="Cambria Math"/>
                    <a:cs typeface="Times New Roman"/>
                  </a:rPr>
                  <a:t>・</a:t>
                </a:r>
                <a14:m>
                  <m:oMath xmlns:m="http://schemas.openxmlformats.org/officeDocument/2006/math">
                    <m:sSub>
                      <m:sSubPr>
                        <m:ctrlPr>
                          <a:rPr lang="ja-JP" altLang="ja-JP" i="1" kern="100">
                            <a:ln w="3175">
                              <a:noFill/>
                            </a:ln>
                            <a:solidFill>
                              <a:schemeClr val="tx1">
                                <a:lumMod val="65000"/>
                                <a:lumOff val="35000"/>
                              </a:schemeClr>
                            </a:solidFill>
                            <a:latin typeface="Cambria Math"/>
                            <a:ea typeface="Cambria Math"/>
                            <a:cs typeface="Times New Roman"/>
                          </a:rPr>
                        </m:ctrlPr>
                      </m:sSubPr>
                      <m:e>
                        <m:r>
                          <m:rPr>
                            <m:sty m:val="p"/>
                          </m:rPr>
                          <a:rPr lang="en-US" altLang="ja-JP" kern="100">
                            <a:ln w="3175">
                              <a:noFill/>
                            </a:ln>
                            <a:solidFill>
                              <a:schemeClr val="tx1">
                                <a:lumMod val="65000"/>
                                <a:lumOff val="35000"/>
                              </a:schemeClr>
                            </a:solidFill>
                            <a:latin typeface="Cambria Math"/>
                            <a:ea typeface="ＭＳ 明朝"/>
                            <a:cs typeface="Times New Roman"/>
                          </a:rPr>
                          <m:t>Ω</m:t>
                        </m:r>
                      </m:e>
                      <m:sub>
                        <m:r>
                          <a:rPr lang="en-US" altLang="ja-JP" i="1" kern="100">
                            <a:ln w="3175">
                              <a:noFill/>
                            </a:ln>
                            <a:solidFill>
                              <a:schemeClr val="tx1">
                                <a:lumMod val="65000"/>
                                <a:lumOff val="35000"/>
                              </a:schemeClr>
                            </a:solidFill>
                            <a:latin typeface="Cambria Math"/>
                            <a:ea typeface="ＭＳ 明朝"/>
                            <a:cs typeface="Times New Roman"/>
                          </a:rPr>
                          <m:t>𝑡𝑜𝑡</m:t>
                        </m:r>
                      </m:sub>
                    </m:sSub>
                    <m:r>
                      <a:rPr lang="en-US" altLang="ja-JP" b="0" i="1" kern="100" smtClean="0">
                        <a:ln w="3175">
                          <a:noFill/>
                        </a:ln>
                        <a:solidFill>
                          <a:schemeClr val="tx1">
                            <a:lumMod val="65000"/>
                            <a:lumOff val="35000"/>
                          </a:schemeClr>
                        </a:solidFill>
                        <a:latin typeface="Cambria Math"/>
                        <a:ea typeface="ＭＳ 明朝"/>
                        <a:cs typeface="Times New Roman"/>
                      </a:rPr>
                      <m:t>=0.25</m:t>
                    </m:r>
                  </m:oMath>
                </a14:m>
                <a:endParaRPr lang="en-US" altLang="ja-JP" b="0" kern="100" dirty="0" smtClean="0">
                  <a:ln w="3175">
                    <a:noFill/>
                  </a:ln>
                  <a:solidFill>
                    <a:schemeClr val="tx1">
                      <a:lumMod val="65000"/>
                      <a:lumOff val="35000"/>
                    </a:schemeClr>
                  </a:solidFill>
                  <a:ea typeface="ＭＳ 明朝"/>
                  <a:cs typeface="Times New Roman"/>
                </a:endParaRPr>
              </a:p>
              <a:p>
                <a:r>
                  <a:rPr lang="ja-JP" altLang="en-US" kern="100" dirty="0" smtClean="0">
                    <a:ln w="3175">
                      <a:noFill/>
                    </a:ln>
                    <a:solidFill>
                      <a:schemeClr val="tx1">
                        <a:lumMod val="65000"/>
                        <a:lumOff val="35000"/>
                      </a:schemeClr>
                    </a:solidFill>
                    <a:ea typeface="Cambria Math"/>
                    <a:cs typeface="Times New Roman"/>
                  </a:rPr>
                  <a:t>・</a:t>
                </a:r>
                <a14:m>
                  <m:oMath xmlns:m="http://schemas.openxmlformats.org/officeDocument/2006/math">
                    <m:sSub>
                      <m:sSubPr>
                        <m:ctrlPr>
                          <a:rPr lang="ja-JP" altLang="ja-JP" i="1" kern="100">
                            <a:ln w="3175">
                              <a:noFill/>
                            </a:ln>
                            <a:solidFill>
                              <a:schemeClr val="tx1">
                                <a:lumMod val="65000"/>
                                <a:lumOff val="35000"/>
                              </a:schemeClr>
                            </a:solidFill>
                            <a:latin typeface="Cambria Math"/>
                            <a:ea typeface="Cambria Math"/>
                            <a:cs typeface="Times New Roman"/>
                          </a:rPr>
                        </m:ctrlPr>
                      </m:sSubPr>
                      <m:e>
                        <m:r>
                          <m:rPr>
                            <m:sty m:val="p"/>
                          </m:rPr>
                          <a:rPr lang="en-US" altLang="ja-JP" kern="100">
                            <a:ln w="3175">
                              <a:noFill/>
                            </a:ln>
                            <a:solidFill>
                              <a:schemeClr val="tx1">
                                <a:lumMod val="65000"/>
                                <a:lumOff val="35000"/>
                              </a:schemeClr>
                            </a:solidFill>
                            <a:latin typeface="Cambria Math"/>
                            <a:ea typeface="ＭＳ 明朝"/>
                            <a:cs typeface="Times New Roman"/>
                          </a:rPr>
                          <m:t>Ω</m:t>
                        </m:r>
                      </m:e>
                      <m:sub>
                        <m:r>
                          <m:rPr>
                            <m:sty m:val="p"/>
                          </m:rPr>
                          <a:rPr lang="el-GR" altLang="ja-JP" i="1" kern="100">
                            <a:ln w="3175">
                              <a:noFill/>
                            </a:ln>
                            <a:solidFill>
                              <a:schemeClr val="tx1">
                                <a:lumMod val="65000"/>
                                <a:lumOff val="35000"/>
                              </a:schemeClr>
                            </a:solidFill>
                            <a:latin typeface="Cambria Math"/>
                            <a:ea typeface="Cambria Math"/>
                            <a:cs typeface="Times New Roman"/>
                          </a:rPr>
                          <m:t>Λ</m:t>
                        </m:r>
                      </m:sub>
                    </m:sSub>
                    <m:r>
                      <a:rPr lang="en-US" altLang="ja-JP" b="0" i="1" kern="100" smtClean="0">
                        <a:ln w="3175">
                          <a:noFill/>
                        </a:ln>
                        <a:solidFill>
                          <a:schemeClr val="tx1">
                            <a:lumMod val="65000"/>
                            <a:lumOff val="35000"/>
                          </a:schemeClr>
                        </a:solidFill>
                        <a:latin typeface="Cambria Math"/>
                        <a:ea typeface="Cambria Math"/>
                        <a:cs typeface="Times New Roman"/>
                      </a:rPr>
                      <m:t>   =0.75</m:t>
                    </m:r>
                  </m:oMath>
                </a14:m>
                <a:endParaRPr kumimoji="1" lang="en-US" altLang="ja-JP" dirty="0">
                  <a:solidFill>
                    <a:schemeClr val="tx1">
                      <a:lumMod val="65000"/>
                      <a:lumOff val="35000"/>
                    </a:schemeClr>
                  </a:solidFill>
                </a:endParaRPr>
              </a:p>
              <a:p>
                <a:r>
                  <a:rPr lang="ja-JP" altLang="en-US" kern="100" dirty="0" smtClean="0">
                    <a:ln w="3175">
                      <a:noFill/>
                    </a:ln>
                    <a:solidFill>
                      <a:schemeClr val="tx1">
                        <a:lumMod val="65000"/>
                        <a:lumOff val="35000"/>
                      </a:schemeClr>
                    </a:solidFill>
                    <a:ea typeface="Cambria Math"/>
                    <a:cs typeface="Times New Roman"/>
                  </a:rPr>
                  <a:t>・</a:t>
                </a:r>
                <a14:m>
                  <m:oMath xmlns:m="http://schemas.openxmlformats.org/officeDocument/2006/math">
                    <m:sSub>
                      <m:sSubPr>
                        <m:ctrlPr>
                          <a:rPr lang="ja-JP" altLang="ja-JP" i="1" kern="100">
                            <a:ln w="3175">
                              <a:noFill/>
                            </a:ln>
                            <a:solidFill>
                              <a:schemeClr val="tx1">
                                <a:lumMod val="65000"/>
                                <a:lumOff val="35000"/>
                              </a:schemeClr>
                            </a:solidFill>
                            <a:latin typeface="Cambria Math"/>
                            <a:ea typeface="Cambria Math"/>
                            <a:cs typeface="Times New Roman"/>
                          </a:rPr>
                        </m:ctrlPr>
                      </m:sSubPr>
                      <m:e>
                        <m:r>
                          <m:rPr>
                            <m:sty m:val="p"/>
                          </m:rPr>
                          <a:rPr lang="en-US" altLang="ja-JP" kern="100">
                            <a:ln w="3175">
                              <a:noFill/>
                            </a:ln>
                            <a:solidFill>
                              <a:schemeClr val="tx1">
                                <a:lumMod val="65000"/>
                                <a:lumOff val="35000"/>
                              </a:schemeClr>
                            </a:solidFill>
                            <a:latin typeface="Cambria Math"/>
                            <a:ea typeface="ＭＳ 明朝"/>
                            <a:cs typeface="Times New Roman"/>
                          </a:rPr>
                          <m:t>Ω</m:t>
                        </m:r>
                      </m:e>
                      <m:sub>
                        <m:r>
                          <a:rPr lang="en-US" altLang="ja-JP" i="1" kern="100">
                            <a:ln w="3175">
                              <a:noFill/>
                            </a:ln>
                            <a:solidFill>
                              <a:schemeClr val="tx1">
                                <a:lumMod val="65000"/>
                                <a:lumOff val="35000"/>
                              </a:schemeClr>
                            </a:solidFill>
                            <a:latin typeface="Cambria Math"/>
                            <a:ea typeface="ＭＳ 明朝"/>
                            <a:cs typeface="Times New Roman"/>
                          </a:rPr>
                          <m:t>𝑘</m:t>
                        </m:r>
                      </m:sub>
                    </m:sSub>
                    <m:r>
                      <a:rPr lang="en-US" altLang="ja-JP" b="0" i="1" kern="100" smtClean="0">
                        <a:ln w="3175">
                          <a:noFill/>
                        </a:ln>
                        <a:solidFill>
                          <a:schemeClr val="tx1">
                            <a:lumMod val="65000"/>
                            <a:lumOff val="35000"/>
                          </a:schemeClr>
                        </a:solidFill>
                        <a:latin typeface="Cambria Math"/>
                        <a:ea typeface="ＭＳ 明朝"/>
                        <a:cs typeface="Times New Roman"/>
                      </a:rPr>
                      <m:t>   =0.0</m:t>
                    </m:r>
                  </m:oMath>
                </a14:m>
                <a:endParaRPr kumimoji="1" lang="en-US" altLang="ja-JP" dirty="0" smtClean="0">
                  <a:solidFill>
                    <a:schemeClr val="tx1">
                      <a:lumMod val="65000"/>
                      <a:lumOff val="35000"/>
                    </a:schemeClr>
                  </a:solidFill>
                </a:endParaRPr>
              </a:p>
              <a:p>
                <a:r>
                  <a:rPr lang="ja-JP" altLang="en-US" dirty="0" smtClean="0">
                    <a:solidFill>
                      <a:schemeClr val="tx1">
                        <a:lumMod val="65000"/>
                        <a:lumOff val="35000"/>
                      </a:schemeClr>
                    </a:solidFill>
                  </a:rPr>
                  <a:t>といわれている！！</a:t>
                </a:r>
                <a:endParaRPr lang="en-US" altLang="ja-JP" dirty="0" smtClean="0">
                  <a:solidFill>
                    <a:schemeClr val="tx1">
                      <a:lumMod val="65000"/>
                      <a:lumOff val="35000"/>
                    </a:schemeClr>
                  </a:solidFill>
                </a:endParaRPr>
              </a:p>
              <a:p>
                <a:endParaRPr lang="en-US" altLang="ja-JP" sz="800" dirty="0" smtClean="0">
                  <a:solidFill>
                    <a:schemeClr val="tx1">
                      <a:lumMod val="65000"/>
                      <a:lumOff val="35000"/>
                    </a:schemeClr>
                  </a:solidFill>
                </a:endParaRPr>
              </a:p>
              <a:p>
                <a:r>
                  <a:rPr kumimoji="1" lang="en-US" altLang="ja-JP" sz="1200" dirty="0" smtClean="0">
                    <a:solidFill>
                      <a:schemeClr val="tx1">
                        <a:lumMod val="65000"/>
                        <a:lumOff val="35000"/>
                      </a:schemeClr>
                    </a:solidFill>
                  </a:rPr>
                  <a:t>※</a:t>
                </a:r>
                <a:r>
                  <a:rPr lang="en-US" altLang="ja-JP" sz="1200" dirty="0">
                    <a:solidFill>
                      <a:schemeClr val="tx1">
                        <a:lumMod val="65000"/>
                        <a:lumOff val="35000"/>
                      </a:schemeClr>
                    </a:solidFill>
                  </a:rPr>
                  <a:t>Planck </a:t>
                </a:r>
                <a:r>
                  <a:rPr lang="ja-JP" altLang="en-US" sz="1200" dirty="0" smtClean="0">
                    <a:solidFill>
                      <a:schemeClr val="tx1">
                        <a:lumMod val="65000"/>
                        <a:lumOff val="35000"/>
                      </a:schemeClr>
                    </a:solidFill>
                  </a:rPr>
                  <a:t>衛星の観測データ等より</a:t>
                </a:r>
                <a:endParaRPr kumimoji="1" lang="ja-JP" altLang="en-US" sz="1200" dirty="0">
                  <a:solidFill>
                    <a:schemeClr val="tx1">
                      <a:lumMod val="65000"/>
                      <a:lumOff val="35000"/>
                    </a:schemeClr>
                  </a:solidFill>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070719" y="645366"/>
                <a:ext cx="2592288" cy="1785104"/>
              </a:xfrm>
              <a:prstGeom prst="rect">
                <a:avLst/>
              </a:prstGeom>
              <a:blipFill rotWithShape="1">
                <a:blip r:embed="rId4"/>
                <a:stretch>
                  <a:fillRect l="-2118" t="-2730" b="-170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468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79512" y="340926"/>
            <a:ext cx="5544616" cy="637964"/>
          </a:xfrm>
        </p:spPr>
        <p:txBody>
          <a:bodyPr>
            <a:noAutofit/>
          </a:bodyPr>
          <a:lstStyle/>
          <a:p>
            <a:pPr algn="l"/>
            <a:r>
              <a:rPr lang="ja-JP" altLang="en-US" sz="3600" b="1" dirty="0">
                <a:latin typeface="HG丸ｺﾞｼｯｸM-PRO" panose="020F0600000000000000" pitchFamily="50" charset="-128"/>
                <a:ea typeface="HG丸ｺﾞｼｯｸM-PRO" panose="020F0600000000000000" pitchFamily="50" charset="-128"/>
              </a:rPr>
              <a:t>宇宙</a:t>
            </a:r>
            <a:r>
              <a:rPr lang="ja-JP" altLang="en-US" sz="3600" b="1" dirty="0" smtClean="0">
                <a:latin typeface="HG丸ｺﾞｼｯｸM-PRO" panose="020F0600000000000000" pitchFamily="50" charset="-128"/>
                <a:ea typeface="HG丸ｺﾞｼｯｸM-PRO" panose="020F0600000000000000" pitchFamily="50" charset="-128"/>
              </a:rPr>
              <a:t>膨張則比較ツール</a:t>
            </a:r>
            <a:endParaRPr kumimoji="1" lang="ja-JP" altLang="en-US" sz="36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21945" y="1196752"/>
                <a:ext cx="8828101" cy="4968552"/>
              </a:xfrm>
            </p:spPr>
            <p:txBody>
              <a:bodyPr>
                <a:normAutofit/>
              </a:bodyPr>
              <a:lstStyle/>
              <a:p>
                <a:pPr>
                  <a:buFont typeface="Wingdings" panose="05000000000000000000" pitchFamily="2" charset="2"/>
                  <a:buChar char="l"/>
                </a:pP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宇宙論パラメータの影響による宇宙膨張の比較ツールの作成</a:t>
                </a:r>
                <a:endParaRPr lang="en-US" altLang="ja-JP" dirty="0" smtClean="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788670" lvl="1">
                  <a:buFont typeface="Wingdings" panose="05000000000000000000" pitchFamily="2" charset="2"/>
                  <a:buChar char="Ø"/>
                </a:pP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宇宙論パラメータの</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値</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に応じて宇宙のスケール項</a:t>
                </a:r>
                <a14:m>
                  <m:oMath xmlns:m="http://schemas.openxmlformats.org/officeDocument/2006/math">
                    <m:r>
                      <a:rPr lang="en-US" altLang="ja-JP" sz="2400" b="0" i="1" smtClean="0">
                        <a:ln w="3175">
                          <a:noFill/>
                        </a:ln>
                        <a:solidFill>
                          <a:schemeClr val="tx1">
                            <a:lumMod val="65000"/>
                            <a:lumOff val="35000"/>
                          </a:schemeClr>
                        </a:solidFill>
                        <a:effectLst/>
                        <a:latin typeface="Cambria Math"/>
                      </a:rPr>
                      <m:t>𝑎</m:t>
                    </m:r>
                    <m:d>
                      <m:dPr>
                        <m:ctrlPr>
                          <a:rPr lang="en-US" altLang="ja-JP" sz="2400" i="1">
                            <a:ln w="3175">
                              <a:noFill/>
                            </a:ln>
                            <a:solidFill>
                              <a:schemeClr val="tx1">
                                <a:lumMod val="65000"/>
                                <a:lumOff val="35000"/>
                              </a:schemeClr>
                            </a:solidFill>
                            <a:effectLst/>
                            <a:latin typeface="Cambria Math"/>
                          </a:rPr>
                        </m:ctrlPr>
                      </m:dPr>
                      <m:e>
                        <m:r>
                          <a:rPr lang="en-US" altLang="ja-JP" sz="2400" b="0" i="1">
                            <a:ln w="3175">
                              <a:noFill/>
                            </a:ln>
                            <a:solidFill>
                              <a:schemeClr val="tx1">
                                <a:lumMod val="65000"/>
                                <a:lumOff val="35000"/>
                              </a:schemeClr>
                            </a:solidFill>
                            <a:effectLst/>
                            <a:latin typeface="Cambria Math"/>
                          </a:rPr>
                          <m:t>𝑡</m:t>
                        </m:r>
                      </m:e>
                    </m:d>
                  </m:oMath>
                </a14:m>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を計算</a:t>
                </a:r>
                <a:endParaRPr lang="en-US" altLang="ja-JP"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788670" lvl="1">
                  <a:buFont typeface="Wingdings" panose="05000000000000000000" pitchFamily="2" charset="2"/>
                  <a:buChar char="Ø"/>
                </a:pP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宇宙膨張</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の様子</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をグラフで比較・学習</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できる</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ツール</a:t>
                </a:r>
                <a:endPar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502920" lvl="1" indent="0">
                  <a:buNone/>
                </a:pPr>
                <a:endParaRPr kumimoji="1" lang="en-US" altLang="ja-JP"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845820" lvl="1" indent="-342900">
                  <a:buFont typeface="Wingdings" panose="05000000000000000000" pitchFamily="2" charset="2"/>
                  <a:buChar char="u"/>
                </a:pPr>
                <a:endParaRPr lang="en-US" altLang="ja-JP" sz="2100" dirty="0" smtClean="0">
                  <a:solidFill>
                    <a:schemeClr val="tx1">
                      <a:lumMod val="65000"/>
                      <a:lumOff val="35000"/>
                    </a:schemeClr>
                  </a:solidFill>
                  <a:latin typeface="HGPｺﾞｼｯｸE" panose="020B0900000000000000" pitchFamily="50" charset="-128"/>
                  <a:ea typeface="HGPｺﾞｼｯｸE" panose="020B0900000000000000"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21945" y="1196752"/>
                <a:ext cx="8828101" cy="4968552"/>
              </a:xfrm>
              <a:blipFill rotWithShape="1">
                <a:blip r:embed="rId3"/>
                <a:stretch>
                  <a:fillRect l="-898" t="-982"/>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normAutofit/>
          </a:bodyPr>
          <a:lstStyle/>
          <a:p>
            <a:fld id="{9591A696-2FAC-4AEC-836A-F0E056F1395A}" type="slidenum">
              <a:rPr kumimoji="1" lang="ja-JP" altLang="en-US" smtClean="0"/>
              <a:t>11</a:t>
            </a:fld>
            <a:endParaRPr kumimoji="1" lang="ja-JP" altLang="en-US"/>
          </a:p>
        </p:txBody>
      </p:sp>
      <p:sp>
        <p:nvSpPr>
          <p:cNvPr id="11"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628" y="2506997"/>
            <a:ext cx="6624735" cy="4027617"/>
          </a:xfrm>
          <a:prstGeom prst="rect">
            <a:avLst/>
          </a:prstGeom>
          <a:ln>
            <a:noFill/>
          </a:ln>
          <a:effectLst>
            <a:outerShdw blurRad="190500" algn="tl" rotWithShape="0">
              <a:srgbClr val="000000">
                <a:alpha val="70000"/>
              </a:srgbClr>
            </a:outerShdw>
          </a:effectLst>
        </p:spPr>
      </p:pic>
      <p:sp>
        <p:nvSpPr>
          <p:cNvPr id="4" name="動作設定ボタン : ユーザー設定 3">
            <a:hlinkClick r:id="rId5" action="ppaction://program" highlightClick="1"/>
          </p:cNvPr>
          <p:cNvSpPr/>
          <p:nvPr/>
        </p:nvSpPr>
        <p:spPr>
          <a:xfrm>
            <a:off x="3964432" y="3861048"/>
            <a:ext cx="927103" cy="1008112"/>
          </a:xfrm>
          <a:prstGeom prst="actionButtonBlank">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9225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79512" y="340926"/>
            <a:ext cx="5544616" cy="637964"/>
          </a:xfrm>
        </p:spPr>
        <p:txBody>
          <a:bodyPr>
            <a:noAutofit/>
          </a:bodyPr>
          <a:lstStyle/>
          <a:p>
            <a:pPr algn="l"/>
            <a:r>
              <a:rPr lang="ja-JP" altLang="en-US" sz="3600" b="1" dirty="0" smtClean="0">
                <a:latin typeface="HG丸ｺﾞｼｯｸM-PRO" panose="020F0600000000000000" pitchFamily="50" charset="-128"/>
                <a:ea typeface="HG丸ｺﾞｼｯｸM-PRO" panose="020F0600000000000000" pitchFamily="50" charset="-128"/>
              </a:rPr>
              <a:t>加速膨張する宇宙</a:t>
            </a:r>
            <a:endParaRPr kumimoji="1" lang="ja-JP" altLang="en-US" sz="36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08395" y="980728"/>
                <a:ext cx="8655201" cy="5256584"/>
              </a:xfrm>
            </p:spPr>
            <p:txBody>
              <a:bodyPr>
                <a:normAutofit/>
              </a:bodyPr>
              <a:lstStyle/>
              <a:p>
                <a:pPr>
                  <a:buFont typeface="Wingdings" panose="05000000000000000000" pitchFamily="2" charset="2"/>
                  <a:buChar char="l"/>
                </a:pP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現在の宇宙モデルにおける宇宙論パラメータを入力</a:t>
                </a:r>
                <a:endPar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lvl="1"/>
                <a:r>
                  <a:rPr lang="ja-JP" altLang="en-US" sz="1900" kern="100" dirty="0" smtClean="0">
                    <a:ln w="3175">
                      <a:noFill/>
                    </a:ln>
                    <a:solidFill>
                      <a:schemeClr val="tx1">
                        <a:lumMod val="65000"/>
                        <a:lumOff val="35000"/>
                      </a:schemeClr>
                    </a:solidFill>
                    <a:latin typeface="HG丸ｺﾞｼｯｸM-PRO" panose="020F0600000000000000" pitchFamily="50" charset="-128"/>
                    <a:ea typeface="HG丸ｺﾞｼｯｸM-PRO" panose="020F0600000000000000" pitchFamily="50" charset="-128"/>
                    <a:cs typeface="Times New Roman"/>
                  </a:rPr>
                  <a:t>密度パラメータ　　</a:t>
                </a:r>
                <a14:m>
                  <m:oMath xmlns:m="http://schemas.openxmlformats.org/officeDocument/2006/math">
                    <m:sSub>
                      <m:sSubPr>
                        <m:ctrlPr>
                          <a:rPr lang="ja-JP" altLang="ja-JP" sz="1900" i="1" kern="100">
                            <a:ln w="3175">
                              <a:noFill/>
                            </a:ln>
                            <a:solidFill>
                              <a:schemeClr val="tx1">
                                <a:lumMod val="65000"/>
                                <a:lumOff val="35000"/>
                              </a:schemeClr>
                            </a:solidFill>
                            <a:latin typeface="Cambria Math"/>
                            <a:ea typeface="Cambria Math"/>
                            <a:cs typeface="Times New Roman"/>
                          </a:rPr>
                        </m:ctrlPr>
                      </m:sSubPr>
                      <m:e>
                        <m:r>
                          <m:rPr>
                            <m:sty m:val="p"/>
                          </m:rPr>
                          <a:rPr lang="en-US" altLang="ja-JP" sz="1900" kern="100">
                            <a:ln w="3175">
                              <a:noFill/>
                            </a:ln>
                            <a:solidFill>
                              <a:schemeClr val="tx1">
                                <a:lumMod val="65000"/>
                                <a:lumOff val="35000"/>
                              </a:schemeClr>
                            </a:solidFill>
                            <a:latin typeface="Cambria Math"/>
                            <a:ea typeface="ＭＳ 明朝"/>
                            <a:cs typeface="Times New Roman"/>
                          </a:rPr>
                          <m:t>Ω</m:t>
                        </m:r>
                      </m:e>
                      <m:sub>
                        <m:r>
                          <a:rPr lang="en-US" altLang="ja-JP" sz="1900" i="1" kern="100">
                            <a:ln w="3175">
                              <a:noFill/>
                            </a:ln>
                            <a:solidFill>
                              <a:schemeClr val="tx1">
                                <a:lumMod val="65000"/>
                                <a:lumOff val="35000"/>
                              </a:schemeClr>
                            </a:solidFill>
                            <a:latin typeface="Cambria Math"/>
                            <a:ea typeface="ＭＳ 明朝"/>
                            <a:cs typeface="Times New Roman"/>
                          </a:rPr>
                          <m:t>𝑡𝑜𝑡</m:t>
                        </m:r>
                      </m:sub>
                    </m:sSub>
                    <m:r>
                      <a:rPr lang="en-US" altLang="ja-JP" sz="1900" i="1" kern="100">
                        <a:ln w="3175">
                          <a:noFill/>
                        </a:ln>
                        <a:solidFill>
                          <a:schemeClr val="tx1">
                            <a:lumMod val="65000"/>
                            <a:lumOff val="35000"/>
                          </a:schemeClr>
                        </a:solidFill>
                        <a:latin typeface="Cambria Math"/>
                        <a:ea typeface="ＭＳ 明朝"/>
                        <a:cs typeface="Times New Roman"/>
                      </a:rPr>
                      <m:t>=0.25</m:t>
                    </m:r>
                  </m:oMath>
                </a14:m>
                <a:endParaRPr lang="en-US" altLang="ja-JP" sz="1900" kern="100" dirty="0">
                  <a:ln w="3175">
                    <a:noFill/>
                  </a:ln>
                  <a:solidFill>
                    <a:schemeClr val="tx1">
                      <a:lumMod val="65000"/>
                      <a:lumOff val="35000"/>
                    </a:schemeClr>
                  </a:solidFill>
                  <a:ea typeface="ＭＳ 明朝"/>
                  <a:cs typeface="Times New Roman"/>
                </a:endParaRPr>
              </a:p>
              <a:p>
                <a:pPr lvl="1"/>
                <a:r>
                  <a:rPr lang="ja-JP" altLang="en-US" sz="1900" kern="100" dirty="0" smtClean="0">
                    <a:ln w="3175">
                      <a:noFill/>
                    </a:ln>
                    <a:solidFill>
                      <a:schemeClr val="tx1">
                        <a:lumMod val="65000"/>
                        <a:lumOff val="35000"/>
                      </a:schemeClr>
                    </a:solidFill>
                    <a:latin typeface="HG丸ｺﾞｼｯｸM-PRO" panose="020F0600000000000000" pitchFamily="50" charset="-128"/>
                    <a:ea typeface="HG丸ｺﾞｼｯｸM-PRO" panose="020F0600000000000000" pitchFamily="50" charset="-128"/>
                    <a:cs typeface="Times New Roman"/>
                  </a:rPr>
                  <a:t>宇宙項パラメータ　</a:t>
                </a:r>
                <a14:m>
                  <m:oMath xmlns:m="http://schemas.openxmlformats.org/officeDocument/2006/math">
                    <m:sSub>
                      <m:sSubPr>
                        <m:ctrlPr>
                          <a:rPr lang="ja-JP" altLang="ja-JP" sz="1900" i="1" kern="100">
                            <a:ln w="3175">
                              <a:noFill/>
                            </a:ln>
                            <a:solidFill>
                              <a:schemeClr val="tx1">
                                <a:lumMod val="65000"/>
                                <a:lumOff val="35000"/>
                              </a:schemeClr>
                            </a:solidFill>
                            <a:latin typeface="Cambria Math"/>
                            <a:ea typeface="Cambria Math"/>
                            <a:cs typeface="Times New Roman"/>
                          </a:rPr>
                        </m:ctrlPr>
                      </m:sSubPr>
                      <m:e>
                        <m:r>
                          <m:rPr>
                            <m:sty m:val="p"/>
                          </m:rPr>
                          <a:rPr lang="en-US" altLang="ja-JP" sz="1900" kern="100">
                            <a:ln w="3175">
                              <a:noFill/>
                            </a:ln>
                            <a:solidFill>
                              <a:schemeClr val="tx1">
                                <a:lumMod val="65000"/>
                                <a:lumOff val="35000"/>
                              </a:schemeClr>
                            </a:solidFill>
                            <a:latin typeface="Cambria Math"/>
                            <a:ea typeface="ＭＳ 明朝"/>
                            <a:cs typeface="Times New Roman"/>
                          </a:rPr>
                          <m:t>Ω</m:t>
                        </m:r>
                      </m:e>
                      <m:sub>
                        <m:r>
                          <m:rPr>
                            <m:sty m:val="p"/>
                          </m:rPr>
                          <a:rPr lang="el-GR" altLang="ja-JP" sz="1900" i="1" kern="100">
                            <a:ln w="3175">
                              <a:noFill/>
                            </a:ln>
                            <a:solidFill>
                              <a:schemeClr val="tx1">
                                <a:lumMod val="65000"/>
                                <a:lumOff val="35000"/>
                              </a:schemeClr>
                            </a:solidFill>
                            <a:latin typeface="Cambria Math"/>
                            <a:ea typeface="Cambria Math"/>
                            <a:cs typeface="Times New Roman"/>
                          </a:rPr>
                          <m:t>Λ</m:t>
                        </m:r>
                      </m:sub>
                    </m:sSub>
                    <m:r>
                      <a:rPr lang="en-US" altLang="ja-JP" sz="1900" i="1" kern="100">
                        <a:ln w="3175">
                          <a:noFill/>
                        </a:ln>
                        <a:solidFill>
                          <a:schemeClr val="tx1">
                            <a:lumMod val="65000"/>
                            <a:lumOff val="35000"/>
                          </a:schemeClr>
                        </a:solidFill>
                        <a:latin typeface="Cambria Math"/>
                        <a:ea typeface="Cambria Math"/>
                        <a:cs typeface="Times New Roman"/>
                      </a:rPr>
                      <m:t>   =0.75</m:t>
                    </m:r>
                  </m:oMath>
                </a14:m>
                <a:endParaRPr lang="en-US" altLang="ja-JP" sz="1900" dirty="0">
                  <a:solidFill>
                    <a:schemeClr val="tx1">
                      <a:lumMod val="65000"/>
                      <a:lumOff val="35000"/>
                    </a:schemeClr>
                  </a:solidFill>
                </a:endParaRPr>
              </a:p>
              <a:p>
                <a:pPr lvl="1"/>
                <a:r>
                  <a:rPr lang="ja-JP" altLang="en-US" sz="1900" kern="100" dirty="0" smtClean="0">
                    <a:ln w="3175">
                      <a:noFill/>
                    </a:ln>
                    <a:solidFill>
                      <a:schemeClr val="tx1">
                        <a:lumMod val="65000"/>
                        <a:lumOff val="35000"/>
                      </a:schemeClr>
                    </a:solidFill>
                    <a:latin typeface="HG丸ｺﾞｼｯｸM-PRO" panose="020F0600000000000000" pitchFamily="50" charset="-128"/>
                    <a:ea typeface="HG丸ｺﾞｼｯｸM-PRO" panose="020F0600000000000000" pitchFamily="50" charset="-128"/>
                    <a:cs typeface="Times New Roman"/>
                  </a:rPr>
                  <a:t>曲率パラメータ　　</a:t>
                </a:r>
                <a14:m>
                  <m:oMath xmlns:m="http://schemas.openxmlformats.org/officeDocument/2006/math">
                    <m:sSub>
                      <m:sSubPr>
                        <m:ctrlPr>
                          <a:rPr lang="ja-JP" altLang="ja-JP" sz="1900" i="1" kern="100">
                            <a:ln w="3175">
                              <a:noFill/>
                            </a:ln>
                            <a:solidFill>
                              <a:schemeClr val="tx1">
                                <a:lumMod val="65000"/>
                                <a:lumOff val="35000"/>
                              </a:schemeClr>
                            </a:solidFill>
                            <a:latin typeface="Cambria Math"/>
                            <a:ea typeface="Cambria Math"/>
                            <a:cs typeface="Times New Roman"/>
                          </a:rPr>
                        </m:ctrlPr>
                      </m:sSubPr>
                      <m:e>
                        <m:r>
                          <m:rPr>
                            <m:sty m:val="p"/>
                          </m:rPr>
                          <a:rPr lang="en-US" altLang="ja-JP" sz="1900" kern="100">
                            <a:ln w="3175">
                              <a:noFill/>
                            </a:ln>
                            <a:solidFill>
                              <a:schemeClr val="tx1">
                                <a:lumMod val="65000"/>
                                <a:lumOff val="35000"/>
                              </a:schemeClr>
                            </a:solidFill>
                            <a:latin typeface="Cambria Math"/>
                            <a:ea typeface="ＭＳ 明朝"/>
                            <a:cs typeface="Times New Roman"/>
                          </a:rPr>
                          <m:t>Ω</m:t>
                        </m:r>
                      </m:e>
                      <m:sub>
                        <m:r>
                          <a:rPr lang="en-US" altLang="ja-JP" sz="1900" i="1" kern="100">
                            <a:ln w="3175">
                              <a:noFill/>
                            </a:ln>
                            <a:solidFill>
                              <a:schemeClr val="tx1">
                                <a:lumMod val="65000"/>
                                <a:lumOff val="35000"/>
                              </a:schemeClr>
                            </a:solidFill>
                            <a:latin typeface="Cambria Math"/>
                            <a:ea typeface="ＭＳ 明朝"/>
                            <a:cs typeface="Times New Roman"/>
                          </a:rPr>
                          <m:t>𝑘</m:t>
                        </m:r>
                      </m:sub>
                    </m:sSub>
                    <m:r>
                      <a:rPr lang="en-US" altLang="ja-JP" sz="1900" i="1" kern="100">
                        <a:ln w="3175">
                          <a:noFill/>
                        </a:ln>
                        <a:solidFill>
                          <a:schemeClr val="tx1">
                            <a:lumMod val="65000"/>
                            <a:lumOff val="35000"/>
                          </a:schemeClr>
                        </a:solidFill>
                        <a:latin typeface="Cambria Math"/>
                        <a:ea typeface="ＭＳ 明朝"/>
                        <a:cs typeface="Times New Roman"/>
                      </a:rPr>
                      <m:t>   =0.0</m:t>
                    </m:r>
                  </m:oMath>
                </a14:m>
                <a:endParaRPr lang="en-US" altLang="ja-JP" sz="1900" dirty="0">
                  <a:solidFill>
                    <a:schemeClr val="tx1">
                      <a:lumMod val="65000"/>
                      <a:lumOff val="35000"/>
                    </a:schemeClr>
                  </a:solidFill>
                </a:endParaRPr>
              </a:p>
              <a:p>
                <a:pPr marL="400050" lvl="1" indent="0">
                  <a:buNone/>
                </a:pPr>
                <a:endPar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dirty="0"/>
              </a:p>
              <a:p>
                <a:pPr marL="45720" indent="0">
                  <a:buNone/>
                </a:pPr>
                <a:r>
                  <a:rPr kumimoji="1" lang="ja-JP" altLang="en-US" dirty="0" smtClean="0"/>
                  <a:t>　　　</a:t>
                </a:r>
                <a:endParaRPr kumimoji="1" lang="en-US" altLang="ja-JP" dirty="0" smtClean="0"/>
              </a:p>
              <a:p>
                <a:pPr marL="45720" indent="0">
                  <a:buNone/>
                </a:pPr>
                <a:endParaRPr kumimoji="1" lang="en-US" altLang="ja-JP" dirty="0" smtClean="0"/>
              </a:p>
              <a:p>
                <a:endParaRPr kumimoji="1" lang="en-US" altLang="ja-JP" dirty="0" smtClean="0"/>
              </a:p>
              <a:p>
                <a:endParaRPr lang="en-US" altLang="ja-JP" dirty="0" smtClean="0"/>
              </a:p>
              <a:p>
                <a:pPr marL="45720" indent="0">
                  <a:buNone/>
                </a:pPr>
                <a:endParaRPr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08395" y="980728"/>
                <a:ext cx="8655201" cy="5256584"/>
              </a:xfrm>
              <a:blipFill rotWithShape="1">
                <a:blip r:embed="rId3"/>
                <a:stretch>
                  <a:fillRect l="-915" t="-928"/>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normAutofit/>
          </a:bodyPr>
          <a:lstStyle/>
          <a:p>
            <a:fld id="{9591A696-2FAC-4AEC-836A-F0E056F1395A}" type="slidenum">
              <a:rPr kumimoji="1" lang="ja-JP" altLang="en-US" smtClean="0"/>
              <a:t>12</a:t>
            </a:fld>
            <a:endParaRPr kumimoji="1" lang="ja-JP" altLang="en-US"/>
          </a:p>
        </p:txBody>
      </p:sp>
      <p:sp>
        <p:nvSpPr>
          <p:cNvPr id="11"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564904"/>
            <a:ext cx="5472608" cy="3888432"/>
          </a:xfrm>
          <a:prstGeom prst="rect">
            <a:avLst/>
          </a:prstGeom>
        </p:spPr>
      </p:pic>
      <p:sp>
        <p:nvSpPr>
          <p:cNvPr id="10" name="ホームベース 9"/>
          <p:cNvSpPr/>
          <p:nvPr/>
        </p:nvSpPr>
        <p:spPr>
          <a:xfrm rot="933514">
            <a:off x="722513" y="4062802"/>
            <a:ext cx="3153482" cy="896829"/>
          </a:xfrm>
          <a:prstGeom prst="homePlate">
            <a:avLst>
              <a:gd name="adj" fmla="val 80776"/>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rot="962389">
            <a:off x="556311" y="4011946"/>
            <a:ext cx="2865213" cy="677108"/>
          </a:xfrm>
          <a:prstGeom prst="rect">
            <a:avLst/>
          </a:prstGeom>
          <a:noFill/>
        </p:spPr>
        <p:txBody>
          <a:bodyPr wrap="square" rtlCol="0">
            <a:spAutoFit/>
          </a:bodyPr>
          <a:lstStyle/>
          <a:p>
            <a:pPr algn="ctr"/>
            <a:r>
              <a:rPr lang="ja-JP" altLang="en-US" sz="3800" dirty="0">
                <a:ln w="1905"/>
                <a:solidFill>
                  <a:srgbClr val="C00000"/>
                </a:solidFill>
                <a:effectLst>
                  <a:innerShdw blurRad="69850" dist="43180" dir="5400000">
                    <a:srgbClr val="000000">
                      <a:alpha val="65000"/>
                    </a:srgbClr>
                  </a:innerShdw>
                </a:effectLst>
                <a:latin typeface="HGS創英角ﾎﾟｯﾌﾟ体" panose="040B0A00000000000000" pitchFamily="50" charset="-128"/>
                <a:ea typeface="HGS創英角ﾎﾟｯﾌﾟ体" panose="040B0A00000000000000" pitchFamily="50" charset="-128"/>
              </a:rPr>
              <a:t>加速</a:t>
            </a:r>
            <a:r>
              <a:rPr lang="ja-JP" altLang="en-US" sz="3800" dirty="0" smtClean="0">
                <a:ln w="1905"/>
                <a:solidFill>
                  <a:srgbClr val="C00000"/>
                </a:solidFill>
                <a:effectLst>
                  <a:innerShdw blurRad="69850" dist="43180" dir="5400000">
                    <a:srgbClr val="000000">
                      <a:alpha val="65000"/>
                    </a:srgbClr>
                  </a:innerShdw>
                </a:effectLst>
                <a:latin typeface="HGS創英角ﾎﾟｯﾌﾟ体" panose="040B0A00000000000000" pitchFamily="50" charset="-128"/>
                <a:ea typeface="HGS創英角ﾎﾟｯﾌﾟ体" panose="040B0A00000000000000" pitchFamily="50" charset="-128"/>
              </a:rPr>
              <a:t>膨張</a:t>
            </a:r>
            <a:endParaRPr kumimoji="1" lang="en-US" altLang="ja-JP" sz="3800" dirty="0" smtClean="0">
              <a:ln w="1905"/>
              <a:solidFill>
                <a:srgbClr val="C00000"/>
              </a:solidFill>
              <a:effectLst>
                <a:innerShdw blurRad="69850" dist="43180" dir="5400000">
                  <a:srgbClr val="000000">
                    <a:alpha val="65000"/>
                  </a:srgbClr>
                </a:innerShdw>
              </a:effectLst>
              <a:latin typeface="HGS創英角ﾎﾟｯﾌﾟ体" panose="040B0A00000000000000" pitchFamily="50" charset="-128"/>
              <a:ea typeface="HGS創英角ﾎﾟｯﾌﾟ体" panose="040B0A00000000000000" pitchFamily="50" charset="-128"/>
            </a:endParaRPr>
          </a:p>
        </p:txBody>
      </p:sp>
      <p:sp>
        <p:nvSpPr>
          <p:cNvPr id="7" name="円形吹き出し 6"/>
          <p:cNvSpPr/>
          <p:nvPr/>
        </p:nvSpPr>
        <p:spPr>
          <a:xfrm>
            <a:off x="5148064" y="1557662"/>
            <a:ext cx="3168352" cy="791218"/>
          </a:xfrm>
          <a:prstGeom prst="wedgeEllipseCallout">
            <a:avLst>
              <a:gd name="adj1" fmla="val 32938"/>
              <a:gd name="adj2" fmla="val 141841"/>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5688124" y="1630105"/>
            <a:ext cx="2088232" cy="646331"/>
          </a:xfrm>
          <a:prstGeom prst="rect">
            <a:avLst/>
          </a:prstGeom>
          <a:noFill/>
        </p:spPr>
        <p:txBody>
          <a:bodyPr wrap="square" rtlCol="0">
            <a:spAutoFit/>
          </a:bodyPr>
          <a:lstStyle/>
          <a:p>
            <a:r>
              <a:rPr kumimoji="1" lang="ja-JP" altLang="en-US"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宇宙年齢を現在の</a:t>
            </a:r>
            <a:r>
              <a:rPr kumimoji="1" lang="en-US" altLang="ja-JP"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138</a:t>
            </a:r>
            <a:r>
              <a:rPr kumimoji="1" lang="ja-JP" altLang="en-US"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億年と表記</a:t>
            </a:r>
            <a:endParaRPr kumimoji="1" lang="ja-JP" altLang="en-US"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362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323528" y="332656"/>
            <a:ext cx="2592288" cy="637964"/>
          </a:xfrm>
        </p:spPr>
        <p:txBody>
          <a:bodyPr>
            <a:noAutofit/>
          </a:bodyPr>
          <a:lstStyle/>
          <a:p>
            <a:pPr algn="l"/>
            <a:r>
              <a:rPr lang="ja-JP" altLang="en-US" sz="3600" b="1" dirty="0">
                <a:latin typeface="HG丸ｺﾞｼｯｸM-PRO" panose="020F0600000000000000" pitchFamily="50" charset="-128"/>
                <a:ea typeface="HG丸ｺﾞｼｯｸM-PRO" panose="020F0600000000000000" pitchFamily="50" charset="-128"/>
              </a:rPr>
              <a:t>結論</a:t>
            </a:r>
            <a:endParaRPr kumimoji="1" lang="ja-JP" altLang="en-US" sz="36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87524" y="1052736"/>
                <a:ext cx="8496944" cy="5328592"/>
              </a:xfrm>
            </p:spPr>
            <p:txBody>
              <a:bodyPr>
                <a:normAutofit lnSpcReduction="10000"/>
              </a:bodyPr>
              <a:lstStyle/>
              <a:p>
                <a:pPr>
                  <a:buFont typeface="Wingdings" panose="05000000000000000000" pitchFamily="2" charset="2"/>
                  <a:buChar char="Ø"/>
                </a:pP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宇宙論</a:t>
                </a:r>
                <a:r>
                  <a:rPr lang="ja-JP" altLang="en-US"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パラメータの違いによる宇宙の振る舞いの比較を，ユーザーが自らの</a:t>
                </a: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操作で</a:t>
                </a:r>
                <a:r>
                  <a:rPr lang="ja-JP" altLang="en-US"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学習できることが</a:t>
                </a: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できる</a:t>
                </a:r>
                <a:endParaRPr lang="en-US" altLang="ja-JP" sz="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実際の観測データから得られる宇宙論パラメータを入力することで、</a:t>
                </a:r>
                <a:endPar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23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　　・　現在の宇宙が</a:t>
                </a:r>
                <a:r>
                  <a:rPr lang="ja-JP" altLang="en-US" sz="2300" b="1" dirty="0" smtClean="0">
                    <a:solidFill>
                      <a:schemeClr val="tx2"/>
                    </a:solidFill>
                    <a:latin typeface="HGPｺﾞｼｯｸE" panose="020B0900000000000000" pitchFamily="50" charset="-128"/>
                    <a:ea typeface="HGPｺﾞｼｯｸE" panose="020B0900000000000000" pitchFamily="50" charset="-128"/>
                  </a:rPr>
                  <a:t>加速膨張</a:t>
                </a:r>
                <a:r>
                  <a:rPr lang="ja-JP" altLang="en-US" sz="23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をしている</a:t>
                </a:r>
                <a:endParaRPr lang="en-US" altLang="ja-JP" sz="2300" dirty="0" smtClean="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0" indent="0">
                  <a:buNone/>
                </a:pPr>
                <a:r>
                  <a:rPr lang="ja-JP" altLang="en-US" sz="23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　　・　宇宙年齢が</a:t>
                </a:r>
                <a:r>
                  <a:rPr lang="en-US" altLang="ja-JP" sz="23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138</a:t>
                </a:r>
                <a:r>
                  <a:rPr lang="ja-JP" altLang="en-US" sz="23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億年である</a:t>
                </a:r>
                <a:endParaRPr lang="en-US" altLang="ja-JP" sz="2300" dirty="0" smtClean="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0" indent="0">
                  <a:buNone/>
                </a:pP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こと</a:t>
                </a:r>
                <a:r>
                  <a:rPr lang="ja-JP" altLang="en-US"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を</a:t>
                </a: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視覚的</a:t>
                </a:r>
                <a:r>
                  <a:rPr lang="ja-JP" altLang="en-US"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に捉えることが</a:t>
                </a: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できる</a:t>
                </a:r>
                <a:endPar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endParaRPr lang="en-US" altLang="ja-JP" sz="14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2600" dirty="0" smtClean="0">
                  <a:solidFill>
                    <a:schemeClr val="accent6">
                      <a:lumMod val="75000"/>
                    </a:schemeClr>
                  </a:solidFill>
                  <a:latin typeface="HGPｺﾞｼｯｸE" panose="020B0900000000000000" pitchFamily="50" charset="-128"/>
                  <a:ea typeface="HGPｺﾞｼｯｸE" panose="020B0900000000000000" pitchFamily="50" charset="-128"/>
                </a:endParaRPr>
              </a:p>
              <a:p>
                <a:pPr>
                  <a:buFont typeface="Wingdings" panose="05000000000000000000" pitchFamily="2" charset="2"/>
                  <a:buChar char="Ø"/>
                </a:pPr>
                <a:endParaRPr lang="en-US" altLang="ja-JP" sz="1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密度パラメータ </a:t>
                </a:r>
                <a14:m>
                  <m:oMath xmlns:m="http://schemas.openxmlformats.org/officeDocument/2006/math">
                    <m:sSub>
                      <m:sSubPr>
                        <m:ctrlPr>
                          <a:rPr lang="ja-JP" altLang="ja-JP" i="1" kern="100">
                            <a:ln w="3175">
                              <a:noFill/>
                            </a:ln>
                            <a:solidFill>
                              <a:schemeClr val="tx1">
                                <a:lumMod val="65000"/>
                                <a:lumOff val="35000"/>
                              </a:schemeClr>
                            </a:solidFill>
                            <a:latin typeface="Cambria Math"/>
                            <a:ea typeface="Cambria Math"/>
                            <a:cs typeface="Times New Roman"/>
                          </a:rPr>
                        </m:ctrlPr>
                      </m:sSubPr>
                      <m:e>
                        <m:r>
                          <m:rPr>
                            <m:sty m:val="p"/>
                          </m:rPr>
                          <a:rPr lang="en-US" altLang="ja-JP" kern="100">
                            <a:ln w="3175">
                              <a:noFill/>
                            </a:ln>
                            <a:solidFill>
                              <a:schemeClr val="tx1">
                                <a:lumMod val="65000"/>
                                <a:lumOff val="35000"/>
                              </a:schemeClr>
                            </a:solidFill>
                            <a:latin typeface="Cambria Math"/>
                            <a:ea typeface="ＭＳ 明朝"/>
                            <a:cs typeface="Times New Roman"/>
                          </a:rPr>
                          <m:t>Ω</m:t>
                        </m:r>
                      </m:e>
                      <m:sub>
                        <m:r>
                          <a:rPr lang="en-US" altLang="ja-JP" i="1" kern="100">
                            <a:ln w="3175">
                              <a:noFill/>
                            </a:ln>
                            <a:solidFill>
                              <a:schemeClr val="tx1">
                                <a:lumMod val="65000"/>
                                <a:lumOff val="35000"/>
                              </a:schemeClr>
                            </a:solidFill>
                            <a:latin typeface="Cambria Math"/>
                            <a:ea typeface="ＭＳ 明朝"/>
                            <a:cs typeface="Times New Roman"/>
                          </a:rPr>
                          <m:t>𝑡𝑜𝑡</m:t>
                        </m:r>
                      </m:sub>
                    </m:sSub>
                  </m:oMath>
                </a14:m>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はさらにモデル化できる</a:t>
                </a:r>
                <a:endPar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endParaRPr lang="en-US" altLang="ja-JP" sz="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今回取り上げた</a:t>
                </a:r>
                <a:r>
                  <a:rPr lang="ja-JP" altLang="en-US"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パラメータ以外の宇宙論パラメータを導入した宇宙膨張の比較プログラムの</a:t>
                </a: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作成</a:t>
                </a:r>
                <a:endParaRPr lang="en-US" altLang="ja-JP" dirty="0" smtClean="0"/>
              </a:p>
              <a:p>
                <a:pPr marL="45720" indent="0">
                  <a:buNone/>
                </a:pPr>
                <a:endParaRPr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87524" y="1052736"/>
                <a:ext cx="8496944" cy="5328592"/>
              </a:xfrm>
              <a:blipFill rotWithShape="1">
                <a:blip r:embed="rId3"/>
                <a:stretch>
                  <a:fillRect l="-933" t="-1602" r="-574"/>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normAutofit/>
          </a:bodyPr>
          <a:lstStyle/>
          <a:p>
            <a:fld id="{9591A696-2FAC-4AEC-836A-F0E056F1395A}" type="slidenum">
              <a:rPr kumimoji="1" lang="ja-JP" altLang="en-US" smtClean="0"/>
              <a:t>13</a:t>
            </a:fld>
            <a:endParaRPr kumimoji="1" lang="ja-JP" altLang="en-US"/>
          </a:p>
        </p:txBody>
      </p:sp>
      <p:sp>
        <p:nvSpPr>
          <p:cNvPr id="11"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sp>
        <p:nvSpPr>
          <p:cNvPr id="8" name="角丸四角形 7"/>
          <p:cNvSpPr/>
          <p:nvPr/>
        </p:nvSpPr>
        <p:spPr>
          <a:xfrm>
            <a:off x="401852" y="4009549"/>
            <a:ext cx="1890210" cy="51732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416079" y="4034431"/>
            <a:ext cx="1944216" cy="492443"/>
          </a:xfrm>
          <a:prstGeom prst="rect">
            <a:avLst/>
          </a:prstGeom>
          <a:noFill/>
        </p:spPr>
        <p:txBody>
          <a:bodyPr wrap="square" rtlCol="0">
            <a:spAutoFit/>
          </a:bodyPr>
          <a:lstStyle/>
          <a:p>
            <a:r>
              <a:rPr lang="ja-JP" altLang="en-US" sz="2600" dirty="0" smtClean="0">
                <a:solidFill>
                  <a:schemeClr val="tx2"/>
                </a:solidFill>
                <a:latin typeface="HGPｺﾞｼｯｸE" panose="020B0900000000000000" pitchFamily="50" charset="-128"/>
                <a:ea typeface="HGPｺﾞｼｯｸE" panose="020B0900000000000000" pitchFamily="50" charset="-128"/>
              </a:rPr>
              <a:t>今後の</a:t>
            </a:r>
            <a:r>
              <a:rPr lang="ja-JP" altLang="en-US" sz="2600" dirty="0">
                <a:solidFill>
                  <a:schemeClr val="tx2"/>
                </a:solidFill>
                <a:latin typeface="HGPｺﾞｼｯｸE" panose="020B0900000000000000" pitchFamily="50" charset="-128"/>
                <a:ea typeface="HGPｺﾞｼｯｸE" panose="020B0900000000000000" pitchFamily="50" charset="-128"/>
              </a:rPr>
              <a:t>発展</a:t>
            </a:r>
            <a:endParaRPr kumimoji="1" lang="ja-JP" altLang="en-US" sz="2600" dirty="0">
              <a:solidFill>
                <a:schemeClr val="tx2"/>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3987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dirty="0" smtClean="0"/>
              <a:t>宇宙の膨張シミュレーション</a:t>
            </a:r>
            <a:endParaRPr kumimoji="1" lang="ja-JP" altLang="en-US" dirty="0"/>
          </a:p>
        </p:txBody>
      </p:sp>
      <p:sp>
        <p:nvSpPr>
          <p:cNvPr id="5" name="スライド番号プレースホルダー 4"/>
          <p:cNvSpPr>
            <a:spLocks noGrp="1"/>
          </p:cNvSpPr>
          <p:nvPr>
            <p:ph type="sldNum" sz="quarter" idx="12"/>
          </p:nvPr>
        </p:nvSpPr>
        <p:spPr/>
        <p:txBody>
          <a:bodyPr/>
          <a:lstStyle/>
          <a:p>
            <a:fld id="{9591A696-2FAC-4AEC-836A-F0E056F1395A}" type="slidenum">
              <a:rPr kumimoji="1" lang="ja-JP" altLang="en-US" smtClean="0"/>
              <a:t>14</a:t>
            </a:fld>
            <a:endParaRPr kumimoji="1" lang="ja-JP" altLang="en-US"/>
          </a:p>
        </p:txBody>
      </p:sp>
      <mc:AlternateContent xmlns:mc="http://schemas.openxmlformats.org/markup-compatibility/2006" xmlns:a14="http://schemas.microsoft.com/office/drawing/2010/main">
        <mc:Choice Requires="a14">
          <p:sp>
            <p:nvSpPr>
              <p:cNvPr id="6" name="テキスト ボックス 5"/>
              <p:cNvSpPr txBox="1"/>
              <p:nvPr/>
            </p:nvSpPr>
            <p:spPr>
              <a:xfrm>
                <a:off x="5220072" y="2846691"/>
                <a:ext cx="2645661" cy="584775"/>
              </a:xfrm>
              <a:prstGeom prst="rect">
                <a:avLst/>
              </a:prstGeom>
              <a:noFill/>
              <a:ln w="15875"/>
            </p:spPr>
            <p:style>
              <a:lnRef idx="2">
                <a:schemeClr val="accent1"/>
              </a:lnRef>
              <a:fillRef idx="1">
                <a:schemeClr val="lt1"/>
              </a:fillRef>
              <a:effectRef idx="0">
                <a:schemeClr val="accent1"/>
              </a:effectRef>
              <a:fontRef idx="minor">
                <a:schemeClr val="dk1"/>
              </a:fontRef>
            </p:style>
            <p:txBody>
              <a:bodyPr wrap="none" rtlCol="0">
                <a:spAutoFit/>
              </a:bodyPr>
              <a:lstStyle/>
              <a:p>
                <a14:m>
                  <m:oMath xmlns:m="http://schemas.openxmlformats.org/officeDocument/2006/math">
                    <m:sSub>
                      <m:sSubPr>
                        <m:ctrlPr>
                          <a:rPr kumimoji="1" lang="en-US" altLang="ja-JP" sz="1600" i="1" smtClean="0">
                            <a:latin typeface="Cambria Math"/>
                          </a:rPr>
                        </m:ctrlPr>
                      </m:sSubPr>
                      <m:e>
                        <m:r>
                          <a:rPr kumimoji="1" lang="ja-JP" altLang="en-US" sz="1600" i="1" smtClean="0">
                            <a:latin typeface="Cambria Math"/>
                          </a:rPr>
                          <m:t>𝜌</m:t>
                        </m:r>
                      </m:e>
                      <m:sub>
                        <m:r>
                          <a:rPr kumimoji="1" lang="en-US" altLang="ja-JP" sz="1600" b="0" i="1" smtClean="0">
                            <a:latin typeface="Cambria Math"/>
                          </a:rPr>
                          <m:t>0</m:t>
                        </m:r>
                      </m:sub>
                    </m:sSub>
                  </m:oMath>
                </a14:m>
                <a:r>
                  <a:rPr kumimoji="1" lang="ja-JP" altLang="en-US" sz="1600" dirty="0" smtClean="0"/>
                  <a:t>　</a:t>
                </a:r>
                <a:r>
                  <a:rPr lang="ja-JP" altLang="en-US" sz="1600" dirty="0"/>
                  <a:t>現在の</a:t>
                </a:r>
                <a:r>
                  <a:rPr kumimoji="1" lang="ja-JP" altLang="en-US" sz="1600" dirty="0" smtClean="0"/>
                  <a:t>エネルギー密度</a:t>
                </a:r>
                <a:endParaRPr lang="en-US" altLang="ja-JP" sz="1600" i="1" kern="100" dirty="0" smtClean="0">
                  <a:latin typeface="Cambria Math"/>
                  <a:ea typeface="ＭＳ 明朝"/>
                  <a:cs typeface="Times New Roman"/>
                </a:endParaRPr>
              </a:p>
              <a:p>
                <a14:m>
                  <m:oMath xmlns:m="http://schemas.openxmlformats.org/officeDocument/2006/math">
                    <m:sSub>
                      <m:sSubPr>
                        <m:ctrlPr>
                          <a:rPr lang="en-US" altLang="ja-JP" sz="1600" i="1" smtClean="0">
                            <a:latin typeface="Cambria Math"/>
                          </a:rPr>
                        </m:ctrlPr>
                      </m:sSubPr>
                      <m:e>
                        <m:r>
                          <a:rPr lang="ja-JP" altLang="en-US" sz="1600" i="1" smtClean="0">
                            <a:latin typeface="Cambria Math"/>
                          </a:rPr>
                          <m:t>𝜌</m:t>
                        </m:r>
                      </m:e>
                      <m:sub>
                        <m:r>
                          <a:rPr lang="en-US" altLang="ja-JP" sz="1600" b="0" i="1" smtClean="0">
                            <a:latin typeface="Cambria Math"/>
                          </a:rPr>
                          <m:t>𝑐</m:t>
                        </m:r>
                      </m:sub>
                    </m:sSub>
                  </m:oMath>
                </a14:m>
                <a:r>
                  <a:rPr lang="ja-JP" altLang="en-US" sz="1600" dirty="0" smtClean="0"/>
                  <a:t>　臨界密度</a:t>
                </a:r>
                <a:r>
                  <a:rPr lang="en-US" altLang="ja-JP" sz="1600" dirty="0" smtClean="0"/>
                  <a:t>(</a:t>
                </a:r>
                <a:r>
                  <a:rPr lang="ja-JP" altLang="en-US" sz="1600" dirty="0" smtClean="0"/>
                  <a:t>定数</a:t>
                </a:r>
                <a:r>
                  <a:rPr lang="en-US" altLang="ja-JP" sz="1600" dirty="0" smtClean="0"/>
                  <a:t>)</a:t>
                </a:r>
                <a:endParaRPr lang="en-US" altLang="ja-JP" sz="16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220072" y="2846691"/>
                <a:ext cx="2645661" cy="584775"/>
              </a:xfrm>
              <a:prstGeom prst="rect">
                <a:avLst/>
              </a:prstGeom>
              <a:blipFill rotWithShape="1">
                <a:blip r:embed="rId3"/>
                <a:stretch>
                  <a:fillRect t="-3030" b="-11111"/>
                </a:stretch>
              </a:blipFill>
              <a:ln w="15875"/>
            </p:spPr>
            <p:txBody>
              <a:bodyPr/>
              <a:lstStyle/>
              <a:p>
                <a:r>
                  <a:rPr lang="ja-JP" altLang="en-US">
                    <a:noFill/>
                  </a:rPr>
                  <a:t> </a:t>
                </a:r>
              </a:p>
            </p:txBody>
          </p:sp>
        </mc:Fallback>
      </mc:AlternateContent>
    </p:spTree>
    <p:extLst>
      <p:ext uri="{BB962C8B-B14F-4D97-AF65-F5344CB8AC3E}">
        <p14:creationId xmlns:p14="http://schemas.microsoft.com/office/powerpoint/2010/main" val="66307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3498776" cy="709972"/>
          </a:xfrm>
        </p:spPr>
        <p:txBody>
          <a:bodyPr>
            <a:noAutofit/>
          </a:bodyPr>
          <a:lstStyle/>
          <a:p>
            <a:pPr algn="l"/>
            <a:r>
              <a:rPr lang="ja-JP" altLang="en-US" sz="3600" b="1" dirty="0" smtClean="0">
                <a:latin typeface="HG丸ｺﾞｼｯｸM-PRO" panose="020F0600000000000000" pitchFamily="50" charset="-128"/>
                <a:ea typeface="HG丸ｺﾞｼｯｸM-PRO" panose="020F0600000000000000" pitchFamily="50" charset="-128"/>
              </a:rPr>
              <a:t>目的</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971599" y="4725144"/>
            <a:ext cx="7128792" cy="10571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052736"/>
            <a:ext cx="8064896" cy="4824536"/>
          </a:xfrm>
        </p:spPr>
        <p:txBody>
          <a:bodyPr>
            <a:normAutofit lnSpcReduction="10000"/>
          </a:bodyPr>
          <a:lstStyle/>
          <a:p>
            <a:pPr>
              <a:buFont typeface="Wingdings" panose="05000000000000000000" pitchFamily="2" charset="2"/>
              <a:buChar char="u"/>
            </a:pPr>
            <a:r>
              <a:rPr lang="ja-JP" altLang="en-US" sz="2200" b="1" u="sng" dirty="0" smtClean="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宇宙膨張則の比較ツールの作成</a:t>
            </a:r>
            <a:endParaRPr lang="en-US" altLang="ja-JP" sz="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45770" lvl="1" indent="0">
              <a:buNone/>
            </a:pPr>
            <a:r>
              <a:rPr lang="ja-JP" altLang="en-US"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宇宙論パラメータの影響による宇宙の膨張則を学習</a:t>
            </a:r>
            <a:r>
              <a:rPr lang="ja-JP" altLang="en-US" sz="2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できる</a:t>
            </a:r>
            <a:r>
              <a:rPr lang="ja-JP" altLang="en-US"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教材の作成</a:t>
            </a:r>
            <a:endParaRPr lang="en-US" altLang="ja-JP"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2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Ø"/>
            </a:pP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現在宇宙は</a:t>
            </a:r>
            <a:r>
              <a:rPr lang="ja-JP" altLang="en-US" sz="2100" dirty="0">
                <a:solidFill>
                  <a:schemeClr val="tx2"/>
                </a:solidFill>
                <a:latin typeface="HGPｺﾞｼｯｸE" panose="020B0900000000000000" pitchFamily="50" charset="-128"/>
                <a:ea typeface="HGPｺﾞｼｯｸE" panose="020B0900000000000000" pitchFamily="50" charset="-128"/>
              </a:rPr>
              <a:t>加速膨張</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し続けている</a:t>
            </a:r>
            <a:endParaRPr lang="en-US" altLang="ja-JP"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Ø"/>
            </a:pP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宇宙の年齢は</a:t>
            </a:r>
            <a:r>
              <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138</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億年といわれている</a:t>
            </a:r>
            <a:endPar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Ø"/>
            </a:pP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膨張の</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先には何が待っているの</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か、過去はどのような姿だったのか</a:t>
            </a:r>
            <a:endParaRPr lang="en-US" altLang="ja-JP"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endParaRPr lang="ja-JP" altLang="en-US" sz="16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宇宙の過去や進化、構造</a:t>
            </a:r>
            <a:r>
              <a:rPr lang="ja-JP" altLang="en-US" sz="20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を考える宇宙論から</a:t>
            </a: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導き出される</a:t>
            </a:r>
            <a:endParaRPr lang="en-US" altLang="ja-JP"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宇宙の膨張の様子についてシミュレーションの作成を試みる</a:t>
            </a:r>
            <a:endParaRPr lang="en-US" altLang="ja-JP"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11"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sp>
        <p:nvSpPr>
          <p:cNvPr id="5" name="スライド番号プレースホルダー 4"/>
          <p:cNvSpPr>
            <a:spLocks noGrp="1"/>
          </p:cNvSpPr>
          <p:nvPr>
            <p:ph type="sldNum" sz="quarter" idx="12"/>
          </p:nvPr>
        </p:nvSpPr>
        <p:spPr/>
        <p:txBody>
          <a:bodyPr>
            <a:normAutofit/>
          </a:bodyPr>
          <a:lstStyle/>
          <a:p>
            <a:fld id="{9591A696-2FAC-4AEC-836A-F0E056F1395A}" type="slidenum">
              <a:rPr kumimoji="1" lang="ja-JP" altLang="en-US" smtClean="0"/>
              <a:t>2</a:t>
            </a:fld>
            <a:endParaRPr kumimoji="1" lang="ja-JP" altLang="en-US" dirty="0"/>
          </a:p>
        </p:txBody>
      </p:sp>
      <p:sp>
        <p:nvSpPr>
          <p:cNvPr id="4" name="右矢印 3"/>
          <p:cNvSpPr/>
          <p:nvPr/>
        </p:nvSpPr>
        <p:spPr>
          <a:xfrm rot="5400000">
            <a:off x="4175955" y="3766116"/>
            <a:ext cx="720080" cy="1105173"/>
          </a:xfrm>
          <a:prstGeom prst="rightArrow">
            <a:avLst>
              <a:gd name="adj1" fmla="val 45294"/>
              <a:gd name="adj2" fmla="val 51990"/>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888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778" y="1002762"/>
            <a:ext cx="3212156" cy="1692187"/>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23528" y="1212500"/>
                <a:ext cx="8396732" cy="5097937"/>
              </a:xfrm>
            </p:spPr>
            <p:txBody>
              <a:bodyPr>
                <a:normAutofit lnSpcReduction="10000"/>
              </a:bodyPr>
              <a:lstStyle/>
              <a:p>
                <a:pPr>
                  <a:buFont typeface="Wingdings" panose="05000000000000000000" pitchFamily="2" charset="2"/>
                  <a:buChar char="l"/>
                </a:pPr>
                <a:r>
                  <a:rPr lang="ja-JP" altLang="en-US" sz="2200" dirty="0" smtClean="0">
                    <a:solidFill>
                      <a:schemeClr val="tx2"/>
                    </a:solidFill>
                    <a:latin typeface="HGP創英角ｺﾞｼｯｸUB" panose="020B0900000000000000" pitchFamily="50" charset="-128"/>
                    <a:ea typeface="HGP創英角ｺﾞｼｯｸUB" panose="020B0900000000000000" pitchFamily="50" charset="-128"/>
                  </a:rPr>
                  <a:t>一般相対性理論</a:t>
                </a:r>
                <a:endParaRPr lang="en-US" altLang="ja-JP" sz="2200" dirty="0" smtClean="0">
                  <a:solidFill>
                    <a:schemeClr val="tx2"/>
                  </a:solidFill>
                  <a:latin typeface="HGP創英角ｺﾞｼｯｸUB" panose="020B0900000000000000" pitchFamily="50" charset="-128"/>
                  <a:ea typeface="HGP創英角ｺﾞｼｯｸUB" panose="020B0900000000000000" pitchFamily="50" charset="-128"/>
                </a:endParaRPr>
              </a:p>
              <a:p>
                <a:pPr marL="400050" lvl="1" indent="0">
                  <a:buNone/>
                </a:pPr>
                <a:r>
                  <a:rPr lang="ja-JP" altLang="en-US"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質量</a:t>
                </a:r>
                <a:r>
                  <a:rPr lang="ja-JP" altLang="en-US" sz="1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が非常に大きい物体があると仮定する</a:t>
                </a:r>
                <a:r>
                  <a:rPr lang="ja-JP" altLang="en-US"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と</a:t>
                </a:r>
                <a:endParaRPr lang="en-US" altLang="ja-JP"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00050" lvl="1" indent="0">
                  <a:buNone/>
                </a:pPr>
                <a:r>
                  <a:rPr lang="ja-JP" altLang="en-US"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その</a:t>
                </a:r>
                <a:r>
                  <a:rPr lang="ja-JP" altLang="en-US" sz="1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物体</a:t>
                </a:r>
                <a:r>
                  <a:rPr lang="ja-JP" altLang="en-US"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は周囲</a:t>
                </a:r>
                <a:r>
                  <a:rPr lang="ja-JP" altLang="en-US" sz="1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の時空を</a:t>
                </a:r>
                <a:r>
                  <a:rPr lang="ja-JP" altLang="en-US"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歪ませる</a:t>
                </a:r>
                <a:endParaRPr lang="en-US" altLang="ja-JP" sz="19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00050" lvl="1" indent="0">
                  <a:buNone/>
                </a:pPr>
                <a:endParaRPr lang="en-US" altLang="ja-JP" sz="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88620">
                  <a:buFont typeface="Wingdings" panose="05000000000000000000" pitchFamily="2" charset="2"/>
                  <a:buChar char="u"/>
                </a:pPr>
                <a:r>
                  <a:rPr lang="ja-JP" altLang="en-US" sz="2200" dirty="0" smtClean="0">
                    <a:solidFill>
                      <a:schemeClr val="accent6">
                        <a:lumMod val="75000"/>
                      </a:schemeClr>
                    </a:solidFill>
                    <a:latin typeface="HGP創英角ｺﾞｼｯｸUB" panose="020B0900000000000000" pitchFamily="50" charset="-128"/>
                    <a:ea typeface="HGP創英角ｺﾞｼｯｸUB" panose="020B0900000000000000" pitchFamily="50" charset="-128"/>
                  </a:rPr>
                  <a:t>アインシュタイン方程式</a:t>
                </a:r>
                <a:endParaRPr lang="en-US" altLang="ja-JP" sz="2200" dirty="0" smtClean="0">
                  <a:solidFill>
                    <a:schemeClr val="accent6">
                      <a:lumMod val="75000"/>
                    </a:schemeClr>
                  </a:solidFill>
                  <a:latin typeface="HGP創英角ｺﾞｼｯｸUB" panose="020B0900000000000000" pitchFamily="50" charset="-128"/>
                  <a:ea typeface="HGP創英角ｺﾞｼｯｸUB" panose="020B0900000000000000" pitchFamily="50" charset="-128"/>
                </a:endParaRPr>
              </a:p>
              <a:p>
                <a:pPr marL="45720" indent="0">
                  <a:buNone/>
                </a:pPr>
                <a:r>
                  <a:rPr lang="ja-JP" altLang="en-US" sz="2200" dirty="0" smtClean="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a:t>
                </a:r>
                <a:r>
                  <a:rPr lang="ja-JP" altLang="en-US" sz="2000" b="1" dirty="0" smtClean="0">
                    <a:solidFill>
                      <a:schemeClr val="tx2"/>
                    </a:solidFill>
                    <a:uFill>
                      <a:solidFill>
                        <a:srgbClr val="C00000"/>
                      </a:solidFill>
                    </a:uFill>
                    <a:latin typeface="HG丸ｺﾞｼｯｸM-PRO" panose="020F0600000000000000" pitchFamily="50" charset="-128"/>
                    <a:ea typeface="HG丸ｺﾞｼｯｸM-PRO" panose="020F0600000000000000" pitchFamily="50" charset="-128"/>
                  </a:rPr>
                  <a:t>重力場</a:t>
                </a: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を記述する方程式</a:t>
                </a:r>
                <a:endParaRPr lang="en-US" altLang="ja-JP" sz="20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dirty="0" smtClean="0"/>
                  <a:t>　　　</a:t>
                </a:r>
                <a14:m>
                  <m:oMath xmlns:m="http://schemas.openxmlformats.org/officeDocument/2006/math">
                    <m:sSub>
                      <m:sSubPr>
                        <m:ctrlPr>
                          <a:rPr lang="ja-JP" altLang="ja-JP" sz="2200" i="1" smtClean="0">
                            <a:solidFill>
                              <a:schemeClr val="tx1">
                                <a:lumMod val="65000"/>
                                <a:lumOff val="35000"/>
                              </a:schemeClr>
                            </a:solidFill>
                            <a:latin typeface="Cambria Math"/>
                          </a:rPr>
                        </m:ctrlPr>
                      </m:sSubPr>
                      <m:e>
                        <m:r>
                          <a:rPr lang="en-US" altLang="ja-JP" sz="2200" i="1">
                            <a:solidFill>
                              <a:schemeClr val="tx1">
                                <a:lumMod val="65000"/>
                                <a:lumOff val="35000"/>
                              </a:schemeClr>
                            </a:solidFill>
                            <a:latin typeface="Cambria Math"/>
                          </a:rPr>
                          <m:t>𝑅</m:t>
                        </m:r>
                      </m:e>
                      <m:sub>
                        <m:r>
                          <a:rPr lang="en-US" altLang="ja-JP" sz="2200" i="1">
                            <a:solidFill>
                              <a:schemeClr val="tx1">
                                <a:lumMod val="65000"/>
                                <a:lumOff val="35000"/>
                              </a:schemeClr>
                            </a:solidFill>
                            <a:latin typeface="Cambria Math"/>
                          </a:rPr>
                          <m:t>𝜇𝜈</m:t>
                        </m:r>
                      </m:sub>
                    </m:sSub>
                    <m:r>
                      <a:rPr lang="en-US" altLang="ja-JP" sz="2200" i="1">
                        <a:solidFill>
                          <a:schemeClr val="tx1">
                            <a:lumMod val="65000"/>
                            <a:lumOff val="35000"/>
                          </a:schemeClr>
                        </a:solidFill>
                        <a:latin typeface="Cambria Math"/>
                      </a:rPr>
                      <m:t>−</m:t>
                    </m:r>
                    <m:f>
                      <m:fPr>
                        <m:ctrlPr>
                          <a:rPr lang="ja-JP" altLang="ja-JP" sz="2200" i="1">
                            <a:solidFill>
                              <a:schemeClr val="tx1">
                                <a:lumMod val="65000"/>
                                <a:lumOff val="35000"/>
                              </a:schemeClr>
                            </a:solidFill>
                            <a:latin typeface="Cambria Math"/>
                          </a:rPr>
                        </m:ctrlPr>
                      </m:fPr>
                      <m:num>
                        <m:r>
                          <a:rPr lang="en-US" altLang="ja-JP" sz="2200" i="1">
                            <a:solidFill>
                              <a:schemeClr val="tx1">
                                <a:lumMod val="65000"/>
                                <a:lumOff val="35000"/>
                              </a:schemeClr>
                            </a:solidFill>
                            <a:latin typeface="Cambria Math"/>
                          </a:rPr>
                          <m:t>1</m:t>
                        </m:r>
                      </m:num>
                      <m:den>
                        <m:r>
                          <a:rPr lang="en-US" altLang="ja-JP" sz="2200" i="1">
                            <a:solidFill>
                              <a:schemeClr val="tx1">
                                <a:lumMod val="65000"/>
                                <a:lumOff val="35000"/>
                              </a:schemeClr>
                            </a:solidFill>
                            <a:latin typeface="Cambria Math"/>
                          </a:rPr>
                          <m:t>2</m:t>
                        </m:r>
                      </m:den>
                    </m:f>
                    <m:sSub>
                      <m:sSubPr>
                        <m:ctrlPr>
                          <a:rPr lang="ja-JP" altLang="ja-JP" sz="2200" i="1">
                            <a:solidFill>
                              <a:schemeClr val="tx1">
                                <a:lumMod val="65000"/>
                                <a:lumOff val="35000"/>
                              </a:schemeClr>
                            </a:solidFill>
                            <a:latin typeface="Cambria Math"/>
                          </a:rPr>
                        </m:ctrlPr>
                      </m:sSubPr>
                      <m:e>
                        <m:r>
                          <a:rPr lang="en-US" altLang="ja-JP" sz="2200" i="1">
                            <a:solidFill>
                              <a:schemeClr val="tx1">
                                <a:lumMod val="65000"/>
                                <a:lumOff val="35000"/>
                              </a:schemeClr>
                            </a:solidFill>
                            <a:latin typeface="Cambria Math"/>
                          </a:rPr>
                          <m:t>𝑔</m:t>
                        </m:r>
                      </m:e>
                      <m:sub>
                        <m:r>
                          <a:rPr lang="en-US" altLang="ja-JP" sz="2200" i="1">
                            <a:solidFill>
                              <a:schemeClr val="tx1">
                                <a:lumMod val="65000"/>
                                <a:lumOff val="35000"/>
                              </a:schemeClr>
                            </a:solidFill>
                            <a:latin typeface="Cambria Math"/>
                          </a:rPr>
                          <m:t>𝜇𝜈</m:t>
                        </m:r>
                      </m:sub>
                    </m:sSub>
                    <m:r>
                      <a:rPr lang="en-US" altLang="ja-JP" sz="2200" i="1">
                        <a:solidFill>
                          <a:schemeClr val="tx1">
                            <a:lumMod val="65000"/>
                            <a:lumOff val="35000"/>
                          </a:schemeClr>
                        </a:solidFill>
                        <a:latin typeface="Cambria Math"/>
                      </a:rPr>
                      <m:t>𝑅</m:t>
                    </m:r>
                    <m:r>
                      <a:rPr lang="en-US" altLang="ja-JP" sz="2200" i="1">
                        <a:solidFill>
                          <a:schemeClr val="tx1">
                            <a:lumMod val="65000"/>
                            <a:lumOff val="35000"/>
                          </a:schemeClr>
                        </a:solidFill>
                        <a:latin typeface="Cambria Math"/>
                      </a:rPr>
                      <m:t>+</m:t>
                    </m:r>
                    <m:sSub>
                      <m:sSubPr>
                        <m:ctrlPr>
                          <a:rPr lang="ja-JP" altLang="ja-JP" sz="2200" i="1">
                            <a:solidFill>
                              <a:schemeClr val="tx1">
                                <a:lumMod val="65000"/>
                                <a:lumOff val="35000"/>
                              </a:schemeClr>
                            </a:solidFill>
                            <a:latin typeface="Cambria Math"/>
                          </a:rPr>
                        </m:ctrlPr>
                      </m:sSubPr>
                      <m:e>
                        <m:r>
                          <a:rPr lang="en-US" altLang="ja-JP" sz="2200" i="1">
                            <a:solidFill>
                              <a:schemeClr val="tx1">
                                <a:lumMod val="65000"/>
                                <a:lumOff val="35000"/>
                              </a:schemeClr>
                            </a:solidFill>
                            <a:latin typeface="Cambria Math"/>
                          </a:rPr>
                          <m:t>𝑔</m:t>
                        </m:r>
                      </m:e>
                      <m:sub>
                        <m:r>
                          <a:rPr lang="en-US" altLang="ja-JP" sz="2200" i="1">
                            <a:solidFill>
                              <a:schemeClr val="tx1">
                                <a:lumMod val="65000"/>
                                <a:lumOff val="35000"/>
                              </a:schemeClr>
                            </a:solidFill>
                            <a:latin typeface="Cambria Math"/>
                          </a:rPr>
                          <m:t>𝜇𝜈</m:t>
                        </m:r>
                      </m:sub>
                    </m:sSub>
                    <m:r>
                      <m:rPr>
                        <m:sty m:val="p"/>
                      </m:rPr>
                      <a:rPr lang="en-US" altLang="ja-JP" sz="2200">
                        <a:solidFill>
                          <a:schemeClr val="tx1">
                            <a:lumMod val="65000"/>
                            <a:lumOff val="35000"/>
                          </a:schemeClr>
                        </a:solidFill>
                        <a:latin typeface="Cambria Math"/>
                      </a:rPr>
                      <m:t>Λ</m:t>
                    </m:r>
                    <m:r>
                      <a:rPr lang="en-US" altLang="ja-JP" sz="2200" i="1">
                        <a:solidFill>
                          <a:schemeClr val="tx1">
                            <a:lumMod val="65000"/>
                            <a:lumOff val="35000"/>
                          </a:schemeClr>
                        </a:solidFill>
                        <a:latin typeface="Cambria Math"/>
                      </a:rPr>
                      <m:t>=</m:t>
                    </m:r>
                    <m:f>
                      <m:fPr>
                        <m:ctrlPr>
                          <a:rPr lang="en-US" altLang="ja-JP" sz="2200" i="1" smtClean="0">
                            <a:solidFill>
                              <a:schemeClr val="tx1">
                                <a:lumMod val="65000"/>
                                <a:lumOff val="35000"/>
                              </a:schemeClr>
                            </a:solidFill>
                            <a:latin typeface="Cambria Math"/>
                          </a:rPr>
                        </m:ctrlPr>
                      </m:fPr>
                      <m:num>
                        <m:r>
                          <a:rPr lang="en-US" altLang="ja-JP" sz="2200" b="0" i="1" smtClean="0">
                            <a:solidFill>
                              <a:schemeClr val="tx1">
                                <a:lumMod val="65000"/>
                                <a:lumOff val="35000"/>
                              </a:schemeClr>
                            </a:solidFill>
                            <a:latin typeface="Cambria Math"/>
                          </a:rPr>
                          <m:t>8</m:t>
                        </m:r>
                        <m:r>
                          <a:rPr lang="ja-JP" altLang="en-US" sz="2200" b="0" i="1" smtClean="0">
                            <a:solidFill>
                              <a:schemeClr val="tx1">
                                <a:lumMod val="65000"/>
                                <a:lumOff val="35000"/>
                              </a:schemeClr>
                            </a:solidFill>
                            <a:latin typeface="Cambria Math"/>
                          </a:rPr>
                          <m:t>𝜋</m:t>
                        </m:r>
                        <m:r>
                          <a:rPr lang="en-US" altLang="ja-JP" sz="2200" b="0" i="1" smtClean="0">
                            <a:solidFill>
                              <a:schemeClr val="tx1">
                                <a:lumMod val="65000"/>
                                <a:lumOff val="35000"/>
                              </a:schemeClr>
                            </a:solidFill>
                            <a:latin typeface="Cambria Math"/>
                          </a:rPr>
                          <m:t>𝐺</m:t>
                        </m:r>
                      </m:num>
                      <m:den>
                        <m:sSup>
                          <m:sSupPr>
                            <m:ctrlPr>
                              <a:rPr lang="en-US" altLang="ja-JP" sz="2200" i="1" smtClean="0">
                                <a:solidFill>
                                  <a:schemeClr val="tx1">
                                    <a:lumMod val="65000"/>
                                    <a:lumOff val="35000"/>
                                  </a:schemeClr>
                                </a:solidFill>
                                <a:latin typeface="Cambria Math"/>
                              </a:rPr>
                            </m:ctrlPr>
                          </m:sSupPr>
                          <m:e>
                            <m:r>
                              <a:rPr lang="en-US" altLang="ja-JP" sz="2200" b="0" i="1" smtClean="0">
                                <a:solidFill>
                                  <a:schemeClr val="tx1">
                                    <a:lumMod val="65000"/>
                                    <a:lumOff val="35000"/>
                                  </a:schemeClr>
                                </a:solidFill>
                                <a:latin typeface="Cambria Math"/>
                              </a:rPr>
                              <m:t>𝑐</m:t>
                            </m:r>
                          </m:e>
                          <m:sup>
                            <m:r>
                              <a:rPr lang="en-US" altLang="ja-JP" sz="2200" b="0" i="1" smtClean="0">
                                <a:solidFill>
                                  <a:schemeClr val="tx1">
                                    <a:lumMod val="65000"/>
                                    <a:lumOff val="35000"/>
                                  </a:schemeClr>
                                </a:solidFill>
                                <a:latin typeface="Cambria Math"/>
                              </a:rPr>
                              <m:t>4</m:t>
                            </m:r>
                          </m:sup>
                        </m:sSup>
                      </m:den>
                    </m:f>
                    <m:sSub>
                      <m:sSubPr>
                        <m:ctrlPr>
                          <a:rPr lang="ja-JP" altLang="ja-JP" sz="2200" i="1">
                            <a:solidFill>
                              <a:schemeClr val="tx1">
                                <a:lumMod val="65000"/>
                                <a:lumOff val="35000"/>
                              </a:schemeClr>
                            </a:solidFill>
                            <a:latin typeface="Cambria Math"/>
                          </a:rPr>
                        </m:ctrlPr>
                      </m:sSubPr>
                      <m:e>
                        <m:r>
                          <a:rPr lang="en-US" altLang="ja-JP" sz="2200" i="1">
                            <a:solidFill>
                              <a:schemeClr val="tx1">
                                <a:lumMod val="65000"/>
                                <a:lumOff val="35000"/>
                              </a:schemeClr>
                            </a:solidFill>
                            <a:latin typeface="Cambria Math"/>
                          </a:rPr>
                          <m:t>𝑇</m:t>
                        </m:r>
                      </m:e>
                      <m:sub>
                        <m:r>
                          <a:rPr lang="en-US" altLang="ja-JP" sz="2200" i="1">
                            <a:solidFill>
                              <a:schemeClr val="tx1">
                                <a:lumMod val="65000"/>
                                <a:lumOff val="35000"/>
                              </a:schemeClr>
                            </a:solidFill>
                            <a:latin typeface="Cambria Math"/>
                          </a:rPr>
                          <m:t>𝜇𝜈</m:t>
                        </m:r>
                      </m:sub>
                    </m:sSub>
                  </m:oMath>
                </a14:m>
                <a:r>
                  <a:rPr lang="ja-JP" altLang="en-US"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endParaRPr lang="en-US" altLang="ja-JP"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1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1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10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88620">
                  <a:buFont typeface="Wingdings" panose="05000000000000000000" pitchFamily="2" charset="2"/>
                  <a:buChar char="u"/>
                </a:pPr>
                <a:r>
                  <a:rPr lang="ja-JP" altLang="en-US" sz="2200" b="1" dirty="0" smtClean="0">
                    <a:solidFill>
                      <a:schemeClr val="tx2"/>
                    </a:solidFill>
                    <a:latin typeface="HGPｺﾞｼｯｸE" panose="020B0900000000000000" pitchFamily="50" charset="-128"/>
                    <a:ea typeface="HGPｺﾞｼｯｸE" panose="020B0900000000000000" pitchFamily="50" charset="-128"/>
                  </a:rPr>
                  <a:t>宇宙原理</a:t>
                </a:r>
                <a:endParaRPr lang="en-US" altLang="ja-JP" sz="2200" b="1" dirty="0" smtClean="0">
                  <a:solidFill>
                    <a:schemeClr val="tx2"/>
                  </a:solidFill>
                  <a:latin typeface="HGPｺﾞｼｯｸE" panose="020B0900000000000000" pitchFamily="50" charset="-128"/>
                  <a:ea typeface="HGPｺﾞｼｯｸE" panose="020B0900000000000000" pitchFamily="50" charset="-128"/>
                </a:endParaRPr>
              </a:p>
              <a:p>
                <a:pPr>
                  <a:buFont typeface="Wingdings" panose="05000000000000000000" pitchFamily="2" charset="2"/>
                  <a:buChar char="Ø"/>
                </a:pPr>
                <a:r>
                  <a:rPr lang="ja-JP" altLang="en-US" sz="21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宇宙</a:t>
                </a:r>
                <a:r>
                  <a:rPr lang="ja-JP" altLang="en-US" sz="2100" dirty="0">
                    <a:solidFill>
                      <a:schemeClr val="tx1">
                        <a:lumMod val="65000"/>
                        <a:lumOff val="35000"/>
                      </a:schemeClr>
                    </a:solidFill>
                    <a:latin typeface="HGPｺﾞｼｯｸE" panose="020B0900000000000000" pitchFamily="50" charset="-128"/>
                    <a:ea typeface="HGPｺﾞｼｯｸE" panose="020B0900000000000000" pitchFamily="50" charset="-128"/>
                  </a:rPr>
                  <a:t>は全体として一様である</a:t>
                </a:r>
                <a:endParaRPr lang="en-US" altLang="ja-JP" sz="2100" dirty="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0" indent="0">
                  <a:buNone/>
                </a:pP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en-US" altLang="ja-JP"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a:t>
                </a:r>
                <a:r>
                  <a:rPr lang="ja-JP" altLang="en-US" sz="1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に存在する物質やエネルギーのすべて</a:t>
                </a: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が偏り</a:t>
                </a:r>
                <a:r>
                  <a:rPr lang="ja-JP" altLang="en-US" sz="1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がなく</a:t>
                </a: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分布している</a:t>
                </a:r>
                <a:endParaRPr lang="en-US" altLang="ja-JP"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3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sz="21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宇宙</a:t>
                </a:r>
                <a:r>
                  <a:rPr lang="ja-JP" altLang="en-US" sz="2100" dirty="0">
                    <a:solidFill>
                      <a:schemeClr val="tx1">
                        <a:lumMod val="65000"/>
                        <a:lumOff val="35000"/>
                      </a:schemeClr>
                    </a:solidFill>
                    <a:latin typeface="HGPｺﾞｼｯｸE" panose="020B0900000000000000" pitchFamily="50" charset="-128"/>
                    <a:ea typeface="HGPｺﾞｼｯｸE" panose="020B0900000000000000" pitchFamily="50" charset="-128"/>
                  </a:rPr>
                  <a:t>は等方である</a:t>
                </a:r>
                <a:endParaRPr lang="en-US" altLang="ja-JP" sz="2100" dirty="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0" indent="0">
                  <a:buNone/>
                </a:pP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en-US" altLang="ja-JP"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a:t>
                </a:r>
                <a:r>
                  <a:rPr lang="ja-JP" altLang="en-US" sz="1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にある</a:t>
                </a: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物質や</a:t>
                </a:r>
                <a:r>
                  <a:rPr lang="ja-JP" altLang="en-US" sz="1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エネルギーは特別な方向を</a:t>
                </a: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持たず等方</a:t>
                </a:r>
                <a:r>
                  <a:rPr lang="ja-JP" altLang="en-US" sz="1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に分布して</a:t>
                </a: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いる</a:t>
                </a:r>
                <a:endParaRPr lang="en-US" altLang="ja-JP" sz="1800" dirty="0" smtClean="0">
                  <a:latin typeface="HG丸ｺﾞｼｯｸM-PRO" panose="020F0600000000000000" pitchFamily="50" charset="-128"/>
                  <a:ea typeface="HG丸ｺﾞｼｯｸM-PRO" panose="020F0600000000000000"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23528" y="1212500"/>
                <a:ext cx="8396732" cy="5097937"/>
              </a:xfrm>
              <a:blipFill rotWithShape="1">
                <a:blip r:embed="rId4"/>
                <a:stretch>
                  <a:fillRect l="-726" t="-1435"/>
                </a:stretch>
              </a:blipFill>
            </p:spPr>
            <p:txBody>
              <a:bodyPr/>
              <a:lstStyle/>
              <a:p>
                <a:r>
                  <a:rPr lang="ja-JP" altLang="en-US">
                    <a:noFill/>
                  </a:rPr>
                  <a:t> </a:t>
                </a:r>
              </a:p>
            </p:txBody>
          </p:sp>
        </mc:Fallback>
      </mc:AlternateContent>
      <p:sp>
        <p:nvSpPr>
          <p:cNvPr id="7" name="スライド番号プレースホルダー 6"/>
          <p:cNvSpPr>
            <a:spLocks noGrp="1"/>
          </p:cNvSpPr>
          <p:nvPr>
            <p:ph type="sldNum" sz="quarter" idx="12"/>
          </p:nvPr>
        </p:nvSpPr>
        <p:spPr/>
        <p:txBody>
          <a:bodyPr>
            <a:normAutofit/>
          </a:bodyPr>
          <a:lstStyle/>
          <a:p>
            <a:fld id="{9591A696-2FAC-4AEC-836A-F0E056F1395A}" type="slidenum">
              <a:rPr kumimoji="1" lang="ja-JP" altLang="en-US" smtClean="0"/>
              <a:t>3</a:t>
            </a:fld>
            <a:endParaRPr kumimoji="1" lang="ja-JP" altLang="en-US"/>
          </a:p>
        </p:txBody>
      </p:sp>
      <p:sp>
        <p:nvSpPr>
          <p:cNvPr id="19" name="テキスト ボックス 18"/>
          <p:cNvSpPr txBox="1"/>
          <p:nvPr/>
        </p:nvSpPr>
        <p:spPr>
          <a:xfrm>
            <a:off x="1154585" y="6567919"/>
            <a:ext cx="6762822" cy="307777"/>
          </a:xfrm>
          <a:prstGeom prst="rect">
            <a:avLst/>
          </a:prstGeom>
          <a:noFill/>
        </p:spPr>
        <p:txBody>
          <a:bodyPr wrap="square" rtlCol="0">
            <a:spAutoFit/>
          </a:bodyPr>
          <a:lstStyle/>
          <a:p>
            <a:r>
              <a:rPr lang="en-US" altLang="ja-JP" sz="1400" dirty="0">
                <a:solidFill>
                  <a:schemeClr val="accent1">
                    <a:lumMod val="75000"/>
                  </a:schemeClr>
                </a:solidFill>
              </a:rPr>
              <a:t>Illustration</a:t>
            </a:r>
            <a:r>
              <a:rPr lang="en-US" altLang="ja-JP" sz="1400" dirty="0" smtClean="0">
                <a:solidFill>
                  <a:schemeClr val="accent1">
                    <a:lumMod val="75000"/>
                  </a:schemeClr>
                </a:solidFill>
              </a:rPr>
              <a:t>:</a:t>
            </a:r>
            <a:r>
              <a:rPr lang="ja-JP" altLang="en-US" sz="1400" dirty="0" smtClean="0">
                <a:solidFill>
                  <a:schemeClr val="accent1">
                    <a:lumMod val="75000"/>
                  </a:schemeClr>
                </a:solidFill>
              </a:rPr>
              <a:t>　</a:t>
            </a:r>
            <a:r>
              <a:rPr lang="en-US" altLang="ja-JP" sz="1400" dirty="0" smtClean="0">
                <a:solidFill>
                  <a:schemeClr val="accent1">
                    <a:lumMod val="75000"/>
                  </a:schemeClr>
                </a:solidFill>
              </a:rPr>
              <a:t>http</a:t>
            </a:r>
            <a:r>
              <a:rPr lang="en-US" altLang="ja-JP" sz="1400" dirty="0">
                <a:solidFill>
                  <a:schemeClr val="accent1">
                    <a:lumMod val="75000"/>
                  </a:schemeClr>
                </a:solidFill>
              </a:rPr>
              <a:t>://ja.wikipedia.org/wiki/%E9%87%8D%E5%8A%9B%E5%A0%B4</a:t>
            </a:r>
            <a:endParaRPr kumimoji="1" lang="ja-JP" altLang="en-US" sz="1300" dirty="0">
              <a:solidFill>
                <a:schemeClr val="accent1">
                  <a:lumMod val="75000"/>
                </a:schemeClr>
              </a:solidFill>
            </a:endParaRPr>
          </a:p>
        </p:txBody>
      </p:sp>
      <p:sp>
        <p:nvSpPr>
          <p:cNvPr id="20" name="タイトル 1"/>
          <p:cNvSpPr txBox="1">
            <a:spLocks/>
          </p:cNvSpPr>
          <p:nvPr/>
        </p:nvSpPr>
        <p:spPr>
          <a:xfrm>
            <a:off x="323528" y="404664"/>
            <a:ext cx="7200800" cy="6379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3600" b="1" dirty="0">
                <a:latin typeface="HG丸ｺﾞｼｯｸM-PRO" panose="020F0600000000000000" pitchFamily="50" charset="-128"/>
                <a:ea typeface="HG丸ｺﾞｼｯｸM-PRO" panose="020F0600000000000000" pitchFamily="50" charset="-128"/>
              </a:rPr>
              <a:t>一般相対性</a:t>
            </a:r>
            <a:r>
              <a:rPr lang="ja-JP" altLang="en-US" sz="3600" b="1" dirty="0" smtClean="0">
                <a:latin typeface="HG丸ｺﾞｼｯｸM-PRO" panose="020F0600000000000000" pitchFamily="50" charset="-128"/>
                <a:ea typeface="HG丸ｺﾞｼｯｸM-PRO" panose="020F0600000000000000" pitchFamily="50" charset="-128"/>
              </a:rPr>
              <a:t>理論</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21"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cxnSp>
        <p:nvCxnSpPr>
          <p:cNvPr id="22" name="直線コネクタ 21"/>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724016" y="3705067"/>
            <a:ext cx="4801314" cy="384721"/>
          </a:xfrm>
          <a:prstGeom prst="rect">
            <a:avLst/>
          </a:prstGeom>
          <a:noFill/>
        </p:spPr>
        <p:txBody>
          <a:bodyPr wrap="none" rtlCol="0">
            <a:spAutoFit/>
          </a:bodyPr>
          <a:lstStyle/>
          <a:p>
            <a:r>
              <a:rPr lang="ja-JP" altLang="en-US" dirty="0" smtClean="0">
                <a:solidFill>
                  <a:schemeClr val="tx1">
                    <a:lumMod val="85000"/>
                    <a:lumOff val="15000"/>
                  </a:schemeClr>
                </a:solidFill>
              </a:rPr>
              <a:t>　</a:t>
            </a:r>
            <a:r>
              <a:rPr lang="ja-JP" altLang="en-US" sz="1900" dirty="0" smtClean="0">
                <a:solidFill>
                  <a:schemeClr val="tx1">
                    <a:lumMod val="85000"/>
                    <a:lumOff val="15000"/>
                  </a:schemeClr>
                </a:solidFill>
              </a:rPr>
              <a:t>　「宇宙の性質」＝「エネルギー分布」</a:t>
            </a:r>
            <a:endParaRPr kumimoji="1" lang="ja-JP" altLang="en-US" sz="1900" dirty="0">
              <a:solidFill>
                <a:schemeClr val="tx1">
                  <a:lumMod val="85000"/>
                  <a:lumOff val="15000"/>
                </a:schemeClr>
              </a:solidFill>
            </a:endParaRPr>
          </a:p>
        </p:txBody>
      </p:sp>
    </p:spTree>
    <p:extLst>
      <p:ext uri="{BB962C8B-B14F-4D97-AF65-F5344CB8AC3E}">
        <p14:creationId xmlns:p14="http://schemas.microsoft.com/office/powerpoint/2010/main" val="1069245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9253"/>
            <a:ext cx="4896544" cy="644561"/>
          </a:xfrm>
        </p:spPr>
        <p:txBody>
          <a:bodyPr>
            <a:noAutofit/>
          </a:bodyPr>
          <a:lstStyle/>
          <a:p>
            <a:pPr algn="l"/>
            <a:r>
              <a:rPr lang="ja-JP" altLang="en-US" sz="3600" b="1" dirty="0" smtClean="0">
                <a:latin typeface="HG丸ｺﾞｼｯｸM-PRO" panose="020F0600000000000000" pitchFamily="50" charset="-128"/>
                <a:ea typeface="HG丸ｺﾞｼｯｸM-PRO" panose="020F0600000000000000" pitchFamily="50" charset="-128"/>
              </a:rPr>
              <a:t>宇宙</a:t>
            </a:r>
            <a:r>
              <a:rPr lang="ja-JP" altLang="en-US" sz="3600" b="1" dirty="0">
                <a:latin typeface="HG丸ｺﾞｼｯｸM-PRO" panose="020F0600000000000000" pitchFamily="50" charset="-128"/>
                <a:ea typeface="HG丸ｺﾞｼｯｸM-PRO" panose="020F0600000000000000" pitchFamily="50" charset="-128"/>
              </a:rPr>
              <a:t>空間</a:t>
            </a:r>
            <a:r>
              <a:rPr lang="ja-JP" altLang="en-US" sz="3600" b="1" dirty="0" smtClean="0">
                <a:latin typeface="HG丸ｺﾞｼｯｸM-PRO" panose="020F0600000000000000" pitchFamily="50" charset="-128"/>
                <a:ea typeface="HG丸ｺﾞｼｯｸM-PRO" panose="020F0600000000000000" pitchFamily="50" charset="-128"/>
              </a:rPr>
              <a:t>の形</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4345" y="1196752"/>
            <a:ext cx="8863302" cy="5040560"/>
          </a:xfrm>
        </p:spPr>
        <p:txBody>
          <a:bodyPr>
            <a:normAutofit/>
          </a:bodyPr>
          <a:lstStyle/>
          <a:p>
            <a:pPr>
              <a:buFont typeface="Wingdings" panose="05000000000000000000" pitchFamily="2" charset="2"/>
              <a:buChar char="l"/>
            </a:pPr>
            <a:r>
              <a:rPr lang="ja-JP" altLang="en-US" sz="2300" dirty="0" smtClean="0">
                <a:solidFill>
                  <a:schemeClr val="tx1">
                    <a:lumMod val="65000"/>
                    <a:lumOff val="35000"/>
                  </a:schemeClr>
                </a:solidFill>
                <a:latin typeface="HGｺﾞｼｯｸE" panose="020B0909000000000000" pitchFamily="49" charset="-128"/>
                <a:ea typeface="HGｺﾞｼｯｸE" panose="020B0909000000000000" pitchFamily="49" charset="-128"/>
              </a:rPr>
              <a:t>曲率（空間の曲がり具合）の</a:t>
            </a:r>
            <a:r>
              <a:rPr lang="ja-JP" altLang="en-US" sz="2300" dirty="0">
                <a:solidFill>
                  <a:schemeClr val="tx1">
                    <a:lumMod val="65000"/>
                    <a:lumOff val="35000"/>
                  </a:schemeClr>
                </a:solidFill>
                <a:latin typeface="HGｺﾞｼｯｸE" panose="020B0909000000000000" pitchFamily="49" charset="-128"/>
                <a:ea typeface="HGｺﾞｼｯｸE" panose="020B0909000000000000" pitchFamily="49" charset="-128"/>
              </a:rPr>
              <a:t>違い</a:t>
            </a:r>
            <a:r>
              <a:rPr lang="ja-JP" altLang="en-US" sz="2300" dirty="0" smtClean="0">
                <a:solidFill>
                  <a:schemeClr val="tx1">
                    <a:lumMod val="65000"/>
                    <a:lumOff val="35000"/>
                  </a:schemeClr>
                </a:solidFill>
                <a:latin typeface="HGｺﾞｼｯｸE" panose="020B0909000000000000" pitchFamily="49" charset="-128"/>
                <a:ea typeface="HGｺﾞｼｯｸE" panose="020B0909000000000000" pitchFamily="49" charset="-128"/>
              </a:rPr>
              <a:t>における３つの空間のあり方</a:t>
            </a:r>
            <a:endParaRPr lang="en-US" altLang="ja-JP" sz="2300" dirty="0" smtClean="0">
              <a:solidFill>
                <a:schemeClr val="tx1">
                  <a:lumMod val="65000"/>
                  <a:lumOff val="35000"/>
                </a:schemeClr>
              </a:solidFill>
              <a:latin typeface="HGｺﾞｼｯｸE" panose="020B0909000000000000" pitchFamily="49" charset="-128"/>
              <a:ea typeface="HGｺﾞｼｯｸE" panose="020B0909000000000000" pitchFamily="49" charset="-128"/>
            </a:endParaRPr>
          </a:p>
          <a:p>
            <a:pPr>
              <a:buFont typeface="Wingdings" panose="05000000000000000000" pitchFamily="2" charset="2"/>
              <a:buChar char="l"/>
            </a:pPr>
            <a:endParaRPr lang="en-US" altLang="ja-JP" sz="2300" dirty="0" smtClean="0">
              <a:solidFill>
                <a:schemeClr val="tx1">
                  <a:lumMod val="65000"/>
                  <a:lumOff val="35000"/>
                </a:schemeClr>
              </a:solidFill>
              <a:latin typeface="HGｺﾞｼｯｸE" panose="020B0909000000000000" pitchFamily="49" charset="-128"/>
              <a:ea typeface="HGｺﾞｼｯｸE" panose="020B0909000000000000" pitchFamily="49" charset="-128"/>
            </a:endParaRPr>
          </a:p>
          <a:p>
            <a:pPr marL="45720" indent="0">
              <a:buNone/>
            </a:pPr>
            <a:r>
              <a:rPr lang="ja-JP" altLang="en-US" sz="2400" dirty="0" smtClean="0">
                <a:solidFill>
                  <a:schemeClr val="accent5">
                    <a:lumMod val="75000"/>
                  </a:schemeClr>
                </a:solidFill>
                <a:latin typeface="HGS創英角ｺﾞｼｯｸUB" panose="020B0900000000000000" pitchFamily="50" charset="-128"/>
                <a:ea typeface="HGS創英角ｺﾞｼｯｸUB" panose="020B0900000000000000" pitchFamily="50" charset="-128"/>
              </a:rPr>
              <a:t>　</a:t>
            </a:r>
            <a:r>
              <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rPr>
              <a:t>１</a:t>
            </a:r>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a:t>
            </a:r>
            <a:r>
              <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rPr>
              <a:t>開いた</a:t>
            </a:r>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宇宙</a:t>
            </a:r>
            <a:endParaRPr lang="en-US" altLang="ja-JP"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marL="45720" indent="0">
              <a:buNone/>
            </a:pP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曲率ｋ＝ </a:t>
            </a:r>
            <a:r>
              <a:rPr lang="en-US" altLang="ja-JP"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１</a:t>
            </a:r>
            <a:endParaRPr lang="en-US" altLang="ja-JP"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23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45720" indent="0">
              <a:buNone/>
            </a:pPr>
            <a:r>
              <a:rPr lang="ja-JP" altLang="en-US" sz="2400" dirty="0" smtClean="0">
                <a:solidFill>
                  <a:schemeClr val="accent5">
                    <a:lumMod val="75000"/>
                  </a:schemeClr>
                </a:solidFill>
                <a:latin typeface="HGS創英角ｺﾞｼｯｸUB" panose="020B0900000000000000" pitchFamily="50" charset="-128"/>
                <a:ea typeface="HGS創英角ｺﾞｼｯｸUB" panose="020B0900000000000000" pitchFamily="50" charset="-128"/>
              </a:rPr>
              <a:t>　</a:t>
            </a:r>
            <a:r>
              <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rPr>
              <a:t>２</a:t>
            </a:r>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．平坦な宇宙</a:t>
            </a:r>
            <a:endParaRPr lang="en-US" altLang="ja-JP"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marL="45720" indent="0">
              <a:buNone/>
            </a:pP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曲率ｋ＝ ０</a:t>
            </a:r>
            <a:endParaRPr lang="en-US" altLang="ja-JP"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23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45720" indent="0">
              <a:buNone/>
            </a:pPr>
            <a:r>
              <a:rPr lang="ja-JP" altLang="en-US" sz="2400" dirty="0" smtClean="0">
                <a:solidFill>
                  <a:schemeClr val="accent5">
                    <a:lumMod val="75000"/>
                  </a:schemeClr>
                </a:solidFill>
                <a:latin typeface="HGS創英角ｺﾞｼｯｸUB" panose="020B0900000000000000" pitchFamily="50" charset="-128"/>
                <a:ea typeface="HGS創英角ｺﾞｼｯｸUB" panose="020B0900000000000000" pitchFamily="50" charset="-128"/>
              </a:rPr>
              <a:t>　</a:t>
            </a:r>
            <a:r>
              <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rPr>
              <a:t>３</a:t>
            </a:r>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a:t>
            </a:r>
            <a:r>
              <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rPr>
              <a:t>閉じた</a:t>
            </a:r>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宇宙</a:t>
            </a:r>
            <a:endParaRPr lang="en-US" altLang="ja-JP"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marL="4572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曲率ｋ＝ </a:t>
            </a:r>
            <a:r>
              <a:rPr lang="en-US" altLang="ja-JP"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１</a:t>
            </a:r>
            <a:endParaRPr lang="en-US" altLang="ja-JP"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23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endParaRPr lang="en-US" altLang="ja-JP" sz="23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normAutofit/>
          </a:bodyPr>
          <a:lstStyle/>
          <a:p>
            <a:fld id="{9591A696-2FAC-4AEC-836A-F0E056F1395A}" type="slidenum">
              <a:rPr kumimoji="1" lang="ja-JP" altLang="en-US" smtClean="0"/>
              <a:t>4</a:t>
            </a:fld>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810" y="4660325"/>
            <a:ext cx="1674890" cy="13904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884497"/>
            <a:ext cx="1674890" cy="13876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700" y="3272194"/>
            <a:ext cx="1734955" cy="1407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cxnSp>
        <p:nvCxnSpPr>
          <p:cNvPr id="11" name="直線コネクタ 10"/>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466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7200800" cy="637964"/>
          </a:xfrm>
        </p:spPr>
        <p:txBody>
          <a:bodyPr>
            <a:noAutofit/>
          </a:bodyPr>
          <a:lstStyle/>
          <a:p>
            <a:pPr algn="l"/>
            <a:r>
              <a:rPr kumimoji="1" lang="ja-JP" altLang="en-US" sz="3600" b="1" dirty="0" smtClean="0">
                <a:latin typeface="HG丸ｺﾞｼｯｸM-PRO" panose="020F0600000000000000" pitchFamily="50" charset="-128"/>
                <a:ea typeface="HG丸ｺﾞｼｯｸM-PRO" panose="020F0600000000000000" pitchFamily="50" charset="-128"/>
              </a:rPr>
              <a:t>フリードマン宇宙モデル</a:t>
            </a:r>
            <a:r>
              <a:rPr kumimoji="1" lang="en-US" altLang="ja-JP" sz="3600" b="1" dirty="0" smtClean="0">
                <a:latin typeface="HG丸ｺﾞｼｯｸM-PRO" panose="020F0600000000000000" pitchFamily="50" charset="-128"/>
                <a:ea typeface="HG丸ｺﾞｼｯｸM-PRO" panose="020F0600000000000000" pitchFamily="50" charset="-128"/>
              </a:rPr>
              <a:t>(</a:t>
            </a:r>
            <a:r>
              <a:rPr kumimoji="1" lang="ja-JP" altLang="en-US" sz="3600" b="1" dirty="0" smtClean="0">
                <a:latin typeface="HG丸ｺﾞｼｯｸM-PRO" panose="020F0600000000000000" pitchFamily="50" charset="-128"/>
                <a:ea typeface="HG丸ｺﾞｼｯｸM-PRO" panose="020F0600000000000000" pitchFamily="50" charset="-128"/>
              </a:rPr>
              <a:t>１</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1520" y="1196753"/>
                <a:ext cx="8712968" cy="5337632"/>
              </a:xfrm>
            </p:spPr>
            <p:txBody>
              <a:bodyPr>
                <a:normAutofit/>
              </a:bodyPr>
              <a:lstStyle/>
              <a:p>
                <a:pPr marL="45720" indent="0">
                  <a:buNone/>
                </a:pPr>
                <a:r>
                  <a:rPr lang="ja-JP" altLang="en-US"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１</a:t>
                </a:r>
                <a:r>
                  <a:rPr lang="ja-JP" altLang="en-US" dirty="0">
                    <a:solidFill>
                      <a:schemeClr val="accent6">
                        <a:lumMod val="75000"/>
                      </a:schemeClr>
                    </a:solidFill>
                    <a:latin typeface="HGS創英角ｺﾞｼｯｸUB" panose="020B0900000000000000" pitchFamily="50" charset="-128"/>
                    <a:ea typeface="HGS創英角ｺﾞｼｯｸUB" panose="020B0900000000000000" pitchFamily="50" charset="-128"/>
                  </a:rPr>
                  <a:t>．</a:t>
                </a:r>
                <a:r>
                  <a:rPr lang="en-US" altLang="ja-JP"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FRW</a:t>
                </a:r>
                <a:r>
                  <a:rPr lang="ja-JP" altLang="en-US"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計量（フリードマン</a:t>
                </a:r>
                <a:r>
                  <a:rPr lang="en-US" altLang="ja-JP"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a:t>
                </a:r>
                <a:r>
                  <a:rPr lang="ja-JP" altLang="en-US"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ロバートソン</a:t>
                </a:r>
                <a:r>
                  <a:rPr lang="en-US" altLang="ja-JP"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a:t>
                </a:r>
                <a:r>
                  <a:rPr lang="ja-JP" altLang="en-US"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ウォーカー）</a:t>
                </a:r>
                <a:endParaRPr lang="en-US" altLang="ja-JP"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marL="45720" indent="0">
                  <a:buNone/>
                </a:pPr>
                <a:r>
                  <a:rPr lang="ja-JP" altLang="en-US" sz="2200" dirty="0" smtClean="0">
                    <a:latin typeface="HG丸ｺﾞｼｯｸM-PRO" panose="020F0600000000000000" pitchFamily="50" charset="-128"/>
                    <a:ea typeface="HG丸ｺﾞｼｯｸM-PRO" panose="020F0600000000000000" pitchFamily="50" charset="-128"/>
                  </a:rPr>
                  <a:t>　</a:t>
                </a:r>
                <a:r>
                  <a:rPr lang="en-US" altLang="ja-JP"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宇宙時空の計量</a:t>
                </a:r>
                <a:endParaRPr lang="en-US" altLang="ja-JP"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微小距離の二乗</a:t>
                </a:r>
                <a:endParaRPr lang="en-US" altLang="ja-JP"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14:m>
                  <m:oMathPara xmlns:m="http://schemas.openxmlformats.org/officeDocument/2006/math">
                    <m:oMathParaPr>
                      <m:jc m:val="centerGroup"/>
                    </m:oMathParaPr>
                    <m:oMath xmlns:m="http://schemas.openxmlformats.org/officeDocument/2006/math">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𝑑𝑠</m:t>
                          </m:r>
                        </m:e>
                        <m:sup>
                          <m:r>
                            <a:rPr lang="en-US" altLang="ja-JP" sz="2100" i="1">
                              <a:solidFill>
                                <a:schemeClr val="tx1">
                                  <a:lumMod val="65000"/>
                                  <a:lumOff val="35000"/>
                                </a:schemeClr>
                              </a:solidFill>
                              <a:latin typeface="Cambria Math"/>
                            </a:rPr>
                            <m:t>2</m:t>
                          </m:r>
                        </m:sup>
                      </m:sSup>
                      <m:r>
                        <a:rPr lang="en-US" altLang="ja-JP" sz="2100" i="1">
                          <a:solidFill>
                            <a:schemeClr val="tx1">
                              <a:lumMod val="65000"/>
                              <a:lumOff val="35000"/>
                            </a:schemeClr>
                          </a:solidFill>
                          <a:latin typeface="Cambria Math"/>
                        </a:rPr>
                        <m:t>=</m:t>
                      </m:r>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m:t>
                          </m:r>
                          <m:r>
                            <a:rPr lang="en-US" altLang="ja-JP" sz="2100" i="1">
                              <a:solidFill>
                                <a:schemeClr val="tx1">
                                  <a:lumMod val="65000"/>
                                  <a:lumOff val="35000"/>
                                </a:schemeClr>
                              </a:solidFill>
                              <a:latin typeface="Cambria Math"/>
                            </a:rPr>
                            <m:t>𝑑𝑡</m:t>
                          </m:r>
                        </m:e>
                        <m:sup>
                          <m:r>
                            <a:rPr lang="en-US" altLang="ja-JP" sz="2100" i="1">
                              <a:solidFill>
                                <a:schemeClr val="tx1">
                                  <a:lumMod val="65000"/>
                                  <a:lumOff val="35000"/>
                                </a:schemeClr>
                              </a:solidFill>
                              <a:latin typeface="Cambria Math"/>
                            </a:rPr>
                            <m:t>2</m:t>
                          </m:r>
                        </m:sup>
                      </m:sSup>
                      <m:r>
                        <a:rPr lang="en-US" altLang="ja-JP" sz="2100" i="1">
                          <a:solidFill>
                            <a:schemeClr val="tx1">
                              <a:lumMod val="65000"/>
                              <a:lumOff val="35000"/>
                            </a:schemeClr>
                          </a:solidFill>
                          <a:latin typeface="Cambria Math"/>
                        </a:rPr>
                        <m:t>+</m:t>
                      </m:r>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𝑎</m:t>
                          </m:r>
                          <m:d>
                            <m:dPr>
                              <m:ctrlPr>
                                <a:rPr lang="ja-JP" altLang="ja-JP" sz="2100" i="1">
                                  <a:solidFill>
                                    <a:schemeClr val="tx1">
                                      <a:lumMod val="65000"/>
                                      <a:lumOff val="35000"/>
                                    </a:schemeClr>
                                  </a:solidFill>
                                  <a:latin typeface="Cambria Math"/>
                                </a:rPr>
                              </m:ctrlPr>
                            </m:dPr>
                            <m:e>
                              <m:r>
                                <a:rPr lang="en-US" altLang="ja-JP" sz="2100" i="1">
                                  <a:solidFill>
                                    <a:schemeClr val="tx1">
                                      <a:lumMod val="65000"/>
                                      <a:lumOff val="35000"/>
                                    </a:schemeClr>
                                  </a:solidFill>
                                  <a:latin typeface="Cambria Math"/>
                                </a:rPr>
                                <m:t>𝑡</m:t>
                              </m:r>
                            </m:e>
                          </m:d>
                        </m:e>
                        <m:sup>
                          <m:r>
                            <a:rPr lang="en-US" altLang="ja-JP" sz="2100" i="1">
                              <a:solidFill>
                                <a:schemeClr val="tx1">
                                  <a:lumMod val="65000"/>
                                  <a:lumOff val="35000"/>
                                </a:schemeClr>
                              </a:solidFill>
                              <a:latin typeface="Cambria Math"/>
                            </a:rPr>
                            <m:t>2</m:t>
                          </m:r>
                        </m:sup>
                      </m:sSup>
                      <m:d>
                        <m:dPr>
                          <m:begChr m:val="["/>
                          <m:endChr m:val="]"/>
                          <m:ctrlPr>
                            <a:rPr lang="ja-JP" altLang="ja-JP" sz="2100" i="1">
                              <a:solidFill>
                                <a:schemeClr val="tx1">
                                  <a:lumMod val="65000"/>
                                  <a:lumOff val="35000"/>
                                </a:schemeClr>
                              </a:solidFill>
                              <a:latin typeface="Cambria Math"/>
                            </a:rPr>
                          </m:ctrlPr>
                        </m:dPr>
                        <m:e>
                          <m:f>
                            <m:fPr>
                              <m:ctrlPr>
                                <a:rPr lang="ja-JP" altLang="ja-JP" sz="2100" i="1">
                                  <a:solidFill>
                                    <a:schemeClr val="tx1">
                                      <a:lumMod val="65000"/>
                                      <a:lumOff val="35000"/>
                                    </a:schemeClr>
                                  </a:solidFill>
                                  <a:latin typeface="Cambria Math"/>
                                </a:rPr>
                              </m:ctrlPr>
                            </m:fPr>
                            <m:num>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𝑑𝑟</m:t>
                                  </m:r>
                                </m:e>
                                <m:sup>
                                  <m:r>
                                    <a:rPr lang="en-US" altLang="ja-JP" sz="2100" i="1">
                                      <a:solidFill>
                                        <a:schemeClr val="tx1">
                                          <a:lumMod val="65000"/>
                                          <a:lumOff val="35000"/>
                                        </a:schemeClr>
                                      </a:solidFill>
                                      <a:latin typeface="Cambria Math"/>
                                    </a:rPr>
                                    <m:t>2</m:t>
                                  </m:r>
                                </m:sup>
                              </m:sSup>
                            </m:num>
                            <m:den>
                              <m:r>
                                <a:rPr lang="en-US" altLang="ja-JP" sz="2100" i="1">
                                  <a:solidFill>
                                    <a:schemeClr val="tx1">
                                      <a:lumMod val="65000"/>
                                      <a:lumOff val="35000"/>
                                    </a:schemeClr>
                                  </a:solidFill>
                                  <a:latin typeface="Cambria Math"/>
                                </a:rPr>
                                <m:t>1−</m:t>
                              </m:r>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𝑘𝑟</m:t>
                                  </m:r>
                                </m:e>
                                <m:sup>
                                  <m:r>
                                    <a:rPr lang="en-US" altLang="ja-JP" sz="2100" i="1">
                                      <a:solidFill>
                                        <a:schemeClr val="tx1">
                                          <a:lumMod val="65000"/>
                                          <a:lumOff val="35000"/>
                                        </a:schemeClr>
                                      </a:solidFill>
                                      <a:latin typeface="Cambria Math"/>
                                    </a:rPr>
                                    <m:t>2</m:t>
                                  </m:r>
                                </m:sup>
                              </m:sSup>
                            </m:den>
                          </m:f>
                          <m:r>
                            <a:rPr lang="en-US" altLang="ja-JP" sz="2100" i="1">
                              <a:solidFill>
                                <a:schemeClr val="tx1">
                                  <a:lumMod val="65000"/>
                                  <a:lumOff val="35000"/>
                                </a:schemeClr>
                              </a:solidFill>
                              <a:latin typeface="Cambria Math"/>
                            </a:rPr>
                            <m:t>+</m:t>
                          </m:r>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𝑟</m:t>
                              </m:r>
                            </m:e>
                            <m:sup>
                              <m:r>
                                <a:rPr lang="en-US" altLang="ja-JP" sz="2100" i="1">
                                  <a:solidFill>
                                    <a:schemeClr val="tx1">
                                      <a:lumMod val="65000"/>
                                      <a:lumOff val="35000"/>
                                    </a:schemeClr>
                                  </a:solidFill>
                                  <a:latin typeface="Cambria Math"/>
                                </a:rPr>
                                <m:t>2</m:t>
                              </m:r>
                            </m:sup>
                          </m:sSup>
                          <m:d>
                            <m:dPr>
                              <m:ctrlPr>
                                <a:rPr lang="ja-JP" altLang="ja-JP" sz="2100" i="1">
                                  <a:solidFill>
                                    <a:schemeClr val="tx1">
                                      <a:lumMod val="65000"/>
                                      <a:lumOff val="35000"/>
                                    </a:schemeClr>
                                  </a:solidFill>
                                  <a:latin typeface="Cambria Math"/>
                                </a:rPr>
                              </m:ctrlPr>
                            </m:dPr>
                            <m:e>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𝑑</m:t>
                                  </m:r>
                                  <m:r>
                                    <a:rPr lang="en-US" altLang="ja-JP" sz="2100" i="1">
                                      <a:solidFill>
                                        <a:schemeClr val="tx1">
                                          <a:lumMod val="65000"/>
                                          <a:lumOff val="35000"/>
                                        </a:schemeClr>
                                      </a:solidFill>
                                      <a:latin typeface="Cambria Math"/>
                                    </a:rPr>
                                    <m:t>𝜃</m:t>
                                  </m:r>
                                </m:e>
                                <m:sup>
                                  <m:r>
                                    <a:rPr lang="en-US" altLang="ja-JP" sz="2100" i="1">
                                      <a:solidFill>
                                        <a:schemeClr val="tx1">
                                          <a:lumMod val="65000"/>
                                          <a:lumOff val="35000"/>
                                        </a:schemeClr>
                                      </a:solidFill>
                                      <a:latin typeface="Cambria Math"/>
                                    </a:rPr>
                                    <m:t>2</m:t>
                                  </m:r>
                                </m:sup>
                              </m:sSup>
                              <m:r>
                                <a:rPr lang="en-US" altLang="ja-JP" sz="2100" i="1">
                                  <a:solidFill>
                                    <a:schemeClr val="tx1">
                                      <a:lumMod val="65000"/>
                                      <a:lumOff val="35000"/>
                                    </a:schemeClr>
                                  </a:solidFill>
                                  <a:latin typeface="Cambria Math"/>
                                </a:rPr>
                                <m:t>+</m:t>
                              </m:r>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𝑠𝑖𝑛</m:t>
                                  </m:r>
                                </m:e>
                                <m:sup>
                                  <m:r>
                                    <a:rPr lang="en-US" altLang="ja-JP" sz="2100" i="1">
                                      <a:solidFill>
                                        <a:schemeClr val="tx1">
                                          <a:lumMod val="65000"/>
                                          <a:lumOff val="35000"/>
                                        </a:schemeClr>
                                      </a:solidFill>
                                      <a:latin typeface="Cambria Math"/>
                                    </a:rPr>
                                    <m:t>2</m:t>
                                  </m:r>
                                </m:sup>
                              </m:sSup>
                              <m:r>
                                <a:rPr lang="en-US" altLang="ja-JP" sz="2100" i="1">
                                  <a:solidFill>
                                    <a:schemeClr val="tx1">
                                      <a:lumMod val="65000"/>
                                      <a:lumOff val="35000"/>
                                    </a:schemeClr>
                                  </a:solidFill>
                                  <a:latin typeface="Cambria Math"/>
                                </a:rPr>
                                <m:t>𝜃</m:t>
                              </m:r>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𝑑</m:t>
                                  </m:r>
                                  <m:r>
                                    <a:rPr lang="en-US" altLang="ja-JP" sz="2100" i="1">
                                      <a:solidFill>
                                        <a:schemeClr val="tx1">
                                          <a:lumMod val="65000"/>
                                          <a:lumOff val="35000"/>
                                        </a:schemeClr>
                                      </a:solidFill>
                                      <a:latin typeface="Cambria Math"/>
                                    </a:rPr>
                                    <m:t>𝜑</m:t>
                                  </m:r>
                                </m:e>
                                <m:sup>
                                  <m:r>
                                    <a:rPr lang="en-US" altLang="ja-JP" sz="2100" i="1">
                                      <a:solidFill>
                                        <a:schemeClr val="tx1">
                                          <a:lumMod val="65000"/>
                                          <a:lumOff val="35000"/>
                                        </a:schemeClr>
                                      </a:solidFill>
                                      <a:latin typeface="Cambria Math"/>
                                    </a:rPr>
                                    <m:t>2</m:t>
                                  </m:r>
                                </m:sup>
                              </m:sSup>
                            </m:e>
                          </m:d>
                        </m:e>
                      </m:d>
                    </m:oMath>
                  </m:oMathPara>
                </a14:m>
                <a:endPar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宇宙のスケール項 </a:t>
                </a:r>
                <a14:m>
                  <m:oMath xmlns:m="http://schemas.openxmlformats.org/officeDocument/2006/math">
                    <m:sSup>
                      <m:sSupPr>
                        <m:ctrlPr>
                          <a:rPr lang="ja-JP" altLang="ja-JP" sz="2100" i="1">
                            <a:solidFill>
                              <a:schemeClr val="tx1">
                                <a:lumMod val="65000"/>
                                <a:lumOff val="35000"/>
                              </a:schemeClr>
                            </a:solidFill>
                            <a:latin typeface="Cambria Math"/>
                          </a:rPr>
                        </m:ctrlPr>
                      </m:sSupPr>
                      <m:e>
                        <m:r>
                          <a:rPr lang="en-US" altLang="ja-JP" sz="2100" i="1">
                            <a:solidFill>
                              <a:schemeClr val="tx1">
                                <a:lumMod val="65000"/>
                                <a:lumOff val="35000"/>
                              </a:schemeClr>
                            </a:solidFill>
                            <a:latin typeface="Cambria Math"/>
                          </a:rPr>
                          <m:t>𝑎</m:t>
                        </m:r>
                        <m:d>
                          <m:dPr>
                            <m:ctrlPr>
                              <a:rPr lang="ja-JP" altLang="ja-JP" sz="2100" i="1">
                                <a:solidFill>
                                  <a:schemeClr val="tx1">
                                    <a:lumMod val="65000"/>
                                    <a:lumOff val="35000"/>
                                  </a:schemeClr>
                                </a:solidFill>
                                <a:latin typeface="Cambria Math"/>
                              </a:rPr>
                            </m:ctrlPr>
                          </m:dPr>
                          <m:e>
                            <m:r>
                              <a:rPr lang="en-US" altLang="ja-JP" sz="2100" i="1">
                                <a:solidFill>
                                  <a:schemeClr val="tx1">
                                    <a:lumMod val="65000"/>
                                    <a:lumOff val="35000"/>
                                  </a:schemeClr>
                                </a:solidFill>
                                <a:latin typeface="Cambria Math"/>
                              </a:rPr>
                              <m:t>𝑡</m:t>
                            </m:r>
                          </m:e>
                        </m:d>
                      </m:e>
                      <m:sup>
                        <m:r>
                          <a:rPr lang="en-US" altLang="ja-JP" sz="2100" i="1">
                            <a:solidFill>
                              <a:schemeClr val="tx1">
                                <a:lumMod val="65000"/>
                                <a:lumOff val="35000"/>
                              </a:schemeClr>
                            </a:solidFill>
                            <a:latin typeface="Cambria Math"/>
                          </a:rPr>
                          <m:t>2</m:t>
                        </m:r>
                      </m:sup>
                    </m:sSup>
                  </m:oMath>
                </a14:m>
                <a:r>
                  <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宇宙空間の大きさの時間変化</a:t>
                </a:r>
                <a:endParaRPr lang="en-US" altLang="ja-JP" sz="1400" dirty="0" smtClean="0">
                  <a:latin typeface="HG丸ｺﾞｼｯｸM-PRO" panose="020F0600000000000000" pitchFamily="50" charset="-128"/>
                  <a:ea typeface="HG丸ｺﾞｼｯｸM-PRO" panose="020F0600000000000000" pitchFamily="50" charset="-128"/>
                </a:endParaRPr>
              </a:p>
              <a:p>
                <a:pPr marL="45720" indent="0">
                  <a:buNone/>
                </a:pPr>
                <a:r>
                  <a:rPr lang="ja-JP" altLang="en-US" dirty="0">
                    <a:solidFill>
                      <a:schemeClr val="accent6">
                        <a:lumMod val="75000"/>
                      </a:schemeClr>
                    </a:solidFill>
                    <a:latin typeface="HGS創英角ｺﾞｼｯｸUB" panose="020B0900000000000000" pitchFamily="50" charset="-128"/>
                    <a:ea typeface="HGS創英角ｺﾞｼｯｸUB" panose="020B0900000000000000" pitchFamily="50" charset="-128"/>
                  </a:rPr>
                  <a:t>２．</a:t>
                </a:r>
                <a:r>
                  <a:rPr lang="ja-JP" altLang="en-US"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エネルギー運動量テンソル</a:t>
                </a:r>
                <a:endParaRPr lang="en-US" altLang="ja-JP"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marL="45720" indent="0">
                  <a:buNone/>
                </a:pPr>
                <a:r>
                  <a:rPr lang="ja-JP" altLang="en-US" sz="2200" dirty="0" smtClean="0">
                    <a:latin typeface="HG丸ｺﾞｼｯｸM-PRO" panose="020F0600000000000000" pitchFamily="50" charset="-128"/>
                    <a:ea typeface="HG丸ｺﾞｼｯｸM-PRO" panose="020F0600000000000000" pitchFamily="50" charset="-128"/>
                  </a:rPr>
                  <a:t>　</a:t>
                </a:r>
                <a:r>
                  <a:rPr lang="en-US" altLang="ja-JP"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宇宙空間のエネルギー密度や圧力の分布</a:t>
                </a:r>
                <a:endParaRPr lang="en-US" altLang="ja-JP"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14:m>
                  <m:oMathPara xmlns:m="http://schemas.openxmlformats.org/officeDocument/2006/math">
                    <m:oMathParaPr>
                      <m:jc m:val="centerGroup"/>
                    </m:oMathParaPr>
                    <m:oMath xmlns:m="http://schemas.openxmlformats.org/officeDocument/2006/math">
                      <m:sSubSup>
                        <m:sSubSupPr>
                          <m:ctrlPr>
                            <a:rPr lang="en-US" altLang="ja-JP" sz="2100" i="1" smtClean="0">
                              <a:solidFill>
                                <a:schemeClr val="tx1">
                                  <a:lumMod val="65000"/>
                                  <a:lumOff val="35000"/>
                                </a:schemeClr>
                              </a:solidFill>
                              <a:latin typeface="Cambria Math"/>
                            </a:rPr>
                          </m:ctrlPr>
                        </m:sSubSupPr>
                        <m:e>
                          <m:r>
                            <a:rPr lang="en-US" altLang="ja-JP" sz="2100" b="0" i="1" smtClean="0">
                              <a:solidFill>
                                <a:schemeClr val="tx1">
                                  <a:lumMod val="65000"/>
                                  <a:lumOff val="35000"/>
                                </a:schemeClr>
                              </a:solidFill>
                              <a:latin typeface="Cambria Math"/>
                            </a:rPr>
                            <m:t>𝑇</m:t>
                          </m:r>
                        </m:e>
                        <m:sub>
                          <m:r>
                            <a:rPr lang="en-US" altLang="ja-JP" sz="2100" b="0" i="1" smtClean="0">
                              <a:solidFill>
                                <a:schemeClr val="tx1">
                                  <a:lumMod val="65000"/>
                                  <a:lumOff val="35000"/>
                                </a:schemeClr>
                              </a:solidFill>
                              <a:latin typeface="Cambria Math"/>
                            </a:rPr>
                            <m:t>𝑗</m:t>
                          </m:r>
                        </m:sub>
                        <m:sup>
                          <m:r>
                            <a:rPr lang="en-US" altLang="ja-JP" sz="2100" b="0" i="1" smtClean="0">
                              <a:solidFill>
                                <a:schemeClr val="tx1">
                                  <a:lumMod val="65000"/>
                                  <a:lumOff val="35000"/>
                                </a:schemeClr>
                              </a:solidFill>
                              <a:latin typeface="Cambria Math"/>
                            </a:rPr>
                            <m:t>𝑖</m:t>
                          </m:r>
                        </m:sup>
                      </m:sSubSup>
                      <m:r>
                        <a:rPr lang="en-US" altLang="ja-JP" sz="2100" b="0" i="1" smtClean="0">
                          <a:solidFill>
                            <a:schemeClr val="tx1">
                              <a:lumMod val="65000"/>
                              <a:lumOff val="35000"/>
                            </a:schemeClr>
                          </a:solidFill>
                          <a:latin typeface="Cambria Math"/>
                        </a:rPr>
                        <m:t>=</m:t>
                      </m:r>
                      <m:f>
                        <m:fPr>
                          <m:ctrlPr>
                            <a:rPr lang="en-US" altLang="ja-JP" sz="2100" b="0" i="1" smtClean="0">
                              <a:solidFill>
                                <a:schemeClr val="tx1">
                                  <a:lumMod val="65000"/>
                                  <a:lumOff val="35000"/>
                                </a:schemeClr>
                              </a:solidFill>
                              <a:latin typeface="Cambria Math"/>
                            </a:rPr>
                          </m:ctrlPr>
                        </m:fPr>
                        <m:num>
                          <m:d>
                            <m:dPr>
                              <m:ctrlPr>
                                <a:rPr lang="en-US" altLang="ja-JP" sz="2100" b="0" i="1" smtClean="0">
                                  <a:solidFill>
                                    <a:schemeClr val="tx1">
                                      <a:lumMod val="65000"/>
                                      <a:lumOff val="35000"/>
                                    </a:schemeClr>
                                  </a:solidFill>
                                  <a:latin typeface="Cambria Math"/>
                                </a:rPr>
                              </m:ctrlPr>
                            </m:dPr>
                            <m:e>
                              <m:r>
                                <a:rPr lang="ja-JP" altLang="en-US" sz="2100" b="0" i="1" smtClean="0">
                                  <a:solidFill>
                                    <a:schemeClr val="tx1">
                                      <a:lumMod val="65000"/>
                                      <a:lumOff val="35000"/>
                                    </a:schemeClr>
                                  </a:solidFill>
                                  <a:latin typeface="Cambria Math"/>
                                </a:rPr>
                                <m:t>𝜌</m:t>
                              </m:r>
                              <m:sSup>
                                <m:sSupPr>
                                  <m:ctrlPr>
                                    <a:rPr lang="en-US" altLang="ja-JP" sz="2100" b="0" i="1" smtClean="0">
                                      <a:solidFill>
                                        <a:schemeClr val="tx1">
                                          <a:lumMod val="65000"/>
                                          <a:lumOff val="35000"/>
                                        </a:schemeClr>
                                      </a:solidFill>
                                      <a:latin typeface="Cambria Math"/>
                                    </a:rPr>
                                  </m:ctrlPr>
                                </m:sSupPr>
                                <m:e>
                                  <m:r>
                                    <a:rPr lang="en-US" altLang="ja-JP" sz="2100" b="0" i="1" smtClean="0">
                                      <a:solidFill>
                                        <a:schemeClr val="tx1">
                                          <a:lumMod val="65000"/>
                                          <a:lumOff val="35000"/>
                                        </a:schemeClr>
                                      </a:solidFill>
                                      <a:latin typeface="Cambria Math"/>
                                    </a:rPr>
                                    <m:t>𝑐</m:t>
                                  </m:r>
                                </m:e>
                                <m:sup>
                                  <m:r>
                                    <a:rPr lang="en-US" altLang="ja-JP" sz="2100" b="0" i="1" smtClean="0">
                                      <a:solidFill>
                                        <a:schemeClr val="tx1">
                                          <a:lumMod val="65000"/>
                                          <a:lumOff val="35000"/>
                                        </a:schemeClr>
                                      </a:solidFill>
                                      <a:latin typeface="Cambria Math"/>
                                    </a:rPr>
                                    <m:t>2</m:t>
                                  </m:r>
                                </m:sup>
                              </m:sSup>
                              <m:r>
                                <a:rPr lang="en-US" altLang="ja-JP" sz="2100" b="0" i="1" smtClean="0">
                                  <a:solidFill>
                                    <a:schemeClr val="tx1">
                                      <a:lumMod val="65000"/>
                                      <a:lumOff val="35000"/>
                                    </a:schemeClr>
                                  </a:solidFill>
                                  <a:latin typeface="Cambria Math"/>
                                </a:rPr>
                                <m:t>+</m:t>
                              </m:r>
                              <m:r>
                                <a:rPr lang="en-US" altLang="ja-JP" sz="2100" b="0" i="1" smtClean="0">
                                  <a:solidFill>
                                    <a:schemeClr val="tx1">
                                      <a:lumMod val="65000"/>
                                      <a:lumOff val="35000"/>
                                    </a:schemeClr>
                                  </a:solidFill>
                                  <a:latin typeface="Cambria Math"/>
                                </a:rPr>
                                <m:t>𝑝</m:t>
                              </m:r>
                            </m:e>
                          </m:d>
                          <m:sSup>
                            <m:sSupPr>
                              <m:ctrlPr>
                                <a:rPr lang="en-US" altLang="ja-JP" sz="2100" b="0" i="1" smtClean="0">
                                  <a:solidFill>
                                    <a:schemeClr val="tx1">
                                      <a:lumMod val="65000"/>
                                      <a:lumOff val="35000"/>
                                    </a:schemeClr>
                                  </a:solidFill>
                                  <a:latin typeface="Cambria Math"/>
                                </a:rPr>
                              </m:ctrlPr>
                            </m:sSupPr>
                            <m:e>
                              <m:r>
                                <a:rPr lang="en-US" altLang="ja-JP" sz="2100" b="0" i="1" smtClean="0">
                                  <a:solidFill>
                                    <a:schemeClr val="tx1">
                                      <a:lumMod val="65000"/>
                                      <a:lumOff val="35000"/>
                                    </a:schemeClr>
                                  </a:solidFill>
                                  <a:latin typeface="Cambria Math"/>
                                </a:rPr>
                                <m:t>𝑢</m:t>
                              </m:r>
                            </m:e>
                            <m:sup>
                              <m:r>
                                <a:rPr lang="en-US" altLang="ja-JP" sz="2100" b="0" i="1" smtClean="0">
                                  <a:solidFill>
                                    <a:schemeClr val="tx1">
                                      <a:lumMod val="65000"/>
                                      <a:lumOff val="35000"/>
                                    </a:schemeClr>
                                  </a:solidFill>
                                  <a:latin typeface="Cambria Math"/>
                                </a:rPr>
                                <m:t>𝑖</m:t>
                              </m:r>
                            </m:sup>
                          </m:sSup>
                          <m:sSub>
                            <m:sSubPr>
                              <m:ctrlPr>
                                <a:rPr lang="en-US" altLang="ja-JP" sz="2100" b="0" i="1" smtClean="0">
                                  <a:solidFill>
                                    <a:schemeClr val="tx1">
                                      <a:lumMod val="65000"/>
                                      <a:lumOff val="35000"/>
                                    </a:schemeClr>
                                  </a:solidFill>
                                  <a:latin typeface="Cambria Math"/>
                                </a:rPr>
                              </m:ctrlPr>
                            </m:sSubPr>
                            <m:e>
                              <m:r>
                                <a:rPr lang="en-US" altLang="ja-JP" sz="2100" b="0" i="1" smtClean="0">
                                  <a:solidFill>
                                    <a:schemeClr val="tx1">
                                      <a:lumMod val="65000"/>
                                      <a:lumOff val="35000"/>
                                    </a:schemeClr>
                                  </a:solidFill>
                                  <a:latin typeface="Cambria Math"/>
                                </a:rPr>
                                <m:t>𝑢</m:t>
                              </m:r>
                            </m:e>
                            <m:sub>
                              <m:r>
                                <a:rPr lang="en-US" altLang="ja-JP" sz="2100" b="0" i="1" smtClean="0">
                                  <a:solidFill>
                                    <a:schemeClr val="tx1">
                                      <a:lumMod val="65000"/>
                                      <a:lumOff val="35000"/>
                                    </a:schemeClr>
                                  </a:solidFill>
                                  <a:latin typeface="Cambria Math"/>
                                </a:rPr>
                                <m:t>𝑗</m:t>
                              </m:r>
                            </m:sub>
                          </m:sSub>
                        </m:num>
                        <m:den>
                          <m:sSup>
                            <m:sSupPr>
                              <m:ctrlPr>
                                <a:rPr lang="en-US" altLang="ja-JP" sz="2100" b="0" i="1" smtClean="0">
                                  <a:solidFill>
                                    <a:schemeClr val="tx1">
                                      <a:lumMod val="65000"/>
                                      <a:lumOff val="35000"/>
                                    </a:schemeClr>
                                  </a:solidFill>
                                  <a:latin typeface="Cambria Math"/>
                                </a:rPr>
                              </m:ctrlPr>
                            </m:sSupPr>
                            <m:e>
                              <m:r>
                                <a:rPr lang="en-US" altLang="ja-JP" sz="2100" b="0" i="1" smtClean="0">
                                  <a:solidFill>
                                    <a:schemeClr val="tx1">
                                      <a:lumMod val="65000"/>
                                      <a:lumOff val="35000"/>
                                    </a:schemeClr>
                                  </a:solidFill>
                                  <a:latin typeface="Cambria Math"/>
                                </a:rPr>
                                <m:t>𝑐</m:t>
                              </m:r>
                            </m:e>
                            <m:sup>
                              <m:r>
                                <a:rPr lang="en-US" altLang="ja-JP" sz="2100" b="0" i="1" smtClean="0">
                                  <a:solidFill>
                                    <a:schemeClr val="tx1">
                                      <a:lumMod val="65000"/>
                                      <a:lumOff val="35000"/>
                                    </a:schemeClr>
                                  </a:solidFill>
                                  <a:latin typeface="Cambria Math"/>
                                </a:rPr>
                                <m:t>2</m:t>
                              </m:r>
                            </m:sup>
                          </m:sSup>
                        </m:den>
                      </m:f>
                      <m:r>
                        <a:rPr lang="en-US" altLang="ja-JP" sz="2100" b="0" i="1" smtClean="0">
                          <a:solidFill>
                            <a:schemeClr val="tx1">
                              <a:lumMod val="65000"/>
                              <a:lumOff val="35000"/>
                            </a:schemeClr>
                          </a:solidFill>
                          <a:latin typeface="Cambria Math"/>
                        </a:rPr>
                        <m:t>+</m:t>
                      </m:r>
                      <m:r>
                        <a:rPr lang="en-US" altLang="ja-JP" sz="2100" b="0" i="1" smtClean="0">
                          <a:solidFill>
                            <a:schemeClr val="tx1">
                              <a:lumMod val="65000"/>
                              <a:lumOff val="35000"/>
                            </a:schemeClr>
                          </a:solidFill>
                          <a:latin typeface="Cambria Math"/>
                        </a:rPr>
                        <m:t>𝑝</m:t>
                      </m:r>
                      <m:sSubSup>
                        <m:sSubSupPr>
                          <m:ctrlPr>
                            <a:rPr lang="en-US" altLang="ja-JP" sz="2100" b="0" i="1" smtClean="0">
                              <a:solidFill>
                                <a:schemeClr val="tx1">
                                  <a:lumMod val="65000"/>
                                  <a:lumOff val="35000"/>
                                </a:schemeClr>
                              </a:solidFill>
                              <a:latin typeface="Cambria Math"/>
                            </a:rPr>
                          </m:ctrlPr>
                        </m:sSubSupPr>
                        <m:e>
                          <m:r>
                            <a:rPr lang="ja-JP" altLang="en-US" sz="2100" b="0" i="1" smtClean="0">
                              <a:solidFill>
                                <a:schemeClr val="tx1">
                                  <a:lumMod val="65000"/>
                                  <a:lumOff val="35000"/>
                                </a:schemeClr>
                              </a:solidFill>
                              <a:latin typeface="Cambria Math"/>
                            </a:rPr>
                            <m:t>𝛿</m:t>
                          </m:r>
                        </m:e>
                        <m:sub>
                          <m:r>
                            <a:rPr lang="en-US" altLang="ja-JP" sz="2100" b="0" i="1" smtClean="0">
                              <a:solidFill>
                                <a:schemeClr val="tx1">
                                  <a:lumMod val="65000"/>
                                  <a:lumOff val="35000"/>
                                </a:schemeClr>
                              </a:solidFill>
                              <a:latin typeface="Cambria Math"/>
                            </a:rPr>
                            <m:t>𝑗</m:t>
                          </m:r>
                        </m:sub>
                        <m:sup>
                          <m:r>
                            <a:rPr lang="en-US" altLang="ja-JP" sz="2100" b="0" i="1" smtClean="0">
                              <a:solidFill>
                                <a:schemeClr val="tx1">
                                  <a:lumMod val="65000"/>
                                  <a:lumOff val="35000"/>
                                </a:schemeClr>
                              </a:solidFill>
                              <a:latin typeface="Cambria Math"/>
                            </a:rPr>
                            <m:t>𝑖</m:t>
                          </m:r>
                        </m:sup>
                      </m:sSubSup>
                      <m:r>
                        <a:rPr lang="en-US" altLang="ja-JP" sz="2100" b="0" i="1" smtClean="0">
                          <a:solidFill>
                            <a:schemeClr val="tx1">
                              <a:lumMod val="65000"/>
                              <a:lumOff val="35000"/>
                            </a:schemeClr>
                          </a:solidFill>
                          <a:latin typeface="Cambria Math"/>
                        </a:rPr>
                        <m:t>=</m:t>
                      </m:r>
                      <m:d>
                        <m:dPr>
                          <m:ctrlPr>
                            <a:rPr lang="en-US" altLang="ja-JP" sz="2100" b="0" i="1" smtClean="0">
                              <a:solidFill>
                                <a:schemeClr val="tx1">
                                  <a:lumMod val="65000"/>
                                  <a:lumOff val="35000"/>
                                </a:schemeClr>
                              </a:solidFill>
                              <a:latin typeface="Cambria Math"/>
                            </a:rPr>
                          </m:ctrlPr>
                        </m:dPr>
                        <m:e>
                          <m:m>
                            <m:mPr>
                              <m:mcs>
                                <m:mc>
                                  <m:mcPr>
                                    <m:count m:val="2"/>
                                    <m:mcJc m:val="center"/>
                                  </m:mcPr>
                                </m:mc>
                              </m:mcs>
                              <m:ctrlPr>
                                <a:rPr lang="en-US" altLang="ja-JP" sz="2100" b="0" i="1" smtClean="0">
                                  <a:solidFill>
                                    <a:schemeClr val="tx1">
                                      <a:lumMod val="65000"/>
                                      <a:lumOff val="35000"/>
                                    </a:schemeClr>
                                  </a:solidFill>
                                  <a:latin typeface="Cambria Math"/>
                                </a:rPr>
                              </m:ctrlPr>
                            </m:mPr>
                            <m:mr>
                              <m:e>
                                <m:m>
                                  <m:mPr>
                                    <m:mcs>
                                      <m:mc>
                                        <m:mcPr>
                                          <m:count m:val="2"/>
                                          <m:mcJc m:val="center"/>
                                        </m:mcPr>
                                      </m:mc>
                                    </m:mcs>
                                    <m:ctrlPr>
                                      <a:rPr lang="en-US" altLang="ja-JP" sz="2100" b="0" i="1" smtClean="0">
                                        <a:solidFill>
                                          <a:schemeClr val="tx1">
                                            <a:lumMod val="65000"/>
                                            <a:lumOff val="35000"/>
                                          </a:schemeClr>
                                        </a:solidFill>
                                        <a:latin typeface="Cambria Math"/>
                                      </a:rPr>
                                    </m:ctrlPr>
                                  </m:mPr>
                                  <m:mr>
                                    <m:e>
                                      <m:r>
                                        <a:rPr lang="ja-JP" altLang="en-US" sz="2100" b="0" i="1" smtClean="0">
                                          <a:solidFill>
                                            <a:schemeClr val="tx1">
                                              <a:lumMod val="65000"/>
                                              <a:lumOff val="35000"/>
                                            </a:schemeClr>
                                          </a:solidFill>
                                          <a:latin typeface="Cambria Math"/>
                                        </a:rPr>
                                        <m:t>𝜌</m:t>
                                      </m:r>
                                      <m:sSup>
                                        <m:sSupPr>
                                          <m:ctrlPr>
                                            <a:rPr lang="en-US" altLang="ja-JP" sz="2100" b="0" i="1" smtClean="0">
                                              <a:solidFill>
                                                <a:schemeClr val="tx1">
                                                  <a:lumMod val="65000"/>
                                                  <a:lumOff val="35000"/>
                                                </a:schemeClr>
                                              </a:solidFill>
                                              <a:latin typeface="Cambria Math"/>
                                            </a:rPr>
                                          </m:ctrlPr>
                                        </m:sSupPr>
                                        <m:e>
                                          <m:r>
                                            <a:rPr lang="en-US" altLang="ja-JP" sz="2100" b="0" i="1" smtClean="0">
                                              <a:solidFill>
                                                <a:schemeClr val="tx1">
                                                  <a:lumMod val="65000"/>
                                                  <a:lumOff val="35000"/>
                                                </a:schemeClr>
                                              </a:solidFill>
                                              <a:latin typeface="Cambria Math"/>
                                            </a:rPr>
                                            <m:t>𝑐</m:t>
                                          </m:r>
                                        </m:e>
                                        <m:sup>
                                          <m:r>
                                            <a:rPr lang="en-US" altLang="ja-JP" sz="2100" b="0" i="1" smtClean="0">
                                              <a:solidFill>
                                                <a:schemeClr val="tx1">
                                                  <a:lumMod val="65000"/>
                                                  <a:lumOff val="35000"/>
                                                </a:schemeClr>
                                              </a:solidFill>
                                              <a:latin typeface="Cambria Math"/>
                                            </a:rPr>
                                            <m:t>2</m:t>
                                          </m:r>
                                        </m:sup>
                                      </m:sSup>
                                    </m:e>
                                    <m:e>
                                      <m:r>
                                        <a:rPr lang="en-US" altLang="ja-JP" sz="2100" b="0" i="1" smtClean="0">
                                          <a:solidFill>
                                            <a:schemeClr val="tx1">
                                              <a:lumMod val="65000"/>
                                              <a:lumOff val="35000"/>
                                            </a:schemeClr>
                                          </a:solidFill>
                                          <a:latin typeface="Cambria Math"/>
                                        </a:rPr>
                                        <m:t>0</m:t>
                                      </m:r>
                                    </m:e>
                                  </m:mr>
                                  <m:mr>
                                    <m:e>
                                      <m:r>
                                        <a:rPr lang="en-US" altLang="ja-JP" sz="2100" b="0" i="1" smtClean="0">
                                          <a:solidFill>
                                            <a:schemeClr val="tx1">
                                              <a:lumMod val="65000"/>
                                              <a:lumOff val="35000"/>
                                            </a:schemeClr>
                                          </a:solidFill>
                                          <a:latin typeface="Cambria Math"/>
                                        </a:rPr>
                                        <m:t>0</m:t>
                                      </m:r>
                                    </m:e>
                                    <m:e>
                                      <m:r>
                                        <a:rPr lang="en-US" altLang="ja-JP" sz="2100" b="0" i="1" smtClean="0">
                                          <a:solidFill>
                                            <a:schemeClr val="tx1">
                                              <a:lumMod val="65000"/>
                                              <a:lumOff val="35000"/>
                                            </a:schemeClr>
                                          </a:solidFill>
                                          <a:latin typeface="Cambria Math"/>
                                        </a:rPr>
                                        <m:t>𝑝</m:t>
                                      </m:r>
                                    </m:e>
                                  </m:mr>
                                </m:m>
                              </m:e>
                              <m:e>
                                <m:m>
                                  <m:mPr>
                                    <m:mcs>
                                      <m:mc>
                                        <m:mcPr>
                                          <m:count m:val="2"/>
                                          <m:mcJc m:val="center"/>
                                        </m:mcPr>
                                      </m:mc>
                                    </m:mcs>
                                    <m:ctrlPr>
                                      <a:rPr lang="en-US" altLang="ja-JP" sz="2100" b="0" i="1" smtClean="0">
                                        <a:solidFill>
                                          <a:schemeClr val="tx1">
                                            <a:lumMod val="65000"/>
                                            <a:lumOff val="35000"/>
                                          </a:schemeClr>
                                        </a:solidFill>
                                        <a:latin typeface="Cambria Math"/>
                                      </a:rPr>
                                    </m:ctrlPr>
                                  </m:mPr>
                                  <m:mr>
                                    <m:e>
                                      <m:r>
                                        <m:rPr>
                                          <m:brk m:alnAt="7"/>
                                        </m:rPr>
                                        <a:rPr lang="en-US" altLang="ja-JP" sz="2100" b="0" i="1" smtClean="0">
                                          <a:solidFill>
                                            <a:schemeClr val="tx1">
                                              <a:lumMod val="65000"/>
                                              <a:lumOff val="35000"/>
                                            </a:schemeClr>
                                          </a:solidFill>
                                          <a:latin typeface="Cambria Math"/>
                                        </a:rPr>
                                        <m:t>0</m:t>
                                      </m:r>
                                    </m:e>
                                    <m:e>
                                      <m:r>
                                        <a:rPr lang="en-US" altLang="ja-JP" sz="2100" b="0" i="1" smtClean="0">
                                          <a:solidFill>
                                            <a:schemeClr val="tx1">
                                              <a:lumMod val="65000"/>
                                              <a:lumOff val="35000"/>
                                            </a:schemeClr>
                                          </a:solidFill>
                                          <a:latin typeface="Cambria Math"/>
                                        </a:rPr>
                                        <m:t>0</m:t>
                                      </m:r>
                                    </m:e>
                                  </m:mr>
                                  <m:mr>
                                    <m:e>
                                      <m:r>
                                        <a:rPr lang="en-US" altLang="ja-JP" sz="2100" b="0" i="1" smtClean="0">
                                          <a:solidFill>
                                            <a:schemeClr val="tx1">
                                              <a:lumMod val="65000"/>
                                              <a:lumOff val="35000"/>
                                            </a:schemeClr>
                                          </a:solidFill>
                                          <a:latin typeface="Cambria Math"/>
                                        </a:rPr>
                                        <m:t>0</m:t>
                                      </m:r>
                                    </m:e>
                                    <m:e>
                                      <m:r>
                                        <a:rPr lang="en-US" altLang="ja-JP" sz="2100" b="0" i="1" smtClean="0">
                                          <a:solidFill>
                                            <a:schemeClr val="tx1">
                                              <a:lumMod val="65000"/>
                                              <a:lumOff val="35000"/>
                                            </a:schemeClr>
                                          </a:solidFill>
                                          <a:latin typeface="Cambria Math"/>
                                        </a:rPr>
                                        <m:t>0</m:t>
                                      </m:r>
                                    </m:e>
                                  </m:mr>
                                </m:m>
                              </m:e>
                            </m:mr>
                            <m:mr>
                              <m:e>
                                <m:m>
                                  <m:mPr>
                                    <m:mcs>
                                      <m:mc>
                                        <m:mcPr>
                                          <m:count m:val="2"/>
                                          <m:mcJc m:val="center"/>
                                        </m:mcPr>
                                      </m:mc>
                                    </m:mcs>
                                    <m:ctrlPr>
                                      <a:rPr lang="en-US" altLang="ja-JP" sz="2100" b="0" i="1" smtClean="0">
                                        <a:solidFill>
                                          <a:schemeClr val="tx1">
                                            <a:lumMod val="65000"/>
                                            <a:lumOff val="35000"/>
                                          </a:schemeClr>
                                        </a:solidFill>
                                        <a:latin typeface="Cambria Math"/>
                                      </a:rPr>
                                    </m:ctrlPr>
                                  </m:mPr>
                                  <m:mr>
                                    <m:e>
                                      <m:r>
                                        <m:rPr>
                                          <m:brk m:alnAt="7"/>
                                        </m:rPr>
                                        <a:rPr lang="en-US" altLang="ja-JP" sz="2100" b="0" i="1" smtClean="0">
                                          <a:solidFill>
                                            <a:schemeClr val="tx1">
                                              <a:lumMod val="65000"/>
                                              <a:lumOff val="35000"/>
                                            </a:schemeClr>
                                          </a:solidFill>
                                          <a:latin typeface="Cambria Math"/>
                                        </a:rPr>
                                        <m:t>0</m:t>
                                      </m:r>
                                    </m:e>
                                    <m:e>
                                      <m:r>
                                        <a:rPr lang="en-US" altLang="ja-JP" sz="2100" b="0" i="1" smtClean="0">
                                          <a:solidFill>
                                            <a:schemeClr val="tx1">
                                              <a:lumMod val="65000"/>
                                              <a:lumOff val="35000"/>
                                            </a:schemeClr>
                                          </a:solidFill>
                                          <a:latin typeface="Cambria Math"/>
                                        </a:rPr>
                                        <m:t>0</m:t>
                                      </m:r>
                                    </m:e>
                                  </m:mr>
                                  <m:mr>
                                    <m:e>
                                      <m:r>
                                        <a:rPr lang="en-US" altLang="ja-JP" sz="2100" b="0" i="1" smtClean="0">
                                          <a:solidFill>
                                            <a:schemeClr val="tx1">
                                              <a:lumMod val="65000"/>
                                              <a:lumOff val="35000"/>
                                            </a:schemeClr>
                                          </a:solidFill>
                                          <a:latin typeface="Cambria Math"/>
                                        </a:rPr>
                                        <m:t>0</m:t>
                                      </m:r>
                                    </m:e>
                                    <m:e>
                                      <m:r>
                                        <a:rPr lang="en-US" altLang="ja-JP" sz="2100" b="0" i="1" smtClean="0">
                                          <a:solidFill>
                                            <a:schemeClr val="tx1">
                                              <a:lumMod val="65000"/>
                                              <a:lumOff val="35000"/>
                                            </a:schemeClr>
                                          </a:solidFill>
                                          <a:latin typeface="Cambria Math"/>
                                        </a:rPr>
                                        <m:t>0</m:t>
                                      </m:r>
                                    </m:e>
                                  </m:mr>
                                </m:m>
                              </m:e>
                              <m:e>
                                <m:m>
                                  <m:mPr>
                                    <m:mcs>
                                      <m:mc>
                                        <m:mcPr>
                                          <m:count m:val="2"/>
                                          <m:mcJc m:val="center"/>
                                        </m:mcPr>
                                      </m:mc>
                                    </m:mcs>
                                    <m:ctrlPr>
                                      <a:rPr lang="en-US" altLang="ja-JP" sz="2100" b="0" i="1" smtClean="0">
                                        <a:solidFill>
                                          <a:schemeClr val="tx1">
                                            <a:lumMod val="65000"/>
                                            <a:lumOff val="35000"/>
                                          </a:schemeClr>
                                        </a:solidFill>
                                        <a:latin typeface="Cambria Math"/>
                                      </a:rPr>
                                    </m:ctrlPr>
                                  </m:mPr>
                                  <m:mr>
                                    <m:e>
                                      <m:r>
                                        <m:rPr>
                                          <m:brk m:alnAt="7"/>
                                        </m:rPr>
                                        <a:rPr lang="en-US" altLang="ja-JP" sz="2100" b="0" i="1" smtClean="0">
                                          <a:solidFill>
                                            <a:schemeClr val="tx1">
                                              <a:lumMod val="65000"/>
                                              <a:lumOff val="35000"/>
                                            </a:schemeClr>
                                          </a:solidFill>
                                          <a:latin typeface="Cambria Math"/>
                                        </a:rPr>
                                        <m:t>𝑝</m:t>
                                      </m:r>
                                    </m:e>
                                    <m:e>
                                      <m:r>
                                        <a:rPr lang="en-US" altLang="ja-JP" sz="2100" b="0" i="1" smtClean="0">
                                          <a:solidFill>
                                            <a:schemeClr val="tx1">
                                              <a:lumMod val="65000"/>
                                              <a:lumOff val="35000"/>
                                            </a:schemeClr>
                                          </a:solidFill>
                                          <a:latin typeface="Cambria Math"/>
                                        </a:rPr>
                                        <m:t>0</m:t>
                                      </m:r>
                                    </m:e>
                                  </m:mr>
                                  <m:mr>
                                    <m:e>
                                      <m:r>
                                        <a:rPr lang="en-US" altLang="ja-JP" sz="2100" b="0" i="1" smtClean="0">
                                          <a:solidFill>
                                            <a:schemeClr val="tx1">
                                              <a:lumMod val="65000"/>
                                              <a:lumOff val="35000"/>
                                            </a:schemeClr>
                                          </a:solidFill>
                                          <a:latin typeface="Cambria Math"/>
                                        </a:rPr>
                                        <m:t>0</m:t>
                                      </m:r>
                                    </m:e>
                                    <m:e>
                                      <m:r>
                                        <a:rPr lang="en-US" altLang="ja-JP" sz="2100" b="0" i="1" smtClean="0">
                                          <a:solidFill>
                                            <a:schemeClr val="tx1">
                                              <a:lumMod val="65000"/>
                                              <a:lumOff val="35000"/>
                                            </a:schemeClr>
                                          </a:solidFill>
                                          <a:latin typeface="Cambria Math"/>
                                        </a:rPr>
                                        <m:t>𝑝</m:t>
                                      </m:r>
                                    </m:e>
                                  </m:mr>
                                </m:m>
                              </m:e>
                            </m:mr>
                          </m:m>
                        </m:e>
                      </m:d>
                    </m:oMath>
                  </m:oMathPara>
                </a14:m>
                <a:endPar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t>　</a:t>
                </a:r>
                <a:r>
                  <a:rPr lang="ja-JP" altLang="en-US" sz="2000" dirty="0" smtClean="0"/>
                  <a:t>　</a:t>
                </a:r>
                <a:r>
                  <a:rPr lang="ja-JP" altLang="en-US" sz="2000" b="1" dirty="0" smtClean="0">
                    <a:solidFill>
                      <a:schemeClr val="tx1">
                        <a:lumMod val="65000"/>
                        <a:lumOff val="3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宇宙の全物質</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は特有の</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速度を</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持っていないことを仮定</a:t>
                </a:r>
                <a:endParaRPr lang="ja-JP" altLang="ja-JP"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1520" y="1196753"/>
                <a:ext cx="8712968" cy="5337632"/>
              </a:xfrm>
              <a:blipFill rotWithShape="1">
                <a:blip r:embed="rId3"/>
                <a:stretch>
                  <a:fillRect l="-490" t="-91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normAutofit/>
          </a:bodyPr>
          <a:lstStyle/>
          <a:p>
            <a:fld id="{9591A696-2FAC-4AEC-836A-F0E056F1395A}" type="slidenum">
              <a:rPr kumimoji="1" lang="ja-JP" altLang="en-US" smtClean="0"/>
              <a:t>5</a:t>
            </a:fld>
            <a:endParaRPr kumimoji="1" lang="ja-JP" altLang="en-US"/>
          </a:p>
        </p:txBody>
      </p:sp>
      <p:sp>
        <p:nvSpPr>
          <p:cNvPr id="6"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cxnSp>
        <p:nvCxnSpPr>
          <p:cNvPr id="8" name="直線コネクタ 7"/>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992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579" y="5562277"/>
            <a:ext cx="6389306"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23528" y="1196477"/>
                <a:ext cx="8702532" cy="5013872"/>
              </a:xfrm>
            </p:spPr>
            <p:txBody>
              <a:bodyPr>
                <a:normAutofit/>
              </a:bodyPr>
              <a:lstStyle/>
              <a:p>
                <a:pPr marL="388620">
                  <a:buFont typeface="Wingdings" panose="05000000000000000000" pitchFamily="2" charset="2"/>
                  <a:buChar char="l"/>
                </a:pPr>
                <a:r>
                  <a:rPr lang="en-US" altLang="ja-JP" sz="2000" b="1" u="sng"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FRW</a:t>
                </a:r>
                <a:r>
                  <a:rPr lang="ja-JP" altLang="en-US" sz="2000" b="1" u="sng"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計量</a:t>
                </a: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000" b="1" u="sng"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エネルギー運動量</a:t>
                </a: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をアインシュタイン方程式に代入</a:t>
                </a:r>
                <a:endParaRPr lang="en-US" altLang="ja-JP" sz="20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marL="45720" indent="0">
                  <a:buNone/>
                </a:pPr>
                <a:r>
                  <a:rPr lang="ja-JP" altLang="en-US"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＜フリードマン方程式＞</a:t>
                </a:r>
                <a:endParaRPr lang="en-US" altLang="ja-JP" dirty="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marL="45720" indent="0">
                  <a:buNone/>
                </a:pPr>
                <a:endParaRPr lang="en-US" altLang="ja-JP" sz="10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marL="45720" indent="0">
                  <a:buNone/>
                </a:pPr>
                <a14:m>
                  <m:oMathPara xmlns:m="http://schemas.openxmlformats.org/officeDocument/2006/math">
                    <m:oMathParaPr>
                      <m:jc m:val="centerGroup"/>
                    </m:oMathParaPr>
                    <m:oMath xmlns:m="http://schemas.openxmlformats.org/officeDocument/2006/math">
                      <m:sSup>
                        <m:sSupPr>
                          <m:ctrlPr>
                            <a:rPr lang="ja-JP" altLang="ja-JP" sz="2000" i="1" smtClean="0">
                              <a:solidFill>
                                <a:schemeClr val="tx1">
                                  <a:lumMod val="65000"/>
                                  <a:lumOff val="35000"/>
                                </a:schemeClr>
                              </a:solidFill>
                              <a:latin typeface="Cambria Math"/>
                            </a:rPr>
                          </m:ctrlPr>
                        </m:sSupPr>
                        <m:e>
                          <m:d>
                            <m:dPr>
                              <m:ctrlPr>
                                <a:rPr lang="ja-JP" altLang="ja-JP" sz="2000" i="1">
                                  <a:solidFill>
                                    <a:schemeClr val="tx1">
                                      <a:lumMod val="65000"/>
                                      <a:lumOff val="35000"/>
                                    </a:schemeClr>
                                  </a:solidFill>
                                  <a:latin typeface="Cambria Math"/>
                                </a:rPr>
                              </m:ctrlPr>
                            </m:dPr>
                            <m:e>
                              <m:f>
                                <m:fPr>
                                  <m:ctrlPr>
                                    <a:rPr lang="ja-JP" altLang="ja-JP" sz="2000" i="1">
                                      <a:solidFill>
                                        <a:schemeClr val="tx1">
                                          <a:lumMod val="65000"/>
                                          <a:lumOff val="35000"/>
                                        </a:schemeClr>
                                      </a:solidFill>
                                      <a:latin typeface="Cambria Math"/>
                                    </a:rPr>
                                  </m:ctrlPr>
                                </m:fPr>
                                <m:num>
                                  <m:acc>
                                    <m:accPr>
                                      <m:chr m:val="̇"/>
                                      <m:ctrlPr>
                                        <a:rPr lang="ja-JP" altLang="ja-JP" sz="2000" i="1">
                                          <a:solidFill>
                                            <a:schemeClr val="tx1">
                                              <a:lumMod val="65000"/>
                                              <a:lumOff val="35000"/>
                                            </a:schemeClr>
                                          </a:solidFill>
                                          <a:latin typeface="Cambria Math"/>
                                        </a:rPr>
                                      </m:ctrlPr>
                                    </m:accPr>
                                    <m:e>
                                      <m:r>
                                        <a:rPr lang="en-US" altLang="ja-JP" sz="2000" i="1">
                                          <a:solidFill>
                                            <a:schemeClr val="tx1">
                                              <a:lumMod val="65000"/>
                                              <a:lumOff val="35000"/>
                                            </a:schemeClr>
                                          </a:solidFill>
                                          <a:latin typeface="Cambria Math"/>
                                        </a:rPr>
                                        <m:t>𝑎</m:t>
                                      </m:r>
                                    </m:e>
                                  </m:acc>
                                </m:num>
                                <m:den>
                                  <m:r>
                                    <a:rPr lang="en-US" altLang="ja-JP" sz="2000" i="1">
                                      <a:solidFill>
                                        <a:schemeClr val="tx1">
                                          <a:lumMod val="65000"/>
                                          <a:lumOff val="35000"/>
                                        </a:schemeClr>
                                      </a:solidFill>
                                      <a:latin typeface="Cambria Math"/>
                                    </a:rPr>
                                    <m:t>𝑎</m:t>
                                  </m:r>
                                </m:den>
                              </m:f>
                            </m:e>
                          </m:d>
                        </m:e>
                        <m:sup>
                          <m:r>
                            <a:rPr lang="en-US" altLang="ja-JP" sz="2000" i="1">
                              <a:solidFill>
                                <a:schemeClr val="tx1">
                                  <a:lumMod val="65000"/>
                                  <a:lumOff val="35000"/>
                                </a:schemeClr>
                              </a:solidFill>
                              <a:latin typeface="Cambria Math"/>
                            </a:rPr>
                            <m:t>2</m:t>
                          </m:r>
                        </m:sup>
                      </m:sSup>
                      <m:r>
                        <a:rPr lang="en-US" altLang="ja-JP" sz="2000" i="1">
                          <a:solidFill>
                            <a:schemeClr val="tx1">
                              <a:lumMod val="65000"/>
                              <a:lumOff val="35000"/>
                            </a:schemeClr>
                          </a:solidFill>
                          <a:latin typeface="Cambria Math"/>
                        </a:rPr>
                        <m:t>+</m:t>
                      </m:r>
                      <m:f>
                        <m:fPr>
                          <m:ctrlPr>
                            <a:rPr lang="ja-JP" altLang="ja-JP" sz="2000" i="1">
                              <a:solidFill>
                                <a:schemeClr val="tx1">
                                  <a:lumMod val="65000"/>
                                  <a:lumOff val="35000"/>
                                </a:schemeClr>
                              </a:solidFill>
                              <a:latin typeface="Cambria Math"/>
                            </a:rPr>
                          </m:ctrlPr>
                        </m:fPr>
                        <m:num>
                          <m:r>
                            <a:rPr lang="en-US" altLang="ja-JP" sz="2000" i="1">
                              <a:solidFill>
                                <a:schemeClr val="tx1">
                                  <a:lumMod val="65000"/>
                                  <a:lumOff val="35000"/>
                                </a:schemeClr>
                              </a:solidFill>
                              <a:latin typeface="Cambria Math"/>
                            </a:rPr>
                            <m:t>𝑘</m:t>
                          </m:r>
                        </m:num>
                        <m:den>
                          <m:sSup>
                            <m:sSupPr>
                              <m:ctrlPr>
                                <a:rPr lang="ja-JP" altLang="ja-JP" sz="2000" i="1">
                                  <a:solidFill>
                                    <a:schemeClr val="tx1">
                                      <a:lumMod val="65000"/>
                                      <a:lumOff val="35000"/>
                                    </a:schemeClr>
                                  </a:solidFill>
                                  <a:latin typeface="Cambria Math"/>
                                </a:rPr>
                              </m:ctrlPr>
                            </m:sSupPr>
                            <m:e>
                              <m:r>
                                <a:rPr lang="en-US" altLang="ja-JP" sz="2000" i="1">
                                  <a:solidFill>
                                    <a:schemeClr val="tx1">
                                      <a:lumMod val="65000"/>
                                      <a:lumOff val="35000"/>
                                    </a:schemeClr>
                                  </a:solidFill>
                                  <a:latin typeface="Cambria Math"/>
                                </a:rPr>
                                <m:t>𝑎</m:t>
                              </m:r>
                            </m:e>
                            <m:sup>
                              <m:r>
                                <a:rPr lang="en-US" altLang="ja-JP" sz="2000" i="1">
                                  <a:solidFill>
                                    <a:schemeClr val="tx1">
                                      <a:lumMod val="65000"/>
                                      <a:lumOff val="35000"/>
                                    </a:schemeClr>
                                  </a:solidFill>
                                  <a:latin typeface="Cambria Math"/>
                                </a:rPr>
                                <m:t>2</m:t>
                              </m:r>
                            </m:sup>
                          </m:sSup>
                        </m:den>
                      </m:f>
                      <m:sSup>
                        <m:sSupPr>
                          <m:ctrlPr>
                            <a:rPr lang="ja-JP" altLang="ja-JP" sz="2000" i="1">
                              <a:solidFill>
                                <a:schemeClr val="tx1">
                                  <a:lumMod val="65000"/>
                                  <a:lumOff val="35000"/>
                                </a:schemeClr>
                              </a:solidFill>
                              <a:latin typeface="Cambria Math"/>
                            </a:rPr>
                          </m:ctrlPr>
                        </m:sSupPr>
                        <m:e>
                          <m:r>
                            <a:rPr lang="en-US" altLang="ja-JP" sz="2000" i="1">
                              <a:solidFill>
                                <a:schemeClr val="tx1">
                                  <a:lumMod val="65000"/>
                                  <a:lumOff val="35000"/>
                                </a:schemeClr>
                              </a:solidFill>
                              <a:latin typeface="Cambria Math"/>
                            </a:rPr>
                            <m:t>𝑐</m:t>
                          </m:r>
                        </m:e>
                        <m:sup>
                          <m:r>
                            <a:rPr lang="en-US" altLang="ja-JP" sz="2000" i="1">
                              <a:solidFill>
                                <a:schemeClr val="tx1">
                                  <a:lumMod val="65000"/>
                                  <a:lumOff val="35000"/>
                                </a:schemeClr>
                              </a:solidFill>
                              <a:latin typeface="Cambria Math"/>
                            </a:rPr>
                            <m:t>2</m:t>
                          </m:r>
                        </m:sup>
                      </m:sSup>
                      <m:r>
                        <a:rPr lang="en-US" altLang="ja-JP" sz="2000" i="1">
                          <a:solidFill>
                            <a:schemeClr val="tx1">
                              <a:lumMod val="65000"/>
                              <a:lumOff val="35000"/>
                            </a:schemeClr>
                          </a:solidFill>
                          <a:latin typeface="Cambria Math"/>
                        </a:rPr>
                        <m:t>=</m:t>
                      </m:r>
                      <m:f>
                        <m:fPr>
                          <m:ctrlPr>
                            <a:rPr lang="ja-JP" altLang="ja-JP" sz="2000" i="1">
                              <a:solidFill>
                                <a:schemeClr val="tx1">
                                  <a:lumMod val="65000"/>
                                  <a:lumOff val="35000"/>
                                </a:schemeClr>
                              </a:solidFill>
                              <a:latin typeface="Cambria Math"/>
                            </a:rPr>
                          </m:ctrlPr>
                        </m:fPr>
                        <m:num>
                          <m:r>
                            <a:rPr lang="en-US" altLang="ja-JP" sz="2000" i="1">
                              <a:solidFill>
                                <a:schemeClr val="tx1">
                                  <a:lumMod val="65000"/>
                                  <a:lumOff val="35000"/>
                                </a:schemeClr>
                              </a:solidFill>
                              <a:latin typeface="Cambria Math"/>
                            </a:rPr>
                            <m:t>8</m:t>
                          </m:r>
                          <m:r>
                            <a:rPr lang="en-US" altLang="ja-JP" sz="2000" i="1">
                              <a:solidFill>
                                <a:schemeClr val="tx1">
                                  <a:lumMod val="65000"/>
                                  <a:lumOff val="35000"/>
                                </a:schemeClr>
                              </a:solidFill>
                              <a:latin typeface="Cambria Math"/>
                            </a:rPr>
                            <m:t>𝜋</m:t>
                          </m:r>
                          <m:r>
                            <a:rPr lang="en-US" altLang="ja-JP" sz="2000" i="1">
                              <a:solidFill>
                                <a:schemeClr val="tx1">
                                  <a:lumMod val="65000"/>
                                  <a:lumOff val="35000"/>
                                </a:schemeClr>
                              </a:solidFill>
                              <a:latin typeface="Cambria Math"/>
                            </a:rPr>
                            <m:t>𝐺</m:t>
                          </m:r>
                        </m:num>
                        <m:den>
                          <m:r>
                            <a:rPr lang="en-US" altLang="ja-JP" sz="2000" i="1">
                              <a:solidFill>
                                <a:schemeClr val="tx1">
                                  <a:lumMod val="65000"/>
                                  <a:lumOff val="35000"/>
                                </a:schemeClr>
                              </a:solidFill>
                              <a:latin typeface="Cambria Math"/>
                            </a:rPr>
                            <m:t>3</m:t>
                          </m:r>
                        </m:den>
                      </m:f>
                      <m:r>
                        <a:rPr lang="en-US" altLang="ja-JP" sz="2000" i="1">
                          <a:solidFill>
                            <a:schemeClr val="tx1">
                              <a:lumMod val="65000"/>
                              <a:lumOff val="35000"/>
                            </a:schemeClr>
                          </a:solidFill>
                          <a:latin typeface="Cambria Math"/>
                        </a:rPr>
                        <m:t>𝜌</m:t>
                      </m:r>
                      <m:r>
                        <a:rPr lang="en-US" altLang="ja-JP" sz="2000" i="1">
                          <a:solidFill>
                            <a:schemeClr val="tx1">
                              <a:lumMod val="65000"/>
                              <a:lumOff val="35000"/>
                            </a:schemeClr>
                          </a:solidFill>
                          <a:latin typeface="Cambria Math"/>
                        </a:rPr>
                        <m:t>+</m:t>
                      </m:r>
                      <m:f>
                        <m:fPr>
                          <m:ctrlPr>
                            <a:rPr lang="ja-JP" altLang="ja-JP" sz="2000" i="1">
                              <a:solidFill>
                                <a:schemeClr val="tx1">
                                  <a:lumMod val="65000"/>
                                  <a:lumOff val="35000"/>
                                </a:schemeClr>
                              </a:solidFill>
                              <a:latin typeface="Cambria Math"/>
                            </a:rPr>
                          </m:ctrlPr>
                        </m:fPr>
                        <m:num>
                          <m:r>
                            <m:rPr>
                              <m:sty m:val="p"/>
                            </m:rPr>
                            <a:rPr lang="en-US" altLang="ja-JP" sz="2000">
                              <a:solidFill>
                                <a:schemeClr val="tx1">
                                  <a:lumMod val="65000"/>
                                  <a:lumOff val="35000"/>
                                </a:schemeClr>
                              </a:solidFill>
                              <a:latin typeface="Cambria Math"/>
                            </a:rPr>
                            <m:t>Λ</m:t>
                          </m:r>
                        </m:num>
                        <m:den>
                          <m:r>
                            <a:rPr lang="en-US" altLang="ja-JP" sz="2000" i="1">
                              <a:solidFill>
                                <a:schemeClr val="tx1">
                                  <a:lumMod val="65000"/>
                                  <a:lumOff val="35000"/>
                                </a:schemeClr>
                              </a:solidFill>
                              <a:latin typeface="Cambria Math"/>
                            </a:rPr>
                            <m:t>3</m:t>
                          </m:r>
                        </m:den>
                      </m:f>
                      <m:sSup>
                        <m:sSupPr>
                          <m:ctrlPr>
                            <a:rPr lang="ja-JP" altLang="ja-JP" sz="2000" i="1">
                              <a:solidFill>
                                <a:schemeClr val="tx1">
                                  <a:lumMod val="65000"/>
                                  <a:lumOff val="35000"/>
                                </a:schemeClr>
                              </a:solidFill>
                              <a:latin typeface="Cambria Math"/>
                            </a:rPr>
                          </m:ctrlPr>
                        </m:sSupPr>
                        <m:e>
                          <m:r>
                            <a:rPr lang="en-US" altLang="ja-JP" sz="2000" i="1">
                              <a:solidFill>
                                <a:schemeClr val="tx1">
                                  <a:lumMod val="65000"/>
                                  <a:lumOff val="35000"/>
                                </a:schemeClr>
                              </a:solidFill>
                              <a:latin typeface="Cambria Math"/>
                            </a:rPr>
                            <m:t>𝑐</m:t>
                          </m:r>
                        </m:e>
                        <m:sup>
                          <m:r>
                            <a:rPr lang="en-US" altLang="ja-JP" sz="2000" i="1">
                              <a:solidFill>
                                <a:schemeClr val="tx1">
                                  <a:lumMod val="65000"/>
                                  <a:lumOff val="35000"/>
                                </a:schemeClr>
                              </a:solidFill>
                              <a:latin typeface="Cambria Math"/>
                            </a:rPr>
                            <m:t>2</m:t>
                          </m:r>
                        </m:sup>
                      </m:sSup>
                    </m:oMath>
                  </m:oMathPara>
                </a14:m>
                <a:endParaRPr lang="en-US" altLang="ja-JP" sz="1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ja-JP" altLang="ja-JP" sz="10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14:m>
                  <m:oMathPara xmlns:m="http://schemas.openxmlformats.org/officeDocument/2006/math">
                    <m:oMathParaPr>
                      <m:jc m:val="centerGroup"/>
                    </m:oMathParaPr>
                    <m:oMath xmlns:m="http://schemas.openxmlformats.org/officeDocument/2006/math">
                      <m:r>
                        <a:rPr lang="en-US" altLang="ja-JP" sz="2000">
                          <a:solidFill>
                            <a:schemeClr val="tx1">
                              <a:lumMod val="65000"/>
                              <a:lumOff val="35000"/>
                            </a:schemeClr>
                          </a:solidFill>
                          <a:latin typeface="Cambria Math"/>
                        </a:rPr>
                        <m:t>2</m:t>
                      </m:r>
                      <m:f>
                        <m:fPr>
                          <m:ctrlPr>
                            <a:rPr lang="ja-JP" altLang="ja-JP" sz="2000" i="1">
                              <a:solidFill>
                                <a:schemeClr val="tx1">
                                  <a:lumMod val="65000"/>
                                  <a:lumOff val="35000"/>
                                </a:schemeClr>
                              </a:solidFill>
                              <a:latin typeface="Cambria Math"/>
                            </a:rPr>
                          </m:ctrlPr>
                        </m:fPr>
                        <m:num>
                          <m:acc>
                            <m:accPr>
                              <m:chr m:val="̈"/>
                              <m:ctrlPr>
                                <a:rPr lang="ja-JP" altLang="ja-JP" sz="2000" i="1">
                                  <a:solidFill>
                                    <a:schemeClr val="tx1">
                                      <a:lumMod val="65000"/>
                                      <a:lumOff val="35000"/>
                                    </a:schemeClr>
                                  </a:solidFill>
                                  <a:latin typeface="Cambria Math"/>
                                </a:rPr>
                              </m:ctrlPr>
                            </m:accPr>
                            <m:e>
                              <m:r>
                                <a:rPr lang="en-US" altLang="ja-JP" sz="2000" i="1">
                                  <a:solidFill>
                                    <a:schemeClr val="tx1">
                                      <a:lumMod val="65000"/>
                                      <a:lumOff val="35000"/>
                                    </a:schemeClr>
                                  </a:solidFill>
                                  <a:latin typeface="Cambria Math"/>
                                </a:rPr>
                                <m:t>𝑎</m:t>
                              </m:r>
                            </m:e>
                          </m:acc>
                        </m:num>
                        <m:den>
                          <m:r>
                            <a:rPr lang="en-US" altLang="ja-JP" sz="2000" i="1">
                              <a:solidFill>
                                <a:schemeClr val="tx1">
                                  <a:lumMod val="65000"/>
                                  <a:lumOff val="35000"/>
                                </a:schemeClr>
                              </a:solidFill>
                              <a:latin typeface="Cambria Math"/>
                            </a:rPr>
                            <m:t>𝑎</m:t>
                          </m:r>
                        </m:den>
                      </m:f>
                      <m:r>
                        <a:rPr lang="en-US" altLang="ja-JP" sz="2000" i="1">
                          <a:solidFill>
                            <a:schemeClr val="tx1">
                              <a:lumMod val="65000"/>
                              <a:lumOff val="35000"/>
                            </a:schemeClr>
                          </a:solidFill>
                          <a:latin typeface="Cambria Math"/>
                        </a:rPr>
                        <m:t>+</m:t>
                      </m:r>
                      <m:d>
                        <m:dPr>
                          <m:begChr m:val="{"/>
                          <m:endChr m:val="}"/>
                          <m:ctrlPr>
                            <a:rPr lang="ja-JP" altLang="ja-JP" sz="2000" i="1">
                              <a:solidFill>
                                <a:schemeClr val="tx1">
                                  <a:lumMod val="65000"/>
                                  <a:lumOff val="35000"/>
                                </a:schemeClr>
                              </a:solidFill>
                              <a:latin typeface="Cambria Math"/>
                            </a:rPr>
                          </m:ctrlPr>
                        </m:dPr>
                        <m:e>
                          <m:sSup>
                            <m:sSupPr>
                              <m:ctrlPr>
                                <a:rPr lang="ja-JP" altLang="ja-JP" sz="2000" i="1">
                                  <a:solidFill>
                                    <a:schemeClr val="tx1">
                                      <a:lumMod val="65000"/>
                                      <a:lumOff val="35000"/>
                                    </a:schemeClr>
                                  </a:solidFill>
                                  <a:latin typeface="Cambria Math"/>
                                </a:rPr>
                              </m:ctrlPr>
                            </m:sSupPr>
                            <m:e>
                              <m:d>
                                <m:dPr>
                                  <m:ctrlPr>
                                    <a:rPr lang="ja-JP" altLang="ja-JP" sz="2000" i="1">
                                      <a:solidFill>
                                        <a:schemeClr val="tx1">
                                          <a:lumMod val="65000"/>
                                          <a:lumOff val="35000"/>
                                        </a:schemeClr>
                                      </a:solidFill>
                                      <a:latin typeface="Cambria Math"/>
                                    </a:rPr>
                                  </m:ctrlPr>
                                </m:dPr>
                                <m:e>
                                  <m:f>
                                    <m:fPr>
                                      <m:ctrlPr>
                                        <a:rPr lang="ja-JP" altLang="ja-JP" sz="2000" i="1">
                                          <a:solidFill>
                                            <a:schemeClr val="tx1">
                                              <a:lumMod val="65000"/>
                                              <a:lumOff val="35000"/>
                                            </a:schemeClr>
                                          </a:solidFill>
                                          <a:latin typeface="Cambria Math"/>
                                        </a:rPr>
                                      </m:ctrlPr>
                                    </m:fPr>
                                    <m:num>
                                      <m:acc>
                                        <m:accPr>
                                          <m:chr m:val="̇"/>
                                          <m:ctrlPr>
                                            <a:rPr lang="ja-JP" altLang="ja-JP" sz="2000" i="1">
                                              <a:solidFill>
                                                <a:schemeClr val="tx1">
                                                  <a:lumMod val="65000"/>
                                                  <a:lumOff val="35000"/>
                                                </a:schemeClr>
                                              </a:solidFill>
                                              <a:latin typeface="Cambria Math"/>
                                            </a:rPr>
                                          </m:ctrlPr>
                                        </m:accPr>
                                        <m:e>
                                          <m:r>
                                            <a:rPr lang="en-US" altLang="ja-JP" sz="2000" i="1">
                                              <a:solidFill>
                                                <a:schemeClr val="tx1">
                                                  <a:lumMod val="65000"/>
                                                  <a:lumOff val="35000"/>
                                                </a:schemeClr>
                                              </a:solidFill>
                                              <a:latin typeface="Cambria Math"/>
                                            </a:rPr>
                                            <m:t>𝑎</m:t>
                                          </m:r>
                                        </m:e>
                                      </m:acc>
                                    </m:num>
                                    <m:den>
                                      <m:r>
                                        <a:rPr lang="en-US" altLang="ja-JP" sz="2000" i="1">
                                          <a:solidFill>
                                            <a:schemeClr val="tx1">
                                              <a:lumMod val="65000"/>
                                              <a:lumOff val="35000"/>
                                            </a:schemeClr>
                                          </a:solidFill>
                                          <a:latin typeface="Cambria Math"/>
                                        </a:rPr>
                                        <m:t>𝑎</m:t>
                                      </m:r>
                                    </m:den>
                                  </m:f>
                                </m:e>
                              </m:d>
                            </m:e>
                            <m:sup>
                              <m:r>
                                <a:rPr lang="en-US" altLang="ja-JP" sz="2000" i="1">
                                  <a:solidFill>
                                    <a:schemeClr val="tx1">
                                      <a:lumMod val="65000"/>
                                      <a:lumOff val="35000"/>
                                    </a:schemeClr>
                                  </a:solidFill>
                                  <a:latin typeface="Cambria Math"/>
                                </a:rPr>
                                <m:t>2</m:t>
                              </m:r>
                            </m:sup>
                          </m:sSup>
                          <m:r>
                            <a:rPr lang="en-US" altLang="ja-JP" sz="2000" i="1">
                              <a:solidFill>
                                <a:schemeClr val="tx1">
                                  <a:lumMod val="65000"/>
                                  <a:lumOff val="35000"/>
                                </a:schemeClr>
                              </a:solidFill>
                              <a:latin typeface="Cambria Math"/>
                            </a:rPr>
                            <m:t>+</m:t>
                          </m:r>
                          <m:f>
                            <m:fPr>
                              <m:ctrlPr>
                                <a:rPr lang="ja-JP" altLang="ja-JP" sz="2000" i="1">
                                  <a:solidFill>
                                    <a:schemeClr val="tx1">
                                      <a:lumMod val="65000"/>
                                      <a:lumOff val="35000"/>
                                    </a:schemeClr>
                                  </a:solidFill>
                                  <a:latin typeface="Cambria Math"/>
                                </a:rPr>
                              </m:ctrlPr>
                            </m:fPr>
                            <m:num>
                              <m:r>
                                <a:rPr lang="en-US" altLang="ja-JP" sz="2000" i="1">
                                  <a:solidFill>
                                    <a:schemeClr val="tx1">
                                      <a:lumMod val="65000"/>
                                      <a:lumOff val="35000"/>
                                    </a:schemeClr>
                                  </a:solidFill>
                                  <a:latin typeface="Cambria Math"/>
                                </a:rPr>
                                <m:t>𝑘</m:t>
                              </m:r>
                            </m:num>
                            <m:den>
                              <m:sSup>
                                <m:sSupPr>
                                  <m:ctrlPr>
                                    <a:rPr lang="ja-JP" altLang="ja-JP" sz="2000" i="1">
                                      <a:solidFill>
                                        <a:schemeClr val="tx1">
                                          <a:lumMod val="65000"/>
                                          <a:lumOff val="35000"/>
                                        </a:schemeClr>
                                      </a:solidFill>
                                      <a:latin typeface="Cambria Math"/>
                                    </a:rPr>
                                  </m:ctrlPr>
                                </m:sSupPr>
                                <m:e>
                                  <m:r>
                                    <a:rPr lang="en-US" altLang="ja-JP" sz="2000" i="1">
                                      <a:solidFill>
                                        <a:schemeClr val="tx1">
                                          <a:lumMod val="65000"/>
                                          <a:lumOff val="35000"/>
                                        </a:schemeClr>
                                      </a:solidFill>
                                      <a:latin typeface="Cambria Math"/>
                                    </a:rPr>
                                    <m:t>𝑎</m:t>
                                  </m:r>
                                </m:e>
                                <m:sup>
                                  <m:r>
                                    <a:rPr lang="en-US" altLang="ja-JP" sz="2000" i="1">
                                      <a:solidFill>
                                        <a:schemeClr val="tx1">
                                          <a:lumMod val="65000"/>
                                          <a:lumOff val="35000"/>
                                        </a:schemeClr>
                                      </a:solidFill>
                                      <a:latin typeface="Cambria Math"/>
                                    </a:rPr>
                                    <m:t>2</m:t>
                                  </m:r>
                                </m:sup>
                              </m:sSup>
                            </m:den>
                          </m:f>
                          <m:sSup>
                            <m:sSupPr>
                              <m:ctrlPr>
                                <a:rPr lang="ja-JP" altLang="ja-JP" sz="2000" i="1">
                                  <a:solidFill>
                                    <a:schemeClr val="tx1">
                                      <a:lumMod val="65000"/>
                                      <a:lumOff val="35000"/>
                                    </a:schemeClr>
                                  </a:solidFill>
                                  <a:latin typeface="Cambria Math"/>
                                </a:rPr>
                              </m:ctrlPr>
                            </m:sSupPr>
                            <m:e>
                              <m:r>
                                <a:rPr lang="en-US" altLang="ja-JP" sz="2000" i="1">
                                  <a:solidFill>
                                    <a:schemeClr val="tx1">
                                      <a:lumMod val="65000"/>
                                      <a:lumOff val="35000"/>
                                    </a:schemeClr>
                                  </a:solidFill>
                                  <a:latin typeface="Cambria Math"/>
                                </a:rPr>
                                <m:t>𝑐</m:t>
                              </m:r>
                            </m:e>
                            <m:sup>
                              <m:r>
                                <a:rPr lang="en-US" altLang="ja-JP" sz="2000" i="1">
                                  <a:solidFill>
                                    <a:schemeClr val="tx1">
                                      <a:lumMod val="65000"/>
                                      <a:lumOff val="35000"/>
                                    </a:schemeClr>
                                  </a:solidFill>
                                  <a:latin typeface="Cambria Math"/>
                                </a:rPr>
                                <m:t>2</m:t>
                              </m:r>
                            </m:sup>
                          </m:sSup>
                        </m:e>
                      </m:d>
                      <m:r>
                        <a:rPr lang="en-US" altLang="ja-JP" sz="2000" i="1">
                          <a:solidFill>
                            <a:schemeClr val="tx1">
                              <a:lumMod val="65000"/>
                              <a:lumOff val="35000"/>
                            </a:schemeClr>
                          </a:solidFill>
                          <a:latin typeface="Cambria Math"/>
                        </a:rPr>
                        <m:t>=−8</m:t>
                      </m:r>
                      <m:r>
                        <a:rPr lang="en-US" altLang="ja-JP" sz="2000" i="1">
                          <a:solidFill>
                            <a:schemeClr val="tx1">
                              <a:lumMod val="65000"/>
                              <a:lumOff val="35000"/>
                            </a:schemeClr>
                          </a:solidFill>
                          <a:latin typeface="Cambria Math"/>
                        </a:rPr>
                        <m:t>𝜋</m:t>
                      </m:r>
                      <m:r>
                        <a:rPr lang="en-US" altLang="ja-JP" sz="2000" i="1">
                          <a:solidFill>
                            <a:schemeClr val="tx1">
                              <a:lumMod val="65000"/>
                              <a:lumOff val="35000"/>
                            </a:schemeClr>
                          </a:solidFill>
                          <a:latin typeface="Cambria Math"/>
                        </a:rPr>
                        <m:t>𝐺</m:t>
                      </m:r>
                      <m:f>
                        <m:fPr>
                          <m:ctrlPr>
                            <a:rPr lang="ja-JP" altLang="ja-JP" sz="2000" i="1">
                              <a:solidFill>
                                <a:schemeClr val="tx1">
                                  <a:lumMod val="65000"/>
                                  <a:lumOff val="35000"/>
                                </a:schemeClr>
                              </a:solidFill>
                              <a:latin typeface="Cambria Math"/>
                            </a:rPr>
                          </m:ctrlPr>
                        </m:fPr>
                        <m:num>
                          <m:r>
                            <a:rPr lang="en-US" altLang="ja-JP" sz="2000" i="1">
                              <a:solidFill>
                                <a:schemeClr val="tx1">
                                  <a:lumMod val="65000"/>
                                  <a:lumOff val="35000"/>
                                </a:schemeClr>
                              </a:solidFill>
                              <a:latin typeface="Cambria Math"/>
                            </a:rPr>
                            <m:t>𝑝</m:t>
                          </m:r>
                        </m:num>
                        <m:den>
                          <m:sSup>
                            <m:sSupPr>
                              <m:ctrlPr>
                                <a:rPr lang="ja-JP" altLang="ja-JP" sz="2000" i="1">
                                  <a:solidFill>
                                    <a:schemeClr val="tx1">
                                      <a:lumMod val="65000"/>
                                      <a:lumOff val="35000"/>
                                    </a:schemeClr>
                                  </a:solidFill>
                                  <a:latin typeface="Cambria Math"/>
                                </a:rPr>
                              </m:ctrlPr>
                            </m:sSupPr>
                            <m:e>
                              <m:r>
                                <a:rPr lang="en-US" altLang="ja-JP" sz="2000" i="1">
                                  <a:solidFill>
                                    <a:schemeClr val="tx1">
                                      <a:lumMod val="65000"/>
                                      <a:lumOff val="35000"/>
                                    </a:schemeClr>
                                  </a:solidFill>
                                  <a:latin typeface="Cambria Math"/>
                                </a:rPr>
                                <m:t>𝑐</m:t>
                              </m:r>
                            </m:e>
                            <m:sup>
                              <m:r>
                                <a:rPr lang="en-US" altLang="ja-JP" sz="2000" i="1">
                                  <a:solidFill>
                                    <a:schemeClr val="tx1">
                                      <a:lumMod val="65000"/>
                                      <a:lumOff val="35000"/>
                                    </a:schemeClr>
                                  </a:solidFill>
                                  <a:latin typeface="Cambria Math"/>
                                </a:rPr>
                                <m:t>2</m:t>
                              </m:r>
                            </m:sup>
                          </m:sSup>
                        </m:den>
                      </m:f>
                      <m:r>
                        <a:rPr lang="en-US" altLang="ja-JP" sz="2000" i="1">
                          <a:solidFill>
                            <a:schemeClr val="tx1">
                              <a:lumMod val="65000"/>
                              <a:lumOff val="35000"/>
                            </a:schemeClr>
                          </a:solidFill>
                          <a:latin typeface="Cambria Math"/>
                        </a:rPr>
                        <m:t>+</m:t>
                      </m:r>
                      <m:r>
                        <m:rPr>
                          <m:sty m:val="p"/>
                        </m:rPr>
                        <a:rPr lang="en-US" altLang="ja-JP" sz="2000">
                          <a:solidFill>
                            <a:schemeClr val="tx1">
                              <a:lumMod val="65000"/>
                              <a:lumOff val="35000"/>
                            </a:schemeClr>
                          </a:solidFill>
                          <a:latin typeface="Cambria Math"/>
                        </a:rPr>
                        <m:t>Λ</m:t>
                      </m:r>
                      <m:sSup>
                        <m:sSupPr>
                          <m:ctrlPr>
                            <a:rPr lang="ja-JP" altLang="ja-JP" sz="2000" i="1">
                              <a:solidFill>
                                <a:schemeClr val="tx1">
                                  <a:lumMod val="65000"/>
                                  <a:lumOff val="35000"/>
                                </a:schemeClr>
                              </a:solidFill>
                              <a:latin typeface="Cambria Math"/>
                            </a:rPr>
                          </m:ctrlPr>
                        </m:sSupPr>
                        <m:e>
                          <m:r>
                            <a:rPr lang="en-US" altLang="ja-JP" sz="2000" i="1">
                              <a:solidFill>
                                <a:schemeClr val="tx1">
                                  <a:lumMod val="65000"/>
                                  <a:lumOff val="35000"/>
                                </a:schemeClr>
                              </a:solidFill>
                              <a:latin typeface="Cambria Math"/>
                            </a:rPr>
                            <m:t>𝑐</m:t>
                          </m:r>
                        </m:e>
                        <m:sup>
                          <m:r>
                            <a:rPr lang="en-US" altLang="ja-JP" sz="2000" i="1">
                              <a:solidFill>
                                <a:schemeClr val="tx1">
                                  <a:lumMod val="65000"/>
                                  <a:lumOff val="35000"/>
                                </a:schemeClr>
                              </a:solidFill>
                              <a:latin typeface="Cambria Math"/>
                            </a:rPr>
                            <m:t>2</m:t>
                          </m:r>
                        </m:sup>
                      </m:sSup>
                    </m:oMath>
                  </m:oMathPara>
                </a14:m>
                <a:endParaRPr lang="en-US" altLang="ja-JP" sz="1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1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1800" i="1">
                        <a:solidFill>
                          <a:schemeClr val="tx1">
                            <a:lumMod val="65000"/>
                            <a:lumOff val="35000"/>
                          </a:schemeClr>
                        </a:solidFill>
                        <a:latin typeface="Cambria Math"/>
                      </a:rPr>
                      <m:t>𝑝</m:t>
                    </m:r>
                    <m:r>
                      <a:rPr lang="en-US" altLang="ja-JP" sz="1800" i="1">
                        <a:solidFill>
                          <a:schemeClr val="tx1">
                            <a:lumMod val="65000"/>
                            <a:lumOff val="35000"/>
                          </a:schemeClr>
                        </a:solidFill>
                        <a:latin typeface="Cambria Math"/>
                      </a:rPr>
                      <m:t>=</m:t>
                    </m:r>
                    <m:d>
                      <m:dPr>
                        <m:ctrlPr>
                          <a:rPr lang="ja-JP" altLang="ja-JP" sz="1800" i="1">
                            <a:solidFill>
                              <a:schemeClr val="tx1">
                                <a:lumMod val="65000"/>
                                <a:lumOff val="35000"/>
                              </a:schemeClr>
                            </a:solidFill>
                            <a:latin typeface="Cambria Math"/>
                          </a:rPr>
                        </m:ctrlPr>
                      </m:dPr>
                      <m:e>
                        <m:r>
                          <a:rPr lang="en-US" altLang="ja-JP" sz="1800" i="1">
                            <a:solidFill>
                              <a:schemeClr val="tx1">
                                <a:lumMod val="65000"/>
                                <a:lumOff val="35000"/>
                              </a:schemeClr>
                            </a:solidFill>
                            <a:latin typeface="Cambria Math"/>
                          </a:rPr>
                          <m:t>𝛾</m:t>
                        </m:r>
                        <m:r>
                          <a:rPr lang="en-US" altLang="ja-JP" sz="1800" i="1">
                            <a:solidFill>
                              <a:schemeClr val="tx1">
                                <a:lumMod val="65000"/>
                                <a:lumOff val="35000"/>
                              </a:schemeClr>
                            </a:solidFill>
                            <a:latin typeface="Cambria Math"/>
                          </a:rPr>
                          <m:t>−1</m:t>
                        </m:r>
                      </m:e>
                    </m:d>
                    <m:r>
                      <a:rPr lang="en-US" altLang="ja-JP" sz="1800" i="1">
                        <a:solidFill>
                          <a:schemeClr val="tx1">
                            <a:lumMod val="65000"/>
                            <a:lumOff val="35000"/>
                          </a:schemeClr>
                        </a:solidFill>
                        <a:latin typeface="Cambria Math"/>
                      </a:rPr>
                      <m:t>𝜌</m:t>
                    </m:r>
                  </m:oMath>
                </a14:m>
                <a:endParaRPr lang="en-US" altLang="ja-JP" sz="1800" dirty="0" smtClean="0">
                  <a:latin typeface="HG丸ｺﾞｼｯｸM-PRO" panose="020F0600000000000000" pitchFamily="50" charset="-128"/>
                  <a:ea typeface="HG丸ｺﾞｼｯｸM-PRO" panose="020F0600000000000000" pitchFamily="50" charset="-128"/>
                </a:endParaRPr>
              </a:p>
              <a:p>
                <a:pPr marL="4572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状態方程式パラメータ</a:t>
                </a:r>
                <a14:m>
                  <m:oMath xmlns:m="http://schemas.openxmlformats.org/officeDocument/2006/math">
                    <m:r>
                      <a:rPr lang="en-US" altLang="ja-JP" sz="1800" i="1">
                        <a:solidFill>
                          <a:schemeClr val="tx1">
                            <a:lumMod val="65000"/>
                            <a:lumOff val="35000"/>
                          </a:schemeClr>
                        </a:solidFill>
                        <a:latin typeface="Cambria Math"/>
                      </a:rPr>
                      <m:t>𝛾</m:t>
                    </m:r>
                    <m:r>
                      <a:rPr lang="en-US" altLang="ja-JP" sz="1800" b="0" i="1" smtClean="0">
                        <a:solidFill>
                          <a:schemeClr val="tx1">
                            <a:lumMod val="65000"/>
                            <a:lumOff val="35000"/>
                          </a:schemeClr>
                        </a:solidFill>
                        <a:latin typeface="Cambria Math"/>
                      </a:rPr>
                      <m:t>=4/3</m:t>
                    </m:r>
                  </m:oMath>
                </a14:m>
                <a:endParaRPr lang="en-US" altLang="ja-JP" sz="18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en-US" altLang="ja-JP" sz="1800" b="1" dirty="0">
                    <a:solidFill>
                      <a:schemeClr val="accent6">
                        <a:lumMod val="75000"/>
                      </a:schemeClr>
                    </a:solidFill>
                    <a:latin typeface="HG丸ｺﾞｼｯｸM-PRO" panose="020F0600000000000000" pitchFamily="50" charset="-128"/>
                    <a:ea typeface="HG丸ｺﾞｼｯｸM-PRO" panose="020F0600000000000000" pitchFamily="50" charset="-128"/>
                  </a:rPr>
                  <a:t> </a:t>
                </a:r>
                <a:r>
                  <a:rPr lang="en-US" altLang="ja-JP" sz="18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                             </a:t>
                </a:r>
                <a:r>
                  <a:rPr lang="ja-JP" altLang="en-US" sz="18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1800" b="1" u="sng" dirty="0">
                    <a:solidFill>
                      <a:schemeClr val="accent6">
                        <a:lumMod val="75000"/>
                      </a:schemeClr>
                    </a:solidFill>
                    <a:latin typeface="HG丸ｺﾞｼｯｸM-PRO" panose="020F0600000000000000" pitchFamily="50" charset="-128"/>
                    <a:ea typeface="HG丸ｺﾞｼｯｸM-PRO" panose="020F0600000000000000" pitchFamily="50" charset="-128"/>
                  </a:rPr>
                  <a:t>物質</a:t>
                </a:r>
                <a:r>
                  <a:rPr lang="en-US" altLang="ja-JP" sz="1800" b="1" u="sng"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1800" b="1" u="sng" dirty="0">
                    <a:solidFill>
                      <a:schemeClr val="accent6">
                        <a:lumMod val="75000"/>
                      </a:schemeClr>
                    </a:solidFill>
                    <a:latin typeface="HG丸ｺﾞｼｯｸM-PRO" panose="020F0600000000000000" pitchFamily="50" charset="-128"/>
                    <a:ea typeface="HG丸ｺﾞｼｯｸM-PRO" panose="020F0600000000000000" pitchFamily="50" charset="-128"/>
                  </a:rPr>
                  <a:t>流体</a:t>
                </a:r>
                <a:r>
                  <a:rPr lang="en-US" altLang="ja-JP" sz="1800" b="1" u="sng"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1800" b="1" u="sng" dirty="0">
                    <a:solidFill>
                      <a:schemeClr val="accent6">
                        <a:lumMod val="75000"/>
                      </a:schemeClr>
                    </a:solidFill>
                    <a:latin typeface="HG丸ｺﾞｼｯｸM-PRO" panose="020F0600000000000000" pitchFamily="50" charset="-128"/>
                    <a:ea typeface="HG丸ｺﾞｼｯｸM-PRO" panose="020F0600000000000000" pitchFamily="50" charset="-128"/>
                  </a:rPr>
                  <a:t>が宇宙を満たしている</a:t>
                </a:r>
                <a:r>
                  <a:rPr lang="ja-JP" altLang="en-US" sz="1800" b="1" u="sng" dirty="0" smtClean="0">
                    <a:solidFill>
                      <a:schemeClr val="accent6">
                        <a:lumMod val="75000"/>
                      </a:schemeClr>
                    </a:solidFill>
                    <a:latin typeface="HG丸ｺﾞｼｯｸM-PRO" panose="020F0600000000000000" pitchFamily="50" charset="-128"/>
                    <a:ea typeface="HG丸ｺﾞｼｯｸM-PRO" panose="020F0600000000000000" pitchFamily="50" charset="-128"/>
                  </a:rPr>
                  <a:t>状態</a:t>
                </a:r>
                <a:endParaRPr lang="en-US" altLang="ja-JP" sz="1800" dirty="0" smtClean="0">
                  <a:latin typeface="HG丸ｺﾞｼｯｸM-PRO" panose="020F0600000000000000" pitchFamily="50" charset="-128"/>
                  <a:ea typeface="HG丸ｺﾞｼｯｸM-PRO" panose="020F0600000000000000" pitchFamily="50" charset="-128"/>
                </a:endParaRPr>
              </a:p>
              <a:p>
                <a:pPr marL="4572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4572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45720" indent="0" algn="ctr">
                  <a:buNone/>
                </a:pPr>
                <a:r>
                  <a:rPr lang="ja-JP" altLang="en-US" sz="2600" b="1" dirty="0" smtClean="0">
                    <a:ln w="3175">
                      <a:noFill/>
                    </a:ln>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宇宙</a:t>
                </a:r>
                <a:r>
                  <a:rPr lang="ja-JP" altLang="en-US" sz="2600" b="1" dirty="0">
                    <a:ln w="3175">
                      <a:noFill/>
                    </a:ln>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a:t>
                </a:r>
                <a:r>
                  <a:rPr lang="ja-JP" altLang="en-US" sz="2600" b="1" dirty="0" smtClean="0">
                    <a:ln w="3175">
                      <a:noFill/>
                    </a:ln>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大きさ</a:t>
                </a:r>
                <a14:m>
                  <m:oMath xmlns:m="http://schemas.openxmlformats.org/officeDocument/2006/math">
                    <m:r>
                      <a:rPr lang="en-US" altLang="ja-JP" sz="2600" b="1" i="1" smtClean="0">
                        <a:ln w="3175">
                          <a:noFill/>
                        </a:ln>
                        <a:solidFill>
                          <a:schemeClr val="tx2"/>
                        </a:solidFill>
                        <a:effectLst>
                          <a:outerShdw blurRad="38100" dist="38100" dir="2700000" algn="tl">
                            <a:srgbClr val="000000">
                              <a:alpha val="43137"/>
                            </a:srgbClr>
                          </a:outerShdw>
                        </a:effectLst>
                        <a:latin typeface="Cambria Math"/>
                      </a:rPr>
                      <m:t>𝒂</m:t>
                    </m:r>
                    <m:d>
                      <m:dPr>
                        <m:ctrlPr>
                          <a:rPr lang="en-US" altLang="ja-JP" sz="2600" b="1" i="1" smtClean="0">
                            <a:ln w="3175">
                              <a:noFill/>
                            </a:ln>
                            <a:solidFill>
                              <a:schemeClr val="tx2"/>
                            </a:solidFill>
                            <a:effectLst>
                              <a:outerShdw blurRad="38100" dist="38100" dir="2700000" algn="tl">
                                <a:srgbClr val="000000">
                                  <a:alpha val="43137"/>
                                </a:srgbClr>
                              </a:outerShdw>
                            </a:effectLst>
                            <a:latin typeface="Cambria Math"/>
                          </a:rPr>
                        </m:ctrlPr>
                      </m:dPr>
                      <m:e>
                        <m:r>
                          <a:rPr lang="en-US" altLang="ja-JP" sz="2600" b="1" i="1" smtClean="0">
                            <a:ln w="3175">
                              <a:noFill/>
                            </a:ln>
                            <a:solidFill>
                              <a:schemeClr val="tx2"/>
                            </a:solidFill>
                            <a:effectLst>
                              <a:outerShdw blurRad="38100" dist="38100" dir="2700000" algn="tl">
                                <a:srgbClr val="000000">
                                  <a:alpha val="43137"/>
                                </a:srgbClr>
                              </a:outerShdw>
                            </a:effectLst>
                            <a:latin typeface="Cambria Math"/>
                          </a:rPr>
                          <m:t>𝒕</m:t>
                        </m:r>
                      </m:e>
                    </m:d>
                  </m:oMath>
                </a14:m>
                <a:r>
                  <a:rPr lang="ja-JP" altLang="en-US" sz="26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を計ることができる</a:t>
                </a:r>
                <a:r>
                  <a:rPr lang="en-US" altLang="ja-JP" sz="26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endParaRPr lang="en-US" altLang="ja-JP" sz="26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23528" y="1196477"/>
                <a:ext cx="8702532" cy="5013872"/>
              </a:xfrm>
              <a:blipFill rotWithShape="1">
                <a:blip r:embed="rId3"/>
                <a:stretch>
                  <a:fillRect l="-490" t="-608" b="-2066"/>
                </a:stretch>
              </a:blipFill>
            </p:spPr>
            <p:txBody>
              <a:bodyPr/>
              <a:lstStyle/>
              <a:p>
                <a:r>
                  <a:rPr lang="ja-JP" altLang="en-US">
                    <a:noFill/>
                  </a:rPr>
                  <a:t> </a:t>
                </a:r>
              </a:p>
            </p:txBody>
          </p:sp>
        </mc:Fallback>
      </mc:AlternateContent>
      <p:sp>
        <p:nvSpPr>
          <p:cNvPr id="7" name="スライド番号プレースホルダー 6"/>
          <p:cNvSpPr>
            <a:spLocks noGrp="1"/>
          </p:cNvSpPr>
          <p:nvPr>
            <p:ph type="sldNum" sz="quarter" idx="12"/>
          </p:nvPr>
        </p:nvSpPr>
        <p:spPr/>
        <p:txBody>
          <a:bodyPr>
            <a:normAutofit/>
          </a:bodyPr>
          <a:lstStyle/>
          <a:p>
            <a:fld id="{9591A696-2FAC-4AEC-836A-F0E056F1395A}" type="slidenum">
              <a:rPr kumimoji="1" lang="ja-JP" altLang="en-US" smtClean="0"/>
              <a:t>6</a:t>
            </a:fld>
            <a:endParaRPr kumimoji="1" lang="ja-JP" altLang="en-US"/>
          </a:p>
        </p:txBody>
      </p:sp>
      <p:sp>
        <p:nvSpPr>
          <p:cNvPr id="5" name="テキスト ボックス 4"/>
          <p:cNvSpPr txBox="1"/>
          <p:nvPr/>
        </p:nvSpPr>
        <p:spPr>
          <a:xfrm>
            <a:off x="527133" y="2332911"/>
            <a:ext cx="2016224" cy="400110"/>
          </a:xfrm>
          <a:prstGeom prst="rect">
            <a:avLst/>
          </a:prstGeom>
          <a:noFill/>
        </p:spPr>
        <p:txBody>
          <a:bodyPr wrap="square" rtlCol="0">
            <a:spAutoFit/>
          </a:bodyPr>
          <a:lstStyle/>
          <a:p>
            <a:r>
              <a:rPr lang="ja-JP" altLang="en-US"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① </a:t>
            </a:r>
            <a:r>
              <a:rPr lang="en-US" altLang="ja-JP"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(0,0)</a:t>
            </a:r>
            <a:r>
              <a:rPr kumimoji="1" lang="ja-JP" altLang="en-US"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成分</a:t>
            </a:r>
            <a:endParaRPr kumimoji="1" lang="ja-JP" altLang="en-US" sz="20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527133" y="3284984"/>
            <a:ext cx="1656184" cy="400110"/>
          </a:xfrm>
          <a:prstGeom prst="rect">
            <a:avLst/>
          </a:prstGeom>
          <a:noFill/>
        </p:spPr>
        <p:txBody>
          <a:bodyPr wrap="square" rtlCol="0">
            <a:spAutoFit/>
          </a:bodyPr>
          <a:lstStyle/>
          <a:p>
            <a:r>
              <a:rPr lang="ja-JP" altLang="en-US"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② </a:t>
            </a:r>
            <a:r>
              <a:rPr kumimoji="1" lang="ja-JP" altLang="en-US"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空間成分</a:t>
            </a:r>
            <a:endParaRPr kumimoji="1" lang="ja-JP" altLang="en-US" sz="20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84459" y="4057822"/>
            <a:ext cx="2160240" cy="400110"/>
          </a:xfrm>
          <a:prstGeom prst="rect">
            <a:avLst/>
          </a:prstGeom>
          <a:noFill/>
        </p:spPr>
        <p:txBody>
          <a:bodyPr wrap="square" rtlCol="0">
            <a:spAutoFit/>
          </a:bodyPr>
          <a:lstStyle/>
          <a:p>
            <a:r>
              <a:rPr lang="ja-JP" altLang="en-US"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・状態方程式</a:t>
            </a:r>
            <a:r>
              <a:rPr lang="en-US" altLang="ja-JP"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endParaRPr kumimoji="1" lang="ja-JP" altLang="en-US" sz="20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20" name="タイトル 1"/>
          <p:cNvSpPr txBox="1">
            <a:spLocks/>
          </p:cNvSpPr>
          <p:nvPr/>
        </p:nvSpPr>
        <p:spPr>
          <a:xfrm>
            <a:off x="323528" y="404664"/>
            <a:ext cx="7200800" cy="6379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3600" b="1" dirty="0" smtClean="0">
                <a:latin typeface="HG丸ｺﾞｼｯｸM-PRO" panose="020F0600000000000000" pitchFamily="50" charset="-128"/>
                <a:ea typeface="HG丸ｺﾞｼｯｸM-PRO" panose="020F0600000000000000" pitchFamily="50" charset="-128"/>
              </a:rPr>
              <a:t>フリードマン宇宙モデル</a:t>
            </a:r>
            <a:r>
              <a:rPr lang="en-US" altLang="ja-JP" sz="3600" b="1" dirty="0" smtClean="0">
                <a:latin typeface="HG丸ｺﾞｼｯｸM-PRO" panose="020F0600000000000000" pitchFamily="50" charset="-128"/>
                <a:ea typeface="HG丸ｺﾞｼｯｸM-PRO" panose="020F0600000000000000" pitchFamily="50" charset="-128"/>
              </a:rPr>
              <a:t>(2)</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21"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cxnSp>
        <p:nvCxnSpPr>
          <p:cNvPr id="22" name="直線コネクタ 21"/>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4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3426768" cy="720080"/>
          </a:xfrm>
        </p:spPr>
        <p:txBody>
          <a:bodyPr>
            <a:noAutofit/>
          </a:bodyPr>
          <a:lstStyle/>
          <a:p>
            <a:pPr algn="l"/>
            <a:r>
              <a:rPr lang="ja-JP" altLang="en-US" sz="3600" b="1" dirty="0" smtClean="0">
                <a:latin typeface="HG丸ｺﾞｼｯｸM-PRO" panose="020F0600000000000000" pitchFamily="50" charset="-128"/>
                <a:ea typeface="HG丸ｺﾞｼｯｸM-PRO" panose="020F0600000000000000" pitchFamily="50" charset="-128"/>
              </a:rPr>
              <a:t>プログラム</a:t>
            </a:r>
            <a:endParaRPr kumimoji="1" lang="ja-JP" altLang="en-US" sz="36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5536" y="836712"/>
                <a:ext cx="8136904" cy="5472607"/>
              </a:xfrm>
            </p:spPr>
            <p:txBody>
              <a:bodyPr>
                <a:normAutofit/>
              </a:bodyPr>
              <a:lstStyle/>
              <a:p>
                <a:pPr>
                  <a:buFont typeface="Wingdings" panose="05000000000000000000" pitchFamily="2" charset="2"/>
                  <a:buChar char="l"/>
                </a:pPr>
                <a:r>
                  <a:rPr lang="ja-JP" altLang="en-US"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フリードマン方程式を解く</a:t>
                </a:r>
                <a:endParaRPr lang="en-US" altLang="ja-JP"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sz="19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使用解法</a:t>
                </a:r>
                <a:endParaRPr lang="en-US" altLang="ja-JP" sz="19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1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ルンゲ＝クッタ法</a:t>
                </a:r>
                <a:endParaRPr lang="en-US" altLang="ja-JP"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65760" lvl="1" indent="0">
                  <a:buNone/>
                </a:pPr>
                <a:r>
                  <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常微分方程式の近似解を求める解法，より高精度な計算を簡単に行う</a:t>
                </a:r>
                <a:endPar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65760" lvl="1" indent="0">
                  <a:buNone/>
                </a:pPr>
                <a:endParaRPr lang="en-US" altLang="ja-JP"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14:m>
                  <m:oMathPara xmlns:m="http://schemas.openxmlformats.org/officeDocument/2006/math">
                    <m:oMathParaPr>
                      <m:jc m:val="centerGroup"/>
                    </m:oMathParaPr>
                    <m:oMath xmlns:m="http://schemas.openxmlformats.org/officeDocument/2006/math">
                      <m:sSub>
                        <m:sSubPr>
                          <m:ctrlPr>
                            <a:rPr kumimoji="1" lang="en-US" altLang="ja-JP" sz="1800" i="1" smtClean="0">
                              <a:solidFill>
                                <a:schemeClr val="tx1">
                                  <a:lumMod val="65000"/>
                                  <a:lumOff val="35000"/>
                                </a:schemeClr>
                              </a:solidFill>
                              <a:latin typeface="Cambria Math"/>
                            </a:rPr>
                          </m:ctrlPr>
                        </m:sSubPr>
                        <m:e>
                          <m:r>
                            <a:rPr kumimoji="1" lang="en-US" altLang="ja-JP" sz="1800" b="0" i="1" smtClean="0">
                              <a:solidFill>
                                <a:schemeClr val="tx1">
                                  <a:lumMod val="65000"/>
                                  <a:lumOff val="35000"/>
                                </a:schemeClr>
                              </a:solidFill>
                              <a:latin typeface="Cambria Math"/>
                            </a:rPr>
                            <m:t>𝑦</m:t>
                          </m:r>
                        </m:e>
                        <m:sub>
                          <m:r>
                            <a:rPr kumimoji="1" lang="en-US" altLang="ja-JP" sz="1800" b="0" i="1" smtClean="0">
                              <a:solidFill>
                                <a:schemeClr val="tx1">
                                  <a:lumMod val="65000"/>
                                  <a:lumOff val="35000"/>
                                </a:schemeClr>
                              </a:solidFill>
                              <a:latin typeface="Cambria Math"/>
                            </a:rPr>
                            <m:t>𝑛</m:t>
                          </m:r>
                          <m:r>
                            <a:rPr kumimoji="1" lang="en-US" altLang="ja-JP" sz="1800" b="0" i="1" smtClean="0">
                              <a:solidFill>
                                <a:schemeClr val="tx1">
                                  <a:lumMod val="65000"/>
                                  <a:lumOff val="35000"/>
                                </a:schemeClr>
                              </a:solidFill>
                              <a:latin typeface="Cambria Math"/>
                            </a:rPr>
                            <m:t>+1</m:t>
                          </m:r>
                        </m:sub>
                      </m:sSub>
                      <m:r>
                        <a:rPr kumimoji="1" lang="en-US" altLang="ja-JP" sz="1800" b="0" i="1" smtClean="0">
                          <a:solidFill>
                            <a:schemeClr val="tx1">
                              <a:lumMod val="65000"/>
                              <a:lumOff val="35000"/>
                            </a:schemeClr>
                          </a:solidFill>
                          <a:latin typeface="Cambria Math"/>
                        </a:rPr>
                        <m:t>=</m:t>
                      </m:r>
                      <m:sSub>
                        <m:sSubPr>
                          <m:ctrlPr>
                            <a:rPr kumimoji="1" lang="en-US" altLang="ja-JP" sz="1800" b="0" i="1" smtClean="0">
                              <a:solidFill>
                                <a:schemeClr val="tx1">
                                  <a:lumMod val="65000"/>
                                  <a:lumOff val="35000"/>
                                </a:schemeClr>
                              </a:solidFill>
                              <a:latin typeface="Cambria Math"/>
                            </a:rPr>
                          </m:ctrlPr>
                        </m:sSubPr>
                        <m:e>
                          <m:r>
                            <a:rPr kumimoji="1" lang="en-US" altLang="ja-JP" sz="1800" b="0" i="1" smtClean="0">
                              <a:solidFill>
                                <a:schemeClr val="tx1">
                                  <a:lumMod val="65000"/>
                                  <a:lumOff val="35000"/>
                                </a:schemeClr>
                              </a:solidFill>
                              <a:latin typeface="Cambria Math"/>
                            </a:rPr>
                            <m:t>𝑦</m:t>
                          </m:r>
                        </m:e>
                        <m:sub>
                          <m:r>
                            <a:rPr kumimoji="1" lang="en-US" altLang="ja-JP" sz="1800" b="0" i="1" smtClean="0">
                              <a:solidFill>
                                <a:schemeClr val="tx1">
                                  <a:lumMod val="65000"/>
                                  <a:lumOff val="35000"/>
                                </a:schemeClr>
                              </a:solidFill>
                              <a:latin typeface="Cambria Math"/>
                            </a:rPr>
                            <m:t>𝑛</m:t>
                          </m:r>
                        </m:sub>
                      </m:sSub>
                      <m:r>
                        <a:rPr kumimoji="1" lang="en-US" altLang="ja-JP" sz="1800" b="0" i="1" smtClean="0">
                          <a:solidFill>
                            <a:schemeClr val="tx1">
                              <a:lumMod val="65000"/>
                              <a:lumOff val="35000"/>
                            </a:schemeClr>
                          </a:solidFill>
                          <a:latin typeface="Cambria Math"/>
                        </a:rPr>
                        <m:t>+</m:t>
                      </m:r>
                      <m:f>
                        <m:fPr>
                          <m:ctrlPr>
                            <a:rPr kumimoji="1" lang="en-US" altLang="ja-JP" sz="1800" b="0" i="1" smtClean="0">
                              <a:solidFill>
                                <a:schemeClr val="tx1">
                                  <a:lumMod val="65000"/>
                                  <a:lumOff val="35000"/>
                                </a:schemeClr>
                              </a:solidFill>
                              <a:latin typeface="Cambria Math"/>
                            </a:rPr>
                          </m:ctrlPr>
                        </m:fPr>
                        <m:num>
                          <m:r>
                            <a:rPr kumimoji="1" lang="en-US" altLang="ja-JP" sz="1800" b="0" i="1" smtClean="0">
                              <a:solidFill>
                                <a:schemeClr val="tx1">
                                  <a:lumMod val="65000"/>
                                  <a:lumOff val="35000"/>
                                </a:schemeClr>
                              </a:solidFill>
                              <a:latin typeface="Cambria Math"/>
                            </a:rPr>
                            <m:t>1</m:t>
                          </m:r>
                        </m:num>
                        <m:den>
                          <m:r>
                            <a:rPr kumimoji="1" lang="en-US" altLang="ja-JP" sz="1800" b="0" i="1" smtClean="0">
                              <a:solidFill>
                                <a:schemeClr val="tx1">
                                  <a:lumMod val="65000"/>
                                  <a:lumOff val="35000"/>
                                </a:schemeClr>
                              </a:solidFill>
                              <a:latin typeface="Cambria Math"/>
                            </a:rPr>
                            <m:t>6</m:t>
                          </m:r>
                        </m:den>
                      </m:f>
                      <m:d>
                        <m:dPr>
                          <m:ctrlPr>
                            <a:rPr kumimoji="1" lang="en-US" altLang="ja-JP" sz="1800" b="0" i="1" smtClean="0">
                              <a:solidFill>
                                <a:schemeClr val="tx1">
                                  <a:lumMod val="65000"/>
                                  <a:lumOff val="35000"/>
                                </a:schemeClr>
                              </a:solidFill>
                              <a:latin typeface="Cambria Math"/>
                            </a:rPr>
                          </m:ctrlPr>
                        </m:dPr>
                        <m:e>
                          <m:sSub>
                            <m:sSubPr>
                              <m:ctrlPr>
                                <a:rPr kumimoji="1" lang="en-US" altLang="ja-JP" sz="1800" b="0" i="1" smtClean="0">
                                  <a:solidFill>
                                    <a:schemeClr val="tx1">
                                      <a:lumMod val="65000"/>
                                      <a:lumOff val="35000"/>
                                    </a:schemeClr>
                                  </a:solidFill>
                                  <a:latin typeface="Cambria Math"/>
                                </a:rPr>
                              </m:ctrlPr>
                            </m:sSubPr>
                            <m:e>
                              <m:r>
                                <a:rPr kumimoji="1" lang="en-US" altLang="ja-JP" sz="1800" b="0" i="1" smtClean="0">
                                  <a:solidFill>
                                    <a:schemeClr val="tx1">
                                      <a:lumMod val="65000"/>
                                      <a:lumOff val="35000"/>
                                    </a:schemeClr>
                                  </a:solidFill>
                                  <a:latin typeface="Cambria Math"/>
                                </a:rPr>
                                <m:t>𝑘</m:t>
                              </m:r>
                            </m:e>
                            <m:sub>
                              <m:r>
                                <a:rPr kumimoji="1" lang="en-US" altLang="ja-JP" sz="1800" b="0" i="1" smtClean="0">
                                  <a:solidFill>
                                    <a:schemeClr val="tx1">
                                      <a:lumMod val="65000"/>
                                      <a:lumOff val="35000"/>
                                    </a:schemeClr>
                                  </a:solidFill>
                                  <a:latin typeface="Cambria Math"/>
                                </a:rPr>
                                <m:t>1</m:t>
                              </m:r>
                            </m:sub>
                          </m:sSub>
                          <m:r>
                            <a:rPr kumimoji="1" lang="en-US" altLang="ja-JP" sz="1800" b="0" i="1" smtClean="0">
                              <a:solidFill>
                                <a:schemeClr val="tx1">
                                  <a:lumMod val="65000"/>
                                  <a:lumOff val="35000"/>
                                </a:schemeClr>
                              </a:solidFill>
                              <a:latin typeface="Cambria Math"/>
                            </a:rPr>
                            <m:t>+2</m:t>
                          </m:r>
                          <m:sSub>
                            <m:sSubPr>
                              <m:ctrlPr>
                                <a:rPr kumimoji="1" lang="en-US" altLang="ja-JP" sz="1800" b="0" i="1" smtClean="0">
                                  <a:solidFill>
                                    <a:schemeClr val="tx1">
                                      <a:lumMod val="65000"/>
                                      <a:lumOff val="35000"/>
                                    </a:schemeClr>
                                  </a:solidFill>
                                  <a:latin typeface="Cambria Math"/>
                                </a:rPr>
                              </m:ctrlPr>
                            </m:sSubPr>
                            <m:e>
                              <m:r>
                                <a:rPr kumimoji="1" lang="en-US" altLang="ja-JP" sz="1800" b="0" i="1" smtClean="0">
                                  <a:solidFill>
                                    <a:schemeClr val="tx1">
                                      <a:lumMod val="65000"/>
                                      <a:lumOff val="35000"/>
                                    </a:schemeClr>
                                  </a:solidFill>
                                  <a:latin typeface="Cambria Math"/>
                                </a:rPr>
                                <m:t>𝑘</m:t>
                              </m:r>
                            </m:e>
                            <m:sub>
                              <m:r>
                                <a:rPr kumimoji="1" lang="en-US" altLang="ja-JP" sz="1800" b="0" i="1" smtClean="0">
                                  <a:solidFill>
                                    <a:schemeClr val="tx1">
                                      <a:lumMod val="65000"/>
                                      <a:lumOff val="35000"/>
                                    </a:schemeClr>
                                  </a:solidFill>
                                  <a:latin typeface="Cambria Math"/>
                                </a:rPr>
                                <m:t>2</m:t>
                              </m:r>
                            </m:sub>
                          </m:sSub>
                          <m:r>
                            <a:rPr kumimoji="1" lang="en-US" altLang="ja-JP" sz="1800" b="0" i="1" smtClean="0">
                              <a:solidFill>
                                <a:schemeClr val="tx1">
                                  <a:lumMod val="65000"/>
                                  <a:lumOff val="35000"/>
                                </a:schemeClr>
                              </a:solidFill>
                              <a:latin typeface="Cambria Math"/>
                            </a:rPr>
                            <m:t>+2</m:t>
                          </m:r>
                          <m:sSub>
                            <m:sSubPr>
                              <m:ctrlPr>
                                <a:rPr kumimoji="1" lang="en-US" altLang="ja-JP" sz="1800" b="0" i="1" smtClean="0">
                                  <a:solidFill>
                                    <a:schemeClr val="tx1">
                                      <a:lumMod val="65000"/>
                                      <a:lumOff val="35000"/>
                                    </a:schemeClr>
                                  </a:solidFill>
                                  <a:latin typeface="Cambria Math"/>
                                </a:rPr>
                              </m:ctrlPr>
                            </m:sSubPr>
                            <m:e>
                              <m:r>
                                <a:rPr kumimoji="1" lang="en-US" altLang="ja-JP" sz="1800" b="0" i="1" smtClean="0">
                                  <a:solidFill>
                                    <a:schemeClr val="tx1">
                                      <a:lumMod val="65000"/>
                                      <a:lumOff val="35000"/>
                                    </a:schemeClr>
                                  </a:solidFill>
                                  <a:latin typeface="Cambria Math"/>
                                </a:rPr>
                                <m:t>𝑘</m:t>
                              </m:r>
                            </m:e>
                            <m:sub>
                              <m:r>
                                <a:rPr kumimoji="1" lang="en-US" altLang="ja-JP" sz="1800" b="0" i="1" smtClean="0">
                                  <a:solidFill>
                                    <a:schemeClr val="tx1">
                                      <a:lumMod val="65000"/>
                                      <a:lumOff val="35000"/>
                                    </a:schemeClr>
                                  </a:solidFill>
                                  <a:latin typeface="Cambria Math"/>
                                </a:rPr>
                                <m:t>3</m:t>
                              </m:r>
                            </m:sub>
                          </m:sSub>
                          <m:r>
                            <a:rPr kumimoji="1" lang="en-US" altLang="ja-JP" sz="1800" b="0" i="1" smtClean="0">
                              <a:solidFill>
                                <a:schemeClr val="tx1">
                                  <a:lumMod val="65000"/>
                                  <a:lumOff val="35000"/>
                                </a:schemeClr>
                              </a:solidFill>
                              <a:latin typeface="Cambria Math"/>
                            </a:rPr>
                            <m:t>+</m:t>
                          </m:r>
                          <m:sSub>
                            <m:sSubPr>
                              <m:ctrlPr>
                                <a:rPr kumimoji="1" lang="en-US" altLang="ja-JP" sz="1800" b="0" i="1" smtClean="0">
                                  <a:solidFill>
                                    <a:schemeClr val="tx1">
                                      <a:lumMod val="65000"/>
                                      <a:lumOff val="35000"/>
                                    </a:schemeClr>
                                  </a:solidFill>
                                  <a:latin typeface="Cambria Math"/>
                                </a:rPr>
                              </m:ctrlPr>
                            </m:sSubPr>
                            <m:e>
                              <m:r>
                                <a:rPr kumimoji="1" lang="en-US" altLang="ja-JP" sz="1800" b="0" i="1" smtClean="0">
                                  <a:solidFill>
                                    <a:schemeClr val="tx1">
                                      <a:lumMod val="65000"/>
                                      <a:lumOff val="35000"/>
                                    </a:schemeClr>
                                  </a:solidFill>
                                  <a:latin typeface="Cambria Math"/>
                                </a:rPr>
                                <m:t>𝑘</m:t>
                              </m:r>
                            </m:e>
                            <m:sub>
                              <m:r>
                                <a:rPr kumimoji="1" lang="en-US" altLang="ja-JP" sz="1800" b="0" i="1" smtClean="0">
                                  <a:solidFill>
                                    <a:schemeClr val="tx1">
                                      <a:lumMod val="65000"/>
                                      <a:lumOff val="35000"/>
                                    </a:schemeClr>
                                  </a:solidFill>
                                  <a:latin typeface="Cambria Math"/>
                                </a:rPr>
                                <m:t>4</m:t>
                              </m:r>
                            </m:sub>
                          </m:sSub>
                        </m:e>
                      </m:d>
                    </m:oMath>
                  </m:oMathPara>
                </a14:m>
                <a:endParaRPr kumimoji="1" lang="en-US" altLang="ja-JP" sz="1800" b="0" i="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kumimoji="1" lang="en-US" altLang="ja-JP" sz="1000" b="0" i="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14:m>
                  <m:oMathPara xmlns:m="http://schemas.openxmlformats.org/officeDocument/2006/math">
                    <m:oMathParaPr>
                      <m:jc m:val="centerGroup"/>
                    </m:oMathParaPr>
                    <m:oMath xmlns:m="http://schemas.openxmlformats.org/officeDocument/2006/math">
                      <m:d>
                        <m:dPr>
                          <m:begChr m:val="{"/>
                          <m:endChr m:val=""/>
                          <m:ctrlPr>
                            <a:rPr kumimoji="1" lang="en-US" altLang="ja-JP" sz="1800" b="0" i="1" smtClean="0">
                              <a:solidFill>
                                <a:schemeClr val="tx1">
                                  <a:lumMod val="65000"/>
                                  <a:lumOff val="35000"/>
                                </a:schemeClr>
                              </a:solidFill>
                              <a:latin typeface="Cambria Math"/>
                            </a:rPr>
                          </m:ctrlPr>
                        </m:dPr>
                        <m:e>
                          <m:eqArr>
                            <m:eqArrPr>
                              <m:ctrlPr>
                                <a:rPr kumimoji="1" lang="en-US" altLang="ja-JP" sz="1800" b="0" i="1" smtClean="0">
                                  <a:solidFill>
                                    <a:schemeClr val="tx1">
                                      <a:lumMod val="65000"/>
                                      <a:lumOff val="35000"/>
                                    </a:schemeClr>
                                  </a:solidFill>
                                  <a:latin typeface="Cambria Math"/>
                                </a:rPr>
                              </m:ctrlPr>
                            </m:eqArrPr>
                            <m:e>
                              <m:f>
                                <m:fPr>
                                  <m:type m:val="noBar"/>
                                  <m:ctrlPr>
                                    <a:rPr kumimoji="1" lang="en-US" altLang="ja-JP" sz="1800" b="0" i="1" smtClean="0">
                                      <a:solidFill>
                                        <a:schemeClr val="tx1">
                                          <a:lumMod val="65000"/>
                                          <a:lumOff val="35000"/>
                                        </a:schemeClr>
                                      </a:solidFill>
                                      <a:latin typeface="Cambria Math"/>
                                    </a:rPr>
                                  </m:ctrlPr>
                                </m:fPr>
                                <m:num>
                                  <m:sSub>
                                    <m:sSubPr>
                                      <m:ctrlPr>
                                        <a:rPr lang="en-US" altLang="ja-JP" sz="1800" i="1">
                                          <a:solidFill>
                                            <a:schemeClr val="tx1">
                                              <a:lumMod val="65000"/>
                                              <a:lumOff val="35000"/>
                                            </a:schemeClr>
                                          </a:solidFill>
                                          <a:latin typeface="Cambria Math"/>
                                        </a:rPr>
                                      </m:ctrlPr>
                                    </m:sSubPr>
                                    <m:e>
                                      <m:r>
                                        <a:rPr lang="en-US" altLang="ja-JP" sz="1800" i="1">
                                          <a:solidFill>
                                            <a:schemeClr val="tx1">
                                              <a:lumMod val="65000"/>
                                              <a:lumOff val="35000"/>
                                            </a:schemeClr>
                                          </a:solidFill>
                                          <a:latin typeface="Cambria Math"/>
                                        </a:rPr>
                                        <m:t>𝑘</m:t>
                                      </m:r>
                                    </m:e>
                                    <m:sub>
                                      <m:r>
                                        <a:rPr lang="en-US" altLang="ja-JP" sz="1800" i="1">
                                          <a:solidFill>
                                            <a:schemeClr val="tx1">
                                              <a:lumMod val="65000"/>
                                              <a:lumOff val="35000"/>
                                            </a:schemeClr>
                                          </a:solidFill>
                                          <a:latin typeface="Cambria Math"/>
                                        </a:rPr>
                                        <m:t>1</m:t>
                                      </m:r>
                                    </m:sub>
                                  </m:sSub>
                                  <m:r>
                                    <a:rPr lang="en-US" altLang="ja-JP" sz="1800" i="1">
                                      <a:solidFill>
                                        <a:schemeClr val="tx1">
                                          <a:lumMod val="65000"/>
                                          <a:lumOff val="35000"/>
                                        </a:schemeClr>
                                      </a:solidFill>
                                      <a:latin typeface="Cambria Math"/>
                                    </a:rPr>
                                    <m:t>=</m:t>
                                  </m:r>
                                  <m:r>
                                    <a:rPr lang="en-US" altLang="ja-JP" sz="1800" i="1">
                                      <a:solidFill>
                                        <a:schemeClr val="tx1">
                                          <a:lumMod val="65000"/>
                                          <a:lumOff val="35000"/>
                                        </a:schemeClr>
                                      </a:solidFill>
                                      <a:latin typeface="Cambria Math"/>
                                      <a:ea typeface="Cambria Math"/>
                                    </a:rPr>
                                    <m:t>∆</m:t>
                                  </m:r>
                                  <m:r>
                                    <a:rPr lang="en-US" altLang="ja-JP" sz="1800" i="1">
                                      <a:solidFill>
                                        <a:schemeClr val="tx1">
                                          <a:lumMod val="65000"/>
                                          <a:lumOff val="35000"/>
                                        </a:schemeClr>
                                      </a:solidFill>
                                      <a:latin typeface="Cambria Math"/>
                                      <a:ea typeface="Cambria Math"/>
                                    </a:rPr>
                                    <m:t>𝑥𝑓</m:t>
                                  </m:r>
                                  <m:d>
                                    <m:dPr>
                                      <m:ctrlPr>
                                        <a:rPr lang="en-US" altLang="ja-JP" sz="1800" i="1">
                                          <a:solidFill>
                                            <a:schemeClr val="tx1">
                                              <a:lumMod val="65000"/>
                                              <a:lumOff val="35000"/>
                                            </a:schemeClr>
                                          </a:solidFill>
                                          <a:latin typeface="Cambria Math"/>
                                          <a:ea typeface="Cambria Math"/>
                                        </a:rPr>
                                      </m:ctrlPr>
                                    </m:dPr>
                                    <m:e>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𝑥</m:t>
                                          </m:r>
                                        </m:e>
                                        <m:sub>
                                          <m:r>
                                            <a:rPr lang="en-US" altLang="ja-JP" sz="1800" i="1">
                                              <a:solidFill>
                                                <a:schemeClr val="tx1">
                                                  <a:lumMod val="65000"/>
                                                  <a:lumOff val="35000"/>
                                                </a:schemeClr>
                                              </a:solidFill>
                                              <a:latin typeface="Cambria Math"/>
                                              <a:ea typeface="Cambria Math"/>
                                            </a:rPr>
                                            <m:t>𝑛</m:t>
                                          </m:r>
                                        </m:sub>
                                      </m:sSub>
                                      <m:r>
                                        <a:rPr lang="en-US" altLang="ja-JP" sz="1800" i="1">
                                          <a:solidFill>
                                            <a:schemeClr val="tx1">
                                              <a:lumMod val="65000"/>
                                              <a:lumOff val="35000"/>
                                            </a:schemeClr>
                                          </a:solidFill>
                                          <a:latin typeface="Cambria Math"/>
                                          <a:ea typeface="Cambria Math"/>
                                        </a:rPr>
                                        <m:t>,</m:t>
                                      </m:r>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𝑦</m:t>
                                          </m:r>
                                        </m:e>
                                        <m:sub>
                                          <m:r>
                                            <a:rPr lang="en-US" altLang="ja-JP" sz="1800" i="1">
                                              <a:solidFill>
                                                <a:schemeClr val="tx1">
                                                  <a:lumMod val="65000"/>
                                                  <a:lumOff val="35000"/>
                                                </a:schemeClr>
                                              </a:solidFill>
                                              <a:latin typeface="Cambria Math"/>
                                              <a:ea typeface="Cambria Math"/>
                                            </a:rPr>
                                            <m:t>𝑛</m:t>
                                          </m:r>
                                        </m:sub>
                                      </m:sSub>
                                    </m:e>
                                  </m:d>
                                  <m:r>
                                    <m:rPr>
                                      <m:nor/>
                                    </m:rPr>
                                    <a:rPr lang="en-US" altLang="ja-JP" sz="1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m:t> </m:t>
                                  </m:r>
                                </m:num>
                                <m:den>
                                  <m:sSub>
                                    <m:sSubPr>
                                      <m:ctrlPr>
                                        <a:rPr lang="en-US" altLang="ja-JP" sz="1800" i="1">
                                          <a:solidFill>
                                            <a:schemeClr val="tx1">
                                              <a:lumMod val="65000"/>
                                              <a:lumOff val="35000"/>
                                            </a:schemeClr>
                                          </a:solidFill>
                                          <a:latin typeface="Cambria Math"/>
                                        </a:rPr>
                                      </m:ctrlPr>
                                    </m:sSubPr>
                                    <m:e>
                                      <m:r>
                                        <a:rPr lang="en-US" altLang="ja-JP" sz="1800" i="1">
                                          <a:solidFill>
                                            <a:schemeClr val="tx1">
                                              <a:lumMod val="65000"/>
                                              <a:lumOff val="35000"/>
                                            </a:schemeClr>
                                          </a:solidFill>
                                          <a:latin typeface="Cambria Math"/>
                                        </a:rPr>
                                        <m:t>𝑘</m:t>
                                      </m:r>
                                    </m:e>
                                    <m:sub>
                                      <m:r>
                                        <a:rPr lang="en-US" altLang="ja-JP" sz="1800" i="1">
                                          <a:solidFill>
                                            <a:schemeClr val="tx1">
                                              <a:lumMod val="65000"/>
                                              <a:lumOff val="35000"/>
                                            </a:schemeClr>
                                          </a:solidFill>
                                          <a:latin typeface="Cambria Math"/>
                                        </a:rPr>
                                        <m:t>2</m:t>
                                      </m:r>
                                    </m:sub>
                                  </m:sSub>
                                  <m:r>
                                    <a:rPr lang="en-US" altLang="ja-JP" sz="1800" i="1">
                                      <a:solidFill>
                                        <a:schemeClr val="tx1">
                                          <a:lumMod val="65000"/>
                                          <a:lumOff val="35000"/>
                                        </a:schemeClr>
                                      </a:solidFill>
                                      <a:latin typeface="Cambria Math"/>
                                    </a:rPr>
                                    <m:t>=</m:t>
                                  </m:r>
                                  <m:r>
                                    <a:rPr lang="en-US" altLang="ja-JP" sz="1800" i="1">
                                      <a:solidFill>
                                        <a:schemeClr val="tx1">
                                          <a:lumMod val="65000"/>
                                          <a:lumOff val="35000"/>
                                        </a:schemeClr>
                                      </a:solidFill>
                                      <a:latin typeface="Cambria Math"/>
                                      <a:ea typeface="Cambria Math"/>
                                    </a:rPr>
                                    <m:t>∆</m:t>
                                  </m:r>
                                  <m:r>
                                    <a:rPr lang="en-US" altLang="ja-JP" sz="1800" i="1">
                                      <a:solidFill>
                                        <a:schemeClr val="tx1">
                                          <a:lumMod val="65000"/>
                                          <a:lumOff val="35000"/>
                                        </a:schemeClr>
                                      </a:solidFill>
                                      <a:latin typeface="Cambria Math"/>
                                      <a:ea typeface="Cambria Math"/>
                                    </a:rPr>
                                    <m:t>𝑥𝑓</m:t>
                                  </m:r>
                                  <m:d>
                                    <m:dPr>
                                      <m:ctrlPr>
                                        <a:rPr lang="en-US" altLang="ja-JP" sz="1800" i="1">
                                          <a:solidFill>
                                            <a:schemeClr val="tx1">
                                              <a:lumMod val="65000"/>
                                              <a:lumOff val="35000"/>
                                            </a:schemeClr>
                                          </a:solidFill>
                                          <a:latin typeface="Cambria Math"/>
                                          <a:ea typeface="Cambria Math"/>
                                        </a:rPr>
                                      </m:ctrlPr>
                                    </m:dPr>
                                    <m:e>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𝑥</m:t>
                                          </m:r>
                                        </m:e>
                                        <m:sub>
                                          <m:r>
                                            <a:rPr lang="en-US" altLang="ja-JP" sz="1800" i="1">
                                              <a:solidFill>
                                                <a:schemeClr val="tx1">
                                                  <a:lumMod val="65000"/>
                                                  <a:lumOff val="35000"/>
                                                </a:schemeClr>
                                              </a:solidFill>
                                              <a:latin typeface="Cambria Math"/>
                                              <a:ea typeface="Cambria Math"/>
                                            </a:rPr>
                                            <m:t>𝑛</m:t>
                                          </m:r>
                                        </m:sub>
                                      </m:sSub>
                                      <m:r>
                                        <a:rPr lang="en-US" altLang="ja-JP" sz="1800" i="1">
                                          <a:solidFill>
                                            <a:schemeClr val="tx1">
                                              <a:lumMod val="65000"/>
                                              <a:lumOff val="35000"/>
                                            </a:schemeClr>
                                          </a:solidFill>
                                          <a:latin typeface="Cambria Math"/>
                                          <a:ea typeface="Cambria Math"/>
                                        </a:rPr>
                                        <m:t>+</m:t>
                                      </m:r>
                                      <m:f>
                                        <m:fPr>
                                          <m:ctrlPr>
                                            <a:rPr lang="en-US" altLang="ja-JP" sz="1800" i="1">
                                              <a:solidFill>
                                                <a:schemeClr val="tx1">
                                                  <a:lumMod val="65000"/>
                                                  <a:lumOff val="35000"/>
                                                </a:schemeClr>
                                              </a:solidFill>
                                              <a:latin typeface="Cambria Math"/>
                                              <a:ea typeface="Cambria Math"/>
                                            </a:rPr>
                                          </m:ctrlPr>
                                        </m:fPr>
                                        <m:num>
                                          <m:r>
                                            <a:rPr lang="en-US" altLang="ja-JP" sz="1800" i="1">
                                              <a:solidFill>
                                                <a:schemeClr val="tx1">
                                                  <a:lumMod val="65000"/>
                                                  <a:lumOff val="35000"/>
                                                </a:schemeClr>
                                              </a:solidFill>
                                              <a:latin typeface="Cambria Math"/>
                                              <a:ea typeface="Cambria Math"/>
                                            </a:rPr>
                                            <m:t>∆</m:t>
                                          </m:r>
                                          <m:r>
                                            <a:rPr lang="en-US" altLang="ja-JP" sz="1800" i="1">
                                              <a:solidFill>
                                                <a:schemeClr val="tx1">
                                                  <a:lumMod val="65000"/>
                                                  <a:lumOff val="35000"/>
                                                </a:schemeClr>
                                              </a:solidFill>
                                              <a:latin typeface="Cambria Math"/>
                                              <a:ea typeface="Cambria Math"/>
                                            </a:rPr>
                                            <m:t>𝑥</m:t>
                                          </m:r>
                                        </m:num>
                                        <m:den>
                                          <m:r>
                                            <a:rPr lang="en-US" altLang="ja-JP" sz="1800" i="1">
                                              <a:solidFill>
                                                <a:schemeClr val="tx1">
                                                  <a:lumMod val="65000"/>
                                                  <a:lumOff val="35000"/>
                                                </a:schemeClr>
                                              </a:solidFill>
                                              <a:latin typeface="Cambria Math"/>
                                              <a:ea typeface="Cambria Math"/>
                                            </a:rPr>
                                            <m:t>2</m:t>
                                          </m:r>
                                        </m:den>
                                      </m:f>
                                      <m:r>
                                        <a:rPr lang="en-US" altLang="ja-JP" sz="1800" i="1">
                                          <a:solidFill>
                                            <a:schemeClr val="tx1">
                                              <a:lumMod val="65000"/>
                                              <a:lumOff val="35000"/>
                                            </a:schemeClr>
                                          </a:solidFill>
                                          <a:latin typeface="Cambria Math"/>
                                          <a:ea typeface="Cambria Math"/>
                                        </a:rPr>
                                        <m:t>,</m:t>
                                      </m:r>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𝑦</m:t>
                                          </m:r>
                                        </m:e>
                                        <m:sub>
                                          <m:r>
                                            <a:rPr lang="en-US" altLang="ja-JP" sz="1800" i="1">
                                              <a:solidFill>
                                                <a:schemeClr val="tx1">
                                                  <a:lumMod val="65000"/>
                                                  <a:lumOff val="35000"/>
                                                </a:schemeClr>
                                              </a:solidFill>
                                              <a:latin typeface="Cambria Math"/>
                                              <a:ea typeface="Cambria Math"/>
                                            </a:rPr>
                                            <m:t>𝑛</m:t>
                                          </m:r>
                                        </m:sub>
                                      </m:sSub>
                                      <m:r>
                                        <a:rPr lang="en-US" altLang="ja-JP" sz="1800" i="1">
                                          <a:solidFill>
                                            <a:schemeClr val="tx1">
                                              <a:lumMod val="65000"/>
                                              <a:lumOff val="35000"/>
                                            </a:schemeClr>
                                          </a:solidFill>
                                          <a:latin typeface="Cambria Math"/>
                                          <a:ea typeface="Cambria Math"/>
                                        </a:rPr>
                                        <m:t>+</m:t>
                                      </m:r>
                                      <m:f>
                                        <m:fPr>
                                          <m:ctrlPr>
                                            <a:rPr lang="en-US" altLang="ja-JP" sz="1800" i="1">
                                              <a:solidFill>
                                                <a:schemeClr val="tx1">
                                                  <a:lumMod val="65000"/>
                                                  <a:lumOff val="35000"/>
                                                </a:schemeClr>
                                              </a:solidFill>
                                              <a:latin typeface="Cambria Math"/>
                                              <a:ea typeface="Cambria Math"/>
                                            </a:rPr>
                                          </m:ctrlPr>
                                        </m:fPr>
                                        <m:num>
                                          <m:r>
                                            <a:rPr lang="en-US" altLang="ja-JP" sz="1800" i="1">
                                              <a:solidFill>
                                                <a:schemeClr val="tx1">
                                                  <a:lumMod val="65000"/>
                                                  <a:lumOff val="35000"/>
                                                </a:schemeClr>
                                              </a:solidFill>
                                              <a:latin typeface="Cambria Math"/>
                                              <a:ea typeface="Cambria Math"/>
                                            </a:rPr>
                                            <m:t>1</m:t>
                                          </m:r>
                                        </m:num>
                                        <m:den>
                                          <m:r>
                                            <a:rPr lang="en-US" altLang="ja-JP" sz="1800" i="1">
                                              <a:solidFill>
                                                <a:schemeClr val="tx1">
                                                  <a:lumMod val="65000"/>
                                                  <a:lumOff val="35000"/>
                                                </a:schemeClr>
                                              </a:solidFill>
                                              <a:latin typeface="Cambria Math"/>
                                              <a:ea typeface="Cambria Math"/>
                                            </a:rPr>
                                            <m:t>2</m:t>
                                          </m:r>
                                        </m:den>
                                      </m:f>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𝑘</m:t>
                                          </m:r>
                                        </m:e>
                                        <m:sub>
                                          <m:r>
                                            <a:rPr lang="en-US" altLang="ja-JP" sz="1800" i="1">
                                              <a:solidFill>
                                                <a:schemeClr val="tx1">
                                                  <a:lumMod val="65000"/>
                                                  <a:lumOff val="35000"/>
                                                </a:schemeClr>
                                              </a:solidFill>
                                              <a:latin typeface="Cambria Math"/>
                                              <a:ea typeface="Cambria Math"/>
                                            </a:rPr>
                                            <m:t>1</m:t>
                                          </m:r>
                                        </m:sub>
                                      </m:sSub>
                                    </m:e>
                                  </m:d>
                                </m:den>
                              </m:f>
                            </m:e>
                            <m:e>
                              <m:f>
                                <m:fPr>
                                  <m:type m:val="noBar"/>
                                  <m:ctrlPr>
                                    <a:rPr kumimoji="1" lang="en-US" altLang="ja-JP" sz="1800" b="0" i="1" smtClean="0">
                                      <a:solidFill>
                                        <a:schemeClr val="tx1">
                                          <a:lumMod val="65000"/>
                                          <a:lumOff val="35000"/>
                                        </a:schemeClr>
                                      </a:solidFill>
                                      <a:latin typeface="Cambria Math"/>
                                    </a:rPr>
                                  </m:ctrlPr>
                                </m:fPr>
                                <m:num>
                                  <m:sSub>
                                    <m:sSubPr>
                                      <m:ctrlPr>
                                        <a:rPr lang="en-US" altLang="ja-JP" sz="1800" i="1">
                                          <a:solidFill>
                                            <a:schemeClr val="tx1">
                                              <a:lumMod val="65000"/>
                                              <a:lumOff val="35000"/>
                                            </a:schemeClr>
                                          </a:solidFill>
                                          <a:latin typeface="Cambria Math"/>
                                        </a:rPr>
                                      </m:ctrlPr>
                                    </m:sSubPr>
                                    <m:e>
                                      <m:r>
                                        <a:rPr lang="en-US" altLang="ja-JP" sz="1800" i="1">
                                          <a:solidFill>
                                            <a:schemeClr val="tx1">
                                              <a:lumMod val="65000"/>
                                              <a:lumOff val="35000"/>
                                            </a:schemeClr>
                                          </a:solidFill>
                                          <a:latin typeface="Cambria Math"/>
                                        </a:rPr>
                                        <m:t>𝑘</m:t>
                                      </m:r>
                                    </m:e>
                                    <m:sub>
                                      <m:r>
                                        <a:rPr lang="en-US" altLang="ja-JP" sz="1800" i="1">
                                          <a:solidFill>
                                            <a:schemeClr val="tx1">
                                              <a:lumMod val="65000"/>
                                              <a:lumOff val="35000"/>
                                            </a:schemeClr>
                                          </a:solidFill>
                                          <a:latin typeface="Cambria Math"/>
                                        </a:rPr>
                                        <m:t>3</m:t>
                                      </m:r>
                                    </m:sub>
                                  </m:sSub>
                                  <m:r>
                                    <a:rPr lang="en-US" altLang="ja-JP" sz="1800" i="1">
                                      <a:solidFill>
                                        <a:schemeClr val="tx1">
                                          <a:lumMod val="65000"/>
                                          <a:lumOff val="35000"/>
                                        </a:schemeClr>
                                      </a:solidFill>
                                      <a:latin typeface="Cambria Math"/>
                                    </a:rPr>
                                    <m:t>=</m:t>
                                  </m:r>
                                  <m:r>
                                    <a:rPr lang="en-US" altLang="ja-JP" sz="1800" i="1">
                                      <a:solidFill>
                                        <a:schemeClr val="tx1">
                                          <a:lumMod val="65000"/>
                                          <a:lumOff val="35000"/>
                                        </a:schemeClr>
                                      </a:solidFill>
                                      <a:latin typeface="Cambria Math"/>
                                      <a:ea typeface="Cambria Math"/>
                                    </a:rPr>
                                    <m:t>∆</m:t>
                                  </m:r>
                                  <m:r>
                                    <a:rPr lang="en-US" altLang="ja-JP" sz="1800" i="1">
                                      <a:solidFill>
                                        <a:schemeClr val="tx1">
                                          <a:lumMod val="65000"/>
                                          <a:lumOff val="35000"/>
                                        </a:schemeClr>
                                      </a:solidFill>
                                      <a:latin typeface="Cambria Math"/>
                                      <a:ea typeface="Cambria Math"/>
                                    </a:rPr>
                                    <m:t>𝑥𝑓</m:t>
                                  </m:r>
                                  <m:d>
                                    <m:dPr>
                                      <m:ctrlPr>
                                        <a:rPr lang="en-US" altLang="ja-JP" sz="1800" i="1">
                                          <a:solidFill>
                                            <a:schemeClr val="tx1">
                                              <a:lumMod val="65000"/>
                                              <a:lumOff val="35000"/>
                                            </a:schemeClr>
                                          </a:solidFill>
                                          <a:latin typeface="Cambria Math"/>
                                          <a:ea typeface="Cambria Math"/>
                                        </a:rPr>
                                      </m:ctrlPr>
                                    </m:dPr>
                                    <m:e>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𝑥</m:t>
                                          </m:r>
                                        </m:e>
                                        <m:sub>
                                          <m:r>
                                            <a:rPr lang="en-US" altLang="ja-JP" sz="1800" i="1">
                                              <a:solidFill>
                                                <a:schemeClr val="tx1">
                                                  <a:lumMod val="65000"/>
                                                  <a:lumOff val="35000"/>
                                                </a:schemeClr>
                                              </a:solidFill>
                                              <a:latin typeface="Cambria Math"/>
                                              <a:ea typeface="Cambria Math"/>
                                            </a:rPr>
                                            <m:t>𝑛</m:t>
                                          </m:r>
                                        </m:sub>
                                      </m:sSub>
                                      <m:r>
                                        <a:rPr lang="en-US" altLang="ja-JP" sz="1800" i="1">
                                          <a:solidFill>
                                            <a:schemeClr val="tx1">
                                              <a:lumMod val="65000"/>
                                              <a:lumOff val="35000"/>
                                            </a:schemeClr>
                                          </a:solidFill>
                                          <a:latin typeface="Cambria Math"/>
                                          <a:ea typeface="Cambria Math"/>
                                        </a:rPr>
                                        <m:t>+</m:t>
                                      </m:r>
                                      <m:f>
                                        <m:fPr>
                                          <m:ctrlPr>
                                            <a:rPr lang="en-US" altLang="ja-JP" sz="1800" i="1">
                                              <a:solidFill>
                                                <a:schemeClr val="tx1">
                                                  <a:lumMod val="65000"/>
                                                  <a:lumOff val="35000"/>
                                                </a:schemeClr>
                                              </a:solidFill>
                                              <a:latin typeface="Cambria Math"/>
                                              <a:ea typeface="Cambria Math"/>
                                            </a:rPr>
                                          </m:ctrlPr>
                                        </m:fPr>
                                        <m:num>
                                          <m:r>
                                            <a:rPr lang="en-US" altLang="ja-JP" sz="1800" i="1">
                                              <a:solidFill>
                                                <a:schemeClr val="tx1">
                                                  <a:lumMod val="65000"/>
                                                  <a:lumOff val="35000"/>
                                                </a:schemeClr>
                                              </a:solidFill>
                                              <a:latin typeface="Cambria Math"/>
                                              <a:ea typeface="Cambria Math"/>
                                            </a:rPr>
                                            <m:t>∆</m:t>
                                          </m:r>
                                          <m:r>
                                            <a:rPr lang="en-US" altLang="ja-JP" sz="1800" i="1">
                                              <a:solidFill>
                                                <a:schemeClr val="tx1">
                                                  <a:lumMod val="65000"/>
                                                  <a:lumOff val="35000"/>
                                                </a:schemeClr>
                                              </a:solidFill>
                                              <a:latin typeface="Cambria Math"/>
                                              <a:ea typeface="Cambria Math"/>
                                            </a:rPr>
                                            <m:t>𝑥</m:t>
                                          </m:r>
                                        </m:num>
                                        <m:den>
                                          <m:r>
                                            <a:rPr lang="en-US" altLang="ja-JP" sz="1800" i="1">
                                              <a:solidFill>
                                                <a:schemeClr val="tx1">
                                                  <a:lumMod val="65000"/>
                                                  <a:lumOff val="35000"/>
                                                </a:schemeClr>
                                              </a:solidFill>
                                              <a:latin typeface="Cambria Math"/>
                                              <a:ea typeface="Cambria Math"/>
                                            </a:rPr>
                                            <m:t>2</m:t>
                                          </m:r>
                                        </m:den>
                                      </m:f>
                                      <m:r>
                                        <a:rPr lang="en-US" altLang="ja-JP" sz="1800" i="1">
                                          <a:solidFill>
                                            <a:schemeClr val="tx1">
                                              <a:lumMod val="65000"/>
                                              <a:lumOff val="35000"/>
                                            </a:schemeClr>
                                          </a:solidFill>
                                          <a:latin typeface="Cambria Math"/>
                                          <a:ea typeface="Cambria Math"/>
                                        </a:rPr>
                                        <m:t>,</m:t>
                                      </m:r>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𝑦</m:t>
                                          </m:r>
                                        </m:e>
                                        <m:sub>
                                          <m:r>
                                            <a:rPr lang="en-US" altLang="ja-JP" sz="1800" i="1">
                                              <a:solidFill>
                                                <a:schemeClr val="tx1">
                                                  <a:lumMod val="65000"/>
                                                  <a:lumOff val="35000"/>
                                                </a:schemeClr>
                                              </a:solidFill>
                                              <a:latin typeface="Cambria Math"/>
                                              <a:ea typeface="Cambria Math"/>
                                            </a:rPr>
                                            <m:t>𝑛</m:t>
                                          </m:r>
                                        </m:sub>
                                      </m:sSub>
                                      <m:r>
                                        <a:rPr lang="en-US" altLang="ja-JP" sz="1800" i="1">
                                          <a:solidFill>
                                            <a:schemeClr val="tx1">
                                              <a:lumMod val="65000"/>
                                              <a:lumOff val="35000"/>
                                            </a:schemeClr>
                                          </a:solidFill>
                                          <a:latin typeface="Cambria Math"/>
                                          <a:ea typeface="Cambria Math"/>
                                        </a:rPr>
                                        <m:t>+</m:t>
                                      </m:r>
                                      <m:f>
                                        <m:fPr>
                                          <m:ctrlPr>
                                            <a:rPr lang="en-US" altLang="ja-JP" sz="1800" i="1">
                                              <a:solidFill>
                                                <a:schemeClr val="tx1">
                                                  <a:lumMod val="65000"/>
                                                  <a:lumOff val="35000"/>
                                                </a:schemeClr>
                                              </a:solidFill>
                                              <a:latin typeface="Cambria Math"/>
                                              <a:ea typeface="Cambria Math"/>
                                            </a:rPr>
                                          </m:ctrlPr>
                                        </m:fPr>
                                        <m:num>
                                          <m:r>
                                            <a:rPr lang="en-US" altLang="ja-JP" sz="1800" i="1">
                                              <a:solidFill>
                                                <a:schemeClr val="tx1">
                                                  <a:lumMod val="65000"/>
                                                  <a:lumOff val="35000"/>
                                                </a:schemeClr>
                                              </a:solidFill>
                                              <a:latin typeface="Cambria Math"/>
                                              <a:ea typeface="Cambria Math"/>
                                            </a:rPr>
                                            <m:t>1</m:t>
                                          </m:r>
                                        </m:num>
                                        <m:den>
                                          <m:r>
                                            <a:rPr lang="en-US" altLang="ja-JP" sz="1800" i="1">
                                              <a:solidFill>
                                                <a:schemeClr val="tx1">
                                                  <a:lumMod val="65000"/>
                                                  <a:lumOff val="35000"/>
                                                </a:schemeClr>
                                              </a:solidFill>
                                              <a:latin typeface="Cambria Math"/>
                                              <a:ea typeface="Cambria Math"/>
                                            </a:rPr>
                                            <m:t>2</m:t>
                                          </m:r>
                                        </m:den>
                                      </m:f>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𝑘</m:t>
                                          </m:r>
                                        </m:e>
                                        <m:sub>
                                          <m:r>
                                            <a:rPr lang="en-US" altLang="ja-JP" sz="1800" i="1">
                                              <a:solidFill>
                                                <a:schemeClr val="tx1">
                                                  <a:lumMod val="65000"/>
                                                  <a:lumOff val="35000"/>
                                                </a:schemeClr>
                                              </a:solidFill>
                                              <a:latin typeface="Cambria Math"/>
                                              <a:ea typeface="Cambria Math"/>
                                            </a:rPr>
                                            <m:t>2</m:t>
                                          </m:r>
                                        </m:sub>
                                      </m:sSub>
                                    </m:e>
                                  </m:d>
                                </m:num>
                                <m:den>
                                  <m:sSub>
                                    <m:sSubPr>
                                      <m:ctrlPr>
                                        <a:rPr lang="en-US" altLang="ja-JP" sz="1800" i="1">
                                          <a:solidFill>
                                            <a:schemeClr val="tx1">
                                              <a:lumMod val="65000"/>
                                              <a:lumOff val="35000"/>
                                            </a:schemeClr>
                                          </a:solidFill>
                                          <a:latin typeface="Cambria Math"/>
                                        </a:rPr>
                                      </m:ctrlPr>
                                    </m:sSubPr>
                                    <m:e>
                                      <m:r>
                                        <a:rPr lang="en-US" altLang="ja-JP" sz="1800" i="1">
                                          <a:solidFill>
                                            <a:schemeClr val="tx1">
                                              <a:lumMod val="65000"/>
                                              <a:lumOff val="35000"/>
                                            </a:schemeClr>
                                          </a:solidFill>
                                          <a:latin typeface="Cambria Math"/>
                                        </a:rPr>
                                        <m:t>𝑘</m:t>
                                      </m:r>
                                    </m:e>
                                    <m:sub>
                                      <m:r>
                                        <a:rPr lang="en-US" altLang="ja-JP" sz="1800" i="1">
                                          <a:solidFill>
                                            <a:schemeClr val="tx1">
                                              <a:lumMod val="65000"/>
                                              <a:lumOff val="35000"/>
                                            </a:schemeClr>
                                          </a:solidFill>
                                          <a:latin typeface="Cambria Math"/>
                                        </a:rPr>
                                        <m:t>4</m:t>
                                      </m:r>
                                    </m:sub>
                                  </m:sSub>
                                  <m:r>
                                    <a:rPr lang="en-US" altLang="ja-JP" sz="1800" i="1">
                                      <a:solidFill>
                                        <a:schemeClr val="tx1">
                                          <a:lumMod val="65000"/>
                                          <a:lumOff val="35000"/>
                                        </a:schemeClr>
                                      </a:solidFill>
                                      <a:latin typeface="Cambria Math"/>
                                    </a:rPr>
                                    <m:t>=</m:t>
                                  </m:r>
                                  <m:r>
                                    <a:rPr lang="en-US" altLang="ja-JP" sz="1800" i="1">
                                      <a:solidFill>
                                        <a:schemeClr val="tx1">
                                          <a:lumMod val="65000"/>
                                          <a:lumOff val="35000"/>
                                        </a:schemeClr>
                                      </a:solidFill>
                                      <a:latin typeface="Cambria Math"/>
                                      <a:ea typeface="Cambria Math"/>
                                    </a:rPr>
                                    <m:t>∆</m:t>
                                  </m:r>
                                  <m:r>
                                    <a:rPr lang="en-US" altLang="ja-JP" sz="1800" i="1">
                                      <a:solidFill>
                                        <a:schemeClr val="tx1">
                                          <a:lumMod val="65000"/>
                                          <a:lumOff val="35000"/>
                                        </a:schemeClr>
                                      </a:solidFill>
                                      <a:latin typeface="Cambria Math"/>
                                      <a:ea typeface="Cambria Math"/>
                                    </a:rPr>
                                    <m:t>𝑥𝑓</m:t>
                                  </m:r>
                                  <m:d>
                                    <m:dPr>
                                      <m:ctrlPr>
                                        <a:rPr lang="en-US" altLang="ja-JP" sz="1800" i="1">
                                          <a:solidFill>
                                            <a:schemeClr val="tx1">
                                              <a:lumMod val="65000"/>
                                              <a:lumOff val="35000"/>
                                            </a:schemeClr>
                                          </a:solidFill>
                                          <a:latin typeface="Cambria Math"/>
                                          <a:ea typeface="Cambria Math"/>
                                        </a:rPr>
                                      </m:ctrlPr>
                                    </m:dPr>
                                    <m:e>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𝑥</m:t>
                                          </m:r>
                                        </m:e>
                                        <m:sub>
                                          <m:r>
                                            <a:rPr lang="en-US" altLang="ja-JP" sz="1800" i="1">
                                              <a:solidFill>
                                                <a:schemeClr val="tx1">
                                                  <a:lumMod val="65000"/>
                                                  <a:lumOff val="35000"/>
                                                </a:schemeClr>
                                              </a:solidFill>
                                              <a:latin typeface="Cambria Math"/>
                                              <a:ea typeface="Cambria Math"/>
                                            </a:rPr>
                                            <m:t>𝑛</m:t>
                                          </m:r>
                                        </m:sub>
                                      </m:sSub>
                                      <m:r>
                                        <a:rPr lang="en-US" altLang="ja-JP" sz="1800" i="1">
                                          <a:solidFill>
                                            <a:schemeClr val="tx1">
                                              <a:lumMod val="65000"/>
                                              <a:lumOff val="35000"/>
                                            </a:schemeClr>
                                          </a:solidFill>
                                          <a:latin typeface="Cambria Math"/>
                                          <a:ea typeface="Cambria Math"/>
                                        </a:rPr>
                                        <m:t>+∆</m:t>
                                      </m:r>
                                      <m:r>
                                        <a:rPr lang="en-US" altLang="ja-JP" sz="1800" i="1">
                                          <a:solidFill>
                                            <a:schemeClr val="tx1">
                                              <a:lumMod val="65000"/>
                                              <a:lumOff val="35000"/>
                                            </a:schemeClr>
                                          </a:solidFill>
                                          <a:latin typeface="Cambria Math"/>
                                          <a:ea typeface="Cambria Math"/>
                                        </a:rPr>
                                        <m:t>𝑥</m:t>
                                      </m:r>
                                      <m:r>
                                        <a:rPr lang="en-US" altLang="ja-JP" sz="1800" i="1">
                                          <a:solidFill>
                                            <a:schemeClr val="tx1">
                                              <a:lumMod val="65000"/>
                                              <a:lumOff val="35000"/>
                                            </a:schemeClr>
                                          </a:solidFill>
                                          <a:latin typeface="Cambria Math"/>
                                          <a:ea typeface="Cambria Math"/>
                                        </a:rPr>
                                        <m:t>,</m:t>
                                      </m:r>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𝑦</m:t>
                                          </m:r>
                                        </m:e>
                                        <m:sub>
                                          <m:r>
                                            <a:rPr lang="en-US" altLang="ja-JP" sz="1800" i="1">
                                              <a:solidFill>
                                                <a:schemeClr val="tx1">
                                                  <a:lumMod val="65000"/>
                                                  <a:lumOff val="35000"/>
                                                </a:schemeClr>
                                              </a:solidFill>
                                              <a:latin typeface="Cambria Math"/>
                                              <a:ea typeface="Cambria Math"/>
                                            </a:rPr>
                                            <m:t>𝑛</m:t>
                                          </m:r>
                                        </m:sub>
                                      </m:sSub>
                                      <m:r>
                                        <a:rPr lang="en-US" altLang="ja-JP" sz="1800" i="1">
                                          <a:solidFill>
                                            <a:schemeClr val="tx1">
                                              <a:lumMod val="65000"/>
                                              <a:lumOff val="35000"/>
                                            </a:schemeClr>
                                          </a:solidFill>
                                          <a:latin typeface="Cambria Math"/>
                                          <a:ea typeface="Cambria Math"/>
                                        </a:rPr>
                                        <m:t>+</m:t>
                                      </m:r>
                                      <m:sSub>
                                        <m:sSubPr>
                                          <m:ctrlPr>
                                            <a:rPr lang="en-US" altLang="ja-JP" sz="1800" i="1">
                                              <a:solidFill>
                                                <a:schemeClr val="tx1">
                                                  <a:lumMod val="65000"/>
                                                  <a:lumOff val="35000"/>
                                                </a:schemeClr>
                                              </a:solidFill>
                                              <a:latin typeface="Cambria Math"/>
                                              <a:ea typeface="Cambria Math"/>
                                            </a:rPr>
                                          </m:ctrlPr>
                                        </m:sSubPr>
                                        <m:e>
                                          <m:r>
                                            <a:rPr lang="en-US" altLang="ja-JP" sz="1800" i="1">
                                              <a:solidFill>
                                                <a:schemeClr val="tx1">
                                                  <a:lumMod val="65000"/>
                                                  <a:lumOff val="35000"/>
                                                </a:schemeClr>
                                              </a:solidFill>
                                              <a:latin typeface="Cambria Math"/>
                                              <a:ea typeface="Cambria Math"/>
                                            </a:rPr>
                                            <m:t>𝑘</m:t>
                                          </m:r>
                                        </m:e>
                                        <m:sub>
                                          <m:r>
                                            <a:rPr lang="en-US" altLang="ja-JP" sz="1800" i="1">
                                              <a:solidFill>
                                                <a:schemeClr val="tx1">
                                                  <a:lumMod val="65000"/>
                                                  <a:lumOff val="35000"/>
                                                </a:schemeClr>
                                              </a:solidFill>
                                              <a:latin typeface="Cambria Math"/>
                                              <a:ea typeface="Cambria Math"/>
                                            </a:rPr>
                                            <m:t>3</m:t>
                                          </m:r>
                                        </m:sub>
                                      </m:sSub>
                                    </m:e>
                                  </m:d>
                                </m:den>
                              </m:f>
                            </m:e>
                          </m:eqArr>
                        </m:e>
                      </m:d>
                    </m:oMath>
                  </m:oMathPara>
                </a14:m>
                <a:endParaRPr lang="en-US" altLang="ja-JP"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20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 仮定 ＞</a:t>
                </a:r>
                <a:r>
                  <a:rPr lang="ja-JP" altLang="en-US" sz="20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marL="45720" indent="0">
                  <a:buNone/>
                </a:pP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・光速　　　　：　</a:t>
                </a:r>
                <a:r>
                  <a:rPr lang="en-US" altLang="ja-JP" sz="2000" i="1" dirty="0" smtClean="0">
                    <a:solidFill>
                      <a:schemeClr val="tx1">
                        <a:lumMod val="65000"/>
                        <a:lumOff val="35000"/>
                      </a:schemeClr>
                    </a:solidFill>
                    <a:latin typeface="Century" panose="02040604050505020304" pitchFamily="18" charset="0"/>
                    <a:ea typeface="HG丸ｺﾞｼｯｸM-PRO" panose="020F0600000000000000" pitchFamily="50" charset="-128"/>
                  </a:rPr>
                  <a:t>c </a:t>
                </a:r>
                <a:r>
                  <a:rPr lang="ja-JP" altLang="en-US" sz="2000" i="1" dirty="0" smtClean="0">
                    <a:solidFill>
                      <a:schemeClr val="tx1">
                        <a:lumMod val="65000"/>
                        <a:lumOff val="35000"/>
                      </a:schemeClr>
                    </a:solidFill>
                    <a:latin typeface="Century" panose="02040604050505020304" pitchFamily="18" charset="0"/>
                    <a:ea typeface="HG丸ｺﾞｼｯｸM-PRO" panose="020F0600000000000000" pitchFamily="50" charset="-128"/>
                  </a:rPr>
                  <a:t> </a:t>
                </a: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１</a:t>
                </a:r>
                <a:endParaRPr lang="en-US" altLang="ja-JP"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・万有引力定数：　</a:t>
                </a:r>
                <a:r>
                  <a:rPr lang="en-US" altLang="ja-JP" sz="2000" i="1" dirty="0" smtClean="0">
                    <a:solidFill>
                      <a:schemeClr val="tx1">
                        <a:lumMod val="65000"/>
                        <a:lumOff val="35000"/>
                      </a:schemeClr>
                    </a:solidFill>
                    <a:latin typeface="Century" panose="02040604050505020304" pitchFamily="18" charset="0"/>
                    <a:ea typeface="HG丸ｺﾞｼｯｸM-PRO" panose="020F0600000000000000" pitchFamily="50" charset="-128"/>
                  </a:rPr>
                  <a:t>G</a:t>
                </a:r>
                <a:r>
                  <a:rPr lang="ja-JP" altLang="en-US" sz="2000" i="1" dirty="0" smtClean="0">
                    <a:solidFill>
                      <a:schemeClr val="tx1">
                        <a:lumMod val="65000"/>
                        <a:lumOff val="35000"/>
                      </a:schemeClr>
                    </a:solidFill>
                    <a:latin typeface="Century" panose="02040604050505020304" pitchFamily="18" charset="0"/>
                    <a:ea typeface="HG丸ｺﾞｼｯｸM-PRO" panose="020F0600000000000000" pitchFamily="50" charset="-128"/>
                  </a:rPr>
                  <a:t> </a:t>
                </a:r>
                <a:r>
                  <a:rPr lang="ja-JP" altLang="en-US" sz="20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１</a:t>
                </a: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5536" y="836712"/>
                <a:ext cx="8136904" cy="5472607"/>
              </a:xfrm>
              <a:blipFill rotWithShape="1">
                <a:blip r:embed="rId3"/>
                <a:stretch>
                  <a:fillRect l="-674" t="-55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normAutofit/>
          </a:bodyPr>
          <a:lstStyle/>
          <a:p>
            <a:fld id="{9591A696-2FAC-4AEC-836A-F0E056F1395A}" type="slidenum">
              <a:rPr kumimoji="1" lang="ja-JP" altLang="en-US" smtClean="0"/>
              <a:t>7</a:t>
            </a:fld>
            <a:endParaRPr kumimoji="1" lang="ja-JP" altLang="en-US"/>
          </a:p>
        </p:txBody>
      </p:sp>
      <p:sp>
        <p:nvSpPr>
          <p:cNvPr id="6" name="テキスト ボックス 5"/>
          <p:cNvSpPr txBox="1"/>
          <p:nvPr/>
        </p:nvSpPr>
        <p:spPr>
          <a:xfrm>
            <a:off x="4535996" y="5634807"/>
            <a:ext cx="3456384" cy="353943"/>
          </a:xfrm>
          <a:prstGeom prst="rect">
            <a:avLst/>
          </a:prstGeom>
          <a:noFill/>
        </p:spPr>
        <p:txBody>
          <a:bodyPr wrap="square" rtlCol="0">
            <a:spAutoFit/>
          </a:bodyPr>
          <a:lstStyle/>
          <a:p>
            <a:r>
              <a:rPr kumimoji="1" lang="ja-JP" altLang="en-US" sz="17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1700" b="1" u="sng" dirty="0">
                <a:solidFill>
                  <a:schemeClr val="accent6">
                    <a:lumMod val="75000"/>
                  </a:schemeClr>
                </a:solidFill>
                <a:latin typeface="HG丸ｺﾞｼｯｸM-PRO" panose="020F0600000000000000" pitchFamily="50" charset="-128"/>
                <a:ea typeface="HG丸ｺﾞｼｯｸM-PRO" panose="020F0600000000000000" pitchFamily="50" charset="-128"/>
              </a:rPr>
              <a:t>単位のない</a:t>
            </a:r>
            <a:r>
              <a:rPr kumimoji="1" lang="ja-JP" altLang="en-US" sz="1700" b="1" u="sng" dirty="0" smtClean="0">
                <a:solidFill>
                  <a:schemeClr val="accent6">
                    <a:lumMod val="75000"/>
                  </a:schemeClr>
                </a:solidFill>
                <a:latin typeface="HG丸ｺﾞｼｯｸM-PRO" panose="020F0600000000000000" pitchFamily="50" charset="-128"/>
                <a:ea typeface="HG丸ｺﾞｼｯｸM-PRO" panose="020F0600000000000000" pitchFamily="50" charset="-128"/>
              </a:rPr>
              <a:t>量として単純化</a:t>
            </a:r>
            <a:endParaRPr kumimoji="1" lang="ja-JP" altLang="en-US" sz="1700" b="1" u="sng" dirty="0">
              <a:solidFill>
                <a:schemeClr val="accent6">
                  <a:lumMod val="75000"/>
                </a:schemeClr>
              </a:solidFill>
              <a:latin typeface="HG丸ｺﾞｼｯｸM-PRO" panose="020F0600000000000000" pitchFamily="50" charset="-128"/>
              <a:ea typeface="HG丸ｺﾞｼｯｸM-PRO" panose="020F0600000000000000" pitchFamily="50" charset="-128"/>
            </a:endParaRPr>
          </a:p>
        </p:txBody>
      </p:sp>
      <p:sp>
        <p:nvSpPr>
          <p:cNvPr id="8"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cxnSp>
        <p:nvCxnSpPr>
          <p:cNvPr id="9" name="直線コネクタ 8"/>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569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80485" y="334430"/>
            <a:ext cx="7992888" cy="644561"/>
          </a:xfrm>
        </p:spPr>
        <p:txBody>
          <a:bodyPr>
            <a:noAutofit/>
          </a:bodyPr>
          <a:lstStyle/>
          <a:p>
            <a:pPr algn="l"/>
            <a:r>
              <a:rPr lang="ja-JP" altLang="en-US" sz="3600" b="1" dirty="0">
                <a:latin typeface="HG丸ｺﾞｼｯｸM-PRO" panose="020F0600000000000000" pitchFamily="50" charset="-128"/>
                <a:ea typeface="HG丸ｺﾞｼｯｸM-PRO" panose="020F0600000000000000" pitchFamily="50" charset="-128"/>
              </a:rPr>
              <a:t>プログラム</a:t>
            </a:r>
            <a:r>
              <a:rPr lang="ja-JP" altLang="en-US" sz="3600" b="1" dirty="0" smtClean="0">
                <a:latin typeface="HG丸ｺﾞｼｯｸM-PRO" panose="020F0600000000000000" pitchFamily="50" charset="-128"/>
                <a:ea typeface="HG丸ｺﾞｼｯｸM-PRO" panose="020F0600000000000000" pitchFamily="50" charset="-128"/>
              </a:rPr>
              <a:t> －宇宙の大きさ</a:t>
            </a:r>
            <a:endParaRPr kumimoji="1" lang="ja-JP" altLang="en-US" sz="36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79512" y="980728"/>
                <a:ext cx="8496944" cy="5688632"/>
              </a:xfrm>
            </p:spPr>
            <p:txBody>
              <a:bodyPr>
                <a:normAutofit/>
              </a:bodyPr>
              <a:lstStyle/>
              <a:p>
                <a:pPr marL="45720" indent="0">
                  <a:buNone/>
                </a:pPr>
                <a:r>
                  <a:rPr lang="ja-JP" altLang="en-US" sz="2100" dirty="0" smtClean="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① 宇宙の大きさ </a:t>
                </a:r>
                <a:r>
                  <a:rPr lang="en-US" altLang="ja-JP" sz="2100" dirty="0" smtClean="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t>
                </a:r>
                <a:r>
                  <a:rPr lang="ja-JP" altLang="en-US" sz="2100" dirty="0" smtClean="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を測る</a:t>
                </a:r>
                <a:endParaRPr lang="en-US" altLang="ja-JP" sz="2100" dirty="0" smtClean="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marL="365760" lvl="1" indent="0">
                  <a:buNone/>
                </a:pPr>
                <a:r>
                  <a:rPr lang="en-US" altLang="ja-JP"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宇宙膨張の様子を時間</a:t>
                </a:r>
                <a14:m>
                  <m:oMath xmlns:m="http://schemas.openxmlformats.org/officeDocument/2006/math">
                    <m:r>
                      <a:rPr lang="en-US" altLang="ja-JP" sz="1700" b="0" i="0" smtClean="0">
                        <a:solidFill>
                          <a:schemeClr val="tx1">
                            <a:lumMod val="65000"/>
                            <a:lumOff val="35000"/>
                          </a:schemeClr>
                        </a:solidFill>
                        <a:latin typeface="Cambria Math"/>
                        <a:ea typeface="HG丸ｺﾞｼｯｸM-PRO" panose="020F0600000000000000" pitchFamily="50" charset="-128"/>
                      </a:rPr>
                      <m:t> </m:t>
                    </m:r>
                    <m:r>
                      <a:rPr lang="en-US" altLang="ja-JP" sz="1700" b="0" i="1" smtClean="0">
                        <a:solidFill>
                          <a:schemeClr val="tx1">
                            <a:lumMod val="65000"/>
                            <a:lumOff val="35000"/>
                          </a:schemeClr>
                        </a:solidFill>
                        <a:latin typeface="Cambria Math"/>
                        <a:ea typeface="HG丸ｺﾞｼｯｸM-PRO" panose="020F0600000000000000" pitchFamily="50" charset="-128"/>
                      </a:rPr>
                      <m:t>𝑡</m:t>
                    </m:r>
                    <m:r>
                      <a:rPr lang="en-US" altLang="ja-JP" sz="1700" b="0" i="1" smtClean="0">
                        <a:solidFill>
                          <a:schemeClr val="tx1">
                            <a:lumMod val="65000"/>
                            <a:lumOff val="35000"/>
                          </a:schemeClr>
                        </a:solidFill>
                        <a:latin typeface="Cambria Math"/>
                        <a:ea typeface="HG丸ｺﾞｼｯｸM-PRO" panose="020F0600000000000000" pitchFamily="50" charset="-128"/>
                      </a:rPr>
                      <m:t> </m:t>
                    </m:r>
                  </m:oMath>
                </a14:m>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で示す（現在は</a:t>
                </a:r>
                <a14:m>
                  <m:oMath xmlns:m="http://schemas.openxmlformats.org/officeDocument/2006/math">
                    <m:r>
                      <a:rPr lang="en-US" altLang="ja-JP" sz="1700" b="0" i="0" smtClean="0">
                        <a:solidFill>
                          <a:schemeClr val="tx1">
                            <a:lumMod val="65000"/>
                            <a:lumOff val="35000"/>
                          </a:schemeClr>
                        </a:solidFill>
                        <a:latin typeface="Cambria Math"/>
                        <a:ea typeface="HG丸ｺﾞｼｯｸM-PRO" panose="020F0600000000000000" pitchFamily="50" charset="-128"/>
                      </a:rPr>
                      <m:t> </m:t>
                    </m:r>
                    <m:r>
                      <a:rPr lang="en-US" altLang="ja-JP" sz="1700" i="1">
                        <a:solidFill>
                          <a:schemeClr val="tx1">
                            <a:lumMod val="65000"/>
                            <a:lumOff val="35000"/>
                          </a:schemeClr>
                        </a:solidFill>
                        <a:latin typeface="Cambria Math"/>
                        <a:ea typeface="HG丸ｺﾞｼｯｸM-PRO" panose="020F0600000000000000" pitchFamily="50" charset="-128"/>
                      </a:rPr>
                      <m:t>𝑡</m:t>
                    </m:r>
                    <m:r>
                      <a:rPr lang="en-US" altLang="ja-JP" sz="1700" i="1">
                        <a:solidFill>
                          <a:schemeClr val="tx1">
                            <a:lumMod val="65000"/>
                            <a:lumOff val="35000"/>
                          </a:schemeClr>
                        </a:solidFill>
                        <a:latin typeface="Cambria Math"/>
                        <a:ea typeface="HG丸ｺﾞｼｯｸM-PRO" panose="020F0600000000000000" pitchFamily="50" charset="-128"/>
                      </a:rPr>
                      <m:t> </m:t>
                    </m:r>
                  </m:oMath>
                </a14:m>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＝０）</a:t>
                </a:r>
                <a:endParaRPr lang="en-US" altLang="ja-JP"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65760" lvl="1" indent="0">
                  <a:buNone/>
                </a:pPr>
                <a:r>
                  <a:rPr lang="en-US" altLang="ja-JP"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フリードマン方程式をルンゲ＝クッタ法で解く</a:t>
                </a:r>
                <a:endParaRPr lang="en-US" altLang="ja-JP"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45720" indent="0">
                  <a:buNone/>
                </a:pPr>
                <a:r>
                  <a:rPr lang="ja-JP" altLang="en-US" sz="2200" dirty="0">
                    <a:solidFill>
                      <a:schemeClr val="tx1">
                        <a:lumMod val="65000"/>
                        <a:lumOff val="35000"/>
                      </a:schemeClr>
                    </a:solidFill>
                    <a:latin typeface="+mn-ea"/>
                  </a:rPr>
                  <a:t>　</a:t>
                </a:r>
                <a:r>
                  <a:rPr lang="ja-JP" altLang="en-US" sz="2200" dirty="0" smtClean="0">
                    <a:solidFill>
                      <a:schemeClr val="tx1">
                        <a:lumMod val="65000"/>
                        <a:lumOff val="35000"/>
                      </a:schemeClr>
                    </a:solidFill>
                    <a:latin typeface="+mn-ea"/>
                  </a:rPr>
                  <a:t>　</a:t>
                </a:r>
                <a:endParaRPr lang="en-US" altLang="ja-JP" sz="2200" dirty="0" smtClean="0">
                  <a:solidFill>
                    <a:schemeClr val="tx1">
                      <a:lumMod val="65000"/>
                      <a:lumOff val="35000"/>
                    </a:schemeClr>
                  </a:solidFill>
                  <a:latin typeface="+mn-ea"/>
                </a:endParaRPr>
              </a:p>
              <a:p>
                <a:pPr marL="45720" indent="0">
                  <a:buNone/>
                </a:pPr>
                <a:r>
                  <a:rPr lang="ja-JP" altLang="en-US" sz="2200" dirty="0" smtClean="0">
                    <a:solidFill>
                      <a:schemeClr val="tx1">
                        <a:lumMod val="65000"/>
                        <a:lumOff val="35000"/>
                      </a:schemeClr>
                    </a:solidFill>
                    <a:latin typeface="+mn-ea"/>
                  </a:rPr>
                  <a:t>　</a:t>
                </a:r>
                <a:endParaRPr lang="en-US" altLang="ja-JP" sz="2200" dirty="0" smtClean="0">
                  <a:solidFill>
                    <a:schemeClr val="tx1">
                      <a:lumMod val="65000"/>
                      <a:lumOff val="35000"/>
                    </a:schemeClr>
                  </a:solidFill>
                  <a:latin typeface="+mn-ea"/>
                </a:endParaRPr>
              </a:p>
              <a:p>
                <a:pPr marL="45720" indent="0">
                  <a:buNone/>
                </a:pPr>
                <a:r>
                  <a:rPr lang="ja-JP" altLang="en-US" sz="2200" dirty="0" smtClean="0">
                    <a:solidFill>
                      <a:schemeClr val="tx1">
                        <a:lumMod val="65000"/>
                        <a:lumOff val="35000"/>
                      </a:schemeClr>
                    </a:solidFill>
                    <a:latin typeface="+mn-ea"/>
                  </a:rPr>
                  <a:t>　　</a:t>
                </a:r>
                <a:endParaRPr lang="en-US" altLang="ja-JP" sz="2200" dirty="0" smtClean="0">
                  <a:solidFill>
                    <a:schemeClr val="tx1">
                      <a:lumMod val="65000"/>
                      <a:lumOff val="35000"/>
                    </a:schemeClr>
                  </a:solidFill>
                  <a:latin typeface="+mn-ea"/>
                </a:endParaRPr>
              </a:p>
              <a:p>
                <a:pPr marL="45720" indent="0">
                  <a:buNone/>
                </a:pPr>
                <a:endParaRPr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45720" indent="0">
                  <a:buNone/>
                </a:pPr>
                <a:r>
                  <a:rPr lang="ja-JP" altLang="en-US" sz="2100" dirty="0" smtClean="0">
                    <a:solidFill>
                      <a:schemeClr val="tx1">
                        <a:lumMod val="65000"/>
                        <a:lumOff val="35000"/>
                      </a:schemeClr>
                    </a:solidFill>
                    <a:effectLst/>
                    <a:latin typeface="HGP創英角ｺﾞｼｯｸUB" panose="020B0900000000000000" pitchFamily="50" charset="-128"/>
                    <a:ea typeface="HGP創英角ｺﾞｼｯｸUB" panose="020B0900000000000000" pitchFamily="50" charset="-128"/>
                  </a:rPr>
                  <a:t>② 状態方程式パラメータ</a:t>
                </a:r>
                <a14:m>
                  <m:oMath xmlns:m="http://schemas.openxmlformats.org/officeDocument/2006/math">
                    <m:r>
                      <a:rPr lang="en-US" altLang="ja-JP" sz="2100" b="0" i="1">
                        <a:solidFill>
                          <a:schemeClr val="tx1">
                            <a:lumMod val="65000"/>
                            <a:lumOff val="35000"/>
                          </a:schemeClr>
                        </a:solidFill>
                        <a:effectLst/>
                        <a:latin typeface="Cambria Math"/>
                      </a:rPr>
                      <m:t>𝛾</m:t>
                    </m:r>
                  </m:oMath>
                </a14:m>
                <a:r>
                  <a:rPr lang="ja-JP" altLang="en-US" sz="2100" dirty="0" smtClean="0">
                    <a:solidFill>
                      <a:schemeClr val="tx1">
                        <a:lumMod val="65000"/>
                        <a:lumOff val="35000"/>
                      </a:schemeClr>
                    </a:solidFill>
                    <a:effectLst/>
                    <a:latin typeface="HGP創英角ｺﾞｼｯｸUB" panose="020B0900000000000000" pitchFamily="50" charset="-128"/>
                    <a:ea typeface="HGP創英角ｺﾞｼｯｸUB" panose="020B0900000000000000" pitchFamily="50" charset="-128"/>
                  </a:rPr>
                  <a:t>の変化による宇宙の大きさを測る</a:t>
                </a:r>
                <a:endParaRPr lang="en-US" altLang="ja-JP" sz="2100" dirty="0" smtClean="0">
                  <a:solidFill>
                    <a:schemeClr val="tx1">
                      <a:lumMod val="65000"/>
                      <a:lumOff val="35000"/>
                    </a:schemeClr>
                  </a:solidFill>
                  <a:effectLst/>
                  <a:latin typeface="HGP創英角ｺﾞｼｯｸUB" panose="020B0900000000000000" pitchFamily="50" charset="-128"/>
                  <a:ea typeface="HGP創英角ｺﾞｼｯｸUB" panose="020B0900000000000000" pitchFamily="50" charset="-128"/>
                </a:endParaRPr>
              </a:p>
              <a:p>
                <a:pPr marL="365760" lvl="1" indent="0">
                  <a:buNone/>
                </a:pPr>
                <a:r>
                  <a:rPr lang="ja-JP" altLang="en-US"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1700" i="1">
                        <a:solidFill>
                          <a:schemeClr val="tx1">
                            <a:lumMod val="65000"/>
                            <a:lumOff val="35000"/>
                          </a:schemeClr>
                        </a:solidFill>
                        <a:latin typeface="Cambria Math"/>
                      </a:rPr>
                      <m:t>𝛾</m:t>
                    </m:r>
                  </m:oMath>
                </a14:m>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＝１の場合＞</a:t>
                </a:r>
                <a:endParaRPr lang="en-US" altLang="ja-JP"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65760" lvl="1" indent="0">
                  <a:buNone/>
                </a:pP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・宇宙に圧力</a:t>
                </a:r>
                <a14:m>
                  <m:oMath xmlns:m="http://schemas.openxmlformats.org/officeDocument/2006/math">
                    <m:r>
                      <a:rPr lang="en-US" altLang="ja-JP" sz="1700" i="1">
                        <a:solidFill>
                          <a:schemeClr val="tx1">
                            <a:lumMod val="65000"/>
                            <a:lumOff val="35000"/>
                          </a:schemeClr>
                        </a:solidFill>
                        <a:latin typeface="Cambria Math"/>
                      </a:rPr>
                      <m:t>𝑝</m:t>
                    </m:r>
                  </m:oMath>
                </a14:m>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がない場合の宇宙の大きさを</a:t>
                </a:r>
                <a:endParaRPr lang="en-US" altLang="ja-JP"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65760" lvl="1" indent="0">
                  <a:buNone/>
                </a:pPr>
                <a:r>
                  <a:rPr lang="ja-JP" altLang="en-US"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1700" i="1">
                        <a:solidFill>
                          <a:schemeClr val="tx1">
                            <a:lumMod val="65000"/>
                            <a:lumOff val="35000"/>
                          </a:schemeClr>
                        </a:solidFill>
                        <a:latin typeface="Cambria Math"/>
                      </a:rPr>
                      <m:t>𝛾</m:t>
                    </m:r>
                    <m:r>
                      <a:rPr lang="en-US" altLang="ja-JP" sz="1700" i="1">
                        <a:solidFill>
                          <a:schemeClr val="tx1">
                            <a:lumMod val="65000"/>
                            <a:lumOff val="35000"/>
                          </a:schemeClr>
                        </a:solidFill>
                        <a:latin typeface="Cambria Math"/>
                      </a:rPr>
                      <m:t> </m:t>
                    </m:r>
                  </m:oMath>
                </a14:m>
                <a:r>
                  <a:rPr lang="ja-JP" altLang="en-US"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en-US" altLang="ja-JP"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4/3</a:t>
                </a: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の場合と比較</a:t>
                </a:r>
                <a:endParaRPr lang="en-US" altLang="ja-JP"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2200" dirty="0" smtClean="0"/>
              </a:p>
              <a:p>
                <a:pPr marL="45720" indent="0">
                  <a:buNone/>
                </a:pPr>
                <a:r>
                  <a:rPr lang="ja-JP" altLang="en-US" sz="2200" dirty="0" smtClean="0">
                    <a:solidFill>
                      <a:schemeClr val="tx1">
                        <a:lumMod val="65000"/>
                        <a:lumOff val="35000"/>
                      </a:schemeClr>
                    </a:solidFill>
                  </a:rPr>
                  <a:t>　　　　</a:t>
                </a:r>
                <a:endParaRPr lang="en-US" altLang="ja-JP" sz="2200" dirty="0" smtClean="0">
                  <a:solidFill>
                    <a:schemeClr val="tx1">
                      <a:lumMod val="65000"/>
                      <a:lumOff val="35000"/>
                    </a:schemeClr>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79512" y="980728"/>
                <a:ext cx="8496944" cy="5688632"/>
              </a:xfrm>
              <a:blipFill rotWithShape="1">
                <a:blip r:embed="rId3"/>
                <a:stretch>
                  <a:fillRect l="-215" t="-750"/>
                </a:stretch>
              </a:blipFill>
            </p:spPr>
            <p:txBody>
              <a:bodyPr/>
              <a:lstStyle/>
              <a:p>
                <a:r>
                  <a:rPr lang="ja-JP" altLang="en-US">
                    <a:noFill/>
                  </a:rPr>
                  <a:t> </a:t>
                </a:r>
              </a:p>
            </p:txBody>
          </p:sp>
        </mc:Fallback>
      </mc:AlternateContent>
      <p:sp>
        <p:nvSpPr>
          <p:cNvPr id="9" name="スライド番号プレースホルダー 8"/>
          <p:cNvSpPr>
            <a:spLocks noGrp="1"/>
          </p:cNvSpPr>
          <p:nvPr>
            <p:ph type="sldNum" sz="quarter" idx="12"/>
          </p:nvPr>
        </p:nvSpPr>
        <p:spPr/>
        <p:txBody>
          <a:bodyPr>
            <a:normAutofit/>
          </a:bodyPr>
          <a:lstStyle/>
          <a:p>
            <a:fld id="{9591A696-2FAC-4AEC-836A-F0E056F1395A}" type="slidenum">
              <a:rPr kumimoji="1" lang="ja-JP" altLang="en-US" smtClean="0"/>
              <a:t>8</a:t>
            </a:fld>
            <a:endParaRPr kumimoji="1" lang="ja-JP" altLang="en-US"/>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484784"/>
            <a:ext cx="2573488" cy="2033482"/>
          </a:xfrm>
          <a:prstGeom prst="rect">
            <a:avLst/>
          </a:prstGeom>
          <a:ln>
            <a:noFill/>
          </a:ln>
          <a:effectLst>
            <a:outerShdw blurRad="190500" algn="tl" rotWithShape="0">
              <a:srgbClr val="000000">
                <a:alpha val="70000"/>
              </a:srgbClr>
            </a:outerShdw>
          </a:effectLst>
        </p:spPr>
      </p:pic>
      <p:sp>
        <p:nvSpPr>
          <p:cNvPr id="11" name="円形吹き出し 10"/>
          <p:cNvSpPr/>
          <p:nvPr/>
        </p:nvSpPr>
        <p:spPr>
          <a:xfrm>
            <a:off x="7664934" y="873813"/>
            <a:ext cx="1382393" cy="509572"/>
          </a:xfrm>
          <a:prstGeom prst="wedgeEllipseCallout">
            <a:avLst>
              <a:gd name="adj1" fmla="val -57554"/>
              <a:gd name="adj2" fmla="val 680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p:cNvSpPr txBox="1"/>
              <p:nvPr/>
            </p:nvSpPr>
            <p:spPr>
              <a:xfrm>
                <a:off x="7708059" y="982405"/>
                <a:ext cx="1411274" cy="292388"/>
              </a:xfrm>
              <a:prstGeom prst="rect">
                <a:avLst/>
              </a:prstGeom>
              <a:noFill/>
            </p:spPr>
            <p:txBody>
              <a:bodyPr wrap="square" rtlCol="0">
                <a:spAutoFit/>
              </a:bodyPr>
              <a:lstStyle/>
              <a:p>
                <a14:m>
                  <m:oMath xmlns:m="http://schemas.openxmlformats.org/officeDocument/2006/math">
                    <m:r>
                      <a:rPr lang="en-US" altLang="ja-JP" sz="1300" i="1">
                        <a:latin typeface="Cambria Math"/>
                      </a:rPr>
                      <m:t>𝛾</m:t>
                    </m:r>
                    <m:r>
                      <a:rPr lang="en-US" altLang="ja-JP" sz="1300" i="1">
                        <a:latin typeface="Cambria Math"/>
                      </a:rPr>
                      <m:t> </m:t>
                    </m:r>
                  </m:oMath>
                </a14:m>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smtClean="0">
                    <a:latin typeface="HG丸ｺﾞｼｯｸM-PRO" panose="020F0600000000000000" pitchFamily="50" charset="-128"/>
                    <a:ea typeface="HG丸ｺﾞｼｯｸM-PRO" panose="020F0600000000000000" pitchFamily="50" charset="-128"/>
                  </a:rPr>
                  <a:t>4/3</a:t>
                </a:r>
                <a:r>
                  <a:rPr lang="ja-JP" altLang="en-US" sz="1300" dirty="0" smtClean="0">
                    <a:latin typeface="HG丸ｺﾞｼｯｸM-PRO" panose="020F0600000000000000" pitchFamily="50" charset="-128"/>
                    <a:ea typeface="HG丸ｺﾞｼｯｸM-PRO" panose="020F0600000000000000" pitchFamily="50" charset="-128"/>
                  </a:rPr>
                  <a:t>の場合</a:t>
                </a:r>
                <a:endParaRPr kumimoji="1" lang="ja-JP" altLang="en-US" sz="13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7708059" y="982405"/>
                <a:ext cx="1411274" cy="292388"/>
              </a:xfrm>
              <a:prstGeom prst="rect">
                <a:avLst/>
              </a:prstGeom>
              <a:blipFill rotWithShape="1">
                <a:blip r:embed="rId5"/>
                <a:stretch>
                  <a:fillRect t="-4167" b="-14583"/>
                </a:stretch>
              </a:blipFill>
            </p:spPr>
            <p:txBody>
              <a:bodyPr/>
              <a:lstStyle/>
              <a:p>
                <a:r>
                  <a:rPr lang="ja-JP" altLang="en-US">
                    <a:noFill/>
                  </a:rPr>
                  <a:t> </a:t>
                </a:r>
              </a:p>
            </p:txBody>
          </p:sp>
        </mc:Fallback>
      </mc:AlternateContent>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429175"/>
            <a:ext cx="2573488" cy="2033482"/>
          </a:xfrm>
          <a:prstGeom prst="rect">
            <a:avLst/>
          </a:prstGeom>
          <a:ln>
            <a:noFill/>
          </a:ln>
          <a:effectLst>
            <a:outerShdw blurRad="190500" algn="tl" rotWithShape="0">
              <a:srgbClr val="000000">
                <a:alpha val="70000"/>
              </a:srgbClr>
            </a:outerShdw>
          </a:effectLst>
        </p:spPr>
      </p:pic>
      <p:sp>
        <p:nvSpPr>
          <p:cNvPr id="21"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sp>
        <p:nvSpPr>
          <p:cNvPr id="13" name="円形吹き出し 12"/>
          <p:cNvSpPr/>
          <p:nvPr/>
        </p:nvSpPr>
        <p:spPr>
          <a:xfrm>
            <a:off x="7693998" y="3817680"/>
            <a:ext cx="1382393" cy="509572"/>
          </a:xfrm>
          <a:prstGeom prst="wedgeEllipseCallout">
            <a:avLst>
              <a:gd name="adj1" fmla="val -57554"/>
              <a:gd name="adj2" fmla="val 680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p:cNvSpPr txBox="1"/>
              <p:nvPr/>
            </p:nvSpPr>
            <p:spPr>
              <a:xfrm>
                <a:off x="7787268" y="3958461"/>
                <a:ext cx="1411274" cy="292388"/>
              </a:xfrm>
              <a:prstGeom prst="rect">
                <a:avLst/>
              </a:prstGeom>
              <a:noFill/>
            </p:spPr>
            <p:txBody>
              <a:bodyPr wrap="square" rtlCol="0">
                <a:spAutoFit/>
              </a:bodyPr>
              <a:lstStyle/>
              <a:p>
                <a14:m>
                  <m:oMath xmlns:m="http://schemas.openxmlformats.org/officeDocument/2006/math">
                    <m:r>
                      <a:rPr lang="en-US" altLang="ja-JP" sz="1300" i="1">
                        <a:latin typeface="Cambria Math"/>
                      </a:rPr>
                      <m:t>𝛾</m:t>
                    </m:r>
                    <m:r>
                      <a:rPr lang="en-US" altLang="ja-JP" sz="1300" i="1">
                        <a:latin typeface="Cambria Math"/>
                      </a:rPr>
                      <m:t> </m:t>
                    </m:r>
                  </m:oMath>
                </a14:m>
                <a:r>
                  <a:rPr lang="ja-JP" altLang="en-US" sz="1300" dirty="0" smtClean="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1</a:t>
                </a:r>
                <a:r>
                  <a:rPr lang="ja-JP" altLang="en-US" sz="1300" dirty="0" smtClean="0">
                    <a:latin typeface="HG丸ｺﾞｼｯｸM-PRO" panose="020F0600000000000000" pitchFamily="50" charset="-128"/>
                    <a:ea typeface="HG丸ｺﾞｼｯｸM-PRO" panose="020F0600000000000000" pitchFamily="50" charset="-128"/>
                  </a:rPr>
                  <a:t>の場合</a:t>
                </a:r>
                <a:endParaRPr kumimoji="1" lang="ja-JP" altLang="en-US" sz="13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7787268" y="3958461"/>
                <a:ext cx="1411274" cy="292388"/>
              </a:xfrm>
              <a:prstGeom prst="rect">
                <a:avLst/>
              </a:prstGeom>
              <a:blipFill rotWithShape="1">
                <a:blip r:embed="rId7"/>
                <a:stretch>
                  <a:fillRect t="-4167" b="-14583"/>
                </a:stretch>
              </a:blipFill>
            </p:spPr>
            <p:txBody>
              <a:bodyPr/>
              <a:lstStyle/>
              <a:p>
                <a:r>
                  <a:rPr lang="ja-JP" altLang="en-US">
                    <a:noFill/>
                  </a:rPr>
                  <a:t> </a:t>
                </a:r>
              </a:p>
            </p:txBody>
          </p:sp>
        </mc:Fallback>
      </mc:AlternateContent>
      <p:sp>
        <p:nvSpPr>
          <p:cNvPr id="8" name="角丸四角形 7"/>
          <p:cNvSpPr/>
          <p:nvPr/>
        </p:nvSpPr>
        <p:spPr>
          <a:xfrm>
            <a:off x="415128" y="2567530"/>
            <a:ext cx="4230470" cy="11079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355577" y="2573213"/>
            <a:ext cx="4180420" cy="1107996"/>
          </a:xfrm>
          <a:prstGeom prst="rect">
            <a:avLst/>
          </a:prstGeom>
          <a:noFill/>
        </p:spPr>
        <p:txBody>
          <a:bodyPr wrap="square" rtlCol="0">
            <a:spAutoFit/>
          </a:bodyPr>
          <a:lstStyle/>
          <a:p>
            <a:pPr marL="45720" indent="0">
              <a:buNone/>
            </a:pPr>
            <a:r>
              <a:rPr lang="ja-JP" altLang="en-US" sz="2200" dirty="0" smtClean="0">
                <a:solidFill>
                  <a:schemeClr val="tx1">
                    <a:lumMod val="65000"/>
                    <a:lumOff val="35000"/>
                  </a:schemeClr>
                </a:solidFill>
                <a:latin typeface="+mn-ea"/>
              </a:rPr>
              <a:t>「</a:t>
            </a:r>
            <a:r>
              <a:rPr lang="ja-JP" altLang="en-US" sz="2200" dirty="0">
                <a:solidFill>
                  <a:schemeClr val="tx1">
                    <a:lumMod val="65000"/>
                    <a:lumOff val="35000"/>
                  </a:schemeClr>
                </a:solidFill>
                <a:latin typeface="+mn-ea"/>
              </a:rPr>
              <a:t>開いた宇宙」</a:t>
            </a:r>
            <a:endParaRPr lang="en-US" altLang="ja-JP" sz="2200" dirty="0">
              <a:solidFill>
                <a:schemeClr val="tx1">
                  <a:lumMod val="65000"/>
                  <a:lumOff val="35000"/>
                </a:schemeClr>
              </a:solidFill>
              <a:latin typeface="+mn-ea"/>
            </a:endParaRPr>
          </a:p>
          <a:p>
            <a:pPr marL="45720" indent="0">
              <a:buNone/>
            </a:pPr>
            <a:r>
              <a:rPr lang="ja-JP" altLang="en-US" sz="2200" dirty="0" smtClean="0">
                <a:solidFill>
                  <a:schemeClr val="tx1">
                    <a:lumMod val="65000"/>
                    <a:lumOff val="35000"/>
                  </a:schemeClr>
                </a:solidFill>
                <a:latin typeface="+mn-ea"/>
              </a:rPr>
              <a:t>「</a:t>
            </a:r>
            <a:r>
              <a:rPr lang="ja-JP" altLang="en-US" sz="2200" dirty="0">
                <a:solidFill>
                  <a:schemeClr val="tx1">
                    <a:lumMod val="65000"/>
                    <a:lumOff val="35000"/>
                  </a:schemeClr>
                </a:solidFill>
                <a:latin typeface="+mn-ea"/>
              </a:rPr>
              <a:t>平坦な宇宙」</a:t>
            </a:r>
            <a:endParaRPr lang="en-US" altLang="ja-JP" sz="2200" dirty="0">
              <a:solidFill>
                <a:schemeClr val="tx1">
                  <a:lumMod val="65000"/>
                  <a:lumOff val="35000"/>
                </a:schemeClr>
              </a:solidFill>
              <a:latin typeface="+mn-ea"/>
            </a:endParaRPr>
          </a:p>
          <a:p>
            <a:pPr marL="45720" indent="0">
              <a:buNone/>
            </a:pPr>
            <a:r>
              <a:rPr lang="ja-JP" altLang="en-US" sz="2200" dirty="0" smtClean="0">
                <a:solidFill>
                  <a:schemeClr val="tx1">
                    <a:lumMod val="65000"/>
                    <a:lumOff val="35000"/>
                  </a:schemeClr>
                </a:solidFill>
                <a:latin typeface="+mn-ea"/>
              </a:rPr>
              <a:t>「</a:t>
            </a:r>
            <a:r>
              <a:rPr lang="ja-JP" altLang="en-US" sz="2200" dirty="0">
                <a:solidFill>
                  <a:schemeClr val="tx1">
                    <a:lumMod val="65000"/>
                    <a:lumOff val="35000"/>
                  </a:schemeClr>
                </a:solidFill>
                <a:latin typeface="+mn-ea"/>
              </a:rPr>
              <a:t>閉じた宇宙」に対応している</a:t>
            </a:r>
            <a:r>
              <a:rPr lang="ja-JP" altLang="en-US" sz="2200" dirty="0" smtClean="0">
                <a:solidFill>
                  <a:schemeClr val="tx1">
                    <a:lumMod val="65000"/>
                    <a:lumOff val="35000"/>
                  </a:schemeClr>
                </a:solidFill>
                <a:latin typeface="+mn-ea"/>
              </a:rPr>
              <a:t>。</a:t>
            </a:r>
            <a:endParaRPr lang="en-US" altLang="ja-JP" sz="2200" dirty="0">
              <a:solidFill>
                <a:schemeClr val="tx1">
                  <a:lumMod val="65000"/>
                  <a:lumOff val="35000"/>
                </a:schemeClr>
              </a:solidFill>
              <a:latin typeface="+mn-ea"/>
            </a:endParaRPr>
          </a:p>
        </p:txBody>
      </p:sp>
      <p:sp>
        <p:nvSpPr>
          <p:cNvPr id="19" name="角丸四角形 18"/>
          <p:cNvSpPr/>
          <p:nvPr/>
        </p:nvSpPr>
        <p:spPr>
          <a:xfrm>
            <a:off x="415129" y="5550936"/>
            <a:ext cx="4230470" cy="9024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355576" y="5617416"/>
            <a:ext cx="4392488" cy="769441"/>
          </a:xfrm>
          <a:prstGeom prst="rect">
            <a:avLst/>
          </a:prstGeom>
          <a:noFill/>
        </p:spPr>
        <p:txBody>
          <a:bodyPr wrap="square" rtlCol="0">
            <a:spAutoFit/>
          </a:bodyPr>
          <a:lstStyle/>
          <a:p>
            <a:pPr marL="45720" indent="0">
              <a:buNone/>
            </a:pPr>
            <a:r>
              <a:rPr lang="ja-JP" altLang="en-US" sz="2200" dirty="0" smtClean="0">
                <a:solidFill>
                  <a:schemeClr val="tx1">
                    <a:lumMod val="65000"/>
                    <a:lumOff val="35000"/>
                  </a:schemeClr>
                </a:solidFill>
              </a:rPr>
              <a:t>長い</a:t>
            </a:r>
            <a:r>
              <a:rPr lang="ja-JP" altLang="en-US" sz="2200" dirty="0">
                <a:solidFill>
                  <a:schemeClr val="tx1">
                    <a:lumMod val="65000"/>
                    <a:lumOff val="35000"/>
                  </a:schemeClr>
                </a:solidFill>
              </a:rPr>
              <a:t>時間を</a:t>
            </a:r>
            <a:r>
              <a:rPr lang="ja-JP" altLang="en-US" sz="2200" dirty="0">
                <a:solidFill>
                  <a:schemeClr val="tx1">
                    <a:lumMod val="65000"/>
                    <a:lumOff val="35000"/>
                  </a:schemeClr>
                </a:solidFill>
                <a:latin typeface="+mn-ea"/>
              </a:rPr>
              <a:t>かけて</a:t>
            </a:r>
            <a:r>
              <a:rPr lang="ja-JP" altLang="en-US" sz="2200" dirty="0">
                <a:solidFill>
                  <a:schemeClr val="tx1">
                    <a:lumMod val="65000"/>
                    <a:lumOff val="35000"/>
                  </a:schemeClr>
                </a:solidFill>
              </a:rPr>
              <a:t>、より大きく、</a:t>
            </a:r>
            <a:endParaRPr lang="en-US" altLang="ja-JP" sz="2200" dirty="0">
              <a:solidFill>
                <a:schemeClr val="tx1">
                  <a:lumMod val="65000"/>
                  <a:lumOff val="35000"/>
                </a:schemeClr>
              </a:solidFill>
            </a:endParaRPr>
          </a:p>
          <a:p>
            <a:pPr marL="45720" indent="0">
              <a:buNone/>
            </a:pPr>
            <a:r>
              <a:rPr lang="ja-JP" altLang="en-US" sz="2200" dirty="0" smtClean="0">
                <a:solidFill>
                  <a:schemeClr val="tx1">
                    <a:lumMod val="65000"/>
                    <a:lumOff val="35000"/>
                  </a:schemeClr>
                </a:solidFill>
              </a:rPr>
              <a:t>基本的</a:t>
            </a:r>
            <a:r>
              <a:rPr lang="ja-JP" altLang="en-US" sz="2200" dirty="0">
                <a:solidFill>
                  <a:schemeClr val="tx1">
                    <a:lumMod val="65000"/>
                    <a:lumOff val="35000"/>
                  </a:schemeClr>
                </a:solidFill>
              </a:rPr>
              <a:t>な形は変わらず。</a:t>
            </a:r>
            <a:endParaRPr lang="en-US" altLang="ja-JP" sz="2200" dirty="0">
              <a:solidFill>
                <a:schemeClr val="tx1">
                  <a:lumMod val="65000"/>
                  <a:lumOff val="35000"/>
                </a:schemeClr>
              </a:solidFill>
            </a:endParaRPr>
          </a:p>
        </p:txBody>
      </p:sp>
    </p:spTree>
    <p:extLst>
      <p:ext uri="{BB962C8B-B14F-4D97-AF65-F5344CB8AC3E}">
        <p14:creationId xmlns:p14="http://schemas.microsoft.com/office/powerpoint/2010/main" val="135250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5001">
            <a:off x="4469944" y="1058909"/>
            <a:ext cx="5064723" cy="2655601"/>
          </a:xfrm>
          <a:prstGeom prst="rect">
            <a:avLst/>
          </a:prstGeom>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359532" y="254601"/>
            <a:ext cx="8424936" cy="709972"/>
          </a:xfrm>
        </p:spPr>
        <p:txBody>
          <a:bodyPr>
            <a:noAutofit/>
          </a:bodyPr>
          <a:lstStyle/>
          <a:p>
            <a:pPr algn="l"/>
            <a:r>
              <a:rPr lang="ja-JP" altLang="en-US" sz="3600" b="1" dirty="0">
                <a:latin typeface="HG丸ｺﾞｼｯｸM-PRO" panose="020F0600000000000000" pitchFamily="50" charset="-128"/>
                <a:ea typeface="HG丸ｺﾞｼｯｸM-PRO" panose="020F0600000000000000" pitchFamily="50" charset="-128"/>
              </a:rPr>
              <a:t>宇宙</a:t>
            </a:r>
            <a:r>
              <a:rPr lang="ja-JP" altLang="en-US" sz="3600" b="1" dirty="0" smtClean="0">
                <a:latin typeface="HG丸ｺﾞｼｯｸM-PRO" panose="020F0600000000000000" pitchFamily="50" charset="-128"/>
                <a:ea typeface="HG丸ｺﾞｼｯｸM-PRO" panose="020F0600000000000000" pitchFamily="50" charset="-128"/>
              </a:rPr>
              <a:t>年齢を考慮した宇宙膨張</a:t>
            </a:r>
            <a:endParaRPr kumimoji="1" lang="ja-JP" altLang="en-US" sz="36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251521" y="1073085"/>
                <a:ext cx="8208912" cy="4660171"/>
              </a:xfrm>
            </p:spPr>
            <p:txBody>
              <a:bodyPr>
                <a:normAutofit/>
              </a:bodyPr>
              <a:lstStyle/>
              <a:p>
                <a:pPr>
                  <a:buFont typeface="Wingdings" panose="05000000000000000000" pitchFamily="2" charset="2"/>
                  <a:buChar char="l"/>
                </a:pPr>
                <a:r>
                  <a:rPr lang="ja-JP" altLang="en-US" sz="23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宇宙</a:t>
                </a:r>
                <a:r>
                  <a:rPr lang="ja-JP" altLang="en-US" sz="2300" dirty="0">
                    <a:solidFill>
                      <a:schemeClr val="tx1">
                        <a:lumMod val="65000"/>
                        <a:lumOff val="35000"/>
                      </a:schemeClr>
                    </a:solidFill>
                    <a:latin typeface="HGPｺﾞｼｯｸE" panose="020B0900000000000000" pitchFamily="50" charset="-128"/>
                    <a:ea typeface="HGPｺﾞｼｯｸE" panose="020B0900000000000000" pitchFamily="50" charset="-128"/>
                  </a:rPr>
                  <a:t>年齢とは </a:t>
                </a:r>
                <a:r>
                  <a:rPr lang="en-US" altLang="ja-JP" sz="23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3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宇宙の始まりから今までの時間</a:t>
                </a:r>
                <a:endParaRPr lang="en-US" altLang="ja-JP" sz="23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r>
                  <a:rPr lang="ja-JP" altLang="en-US" sz="22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ハッブルの法則</a:t>
                </a:r>
                <a:endParaRPr lang="en-US" altLang="ja-JP" sz="2200" dirty="0" smtClean="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0" indent="0">
                  <a:buNone/>
                </a:pPr>
                <a:r>
                  <a:rPr lang="ja-JP" altLang="en-US" sz="22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天体</a:t>
                </a:r>
                <a:r>
                  <a:rPr lang="ja-JP" altLang="en-US"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の</a:t>
                </a:r>
                <a:r>
                  <a:rPr lang="ja-JP" altLang="en-US"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後退速度</a:t>
                </a:r>
                <a14:m>
                  <m:oMath xmlns:m="http://schemas.openxmlformats.org/officeDocument/2006/math">
                    <m:r>
                      <a:rPr lang="en-US" altLang="ja-JP" sz="2100" b="0" i="0" smtClean="0">
                        <a:solidFill>
                          <a:schemeClr val="tx1">
                            <a:lumMod val="65000"/>
                            <a:lumOff val="35000"/>
                          </a:schemeClr>
                        </a:solidFill>
                        <a:latin typeface="Cambria Math"/>
                      </a:rPr>
                      <m:t> </m:t>
                    </m:r>
                    <m:r>
                      <a:rPr lang="en-US" altLang="ja-JP" sz="2100" i="1">
                        <a:solidFill>
                          <a:schemeClr val="tx1">
                            <a:lumMod val="65000"/>
                            <a:lumOff val="35000"/>
                          </a:schemeClr>
                        </a:solidFill>
                        <a:latin typeface="Cambria Math"/>
                      </a:rPr>
                      <m:t>𝑣</m:t>
                    </m:r>
                    <m:r>
                      <a:rPr lang="en-US" altLang="ja-JP" sz="2100" b="0" i="1" smtClean="0">
                        <a:solidFill>
                          <a:schemeClr val="tx1">
                            <a:lumMod val="65000"/>
                            <a:lumOff val="35000"/>
                          </a:schemeClr>
                        </a:solidFill>
                        <a:latin typeface="Cambria Math"/>
                      </a:rPr>
                      <m:t> </m:t>
                    </m:r>
                  </m:oMath>
                </a14:m>
                <a:r>
                  <a:rPr lang="ja-JP" altLang="ja-JP"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とその距離</a:t>
                </a:r>
                <a14:m>
                  <m:oMath xmlns:m="http://schemas.openxmlformats.org/officeDocument/2006/math">
                    <m:r>
                      <a:rPr lang="en-US" altLang="ja-JP" sz="2100" b="0" i="0" smtClean="0">
                        <a:solidFill>
                          <a:schemeClr val="tx1">
                            <a:lumMod val="65000"/>
                            <a:lumOff val="35000"/>
                          </a:schemeClr>
                        </a:solidFill>
                        <a:latin typeface="Cambria Math"/>
                      </a:rPr>
                      <m:t> </m:t>
                    </m:r>
                    <m:r>
                      <a:rPr lang="en-US" altLang="ja-JP" sz="2100" b="0" i="1" smtClean="0">
                        <a:solidFill>
                          <a:schemeClr val="tx1">
                            <a:lumMod val="65000"/>
                            <a:lumOff val="35000"/>
                          </a:schemeClr>
                        </a:solidFill>
                        <a:latin typeface="Cambria Math"/>
                      </a:rPr>
                      <m:t>𝑑</m:t>
                    </m:r>
                    <m:r>
                      <a:rPr lang="en-US" altLang="ja-JP" sz="2100" b="0" i="1" smtClean="0">
                        <a:solidFill>
                          <a:schemeClr val="tx1">
                            <a:lumMod val="65000"/>
                            <a:lumOff val="35000"/>
                          </a:schemeClr>
                        </a:solidFill>
                        <a:latin typeface="Cambria Math"/>
                      </a:rPr>
                      <m:t> </m:t>
                    </m:r>
                  </m:oMath>
                </a14:m>
                <a:r>
                  <a:rPr lang="ja-JP" altLang="ja-JP" sz="21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が</a:t>
                </a:r>
                <a:r>
                  <a:rPr lang="ja-JP"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正比例</a:t>
                </a:r>
                <a:endParaRPr lang="en-US" altLang="ja-JP" sz="21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200" b="0" i="1" smtClean="0">
                        <a:solidFill>
                          <a:schemeClr val="tx1">
                            <a:lumMod val="65000"/>
                            <a:lumOff val="35000"/>
                          </a:schemeClr>
                        </a:solidFill>
                        <a:latin typeface="Cambria Math"/>
                      </a:rPr>
                      <m:t>𝑣</m:t>
                    </m:r>
                    <m:r>
                      <a:rPr lang="en-US" altLang="ja-JP" sz="2200" b="0" i="1" smtClean="0">
                        <a:solidFill>
                          <a:schemeClr val="tx1">
                            <a:lumMod val="65000"/>
                            <a:lumOff val="35000"/>
                          </a:schemeClr>
                        </a:solidFill>
                        <a:latin typeface="Cambria Math"/>
                      </a:rPr>
                      <m:t>=</m:t>
                    </m:r>
                    <m:sSub>
                      <m:sSubPr>
                        <m:ctrlPr>
                          <a:rPr lang="en-US" altLang="ja-JP" sz="2200" b="0" i="1" smtClean="0">
                            <a:solidFill>
                              <a:schemeClr val="tx1">
                                <a:lumMod val="65000"/>
                                <a:lumOff val="35000"/>
                              </a:schemeClr>
                            </a:solidFill>
                            <a:latin typeface="Cambria Math"/>
                          </a:rPr>
                        </m:ctrlPr>
                      </m:sSubPr>
                      <m:e>
                        <m:r>
                          <a:rPr lang="en-US" altLang="ja-JP" sz="2200" b="0" i="1" smtClean="0">
                            <a:solidFill>
                              <a:schemeClr val="tx1">
                                <a:lumMod val="65000"/>
                                <a:lumOff val="35000"/>
                              </a:schemeClr>
                            </a:solidFill>
                            <a:latin typeface="Cambria Math"/>
                          </a:rPr>
                          <m:t>𝐻</m:t>
                        </m:r>
                      </m:e>
                      <m:sub>
                        <m:r>
                          <a:rPr lang="en-US" altLang="ja-JP" sz="2200" b="0" i="1" smtClean="0">
                            <a:solidFill>
                              <a:schemeClr val="tx1">
                                <a:lumMod val="65000"/>
                                <a:lumOff val="35000"/>
                              </a:schemeClr>
                            </a:solidFill>
                            <a:latin typeface="Cambria Math"/>
                          </a:rPr>
                          <m:t>0</m:t>
                        </m:r>
                      </m:sub>
                    </m:sSub>
                    <m:r>
                      <a:rPr lang="en-US" altLang="ja-JP" sz="2200" b="0" i="1" smtClean="0">
                        <a:solidFill>
                          <a:schemeClr val="tx1">
                            <a:lumMod val="65000"/>
                            <a:lumOff val="35000"/>
                          </a:schemeClr>
                        </a:solidFill>
                        <a:latin typeface="Cambria Math"/>
                      </a:rPr>
                      <m:t>𝑑</m:t>
                    </m:r>
                  </m:oMath>
                </a14:m>
                <a:endParaRPr lang="en-US" altLang="ja-JP" sz="2200" b="0" dirty="0" smtClean="0">
                  <a:solidFill>
                    <a:schemeClr val="tx1">
                      <a:lumMod val="65000"/>
                      <a:lumOff val="35000"/>
                    </a:schemeClr>
                  </a:solidFill>
                  <a:latin typeface="HG丸ｺﾞｼｯｸM-PRO" panose="020F0600000000000000" pitchFamily="50" charset="-128"/>
                </a:endParaRPr>
              </a:p>
              <a:p>
                <a:pPr marL="388620">
                  <a:buFont typeface="Wingdings" panose="05000000000000000000" pitchFamily="2" charset="2"/>
                  <a:buChar char="Ø"/>
                </a:pPr>
                <a:r>
                  <a:rPr lang="ja-JP" altLang="en-US" sz="1900" dirty="0">
                    <a:solidFill>
                      <a:schemeClr val="tx1">
                        <a:lumMod val="65000"/>
                        <a:lumOff val="35000"/>
                      </a:schemeClr>
                    </a:solidFill>
                    <a:latin typeface="HGPｺﾞｼｯｸE" panose="020B0900000000000000" pitchFamily="50" charset="-128"/>
                    <a:ea typeface="HGPｺﾞｼｯｸE" panose="020B0900000000000000" pitchFamily="50" charset="-128"/>
                  </a:rPr>
                  <a:t>現在の</a:t>
                </a:r>
                <a:r>
                  <a:rPr lang="ja-JP" altLang="en-US" sz="19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ハッブル</a:t>
                </a:r>
                <a:r>
                  <a:rPr lang="ja-JP" altLang="en-US" sz="1900" dirty="0">
                    <a:solidFill>
                      <a:schemeClr val="tx1">
                        <a:lumMod val="65000"/>
                        <a:lumOff val="35000"/>
                      </a:schemeClr>
                    </a:solidFill>
                    <a:latin typeface="HGPｺﾞｼｯｸE" panose="020B0900000000000000" pitchFamily="50" charset="-128"/>
                    <a:ea typeface="HGPｺﾞｼｯｸE" panose="020B0900000000000000" pitchFamily="50" charset="-128"/>
                  </a:rPr>
                  <a:t>パラメータ</a:t>
                </a:r>
                <a:r>
                  <a:rPr lang="en-US" altLang="ja-JP" sz="19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 </a:t>
                </a:r>
                <a14:m>
                  <m:oMath xmlns:m="http://schemas.openxmlformats.org/officeDocument/2006/math">
                    <m:sSub>
                      <m:sSubPr>
                        <m:ctrlPr>
                          <a:rPr lang="en-US" altLang="ja-JP" sz="2000" i="1">
                            <a:solidFill>
                              <a:schemeClr val="tx1">
                                <a:lumMod val="65000"/>
                                <a:lumOff val="35000"/>
                              </a:schemeClr>
                            </a:solidFill>
                            <a:latin typeface="Cambria Math"/>
                          </a:rPr>
                        </m:ctrlPr>
                      </m:sSubPr>
                      <m:e>
                        <m:r>
                          <a:rPr lang="en-US" altLang="ja-JP" sz="2000" i="1">
                            <a:solidFill>
                              <a:schemeClr val="tx1">
                                <a:lumMod val="65000"/>
                                <a:lumOff val="35000"/>
                              </a:schemeClr>
                            </a:solidFill>
                            <a:latin typeface="Cambria Math"/>
                          </a:rPr>
                          <m:t>𝐻</m:t>
                        </m:r>
                      </m:e>
                      <m:sub>
                        <m:r>
                          <a:rPr lang="en-US" altLang="ja-JP" sz="2000" i="1">
                            <a:solidFill>
                              <a:schemeClr val="tx1">
                                <a:lumMod val="65000"/>
                                <a:lumOff val="35000"/>
                              </a:schemeClr>
                            </a:solidFill>
                            <a:latin typeface="Cambria Math"/>
                          </a:rPr>
                          <m:t>0</m:t>
                        </m:r>
                      </m:sub>
                    </m:sSub>
                  </m:oMath>
                </a14:m>
                <a:r>
                  <a:rPr lang="en-US" altLang="ja-JP" sz="19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 </a:t>
                </a:r>
                <a:r>
                  <a:rPr lang="en-US" altLang="ja-JP" sz="1900" dirty="0">
                    <a:solidFill>
                      <a:schemeClr val="tx1">
                        <a:lumMod val="65000"/>
                        <a:lumOff val="35000"/>
                      </a:schemeClr>
                    </a:solidFill>
                    <a:latin typeface="HGPｺﾞｼｯｸE" panose="020B0900000000000000" pitchFamily="50" charset="-128"/>
                    <a:ea typeface="HGPｺﾞｼｯｸE" panose="020B0900000000000000" pitchFamily="50" charset="-128"/>
                  </a:rPr>
                  <a:t>(</a:t>
                </a:r>
                <a14:m>
                  <m:oMath xmlns:m="http://schemas.openxmlformats.org/officeDocument/2006/math">
                    <m:r>
                      <a:rPr lang="en-US" altLang="ja-JP" sz="1900" i="1">
                        <a:solidFill>
                          <a:schemeClr val="tx1">
                            <a:lumMod val="65000"/>
                            <a:lumOff val="35000"/>
                          </a:schemeClr>
                        </a:solidFill>
                        <a:latin typeface="Cambria Math"/>
                      </a:rPr>
                      <m:t>𝐻</m:t>
                    </m:r>
                    <m:d>
                      <m:dPr>
                        <m:ctrlPr>
                          <a:rPr lang="en-US" altLang="ja-JP" sz="1900" i="1">
                            <a:solidFill>
                              <a:schemeClr val="tx1">
                                <a:lumMod val="65000"/>
                                <a:lumOff val="35000"/>
                              </a:schemeClr>
                            </a:solidFill>
                            <a:latin typeface="Cambria Math"/>
                          </a:rPr>
                        </m:ctrlPr>
                      </m:dPr>
                      <m:e>
                        <m:r>
                          <a:rPr lang="en-US" altLang="ja-JP" sz="1900" i="1">
                            <a:solidFill>
                              <a:schemeClr val="tx1">
                                <a:lumMod val="65000"/>
                                <a:lumOff val="35000"/>
                              </a:schemeClr>
                            </a:solidFill>
                            <a:latin typeface="Cambria Math"/>
                          </a:rPr>
                          <m:t>0</m:t>
                        </m:r>
                      </m:e>
                    </m:d>
                  </m:oMath>
                </a14:m>
                <a:r>
                  <a:rPr lang="en-US" altLang="ja-JP" sz="19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en-US" altLang="ja-JP" sz="1900"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a:t>
                </a:r>
                <a:r>
                  <a:rPr lang="ja-JP" altLang="en-US" sz="1900" dirty="0">
                    <a:solidFill>
                      <a:schemeClr val="tx1">
                        <a:lumMod val="65000"/>
                        <a:lumOff val="35000"/>
                      </a:schemeClr>
                    </a:solidFill>
                    <a:latin typeface="HGPｺﾞｼｯｸE" panose="020B0900000000000000" pitchFamily="50" charset="-128"/>
                    <a:ea typeface="HGPｺﾞｼｯｸE" panose="020B0900000000000000" pitchFamily="50" charset="-128"/>
                  </a:rPr>
                  <a:t>　</a:t>
                </a:r>
                <a:endParaRPr lang="en-US" altLang="ja-JP" sz="1900" dirty="0" smtClean="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45720" indent="0">
                  <a:buNone/>
                </a:pPr>
                <a:r>
                  <a:rPr lang="ja-JP" altLang="en-US" sz="1900" dirty="0">
                    <a:solidFill>
                      <a:schemeClr val="tx1">
                        <a:lumMod val="65000"/>
                        <a:lumOff val="35000"/>
                      </a:schemeClr>
                    </a:solidFill>
                    <a:effectLst/>
                    <a:latin typeface="HGPｺﾞｼｯｸE" panose="020B0900000000000000" pitchFamily="50" charset="-128"/>
                    <a:ea typeface="HGPｺﾞｼｯｸE" panose="020B0900000000000000" pitchFamily="50" charset="-128"/>
                  </a:rPr>
                  <a:t>　</a:t>
                </a:r>
                <a:r>
                  <a:rPr lang="ja-JP" altLang="en-US" sz="1900" dirty="0" smtClean="0">
                    <a:solidFill>
                      <a:schemeClr val="tx1">
                        <a:lumMod val="65000"/>
                        <a:lumOff val="35000"/>
                      </a:schemeClr>
                    </a:solidFill>
                    <a:effectLst/>
                    <a:latin typeface="HGPｺﾞｼｯｸE" panose="020B0900000000000000" pitchFamily="50" charset="-128"/>
                    <a:ea typeface="HGPｺﾞｼｯｸE" panose="020B0900000000000000" pitchFamily="50" charset="-128"/>
                  </a:rPr>
                  <a:t>　</a:t>
                </a:r>
                <a:r>
                  <a:rPr lang="en-US" altLang="ja-JP" sz="19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1800" i="1" smtClean="0">
                            <a:solidFill>
                              <a:schemeClr val="tx1">
                                <a:lumMod val="65000"/>
                                <a:lumOff val="35000"/>
                              </a:schemeClr>
                            </a:solidFill>
                            <a:effectLst/>
                            <a:latin typeface="Cambria Math"/>
                          </a:rPr>
                        </m:ctrlPr>
                      </m:sSubPr>
                      <m:e>
                        <m:r>
                          <a:rPr lang="en-US" altLang="ja-JP" sz="1800" i="1">
                            <a:solidFill>
                              <a:schemeClr val="tx1">
                                <a:lumMod val="65000"/>
                                <a:lumOff val="35000"/>
                              </a:schemeClr>
                            </a:solidFill>
                            <a:effectLst/>
                            <a:latin typeface="Cambria Math"/>
                          </a:rPr>
                          <m:t>𝐻</m:t>
                        </m:r>
                      </m:e>
                      <m:sub>
                        <m:r>
                          <a:rPr lang="en-US" altLang="ja-JP" sz="1800" i="1">
                            <a:solidFill>
                              <a:schemeClr val="tx1">
                                <a:lumMod val="65000"/>
                                <a:lumOff val="35000"/>
                              </a:schemeClr>
                            </a:solidFill>
                            <a:effectLst/>
                            <a:latin typeface="Cambria Math"/>
                          </a:rPr>
                          <m:t>0</m:t>
                        </m:r>
                      </m:sub>
                    </m:sSub>
                  </m:oMath>
                </a14:m>
                <a:r>
                  <a:rPr lang="ja-JP" altLang="en-US" sz="18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に任意の値を設定</a:t>
                </a:r>
                <a:endParaRPr lang="en-US" altLang="ja-JP" sz="1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現在</a:t>
                </a:r>
                <a:r>
                  <a:rPr lang="ja-JP" altLang="en-US"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の</a:t>
                </a: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ハッブル</a:t>
                </a:r>
                <a14:m>
                  <m:oMath xmlns:m="http://schemas.openxmlformats.org/officeDocument/2006/math">
                    <m:sSub>
                      <m:sSubPr>
                        <m:ctrlPr>
                          <a:rPr lang="en-US" altLang="ja-JP" sz="1600" i="1">
                            <a:solidFill>
                              <a:schemeClr val="tx1">
                                <a:lumMod val="65000"/>
                                <a:lumOff val="35000"/>
                              </a:schemeClr>
                            </a:solidFill>
                            <a:latin typeface="Cambria Math"/>
                          </a:rPr>
                        </m:ctrlPr>
                      </m:sSubPr>
                      <m:e>
                        <m:r>
                          <a:rPr lang="en-US" altLang="ja-JP" sz="1600" i="1">
                            <a:solidFill>
                              <a:schemeClr val="tx1">
                                <a:lumMod val="65000"/>
                                <a:lumOff val="35000"/>
                              </a:schemeClr>
                            </a:solidFill>
                            <a:latin typeface="Cambria Math"/>
                          </a:rPr>
                          <m:t>𝐻</m:t>
                        </m:r>
                      </m:e>
                      <m:sub>
                        <m:r>
                          <a:rPr lang="en-US" altLang="ja-JP" sz="1600" i="1">
                            <a:solidFill>
                              <a:schemeClr val="tx1">
                                <a:lumMod val="65000"/>
                                <a:lumOff val="35000"/>
                              </a:schemeClr>
                            </a:solidFill>
                            <a:latin typeface="Cambria Math"/>
                          </a:rPr>
                          <m:t>0</m:t>
                        </m:r>
                      </m:sub>
                    </m:sSub>
                  </m:oMath>
                </a14:m>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の</a:t>
                </a:r>
                <a:r>
                  <a:rPr lang="ja-JP" altLang="en-US"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時</a:t>
                </a: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の時間を</a:t>
                </a:r>
                <a:endParaRPr lang="en-US" altLang="ja-JP"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5720" indent="0">
                  <a:buNone/>
                </a:pP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　現在値ｔ</a:t>
                </a:r>
                <a:r>
                  <a:rPr lang="ja-JP" altLang="en-US" sz="1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＝０</a:t>
                </a:r>
                <a:r>
                  <a:rPr lang="ja-JP" altLang="en-US" sz="1700"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とし再プロット</a:t>
                </a:r>
                <a:endParaRPr lang="en-US" altLang="ja-JP" sz="1700" dirty="0" smtClean="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45720" indent="0">
                  <a:buNone/>
                </a:pPr>
                <a:endParaRPr lang="en-US" altLang="ja-JP" sz="1200" dirty="0">
                  <a:ln w="12700">
                    <a:solidFill>
                      <a:schemeClr val="bg1">
                        <a:lumMod val="50000"/>
                      </a:schemeClr>
                    </a:solidFill>
                  </a:ln>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45720" indent="0">
                  <a:buNone/>
                </a:pPr>
                <a:endParaRPr lang="en-US" altLang="ja-JP" sz="1200" dirty="0" smtClean="0">
                  <a:ln w="12700">
                    <a:solidFill>
                      <a:schemeClr val="bg1">
                        <a:lumMod val="50000"/>
                      </a:schemeClr>
                    </a:solidFill>
                  </a:ln>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251521" y="1073085"/>
                <a:ext cx="8208912" cy="4660171"/>
              </a:xfrm>
              <a:blipFill rotWithShape="1">
                <a:blip r:embed="rId4"/>
                <a:stretch>
                  <a:fillRect l="-817" t="-104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normAutofit/>
          </a:bodyPr>
          <a:lstStyle/>
          <a:p>
            <a:fld id="{9591A696-2FAC-4AEC-836A-F0E056F1395A}" type="slidenum">
              <a:rPr kumimoji="1" lang="ja-JP" altLang="en-US" smtClean="0"/>
              <a:t>9</a:t>
            </a:fld>
            <a:endParaRPr kumimoji="1" lang="ja-JP" altLang="en-US" dirty="0"/>
          </a:p>
        </p:txBody>
      </p:sp>
      <p:sp>
        <p:nvSpPr>
          <p:cNvPr id="21" name="テキスト ボックス 20"/>
          <p:cNvSpPr txBox="1"/>
          <p:nvPr/>
        </p:nvSpPr>
        <p:spPr>
          <a:xfrm>
            <a:off x="575556" y="6525344"/>
            <a:ext cx="8568444" cy="307777"/>
          </a:xfrm>
          <a:prstGeom prst="rect">
            <a:avLst/>
          </a:prstGeom>
          <a:noFill/>
        </p:spPr>
        <p:txBody>
          <a:bodyPr wrap="square" rtlCol="0">
            <a:spAutoFit/>
          </a:bodyPr>
          <a:lstStyle/>
          <a:p>
            <a:r>
              <a:rPr lang="en-US" altLang="ja-JP" sz="1400" dirty="0">
                <a:solidFill>
                  <a:schemeClr val="accent1">
                    <a:lumMod val="75000"/>
                  </a:schemeClr>
                </a:solidFill>
              </a:rPr>
              <a:t>Illustration: </a:t>
            </a:r>
            <a:r>
              <a:rPr lang="ja-JP" altLang="en-US" sz="1400" dirty="0" smtClean="0">
                <a:solidFill>
                  <a:schemeClr val="accent1">
                    <a:lumMod val="75000"/>
                  </a:schemeClr>
                </a:solidFill>
              </a:rPr>
              <a:t>「膨張する</a:t>
            </a:r>
            <a:r>
              <a:rPr lang="ja-JP" altLang="en-US" sz="1400" dirty="0">
                <a:solidFill>
                  <a:schemeClr val="accent1">
                    <a:lumMod val="75000"/>
                  </a:schemeClr>
                </a:solidFill>
              </a:rPr>
              <a:t>宇宙</a:t>
            </a:r>
            <a:r>
              <a:rPr lang="ja-JP" altLang="en-US" sz="1400" dirty="0" smtClean="0">
                <a:solidFill>
                  <a:schemeClr val="accent1">
                    <a:lumMod val="75000"/>
                  </a:schemeClr>
                </a:solidFill>
              </a:rPr>
              <a:t>」</a:t>
            </a:r>
            <a:r>
              <a:rPr lang="en-US" altLang="ja-JP" sz="1400" dirty="0" smtClean="0">
                <a:solidFill>
                  <a:schemeClr val="accent1">
                    <a:lumMod val="75000"/>
                  </a:schemeClr>
                </a:solidFill>
              </a:rPr>
              <a:t>http</a:t>
            </a:r>
            <a:r>
              <a:rPr lang="en-US" altLang="ja-JP" sz="1400" dirty="0">
                <a:solidFill>
                  <a:schemeClr val="accent1">
                    <a:lumMod val="75000"/>
                  </a:schemeClr>
                </a:solidFill>
              </a:rPr>
              <a:t>://astr.phys.saga-u.ac.jp/~funakubo/BAU/chapter1/chapter1-2.html</a:t>
            </a:r>
            <a:endParaRPr kumimoji="1" lang="ja-JP" altLang="en-US" sz="1300" dirty="0">
              <a:solidFill>
                <a:schemeClr val="accent1">
                  <a:lumMod val="75000"/>
                </a:schemeClr>
              </a:solidFill>
            </a:endParaRPr>
          </a:p>
        </p:txBody>
      </p:sp>
      <p:sp>
        <p:nvSpPr>
          <p:cNvPr id="10" name="フッター プレースホルダー 10"/>
          <p:cNvSpPr>
            <a:spLocks noGrp="1"/>
          </p:cNvSpPr>
          <p:nvPr>
            <p:ph type="ftr" sz="quarter" idx="11"/>
          </p:nvPr>
        </p:nvSpPr>
        <p:spPr>
          <a:xfrm>
            <a:off x="5460879" y="0"/>
            <a:ext cx="3687665" cy="301227"/>
          </a:xfrm>
        </p:spPr>
        <p:txBody>
          <a:bodyPr/>
          <a:lstStyle/>
          <a:p>
            <a:r>
              <a:rPr lang="ja-JP" altLang="en-US" sz="1100" dirty="0" smtClean="0"/>
              <a:t>宇宙論パラメータによる宇宙膨張則の比較ツールの作成</a:t>
            </a:r>
            <a:endParaRPr kumimoji="1" lang="ja-JP" altLang="en-US" sz="1100" dirty="0"/>
          </a:p>
        </p:txBody>
      </p:sp>
      <p:cxnSp>
        <p:nvCxnSpPr>
          <p:cNvPr id="11" name="直線コネクタ 10"/>
          <p:cNvCxnSpPr/>
          <p:nvPr/>
        </p:nvCxnSpPr>
        <p:spPr>
          <a:xfrm>
            <a:off x="755576" y="6534385"/>
            <a:ext cx="756084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818" y="3479958"/>
            <a:ext cx="3977598" cy="2584280"/>
          </a:xfrm>
          <a:prstGeom prst="rect">
            <a:avLst/>
          </a:prstGeom>
          <a:ln>
            <a:noFill/>
          </a:ln>
          <a:effectLst>
            <a:outerShdw blurRad="190500" algn="tl" rotWithShape="0">
              <a:srgbClr val="000000">
                <a:alpha val="70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3" name="円形吹き出し 12"/>
          <p:cNvSpPr/>
          <p:nvPr/>
        </p:nvSpPr>
        <p:spPr>
          <a:xfrm>
            <a:off x="6115453" y="3226445"/>
            <a:ext cx="1242999" cy="470843"/>
          </a:xfrm>
          <a:prstGeom prst="wedgeEllipseCallout">
            <a:avLst>
              <a:gd name="adj1" fmla="val -20930"/>
              <a:gd name="adj2" fmla="val 78429"/>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14563" y="3229294"/>
            <a:ext cx="1441972" cy="400110"/>
          </a:xfrm>
          <a:prstGeom prst="rect">
            <a:avLst/>
          </a:prstGeom>
          <a:noFill/>
        </p:spPr>
        <p:txBody>
          <a:bodyPr wrap="square" rtlCol="0">
            <a:spAutoFit/>
          </a:bodyPr>
          <a:lstStyle/>
          <a:p>
            <a:pPr algn="ctr"/>
            <a:r>
              <a:rPr lang="ja-JP" altLang="en-US" sz="200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現在</a:t>
            </a:r>
            <a:endParaRPr kumimoji="1" lang="ja-JP" altLang="en-US" sz="20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16" name="フリーフォーム 15"/>
          <p:cNvSpPr/>
          <p:nvPr/>
        </p:nvSpPr>
        <p:spPr>
          <a:xfrm>
            <a:off x="4807758" y="5980905"/>
            <a:ext cx="1673329" cy="350735"/>
          </a:xfrm>
          <a:custGeom>
            <a:avLst/>
            <a:gdLst>
              <a:gd name="connsiteX0" fmla="*/ 0 w 2045110"/>
              <a:gd name="connsiteY0" fmla="*/ 0 h 511278"/>
              <a:gd name="connsiteX1" fmla="*/ 0 w 2045110"/>
              <a:gd name="connsiteY1" fmla="*/ 501445 h 511278"/>
              <a:gd name="connsiteX2" fmla="*/ 2045110 w 2045110"/>
              <a:gd name="connsiteY2" fmla="*/ 511278 h 511278"/>
              <a:gd name="connsiteX3" fmla="*/ 2045110 w 2045110"/>
              <a:gd name="connsiteY3" fmla="*/ 0 h 511278"/>
              <a:gd name="connsiteX4" fmla="*/ 2045110 w 2045110"/>
              <a:gd name="connsiteY4" fmla="*/ 167148 h 51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110" h="511278">
                <a:moveTo>
                  <a:pt x="0" y="0"/>
                </a:moveTo>
                <a:lnTo>
                  <a:pt x="0" y="501445"/>
                </a:lnTo>
                <a:lnTo>
                  <a:pt x="2045110" y="511278"/>
                </a:lnTo>
                <a:lnTo>
                  <a:pt x="2045110" y="0"/>
                </a:lnTo>
                <a:lnTo>
                  <a:pt x="2045110" y="167148"/>
                </a:lnTo>
              </a:path>
            </a:pathLst>
          </a:cu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　　　　　　　　　</a:t>
            </a:r>
            <a:endParaRPr kumimoji="1" lang="ja-JP" altLang="en-US" dirty="0"/>
          </a:p>
        </p:txBody>
      </p:sp>
      <p:sp>
        <p:nvSpPr>
          <p:cNvPr id="17" name="フリーフォーム 16"/>
          <p:cNvSpPr/>
          <p:nvPr/>
        </p:nvSpPr>
        <p:spPr>
          <a:xfrm>
            <a:off x="6299438" y="5820540"/>
            <a:ext cx="178557" cy="228644"/>
          </a:xfrm>
          <a:custGeom>
            <a:avLst/>
            <a:gdLst>
              <a:gd name="connsiteX0" fmla="*/ 0 w 2045110"/>
              <a:gd name="connsiteY0" fmla="*/ 0 h 511278"/>
              <a:gd name="connsiteX1" fmla="*/ 0 w 2045110"/>
              <a:gd name="connsiteY1" fmla="*/ 501445 h 511278"/>
              <a:gd name="connsiteX2" fmla="*/ 2045110 w 2045110"/>
              <a:gd name="connsiteY2" fmla="*/ 511278 h 511278"/>
              <a:gd name="connsiteX3" fmla="*/ 2045110 w 2045110"/>
              <a:gd name="connsiteY3" fmla="*/ 0 h 511278"/>
              <a:gd name="connsiteX4" fmla="*/ 2045110 w 2045110"/>
              <a:gd name="connsiteY4" fmla="*/ 167148 h 51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110" h="511278">
                <a:moveTo>
                  <a:pt x="0" y="0"/>
                </a:moveTo>
                <a:lnTo>
                  <a:pt x="0" y="501445"/>
                </a:lnTo>
                <a:lnTo>
                  <a:pt x="2045110" y="511278"/>
                </a:lnTo>
                <a:lnTo>
                  <a:pt x="2045110" y="0"/>
                </a:lnTo>
                <a:lnTo>
                  <a:pt x="2045110" y="167148"/>
                </a:lnTo>
              </a:path>
            </a:pathLst>
          </a:cu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8" name="フリーフォーム 17"/>
          <p:cNvSpPr/>
          <p:nvPr/>
        </p:nvSpPr>
        <p:spPr>
          <a:xfrm>
            <a:off x="5488087" y="5931438"/>
            <a:ext cx="989908" cy="224836"/>
          </a:xfrm>
          <a:custGeom>
            <a:avLst/>
            <a:gdLst>
              <a:gd name="connsiteX0" fmla="*/ 0 w 2045110"/>
              <a:gd name="connsiteY0" fmla="*/ 0 h 511278"/>
              <a:gd name="connsiteX1" fmla="*/ 0 w 2045110"/>
              <a:gd name="connsiteY1" fmla="*/ 501445 h 511278"/>
              <a:gd name="connsiteX2" fmla="*/ 2045110 w 2045110"/>
              <a:gd name="connsiteY2" fmla="*/ 511278 h 511278"/>
              <a:gd name="connsiteX3" fmla="*/ 2045110 w 2045110"/>
              <a:gd name="connsiteY3" fmla="*/ 0 h 511278"/>
              <a:gd name="connsiteX4" fmla="*/ 2045110 w 2045110"/>
              <a:gd name="connsiteY4" fmla="*/ 167148 h 51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110" h="511278">
                <a:moveTo>
                  <a:pt x="0" y="0"/>
                </a:moveTo>
                <a:lnTo>
                  <a:pt x="0" y="501445"/>
                </a:lnTo>
                <a:lnTo>
                  <a:pt x="2045110" y="511278"/>
                </a:lnTo>
                <a:lnTo>
                  <a:pt x="2045110" y="0"/>
                </a:lnTo>
                <a:lnTo>
                  <a:pt x="2045110" y="167148"/>
                </a:lnTo>
              </a:path>
            </a:pathLst>
          </a:cu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5" name="ホームベース 4"/>
          <p:cNvSpPr/>
          <p:nvPr/>
        </p:nvSpPr>
        <p:spPr>
          <a:xfrm rot="606037">
            <a:off x="1718128" y="5647617"/>
            <a:ext cx="2885109" cy="574491"/>
          </a:xfrm>
          <a:prstGeom prst="homePlate">
            <a:avLst>
              <a:gd name="adj" fmla="val 116524"/>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rot="634912">
            <a:off x="1919777" y="5558932"/>
            <a:ext cx="2186253" cy="630942"/>
          </a:xfrm>
          <a:prstGeom prst="rect">
            <a:avLst/>
          </a:prstGeom>
          <a:noFill/>
        </p:spPr>
        <p:txBody>
          <a:bodyPr wrap="square" rtlCol="0">
            <a:spAutoFit/>
          </a:bodyPr>
          <a:lstStyle/>
          <a:p>
            <a:r>
              <a:rPr kumimoji="1" lang="ja-JP" altLang="en-US" sz="3500" dirty="0" smtClean="0">
                <a:ln w="1905"/>
                <a:solidFill>
                  <a:srgbClr val="C00000"/>
                </a:solidFill>
                <a:effectLst>
                  <a:innerShdw blurRad="69850" dist="43180" dir="5400000">
                    <a:srgbClr val="000000">
                      <a:alpha val="65000"/>
                    </a:srgbClr>
                  </a:innerShdw>
                </a:effectLst>
                <a:latin typeface="HGS創英角ﾎﾟｯﾌﾟ体" panose="040B0A00000000000000" pitchFamily="50" charset="-128"/>
                <a:ea typeface="HGS創英角ﾎﾟｯﾌﾟ体" panose="040B0A00000000000000" pitchFamily="50" charset="-128"/>
              </a:rPr>
              <a:t>宇宙年齢</a:t>
            </a:r>
            <a:endParaRPr kumimoji="1" lang="en-US" altLang="ja-JP" sz="3500" dirty="0" smtClean="0">
              <a:ln w="1905"/>
              <a:solidFill>
                <a:srgbClr val="C00000"/>
              </a:solidFill>
              <a:effectLst>
                <a:innerShdw blurRad="69850" dist="43180" dir="5400000">
                  <a:srgbClr val="000000">
                    <a:alpha val="65000"/>
                  </a:srgbClr>
                </a:inn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3771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ユーザー定義 2">
      <a:dk1>
        <a:sysClr val="windowText" lastClr="000000"/>
      </a:dk1>
      <a:lt1>
        <a:srgbClr val="F0ECD8"/>
      </a:lt1>
      <a:dk2>
        <a:srgbClr val="A83731"/>
      </a:dk2>
      <a:lt2>
        <a:srgbClr val="F0ECD8"/>
      </a:lt2>
      <a:accent1>
        <a:srgbClr val="6B9E3F"/>
      </a:accent1>
      <a:accent2>
        <a:srgbClr val="CAA76F"/>
      </a:accent2>
      <a:accent3>
        <a:srgbClr val="876631"/>
      </a:accent3>
      <a:accent4>
        <a:srgbClr val="50762F"/>
      </a:accent4>
      <a:accent5>
        <a:srgbClr val="6B9E3F"/>
      </a:accent5>
      <a:accent6>
        <a:srgbClr val="CD5C56"/>
      </a:accent6>
      <a:hlink>
        <a:srgbClr val="0000FE"/>
      </a:hlink>
      <a:folHlink>
        <a:srgbClr val="7030A0"/>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9773</TotalTime>
  <Words>1585</Words>
  <Application>Microsoft Office PowerPoint</Application>
  <PresentationFormat>画面に合わせる (4:3)</PresentationFormat>
  <Paragraphs>263</Paragraphs>
  <Slides>14</Slides>
  <Notes>14</Notes>
  <HiddenSlides>1</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エグゼクティブ</vt:lpstr>
      <vt:lpstr>宇宙論パラメータによる 宇宙膨張則の比較ツールの作成</vt:lpstr>
      <vt:lpstr>目的</vt:lpstr>
      <vt:lpstr>PowerPoint プレゼンテーション</vt:lpstr>
      <vt:lpstr>宇宙空間の形</vt:lpstr>
      <vt:lpstr>フリードマン宇宙モデル(１)</vt:lpstr>
      <vt:lpstr>PowerPoint プレゼンテーション</vt:lpstr>
      <vt:lpstr>プログラム</vt:lpstr>
      <vt:lpstr>プログラム －宇宙の大きさ</vt:lpstr>
      <vt:lpstr>宇宙年齢を考慮した宇宙膨張</vt:lpstr>
      <vt:lpstr>宇宙論パラメータ</vt:lpstr>
      <vt:lpstr>宇宙膨張則比較ツール</vt:lpstr>
      <vt:lpstr>加速膨張する宇宙</vt:lpstr>
      <vt:lpstr>結論</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yuki</dc:creator>
  <cp:lastModifiedBy>higashida</cp:lastModifiedBy>
  <cp:revision>313</cp:revision>
  <cp:lastPrinted>2014-02-10T03:51:26Z</cp:lastPrinted>
  <dcterms:created xsi:type="dcterms:W3CDTF">2012-12-17T14:12:20Z</dcterms:created>
  <dcterms:modified xsi:type="dcterms:W3CDTF">2014-02-11T08:43:10Z</dcterms:modified>
</cp:coreProperties>
</file>