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7" r:id="rId9"/>
    <p:sldId id="270" r:id="rId10"/>
    <p:sldId id="271" r:id="rId11"/>
    <p:sldId id="272" r:id="rId12"/>
    <p:sldId id="273" r:id="rId13"/>
    <p:sldId id="275" r:id="rId14"/>
    <p:sldId id="276" r:id="rId15"/>
    <p:sldId id="274" r:id="rId16"/>
    <p:sldId id="261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2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1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5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9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8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9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8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9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2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5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0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87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6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1192" y="-116983"/>
            <a:ext cx="7989752" cy="1504844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多数の泡の成長と合体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81192" y="1774227"/>
            <a:ext cx="7989752" cy="590321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情報システム学科</a:t>
            </a:r>
            <a:endParaRPr kumimoji="1" lang="en-US" altLang="ja-JP" sz="3200" dirty="0" smtClean="0"/>
          </a:p>
          <a:p>
            <a:r>
              <a:rPr lang="en-US" altLang="ja-JP" sz="3200" dirty="0" smtClean="0"/>
              <a:t>B10-006</a:t>
            </a:r>
            <a:r>
              <a:rPr lang="ja-JP" altLang="en-US" sz="3200" dirty="0" smtClean="0"/>
              <a:t>　　井原　貴幸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42" y="3431434"/>
            <a:ext cx="3367773" cy="252583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1" y="3431434"/>
            <a:ext cx="3218076" cy="257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1" y="621404"/>
            <a:ext cx="6349283" cy="476196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908495" y="5157182"/>
            <a:ext cx="6993229" cy="29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 rot="5400000">
            <a:off x="3986792" y="4041550"/>
            <a:ext cx="6993229" cy="29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50055" y="621404"/>
            <a:ext cx="6993229" cy="29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4162" y="5298671"/>
            <a:ext cx="6340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結論</a:t>
            </a:r>
            <a:endParaRPr kumimoji="1" lang="en-US" altLang="ja-JP" sz="2400" dirty="0"/>
          </a:p>
          <a:p>
            <a:r>
              <a:rPr kumimoji="1" lang="ja-JP" altLang="en-US" sz="2400" dirty="0" smtClean="0"/>
              <a:t>多数の泡の破裂や成長の様子を再現できる。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特殊な形の泡も再現することができる。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531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まとめと今後の課題</a:t>
            </a:r>
            <a:endParaRPr kumimoji="1" lang="ja-JP" altLang="en-US" sz="4000" dirty="0"/>
          </a:p>
        </p:txBody>
      </p:sp>
      <p:sp>
        <p:nvSpPr>
          <p:cNvPr id="4" name="コンテンツ プレースホルダ 2"/>
          <p:cNvSpPr>
            <a:spLocks noGrp="1"/>
          </p:cNvSpPr>
          <p:nvPr/>
        </p:nvSpPr>
        <p:spPr bwMode="auto">
          <a:xfrm>
            <a:off x="360488" y="1916188"/>
            <a:ext cx="8431159" cy="460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ja-JP" altLang="en-US" sz="3000" dirty="0" smtClean="0">
                <a:latin typeface="小塚ゴシック Pro R" pitchFamily="34" charset="-128"/>
                <a:ea typeface="小塚ゴシック Pro R" pitchFamily="34" charset="-128"/>
              </a:rPr>
              <a:t>・複数のモデルとシミュレータを作成できた。</a:t>
            </a:r>
            <a:endParaRPr lang="en-US" altLang="ja-JP" sz="3000" dirty="0">
              <a:latin typeface="小塚ゴシック Pro R" pitchFamily="34" charset="-128"/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3000" dirty="0" smtClean="0">
                <a:ea typeface="小塚ゴシック Pro R" pitchFamily="34" charset="-128"/>
              </a:rPr>
              <a:t>・複数の泡の接合が可能のモデルでは、特殊な形の</a:t>
            </a:r>
            <a:r>
              <a:rPr lang="ja-JP" altLang="en-US" sz="3000" dirty="0" smtClean="0">
                <a:ea typeface="小塚ゴシック Pro R" pitchFamily="34" charset="-128"/>
              </a:rPr>
              <a:t>泡や無数の泡の成長や</a:t>
            </a:r>
            <a:r>
              <a:rPr lang="ja-JP" altLang="en-US" sz="3000" smtClean="0">
                <a:ea typeface="小塚ゴシック Pro R" pitchFamily="34" charset="-128"/>
              </a:rPr>
              <a:t>破裂を再現できた</a:t>
            </a:r>
            <a:r>
              <a:rPr lang="ja-JP" altLang="en-US" sz="3000" dirty="0" smtClean="0">
                <a:ea typeface="小塚ゴシック Pro R" pitchFamily="34" charset="-128"/>
              </a:rPr>
              <a:t>。</a:t>
            </a:r>
            <a:endParaRPr lang="en-US" altLang="ja-JP" sz="3000" dirty="0" smtClean="0">
              <a:ea typeface="小塚ゴシック Pro R" pitchFamily="34" charset="-128"/>
            </a:endParaRPr>
          </a:p>
          <a:p>
            <a:pPr marL="180000">
              <a:buNone/>
            </a:pPr>
            <a:endParaRPr lang="en-US" altLang="ja-JP" sz="3000" b="1" dirty="0" smtClean="0">
              <a:ea typeface="小塚ゴシック Pro R" pitchFamily="34" charset="-128"/>
            </a:endParaRPr>
          </a:p>
          <a:p>
            <a:pPr marL="180000">
              <a:buNone/>
            </a:pPr>
            <a:r>
              <a:rPr lang="ja-JP" altLang="en-US" sz="3000" b="1" dirty="0" smtClean="0">
                <a:ea typeface="小塚ゴシック Pro R" pitchFamily="34" charset="-128"/>
              </a:rPr>
              <a:t>課題</a:t>
            </a:r>
            <a:endParaRPr lang="en-US" altLang="ja-JP" sz="3000" b="1" dirty="0" smtClean="0">
              <a:ea typeface="小塚ゴシック Pro R" pitchFamily="34" charset="-128"/>
            </a:endParaRPr>
          </a:p>
          <a:p>
            <a:pPr marL="180000">
              <a:buNone/>
            </a:pPr>
            <a:r>
              <a:rPr lang="ja-JP" altLang="en-US" sz="3000" dirty="0" smtClean="0">
                <a:ea typeface="小塚ゴシック Pro R" pitchFamily="34" charset="-128"/>
              </a:rPr>
              <a:t>・３次元空間に無作為に置かれた泡への応用</a:t>
            </a:r>
            <a:endParaRPr lang="en-US" altLang="ja-JP" sz="3000" dirty="0" smtClean="0">
              <a:ea typeface="小塚ゴシック Pro R" pitchFamily="34" charset="-128"/>
            </a:endParaRPr>
          </a:p>
          <a:p>
            <a:pPr marL="180000">
              <a:buNone/>
            </a:pPr>
            <a:r>
              <a:rPr lang="ja-JP" altLang="en-US" sz="3000" dirty="0" smtClean="0">
                <a:ea typeface="小塚ゴシック Pro R" pitchFamily="34" charset="-128"/>
              </a:rPr>
              <a:t>・泡の半径を決める方程式に別の要素を追加</a:t>
            </a:r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81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5056310"/>
            <a:ext cx="9144000" cy="1801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2829887"/>
            <a:ext cx="9144000" cy="879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微分方程式の導出①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227157" y="1789523"/>
                <a:ext cx="4045466" cy="523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ja-JP" altLang="en-US" sz="2400" i="1" dirty="0">
                    <a:latin typeface="Cambria Math" panose="02040503050406030204" pitchFamily="18" charset="0"/>
                  </a:rPr>
                  <a:t>○運動方程式　</a:t>
                </a: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57" y="1789523"/>
                <a:ext cx="4045466" cy="523157"/>
              </a:xfrm>
              <a:prstGeom prst="rect">
                <a:avLst/>
              </a:prstGeom>
              <a:blipFill rotWithShape="0">
                <a:blip r:embed="rId2"/>
                <a:stretch>
                  <a:fillRect l="-2259" t="-1176"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272623" y="1893388"/>
                <a:ext cx="3912267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ja-JP" altLang="en-US" sz="2400" i="1" dirty="0" smtClean="0">
                    <a:latin typeface="Cambria Math" panose="02040503050406030204" pitchFamily="18" charset="0"/>
                  </a:rPr>
                  <a:t>○ボイルの法則</a:t>
                </a:r>
                <a:r>
                  <a:rPr kumimoji="1" lang="ja-JP" altLang="en-US" sz="2400" i="1" dirty="0">
                    <a:latin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一定</m:t>
                    </m:r>
                  </m:oMath>
                </a14:m>
                <a:endParaRPr kumimoji="1" lang="en-US" altLang="ja-JP" sz="2400" b="0" dirty="0" smtClean="0"/>
              </a:p>
              <a:p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623" y="1893388"/>
                <a:ext cx="3912267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4829" t="-17925" r="-17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27157" y="2177534"/>
                <a:ext cx="3970895" cy="523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ja-JP" altLang="en-US" sz="2400" i="1" dirty="0">
                    <a:latin typeface="Cambria Math" panose="02040503050406030204" pitchFamily="18" charset="0"/>
                  </a:rPr>
                  <a:t>○気体の圧力　</a:t>
                </a: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57" y="2177534"/>
                <a:ext cx="3970895" cy="523157"/>
              </a:xfrm>
              <a:prstGeom prst="rect">
                <a:avLst/>
              </a:prstGeom>
              <a:blipFill rotWithShape="0">
                <a:blip r:embed="rId4"/>
                <a:stretch>
                  <a:fillRect l="-2301" t="-1163" b="-220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97806" y="2829887"/>
                <a:ext cx="9507218" cy="741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ja-JP" altLang="en-US" sz="2400" i="1" dirty="0" smtClean="0">
                    <a:latin typeface="Cambria Math" panose="02040503050406030204" pitchFamily="18" charset="0"/>
                  </a:rPr>
                  <a:t>シャボン玉の膜の表面に</a:t>
                </a:r>
                <a:r>
                  <a:rPr kumimoji="1" lang="ja-JP" altLang="en-US" sz="2400" i="1" dirty="0" err="1" smtClean="0">
                    <a:latin typeface="Cambria Math" panose="02040503050406030204" pitchFamily="18" charset="0"/>
                  </a:rPr>
                  <a:t>かかるの</a:t>
                </a:r>
                <a:r>
                  <a:rPr kumimoji="1" lang="ja-JP" altLang="en-US" sz="2400" i="1" dirty="0" smtClean="0">
                    <a:latin typeface="Cambria Math" panose="02040503050406030204" pitchFamily="18" charset="0"/>
                  </a:rPr>
                  <a:t>力のつりあいの式は</a:t>
                </a:r>
                <a:endParaRPr kumimoji="1" lang="en-US" altLang="ja-JP" sz="24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気体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の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圧力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大気圧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接触</m:t>
                    </m:r>
                  </m:oMath>
                </a14:m>
                <a:r>
                  <a:rPr kumimoji="1" lang="ja-JP" altLang="en-US" sz="2400" dirty="0" smtClean="0"/>
                  <a:t>面積</a:t>
                </a:r>
                <a:r>
                  <a:rPr kumimoji="1" lang="en-US" altLang="ja-JP" sz="2400" dirty="0" smtClean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6" y="2829887"/>
                <a:ext cx="9507218" cy="741229"/>
              </a:xfrm>
              <a:prstGeom prst="rect">
                <a:avLst/>
              </a:prstGeom>
              <a:blipFill rotWithShape="0">
                <a:blip r:embed="rId5"/>
                <a:stretch>
                  <a:fillRect l="-1923" t="-14754" b="-237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97806" y="3829890"/>
                <a:ext cx="7583871" cy="1172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ja-JP" altLang="en-US" sz="2400" i="1" dirty="0" smtClean="0">
                    <a:latin typeface="Cambria Math" panose="02040503050406030204" pitchFamily="18" charset="0"/>
                  </a:rPr>
                  <a:t>ボイルの法則より</a:t>
                </a:r>
                <a:endParaRPr kumimoji="1" lang="en-US" altLang="ja-JP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現在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圧力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現在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体積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sz="2400" b="0" i="1" dirty="0" smtClean="0">
                  <a:latin typeface="Cambria Math" panose="02040503050406030204" pitchFamily="18" charset="0"/>
                </a:endParaRPr>
              </a:p>
              <a:p>
                <a:r>
                  <a:rPr kumimoji="1" lang="ja-JP" altLang="en-US" sz="2400" b="0" dirty="0" smtClean="0"/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　</m:t>
                    </m:r>
                    <m:acc>
                      <m:accPr>
                        <m:chr m:val="̅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初期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の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圧力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初期</m:t>
                    </m:r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kumimoji="1" lang="ja-JP" altLang="en-US" sz="2400" dirty="0" smtClean="0"/>
                  <a:t>体積</a:t>
                </a:r>
                <a:r>
                  <a:rPr kumimoji="1" lang="en-US" altLang="ja-JP" sz="2400" dirty="0" smtClean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6" y="3829890"/>
                <a:ext cx="7583871" cy="1172052"/>
              </a:xfrm>
              <a:prstGeom prst="rect">
                <a:avLst/>
              </a:prstGeom>
              <a:blipFill rotWithShape="0">
                <a:blip r:embed="rId6"/>
                <a:stretch>
                  <a:fillRect l="-2412" t="-9326" r="-1447" b="-145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0" y="5122717"/>
                <a:ext cx="9250016" cy="19105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ja-JP" altLang="en-US" sz="2400" dirty="0" smtClean="0"/>
                  <a:t>上の式の体積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ja-JP" altLang="en-US" sz="2400" dirty="0" smtClean="0"/>
                  <a:t>を半径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ja-JP" altLang="en-US" sz="2400" dirty="0" smtClean="0"/>
                  <a:t>の式に変換する（球の表面積の式を用いる）</a:t>
                </a:r>
                <a:endParaRPr kumimoji="1" lang="en-US" altLang="ja-JP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現在の圧力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初期の圧力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sz="2400" i="1" dirty="0" smtClean="0">
                  <a:latin typeface="Cambria Math" panose="02040503050406030204" pitchFamily="18" charset="0"/>
                </a:endParaRPr>
              </a:p>
              <a:p>
                <a:r>
                  <a:rPr kumimoji="1" lang="ja-JP" altLang="en-US" sz="2400" b="0" dirty="0" smtClean="0"/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現在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の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半径</m:t>
                    </m:r>
                    <m:acc>
                      <m:accPr>
                        <m:chr m:val="̅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初期</m:t>
                    </m:r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の半径</m:t>
                    </m:r>
                  </m:oMath>
                </a14:m>
                <a:r>
                  <a:rPr kumimoji="1" lang="en-US" altLang="ja-JP" sz="2400" dirty="0" smtClean="0"/>
                  <a:t>)</a:t>
                </a:r>
                <a:endParaRPr kumimoji="1" lang="ja-JP" altLang="en-US" sz="2400" dirty="0"/>
              </a:p>
              <a:p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22717"/>
                <a:ext cx="9250016" cy="1910588"/>
              </a:xfrm>
              <a:prstGeom prst="rect">
                <a:avLst/>
              </a:prstGeom>
              <a:blipFill rotWithShape="0">
                <a:blip r:embed="rId7"/>
                <a:stretch>
                  <a:fillRect l="-1978" t="-5732" r="-13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1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3667161"/>
            <a:ext cx="9110026" cy="1131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微分方程式の導出②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227157" y="1770803"/>
                <a:ext cx="4045466" cy="523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ja-JP" altLang="en-US" sz="2400" dirty="0" smtClean="0">
                    <a:latin typeface="Cambria Math" panose="02040503050406030204" pitchFamily="18" charset="0"/>
                  </a:rPr>
                  <a:t>①運動</a:t>
                </a:r>
                <a:r>
                  <a:rPr kumimoji="1" lang="ja-JP" altLang="en-US" sz="2400" dirty="0">
                    <a:latin typeface="Cambria Math" panose="02040503050406030204" pitchFamily="18" charset="0"/>
                  </a:rPr>
                  <a:t>方程式</a:t>
                </a:r>
                <a:r>
                  <a:rPr kumimoji="1" lang="ja-JP" altLang="en-US" sz="2400" i="1" dirty="0">
                    <a:latin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57" y="1770803"/>
                <a:ext cx="4045466" cy="523157"/>
              </a:xfrm>
              <a:prstGeom prst="rect">
                <a:avLst/>
              </a:prstGeom>
              <a:blipFill rotWithShape="0">
                <a:blip r:embed="rId2"/>
                <a:stretch>
                  <a:fillRect l="-2259" t="-1163" b="-220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17309" y="2358404"/>
                <a:ext cx="59853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ja-JP" altLang="en-US" sz="2400" dirty="0">
                    <a:latin typeface="Cambria Math" panose="02040503050406030204" pitchFamily="18" charset="0"/>
                  </a:rPr>
                  <a:t>②</a:t>
                </a:r>
                <a:r>
                  <a:rPr kumimoji="1" lang="ja-JP" altLang="en-US" sz="2400" dirty="0" smtClean="0">
                    <a:latin typeface="Cambria Math" panose="02040503050406030204" pitchFamily="18" charset="0"/>
                  </a:rPr>
                  <a:t>膜の表面のつりあいの式</a:t>
                </a:r>
                <a:r>
                  <a:rPr kumimoji="1" lang="ja-JP" altLang="en-US" sz="2400" i="1" dirty="0">
                    <a:latin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09" y="2358404"/>
                <a:ext cx="598535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055" t="-31667" r="-713" b="-4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17309" y="2785709"/>
                <a:ext cx="9250016" cy="5759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ja-JP" altLang="en-US" sz="2400" dirty="0"/>
                  <a:t>③</a:t>
                </a:r>
                <a14:m>
                  <m:oMath xmlns:m="http://schemas.openxmlformats.org/officeDocument/2006/math">
                    <m:r>
                      <a:rPr kumimoji="1" lang="ja-JP" altLang="en-US" sz="2400" i="0">
                        <a:latin typeface="Cambria Math" panose="02040503050406030204" pitchFamily="18" charset="0"/>
                      </a:rPr>
                      <m:t>ボイル</m:t>
                    </m:r>
                    <m:r>
                      <a:rPr kumimoji="1" lang="ja-JP" altLang="en-US" sz="2400" i="0" smtClean="0">
                        <a:latin typeface="Cambria Math" panose="02040503050406030204" pitchFamily="18" charset="0"/>
                      </a:rPr>
                      <m:t>の</m:t>
                    </m:r>
                    <m:r>
                      <a:rPr kumimoji="1" lang="ja-JP" altLang="en-US" sz="2400" i="0">
                        <a:latin typeface="Cambria Math" panose="02040503050406030204" pitchFamily="18" charset="0"/>
                      </a:rPr>
                      <m:t>法則</m:t>
                    </m:r>
                    <m:r>
                      <a:rPr kumimoji="1" lang="ja-JP" altLang="en-US" sz="2400" i="0" smtClean="0">
                        <a:latin typeface="Cambria Math" panose="02040503050406030204" pitchFamily="18" charset="0"/>
                      </a:rPr>
                      <m:t>から</m:t>
                    </m:r>
                    <m:r>
                      <a:rPr kumimoji="1" lang="ja-JP" altLang="en-US" sz="2400" i="0">
                        <a:latin typeface="Cambria Math" panose="02040503050406030204" pitchFamily="18" charset="0"/>
                      </a:rPr>
                      <m:t>求めた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ja-JP" altLang="en-US" sz="2400" i="0">
                        <a:latin typeface="Cambria Math" panose="02040503050406030204" pitchFamily="18" charset="0"/>
                      </a:rPr>
                      <m:t>の</m:t>
                    </m:r>
                    <m:r>
                      <a:rPr kumimoji="1" lang="ja-JP" altLang="en-US" sz="2400" i="0" smtClean="0">
                        <a:latin typeface="Cambria Math" panose="02040503050406030204" pitchFamily="18" charset="0"/>
                      </a:rPr>
                      <m:t>関係</m:t>
                    </m:r>
                    <m:r>
                      <a:rPr kumimoji="1" lang="ja-JP" altLang="en-US" sz="2400" i="0">
                        <a:latin typeface="Cambria Math" panose="02040503050406030204" pitchFamily="18" charset="0"/>
                      </a:rPr>
                      <m:t>式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　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kumimoji="1" lang="ja-JP" alt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f>
                      <m:f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kumimoji="1" lang="ja-JP" alt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09" y="2785709"/>
                <a:ext cx="9250016" cy="575927"/>
              </a:xfrm>
              <a:prstGeom prst="rect">
                <a:avLst/>
              </a:prstGeom>
              <a:blipFill rotWithShape="0">
                <a:blip r:embed="rId4"/>
                <a:stretch>
                  <a:fillRect l="-1978" b="-127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27157" y="3783108"/>
                <a:ext cx="850471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ja-JP" altLang="en-US" sz="2400" dirty="0" smtClean="0"/>
                  <a:t>②式の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項</m:t>
                    </m:r>
                  </m:oMath>
                </a14:m>
                <a:r>
                  <a:rPr kumimoji="1" lang="ja-JP" altLang="en-US" sz="2400" dirty="0" smtClean="0"/>
                  <a:t>に③式を代入。その後、その式を①に代入し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ja-JP" altLang="en-US" sz="2400" dirty="0" smtClean="0"/>
                  <a:t>について整理すると求めることができる。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57" y="3783108"/>
                <a:ext cx="8504719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2151" t="-15702" r="-645" b="-214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1163402" y="4983551"/>
                <a:ext cx="5588764" cy="128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kumimoji="1" lang="en-US" altLang="ja-JP" sz="2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800" b="1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kumimoji="1"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kumimoji="1" lang="ja-JP" altLang="en-US" sz="2800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kumimoji="1"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kumimoji="1" lang="en-US" altLang="ja-JP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ja-JP" sz="2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kumimoji="1"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1" lang="en-US" altLang="ja-JP" sz="2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acc>
                                <m:accPr>
                                  <m:chr m:val="̅"/>
                                  <m:ctrlPr>
                                    <a:rPr kumimoji="1"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kumimoji="1" lang="en-US" altLang="ja-JP" sz="2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  <m:r>
                            <a:rPr kumimoji="1"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ja-JP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ja-JP" sz="28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ja-JP" sz="2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𝒌𝒗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02" y="4983551"/>
                <a:ext cx="5588764" cy="12834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3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276" y="631066"/>
            <a:ext cx="8017152" cy="1139738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ボロノイ点の探索</a:t>
            </a:r>
            <a:endParaRPr kumimoji="1" lang="ja-JP" altLang="en-US" sz="3600" dirty="0"/>
          </a:p>
        </p:txBody>
      </p:sp>
      <p:sp>
        <p:nvSpPr>
          <p:cNvPr id="4" name="コンテンツ プレースホルダ 2"/>
          <p:cNvSpPr>
            <a:spLocks noGrp="1"/>
          </p:cNvSpPr>
          <p:nvPr/>
        </p:nvSpPr>
        <p:spPr bwMode="auto">
          <a:xfrm>
            <a:off x="62022" y="1896047"/>
            <a:ext cx="9081978" cy="58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ja-JP" altLang="en-US" sz="3000" dirty="0" smtClean="0">
                <a:ea typeface="小塚ゴシック Pro R" pitchFamily="34" charset="-128"/>
              </a:rPr>
              <a:t>ボロノイ点は、ボロノイ図における基点のことである。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5122029" y="2475649"/>
            <a:ext cx="3559693" cy="1957588"/>
            <a:chOff x="1703109" y="2720224"/>
            <a:chExt cx="4184265" cy="239130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109" y="2720224"/>
              <a:ext cx="2585555" cy="2391304"/>
            </a:xfrm>
            <a:prstGeom prst="rect">
              <a:avLst/>
            </a:prstGeom>
          </p:spPr>
        </p:pic>
        <p:cxnSp>
          <p:nvCxnSpPr>
            <p:cNvPr id="7" name="直線矢印コネクタ 6"/>
            <p:cNvCxnSpPr/>
            <p:nvPr/>
          </p:nvCxnSpPr>
          <p:spPr>
            <a:xfrm flipH="1" flipV="1">
              <a:off x="3618964" y="3575534"/>
              <a:ext cx="1468191" cy="172218"/>
            </a:xfrm>
            <a:prstGeom prst="straightConnector1">
              <a:avLst/>
            </a:prstGeom>
            <a:ln w="53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 flipH="1">
              <a:off x="2849478" y="3915876"/>
              <a:ext cx="2237677" cy="0"/>
            </a:xfrm>
            <a:prstGeom prst="straightConnector1">
              <a:avLst/>
            </a:prstGeom>
            <a:ln w="53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H="1">
              <a:off x="2884869" y="3982353"/>
              <a:ext cx="2202286" cy="359131"/>
            </a:xfrm>
            <a:prstGeom prst="straightConnector1">
              <a:avLst/>
            </a:prstGeom>
            <a:ln w="53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5087155" y="3600982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  <a:cs typeface="Times New Roman" panose="02020603050405020304" pitchFamily="18" charset="0"/>
                </a:rPr>
                <a:t>基点</a:t>
              </a:r>
              <a:endParaRPr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3491904" y="3524018"/>
              <a:ext cx="127060" cy="10303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2794718" y="3846084"/>
              <a:ext cx="127060" cy="10303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794718" y="4323206"/>
              <a:ext cx="127060" cy="10303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コンテンツ プレースホルダ 2"/>
          <p:cNvSpPr>
            <a:spLocks noGrp="1"/>
          </p:cNvSpPr>
          <p:nvPr/>
        </p:nvSpPr>
        <p:spPr bwMode="auto">
          <a:xfrm>
            <a:off x="7747" y="3018461"/>
            <a:ext cx="5008202" cy="296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kumimoji="1" lang="ja-JP" altLang="en-US" u="sng" dirty="0" smtClean="0"/>
              <a:t>○ボロノイ点の探索方法</a:t>
            </a:r>
            <a:endParaRPr kumimoji="1" lang="ja-JP" altLang="en-US" u="sng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16" y="4563362"/>
            <a:ext cx="2878920" cy="2150601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227107" y="3810941"/>
            <a:ext cx="5008202" cy="1933864"/>
            <a:chOff x="250714" y="3407283"/>
            <a:chExt cx="5008202" cy="1933864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4"/>
            <a:srcRect r="36367"/>
            <a:stretch/>
          </p:blipFill>
          <p:spPr>
            <a:xfrm>
              <a:off x="250714" y="3407283"/>
              <a:ext cx="4540227" cy="1747790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49091" y="5036347"/>
              <a:ext cx="2409825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8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モデル２：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気圧差変化を一定とするとする泡の膨張・収縮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 2"/>
              <p:cNvSpPr>
                <a:spLocks noGrp="1"/>
              </p:cNvSpPr>
              <p:nvPr/>
            </p:nvSpPr>
            <p:spPr bwMode="auto">
              <a:xfrm>
                <a:off x="218941" y="1957589"/>
                <a:ext cx="8925059" cy="2794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None/>
                </a:pPr>
                <a:r>
                  <a:rPr lang="ja-JP" altLang="en-US" sz="3000" dirty="0" smtClean="0">
                    <a:ea typeface="小塚ゴシック Pro R" pitchFamily="34" charset="-128"/>
                  </a:rPr>
                  <a:t>モデル条件</a:t>
                </a:r>
                <a:endParaRPr lang="en-US" altLang="ja-JP" sz="3000" dirty="0" smtClean="0">
                  <a:ea typeface="小塚ゴシック Pro R" pitchFamily="34" charset="-128"/>
                </a:endParaRPr>
              </a:p>
              <a:p>
                <a:pPr>
                  <a:buNone/>
                </a:pPr>
                <a:r>
                  <a:rPr lang="ja-JP" altLang="en-US" sz="2400" dirty="0" smtClean="0"/>
                  <a:t>○立体空間におけるシャボン玉の状態を考える。</a:t>
                </a:r>
                <a:endParaRPr lang="en-US" altLang="ja-JP" sz="2400" dirty="0" smtClean="0"/>
              </a:p>
              <a:p>
                <a:pPr>
                  <a:buNone/>
                </a:pPr>
                <a:r>
                  <a:rPr lang="ja-JP" altLang="en-US" sz="2400" dirty="0" smtClean="0"/>
                  <a:t>○シャボン玉は、常に</a:t>
                </a:r>
                <a:r>
                  <a:rPr lang="ja-JP" altLang="en-US" sz="2400" dirty="0" smtClean="0">
                    <a:solidFill>
                      <a:srgbClr val="FF0000"/>
                    </a:solidFill>
                  </a:rPr>
                  <a:t>球状</a:t>
                </a:r>
                <a:r>
                  <a:rPr lang="ja-JP" altLang="en-US" sz="2400" dirty="0" smtClean="0"/>
                  <a:t>である。</a:t>
                </a:r>
                <a:endParaRPr lang="en-US" altLang="ja-JP" sz="2400" dirty="0" smtClean="0"/>
              </a:p>
              <a:p>
                <a:pPr>
                  <a:buNone/>
                </a:pPr>
                <a:r>
                  <a:rPr lang="ja-JP" altLang="en-US" sz="2400" dirty="0" smtClean="0"/>
                  <a:t>○半径は、</a:t>
                </a:r>
                <a:r>
                  <a:rPr lang="ja-JP" altLang="en-US" sz="2400" dirty="0" smtClean="0">
                    <a:solidFill>
                      <a:srgbClr val="FF0000"/>
                    </a:solidFill>
                  </a:rPr>
                  <a:t>大気圧とシャボン玉の圧力のつりあい</a:t>
                </a:r>
                <a:r>
                  <a:rPr lang="ja-JP" altLang="en-US" sz="2400" dirty="0" smtClean="0"/>
                  <a:t>で決定する。</a:t>
                </a:r>
                <a:endParaRPr lang="en-US" altLang="ja-JP" sz="2400" dirty="0" smtClean="0"/>
              </a:p>
              <a:p>
                <a:pPr>
                  <a:buNone/>
                </a:pPr>
                <a:r>
                  <a:rPr lang="ja-JP" altLang="en-US" sz="2400" dirty="0" smtClean="0"/>
                  <a:t>○単位微小時間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2400" dirty="0" smtClean="0">
                    <a:solidFill>
                      <a:srgbClr val="FF0000"/>
                    </a:solidFill>
                  </a:rPr>
                  <a:t>あたり、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ja-JP" altLang="en-US" sz="2400" dirty="0" err="1" smtClean="0">
                    <a:solidFill>
                      <a:srgbClr val="FF0000"/>
                    </a:solidFill>
                  </a:rPr>
                  <a:t>だけ</a:t>
                </a:r>
                <a:r>
                  <a:rPr lang="ja-JP" altLang="en-US" sz="2400" dirty="0" smtClean="0">
                    <a:solidFill>
                      <a:srgbClr val="FF0000"/>
                    </a:solidFill>
                  </a:rPr>
                  <a:t>圧力が変化する</a:t>
                </a:r>
                <a:r>
                  <a:rPr lang="ja-JP" altLang="en-US" sz="2400" dirty="0" smtClean="0"/>
                  <a:t>とする。</a:t>
                </a:r>
                <a:endParaRPr lang="en-US" altLang="ja-JP" sz="2400" dirty="0" smtClean="0"/>
              </a:p>
              <a:p>
                <a:pPr>
                  <a:buNone/>
                </a:pPr>
                <a:r>
                  <a:rPr lang="ja-JP" altLang="en-US" sz="2400" dirty="0" smtClean="0"/>
                  <a:t>○圧力変化による温度変化はないものとする。</a:t>
                </a:r>
                <a:endParaRPr lang="en-US" altLang="ja-JP" sz="2400" dirty="0" smtClean="0"/>
              </a:p>
              <a:p>
                <a:pPr>
                  <a:buNone/>
                </a:pPr>
                <a:endParaRPr lang="en-US" altLang="ja-JP" sz="2400" dirty="0" smtClean="0"/>
              </a:p>
              <a:p>
                <a:pPr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941" y="1957589"/>
                <a:ext cx="8925059" cy="2794715"/>
              </a:xfrm>
              <a:prstGeom prst="rect">
                <a:avLst/>
              </a:prstGeom>
              <a:blipFill rotWithShape="0">
                <a:blip r:embed="rId2"/>
                <a:stretch>
                  <a:fillRect l="-1639" t="-3268" b="-239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11" y="4752304"/>
            <a:ext cx="3825298" cy="201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 smtClean="0"/>
              <a:t>モデル</a:t>
            </a:r>
            <a:r>
              <a:rPr lang="ja-JP" altLang="en-US" sz="4000" dirty="0"/>
              <a:t>２</a:t>
            </a:r>
            <a:r>
              <a:rPr lang="ja-JP" altLang="en-US" sz="4000" dirty="0" smtClean="0"/>
              <a:t>のシミュレーション</a:t>
            </a:r>
            <a:endParaRPr kumimoji="1" lang="ja-JP" altLang="en-US" sz="4000" dirty="0"/>
          </a:p>
        </p:txBody>
      </p:sp>
      <p:sp>
        <p:nvSpPr>
          <p:cNvPr id="4" name="コンテンツ プレースホルダ 2"/>
          <p:cNvSpPr>
            <a:spLocks noGrp="1"/>
          </p:cNvSpPr>
          <p:nvPr/>
        </p:nvSpPr>
        <p:spPr bwMode="auto">
          <a:xfrm>
            <a:off x="345358" y="4662110"/>
            <a:ext cx="8461420" cy="207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ja-JP" altLang="en-US" sz="3000" dirty="0" smtClean="0">
                <a:latin typeface="小塚ゴシック Pro R" pitchFamily="34" charset="-128"/>
                <a:ea typeface="小塚ゴシック Pro R" pitchFamily="34" charset="-128"/>
              </a:rPr>
              <a:t>条件</a:t>
            </a:r>
            <a:endParaRPr lang="en-US" altLang="ja-JP" sz="3000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2800" dirty="0" smtClean="0">
                <a:ea typeface="小塚ゴシック Pro R" pitchFamily="34" charset="-128"/>
              </a:rPr>
              <a:t>・シャボン玉の個数　１　　  </a:t>
            </a:r>
            <a:r>
              <a:rPr lang="en-US" altLang="ja-JP" sz="2800" dirty="0" smtClean="0">
                <a:ea typeface="小塚ゴシック Pro R" pitchFamily="34" charset="-128"/>
              </a:rPr>
              <a:t>		</a:t>
            </a:r>
            <a:r>
              <a:rPr lang="ja-JP" altLang="en-US" sz="2800" dirty="0" smtClean="0">
                <a:ea typeface="小塚ゴシック Pro R" pitchFamily="34" charset="-128"/>
              </a:rPr>
              <a:t>・大気圧　１</a:t>
            </a:r>
            <a:endParaRPr lang="en-US" altLang="ja-JP" sz="2800" dirty="0" smtClean="0"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2800" dirty="0" smtClean="0">
                <a:ea typeface="小塚ゴシック Pro R" pitchFamily="34" charset="-128"/>
              </a:rPr>
              <a:t>・シャボン玉の圧力　１．１　   </a:t>
            </a:r>
            <a:r>
              <a:rPr lang="en-US" altLang="ja-JP" sz="2800" dirty="0" smtClean="0">
                <a:ea typeface="小塚ゴシック Pro R" pitchFamily="34" charset="-128"/>
              </a:rPr>
              <a:t>	</a:t>
            </a:r>
            <a:r>
              <a:rPr lang="ja-JP" altLang="en-US" sz="2800" dirty="0" smtClean="0">
                <a:ea typeface="小塚ゴシック Pro R" pitchFamily="34" charset="-128"/>
              </a:rPr>
              <a:t>・半径　３０</a:t>
            </a:r>
            <a:endParaRPr lang="en-US" altLang="ja-JP" sz="2800" dirty="0" smtClean="0"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2800" dirty="0" smtClean="0">
                <a:ea typeface="小塚ゴシック Pro R" pitchFamily="34" charset="-128"/>
              </a:rPr>
              <a:t>・微小時間　</a:t>
            </a:r>
            <a:r>
              <a:rPr lang="en-US" altLang="ja-JP" sz="2800" dirty="0" smtClean="0">
                <a:ea typeface="小塚ゴシック Pro R" pitchFamily="34" charset="-128"/>
              </a:rPr>
              <a:t>0.1</a:t>
            </a:r>
            <a:r>
              <a:rPr lang="ja-JP" altLang="en-US" sz="2800" dirty="0" smtClean="0">
                <a:ea typeface="小塚ゴシック Pro R" pitchFamily="34" charset="-128"/>
              </a:rPr>
              <a:t>　　　　　　　   </a:t>
            </a:r>
            <a:r>
              <a:rPr lang="en-US" altLang="ja-JP" sz="2800" dirty="0" smtClean="0">
                <a:ea typeface="小塚ゴシック Pro R" pitchFamily="34" charset="-128"/>
              </a:rPr>
              <a:t>	</a:t>
            </a:r>
            <a:r>
              <a:rPr lang="ja-JP" altLang="en-US" sz="2800" dirty="0" smtClean="0">
                <a:ea typeface="小塚ゴシック Pro R" pitchFamily="34" charset="-128"/>
              </a:rPr>
              <a:t>・</a:t>
            </a:r>
            <a:r>
              <a:rPr lang="en-US" altLang="ja-JP" sz="2800" dirty="0" smtClean="0">
                <a:ea typeface="小塚ゴシック Pro R" pitchFamily="34" charset="-128"/>
              </a:rPr>
              <a:t>1000</a:t>
            </a:r>
            <a:r>
              <a:rPr lang="ja-JP" altLang="en-US" sz="2800" dirty="0" smtClean="0">
                <a:ea typeface="小塚ゴシック Pro R" pitchFamily="34" charset="-128"/>
              </a:rPr>
              <a:t>ステップ</a:t>
            </a:r>
            <a:endParaRPr lang="en-US" altLang="ja-JP" sz="2800" dirty="0" smtClean="0">
              <a:ea typeface="小塚ゴシック Pro R" pitchFamily="34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5" b="3219"/>
          <a:stretch/>
        </p:blipFill>
        <p:spPr>
          <a:xfrm>
            <a:off x="345358" y="2041219"/>
            <a:ext cx="3612144" cy="233543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4" b="9457"/>
          <a:stretch/>
        </p:blipFill>
        <p:spPr>
          <a:xfrm>
            <a:off x="4472485" y="2041219"/>
            <a:ext cx="3938927" cy="23633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36738" y="1902719"/>
                <a:ext cx="2172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38" y="1902719"/>
                <a:ext cx="21723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2857" r="-22857" b="-10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854269" y="4238157"/>
                <a:ext cx="2118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269" y="4238157"/>
                <a:ext cx="21185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000" r="-22857" b="-10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8305485" y="4231521"/>
                <a:ext cx="2118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485" y="4231521"/>
                <a:ext cx="21185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22857" b="-10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464499" y="1937274"/>
                <a:ext cx="223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499" y="1937274"/>
                <a:ext cx="22313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8919" r="-18919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2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b="1" dirty="0">
                <a:latin typeface="小塚ゴシック Pro R" pitchFamily="34" charset="-128"/>
                <a:ea typeface="小塚ゴシック Pro R" pitchFamily="34" charset="-128"/>
              </a:rPr>
              <a:t>研究の目的と手法</a:t>
            </a:r>
            <a:endParaRPr kumimoji="1" lang="ja-JP" altLang="en-US" sz="4000" dirty="0"/>
          </a:p>
        </p:txBody>
      </p:sp>
      <p:sp>
        <p:nvSpPr>
          <p:cNvPr id="4" name="コンテンツ プレースホルダ 2"/>
          <p:cNvSpPr>
            <a:spLocks noGrp="1"/>
          </p:cNvSpPr>
          <p:nvPr/>
        </p:nvSpPr>
        <p:spPr bwMode="auto">
          <a:xfrm>
            <a:off x="352233" y="1931831"/>
            <a:ext cx="8431159" cy="460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ja-JP" altLang="en-US" sz="3000" dirty="0" smtClean="0">
                <a:latin typeface="小塚ゴシック Pro R" pitchFamily="34" charset="-128"/>
                <a:ea typeface="小塚ゴシック Pro R" pitchFamily="34" charset="-128"/>
              </a:rPr>
              <a:t>背景</a:t>
            </a:r>
            <a:endParaRPr lang="en-US" altLang="ja-JP" sz="3000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3000" dirty="0" smtClean="0">
                <a:latin typeface="小塚ゴシック Pro R" pitchFamily="34" charset="-128"/>
                <a:ea typeface="小塚ゴシック Pro R" pitchFamily="34" charset="-128"/>
              </a:rPr>
              <a:t>・日常の中でよく泡を目にする。</a:t>
            </a:r>
            <a:endParaRPr lang="en-US" altLang="ja-JP" sz="3000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3000" dirty="0" smtClean="0">
                <a:latin typeface="小塚ゴシック Pro R" pitchFamily="34" charset="-128"/>
                <a:ea typeface="小塚ゴシック Pro R" pitchFamily="34" charset="-128"/>
              </a:rPr>
              <a:t>・一方で泡の知名度にくらべ成り立ちを知るツールがない。</a:t>
            </a:r>
            <a:endParaRPr lang="en-US" altLang="ja-JP" sz="3000" dirty="0">
              <a:latin typeface="小塚ゴシック Pro R" pitchFamily="34" charset="-128"/>
              <a:ea typeface="小塚ゴシック Pro R" pitchFamily="34" charset="-128"/>
            </a:endParaRPr>
          </a:p>
          <a:p>
            <a:pPr>
              <a:buNone/>
            </a:pPr>
            <a:endParaRPr lang="en-US" altLang="ja-JP" sz="3000" dirty="0">
              <a:latin typeface="小塚ゴシック Pro R" pitchFamily="34" charset="-128"/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3000" dirty="0" smtClean="0">
                <a:latin typeface="小塚ゴシック Pro R" pitchFamily="34" charset="-128"/>
                <a:ea typeface="小塚ゴシック Pro R" pitchFamily="34" charset="-128"/>
              </a:rPr>
              <a:t>目的</a:t>
            </a:r>
            <a:endParaRPr lang="en-US" altLang="ja-JP" sz="3000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r>
              <a:rPr lang="ja-JP" altLang="en-US" sz="3000" dirty="0" smtClean="0">
                <a:latin typeface="小塚ゴシック Pro R" pitchFamily="34" charset="-128"/>
                <a:ea typeface="小塚ゴシック Pro R" pitchFamily="34" charset="-128"/>
              </a:rPr>
              <a:t>さまざまな泡のモデルの作成</a:t>
            </a:r>
            <a:endParaRPr lang="en-US" altLang="ja-JP" sz="3000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r>
              <a:rPr lang="ja-JP" altLang="en-US" sz="3000" dirty="0" smtClean="0">
                <a:latin typeface="小塚ゴシック Pro R" pitchFamily="34" charset="-128"/>
                <a:ea typeface="小塚ゴシック Pro R" pitchFamily="34" charset="-128"/>
              </a:rPr>
              <a:t>泡のシミュレータの作成</a:t>
            </a:r>
            <a:endParaRPr lang="en-US" altLang="ja-JP" sz="3000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3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ボロノイ図による泡の表現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>
            <a:spLocks noGrp="1"/>
          </p:cNvSpPr>
          <p:nvPr/>
        </p:nvSpPr>
        <p:spPr bwMode="auto">
          <a:xfrm>
            <a:off x="352234" y="1931831"/>
            <a:ext cx="8218710" cy="118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ja-JP" altLang="en-US" sz="3000" dirty="0">
                <a:latin typeface="小塚ゴシック Pro R" pitchFamily="34" charset="-128"/>
                <a:ea typeface="小塚ゴシック Pro R" pitchFamily="34" charset="-128"/>
              </a:rPr>
              <a:t>泡</a:t>
            </a:r>
            <a:r>
              <a:rPr lang="ja-JP" altLang="en-US" sz="3000" dirty="0" smtClean="0">
                <a:latin typeface="小塚ゴシック Pro R" pitchFamily="34" charset="-128"/>
                <a:ea typeface="小塚ゴシック Pro R" pitchFamily="34" charset="-128"/>
              </a:rPr>
              <a:t>の構造・・・液層の量の違いによって</a:t>
            </a:r>
            <a:r>
              <a:rPr lang="en-US" altLang="ja-JP" sz="3000" dirty="0" smtClean="0">
                <a:latin typeface="小塚ゴシック Pro R" pitchFamily="34" charset="-128"/>
                <a:ea typeface="小塚ゴシック Pro R" pitchFamily="34" charset="-128"/>
              </a:rPr>
              <a:t>2</a:t>
            </a:r>
            <a:r>
              <a:rPr lang="ja-JP" altLang="en-US" sz="3000" dirty="0" smtClean="0">
                <a:latin typeface="小塚ゴシック Pro R" pitchFamily="34" charset="-128"/>
                <a:ea typeface="小塚ゴシック Pro R" pitchFamily="34" charset="-128"/>
              </a:rPr>
              <a:t>種類に分</a:t>
            </a:r>
            <a:endParaRPr lang="en-US" altLang="ja-JP" sz="3000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3000" dirty="0">
                <a:latin typeface="小塚ゴシック Pro R" pitchFamily="34" charset="-128"/>
                <a:ea typeface="小塚ゴシック Pro R" pitchFamily="34" charset="-128"/>
              </a:rPr>
              <a:t>　</a:t>
            </a:r>
            <a:r>
              <a:rPr lang="ja-JP" altLang="en-US" sz="3000" dirty="0" smtClean="0">
                <a:latin typeface="小塚ゴシック Pro R" pitchFamily="34" charset="-128"/>
                <a:ea typeface="小塚ゴシック Pro R" pitchFamily="34" charset="-128"/>
              </a:rPr>
              <a:t>　　　　　　   類される</a:t>
            </a:r>
            <a:endParaRPr lang="en-US" altLang="ja-JP" sz="3000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5" name="図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4" y="3116686"/>
            <a:ext cx="3255798" cy="30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68" y="3116686"/>
            <a:ext cx="3407167" cy="30742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コンテンツ プレースホルダ 2"/>
          <p:cNvSpPr>
            <a:spLocks noGrp="1"/>
          </p:cNvSpPr>
          <p:nvPr/>
        </p:nvSpPr>
        <p:spPr bwMode="auto">
          <a:xfrm>
            <a:off x="800848" y="6076683"/>
            <a:ext cx="2715085" cy="47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ja-JP" altLang="en-US" sz="2400" dirty="0" smtClean="0"/>
              <a:t>ドライフォーム</a:t>
            </a:r>
            <a:endParaRPr lang="en-US" altLang="ja-JP" sz="2400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8" name="コンテンツ プレースホルダ 2"/>
          <p:cNvSpPr>
            <a:spLocks noGrp="1"/>
          </p:cNvSpPr>
          <p:nvPr/>
        </p:nvSpPr>
        <p:spPr bwMode="auto">
          <a:xfrm>
            <a:off x="5061609" y="6021364"/>
            <a:ext cx="2715085" cy="47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ja-JP" altLang="en-US" sz="2400" dirty="0"/>
              <a:t>ウェット</a:t>
            </a:r>
            <a:r>
              <a:rPr lang="ja-JP" altLang="en-US" sz="2400" dirty="0" smtClean="0"/>
              <a:t>フォーム</a:t>
            </a:r>
            <a:endParaRPr lang="en-US" altLang="ja-JP" sz="2400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608032" y="367695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液層</a:t>
            </a:r>
            <a:endParaRPr lang="ja-JP" altLang="en-US" sz="2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2524259" y="3567448"/>
            <a:ext cx="1083773" cy="340343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2524259" y="3992231"/>
            <a:ext cx="1083773" cy="348549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4375013" y="3737619"/>
            <a:ext cx="1291691" cy="152522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4375013" y="4021409"/>
            <a:ext cx="1562148" cy="250806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6410809" y="648398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各図は「泡の物理」より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37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3859" y="537211"/>
            <a:ext cx="7989752" cy="1083329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ドライフォームとボロノイ図</a:t>
            </a:r>
            <a:endParaRPr kumimoji="1" lang="ja-JP" altLang="en-US" sz="4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9" y="3595987"/>
            <a:ext cx="3216622" cy="2974959"/>
          </a:xfrm>
          <a:prstGeom prst="rect">
            <a:avLst/>
          </a:prstGeom>
        </p:spPr>
      </p:pic>
      <p:sp>
        <p:nvSpPr>
          <p:cNvPr id="5" name="コンテンツ プレースホルダ 2"/>
          <p:cNvSpPr>
            <a:spLocks noGrp="1"/>
          </p:cNvSpPr>
          <p:nvPr/>
        </p:nvSpPr>
        <p:spPr bwMode="auto">
          <a:xfrm>
            <a:off x="3670481" y="3595986"/>
            <a:ext cx="4984121" cy="297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ja-JP" altLang="en-US" sz="3000" dirty="0" smtClean="0">
                <a:ea typeface="小塚ゴシック Pro R" pitchFamily="34" charset="-128"/>
              </a:rPr>
              <a:t>ボロノイ図とは・・・</a:t>
            </a:r>
            <a:endParaRPr lang="en-US" altLang="ja-JP" sz="3000" dirty="0" smtClean="0">
              <a:ea typeface="小塚ゴシック Pro R" pitchFamily="34" charset="-128"/>
            </a:endParaRPr>
          </a:p>
          <a:p>
            <a:pPr marL="0">
              <a:buNone/>
            </a:pPr>
            <a:r>
              <a:rPr lang="ja-JP" altLang="en-US" sz="3000" dirty="0" smtClean="0">
                <a:ea typeface="小塚ゴシック Pro R" pitchFamily="34" charset="-128"/>
              </a:rPr>
              <a:t>空間上の任意の母点に対し、どの母点が一番近いかを領域わけした図</a:t>
            </a:r>
            <a:endParaRPr lang="en-US" altLang="ja-JP" sz="3000" dirty="0" smtClean="0">
              <a:ea typeface="小塚ゴシック Pro R" pitchFamily="34" charset="-128"/>
            </a:endParaRPr>
          </a:p>
          <a:p>
            <a:pPr marL="0">
              <a:buNone/>
            </a:pPr>
            <a:r>
              <a:rPr lang="ja-JP" altLang="en-US" sz="3000" dirty="0" smtClean="0">
                <a:ea typeface="小塚ゴシック Pro R" pitchFamily="34" charset="-128"/>
              </a:rPr>
              <a:t>最も近い母点の垂直</a:t>
            </a:r>
            <a:r>
              <a:rPr lang="en-US" altLang="ja-JP" sz="3000" dirty="0" smtClean="0">
                <a:ea typeface="小塚ゴシック Pro R" pitchFamily="34" charset="-128"/>
              </a:rPr>
              <a:t>2</a:t>
            </a:r>
            <a:r>
              <a:rPr lang="ja-JP" altLang="en-US" sz="3000" dirty="0" smtClean="0">
                <a:ea typeface="小塚ゴシック Pro R" pitchFamily="34" charset="-128"/>
              </a:rPr>
              <a:t>等分線で引く</a:t>
            </a:r>
            <a:endParaRPr lang="en-US" altLang="ja-JP" sz="3000" dirty="0" smtClean="0">
              <a:ea typeface="小塚ゴシック Pro R" pitchFamily="34" charset="-128"/>
            </a:endParaRPr>
          </a:p>
          <a:p>
            <a:pPr marL="0">
              <a:buNone/>
            </a:pPr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6" name="コンテンツ プレースホルダ 2"/>
          <p:cNvSpPr>
            <a:spLocks noGrp="1"/>
          </p:cNvSpPr>
          <p:nvPr/>
        </p:nvSpPr>
        <p:spPr bwMode="auto">
          <a:xfrm>
            <a:off x="183402" y="2127739"/>
            <a:ext cx="8834907" cy="10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>
              <a:buNone/>
            </a:pPr>
            <a:r>
              <a:rPr lang="ja-JP" altLang="en-US" sz="2400" dirty="0" smtClean="0"/>
              <a:t>「泡の物理」大塚正久・佐藤英一・北園幸一（内田老鶴圃）</a:t>
            </a:r>
            <a:endParaRPr lang="en-US" altLang="ja-JP" sz="2400" dirty="0" smtClean="0"/>
          </a:p>
          <a:p>
            <a:pPr marL="0">
              <a:buNone/>
            </a:pPr>
            <a:r>
              <a:rPr lang="en-US" altLang="ja-JP" sz="2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『</a:t>
            </a:r>
            <a:r>
              <a:rPr lang="ja-JP" altLang="en-US" sz="2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ドライフォーム構造は、ボロノイ図に近い構造をしている</a:t>
            </a:r>
            <a:r>
              <a:rPr lang="en-US" altLang="ja-JP" sz="2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』</a:t>
            </a:r>
            <a:endParaRPr kumimoji="1" lang="ja-JP" altLang="en-US" sz="240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9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 smtClean="0"/>
              <a:t>ボロノイ図のシミュレーション</a:t>
            </a:r>
            <a:endParaRPr kumimoji="1" lang="ja-JP" altLang="en-US" sz="4000" dirty="0"/>
          </a:p>
        </p:txBody>
      </p:sp>
      <p:sp>
        <p:nvSpPr>
          <p:cNvPr id="4" name="コンテンツ プレースホルダ 2"/>
          <p:cNvSpPr>
            <a:spLocks noGrp="1"/>
          </p:cNvSpPr>
          <p:nvPr/>
        </p:nvSpPr>
        <p:spPr bwMode="auto">
          <a:xfrm>
            <a:off x="345358" y="1764364"/>
            <a:ext cx="8461420" cy="13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ja-JP" altLang="en-US" sz="3000" dirty="0" smtClean="0">
                <a:latin typeface="小塚ゴシック Pro R" pitchFamily="34" charset="-128"/>
                <a:ea typeface="小塚ゴシック Pro R" pitchFamily="34" charset="-128"/>
              </a:rPr>
              <a:t>条件</a:t>
            </a:r>
            <a:endParaRPr lang="en-US" altLang="ja-JP" sz="3000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2400" dirty="0" smtClean="0">
                <a:latin typeface="小塚ゴシック Pro R" pitchFamily="34" charset="-128"/>
                <a:ea typeface="小塚ゴシック Pro R" pitchFamily="34" charset="-128"/>
              </a:rPr>
              <a:t>・任意の個数の母点をランダムに配置する。</a:t>
            </a:r>
            <a:endParaRPr lang="en-US" altLang="ja-JP" sz="2400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2400" dirty="0" smtClean="0">
                <a:ea typeface="小塚ゴシック Pro R" pitchFamily="34" charset="-128"/>
              </a:rPr>
              <a:t>・但し、母点どうしの位置は全く同じにならない。</a:t>
            </a:r>
            <a:endParaRPr lang="en-US" altLang="ja-JP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11637" r="1732" b="11599"/>
          <a:stretch/>
        </p:blipFill>
        <p:spPr>
          <a:xfrm>
            <a:off x="345358" y="3173846"/>
            <a:ext cx="3439249" cy="208219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11236" b="10816"/>
          <a:stretch/>
        </p:blipFill>
        <p:spPr>
          <a:xfrm>
            <a:off x="4763104" y="3173846"/>
            <a:ext cx="3574253" cy="2082197"/>
          </a:xfrm>
          <a:prstGeom prst="rect">
            <a:avLst/>
          </a:prstGeom>
        </p:spPr>
      </p:pic>
      <p:sp>
        <p:nvSpPr>
          <p:cNvPr id="6" name="コンテンツ プレースホルダ 2"/>
          <p:cNvSpPr>
            <a:spLocks noGrp="1"/>
          </p:cNvSpPr>
          <p:nvPr/>
        </p:nvSpPr>
        <p:spPr bwMode="auto">
          <a:xfrm>
            <a:off x="345358" y="5256043"/>
            <a:ext cx="8461420" cy="13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ja-JP" altLang="en-US" sz="3000" dirty="0">
                <a:latin typeface="小塚ゴシック Pro R" pitchFamily="34" charset="-128"/>
                <a:ea typeface="小塚ゴシック Pro R" pitchFamily="34" charset="-128"/>
              </a:rPr>
              <a:t>結果</a:t>
            </a:r>
            <a:endParaRPr lang="en-US" altLang="ja-JP" sz="3000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2400" dirty="0" smtClean="0">
                <a:latin typeface="小塚ゴシック Pro R" pitchFamily="34" charset="-128"/>
                <a:ea typeface="小塚ゴシック Pro R" pitchFamily="34" charset="-128"/>
              </a:rPr>
              <a:t>・泡特有の気泡が見られる。</a:t>
            </a:r>
            <a:endParaRPr lang="en-US" altLang="ja-JP" sz="2400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2400" dirty="0" smtClean="0">
                <a:ea typeface="小塚ゴシック Pro R" pitchFamily="34" charset="-128"/>
              </a:rPr>
              <a:t>・泡の成長や破裂を再現できない。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7008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9675" y="687474"/>
            <a:ext cx="8356747" cy="108332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泡の膨張・収縮に運動方程式を適用したモデル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（モデル１）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>
            <a:spLocks noGrp="1"/>
          </p:cNvSpPr>
          <p:nvPr/>
        </p:nvSpPr>
        <p:spPr bwMode="auto">
          <a:xfrm>
            <a:off x="62022" y="1896047"/>
            <a:ext cx="8925059" cy="32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ja-JP" altLang="en-US" sz="3000" dirty="0" smtClean="0">
                <a:ea typeface="小塚ゴシック Pro R" pitchFamily="34" charset="-128"/>
              </a:rPr>
              <a:t>モデル条件</a:t>
            </a:r>
            <a:endParaRPr lang="en-US" altLang="ja-JP" sz="3000" dirty="0" smtClean="0"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2800" dirty="0"/>
              <a:t>○シャボン玉は</a:t>
            </a:r>
            <a:r>
              <a:rPr lang="ja-JP" altLang="en-US" sz="2800" dirty="0">
                <a:solidFill>
                  <a:srgbClr val="FF0000"/>
                </a:solidFill>
              </a:rPr>
              <a:t>常に球状</a:t>
            </a:r>
            <a:r>
              <a:rPr lang="ja-JP" altLang="en-US" sz="2800" dirty="0"/>
              <a:t>である</a:t>
            </a:r>
            <a:r>
              <a:rPr lang="ja-JP" altLang="en-US" sz="2800" dirty="0" smtClean="0"/>
              <a:t>。</a:t>
            </a:r>
            <a:endParaRPr lang="en-US" altLang="ja-JP" sz="3000" dirty="0" smtClean="0"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2400" dirty="0" smtClean="0"/>
              <a:t>○シャボン玉の半径は、大気圧と内部の圧力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　で定まり。</a:t>
            </a:r>
            <a:r>
              <a:rPr lang="ja-JP" altLang="en-US" sz="2400" dirty="0" smtClean="0">
                <a:solidFill>
                  <a:srgbClr val="FF0000"/>
                </a:solidFill>
              </a:rPr>
              <a:t>速度を持つ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○半径の変化は</a:t>
            </a:r>
            <a:r>
              <a:rPr lang="ja-JP" altLang="en-US" sz="2400" dirty="0" smtClean="0">
                <a:solidFill>
                  <a:srgbClr val="FF0000"/>
                </a:solidFill>
              </a:rPr>
              <a:t>微分方程式によって定まる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○速度方向と</a:t>
            </a:r>
            <a:r>
              <a:rPr lang="ja-JP" altLang="en-US" sz="2400" dirty="0" smtClean="0">
                <a:solidFill>
                  <a:srgbClr val="FF0000"/>
                </a:solidFill>
              </a:rPr>
              <a:t>逆方向に力が掛かる</a:t>
            </a:r>
            <a:r>
              <a:rPr lang="ja-JP" altLang="en-US" sz="2400" dirty="0" smtClean="0"/>
              <a:t>ものとする。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○圧力変化による温度変化はないものとする。</a:t>
            </a: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-348888" y="5266767"/>
                <a:ext cx="5588764" cy="96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kumimoji="1" lang="en-US" altLang="ja-JP" sz="2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800" b="1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kumimoji="1"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ja-JP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ja-JP" sz="28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ja-JP" sz="2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𝒌𝒗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888" y="5266767"/>
                <a:ext cx="5588764" cy="9679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132219" y="5472239"/>
                <a:ext cx="5368876" cy="5570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半径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現在の</m:t>
                      </m:r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圧力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＝</m:t>
                      </m:r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外気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圧力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ja-JP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i="1">
                        <a:latin typeface="Cambria Math" panose="02040503050406030204" pitchFamily="18" charset="0"/>
                      </a:rPr>
                      <m:t>泡</m:t>
                    </m:r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の</m:t>
                    </m:r>
                    <m:r>
                      <a:rPr kumimoji="1" lang="ja-JP" altLang="en-US" i="1">
                        <a:latin typeface="Cambria Math" panose="02040503050406030204" pitchFamily="18" charset="0"/>
                      </a:rPr>
                      <m:t>表面積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ja-JP" altLang="en-US" i="1">
                        <a:latin typeface="Cambria Math" panose="02040503050406030204" pitchFamily="18" charset="0"/>
                      </a:rPr>
                      <m:t>＝</m:t>
                    </m:r>
                  </m:oMath>
                </a14:m>
                <a:r>
                  <a:rPr kumimoji="1" lang="ja-JP" altLang="en-US" dirty="0" smtClean="0"/>
                  <a:t>液体部分の重さ</a:t>
                </a:r>
                <a:r>
                  <a:rPr kumimoji="1" lang="en-US" altLang="ja-JP" dirty="0"/>
                  <a:t>,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 smtClean="0"/>
                  <a:t>=</a:t>
                </a:r>
                <a:r>
                  <a:rPr kumimoji="1" lang="ja-JP" altLang="en-US" dirty="0" smtClean="0"/>
                  <a:t>定数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219" y="5472239"/>
                <a:ext cx="5368876" cy="557012"/>
              </a:xfrm>
              <a:prstGeom prst="rect">
                <a:avLst/>
              </a:prstGeom>
              <a:blipFill rotWithShape="0">
                <a:blip r:embed="rId3"/>
                <a:stretch>
                  <a:fillRect t="-5495" b="-24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318" y="2023694"/>
            <a:ext cx="2276928" cy="149509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318" y="3657811"/>
            <a:ext cx="2276928" cy="1342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913761" y="2494240"/>
                <a:ext cx="8674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ja-JP" altLang="en-US" b="0" dirty="0" smtClean="0"/>
                  <a:t>内圧</a:t>
                </a:r>
                <a14:m>
                  <m:oMath xmlns:m="http://schemas.openxmlformats.org/officeDocument/2006/math">
                    <m:r>
                      <a:rPr kumimoji="1" lang="ja-JP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761" y="2494240"/>
                <a:ext cx="867482" cy="553998"/>
              </a:xfrm>
              <a:prstGeom prst="rect">
                <a:avLst/>
              </a:prstGeom>
              <a:blipFill rotWithShape="0">
                <a:blip r:embed="rId6"/>
                <a:stretch>
                  <a:fillRect l="-16197" t="-16484" b="-54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7903879" y="2494240"/>
                <a:ext cx="8233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ja-JP" altLang="en-US" dirty="0" smtClean="0"/>
                  <a:t>大気</a:t>
                </a:r>
                <a:r>
                  <a:rPr kumimoji="1" lang="ja-JP" altLang="en-US" b="0" dirty="0" smtClean="0"/>
                  <a:t>圧</a:t>
                </a:r>
                <a14:m>
                  <m:oMath xmlns:m="http://schemas.openxmlformats.org/officeDocument/2006/math">
                    <m:r>
                      <a:rPr kumimoji="1" lang="ja-JP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879" y="2494240"/>
                <a:ext cx="823367" cy="553998"/>
              </a:xfrm>
              <a:prstGeom prst="rect">
                <a:avLst/>
              </a:prstGeom>
              <a:blipFill rotWithShape="0">
                <a:blip r:embed="rId7"/>
                <a:stretch>
                  <a:fillRect l="-17778" t="-16484" b="-98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7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10576" b="3678"/>
          <a:stretch/>
        </p:blipFill>
        <p:spPr>
          <a:xfrm>
            <a:off x="4806981" y="2927793"/>
            <a:ext cx="3008161" cy="19696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0575" r="1667" b="9655"/>
          <a:stretch/>
        </p:blipFill>
        <p:spPr>
          <a:xfrm>
            <a:off x="581192" y="2929093"/>
            <a:ext cx="3125535" cy="19683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 smtClean="0"/>
              <a:t>モデル１のシミュレーション</a:t>
            </a:r>
            <a:endParaRPr kumimoji="1" lang="ja-JP" altLang="en-US" sz="4000" dirty="0"/>
          </a:p>
        </p:txBody>
      </p:sp>
      <p:sp>
        <p:nvSpPr>
          <p:cNvPr id="4" name="コンテンツ プレースホルダ 2"/>
          <p:cNvSpPr>
            <a:spLocks noGrp="1"/>
          </p:cNvSpPr>
          <p:nvPr/>
        </p:nvSpPr>
        <p:spPr bwMode="auto">
          <a:xfrm>
            <a:off x="396960" y="1797745"/>
            <a:ext cx="8461420" cy="207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</a:rPr>
              <a:t>条件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2000" dirty="0" smtClean="0">
                <a:ea typeface="小塚ゴシック Pro R" pitchFamily="34" charset="-128"/>
              </a:rPr>
              <a:t>・シャボン玉の個数　１　</a:t>
            </a:r>
            <a:r>
              <a:rPr lang="en-US" altLang="ja-JP" sz="2000" dirty="0">
                <a:ea typeface="小塚ゴシック Pro R" pitchFamily="34" charset="-128"/>
              </a:rPr>
              <a:t>	</a:t>
            </a:r>
            <a:r>
              <a:rPr lang="ja-JP" altLang="en-US" sz="2000" dirty="0" smtClean="0">
                <a:ea typeface="小塚ゴシック Pro R" pitchFamily="34" charset="-128"/>
              </a:rPr>
              <a:t>・大気圧　１</a:t>
            </a:r>
            <a:r>
              <a:rPr lang="ja-JP" altLang="en-US" sz="2000" dirty="0">
                <a:ea typeface="小塚ゴシック Pro R" pitchFamily="34" charset="-128"/>
              </a:rPr>
              <a:t>　</a:t>
            </a:r>
            <a:r>
              <a:rPr lang="ja-JP" altLang="en-US" sz="2000" dirty="0" smtClean="0">
                <a:ea typeface="小塚ゴシック Pro R" pitchFamily="34" charset="-128"/>
              </a:rPr>
              <a:t>　　　　　・シャボン玉の圧力　１．</a:t>
            </a:r>
            <a:r>
              <a:rPr lang="en-US" altLang="ja-JP" sz="2000" dirty="0" smtClean="0">
                <a:ea typeface="小塚ゴシック Pro R" pitchFamily="34" charset="-128"/>
              </a:rPr>
              <a:t>2</a:t>
            </a:r>
            <a:r>
              <a:rPr lang="ja-JP" altLang="en-US" sz="2000" dirty="0" smtClean="0">
                <a:ea typeface="小塚ゴシック Pro R" pitchFamily="34" charset="-128"/>
              </a:rPr>
              <a:t>　</a:t>
            </a:r>
            <a:endParaRPr lang="en-US" altLang="ja-JP" sz="2000" dirty="0" smtClean="0"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2000" dirty="0" smtClean="0">
                <a:ea typeface="小塚ゴシック Pro R" pitchFamily="34" charset="-128"/>
              </a:rPr>
              <a:t>・半径　３０</a:t>
            </a:r>
            <a:r>
              <a:rPr lang="ja-JP" altLang="en-US" sz="2000" dirty="0">
                <a:ea typeface="小塚ゴシック Pro R" pitchFamily="34" charset="-128"/>
              </a:rPr>
              <a:t>　</a:t>
            </a:r>
            <a:r>
              <a:rPr lang="ja-JP" altLang="en-US" sz="2000" dirty="0" smtClean="0">
                <a:ea typeface="小塚ゴシック Pro R" pitchFamily="34" charset="-128"/>
              </a:rPr>
              <a:t>　　　　　　　</a:t>
            </a:r>
            <a:r>
              <a:rPr lang="en-US" altLang="ja-JP" sz="2000" dirty="0">
                <a:ea typeface="小塚ゴシック Pro R" pitchFamily="34" charset="-128"/>
              </a:rPr>
              <a:t>	</a:t>
            </a:r>
            <a:r>
              <a:rPr lang="ja-JP" altLang="en-US" sz="2000" dirty="0" smtClean="0">
                <a:ea typeface="小塚ゴシック Pro R" pitchFamily="34" charset="-128"/>
              </a:rPr>
              <a:t>・微小時間　</a:t>
            </a:r>
            <a:r>
              <a:rPr lang="en-US" altLang="ja-JP" sz="2000" dirty="0" smtClean="0">
                <a:ea typeface="小塚ゴシック Pro R" pitchFamily="34" charset="-128"/>
              </a:rPr>
              <a:t>0.1</a:t>
            </a:r>
            <a:r>
              <a:rPr lang="ja-JP" altLang="en-US" sz="2000" dirty="0" smtClean="0">
                <a:ea typeface="小塚ゴシック Pro R" pitchFamily="34" charset="-128"/>
              </a:rPr>
              <a:t>　　</a:t>
            </a:r>
            <a:r>
              <a:rPr lang="en-US" altLang="ja-JP" sz="2000" dirty="0" smtClean="0">
                <a:ea typeface="小塚ゴシック Pro R" pitchFamily="34" charset="-128"/>
              </a:rPr>
              <a:t>	</a:t>
            </a:r>
            <a:r>
              <a:rPr lang="ja-JP" altLang="en-US" sz="2000" dirty="0" smtClean="0">
                <a:ea typeface="小塚ゴシック Pro R" pitchFamily="34" charset="-128"/>
              </a:rPr>
              <a:t>・</a:t>
            </a:r>
            <a:r>
              <a:rPr lang="en-US" altLang="ja-JP" sz="2000" dirty="0" smtClean="0">
                <a:ea typeface="小塚ゴシック Pro R" pitchFamily="34" charset="-128"/>
              </a:rPr>
              <a:t>1500</a:t>
            </a:r>
            <a:r>
              <a:rPr lang="ja-JP" altLang="en-US" sz="2000" dirty="0" smtClean="0">
                <a:ea typeface="小塚ゴシック Pro R" pitchFamily="34" charset="-128"/>
              </a:rPr>
              <a:t>ステップ</a:t>
            </a:r>
            <a:endParaRPr lang="en-US" altLang="ja-JP" sz="2000" dirty="0" smtClean="0">
              <a:ea typeface="小塚ゴシック Pro R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72572" y="2835794"/>
                <a:ext cx="11301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圧力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）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72" y="2835794"/>
                <a:ext cx="113011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324" t="-6522" r="-7027" b="-282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502362" y="4713743"/>
                <a:ext cx="11253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時間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）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362" y="4713743"/>
                <a:ext cx="112530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348" t="-8696" r="-7065" b="-30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7586753" y="4778769"/>
                <a:ext cx="10611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ja-JP" altLang="en-US" i="1">
                        <a:latin typeface="Cambria Math" panose="02040503050406030204" pitchFamily="18" charset="0"/>
                      </a:rPr>
                      <m:t>（</m:t>
                    </m:r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時間</m:t>
                    </m:r>
                  </m:oMath>
                </a14:m>
                <a:r>
                  <a:rPr kumimoji="1" lang="ja-JP" altLang="en-US" dirty="0" smtClean="0"/>
                  <a:t>）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753" y="4778769"/>
                <a:ext cx="106118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8046" t="-33333" r="-12069" b="-4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239518" y="2927793"/>
                <a:ext cx="11349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半径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）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518" y="2927793"/>
                <a:ext cx="113492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743" t="-8696" r="-6417" b="-30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コンテンツ プレースホルダ 2"/>
          <p:cNvSpPr>
            <a:spLocks noGrp="1"/>
          </p:cNvSpPr>
          <p:nvPr/>
        </p:nvSpPr>
        <p:spPr bwMode="auto">
          <a:xfrm>
            <a:off x="396960" y="5182742"/>
            <a:ext cx="8461420" cy="207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</a:rPr>
              <a:t>結論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</a:rPr>
              <a:t>○半径が加速度を持って変化する。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</a:rPr>
              <a:t>○シャボン玉と大気圧が</a:t>
            </a:r>
            <a:r>
              <a:rPr lang="ja-JP" altLang="en-US" sz="2000" dirty="0">
                <a:latin typeface="小塚ゴシック Pro R" pitchFamily="34" charset="-128"/>
                <a:ea typeface="小塚ゴシック Pro R" pitchFamily="34" charset="-128"/>
              </a:rPr>
              <a:t>徐々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</a:rPr>
              <a:t>につりあう様子を再現できた。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</a:rPr>
              <a:t>○泡どうしが接合した際の様子をシミュレーションできない。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7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276" y="631066"/>
            <a:ext cx="8017152" cy="113973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泡の接合、及び膨張・縮小、破裂を考慮したモデル</a:t>
            </a: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　　　　　　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（モデル</a:t>
            </a:r>
            <a:r>
              <a:rPr lang="ja-JP" altLang="en-US" dirty="0"/>
              <a:t>２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>
            <a:spLocks noGrp="1"/>
          </p:cNvSpPr>
          <p:nvPr/>
        </p:nvSpPr>
        <p:spPr bwMode="auto">
          <a:xfrm>
            <a:off x="0" y="1770804"/>
            <a:ext cx="9081978" cy="20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ja-JP" altLang="en-US" sz="3000" dirty="0" smtClean="0">
                <a:ea typeface="小塚ゴシック Pro R" pitchFamily="34" charset="-128"/>
              </a:rPr>
              <a:t>モデル条件</a:t>
            </a:r>
            <a:endParaRPr lang="en-US" altLang="ja-JP" sz="3000" dirty="0" smtClean="0">
              <a:ea typeface="小塚ゴシック Pro R" pitchFamily="34" charset="-128"/>
            </a:endParaRPr>
          </a:p>
          <a:p>
            <a:pPr>
              <a:buNone/>
            </a:pPr>
            <a:r>
              <a:rPr lang="ja-JP" altLang="en-US" sz="2400" dirty="0" smtClean="0"/>
              <a:t>○半径の膨張や縮小の条件は</a:t>
            </a:r>
            <a:r>
              <a:rPr lang="ja-JP" altLang="en-US" sz="2400" dirty="0" smtClean="0">
                <a:solidFill>
                  <a:srgbClr val="FF0000"/>
                </a:solidFill>
              </a:rPr>
              <a:t>モデル３に従う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○外膜と内膜の半径が一定以下になると破裂する。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○２つの泡が接合するとき</a:t>
            </a:r>
            <a:r>
              <a:rPr lang="ja-JP" altLang="en-US" sz="2400" dirty="0" smtClean="0">
                <a:solidFill>
                  <a:srgbClr val="FF0000"/>
                </a:solidFill>
              </a:rPr>
              <a:t>２つの円の交点を結ぶ線</a:t>
            </a:r>
            <a:r>
              <a:rPr lang="ja-JP" altLang="en-US" sz="2400" dirty="0" smtClean="0"/>
              <a:t>を境界とする。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○３つの泡が接合するときは、</a:t>
            </a:r>
            <a:r>
              <a:rPr lang="ja-JP" altLang="en-US" sz="2400" dirty="0" smtClean="0">
                <a:solidFill>
                  <a:srgbClr val="FF0000"/>
                </a:solidFill>
              </a:rPr>
              <a:t>下図の</a:t>
            </a:r>
            <a:r>
              <a:rPr lang="en-US" altLang="ja-JP" sz="2400" dirty="0" smtClean="0">
                <a:solidFill>
                  <a:srgbClr val="FF0000"/>
                </a:solidFill>
              </a:rPr>
              <a:t>4</a:t>
            </a:r>
            <a:r>
              <a:rPr lang="ja-JP" altLang="en-US" sz="2400" dirty="0" smtClean="0">
                <a:solidFill>
                  <a:srgbClr val="FF0000"/>
                </a:solidFill>
              </a:rPr>
              <a:t>パターンにな</a:t>
            </a:r>
            <a:r>
              <a:rPr lang="ja-JP" altLang="en-US" sz="2400" dirty="0">
                <a:solidFill>
                  <a:srgbClr val="FF0000"/>
                </a:solidFill>
              </a:rPr>
              <a:t>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1476"/>
          <a:stretch/>
        </p:blipFill>
        <p:spPr>
          <a:xfrm>
            <a:off x="90152" y="4108361"/>
            <a:ext cx="7591425" cy="2749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421996" y="6189538"/>
                <a:ext cx="358232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=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ja-JP" altLang="en-US" i="1" dirty="0">
                        <a:latin typeface="Cambria Math" panose="02040503050406030204" pitchFamily="18" charset="0"/>
                      </a:rPr>
                      <m:t>番目</m:t>
                    </m:r>
                    <m:r>
                      <a:rPr kumimoji="1" lang="ja-JP" altLang="en-US" i="1" dirty="0" smtClean="0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kumimoji="1" lang="ja-JP" altLang="en-US" dirty="0" smtClean="0"/>
                  <a:t>母点との</a:t>
                </a:r>
                <a:r>
                  <a:rPr kumimoji="1" lang="en-US" altLang="ja-JP" dirty="0" smtClean="0"/>
                  <a:t>1</a:t>
                </a:r>
                <a:r>
                  <a:rPr kumimoji="1" lang="ja-JP" altLang="en-US" dirty="0" smtClean="0"/>
                  <a:t>つ目の交点</a:t>
                </a:r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ja-JP" dirty="0"/>
                  <a:t>=</a:t>
                </a:r>
                <a14:m>
                  <m:oMath xmlns:m="http://schemas.openxmlformats.org/officeDocument/2006/math"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ja-JP" altLang="en-US" i="1" dirty="0">
                        <a:latin typeface="Cambria Math" panose="02040503050406030204" pitchFamily="18" charset="0"/>
                      </a:rPr>
                      <m:t>番目の</m:t>
                    </m:r>
                  </m:oMath>
                </a14:m>
                <a:r>
                  <a:rPr kumimoji="1" lang="ja-JP" altLang="en-US" dirty="0"/>
                  <a:t>母点と</a:t>
                </a:r>
                <a:r>
                  <a:rPr kumimoji="1" lang="ja-JP" altLang="en-US" dirty="0" smtClean="0"/>
                  <a:t>の</a:t>
                </a:r>
                <a:r>
                  <a:rPr kumimoji="1" lang="en-US" altLang="ja-JP" dirty="0" smtClean="0"/>
                  <a:t>2</a:t>
                </a:r>
                <a:r>
                  <a:rPr kumimoji="1" lang="ja-JP" altLang="en-US" dirty="0" smtClean="0"/>
                  <a:t>つ目</a:t>
                </a:r>
                <a:r>
                  <a:rPr kumimoji="1" lang="ja-JP" altLang="en-US" dirty="0"/>
                  <a:t>の交点</a:t>
                </a:r>
                <a:endParaRPr kumimoji="1" lang="en-US" altLang="ja-JP" dirty="0"/>
              </a:p>
              <a:p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996" y="6189538"/>
                <a:ext cx="3582327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211" t="-10949" r="-3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 smtClean="0"/>
              <a:t>モデル</a:t>
            </a:r>
            <a:r>
              <a:rPr lang="ja-JP" altLang="en-US" sz="4000" dirty="0"/>
              <a:t>２</a:t>
            </a:r>
            <a:r>
              <a:rPr lang="ja-JP" altLang="en-US" sz="4000" dirty="0" smtClean="0"/>
              <a:t>のシミュレーション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 2"/>
              <p:cNvSpPr>
                <a:spLocks noGrp="1"/>
              </p:cNvSpPr>
              <p:nvPr/>
            </p:nvSpPr>
            <p:spPr bwMode="auto">
              <a:xfrm>
                <a:off x="66037" y="2062387"/>
                <a:ext cx="8690868" cy="4467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None/>
                </a:pPr>
                <a:r>
                  <a:rPr lang="ja-JP" altLang="en-US" sz="2800" dirty="0" smtClean="0">
                    <a:ea typeface="小塚ゴシック Pro R" pitchFamily="34" charset="-128"/>
                  </a:rPr>
                  <a:t>・シャボン玉の個数　</a:t>
                </a:r>
                <a:r>
                  <a:rPr lang="en-US" altLang="ja-JP" sz="2800" dirty="0" smtClean="0">
                    <a:ea typeface="小塚ゴシック Pro R" pitchFamily="34" charset="-128"/>
                  </a:rPr>
                  <a:t>30</a:t>
                </a:r>
                <a:r>
                  <a:rPr lang="ja-JP" altLang="en-US" sz="2800" dirty="0" smtClean="0">
                    <a:ea typeface="小塚ゴシック Pro R" pitchFamily="34" charset="-128"/>
                  </a:rPr>
                  <a:t>（同じ圧力を持つものを５つずつ）</a:t>
                </a:r>
                <a:endParaRPr lang="en-US" altLang="ja-JP" sz="2800" dirty="0" smtClean="0">
                  <a:ea typeface="小塚ゴシック Pro R" pitchFamily="34" charset="-128"/>
                </a:endParaRPr>
              </a:p>
              <a:p>
                <a:pPr>
                  <a:buNone/>
                </a:pPr>
                <a:r>
                  <a:rPr lang="ja-JP" altLang="en-US" sz="2800" dirty="0" smtClean="0">
                    <a:ea typeface="小塚ゴシック Pro R" pitchFamily="34" charset="-128"/>
                  </a:rPr>
                  <a:t>・大気圧　１</a:t>
                </a:r>
                <a:endParaRPr lang="en-US" altLang="ja-JP" sz="2800" dirty="0" smtClean="0">
                  <a:ea typeface="小塚ゴシック Pro R" pitchFamily="34" charset="-128"/>
                </a:endParaRPr>
              </a:p>
              <a:p>
                <a:pPr>
                  <a:buNone/>
                </a:pPr>
                <a:r>
                  <a:rPr lang="ja-JP" altLang="en-US" sz="2800" dirty="0" smtClean="0">
                    <a:ea typeface="小塚ゴシック Pro R" pitchFamily="34" charset="-128"/>
                  </a:rPr>
                  <a:t>・シャボン玉の圧力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  <a:ea typeface="小塚ゴシック Pro R" pitchFamily="34" charset="-128"/>
                      </a:rPr>
                      <m:t>1</m:t>
                    </m:r>
                    <m:r>
                      <a:rPr lang="en-US" altLang="ja-JP" sz="2800" dirty="0">
                        <a:latin typeface="Cambria Math" panose="02040503050406030204" pitchFamily="18" charset="0"/>
                        <a:ea typeface="小塚ゴシック Pro R" pitchFamily="34" charset="-128"/>
                      </a:rPr>
                      <m:t>.0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≤1.5</m:t>
                    </m:r>
                  </m:oMath>
                </a14:m>
                <a:r>
                  <a:rPr lang="ja-JP" altLang="en-US" sz="2800" dirty="0" smtClean="0">
                    <a:ea typeface="小塚ゴシック Pro R" pitchFamily="34" charset="-128"/>
                  </a:rPr>
                  <a:t>（</a:t>
                </a:r>
                <a:r>
                  <a:rPr lang="en-US" altLang="ja-JP" sz="2800" dirty="0" smtClean="0">
                    <a:ea typeface="小塚ゴシック Pro R" pitchFamily="34" charset="-128"/>
                  </a:rPr>
                  <a:t>0.1</a:t>
                </a:r>
                <a:r>
                  <a:rPr lang="ja-JP" altLang="en-US" sz="2800" dirty="0" smtClean="0">
                    <a:ea typeface="小塚ゴシック Pro R" pitchFamily="34" charset="-128"/>
                  </a:rPr>
                  <a:t>刻み）</a:t>
                </a:r>
                <a:endParaRPr lang="en-US" altLang="ja-JP" sz="2800" dirty="0" smtClean="0">
                  <a:ea typeface="小塚ゴシック Pro R" pitchFamily="34" charset="-128"/>
                </a:endParaRPr>
              </a:p>
              <a:p>
                <a:pPr>
                  <a:buNone/>
                </a:pPr>
                <a:r>
                  <a:rPr lang="ja-JP" altLang="en-US" sz="2800" dirty="0" smtClean="0">
                    <a:ea typeface="小塚ゴシック Pro R" pitchFamily="34" charset="-128"/>
                  </a:rPr>
                  <a:t>・内膜半径　</a:t>
                </a:r>
                <a:r>
                  <a:rPr lang="en-US" altLang="ja-JP" sz="2800" dirty="0" smtClean="0">
                    <a:ea typeface="小塚ゴシック Pro R" pitchFamily="34" charset="-128"/>
                  </a:rPr>
                  <a:t>100</a:t>
                </a:r>
                <a:r>
                  <a:rPr lang="ja-JP" altLang="en-US" sz="2800" dirty="0" smtClean="0">
                    <a:ea typeface="小塚ゴシック Pro R" pitchFamily="34" charset="-128"/>
                  </a:rPr>
                  <a:t>（一律）　外膜半径　</a:t>
                </a:r>
                <a:r>
                  <a:rPr lang="en-US" altLang="ja-JP" sz="2800" dirty="0" smtClean="0">
                    <a:ea typeface="小塚ゴシック Pro R" pitchFamily="34" charset="-128"/>
                  </a:rPr>
                  <a:t>105</a:t>
                </a:r>
                <a:r>
                  <a:rPr lang="ja-JP" altLang="en-US" sz="2800" dirty="0" smtClean="0">
                    <a:ea typeface="小塚ゴシック Pro R" pitchFamily="34" charset="-128"/>
                  </a:rPr>
                  <a:t>（一律）</a:t>
                </a:r>
                <a:endParaRPr lang="en-US" altLang="ja-JP" sz="2800" dirty="0" smtClean="0">
                  <a:ea typeface="小塚ゴシック Pro R" pitchFamily="34" charset="-128"/>
                </a:endParaRPr>
              </a:p>
              <a:p>
                <a:pPr>
                  <a:buNone/>
                </a:pPr>
                <a:r>
                  <a:rPr lang="ja-JP" altLang="en-US" sz="2800" dirty="0" smtClean="0">
                    <a:ea typeface="小塚ゴシック Pro R" pitchFamily="34" charset="-128"/>
                  </a:rPr>
                  <a:t>・破裂条件　外膜</a:t>
                </a:r>
                <a:r>
                  <a:rPr lang="en-US" altLang="ja-JP" sz="2800" dirty="0" smtClean="0">
                    <a:ea typeface="小塚ゴシック Pro R" pitchFamily="34" charset="-128"/>
                  </a:rPr>
                  <a:t>-</a:t>
                </a:r>
                <a:r>
                  <a:rPr lang="ja-JP" altLang="en-US" sz="2800" smtClean="0">
                    <a:ea typeface="小塚ゴシック Pro R" pitchFamily="34" charset="-128"/>
                  </a:rPr>
                  <a:t>内膜</a:t>
                </a:r>
                <a:endParaRPr lang="en-US" altLang="ja-JP" sz="2800" dirty="0" smtClean="0">
                  <a:ea typeface="小塚ゴシック Pro R" pitchFamily="34" charset="-128"/>
                </a:endParaRPr>
              </a:p>
              <a:p>
                <a:pPr>
                  <a:buNone/>
                </a:pPr>
                <a:r>
                  <a:rPr lang="ja-JP" altLang="en-US" sz="2800" dirty="0" smtClean="0">
                    <a:ea typeface="小塚ゴシック Pro R" pitchFamily="34" charset="-128"/>
                  </a:rPr>
                  <a:t>・初速度　</a:t>
                </a:r>
                <a:r>
                  <a:rPr lang="en-US" altLang="ja-JP" sz="2800" dirty="0" smtClean="0">
                    <a:ea typeface="小塚ゴシック Pro R" pitchFamily="34" charset="-128"/>
                  </a:rPr>
                  <a:t>0</a:t>
                </a:r>
                <a:r>
                  <a:rPr lang="ja-JP" altLang="en-US" sz="2800" dirty="0" smtClean="0">
                    <a:ea typeface="小塚ゴシック Pro R" pitchFamily="34" charset="-128"/>
                  </a:rPr>
                  <a:t>（一律）</a:t>
                </a:r>
                <a:endParaRPr lang="en-US" altLang="ja-JP" sz="2800" dirty="0" smtClean="0">
                  <a:ea typeface="小塚ゴシック Pro R" pitchFamily="34" charset="-128"/>
                </a:endParaRPr>
              </a:p>
              <a:p>
                <a:pPr>
                  <a:buNone/>
                </a:pPr>
                <a:r>
                  <a:rPr lang="ja-JP" altLang="en-US" sz="2800" dirty="0" smtClean="0">
                    <a:ea typeface="小塚ゴシック Pro R" pitchFamily="34" charset="-128"/>
                  </a:rPr>
                  <a:t>・微小時間　</a:t>
                </a:r>
                <a:r>
                  <a:rPr lang="en-US" altLang="ja-JP" sz="2800" dirty="0" smtClean="0">
                    <a:ea typeface="小塚ゴシック Pro R" pitchFamily="34" charset="-128"/>
                  </a:rPr>
                  <a:t>0.1</a:t>
                </a:r>
              </a:p>
              <a:p>
                <a:pPr>
                  <a:buNone/>
                </a:pPr>
                <a:r>
                  <a:rPr lang="ja-JP" altLang="en-US" sz="2800" dirty="0" smtClean="0">
                    <a:ea typeface="小塚ゴシック Pro R" pitchFamily="34" charset="-128"/>
                  </a:rPr>
                  <a:t>・配置　ランダム</a:t>
                </a:r>
                <a:endParaRPr lang="en-US" altLang="ja-JP" sz="2800" dirty="0" smtClean="0">
                  <a:ea typeface="小塚ゴシック Pro R" pitchFamily="34" charset="-128"/>
                </a:endParaRPr>
              </a:p>
              <a:p>
                <a:pPr>
                  <a:buNone/>
                </a:pPr>
                <a:endParaRPr lang="en-US" altLang="ja-JP" sz="2800" dirty="0" smtClean="0">
                  <a:ea typeface="小塚ゴシック Pro R" pitchFamily="34" charset="-128"/>
                </a:endParaRPr>
              </a:p>
            </p:txBody>
          </p:sp>
        </mc:Choice>
        <mc:Fallback xmlns="">
          <p:sp>
            <p:nvSpPr>
              <p:cNvPr id="4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37" y="2062387"/>
                <a:ext cx="8690868" cy="4467201"/>
              </a:xfrm>
              <a:prstGeom prst="rect">
                <a:avLst/>
              </a:prstGeom>
              <a:blipFill rotWithShape="0">
                <a:blip r:embed="rId2"/>
                <a:stretch>
                  <a:fillRect l="-1473" t="-163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9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配当">
  <a:themeElements>
    <a:clrScheme name="配当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配当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配当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TC103457464[[fn=配当]]</Template>
  <TotalTime>375</TotalTime>
  <Words>685</Words>
  <Application>Microsoft Office PowerPoint</Application>
  <PresentationFormat>画面に合わせる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Gill Sans MT</vt:lpstr>
      <vt:lpstr>HGｺﾞｼｯｸE</vt:lpstr>
      <vt:lpstr>HG創英角ﾎﾟｯﾌﾟ体</vt:lpstr>
      <vt:lpstr>HG明朝B</vt:lpstr>
      <vt:lpstr>小塚ゴシック Pro R</vt:lpstr>
      <vt:lpstr>Cambria Math</vt:lpstr>
      <vt:lpstr>Times New Roman</vt:lpstr>
      <vt:lpstr>Wingdings 2</vt:lpstr>
      <vt:lpstr>配当</vt:lpstr>
      <vt:lpstr>多数の泡の成長と合体</vt:lpstr>
      <vt:lpstr>研究の目的と手法</vt:lpstr>
      <vt:lpstr>ボロノイ図による泡の表現</vt:lpstr>
      <vt:lpstr>ドライフォームとボロノイ図</vt:lpstr>
      <vt:lpstr>ボロノイ図のシミュレーション</vt:lpstr>
      <vt:lpstr>泡の膨張・収縮に運動方程式を適用したモデル 　　　　　　　　　　　　　　　　　　　（モデル１）</vt:lpstr>
      <vt:lpstr>モデル１のシミュレーション</vt:lpstr>
      <vt:lpstr> 泡の接合、及び膨張・縮小、破裂を考慮したモデル　　　　　　　　　　　　　　　　　　　　　　　　　　　　　　　　　　　　　 　　　　　　　　　　　　　　　　　　（モデル２）</vt:lpstr>
      <vt:lpstr>モデル２のシミュレーション</vt:lpstr>
      <vt:lpstr>PowerPoint プレゼンテーション</vt:lpstr>
      <vt:lpstr>まとめと今後の課題</vt:lpstr>
      <vt:lpstr>PowerPoint プレゼンテーション</vt:lpstr>
      <vt:lpstr>微分方程式の導出①</vt:lpstr>
      <vt:lpstr>微分方程式の導出②</vt:lpstr>
      <vt:lpstr>ボロノイ点の探索</vt:lpstr>
      <vt:lpstr>モデル２： 気圧差変化を一定とするとする泡の膨張・収縮</vt:lpstr>
      <vt:lpstr>モデル２のシミュレーション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多数の泡の成長と合体</dc:title>
  <dc:creator>root</dc:creator>
  <cp:lastModifiedBy>root</cp:lastModifiedBy>
  <cp:revision>25</cp:revision>
  <dcterms:created xsi:type="dcterms:W3CDTF">2014-02-07T11:36:11Z</dcterms:created>
  <dcterms:modified xsi:type="dcterms:W3CDTF">2014-02-09T21:27:29Z</dcterms:modified>
</cp:coreProperties>
</file>