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18"/>
  </p:handoutMasterIdLst>
  <p:sldIdLst>
    <p:sldId id="265" r:id="rId2"/>
    <p:sldId id="270" r:id="rId3"/>
    <p:sldId id="257" r:id="rId4"/>
    <p:sldId id="264" r:id="rId5"/>
    <p:sldId id="261" r:id="rId6"/>
    <p:sldId id="260" r:id="rId7"/>
    <p:sldId id="258" r:id="rId8"/>
    <p:sldId id="269" r:id="rId9"/>
    <p:sldId id="268" r:id="rId10"/>
    <p:sldId id="267" r:id="rId11"/>
    <p:sldId id="266" r:id="rId12"/>
    <p:sldId id="271" r:id="rId13"/>
    <p:sldId id="272" r:id="rId14"/>
    <p:sldId id="273" r:id="rId15"/>
    <p:sldId id="259" r:id="rId16"/>
    <p:sldId id="274" r:id="rId17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2E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00" autoAdjust="0"/>
  </p:normalViewPr>
  <p:slideViewPr>
    <p:cSldViewPr>
      <p:cViewPr>
        <p:scale>
          <a:sx n="80" d="100"/>
          <a:sy n="80" d="100"/>
        </p:scale>
        <p:origin x="-864" y="-5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81702-CDE7-48F2-A563-3A515D57EA1F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88F12F-7607-43C3-AC7C-04087EDFFC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2528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36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771B3BA-1F7A-4772-8B95-F757B02CF2B4}" type="datetimeFigureOut">
              <a:rPr kumimoji="1" lang="ja-JP" altLang="en-US" smtClean="0"/>
              <a:t>2014/2/11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E386058-2529-4E16-B129-36F212A7CAB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Excel_Worksheet3.xls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9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C:\cocos2d-x-2.2\projects\dobtsu\Resources\whiteNiwator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74109">
            <a:off x="894266" y="292354"/>
            <a:ext cx="1016488" cy="101648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4800" b="1" spc="50" dirty="0">
                <a:ln w="12700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人工知能で強化</a:t>
            </a:r>
            <a:r>
              <a:rPr lang="ja-JP" altLang="en-US" sz="4800" b="1" spc="50" dirty="0" smtClean="0">
                <a:ln w="12700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した</a:t>
            </a:r>
            <a:r>
              <a:rPr lang="en-US" altLang="ja-JP" sz="4800" b="1" spc="50" dirty="0" smtClean="0">
                <a:ln w="12700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altLang="ja-JP" sz="4800" b="1" spc="50" dirty="0" smtClean="0">
                <a:ln w="12700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ja-JP" altLang="en-US" sz="4800" b="1" spc="50" dirty="0" smtClean="0">
                <a:ln w="12700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「</a:t>
            </a:r>
            <a:r>
              <a:rPr lang="ja-JP" altLang="en-US" sz="4800" b="1" spc="50" dirty="0">
                <a:ln w="12700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どうぶつしょうぎ</a:t>
            </a:r>
            <a:r>
              <a:rPr lang="ja-JP" altLang="en-US" sz="4800" b="1" spc="50" dirty="0" smtClean="0">
                <a:ln w="12700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」</a:t>
            </a:r>
            <a:r>
              <a:rPr lang="en-US" altLang="ja-JP" sz="4800" b="1" spc="50" dirty="0" smtClean="0">
                <a:ln w="12700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/>
            </a:r>
            <a:br>
              <a:rPr lang="en-US" altLang="ja-JP" sz="4800" b="1" spc="50" dirty="0" smtClean="0">
                <a:ln w="12700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</a:br>
            <a:r>
              <a:rPr lang="ja-JP" altLang="en-US" sz="4800" b="1" spc="50" dirty="0" smtClean="0">
                <a:ln w="12700" cmpd="sng">
                  <a:solidFill>
                    <a:schemeClr val="tx2">
                      <a:lumMod val="90000"/>
                      <a:lumOff val="1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スマートフォンアプリケーション</a:t>
            </a:r>
            <a:endParaRPr kumimoji="1" lang="ja-JP" altLang="en-US" sz="4800" b="1" spc="50" dirty="0">
              <a:ln w="12700" cmpd="sng">
                <a:solidFill>
                  <a:schemeClr val="tx2">
                    <a:lumMod val="90000"/>
                    <a:lumOff val="1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C10-025</a:t>
            </a:r>
            <a:r>
              <a:rPr kumimoji="1" lang="ja-JP" altLang="en-US" dirty="0" smtClean="0"/>
              <a:t>　川船　美帆</a:t>
            </a:r>
            <a:endParaRPr kumimoji="1" lang="ja-JP" altLang="en-US" dirty="0"/>
          </a:p>
        </p:txBody>
      </p:sp>
      <p:pic>
        <p:nvPicPr>
          <p:cNvPr id="4" name="Picture 3" descr="C:\cocos2d-x-2.2\projects\dobtsu\Resources\whiteHiyok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74430">
            <a:off x="170368" y="159661"/>
            <a:ext cx="1004860" cy="100485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cocos2d-x-2.2\projects\dobtsu\Resources\whiteLio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4496">
            <a:off x="7929823" y="5681650"/>
            <a:ext cx="1082194" cy="1082194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cocos2d-x-2.2\projects\dobtsu\Resources\whiteZou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693920">
            <a:off x="7343810" y="5763722"/>
            <a:ext cx="1026549" cy="102654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C:\cocos2d-x-2.2\projects\dobtsu\Resources\whiteKiri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11972">
            <a:off x="6732366" y="5685935"/>
            <a:ext cx="1033231" cy="10332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989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8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2225206"/>
            <a:ext cx="3599863" cy="22466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 smtClean="0"/>
              <a:t>遺伝的アルゴリズム適用結果</a:t>
            </a:r>
            <a:endParaRPr kumimoji="1" lang="ja-JP" altLang="en-US" sz="4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637510"/>
            <a:ext cx="8229600" cy="3456384"/>
          </a:xfrm>
        </p:spPr>
        <p:txBody>
          <a:bodyPr/>
          <a:lstStyle/>
          <a:p>
            <a:r>
              <a:rPr kumimoji="1" lang="en-US" altLang="ja-JP" dirty="0" smtClean="0"/>
              <a:t>1100</a:t>
            </a:r>
            <a:r>
              <a:rPr kumimoji="1" lang="ja-JP" altLang="en-US" dirty="0" smtClean="0"/>
              <a:t>世代で全ての値が収束</a:t>
            </a:r>
            <a:endParaRPr lang="en-US" altLang="ja-JP" dirty="0"/>
          </a:p>
          <a:p>
            <a:r>
              <a:rPr kumimoji="1" lang="ja-JP" altLang="en-US" dirty="0" smtClean="0"/>
              <a:t>学習させる前の人工知能と</a:t>
            </a:r>
            <a:r>
              <a:rPr kumimoji="1" lang="en-US" altLang="ja-JP" dirty="0" smtClean="0"/>
              <a:t>300</a:t>
            </a:r>
            <a:r>
              <a:rPr kumimoji="1" lang="ja-JP" altLang="en-US" dirty="0" smtClean="0"/>
              <a:t>戦対戦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先手　：　勝率</a:t>
            </a:r>
            <a:r>
              <a:rPr lang="en-US" altLang="ja-JP" dirty="0" smtClean="0"/>
              <a:t>28</a:t>
            </a:r>
            <a:r>
              <a:rPr lang="ja-JP" altLang="en-US" dirty="0" smtClean="0"/>
              <a:t>％　（引き分け　</a:t>
            </a:r>
            <a:r>
              <a:rPr lang="en-US" altLang="ja-JP" dirty="0" smtClean="0"/>
              <a:t>17</a:t>
            </a:r>
            <a:r>
              <a:rPr lang="ja-JP" altLang="en-US" dirty="0" smtClean="0"/>
              <a:t>％）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後手　：　勝率</a:t>
            </a:r>
            <a:r>
              <a:rPr kumimoji="1" lang="en-US" altLang="ja-JP" dirty="0" smtClean="0"/>
              <a:t>56</a:t>
            </a:r>
            <a:r>
              <a:rPr kumimoji="1" lang="ja-JP" altLang="en-US" dirty="0" smtClean="0"/>
              <a:t>％　（引き分け　</a:t>
            </a:r>
            <a:r>
              <a:rPr kumimoji="1" lang="en-US" altLang="ja-JP" dirty="0" smtClean="0"/>
              <a:t>12</a:t>
            </a:r>
            <a:r>
              <a:rPr kumimoji="1" lang="ja-JP" altLang="en-US" dirty="0" smtClean="0"/>
              <a:t>％）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2475066"/>
              </p:ext>
            </p:extLst>
          </p:nvPr>
        </p:nvGraphicFramePr>
        <p:xfrm>
          <a:off x="395536" y="5229200"/>
          <a:ext cx="835164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2" name="ワークシート" r:id="rId4" imgW="4124427" imgH="533389" progId="Excel.Sheet.12">
                  <p:embed/>
                </p:oleObj>
              </mc:Choice>
              <mc:Fallback>
                <p:oleObj name="ワークシート" r:id="rId4" imgW="4124427" imgH="5333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5229200"/>
                        <a:ext cx="8351642" cy="10801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411760" y="4509119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C00000"/>
                </a:solidFill>
              </a:rPr>
              <a:t>後手側の勝率が上がった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187624" y="3206566"/>
            <a:ext cx="3970784" cy="1302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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dirty="0" smtClean="0"/>
              <a:t>学習させる前の人工知能同士での結果</a:t>
            </a:r>
            <a:endParaRPr lang="ja-JP" altLang="en-US" sz="1600" dirty="0"/>
          </a:p>
          <a:p>
            <a:pPr lvl="1"/>
            <a:r>
              <a:rPr lang="ja-JP" altLang="en-US" sz="1400" dirty="0"/>
              <a:t>先手　：　</a:t>
            </a:r>
            <a:r>
              <a:rPr lang="en-US" altLang="ja-JP" sz="1400" dirty="0"/>
              <a:t>36</a:t>
            </a:r>
            <a:r>
              <a:rPr lang="ja-JP" altLang="en-US" sz="1400" dirty="0"/>
              <a:t>％</a:t>
            </a:r>
          </a:p>
          <a:p>
            <a:pPr lvl="1"/>
            <a:r>
              <a:rPr lang="ja-JP" altLang="en-US" sz="1400" dirty="0"/>
              <a:t>後手　：　</a:t>
            </a:r>
            <a:r>
              <a:rPr lang="en-US" altLang="ja-JP" sz="1400" dirty="0"/>
              <a:t>49</a:t>
            </a:r>
            <a:r>
              <a:rPr lang="ja-JP" altLang="en-US" sz="1400" dirty="0"/>
              <a:t>％</a:t>
            </a:r>
          </a:p>
          <a:p>
            <a:pPr lvl="1"/>
            <a:r>
              <a:rPr lang="ja-JP" altLang="en-US" sz="1400" dirty="0"/>
              <a:t>引き分け　：　</a:t>
            </a:r>
            <a:r>
              <a:rPr lang="en-US" altLang="ja-JP" sz="1400" dirty="0"/>
              <a:t>15</a:t>
            </a:r>
            <a:r>
              <a:rPr lang="ja-JP" altLang="en-US" sz="1400" dirty="0"/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36052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4000" dirty="0" smtClean="0"/>
              <a:t>「どうぶつしょうぎ」アプリケーション</a:t>
            </a:r>
            <a:endParaRPr kumimoji="1" lang="ja-JP" altLang="en-US" sz="4000" dirty="0"/>
          </a:p>
        </p:txBody>
      </p:sp>
      <p:pic>
        <p:nvPicPr>
          <p:cNvPr id="1026" name="Picture 2" descr="C:\Users\John\Desktop\卒論（11月）\img\apri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00808"/>
            <a:ext cx="3416030" cy="469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966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結論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/>
              <a:t>遺伝的アルゴリズムを使い、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 smtClean="0"/>
              <a:t>　　人工知能を自己対戦で学習させた結果、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　　</a:t>
            </a:r>
            <a:r>
              <a:rPr kumimoji="1" lang="ja-JP" altLang="en-US" sz="2800" dirty="0" smtClean="0"/>
              <a:t>後手側のときは強くなった</a:t>
            </a:r>
            <a:endParaRPr kumimoji="1" lang="en-US" altLang="ja-JP" sz="2800" dirty="0" smtClean="0"/>
          </a:p>
          <a:p>
            <a:pPr marL="0" indent="0">
              <a:buNone/>
            </a:pPr>
            <a:endParaRPr lang="en-US" altLang="ja-JP" sz="2800" dirty="0"/>
          </a:p>
          <a:p>
            <a:r>
              <a:rPr kumimoji="1" lang="ja-JP" altLang="en-US" sz="2800" dirty="0" smtClean="0"/>
              <a:t>学習させた人工知能を搭載した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スマートフォンアプリケーションを作成した</a:t>
            </a:r>
            <a:endParaRPr kumimoji="1" lang="en-US" altLang="ja-JP" sz="2800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4098" name="Picture 2" descr="C:\cocos2d-x-2.2\projects\dobtsu\Resources\whiteL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4943" y="5194099"/>
            <a:ext cx="1626298" cy="162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cocos2d-x-2.2\projects\dobtsu\Resources\whiteHiyok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936" y="5194099"/>
            <a:ext cx="1621037" cy="1621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cocos2d-x-2.2\projects\dobtsu\Resources\whiteKir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096" y="5194099"/>
            <a:ext cx="1612723" cy="1612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cocos2d-x-2.2\projects\dobtsu\Resources\whiteZou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364" y="5194099"/>
            <a:ext cx="1628800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cocos2d-x-2.2\projects\dobtsu\Resources\whiteNiwatori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194099"/>
            <a:ext cx="1736396" cy="1736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45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ゲーム木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4258816" cy="4525963"/>
          </a:xfrm>
        </p:spPr>
        <p:txBody>
          <a:bodyPr/>
          <a:lstStyle/>
          <a:p>
            <a:r>
              <a:rPr kumimoji="1" lang="ja-JP" altLang="en-US" dirty="0" smtClean="0"/>
              <a:t>ゲームの状態を簡易的に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kumimoji="1" lang="ja-JP" altLang="en-US" dirty="0" smtClean="0"/>
              <a:t>表したもの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dirty="0" smtClean="0"/>
              <a:t>将棋やチェスなどで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</a:t>
            </a:r>
            <a:r>
              <a:rPr kumimoji="1" lang="ja-JP" altLang="en-US" dirty="0" smtClean="0"/>
              <a:t>用いられる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枝：指し手</a:t>
            </a:r>
            <a:endParaRPr kumimoji="1" lang="en-US" altLang="ja-JP" dirty="0" smtClean="0"/>
          </a:p>
          <a:p>
            <a:r>
              <a:rPr lang="ja-JP" altLang="en-US" dirty="0" smtClean="0"/>
              <a:t>節点：ゲームの盤面</a:t>
            </a:r>
            <a:endParaRPr kumimoji="1" lang="ja-JP" altLang="en-US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3540723" y="1789802"/>
            <a:ext cx="5456516" cy="4391759"/>
            <a:chOff x="3135085" y="1860974"/>
            <a:chExt cx="5694692" cy="4409447"/>
          </a:xfrm>
        </p:grpSpPr>
        <p:sp>
          <p:nvSpPr>
            <p:cNvPr id="4" name="円/楕円 3"/>
            <p:cNvSpPr/>
            <p:nvPr/>
          </p:nvSpPr>
          <p:spPr>
            <a:xfrm>
              <a:off x="4116194" y="3470105"/>
              <a:ext cx="936104" cy="936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5" name="円/楕円 4"/>
            <p:cNvSpPr/>
            <p:nvPr/>
          </p:nvSpPr>
          <p:spPr>
            <a:xfrm>
              <a:off x="6976535" y="3470105"/>
              <a:ext cx="936104" cy="93610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" name="円/楕円 5"/>
            <p:cNvSpPr/>
            <p:nvPr/>
          </p:nvSpPr>
          <p:spPr>
            <a:xfrm>
              <a:off x="3135085" y="5289312"/>
              <a:ext cx="981109" cy="98110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>
                  <a:solidFill>
                    <a:schemeClr val="accent6">
                      <a:lumMod val="75000"/>
                    </a:schemeClr>
                  </a:solidFill>
                </a:rPr>
                <a:t>5</a:t>
              </a:r>
              <a:endParaRPr lang="en-US" altLang="ja-JP" sz="3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7" name="円/楕円 6"/>
            <p:cNvSpPr/>
            <p:nvPr/>
          </p:nvSpPr>
          <p:spPr>
            <a:xfrm>
              <a:off x="5052297" y="5289312"/>
              <a:ext cx="981109" cy="98110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dirty="0" smtClean="0">
                  <a:solidFill>
                    <a:schemeClr val="accent6">
                      <a:lumMod val="75000"/>
                    </a:schemeClr>
                  </a:solidFill>
                </a:rPr>
                <a:t>10</a:t>
              </a:r>
              <a:endParaRPr kumimoji="1" lang="ja-JP" altLang="en-US" sz="3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8" name="円/楕円 7"/>
            <p:cNvSpPr/>
            <p:nvPr/>
          </p:nvSpPr>
          <p:spPr>
            <a:xfrm>
              <a:off x="6328462" y="5289312"/>
              <a:ext cx="917139" cy="91713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3200" dirty="0" smtClean="0">
                  <a:solidFill>
                    <a:schemeClr val="accent6">
                      <a:lumMod val="75000"/>
                    </a:schemeClr>
                  </a:solidFill>
                </a:rPr>
                <a:t>7</a:t>
              </a:r>
              <a:endParaRPr lang="en-US" altLang="ja-JP" sz="3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7912638" y="5289312"/>
              <a:ext cx="917139" cy="917139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3200" dirty="0" smtClean="0">
                  <a:solidFill>
                    <a:schemeClr val="accent6">
                      <a:lumMod val="75000"/>
                    </a:schemeClr>
                  </a:solidFill>
                </a:rPr>
                <a:t>6</a:t>
              </a:r>
              <a:endParaRPr kumimoji="1" lang="ja-JP" altLang="en-US" sz="32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0" name="直線コネクタ 9"/>
            <p:cNvCxnSpPr>
              <a:stCxn id="14" idx="2"/>
              <a:endCxn id="4" idx="0"/>
            </p:cNvCxnSpPr>
            <p:nvPr/>
          </p:nvCxnSpPr>
          <p:spPr>
            <a:xfrm flipH="1">
              <a:off x="4584246" y="2653062"/>
              <a:ext cx="1350150" cy="817043"/>
            </a:xfrm>
            <a:prstGeom prst="lin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>
              <a:stCxn id="14" idx="2"/>
              <a:endCxn id="5" idx="0"/>
            </p:cNvCxnSpPr>
            <p:nvPr/>
          </p:nvCxnSpPr>
          <p:spPr>
            <a:xfrm>
              <a:off x="5934396" y="2653062"/>
              <a:ext cx="1510191" cy="817043"/>
            </a:xfrm>
            <a:prstGeom prst="line">
              <a:avLst/>
            </a:prstGeom>
            <a:ln w="22225">
              <a:solidFill>
                <a:srgbClr val="00B05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線コネクタ 11"/>
            <p:cNvCxnSpPr>
              <a:stCxn id="4" idx="4"/>
              <a:endCxn id="6" idx="0"/>
            </p:cNvCxnSpPr>
            <p:nvPr/>
          </p:nvCxnSpPr>
          <p:spPr>
            <a:xfrm flipH="1">
              <a:off x="3625640" y="4406209"/>
              <a:ext cx="958606" cy="883103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線コネクタ 12"/>
            <p:cNvCxnSpPr>
              <a:stCxn id="4" idx="4"/>
              <a:endCxn id="7" idx="0"/>
            </p:cNvCxnSpPr>
            <p:nvPr/>
          </p:nvCxnSpPr>
          <p:spPr>
            <a:xfrm>
              <a:off x="4584246" y="4406209"/>
              <a:ext cx="958606" cy="883103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正方形/長方形 13"/>
            <p:cNvSpPr/>
            <p:nvPr/>
          </p:nvSpPr>
          <p:spPr>
            <a:xfrm>
              <a:off x="5538352" y="1860974"/>
              <a:ext cx="792088" cy="792088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16" name="直線コネクタ 15"/>
            <p:cNvCxnSpPr>
              <a:stCxn id="5" idx="4"/>
              <a:endCxn id="8" idx="0"/>
            </p:cNvCxnSpPr>
            <p:nvPr/>
          </p:nvCxnSpPr>
          <p:spPr>
            <a:xfrm flipH="1">
              <a:off x="6787032" y="4406209"/>
              <a:ext cx="657555" cy="883103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>
              <a:stCxn id="5" idx="4"/>
              <a:endCxn id="9" idx="0"/>
            </p:cNvCxnSpPr>
            <p:nvPr/>
          </p:nvCxnSpPr>
          <p:spPr>
            <a:xfrm>
              <a:off x="7444587" y="4406209"/>
              <a:ext cx="926621" cy="883103"/>
            </a:xfrm>
            <a:prstGeom prst="line">
              <a:avLst/>
            </a:prstGeom>
            <a:ln w="22225">
              <a:solidFill>
                <a:srgbClr val="0070C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4404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Cocos2d-x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２</a:t>
            </a:r>
            <a:r>
              <a:rPr kumimoji="1" lang="en-US" altLang="ja-JP" dirty="0" smtClean="0"/>
              <a:t>D</a:t>
            </a:r>
            <a:r>
              <a:rPr kumimoji="1" lang="ja-JP" altLang="en-US" dirty="0" smtClean="0"/>
              <a:t>ゲームフレームワーク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オープンソース（</a:t>
            </a:r>
            <a:r>
              <a:rPr kumimoji="1" lang="en-US" altLang="ja-JP" dirty="0" smtClean="0"/>
              <a:t>MIT</a:t>
            </a:r>
            <a:r>
              <a:rPr kumimoji="1" lang="ja-JP" altLang="en-US" dirty="0" smtClean="0"/>
              <a:t>）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MIT</a:t>
            </a:r>
            <a:r>
              <a:rPr lang="ja-JP" altLang="en-US" dirty="0" smtClean="0"/>
              <a:t>ライセンス：非常に制限の緩いライセンス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dirty="0" smtClean="0"/>
              <a:t>使用できる言語：</a:t>
            </a:r>
            <a:r>
              <a:rPr kumimoji="1" lang="en-US" altLang="ja-JP" dirty="0" err="1" smtClean="0"/>
              <a:t>Javascript</a:t>
            </a:r>
            <a:r>
              <a:rPr kumimoji="1" lang="ja-JP" altLang="en-US" dirty="0" err="1" smtClean="0"/>
              <a:t>，</a:t>
            </a:r>
            <a:r>
              <a:rPr kumimoji="1" lang="en-US" altLang="ja-JP" dirty="0" err="1" smtClean="0"/>
              <a:t>Lua</a:t>
            </a:r>
            <a:r>
              <a:rPr kumimoji="1" lang="ja-JP" altLang="en-US" dirty="0" err="1" smtClean="0"/>
              <a:t>，</a:t>
            </a:r>
            <a:r>
              <a:rPr kumimoji="1" lang="en-US" altLang="ja-JP" dirty="0" smtClean="0"/>
              <a:t>C++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マルチプラットフォーム開発対応</a:t>
            </a:r>
            <a:endParaRPr lang="en-US" altLang="ja-JP" dirty="0"/>
          </a:p>
          <a:p>
            <a:pPr lvl="1"/>
            <a:r>
              <a:rPr kumimoji="1" lang="en-US" altLang="ja-JP" dirty="0" smtClean="0"/>
              <a:t>Android</a:t>
            </a:r>
            <a:r>
              <a:rPr kumimoji="1" lang="ja-JP" altLang="en-US" dirty="0" err="1" smtClean="0"/>
              <a:t>，</a:t>
            </a:r>
            <a:r>
              <a:rPr kumimoji="1" lang="en-US" altLang="ja-JP" dirty="0" err="1" smtClean="0"/>
              <a:t>iOS</a:t>
            </a:r>
            <a:r>
              <a:rPr kumimoji="1" lang="ja-JP" altLang="en-US" dirty="0" err="1" smtClean="0"/>
              <a:t>，</a:t>
            </a:r>
            <a:r>
              <a:rPr kumimoji="1" lang="en-US" altLang="ja-JP" dirty="0" err="1" smtClean="0"/>
              <a:t>Windows,Mac,Linux</a:t>
            </a:r>
            <a:r>
              <a:rPr lang="ja-JP" altLang="en-US" dirty="0"/>
              <a:t>など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723102"/>
            <a:ext cx="2520280" cy="3489621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851920" y="630932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画像出典：</a:t>
            </a:r>
            <a:r>
              <a:rPr lang="en-US" altLang="ja-JP" dirty="0" smtClean="0"/>
              <a:t>http</a:t>
            </a:r>
            <a:r>
              <a:rPr lang="en-US" altLang="ja-JP" dirty="0"/>
              <a:t>://www.cocos2d-x.org/wiki/About_Us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632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ボードゲームの</a:t>
            </a:r>
            <a:r>
              <a:rPr kumimoji="1" lang="en-US" altLang="ja-JP" dirty="0" smtClean="0"/>
              <a:t>AI</a:t>
            </a:r>
            <a:r>
              <a:rPr kumimoji="1" lang="ja-JP" altLang="en-US" dirty="0" smtClean="0"/>
              <a:t>の流れ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 anchor="ctr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/>
              <a:t>現在の局面から着手可能な手を全て挙げる</a:t>
            </a:r>
            <a:endParaRPr kumimoji="1" lang="en-US" altLang="ja-JP" sz="2800" dirty="0" smtClean="0"/>
          </a:p>
          <a:p>
            <a:pPr marL="514350" indent="-514350">
              <a:buFont typeface="+mj-lt"/>
              <a:buAutoNum type="arabicPeriod"/>
            </a:pPr>
            <a:endParaRPr kumimoji="1" lang="en-US" altLang="ja-JP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着手可能な</a:t>
            </a:r>
            <a:r>
              <a:rPr lang="ja-JP" altLang="en-US" sz="2800" dirty="0" smtClean="0"/>
              <a:t>手を指した場合の局面を評価関数で評価する</a:t>
            </a:r>
            <a:endParaRPr lang="en-US" altLang="ja-JP" sz="2800" dirty="0" smtClean="0"/>
          </a:p>
          <a:p>
            <a:pPr marL="514350" indent="-514350">
              <a:buFont typeface="+mj-lt"/>
              <a:buAutoNum type="arabicPeriod"/>
            </a:pPr>
            <a:endParaRPr lang="en-US" altLang="ja-JP" sz="2800" dirty="0"/>
          </a:p>
          <a:p>
            <a:pPr marL="514350" indent="-514350">
              <a:buFont typeface="+mj-lt"/>
              <a:buAutoNum type="arabicPeriod"/>
            </a:pPr>
            <a:r>
              <a:rPr lang="ja-JP" altLang="en-US" sz="2800" dirty="0"/>
              <a:t>評価値</a:t>
            </a:r>
            <a:r>
              <a:rPr lang="ja-JP" altLang="en-US" sz="2800" dirty="0" smtClean="0"/>
              <a:t>が最大になる場合の手を次の手として選択する</a:t>
            </a:r>
            <a:endParaRPr lang="en-US" altLang="ja-JP" sz="2800" dirty="0" smtClean="0"/>
          </a:p>
          <a:p>
            <a:pPr marL="514350" indent="-514350">
              <a:buFont typeface="+mj-lt"/>
              <a:buAutoNum type="arabicPeriod"/>
            </a:pPr>
            <a:endParaRPr kumimoji="1" lang="en-US" altLang="ja-JP" sz="2800" dirty="0" smtClean="0"/>
          </a:p>
          <a:p>
            <a:pPr marL="514350" indent="-514350">
              <a:buFont typeface="+mj-lt"/>
              <a:buAutoNum type="arabicPeriod"/>
            </a:pP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62434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スマートフォンアプリケーション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525963"/>
          </a:xfrm>
        </p:spPr>
        <p:txBody>
          <a:bodyPr/>
          <a:lstStyle/>
          <a:p>
            <a:r>
              <a:rPr kumimoji="1" lang="ja-JP" altLang="en-US" dirty="0" smtClean="0"/>
              <a:t>開発言語：</a:t>
            </a:r>
            <a:r>
              <a:rPr kumimoji="1" lang="en-US" altLang="ja-JP" dirty="0" smtClean="0"/>
              <a:t>C++</a:t>
            </a:r>
          </a:p>
          <a:p>
            <a:endParaRPr lang="en-US" altLang="ja-JP" dirty="0"/>
          </a:p>
          <a:p>
            <a:endParaRPr kumimoji="1" lang="ja-JP" altLang="en-US" dirty="0"/>
          </a:p>
        </p:txBody>
      </p:sp>
      <p:pic>
        <p:nvPicPr>
          <p:cNvPr id="4" name="Picture 2" descr="C:\Users\John\Desktop\卒論（11月）\img\apri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28800"/>
            <a:ext cx="3416030" cy="4693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828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2276872"/>
            <a:ext cx="8229600" cy="3312368"/>
          </a:xfrm>
        </p:spPr>
        <p:txBody>
          <a:bodyPr>
            <a:normAutofit/>
          </a:bodyPr>
          <a:lstStyle/>
          <a:p>
            <a:r>
              <a:rPr kumimoji="1" lang="ja-JP" altLang="en-US" sz="3200" dirty="0" smtClean="0"/>
              <a:t>強い人工知能の作成</a:t>
            </a:r>
            <a:endParaRPr kumimoji="1" lang="en-US" altLang="ja-JP" sz="3200" dirty="0" smtClean="0"/>
          </a:p>
          <a:p>
            <a:pPr lvl="1"/>
            <a:r>
              <a:rPr kumimoji="1" lang="ja-JP" altLang="en-US" sz="2800" dirty="0" smtClean="0"/>
              <a:t>「遺伝的アルゴリズム」</a:t>
            </a:r>
            <a:endParaRPr kumimoji="1" lang="en-US" altLang="ja-JP" sz="2800" dirty="0" smtClean="0"/>
          </a:p>
          <a:p>
            <a:endParaRPr lang="en-US" altLang="ja-JP" sz="3200" dirty="0"/>
          </a:p>
          <a:p>
            <a:r>
              <a:rPr kumimoji="1" lang="ja-JP" altLang="en-US" sz="3200" dirty="0" smtClean="0"/>
              <a:t>「どうぶつしょうぎ」のアプリケーション作成</a:t>
            </a:r>
            <a:endParaRPr kumimoji="1" lang="en-US" altLang="ja-JP" sz="3200" dirty="0" smtClean="0"/>
          </a:p>
          <a:p>
            <a:pPr lvl="1"/>
            <a:r>
              <a:rPr lang="ja-JP" altLang="en-US" sz="2800" dirty="0" smtClean="0"/>
              <a:t>スマートフォン向けアプリケーション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15460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どうぶつ将棋の概要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21088" y="1718709"/>
            <a:ext cx="5122912" cy="4525963"/>
          </a:xfrm>
        </p:spPr>
        <p:txBody>
          <a:bodyPr>
            <a:noAutofit/>
          </a:bodyPr>
          <a:lstStyle/>
          <a:p>
            <a:r>
              <a:rPr lang="en-US" altLang="ja-JP" sz="2800" dirty="0" smtClean="0"/>
              <a:t>3</a:t>
            </a:r>
            <a:r>
              <a:rPr kumimoji="1" lang="en-US" altLang="ja-JP" sz="2800" dirty="0" smtClean="0"/>
              <a:t>×4</a:t>
            </a:r>
            <a:r>
              <a:rPr kumimoji="1" lang="ja-JP" altLang="en-US" sz="2800" dirty="0" smtClean="0"/>
              <a:t>の計</a:t>
            </a:r>
            <a:r>
              <a:rPr kumimoji="1" lang="en-US" altLang="ja-JP" sz="2800" dirty="0" smtClean="0"/>
              <a:t>12</a:t>
            </a:r>
            <a:r>
              <a:rPr kumimoji="1" lang="ja-JP" altLang="en-US" sz="2800" dirty="0" smtClean="0"/>
              <a:t>マスの盤面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駒は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種類</a:t>
            </a:r>
            <a:endParaRPr lang="en-US" altLang="ja-JP" sz="2800" dirty="0" smtClean="0"/>
          </a:p>
          <a:p>
            <a:pPr marL="857250" lvl="1" indent="-457200"/>
            <a:r>
              <a:rPr kumimoji="1" lang="ja-JP" altLang="en-US" sz="2800" dirty="0" smtClean="0"/>
              <a:t>「ひよこ」「にわとり」</a:t>
            </a:r>
            <a:endParaRPr kumimoji="1" lang="en-US" altLang="ja-JP" sz="2800" dirty="0" smtClean="0"/>
          </a:p>
          <a:p>
            <a:pPr marL="857250" lvl="1" indent="-457200"/>
            <a:r>
              <a:rPr kumimoji="1" lang="ja-JP" altLang="en-US" sz="2800" dirty="0" smtClean="0"/>
              <a:t>「きりん」「ぞう」「らいおん」</a:t>
            </a:r>
            <a:endParaRPr kumimoji="1" lang="en-US" altLang="ja-JP" sz="2800" dirty="0" smtClean="0"/>
          </a:p>
          <a:p>
            <a:pPr marL="457200" indent="-457200"/>
            <a:r>
              <a:rPr lang="ja-JP" altLang="en-US" sz="2800" dirty="0" smtClean="0"/>
              <a:t>「キャッチ」もしくは「トライ」したら勝ち</a:t>
            </a:r>
            <a:endParaRPr lang="en-US" altLang="ja-JP" sz="2800" dirty="0" smtClean="0"/>
          </a:p>
          <a:p>
            <a:pPr marL="857250" lvl="1" indent="-457200"/>
            <a:r>
              <a:rPr kumimoji="1" lang="ja-JP" altLang="en-US" sz="2400" dirty="0" smtClean="0"/>
              <a:t>キャッチ</a:t>
            </a:r>
            <a:endParaRPr kumimoji="1" lang="en-US" altLang="ja-JP" sz="2400" dirty="0" smtClean="0"/>
          </a:p>
          <a:p>
            <a:pPr marL="1257300" lvl="2" indent="-457200"/>
            <a:r>
              <a:rPr lang="ja-JP" altLang="en-US" sz="2000" dirty="0"/>
              <a:t>相手</a:t>
            </a:r>
            <a:r>
              <a:rPr lang="ja-JP" altLang="en-US" sz="2000" dirty="0" smtClean="0"/>
              <a:t>のライオンの駒を取る</a:t>
            </a:r>
            <a:endParaRPr lang="en-US" altLang="ja-JP" sz="2000" dirty="0" smtClean="0"/>
          </a:p>
          <a:p>
            <a:pPr marL="857250" lvl="1" indent="-457200"/>
            <a:r>
              <a:rPr kumimoji="1" lang="ja-JP" altLang="en-US" sz="2400" dirty="0" smtClean="0"/>
              <a:t>トライ</a:t>
            </a:r>
            <a:endParaRPr kumimoji="1" lang="en-US" altLang="ja-JP" sz="2400" dirty="0" smtClean="0"/>
          </a:p>
          <a:p>
            <a:pPr marL="1257300" lvl="2" indent="-457200"/>
            <a:r>
              <a:rPr lang="ja-JP" altLang="en-US" sz="2000" dirty="0"/>
              <a:t>相手</a:t>
            </a:r>
            <a:r>
              <a:rPr lang="ja-JP" altLang="en-US" sz="2000" dirty="0" smtClean="0"/>
              <a:t>の陣の</a:t>
            </a:r>
            <a:r>
              <a:rPr lang="en-US" altLang="ja-JP" sz="2000" dirty="0" smtClean="0"/>
              <a:t>1</a:t>
            </a:r>
            <a:r>
              <a:rPr lang="ja-JP" altLang="en-US" sz="2000" dirty="0" smtClean="0"/>
              <a:t>番奥まで自分のライオンを進める</a:t>
            </a:r>
            <a:endParaRPr kumimoji="1" lang="ja-JP" altLang="en-US" sz="2000" dirty="0"/>
          </a:p>
        </p:txBody>
      </p:sp>
      <p:pic>
        <p:nvPicPr>
          <p:cNvPr id="1027" name="Picture 3" descr="C:\Users\John\Desktop\卒論（11月）\img\apri1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42" t="15022" r="13202" b="14010"/>
          <a:stretch/>
        </p:blipFill>
        <p:spPr bwMode="auto">
          <a:xfrm>
            <a:off x="179512" y="1718708"/>
            <a:ext cx="3685736" cy="4768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C:\cocos2d-x-2.2.1\projects\dobtsu\Resources\whiteNiwator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7654" y="1904408"/>
            <a:ext cx="1356346" cy="1356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90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AI</a:t>
            </a:r>
            <a:r>
              <a:rPr kumimoji="1" lang="ja-JP" altLang="en-US" dirty="0" smtClean="0"/>
              <a:t>のアルゴリズム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kumimoji="1" lang="ja-JP" altLang="en-US" sz="2600" dirty="0" smtClean="0"/>
              <a:t>ボードゲームにおける人工知能のアルゴリズムで</a:t>
            </a:r>
            <a:endParaRPr kumimoji="1" lang="en-US" altLang="ja-JP" sz="2600" dirty="0" smtClean="0"/>
          </a:p>
          <a:p>
            <a:pPr marL="0" indent="0" algn="ctr">
              <a:buNone/>
            </a:pPr>
            <a:r>
              <a:rPr kumimoji="1" lang="ja-JP" altLang="en-US" sz="2600" dirty="0" smtClean="0"/>
              <a:t>主だったものは、</a:t>
            </a:r>
            <a:endParaRPr kumimoji="1" lang="en-US" altLang="ja-JP" sz="2600" dirty="0" smtClean="0"/>
          </a:p>
          <a:p>
            <a:r>
              <a:rPr lang="en-US" altLang="ja-JP" sz="3900" dirty="0" smtClean="0"/>
              <a:t>M</a:t>
            </a:r>
            <a:r>
              <a:rPr kumimoji="1" lang="en-US" altLang="ja-JP" sz="3900" dirty="0" smtClean="0"/>
              <a:t>in-Max</a:t>
            </a:r>
            <a:r>
              <a:rPr kumimoji="1" lang="ja-JP" altLang="en-US" sz="3900" dirty="0" smtClean="0"/>
              <a:t>法</a:t>
            </a:r>
            <a:endParaRPr kumimoji="1" lang="en-US" altLang="ja-JP" sz="3900" dirty="0" smtClean="0"/>
          </a:p>
          <a:p>
            <a:pPr lvl="1"/>
            <a:r>
              <a:rPr lang="ja-JP" altLang="en-US" sz="3000" dirty="0"/>
              <a:t>想定される被害</a:t>
            </a:r>
            <a:r>
              <a:rPr lang="ja-JP" altLang="en-US" sz="3000" dirty="0" smtClean="0"/>
              <a:t>が最小になるような手を打つ</a:t>
            </a:r>
            <a:endParaRPr lang="en-US" altLang="ja-JP" sz="3000" dirty="0" smtClean="0"/>
          </a:p>
          <a:p>
            <a:pPr lvl="1"/>
            <a:r>
              <a:rPr lang="ja-JP" altLang="en-US" sz="3000" dirty="0"/>
              <a:t>しらみつぶし</a:t>
            </a:r>
            <a:r>
              <a:rPr lang="ja-JP" altLang="en-US" sz="3000" dirty="0" smtClean="0"/>
              <a:t>に探索を行う</a:t>
            </a:r>
            <a:endParaRPr lang="en-US" altLang="ja-JP" sz="3000" dirty="0"/>
          </a:p>
          <a:p>
            <a:r>
              <a:rPr lang="en-US" altLang="ja-JP" sz="3900" dirty="0" smtClean="0"/>
              <a:t>Alpha-Beta</a:t>
            </a:r>
            <a:r>
              <a:rPr lang="ja-JP" altLang="en-US" sz="3900" dirty="0" smtClean="0"/>
              <a:t>法</a:t>
            </a:r>
            <a:endParaRPr lang="en-US" altLang="ja-JP" sz="3900" dirty="0" smtClean="0"/>
          </a:p>
          <a:p>
            <a:pPr lvl="1"/>
            <a:r>
              <a:rPr lang="en-US" altLang="ja-JP" sz="3500" dirty="0" smtClean="0"/>
              <a:t>Min-max</a:t>
            </a:r>
            <a:r>
              <a:rPr lang="ja-JP" altLang="en-US" sz="3500" dirty="0" smtClean="0"/>
              <a:t>法を応用したアルゴリズム</a:t>
            </a:r>
            <a:endParaRPr lang="en-US" altLang="ja-JP" sz="3500" dirty="0" smtClean="0"/>
          </a:p>
          <a:p>
            <a:pPr lvl="1"/>
            <a:r>
              <a:rPr lang="ja-JP" altLang="en-US" sz="3500" dirty="0"/>
              <a:t>読む必要の</a:t>
            </a:r>
            <a:r>
              <a:rPr lang="ja-JP" altLang="en-US" sz="3500" dirty="0" smtClean="0"/>
              <a:t>無い手は探索を行わない</a:t>
            </a:r>
            <a:endParaRPr lang="en-US" altLang="ja-JP" sz="3500" dirty="0" smtClean="0"/>
          </a:p>
          <a:p>
            <a:pPr marL="0" indent="0" algn="ctr">
              <a:buNone/>
            </a:pPr>
            <a:endParaRPr kumimoji="1" lang="en-US" altLang="ja-JP" dirty="0" smtClean="0"/>
          </a:p>
          <a:p>
            <a:pPr algn="ctr"/>
            <a:r>
              <a:rPr lang="ja-JP" altLang="en-US" sz="2600" dirty="0">
                <a:solidFill>
                  <a:srgbClr val="FF0000"/>
                </a:solidFill>
              </a:rPr>
              <a:t>今回</a:t>
            </a:r>
            <a:r>
              <a:rPr lang="ja-JP" altLang="en-US" sz="2600" dirty="0" smtClean="0">
                <a:solidFill>
                  <a:srgbClr val="FF0000"/>
                </a:solidFill>
              </a:rPr>
              <a:t>は</a:t>
            </a:r>
            <a:r>
              <a:rPr lang="ja-JP" altLang="en-US" sz="2600" dirty="0">
                <a:solidFill>
                  <a:srgbClr val="FF0000"/>
                </a:solidFill>
              </a:rPr>
              <a:t>計算量</a:t>
            </a:r>
            <a:r>
              <a:rPr lang="ja-JP" altLang="en-US" sz="2600" dirty="0" smtClean="0">
                <a:solidFill>
                  <a:srgbClr val="FF0000"/>
                </a:solidFill>
              </a:rPr>
              <a:t>が少ないので</a:t>
            </a:r>
            <a:endParaRPr lang="en-US" altLang="ja-JP" sz="26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ja-JP" altLang="en-US" sz="2600" dirty="0" smtClean="0">
                <a:solidFill>
                  <a:srgbClr val="FF0000"/>
                </a:solidFill>
              </a:rPr>
              <a:t>「</a:t>
            </a:r>
            <a:r>
              <a:rPr lang="en-US" altLang="ja-JP" sz="2600" dirty="0" smtClean="0">
                <a:solidFill>
                  <a:srgbClr val="FF0000"/>
                </a:solidFill>
              </a:rPr>
              <a:t>Min-Max</a:t>
            </a:r>
            <a:r>
              <a:rPr lang="ja-JP" altLang="en-US" sz="2600" dirty="0" smtClean="0">
                <a:solidFill>
                  <a:srgbClr val="FF0000"/>
                </a:solidFill>
              </a:rPr>
              <a:t>法」を選択</a:t>
            </a:r>
            <a:endParaRPr kumimoji="1" lang="en-US" altLang="ja-JP" sz="2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030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Min-Max</a:t>
            </a:r>
            <a:r>
              <a:rPr lang="ja-JP" altLang="en-US" dirty="0" smtClean="0"/>
              <a:t>法①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3200" dirty="0" smtClean="0"/>
              <a:t>自分の手番の場合は評価が最大の手、</a:t>
            </a:r>
            <a:endParaRPr kumimoji="1" lang="en-US" altLang="ja-JP" sz="3200" dirty="0" smtClean="0"/>
          </a:p>
          <a:p>
            <a:pPr marL="0" indent="0" algn="ctr">
              <a:buNone/>
            </a:pPr>
            <a:r>
              <a:rPr kumimoji="1" lang="ja-JP" altLang="en-US" sz="3200" dirty="0" smtClean="0"/>
              <a:t>相手の手番の場合には評価が最小の手</a:t>
            </a:r>
            <a:endParaRPr kumimoji="1" lang="en-US" altLang="ja-JP" sz="3200" dirty="0" smtClean="0"/>
          </a:p>
          <a:p>
            <a:pPr marL="0" indent="0" algn="ctr">
              <a:buNone/>
            </a:pPr>
            <a:r>
              <a:rPr kumimoji="1" lang="ja-JP" altLang="en-US" sz="3200" dirty="0" smtClean="0"/>
              <a:t>を選んでいく方法</a:t>
            </a:r>
            <a:endParaRPr kumimoji="1" lang="en-US" altLang="ja-JP" sz="3200" dirty="0" smtClean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endParaRPr lang="en-US" altLang="ja-JP" sz="3200" dirty="0"/>
          </a:p>
          <a:p>
            <a:pPr marL="57150" indent="0" algn="ctr">
              <a:buNone/>
            </a:pPr>
            <a:r>
              <a:rPr lang="ja-JP" altLang="en-US" sz="4000" dirty="0" smtClean="0">
                <a:solidFill>
                  <a:srgbClr val="D02E2E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相手からの被害を最小にしながら、</a:t>
            </a:r>
            <a:endParaRPr lang="en-US" altLang="ja-JP" sz="4000" dirty="0" smtClean="0">
              <a:solidFill>
                <a:srgbClr val="D02E2E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57150" indent="0" algn="ctr">
              <a:buNone/>
            </a:pPr>
            <a:r>
              <a:rPr lang="ja-JP" altLang="en-US" sz="4000" dirty="0" smtClean="0">
                <a:solidFill>
                  <a:srgbClr val="D02E2E"/>
                </a:solidFill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良い手を指すことが出来る</a:t>
            </a:r>
            <a:endParaRPr kumimoji="1" lang="en-US" altLang="ja-JP" sz="4000" dirty="0" smtClean="0">
              <a:solidFill>
                <a:srgbClr val="D02E2E"/>
              </a:solidFill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pPr marL="800100" lvl="1" indent="-342900">
              <a:buFont typeface="+mj-lt"/>
              <a:buAutoNum type="arabicPeriod"/>
            </a:pPr>
            <a:endParaRPr kumimoji="1" lang="ja-JP" altLang="en-US" sz="2400" dirty="0"/>
          </a:p>
        </p:txBody>
      </p:sp>
      <p:sp>
        <p:nvSpPr>
          <p:cNvPr id="4" name="下矢印 3"/>
          <p:cNvSpPr/>
          <p:nvPr/>
        </p:nvSpPr>
        <p:spPr>
          <a:xfrm>
            <a:off x="4066515" y="3451321"/>
            <a:ext cx="72008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44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Min-</a:t>
            </a:r>
            <a:r>
              <a:rPr lang="en-US" altLang="ja-JP" dirty="0" smtClean="0"/>
              <a:t>Max</a:t>
            </a:r>
            <a:r>
              <a:rPr lang="ja-JP" altLang="en-US" dirty="0" smtClean="0"/>
              <a:t>法②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4116194" y="3470105"/>
            <a:ext cx="936104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52</a:t>
            </a:r>
            <a:endParaRPr kumimoji="1" lang="ja-JP" alt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6976535" y="3470105"/>
            <a:ext cx="936104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45</a:t>
            </a:r>
            <a:endParaRPr kumimoji="1" lang="ja-JP" alt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3135085" y="5289312"/>
            <a:ext cx="981109" cy="9811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</a:rPr>
              <a:t>52</a:t>
            </a:r>
          </a:p>
        </p:txBody>
      </p:sp>
      <p:sp>
        <p:nvSpPr>
          <p:cNvPr id="11" name="円/楕円 10"/>
          <p:cNvSpPr/>
          <p:nvPr/>
        </p:nvSpPr>
        <p:spPr>
          <a:xfrm>
            <a:off x="5052297" y="5289312"/>
            <a:ext cx="981109" cy="9811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66</a:t>
            </a:r>
            <a:endParaRPr kumimoji="1" lang="ja-JP" alt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円/楕円 14"/>
          <p:cNvSpPr/>
          <p:nvPr/>
        </p:nvSpPr>
        <p:spPr>
          <a:xfrm>
            <a:off x="6328462" y="5289312"/>
            <a:ext cx="917139" cy="91713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>
                <a:solidFill>
                  <a:schemeClr val="accent6">
                    <a:lumMod val="75000"/>
                  </a:schemeClr>
                </a:solidFill>
              </a:rPr>
              <a:t>45</a:t>
            </a:r>
          </a:p>
        </p:txBody>
      </p:sp>
      <p:sp>
        <p:nvSpPr>
          <p:cNvPr id="17" name="円/楕円 16"/>
          <p:cNvSpPr/>
          <p:nvPr/>
        </p:nvSpPr>
        <p:spPr>
          <a:xfrm>
            <a:off x="7912638" y="5289312"/>
            <a:ext cx="917139" cy="91713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accent6">
                    <a:lumMod val="75000"/>
                  </a:schemeClr>
                </a:solidFill>
              </a:rPr>
              <a:t>62</a:t>
            </a:r>
            <a:endParaRPr kumimoji="1" lang="ja-JP" alt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9" name="直線コネクタ 18"/>
          <p:cNvCxnSpPr>
            <a:stCxn id="44" idx="2"/>
            <a:endCxn id="6" idx="0"/>
          </p:cNvCxnSpPr>
          <p:nvPr/>
        </p:nvCxnSpPr>
        <p:spPr>
          <a:xfrm flipH="1">
            <a:off x="4584246" y="2653062"/>
            <a:ext cx="1350150" cy="817043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直線コネクタ 22"/>
          <p:cNvCxnSpPr>
            <a:stCxn id="44" idx="2"/>
            <a:endCxn id="8" idx="0"/>
          </p:cNvCxnSpPr>
          <p:nvPr/>
        </p:nvCxnSpPr>
        <p:spPr>
          <a:xfrm>
            <a:off x="5934396" y="2653062"/>
            <a:ext cx="1510191" cy="817043"/>
          </a:xfrm>
          <a:prstGeom prst="line">
            <a:avLst/>
          </a:prstGeom>
          <a:ln w="22225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線コネクタ 26"/>
          <p:cNvCxnSpPr>
            <a:stCxn id="6" idx="4"/>
            <a:endCxn id="9" idx="0"/>
          </p:cNvCxnSpPr>
          <p:nvPr/>
        </p:nvCxnSpPr>
        <p:spPr>
          <a:xfrm flipH="1">
            <a:off x="3625640" y="4406209"/>
            <a:ext cx="958606" cy="88310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6" idx="4"/>
            <a:endCxn id="11" idx="0"/>
          </p:cNvCxnSpPr>
          <p:nvPr/>
        </p:nvCxnSpPr>
        <p:spPr>
          <a:xfrm>
            <a:off x="4584246" y="4406209"/>
            <a:ext cx="958606" cy="88310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5538352" y="1860974"/>
            <a:ext cx="792088" cy="7920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474456" y="2072352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現在の局面</a:t>
            </a:r>
            <a:endParaRPr kumimoji="1"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53" name="直線コネクタ 52"/>
          <p:cNvCxnSpPr>
            <a:stCxn id="8" idx="4"/>
            <a:endCxn id="15" idx="0"/>
          </p:cNvCxnSpPr>
          <p:nvPr/>
        </p:nvCxnSpPr>
        <p:spPr>
          <a:xfrm flipH="1">
            <a:off x="6787032" y="4406209"/>
            <a:ext cx="657555" cy="88310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線コネクタ 54"/>
          <p:cNvCxnSpPr>
            <a:stCxn id="8" idx="4"/>
            <a:endCxn id="17" idx="0"/>
          </p:cNvCxnSpPr>
          <p:nvPr/>
        </p:nvCxnSpPr>
        <p:spPr>
          <a:xfrm>
            <a:off x="7444587" y="4406209"/>
            <a:ext cx="926621" cy="883103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179512" y="5420350"/>
            <a:ext cx="2754306" cy="1152128"/>
            <a:chOff x="107504" y="1628800"/>
            <a:chExt cx="2754306" cy="1152128"/>
          </a:xfrm>
        </p:grpSpPr>
        <p:sp>
          <p:nvSpPr>
            <p:cNvPr id="64" name="正方形/長方形 63"/>
            <p:cNvSpPr/>
            <p:nvPr/>
          </p:nvSpPr>
          <p:spPr>
            <a:xfrm>
              <a:off x="107504" y="1628800"/>
              <a:ext cx="2754306" cy="1152128"/>
            </a:xfrm>
            <a:prstGeom prst="rect">
              <a:avLst/>
            </a:prstGeom>
            <a:noFill/>
            <a:ln w="15875"/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57" name="直線コネクタ 56"/>
            <p:cNvCxnSpPr/>
            <p:nvPr/>
          </p:nvCxnSpPr>
          <p:spPr>
            <a:xfrm>
              <a:off x="365524" y="2006427"/>
              <a:ext cx="720080" cy="0"/>
            </a:xfrm>
            <a:prstGeom prst="line">
              <a:avLst/>
            </a:prstGeom>
            <a:ln w="254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/>
            <p:cNvCxnSpPr/>
            <p:nvPr/>
          </p:nvCxnSpPr>
          <p:spPr>
            <a:xfrm>
              <a:off x="365524" y="2422055"/>
              <a:ext cx="720080" cy="0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テキスト ボックス 58"/>
            <p:cNvSpPr txBox="1"/>
            <p:nvPr/>
          </p:nvSpPr>
          <p:spPr>
            <a:xfrm>
              <a:off x="1229620" y="1821761"/>
              <a:ext cx="16201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自分の指し手</a:t>
              </a:r>
              <a:endParaRPr kumimoji="1" lang="ja-JP" alt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241630" y="2237389"/>
              <a:ext cx="16201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相手の指し手</a:t>
              </a:r>
              <a:endParaRPr kumimoji="1" lang="ja-JP" alt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61" name="テキスト ボックス 60"/>
          <p:cNvSpPr txBox="1"/>
          <p:nvPr/>
        </p:nvSpPr>
        <p:spPr>
          <a:xfrm>
            <a:off x="7883379" y="3453697"/>
            <a:ext cx="1370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相手の手番</a:t>
            </a:r>
            <a:endParaRPr kumimoji="1"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8210204" y="4663094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自分の</a:t>
            </a:r>
            <a:endParaRPr kumimoji="1" lang="en-US" altLang="ja-JP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手番</a:t>
            </a:r>
            <a:endParaRPr kumimoji="1"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3702148" y="6451671"/>
            <a:ext cx="533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図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　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手先読みの場合のゲーム木（</a:t>
            </a:r>
            <a:r>
              <a:rPr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kumimoji="1" lang="en-US" altLang="ja-JP" dirty="0" smtClean="0">
                <a:solidFill>
                  <a:schemeClr val="accent6">
                    <a:lumMod val="75000"/>
                  </a:schemeClr>
                </a:solidFill>
              </a:rPr>
              <a:t>in-Max</a:t>
            </a:r>
            <a:r>
              <a:rPr kumimoji="1" lang="ja-JP" altLang="en-US" dirty="0" smtClean="0">
                <a:solidFill>
                  <a:schemeClr val="accent6">
                    <a:lumMod val="75000"/>
                  </a:schemeClr>
                </a:solidFill>
              </a:rPr>
              <a:t>法）</a:t>
            </a:r>
            <a:endParaRPr kumimoji="1" lang="ja-JP" alt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9" name="直線矢印コネクタ 68"/>
          <p:cNvCxnSpPr/>
          <p:nvPr/>
        </p:nvCxnSpPr>
        <p:spPr>
          <a:xfrm flipV="1">
            <a:off x="3656437" y="6101048"/>
            <a:ext cx="0" cy="338746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/>
          <p:cNvCxnSpPr/>
          <p:nvPr/>
        </p:nvCxnSpPr>
        <p:spPr>
          <a:xfrm flipV="1">
            <a:off x="6787032" y="5996414"/>
            <a:ext cx="0" cy="338746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矢印コネクタ 71"/>
          <p:cNvCxnSpPr/>
          <p:nvPr/>
        </p:nvCxnSpPr>
        <p:spPr>
          <a:xfrm>
            <a:off x="3656437" y="3959633"/>
            <a:ext cx="648072" cy="0"/>
          </a:xfrm>
          <a:prstGeom prst="straightConnector1">
            <a:avLst/>
          </a:prstGeom>
          <a:ln w="952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38602" y="1696651"/>
            <a:ext cx="4019075" cy="3289608"/>
          </a:xfrm>
        </p:spPr>
        <p:txBody>
          <a:bodyPr>
            <a:noAutofit/>
          </a:bodyPr>
          <a:lstStyle/>
          <a:p>
            <a:pPr marL="400050">
              <a:buFont typeface="+mj-lt"/>
              <a:buAutoNum type="arabicPeriod"/>
            </a:pP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手先の局面を考え、その局面を評価関数によって評価する</a:t>
            </a:r>
            <a:endParaRPr kumimoji="1" lang="en-US" altLang="ja-JP" dirty="0" smtClean="0"/>
          </a:p>
          <a:p>
            <a:pPr marL="400050">
              <a:buFont typeface="+mj-lt"/>
              <a:buAutoNum type="arabicPeriod"/>
            </a:pP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手目の評価値で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番値の小さいものを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手目の評価値とする</a:t>
            </a:r>
            <a:endParaRPr kumimoji="1" lang="en-US" altLang="ja-JP" dirty="0" smtClean="0"/>
          </a:p>
          <a:p>
            <a:pPr marL="400050">
              <a:buFont typeface="+mj-lt"/>
              <a:buAutoNum type="arabicPeriod"/>
            </a:pPr>
            <a:r>
              <a:rPr lang="en-US" altLang="ja-JP" dirty="0"/>
              <a:t>1</a:t>
            </a:r>
            <a:r>
              <a:rPr lang="ja-JP" altLang="en-US" dirty="0"/>
              <a:t>手目の</a:t>
            </a:r>
            <a:r>
              <a:rPr lang="ja-JP" altLang="en-US" dirty="0" smtClean="0"/>
              <a:t>評価値の中で</a:t>
            </a:r>
            <a:r>
              <a:rPr lang="en-US" altLang="ja-JP" dirty="0" smtClean="0"/>
              <a:t>1</a:t>
            </a:r>
            <a:r>
              <a:rPr lang="ja-JP" altLang="en-US" dirty="0" smtClean="0"/>
              <a:t>番値の大きなものを</a:t>
            </a:r>
            <a:r>
              <a:rPr lang="ja-JP" altLang="en-US" dirty="0"/>
              <a:t>次の手と</a:t>
            </a:r>
            <a:r>
              <a:rPr lang="ja-JP" altLang="en-US" dirty="0" smtClean="0"/>
              <a:t>して選択する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366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評価関数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Autofit/>
          </a:bodyPr>
          <a:lstStyle/>
          <a:p>
            <a:r>
              <a:rPr kumimoji="1" lang="ja-JP" altLang="en-US" sz="2800" dirty="0" smtClean="0"/>
              <a:t>ゲームの局面の状態をある一定の基準に沿って評価し、局面の優劣を値として出す</a:t>
            </a:r>
            <a:endParaRPr kumimoji="1" lang="en-US" altLang="ja-JP" sz="2800" dirty="0" smtClean="0"/>
          </a:p>
          <a:p>
            <a:endParaRPr lang="en-US" altLang="ja-JP" sz="2800" dirty="0"/>
          </a:p>
          <a:p>
            <a:r>
              <a:rPr kumimoji="1" lang="ja-JP" altLang="en-US" sz="2800" dirty="0" smtClean="0"/>
              <a:t>将棋</a:t>
            </a:r>
            <a:r>
              <a:rPr kumimoji="1" lang="ja-JP" altLang="en-US" sz="2000" dirty="0" smtClean="0"/>
              <a:t>（もしくはどうぶつしょうぎ）</a:t>
            </a:r>
            <a:r>
              <a:rPr kumimoji="1" lang="ja-JP" altLang="en-US" sz="2800" dirty="0" smtClean="0"/>
              <a:t>だと</a:t>
            </a:r>
            <a:endParaRPr kumimoji="1" lang="en-US" altLang="ja-JP" sz="2800" dirty="0" smtClean="0"/>
          </a:p>
          <a:p>
            <a:pPr lvl="1"/>
            <a:r>
              <a:rPr lang="ja-JP" altLang="en-US" dirty="0"/>
              <a:t>駒</a:t>
            </a:r>
            <a:r>
              <a:rPr lang="ja-JP" altLang="en-US" dirty="0" smtClean="0"/>
              <a:t>得</a:t>
            </a:r>
            <a:endParaRPr lang="en-US" altLang="ja-JP" dirty="0" smtClean="0"/>
          </a:p>
          <a:p>
            <a:pPr lvl="2"/>
            <a:r>
              <a:rPr lang="ja-JP" altLang="en-US" sz="2000" dirty="0" smtClean="0"/>
              <a:t>駒それぞれに点数をつけて評価値を計算</a:t>
            </a:r>
            <a:endParaRPr lang="en-US" altLang="ja-JP" sz="2000" dirty="0" smtClean="0"/>
          </a:p>
          <a:p>
            <a:pPr lvl="1"/>
            <a:r>
              <a:rPr lang="ja-JP" altLang="en-US" dirty="0"/>
              <a:t>利き</a:t>
            </a:r>
            <a:r>
              <a:rPr lang="ja-JP" altLang="en-US" dirty="0" smtClean="0"/>
              <a:t>の数</a:t>
            </a:r>
            <a:endParaRPr lang="en-US" altLang="ja-JP" dirty="0" smtClean="0"/>
          </a:p>
          <a:p>
            <a:pPr lvl="2"/>
            <a:r>
              <a:rPr lang="ja-JP" altLang="en-US" sz="2000" dirty="0" smtClean="0"/>
              <a:t>自分の駒と相手の駒、それぞれの利きの数を数え、それを評価値にする</a:t>
            </a:r>
            <a:endParaRPr lang="en-US" altLang="ja-JP" sz="2000" dirty="0" smtClean="0"/>
          </a:p>
          <a:p>
            <a:pPr lvl="1"/>
            <a:r>
              <a:rPr lang="ja-JP" altLang="en-US" dirty="0" smtClean="0"/>
              <a:t>王手と王手逃れ</a:t>
            </a:r>
            <a:endParaRPr lang="en-US" altLang="ja-JP" dirty="0" smtClean="0"/>
          </a:p>
          <a:p>
            <a:pPr lvl="2"/>
            <a:r>
              <a:rPr lang="ja-JP" altLang="en-US" sz="2000" dirty="0" smtClean="0"/>
              <a:t>王手になる手は良い手と評価し、逆に王手される手は悪手として評価する</a:t>
            </a:r>
            <a:endParaRPr lang="en-US" altLang="ja-JP" sz="2000" dirty="0" smtClean="0"/>
          </a:p>
        </p:txBody>
      </p:sp>
    </p:spTree>
    <p:extLst>
      <p:ext uri="{BB962C8B-B14F-4D97-AF65-F5344CB8AC3E}">
        <p14:creationId xmlns:p14="http://schemas.microsoft.com/office/powerpoint/2010/main" val="86626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自己対戦の結果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772815"/>
            <a:ext cx="3970784" cy="3528393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3</a:t>
            </a:r>
            <a:r>
              <a:rPr lang="ja-JP" altLang="en-US" dirty="0" smtClean="0"/>
              <a:t>種類の評価関数を作成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①駒得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②駒得</a:t>
            </a:r>
            <a:r>
              <a:rPr lang="en-US" altLang="ja-JP" dirty="0" smtClean="0"/>
              <a:t>+</a:t>
            </a:r>
            <a:r>
              <a:rPr lang="ja-JP" altLang="en-US" dirty="0" smtClean="0"/>
              <a:t>利き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③駒得</a:t>
            </a:r>
            <a:r>
              <a:rPr lang="en-US" altLang="ja-JP" dirty="0" smtClean="0"/>
              <a:t>+</a:t>
            </a:r>
            <a:r>
              <a:rPr lang="ja-JP" altLang="en-US" dirty="0" smtClean="0"/>
              <a:t>利き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　　　</a:t>
            </a:r>
            <a:r>
              <a:rPr lang="en-US" altLang="ja-JP" dirty="0" smtClean="0"/>
              <a:t>+</a:t>
            </a:r>
            <a:r>
              <a:rPr lang="ja-JP" altLang="en-US" dirty="0" smtClean="0"/>
              <a:t>王手（</a:t>
            </a:r>
            <a:r>
              <a:rPr lang="en-US" altLang="ja-JP" dirty="0" smtClean="0"/>
              <a:t>200</a:t>
            </a:r>
            <a:r>
              <a:rPr lang="ja-JP" altLang="en-US" dirty="0" smtClean="0"/>
              <a:t>点）</a:t>
            </a:r>
            <a:endParaRPr lang="en-US" altLang="ja-JP" dirty="0" smtClean="0"/>
          </a:p>
          <a:p>
            <a:pPr marL="457200" lvl="1" indent="0">
              <a:buNone/>
            </a:pPr>
            <a:r>
              <a:rPr lang="ja-JP" altLang="en-US" dirty="0" smtClean="0"/>
              <a:t>　　</a:t>
            </a:r>
            <a:r>
              <a:rPr lang="ja-JP" altLang="en-US" dirty="0"/>
              <a:t>　</a:t>
            </a:r>
            <a:r>
              <a:rPr lang="en-US" altLang="ja-JP" dirty="0" smtClean="0"/>
              <a:t>+</a:t>
            </a:r>
            <a:r>
              <a:rPr lang="ja-JP" altLang="en-US" dirty="0" smtClean="0"/>
              <a:t>トライ（</a:t>
            </a:r>
            <a:r>
              <a:rPr lang="en-US" altLang="ja-JP" dirty="0" smtClean="0"/>
              <a:t>300</a:t>
            </a:r>
            <a:r>
              <a:rPr lang="ja-JP" altLang="en-US" dirty="0" smtClean="0"/>
              <a:t>点）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それぞれ</a:t>
            </a:r>
            <a:r>
              <a:rPr lang="en-US" altLang="ja-JP" dirty="0"/>
              <a:t>100</a:t>
            </a:r>
            <a:r>
              <a:rPr lang="ja-JP" altLang="en-US" dirty="0"/>
              <a:t>回ずつ</a:t>
            </a:r>
            <a:r>
              <a:rPr lang="ja-JP" altLang="en-US" dirty="0" smtClean="0"/>
              <a:t>対戦</a:t>
            </a:r>
            <a:endParaRPr lang="en-US" altLang="ja-JP" dirty="0" smtClean="0"/>
          </a:p>
          <a:p>
            <a:endParaRPr lang="en-US" altLang="ja-JP" dirty="0" smtClean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7321"/>
              </p:ext>
            </p:extLst>
          </p:nvPr>
        </p:nvGraphicFramePr>
        <p:xfrm>
          <a:off x="467544" y="5517232"/>
          <a:ext cx="8291207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ワークシート" r:id="rId3" imgW="4724505" imgH="533389" progId="Excel.Sheet.12">
                  <p:embed/>
                </p:oleObj>
              </mc:Choice>
              <mc:Fallback>
                <p:oleObj name="ワークシート" r:id="rId3" imgW="4724505" imgH="53338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7544" y="5517232"/>
                        <a:ext cx="8291207" cy="9361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098829"/>
              </p:ext>
            </p:extLst>
          </p:nvPr>
        </p:nvGraphicFramePr>
        <p:xfrm>
          <a:off x="4258550" y="3645024"/>
          <a:ext cx="4495702" cy="14618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9" name="ワークシート" r:id="rId5" imgW="2724243" imgH="885922" progId="Excel.Sheet.12">
                  <p:embed/>
                </p:oleObj>
              </mc:Choice>
              <mc:Fallback>
                <p:oleObj name="ワークシート" r:id="rId5" imgW="2724243" imgH="88592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258550" y="3645024"/>
                        <a:ext cx="4495702" cy="146188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4788024" y="1772815"/>
            <a:ext cx="3970784" cy="1742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"/>
              <a:defRPr kumimoji="1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85000"/>
              <a:buFont typeface="Courier New" pitchFamily="49" charset="0"/>
              <a:buChar char="o"/>
              <a:defRPr kumimoji="1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kumimoji="1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kumimoji="1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kumimoji="1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kumimoji="1"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「駒得</a:t>
            </a:r>
            <a:r>
              <a:rPr lang="en-US" altLang="ja-JP" dirty="0"/>
              <a:t>VS</a:t>
            </a:r>
            <a:r>
              <a:rPr lang="ja-JP" altLang="en-US" dirty="0"/>
              <a:t>駒得」の結果</a:t>
            </a:r>
          </a:p>
          <a:p>
            <a:pPr lvl="1"/>
            <a:r>
              <a:rPr lang="ja-JP" altLang="en-US" dirty="0"/>
              <a:t>先手　：　</a:t>
            </a:r>
            <a:r>
              <a:rPr lang="en-US" altLang="ja-JP" dirty="0"/>
              <a:t>36</a:t>
            </a:r>
            <a:r>
              <a:rPr lang="ja-JP" altLang="en-US" dirty="0"/>
              <a:t>％</a:t>
            </a:r>
          </a:p>
          <a:p>
            <a:pPr lvl="1"/>
            <a:r>
              <a:rPr lang="ja-JP" altLang="en-US" dirty="0"/>
              <a:t>後手　：　</a:t>
            </a:r>
            <a:r>
              <a:rPr lang="en-US" altLang="ja-JP" dirty="0"/>
              <a:t>49</a:t>
            </a:r>
            <a:r>
              <a:rPr lang="ja-JP" altLang="en-US" dirty="0"/>
              <a:t>％</a:t>
            </a:r>
          </a:p>
          <a:p>
            <a:pPr lvl="1"/>
            <a:r>
              <a:rPr lang="ja-JP" altLang="en-US" dirty="0"/>
              <a:t>引き分け　：　</a:t>
            </a:r>
            <a:r>
              <a:rPr lang="en-US" altLang="ja-JP" dirty="0"/>
              <a:t>15</a:t>
            </a:r>
            <a:r>
              <a:rPr lang="ja-JP" altLang="en-US" dirty="0"/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12339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遺伝的アルゴリズム</a:t>
            </a:r>
            <a:endParaRPr kumimoji="1" lang="ja-JP" altLang="en-US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2288868" y="2276872"/>
            <a:ext cx="29761" cy="37176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899592" y="1700808"/>
            <a:ext cx="2808312" cy="5760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第一</a:t>
            </a:r>
            <a:r>
              <a:rPr lang="ja-JP" altLang="en-US" dirty="0" smtClean="0"/>
              <a:t>世代の作成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899592" y="2579306"/>
            <a:ext cx="2808312" cy="5760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適応度の評価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899592" y="3457804"/>
            <a:ext cx="2808312" cy="5760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選択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899592" y="4336302"/>
            <a:ext cx="2808312" cy="5760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交叉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899592" y="5994495"/>
            <a:ext cx="2808312" cy="5760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突然変異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899592" y="5187507"/>
            <a:ext cx="2808312" cy="5760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終了条件の判定</a:t>
            </a:r>
            <a:endParaRPr kumimoji="1" lang="ja-JP" altLang="en-US" dirty="0"/>
          </a:p>
        </p:txBody>
      </p:sp>
      <p:cxnSp>
        <p:nvCxnSpPr>
          <p:cNvPr id="15" name="カギ線コネクタ 14"/>
          <p:cNvCxnSpPr>
            <a:stCxn id="10" idx="1"/>
          </p:cNvCxnSpPr>
          <p:nvPr/>
        </p:nvCxnSpPr>
        <p:spPr>
          <a:xfrm rot="10800000">
            <a:off x="524676" y="2420889"/>
            <a:ext cx="374917" cy="3861639"/>
          </a:xfrm>
          <a:prstGeom prst="bent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V="1">
            <a:off x="524675" y="2420888"/>
            <a:ext cx="1793954" cy="1"/>
          </a:xfrm>
          <a:prstGeom prst="straightConnector1">
            <a:avLst/>
          </a:prstGeom>
          <a:ln w="25400"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テキスト ボックス 22"/>
          <p:cNvSpPr txBox="1"/>
          <p:nvPr/>
        </p:nvSpPr>
        <p:spPr>
          <a:xfrm>
            <a:off x="4082825" y="1804174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評価関数値が異なる人工知能を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つ作成</a:t>
            </a:r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082825" y="2554695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人工知能同士で対戦させた後、</a:t>
            </a:r>
            <a:endParaRPr kumimoji="1" lang="en-US" altLang="ja-JP" dirty="0" smtClean="0"/>
          </a:p>
          <a:p>
            <a:r>
              <a:rPr lang="ja-JP" altLang="en-US" dirty="0" smtClean="0"/>
              <a:t>順位を決める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4082825" y="356117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位と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位の人工知能を選択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82825" y="443711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選択した人工知能同士を交叉させる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82825" y="6097862"/>
            <a:ext cx="4029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評価関数値を</a:t>
            </a:r>
            <a:r>
              <a:rPr lang="en-US" altLang="ja-JP" dirty="0"/>
              <a:t>3</a:t>
            </a:r>
            <a:r>
              <a:rPr kumimoji="1" lang="ja-JP" altLang="en-US" dirty="0" smtClean="0"/>
              <a:t>％の割合で変化させる</a:t>
            </a:r>
            <a:endParaRPr kumimoji="1" lang="ja-JP" altLang="en-US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082825" y="5117240"/>
            <a:ext cx="388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過去</a:t>
            </a:r>
            <a:r>
              <a:rPr kumimoji="1" lang="en-US" altLang="ja-JP" dirty="0" smtClean="0"/>
              <a:t>100</a:t>
            </a:r>
            <a:r>
              <a:rPr kumimoji="1" lang="ja-JP" altLang="en-US" dirty="0" smtClean="0"/>
              <a:t>世代の評価関数値の</a:t>
            </a:r>
            <a:endParaRPr kumimoji="1" lang="en-US" altLang="ja-JP" dirty="0" smtClean="0"/>
          </a:p>
          <a:p>
            <a:r>
              <a:rPr kumimoji="1" lang="ja-JP" altLang="en-US" dirty="0" smtClean="0"/>
              <a:t>標準偏差が</a:t>
            </a:r>
            <a:r>
              <a:rPr kumimoji="1" lang="en-US" altLang="ja-JP" dirty="0" smtClean="0"/>
              <a:t>30</a:t>
            </a:r>
            <a:r>
              <a:rPr kumimoji="1" lang="ja-JP" altLang="en-US" dirty="0" smtClean="0"/>
              <a:t>以下であれば値を固定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716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雪藤">
      <a:dk1>
        <a:sysClr val="windowText" lastClr="000000"/>
      </a:dk1>
      <a:lt1>
        <a:sysClr val="window" lastClr="FFFFFF"/>
      </a:lt1>
      <a:dk2>
        <a:srgbClr val="000049"/>
      </a:dk2>
      <a:lt2>
        <a:srgbClr val="E3E8FF"/>
      </a:lt2>
      <a:accent1>
        <a:srgbClr val="947098"/>
      </a:accent1>
      <a:accent2>
        <a:srgbClr val="809E90"/>
      </a:accent2>
      <a:accent3>
        <a:srgbClr val="7574AC"/>
      </a:accent3>
      <a:accent4>
        <a:srgbClr val="A4715D"/>
      </a:accent4>
      <a:accent5>
        <a:srgbClr val="9E9E78"/>
      </a:accent5>
      <a:accent6>
        <a:srgbClr val="6079A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TC101790490[[fn=郊外]]</Template>
  <TotalTime>1112</TotalTime>
  <Words>655</Words>
  <Application>Microsoft Office PowerPoint</Application>
  <PresentationFormat>画面に合わせる (4:3)</PresentationFormat>
  <Paragraphs>144</Paragraphs>
  <Slides>16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8" baseType="lpstr">
      <vt:lpstr>Decatur</vt:lpstr>
      <vt:lpstr>ワークシート</vt:lpstr>
      <vt:lpstr>人工知能で強化した 「どうぶつしょうぎ」 スマートフォンアプリケーション</vt:lpstr>
      <vt:lpstr>目的</vt:lpstr>
      <vt:lpstr>どうぶつ将棋の概要</vt:lpstr>
      <vt:lpstr>AIのアルゴリズム</vt:lpstr>
      <vt:lpstr>Min-Max法①</vt:lpstr>
      <vt:lpstr>Min-Max法②</vt:lpstr>
      <vt:lpstr>評価関数</vt:lpstr>
      <vt:lpstr>自己対戦の結果</vt:lpstr>
      <vt:lpstr>遺伝的アルゴリズム</vt:lpstr>
      <vt:lpstr>遺伝的アルゴリズム適用結果</vt:lpstr>
      <vt:lpstr>「どうぶつしょうぎ」アプリケーション</vt:lpstr>
      <vt:lpstr>結論</vt:lpstr>
      <vt:lpstr>ゲーム木</vt:lpstr>
      <vt:lpstr>Cocos2d-x</vt:lpstr>
      <vt:lpstr>ボードゲームのAIの流れ</vt:lpstr>
      <vt:lpstr>スマートフォンアプリケーション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Jack</dc:creator>
  <cp:lastModifiedBy>river_ship</cp:lastModifiedBy>
  <cp:revision>144</cp:revision>
  <cp:lastPrinted>2013-10-15T06:09:55Z</cp:lastPrinted>
  <dcterms:created xsi:type="dcterms:W3CDTF">2013-10-12T01:53:57Z</dcterms:created>
  <dcterms:modified xsi:type="dcterms:W3CDTF">2014-02-11T06:09:11Z</dcterms:modified>
</cp:coreProperties>
</file>