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21"/>
  </p:handoutMasterIdLst>
  <p:sldIdLst>
    <p:sldId id="279" r:id="rId2"/>
    <p:sldId id="280" r:id="rId3"/>
    <p:sldId id="282" r:id="rId4"/>
    <p:sldId id="257" r:id="rId5"/>
    <p:sldId id="259" r:id="rId6"/>
    <p:sldId id="283" r:id="rId7"/>
    <p:sldId id="274" r:id="rId8"/>
    <p:sldId id="275" r:id="rId9"/>
    <p:sldId id="276" r:id="rId10"/>
    <p:sldId id="277" r:id="rId11"/>
    <p:sldId id="281" r:id="rId12"/>
    <p:sldId id="278" r:id="rId13"/>
    <p:sldId id="258" r:id="rId14"/>
    <p:sldId id="268" r:id="rId15"/>
    <p:sldId id="270" r:id="rId16"/>
    <p:sldId id="271" r:id="rId17"/>
    <p:sldId id="269" r:id="rId18"/>
    <p:sldId id="272" r:id="rId19"/>
    <p:sldId id="284" r:id="rId20"/>
  </p:sldIdLst>
  <p:sldSz cx="9144000" cy="6858000" type="screen4x3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88" autoAdjust="0"/>
  </p:normalViewPr>
  <p:slideViewPr>
    <p:cSldViewPr>
      <p:cViewPr>
        <p:scale>
          <a:sx n="80" d="100"/>
          <a:sy n="80" d="100"/>
        </p:scale>
        <p:origin x="-1086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9C29BB2-F430-4937-8BB5-B080092A10CA}" type="datetimeFigureOut">
              <a:rPr kumimoji="1" lang="ja-JP" altLang="en-US" smtClean="0"/>
              <a:t>2014/2/11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8F2C864-B461-4BD0-8C72-8C8E15C979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080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正方形/長方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正方形/長方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正方形/長方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正方形/長方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角丸四角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角丸四角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AC3775A-6496-4F0A-895A-1FD562741C2F}" type="datetimeFigureOut">
              <a:rPr kumimoji="1" lang="ja-JP" altLang="en-US" smtClean="0"/>
              <a:t>2014/2/11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D7F65F7-69C9-4B37-8617-699178387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775A-6496-4F0A-895A-1FD562741C2F}" type="datetimeFigureOut">
              <a:rPr kumimoji="1" lang="ja-JP" altLang="en-US" smtClean="0"/>
              <a:t>2014/2/11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65F7-69C9-4B37-8617-699178387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775A-6496-4F0A-895A-1FD562741C2F}" type="datetimeFigureOut">
              <a:rPr kumimoji="1" lang="ja-JP" altLang="en-US" smtClean="0"/>
              <a:t>2014/2/11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65F7-69C9-4B37-8617-699178387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775A-6496-4F0A-895A-1FD562741C2F}" type="datetimeFigureOut">
              <a:rPr kumimoji="1" lang="ja-JP" altLang="en-US" smtClean="0"/>
              <a:t>2014/2/11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65F7-69C9-4B37-8617-699178387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775A-6496-4F0A-895A-1FD562741C2F}" type="datetimeFigureOut">
              <a:rPr kumimoji="1" lang="ja-JP" altLang="en-US" smtClean="0"/>
              <a:t>2014/2/11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65F7-69C9-4B37-8617-699178387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775A-6496-4F0A-895A-1FD562741C2F}" type="datetimeFigureOut">
              <a:rPr kumimoji="1" lang="ja-JP" altLang="en-US" smtClean="0"/>
              <a:t>2014/2/11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65F7-69C9-4B37-8617-699178387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6" name="日付プレースホルダー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C3775A-6496-4F0A-895A-1FD562741C2F}" type="datetimeFigureOut">
              <a:rPr kumimoji="1" lang="ja-JP" altLang="en-US" smtClean="0"/>
              <a:t>2014/2/11</a:t>
            </a:fld>
            <a:endParaRPr kumimoji="1" lang="ja-JP" altLang="en-US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D7F65F7-69C9-4B37-8617-699178387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8" name="フッター プレースホルダー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AC3775A-6496-4F0A-895A-1FD562741C2F}" type="datetimeFigureOut">
              <a:rPr kumimoji="1" lang="ja-JP" altLang="en-US" smtClean="0"/>
              <a:t>2014/2/11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D7F65F7-69C9-4B37-8617-699178387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775A-6496-4F0A-895A-1FD562741C2F}" type="datetimeFigureOut">
              <a:rPr kumimoji="1" lang="ja-JP" altLang="en-US" smtClean="0"/>
              <a:t>2014/2/11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65F7-69C9-4B37-8617-699178387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775A-6496-4F0A-895A-1FD562741C2F}" type="datetimeFigureOut">
              <a:rPr kumimoji="1" lang="ja-JP" altLang="en-US" smtClean="0"/>
              <a:t>2014/2/11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65F7-69C9-4B37-8617-699178387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775A-6496-4F0A-895A-1FD562741C2F}" type="datetimeFigureOut">
              <a:rPr kumimoji="1" lang="ja-JP" altLang="en-US" smtClean="0"/>
              <a:t>2014/2/11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65F7-69C9-4B37-8617-699178387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正方形/長方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正方形/長方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正方形/長方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角丸四角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角丸四角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正方形/長方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正方形/長方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正方形/長方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正方形/長方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正方形/長方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正方形/長方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AC3775A-6496-4F0A-895A-1FD562741C2F}" type="datetimeFigureOut">
              <a:rPr kumimoji="1" lang="ja-JP" altLang="en-US" smtClean="0"/>
              <a:t>2014/2/11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D7F65F7-69C9-4B37-8617-699178387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1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エッシャー風タイリング作成ツールの製作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C10-040 </a:t>
            </a:r>
            <a:r>
              <a:rPr kumimoji="1" lang="ja-JP" altLang="en-US" dirty="0" smtClean="0"/>
              <a:t>小寺陽子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9891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25856"/>
          </a:xfrm>
        </p:spPr>
        <p:txBody>
          <a:bodyPr/>
          <a:lstStyle/>
          <a:p>
            <a:pPr marL="109728" indent="0">
              <a:buNone/>
            </a:pPr>
            <a:r>
              <a:rPr lang="ja-JP" altLang="en-US" b="1" dirty="0"/>
              <a:t>９０度回転</a:t>
            </a:r>
            <a:endParaRPr kumimoji="1" lang="ja-JP" altLang="en-US" b="1" dirty="0"/>
          </a:p>
        </p:txBody>
      </p:sp>
      <p:pic>
        <p:nvPicPr>
          <p:cNvPr id="3074" name="Picture 2" descr="C:\Users\kotera\Desktop\gazo\kai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t="6253" r="3704" b="11204"/>
          <a:stretch/>
        </p:blipFill>
        <p:spPr bwMode="auto">
          <a:xfrm>
            <a:off x="971600" y="1336390"/>
            <a:ext cx="7956376" cy="516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067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/>
          <a:lstStyle/>
          <a:p>
            <a:pPr marL="109728" indent="0">
              <a:buNone/>
            </a:pPr>
            <a:r>
              <a:rPr kumimoji="1" lang="ja-JP" altLang="en-US" b="1" dirty="0" smtClean="0"/>
              <a:t>鏡映</a:t>
            </a:r>
            <a:endParaRPr kumimoji="1" lang="ja-JP" altLang="en-US" b="1" dirty="0"/>
          </a:p>
        </p:txBody>
      </p:sp>
      <p:pic>
        <p:nvPicPr>
          <p:cNvPr id="1026" name="Picture 2" descr="C:\Users\kotera\Desktop\ioioioi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" t="6037" r="2160" b="7756"/>
          <a:stretch/>
        </p:blipFill>
        <p:spPr bwMode="auto">
          <a:xfrm>
            <a:off x="899592" y="1412776"/>
            <a:ext cx="7676849" cy="516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049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7824"/>
          </a:xfrm>
        </p:spPr>
        <p:txBody>
          <a:bodyPr/>
          <a:lstStyle/>
          <a:p>
            <a:r>
              <a:rPr kumimoji="1" lang="ja-JP" altLang="en-US" dirty="0" smtClean="0"/>
              <a:t>作品例</a:t>
            </a:r>
            <a:endParaRPr kumimoji="1" lang="ja-JP" altLang="en-US" dirty="0"/>
          </a:p>
        </p:txBody>
      </p:sp>
      <p:pic>
        <p:nvPicPr>
          <p:cNvPr id="4098" name="Picture 2" descr="C:\Users\kotera\Desktop\gazo\da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7" t="12694" r="10515" b="16186"/>
          <a:stretch/>
        </p:blipFill>
        <p:spPr bwMode="auto">
          <a:xfrm>
            <a:off x="251521" y="1556793"/>
            <a:ext cx="364600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otera\Desktop\gazo\da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6" t="12920" r="11522" b="15097"/>
          <a:stretch/>
        </p:blipFill>
        <p:spPr bwMode="auto">
          <a:xfrm>
            <a:off x="4572000" y="1511797"/>
            <a:ext cx="3528392" cy="356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95536" y="542855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２辺を変更し、回転させたもの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92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629816"/>
          </a:xfrm>
        </p:spPr>
        <p:txBody>
          <a:bodyPr>
            <a:normAutofit fontScale="90000"/>
          </a:bodyPr>
          <a:lstStyle/>
          <a:p>
            <a:r>
              <a:rPr lang="ja-JP" altLang="en-US" b="1" dirty="0"/>
              <a:t>まとめ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628800"/>
            <a:ext cx="7272808" cy="49457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ja-JP" altLang="en-US" sz="3200" b="1" dirty="0" smtClean="0">
                <a:solidFill>
                  <a:schemeClr val="accent2">
                    <a:lumMod val="75000"/>
                  </a:schemeClr>
                </a:solidFill>
              </a:rPr>
              <a:t>結論</a:t>
            </a:r>
            <a:endParaRPr lang="en-US" altLang="ja-JP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ja-JP" altLang="en-US" dirty="0" smtClean="0"/>
              <a:t>今回エッシャー</a:t>
            </a:r>
            <a:r>
              <a:rPr lang="ja-JP" altLang="en-US" dirty="0"/>
              <a:t>のタイリングからタイリングの基礎知識を</a:t>
            </a:r>
            <a:r>
              <a:rPr lang="ja-JP" altLang="en-US" dirty="0" smtClean="0"/>
              <a:t>学び、６種類のタイリングが作れるエッシャー風</a:t>
            </a:r>
            <a:r>
              <a:rPr lang="ja-JP" altLang="en-US" dirty="0"/>
              <a:t>タイリング作成</a:t>
            </a:r>
            <a:r>
              <a:rPr lang="ja-JP" altLang="en-US" dirty="0" smtClean="0"/>
              <a:t>ツールを製作することができた。</a:t>
            </a:r>
            <a:endParaRPr lang="en-US" altLang="ja-JP" dirty="0"/>
          </a:p>
          <a:p>
            <a:pPr marL="109728" indent="0">
              <a:buNone/>
            </a:pPr>
            <a:endParaRPr lang="en-US" altLang="ja-JP" dirty="0"/>
          </a:p>
          <a:p>
            <a:pPr marL="109728" indent="0">
              <a:buNone/>
            </a:pPr>
            <a:r>
              <a:rPr kumimoji="1" lang="ja-JP" altLang="en-US" b="1" dirty="0" smtClean="0">
                <a:solidFill>
                  <a:schemeClr val="accent2">
                    <a:lumMod val="75000"/>
                  </a:schemeClr>
                </a:solidFill>
              </a:rPr>
              <a:t>今後の</a:t>
            </a:r>
            <a:r>
              <a:rPr lang="ja-JP" altLang="en-US" b="1" dirty="0">
                <a:solidFill>
                  <a:schemeClr val="accent2">
                    <a:lumMod val="75000"/>
                  </a:schemeClr>
                </a:solidFill>
              </a:rPr>
              <a:t>発展</a:t>
            </a:r>
            <a:endParaRPr kumimoji="1" lang="en-US" altLang="ja-JP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kumimoji="1" lang="ja-JP" altLang="en-US" dirty="0" smtClean="0"/>
              <a:t>色も自由に変えれるもの</a:t>
            </a:r>
            <a:endParaRPr kumimoji="1" lang="en-US" altLang="ja-JP" dirty="0" smtClean="0"/>
          </a:p>
          <a:p>
            <a:pPr marL="109728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4792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449792"/>
              </a:xfrm>
            </p:spPr>
            <p:txBody>
              <a:bodyPr/>
              <a:lstStyle/>
              <a:p>
                <a:r>
                  <a:rPr kumimoji="1" lang="ja-JP" altLang="en-US" dirty="0" smtClean="0"/>
                  <a:t>一様であるタイリング→等長写像</a:t>
                </a:r>
                <a:endParaRPr kumimoji="1" lang="en-US" altLang="ja-JP" dirty="0" smtClean="0"/>
              </a:p>
              <a:p>
                <a:endParaRPr lang="en-US" altLang="ja-JP" dirty="0"/>
              </a:p>
              <a:p>
                <a:r>
                  <a:rPr kumimoji="1" lang="ja-JP" altLang="en-US" dirty="0" smtClean="0"/>
                  <a:t>任意の点</a:t>
                </a:r>
                <a:r>
                  <a:rPr kumimoji="1" lang="en-US" altLang="ja-JP" dirty="0" smtClean="0"/>
                  <a:t>P</a:t>
                </a:r>
                <a:r>
                  <a:rPr kumimoji="1" lang="ja-JP" altLang="en-US" dirty="0" err="1" smtClean="0"/>
                  <a:t>と平</a:t>
                </a:r>
                <a:r>
                  <a:rPr kumimoji="1" lang="ja-JP" altLang="en-US" dirty="0" smtClean="0"/>
                  <a:t>面上の点全体がなす</a:t>
                </a:r>
                <a14:m>
                  <m:oMath xmlns:m="http://schemas.openxmlformats.org/officeDocument/2006/math">
                    <m:r>
                      <a:rPr lang="ja-JP" altLang="en-US" i="1" dirty="0">
                        <a:latin typeface="Cambria Math"/>
                      </a:rPr>
                      <m:t>集合</m:t>
                    </m:r>
                    <m:sSup>
                      <m:sSupPr>
                        <m:ctrlPr>
                          <a:rPr lang="en-US" altLang="ja-JP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ja-JP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kumimoji="1" lang="en-US" altLang="ja-JP" dirty="0" smtClean="0"/>
              </a:p>
              <a:p>
                <a:pPr marL="109728" indent="0">
                  <a:buNone/>
                </a:pPr>
                <a:r>
                  <a:rPr lang="ja-JP" altLang="en-US" dirty="0"/>
                  <a:t>　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ja-JP" altLang="en-US" dirty="0"/>
                      <m:t>集合と要素の関係</m:t>
                    </m:r>
                  </m:oMath>
                </a14:m>
                <a:r>
                  <a:rPr lang="en-US" altLang="ja-JP" dirty="0" smtClean="0"/>
                  <a:t>P</a:t>
                </a:r>
                <a:r>
                  <a:rPr lang="ja-JP" altLang="en-US" dirty="0" smtClean="0"/>
                  <a:t>∈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dirty="0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ja-JP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i="1" dirty="0" smtClean="0">
                        <a:latin typeface="Cambria Math"/>
                      </a:rPr>
                      <m:t> </m:t>
                    </m:r>
                    <m:r>
                      <a:rPr lang="ja-JP" altLang="en-US" i="1" dirty="0">
                        <a:latin typeface="Cambria Math"/>
                      </a:rPr>
                      <m:t>に対し、平面上</m:t>
                    </m:r>
                  </m:oMath>
                </a14:m>
                <a:r>
                  <a:rPr lang="ja-JP" altLang="en-US" dirty="0" smtClean="0"/>
                  <a:t>の点</a:t>
                </a:r>
                <a:r>
                  <a:rPr lang="en-US" altLang="ja-JP" dirty="0" smtClean="0"/>
                  <a:t>f(P)</a:t>
                </a:r>
                <a:r>
                  <a:rPr lang="ja-JP" altLang="en-US" dirty="0" smtClean="0"/>
                  <a:t>∈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ja-JP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dirty="0" smtClean="0"/>
                  <a:t>が対応→</a:t>
                </a:r>
                <a:r>
                  <a:rPr lang="en-US" altLang="ja-JP" dirty="0" smtClean="0"/>
                  <a:t>f</a:t>
                </a:r>
                <a:r>
                  <a:rPr lang="ja-JP" altLang="en-US" dirty="0" smtClean="0"/>
                  <a:t>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ja-JP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 smtClean="0"/>
                  <a:t>から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ja-JP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dirty="0" err="1" smtClean="0"/>
                  <a:t>への</a:t>
                </a:r>
                <a:r>
                  <a:rPr lang="ja-JP" altLang="en-US" dirty="0" smtClean="0"/>
                  <a:t>写像</a:t>
                </a:r>
                <a:endParaRPr lang="en-US" altLang="ja-JP" dirty="0" smtClean="0"/>
              </a:p>
              <a:p>
                <a:pPr marL="109728" indent="0">
                  <a:buNone/>
                </a:pPr>
                <a:endParaRPr lang="en-US" altLang="ja-JP" dirty="0"/>
              </a:p>
              <a:p>
                <a:pPr marL="109728" indent="0">
                  <a:buNone/>
                </a:pPr>
                <a:r>
                  <a:rPr lang="ja-JP" altLang="en-US" dirty="0" smtClean="0"/>
                  <a:t>タイリング：タイルをコピーし別の場所へ</a:t>
                </a:r>
                <a:endParaRPr lang="en-US" altLang="ja-JP" dirty="0" smtClean="0"/>
              </a:p>
              <a:p>
                <a:pPr marL="109728" indent="0">
                  <a:buNone/>
                </a:pPr>
                <a:r>
                  <a:rPr lang="ja-JP" altLang="en-US" dirty="0" smtClean="0"/>
                  <a:t>→元のタイルを別の点へ写像している</a:t>
                </a:r>
                <a:endParaRPr lang="en-US" altLang="ja-JP" dirty="0" smtClean="0"/>
              </a:p>
              <a:p>
                <a:pPr marL="109728" indent="0">
                  <a:buNone/>
                </a:pPr>
                <a:endParaRPr lang="en-US" altLang="ja-JP" dirty="0"/>
              </a:p>
              <a:p>
                <a:pPr marL="109728" indent="0" algn="ctr">
                  <a:buNone/>
                </a:pPr>
                <a:r>
                  <a:rPr lang="ja-JP" altLang="en-US" sz="3200" b="1" dirty="0" smtClean="0">
                    <a:solidFill>
                      <a:srgbClr val="FF0000"/>
                    </a:solidFill>
                  </a:rPr>
                  <a:t>タイルの形を変えない写像が必要</a:t>
                </a:r>
                <a:endParaRPr lang="en-US" altLang="ja-JP" sz="3200" b="1" dirty="0" smtClean="0">
                  <a:solidFill>
                    <a:srgbClr val="FF0000"/>
                  </a:solidFill>
                </a:endParaRPr>
              </a:p>
              <a:p>
                <a:pPr marL="109728" indent="0">
                  <a:buNone/>
                </a:pPr>
                <a:r>
                  <a:rPr lang="ja-JP" altLang="en-US" sz="3200" b="1" dirty="0">
                    <a:solidFill>
                      <a:srgbClr val="FF0000"/>
                    </a:solidFill>
                  </a:rPr>
                  <a:t>　</a:t>
                </a:r>
                <a:r>
                  <a:rPr lang="ja-JP" altLang="en-US" sz="3200" b="1" dirty="0" smtClean="0">
                    <a:solidFill>
                      <a:srgbClr val="FF0000"/>
                    </a:solidFill>
                  </a:rPr>
                  <a:t>　　　　（等長写像）</a:t>
                </a:r>
                <a:endParaRPr lang="en-US" altLang="ja-JP" sz="3200" b="1" dirty="0" smtClean="0">
                  <a:solidFill>
                    <a:srgbClr val="FF0000"/>
                  </a:solidFill>
                </a:endParaRPr>
              </a:p>
              <a:p>
                <a:pPr marL="109728" indent="0" algn="ctr">
                  <a:buNone/>
                </a:pPr>
                <a:endParaRPr lang="en-US" altLang="ja-JP" dirty="0"/>
              </a:p>
              <a:p>
                <a:pPr marL="109728" indent="0">
                  <a:buNone/>
                </a:pPr>
                <a:endParaRPr lang="en-US" altLang="ja-JP" dirty="0"/>
              </a:p>
              <a:p>
                <a:pPr marL="109728" indent="0">
                  <a:buNone/>
                </a:pPr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449792"/>
              </a:xfrm>
              <a:blipFill rotWithShape="1">
                <a:blip r:embed="rId2"/>
                <a:stretch>
                  <a:fillRect l="-148" t="-14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339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5593808"/>
              </a:xfrm>
            </p:spPr>
            <p:txBody>
              <a:bodyPr/>
              <a:lstStyle/>
              <a:p>
                <a:r>
                  <a:rPr kumimoji="1" lang="ja-JP" altLang="en-US" dirty="0" smtClean="0"/>
                  <a:t>２点</a:t>
                </a:r>
                <a:r>
                  <a:rPr kumimoji="1" lang="en-US" altLang="ja-JP" dirty="0" smtClean="0"/>
                  <a:t>P,Q</a:t>
                </a:r>
                <a:r>
                  <a:rPr kumimoji="1" lang="ja-JP" altLang="en-US" dirty="0" smtClean="0"/>
                  <a:t>∈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ja-JP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kumimoji="1" lang="en-US" altLang="ja-JP" dirty="0" smtClean="0"/>
              </a:p>
              <a:p>
                <a:pPr marL="109728" indent="0">
                  <a:buNone/>
                </a:pPr>
                <a:r>
                  <a:rPr kumimoji="1" lang="ja-JP" altLang="en-US" dirty="0" smtClean="0"/>
                  <a:t>（</a:t>
                </a:r>
                <a:r>
                  <a:rPr lang="en-US" altLang="ja-JP" dirty="0" smtClean="0"/>
                  <a:t>P</a:t>
                </a:r>
                <a:r>
                  <a:rPr lang="ja-JP" altLang="en-US" dirty="0" smtClean="0"/>
                  <a:t>の座標</a:t>
                </a:r>
                <a:r>
                  <a:rPr lang="en-US" altLang="ja-JP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1,</m:t>
                        </m:r>
                      </m:sub>
                    </m:sSub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1,</m:t>
                        </m:r>
                      </m:sub>
                    </m:sSub>
                  </m:oMath>
                </a14:m>
                <a:r>
                  <a:rPr lang="en-US" altLang="ja-JP" dirty="0" smtClean="0"/>
                  <a:t>)Q</a:t>
                </a:r>
                <a:r>
                  <a:rPr lang="ja-JP" altLang="en-US" dirty="0" smtClean="0"/>
                  <a:t>の座標</a:t>
                </a:r>
                <a:r>
                  <a:rPr lang="en-US" altLang="ja-JP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2</m:t>
                        </m:r>
                        <m:r>
                          <a:rPr lang="en-US" altLang="ja-JP" i="1">
                            <a:latin typeface="Cambria Math"/>
                          </a:rPr>
                          <m:t>,</m:t>
                        </m:r>
                      </m:sub>
                    </m:sSub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2</m:t>
                        </m:r>
                        <m:r>
                          <a:rPr lang="en-US" altLang="ja-JP" i="1">
                            <a:latin typeface="Cambria Math"/>
                          </a:rPr>
                          <m:t>,</m:t>
                        </m:r>
                      </m:sub>
                    </m:sSub>
                  </m:oMath>
                </a14:m>
                <a:r>
                  <a:rPr lang="en-US" altLang="ja-JP" dirty="0"/>
                  <a:t>) </a:t>
                </a:r>
                <a:r>
                  <a:rPr kumimoji="1" lang="ja-JP" altLang="en-US" dirty="0" smtClean="0"/>
                  <a:t>）</a:t>
                </a:r>
                <a:endParaRPr kumimoji="1" lang="en-US" altLang="ja-JP" dirty="0" smtClean="0"/>
              </a:p>
              <a:p>
                <a:pPr marL="109728" indent="0">
                  <a:buNone/>
                </a:pPr>
                <a:r>
                  <a:rPr lang="en-US" altLang="ja-JP" dirty="0" smtClean="0"/>
                  <a:t>P,Q</a:t>
                </a:r>
                <a:r>
                  <a:rPr lang="ja-JP" altLang="en-US" dirty="0" smtClean="0"/>
                  <a:t>の距離→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latin typeface="Cambria Math"/>
                      </a:rPr>
                      <m:t>d</m:t>
                    </m:r>
                    <m:r>
                      <a:rPr lang="en-US" altLang="ja-JP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/>
                      </a:rPr>
                      <m:t>P</m:t>
                    </m:r>
                    <m:r>
                      <a:rPr lang="en-US" altLang="ja-JP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/>
                      </a:rPr>
                      <m:t>Q</m:t>
                    </m:r>
                    <m:r>
                      <a:rPr lang="en-US" altLang="ja-JP" b="0" i="0" smtClean="0">
                        <a:latin typeface="Cambria Math"/>
                      </a:rPr>
                      <m:t>)=</m:t>
                    </m:r>
                    <m:rad>
                      <m:radPr>
                        <m:degHide m:val="on"/>
                        <m:ctrlPr>
                          <a:rPr lang="ja-JP" alt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ja-JP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altLang="ja-JP" dirty="0"/>
                              <m:t>(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ja-JP" altLang="en-US" b="0" i="1" smtClean="0">
                            <a:latin typeface="Cambria Math"/>
                          </a:rPr>
                          <m:t>＋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altLang="ja-JP" dirty="0"/>
                              <m:t>(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altLang="ja-JP" dirty="0" smtClean="0"/>
              </a:p>
              <a:p>
                <a:pPr marL="109728" indent="0">
                  <a:buNone/>
                </a:pPr>
                <a:endParaRPr lang="en-US" altLang="ja-JP" dirty="0"/>
              </a:p>
              <a:p>
                <a:pPr marL="109728" indent="0">
                  <a:buNone/>
                </a:pPr>
                <a:r>
                  <a:rPr lang="en-US" altLang="ja-JP" dirty="0"/>
                  <a:t>P,Q</a:t>
                </a:r>
                <a:r>
                  <a:rPr lang="ja-JP" altLang="en-US" dirty="0"/>
                  <a:t>∈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ja-JP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ja-JP" altLang="en-US" i="1" dirty="0">
                        <a:latin typeface="Cambria Math"/>
                      </a:rPr>
                      <m:t>のと</m:t>
                    </m:r>
                    <m:r>
                      <a:rPr lang="ja-JP" altLang="en-US" b="0" i="1" dirty="0" smtClean="0">
                        <a:latin typeface="Cambria Math"/>
                      </a:rPr>
                      <m:t>き：</m:t>
                    </m:r>
                  </m:oMath>
                </a14:m>
                <a:r>
                  <a:rPr lang="en-US" altLang="ja-JP" dirty="0" smtClean="0"/>
                  <a:t>d(P,Q)</a:t>
                </a:r>
                <a:r>
                  <a:rPr lang="ja-JP" altLang="en-US" dirty="0" smtClean="0"/>
                  <a:t>＝</a:t>
                </a:r>
                <a:r>
                  <a:rPr lang="en-US" altLang="ja-JP" dirty="0" smtClean="0"/>
                  <a:t>d(f(P),f(Q))</a:t>
                </a:r>
              </a:p>
              <a:p>
                <a:pPr marL="109728" indent="0">
                  <a:buNone/>
                </a:pPr>
                <a:r>
                  <a:rPr lang="ja-JP" altLang="en-US" dirty="0" smtClean="0"/>
                  <a:t>→写像</a:t>
                </a:r>
                <a:r>
                  <a:rPr lang="en-US" altLang="ja-JP" dirty="0" smtClean="0"/>
                  <a:t>f</a:t>
                </a:r>
                <a:r>
                  <a:rPr lang="ja-JP" altLang="en-US" dirty="0" smtClean="0"/>
                  <a:t>が２転換の距離が不変：</a:t>
                </a:r>
                <a:r>
                  <a:rPr lang="en-US" altLang="ja-JP" dirty="0" smtClean="0"/>
                  <a:t>f</a:t>
                </a:r>
                <a:r>
                  <a:rPr lang="ja-JP" altLang="en-US" dirty="0" err="1"/>
                  <a:t>は</a:t>
                </a:r>
                <a:r>
                  <a:rPr lang="ja-JP" altLang="en-US" dirty="0" err="1" smtClean="0"/>
                  <a:t>等</a:t>
                </a:r>
                <a:r>
                  <a:rPr lang="ja-JP" altLang="en-US" dirty="0" smtClean="0"/>
                  <a:t>長写像</a:t>
                </a:r>
                <a:endParaRPr lang="en-US" altLang="ja-JP" dirty="0" smtClean="0"/>
              </a:p>
              <a:p>
                <a:pPr marL="109728" indent="0">
                  <a:buNone/>
                </a:pPr>
                <a:endParaRPr lang="en-US" altLang="ja-JP" dirty="0"/>
              </a:p>
              <a:p>
                <a:pPr marL="109728" indent="0">
                  <a:buNone/>
                </a:pPr>
                <a:r>
                  <a:rPr lang="ja-JP" altLang="en-US" dirty="0"/>
                  <a:t>等</a:t>
                </a:r>
                <a:r>
                  <a:rPr lang="ja-JP" altLang="en-US" dirty="0" smtClean="0"/>
                  <a:t>長写像はどの２点間の距離も変えない</a:t>
                </a:r>
                <a:endParaRPr lang="en-US" altLang="ja-JP" dirty="0" smtClean="0"/>
              </a:p>
              <a:p>
                <a:pPr marL="109728" indent="0">
                  <a:buNone/>
                </a:pPr>
                <a:r>
                  <a:rPr lang="ja-JP" altLang="en-US" sz="3200" dirty="0" smtClean="0"/>
                  <a:t>→図形の形を変えない写像</a:t>
                </a:r>
                <a:endParaRPr lang="en-US" altLang="ja-JP" sz="3200" dirty="0" smtClean="0"/>
              </a:p>
              <a:p>
                <a:pPr marL="109728" indent="0">
                  <a:buNone/>
                </a:pPr>
                <a:r>
                  <a:rPr lang="ja-JP" altLang="en-US" sz="3200" dirty="0"/>
                  <a:t>等</a:t>
                </a:r>
                <a:r>
                  <a:rPr lang="ja-JP" altLang="en-US" sz="3200" dirty="0" smtClean="0"/>
                  <a:t>長写像の例：</a:t>
                </a:r>
                <a:r>
                  <a:rPr lang="ja-JP" altLang="en-US" sz="3200" dirty="0"/>
                  <a:t>並進や鏡映や回転、並進鏡映</a:t>
                </a:r>
                <a:endParaRPr lang="en-US" altLang="ja-JP" sz="32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5593808"/>
              </a:xfrm>
              <a:blipFill rotWithShape="1">
                <a:blip r:embed="rId2"/>
                <a:stretch>
                  <a:fillRect l="-519" t="-14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409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559380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ja-JP" altLang="en-US" dirty="0" smtClean="0"/>
                  <a:t>タイルが重なったり隙間ができる</a:t>
                </a:r>
                <a:endParaRPr lang="en-US" altLang="ja-JP" dirty="0" smtClean="0"/>
              </a:p>
              <a:p>
                <a:pPr marL="109728" indent="0">
                  <a:buNone/>
                </a:pPr>
                <a:r>
                  <a:rPr kumimoji="1" lang="ja-JP" altLang="en-US" dirty="0"/>
                  <a:t>→</a:t>
                </a:r>
                <a:r>
                  <a:rPr kumimoji="1" lang="ja-JP" altLang="en-US" dirty="0" smtClean="0"/>
                  <a:t>等長写像でかつ群</a:t>
                </a:r>
                <a:endParaRPr kumimoji="1" lang="en-US" altLang="ja-JP" dirty="0" smtClean="0"/>
              </a:p>
              <a:p>
                <a:endParaRPr lang="en-US" altLang="ja-JP" dirty="0"/>
              </a:p>
              <a:p>
                <a:pPr marL="109728" indent="0">
                  <a:buNone/>
                </a:pPr>
                <a:r>
                  <a:rPr lang="ja-JP" altLang="en-US" dirty="0" smtClean="0"/>
                  <a:t>群の条件：集合</a:t>
                </a:r>
                <a:r>
                  <a:rPr lang="ja-JP" altLang="en-US" dirty="0"/>
                  <a:t>と演算の組</a:t>
                </a:r>
                <a:r>
                  <a:rPr lang="en-US" altLang="ja-JP" dirty="0"/>
                  <a:t>(</a:t>
                </a:r>
                <a:r>
                  <a:rPr lang="en-US" altLang="ja-JP" i="1" dirty="0"/>
                  <a:t>G; </a:t>
                </a:r>
                <a:r>
                  <a:rPr lang="en-US" altLang="ja-JP" dirty="0"/>
                  <a:t>о</a:t>
                </a:r>
                <a:r>
                  <a:rPr lang="en-US" altLang="ja-JP" dirty="0" smtClean="0"/>
                  <a:t>)</a:t>
                </a:r>
                <a:r>
                  <a:rPr lang="ja-JP" altLang="en-US" dirty="0" smtClean="0"/>
                  <a:t>において下記の条件を満たす必要</a:t>
                </a:r>
                <a:endParaRPr lang="ja-JP" altLang="en-US" dirty="0"/>
              </a:p>
              <a:p>
                <a:r>
                  <a:rPr lang="en-US" altLang="ja-JP" dirty="0"/>
                  <a:t>1, </a:t>
                </a:r>
                <a:r>
                  <a:rPr lang="ja-JP" altLang="en-US" dirty="0"/>
                  <a:t>任意の</a:t>
                </a:r>
                <a:r>
                  <a:rPr lang="en-US" altLang="ja-JP" i="1" dirty="0"/>
                  <a:t>x; y; z </a:t>
                </a:r>
                <a:r>
                  <a:rPr lang="en-US" altLang="ja-JP" dirty="0"/>
                  <a:t>∈ </a:t>
                </a:r>
                <a:r>
                  <a:rPr lang="en-US" altLang="ja-JP" i="1" dirty="0"/>
                  <a:t>G </a:t>
                </a:r>
                <a:r>
                  <a:rPr lang="ja-JP" altLang="en-US" dirty="0"/>
                  <a:t>に対して、</a:t>
                </a:r>
                <a:r>
                  <a:rPr lang="en-US" altLang="ja-JP" dirty="0"/>
                  <a:t>(</a:t>
                </a:r>
                <a:r>
                  <a:rPr lang="en-US" altLang="ja-JP" i="1" dirty="0"/>
                  <a:t>x </a:t>
                </a:r>
                <a:r>
                  <a:rPr lang="az-Cyrl-AZ" altLang="ja-JP" dirty="0"/>
                  <a:t>о </a:t>
                </a:r>
                <a:r>
                  <a:rPr lang="en-US" altLang="ja-JP" i="1" dirty="0"/>
                  <a:t>y</a:t>
                </a:r>
                <a:r>
                  <a:rPr lang="en-US" altLang="ja-JP" dirty="0"/>
                  <a:t>) </a:t>
                </a:r>
                <a:r>
                  <a:rPr lang="az-Cyrl-AZ" altLang="ja-JP" dirty="0"/>
                  <a:t>о </a:t>
                </a:r>
                <a:r>
                  <a:rPr lang="en-US" altLang="ja-JP" i="1" dirty="0"/>
                  <a:t>z </a:t>
                </a:r>
                <a:r>
                  <a:rPr lang="ja-JP" altLang="en-US" dirty="0"/>
                  <a:t>＝ </a:t>
                </a:r>
                <a:r>
                  <a:rPr lang="en-US" altLang="ja-JP" i="1" dirty="0"/>
                  <a:t>x </a:t>
                </a:r>
                <a:r>
                  <a:rPr lang="az-Cyrl-AZ" altLang="ja-JP" dirty="0"/>
                  <a:t>о (</a:t>
                </a:r>
                <a:r>
                  <a:rPr lang="en-US" altLang="ja-JP" i="1" dirty="0"/>
                  <a:t>y </a:t>
                </a:r>
                <a:r>
                  <a:rPr lang="az-Cyrl-AZ" altLang="ja-JP" dirty="0"/>
                  <a:t>о </a:t>
                </a:r>
                <a:r>
                  <a:rPr lang="en-US" altLang="ja-JP" i="1" dirty="0"/>
                  <a:t>z</a:t>
                </a:r>
                <a:r>
                  <a:rPr lang="en-US" altLang="ja-JP" dirty="0"/>
                  <a:t>) </a:t>
                </a:r>
                <a:r>
                  <a:rPr lang="ja-JP" altLang="en-US" dirty="0"/>
                  <a:t>が成り立つ</a:t>
                </a:r>
                <a:r>
                  <a:rPr lang="ja-JP" altLang="en-US" dirty="0" smtClean="0"/>
                  <a:t>。</a:t>
                </a:r>
                <a:endParaRPr lang="en-US" altLang="ja-JP" dirty="0" smtClean="0"/>
              </a:p>
              <a:p>
                <a:endParaRPr lang="ja-JP" altLang="en-US" dirty="0"/>
              </a:p>
              <a:p>
                <a:r>
                  <a:rPr lang="en-US" altLang="ja-JP" dirty="0"/>
                  <a:t>2, </a:t>
                </a:r>
                <a:r>
                  <a:rPr lang="ja-JP" altLang="en-US" dirty="0"/>
                  <a:t>任意の</a:t>
                </a:r>
                <a:r>
                  <a:rPr lang="en-US" altLang="ja-JP" i="1" dirty="0"/>
                  <a:t>x </a:t>
                </a:r>
                <a:r>
                  <a:rPr lang="ja-JP" altLang="en-US" dirty="0"/>
                  <a:t>∈ </a:t>
                </a:r>
                <a:r>
                  <a:rPr lang="en-US" altLang="ja-JP" i="1" dirty="0"/>
                  <a:t>G </a:t>
                </a:r>
                <a:r>
                  <a:rPr lang="ja-JP" altLang="en-US" dirty="0"/>
                  <a:t>に対して、</a:t>
                </a:r>
                <a:r>
                  <a:rPr lang="en-US" altLang="ja-JP" i="1" dirty="0"/>
                  <a:t>x </a:t>
                </a:r>
                <a:r>
                  <a:rPr lang="en-US" altLang="ja-JP" dirty="0"/>
                  <a:t>о </a:t>
                </a:r>
                <a:r>
                  <a:rPr lang="en-US" altLang="ja-JP" i="1" dirty="0"/>
                  <a:t>e </a:t>
                </a:r>
                <a:r>
                  <a:rPr lang="ja-JP" altLang="en-US" dirty="0"/>
                  <a:t>＝ </a:t>
                </a:r>
                <a:r>
                  <a:rPr lang="en-US" altLang="ja-JP" i="1" dirty="0"/>
                  <a:t>e </a:t>
                </a:r>
                <a:r>
                  <a:rPr lang="en-US" altLang="ja-JP" dirty="0"/>
                  <a:t>о </a:t>
                </a:r>
                <a:r>
                  <a:rPr lang="en-US" altLang="ja-JP" i="1" dirty="0"/>
                  <a:t>x </a:t>
                </a:r>
                <a:r>
                  <a:rPr lang="ja-JP" altLang="en-US" dirty="0"/>
                  <a:t>＝ </a:t>
                </a:r>
                <a:r>
                  <a:rPr lang="en-US" altLang="ja-JP" i="1" dirty="0"/>
                  <a:t>x </a:t>
                </a:r>
                <a:r>
                  <a:rPr lang="ja-JP" altLang="en-US" dirty="0"/>
                  <a:t>を満たす、</a:t>
                </a:r>
                <a:r>
                  <a:rPr lang="en-US" altLang="ja-JP" i="1" dirty="0"/>
                  <a:t>e </a:t>
                </a:r>
                <a:r>
                  <a:rPr lang="ja-JP" altLang="en-US" dirty="0"/>
                  <a:t>∈ </a:t>
                </a:r>
                <a:r>
                  <a:rPr lang="en-US" altLang="ja-JP" i="1" dirty="0"/>
                  <a:t>G </a:t>
                </a:r>
                <a:r>
                  <a:rPr lang="ja-JP" altLang="en-US" dirty="0"/>
                  <a:t>が存在する</a:t>
                </a:r>
                <a:r>
                  <a:rPr lang="ja-JP" altLang="en-US" dirty="0" smtClean="0"/>
                  <a:t>。</a:t>
                </a:r>
                <a:endParaRPr lang="en-US" altLang="ja-JP" dirty="0" smtClean="0"/>
              </a:p>
              <a:p>
                <a:endParaRPr lang="ja-JP" altLang="en-US" dirty="0"/>
              </a:p>
              <a:p>
                <a:r>
                  <a:rPr lang="en-US" altLang="ja-JP" dirty="0"/>
                  <a:t>3, </a:t>
                </a:r>
                <a:r>
                  <a:rPr lang="ja-JP" altLang="en-US" dirty="0"/>
                  <a:t>任意の</a:t>
                </a:r>
                <a:r>
                  <a:rPr lang="en-US" altLang="ja-JP" i="1" dirty="0"/>
                  <a:t>x </a:t>
                </a:r>
                <a:r>
                  <a:rPr lang="ja-JP" altLang="en-US" dirty="0"/>
                  <a:t>∈ </a:t>
                </a:r>
                <a:r>
                  <a:rPr lang="en-US" altLang="ja-JP" i="1" dirty="0"/>
                  <a:t>G </a:t>
                </a:r>
                <a:r>
                  <a:rPr lang="ja-JP" altLang="en-US" dirty="0"/>
                  <a:t>に対して</a:t>
                </a:r>
                <a:r>
                  <a:rPr lang="ja-JP" altLang="en-US" dirty="0" smtClean="0"/>
                  <a:t>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altLang="ja-JP" b="0" i="1" dirty="0" smtClean="0">
                            <a:latin typeface="Cambria Math"/>
                          </a:rPr>
                          <m:t> о </m:t>
                        </m:r>
                        <m:r>
                          <a:rPr lang="en-US" altLang="ja-JP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b="0" i="1" dirty="0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altLang="ja-JP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ja-JP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/>
                          </a:rPr>
                          <m:t> </m:t>
                        </m:r>
                        <m:r>
                          <a:rPr lang="en-US" altLang="ja-JP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i="1" dirty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altLang="ja-JP" b="0" i="1" dirty="0" smtClean="0">
                        <a:latin typeface="Cambria Math"/>
                      </a:rPr>
                      <m:t>о </m:t>
                    </m:r>
                    <m:r>
                      <a:rPr lang="en-US" altLang="ja-JP" b="0" i="1" dirty="0" smtClean="0">
                        <a:latin typeface="Cambria Math"/>
                      </a:rPr>
                      <m:t>𝑥</m:t>
                    </m:r>
                    <m:r>
                      <a:rPr lang="en-US" altLang="ja-JP" b="0" i="0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/>
                      </a:rPr>
                      <m:t>e</m:t>
                    </m:r>
                  </m:oMath>
                </a14:m>
                <a:r>
                  <a:rPr lang="ja-JP" altLang="en-US" dirty="0"/>
                  <a:t>を</a:t>
                </a:r>
                <a:r>
                  <a:rPr lang="ja-JP" altLang="en-US" dirty="0" smtClean="0"/>
                  <a:t>満たす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b="0" i="1" dirty="0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ja-JP" altLang="en-US" b="0" i="1" dirty="0" smtClean="0">
                        <a:latin typeface="Cambria Math"/>
                      </a:rPr>
                      <m:t>∈</m:t>
                    </m:r>
                    <m:r>
                      <a:rPr lang="en-US" altLang="ja-JP" b="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ja-JP" altLang="en-US" dirty="0"/>
                  <a:t>が存在する。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5593808"/>
              </a:xfrm>
              <a:blipFill rotWithShape="1">
                <a:blip r:embed="rId2"/>
                <a:stretch>
                  <a:fillRect l="-148" t="-2179" r="-7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645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449792"/>
              </a:xfrm>
            </p:spPr>
            <p:txBody>
              <a:bodyPr/>
              <a:lstStyle/>
              <a:p>
                <a:r>
                  <a:rPr lang="ja-JP" altLang="en-US" sz="2400" dirty="0" smtClean="0"/>
                  <a:t>周期的なタイリングで本質的に異なるものになる</a:t>
                </a:r>
                <a:r>
                  <a:rPr lang="ja-JP" altLang="en-US" sz="2400" dirty="0" err="1"/>
                  <a:t>等</a:t>
                </a:r>
                <a:r>
                  <a:rPr lang="ja-JP" altLang="en-US" sz="2400" dirty="0"/>
                  <a:t>長写像群は</a:t>
                </a:r>
                <a:r>
                  <a:rPr lang="ja-JP" altLang="en-US" sz="2400" dirty="0" smtClean="0"/>
                  <a:t>１７種類</a:t>
                </a:r>
                <a:r>
                  <a:rPr lang="ja-JP" altLang="en-US" sz="2400" dirty="0"/>
                  <a:t>しかないことが分かっている</a:t>
                </a:r>
                <a:r>
                  <a:rPr lang="ja-JP" altLang="en-US" sz="2400" dirty="0" smtClean="0"/>
                  <a:t>。：２方向の並進、並進と点対称変換の合成２組、並進と２本の平行線による鏡映</a:t>
                </a:r>
                <a:r>
                  <a:rPr lang="en-US" altLang="ja-JP" sz="2400" dirty="0" smtClean="0"/>
                  <a:t>…</a:t>
                </a:r>
              </a:p>
              <a:p>
                <a:endParaRPr kumimoji="1" lang="en-US" altLang="ja-JP" sz="2400" dirty="0"/>
              </a:p>
              <a:p>
                <a:pPr marL="109728" indent="0">
                  <a:buNone/>
                </a:pPr>
                <a:r>
                  <a:rPr kumimoji="1" lang="ja-JP" altLang="en-US" dirty="0" smtClean="0"/>
                  <a:t>１、２方向の並進</a:t>
                </a:r>
                <a:endParaRPr kumimoji="1" lang="en-US" altLang="ja-JP" dirty="0" smtClean="0"/>
              </a:p>
              <a:p>
                <a:pPr marL="109728" indent="0">
                  <a:buNone/>
                </a:pPr>
                <a:r>
                  <a:rPr lang="ja-JP" altLang="en-US" sz="2400" dirty="0" smtClean="0"/>
                  <a:t>・互いに</a:t>
                </a:r>
                <a14:m>
                  <m:oMath xmlns:m="http://schemas.openxmlformats.org/officeDocument/2006/math">
                    <m:r>
                      <a:rPr kumimoji="1" lang="ja-JP" altLang="en-US" sz="2400" b="0" i="1" smtClean="0">
                        <a:latin typeface="Cambria Math"/>
                      </a:rPr>
                      <m:t>平行でない</m:t>
                    </m:r>
                    <m:r>
                      <a:rPr lang="ja-JP" altLang="en-US" sz="2400" i="1">
                        <a:latin typeface="Cambria Math"/>
                      </a:rPr>
                      <m:t>２次元ベクトル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𝑢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𝑣</m:t>
                    </m:r>
                  </m:oMath>
                </a14:m>
                <a:endParaRPr kumimoji="1" lang="en-US" altLang="ja-JP" sz="2400" b="0" dirty="0" smtClean="0"/>
              </a:p>
              <a:p>
                <a:pPr marL="109728" indent="0">
                  <a:buNone/>
                </a:pPr>
                <a:r>
                  <a:rPr kumimoji="1" lang="ja-JP" altLang="en-US" sz="2400" dirty="0" smtClean="0"/>
                  <a:t>→並進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kumimoji="1" lang="en-US" altLang="ja-JP" sz="2400" dirty="0" smtClean="0"/>
                  <a:t>,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ja-JP" altLang="en-US" sz="2400" dirty="0" smtClean="0"/>
                  <a:t>から生成される群：</a:t>
                </a:r>
                <a:endParaRPr lang="en-US" altLang="ja-JP" sz="2400" dirty="0" smtClean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𝑢</m:t>
                    </m:r>
                    <m:r>
                      <a:rPr lang="en-US" altLang="ja-JP" sz="2400" i="1">
                        <a:latin typeface="Cambria Math"/>
                      </a:rPr>
                      <m:t>,</m:t>
                    </m:r>
                    <m:r>
                      <a:rPr lang="en-US" altLang="ja-JP" sz="2400" i="1">
                        <a:latin typeface="Cambria Math"/>
                      </a:rPr>
                      <m:t>𝑣</m:t>
                    </m:r>
                  </m:oMath>
                </a14:m>
                <a:r>
                  <a:rPr lang="ja-JP" altLang="en-US" sz="2400" dirty="0" smtClean="0"/>
                  <a:t>を２辺とするタイリング</a:t>
                </a:r>
                <a:endParaRPr lang="ja-JP" altLang="en-US" sz="2400" dirty="0"/>
              </a:p>
              <a:p>
                <a:pPr marL="109728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449792"/>
              </a:xfrm>
              <a:blipFill rotWithShape="1">
                <a:blip r:embed="rId2"/>
                <a:stretch>
                  <a:fillRect l="-148" t="-895" r="-3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C:\Users\kotera\Desktop\gazo\どぇうぇｗ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29175"/>
            <a:ext cx="3448051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5127706" y="4597076"/>
                <a:ext cx="13368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1" i="1" smtClean="0">
                          <a:latin typeface="Cambria Math"/>
                        </a:rPr>
                        <m:t>𝒗</m:t>
                      </m:r>
                    </m:oMath>
                  </m:oMathPara>
                </a14:m>
                <a:endParaRPr lang="en-US" altLang="ja-JP" sz="2000" b="1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706" y="4597076"/>
                <a:ext cx="1336859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6608606" y="6309320"/>
                <a:ext cx="13368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1" i="1">
                          <a:latin typeface="Cambria Math"/>
                        </a:rPr>
                        <m:t>𝒖</m:t>
                      </m:r>
                    </m:oMath>
                  </m:oMathPara>
                </a14:m>
                <a:endParaRPr lang="en-US" altLang="ja-JP" sz="2000" b="1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606" y="6309320"/>
                <a:ext cx="1336859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矢印コネクタ 7"/>
          <p:cNvCxnSpPr/>
          <p:nvPr/>
        </p:nvCxnSpPr>
        <p:spPr>
          <a:xfrm flipV="1">
            <a:off x="6228184" y="4997186"/>
            <a:ext cx="0" cy="664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6464565" y="6509375"/>
            <a:ext cx="69972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772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5593808"/>
              </a:xfrm>
            </p:spPr>
            <p:txBody>
              <a:bodyPr/>
              <a:lstStyle/>
              <a:p>
                <a:r>
                  <a:rPr kumimoji="1" lang="ja-JP" altLang="en-US" dirty="0" smtClean="0"/>
                  <a:t>２、９０度回転と直行する並進</a:t>
                </a:r>
                <a:endParaRPr kumimoji="1" lang="en-US" altLang="ja-JP" dirty="0" smtClean="0"/>
              </a:p>
              <a:p>
                <a:endParaRPr lang="en-US" altLang="ja-JP" sz="2400" dirty="0"/>
              </a:p>
              <a:p>
                <a:r>
                  <a:rPr kumimoji="1" lang="ja-JP" altLang="en-US" sz="2400" dirty="0" smtClean="0"/>
                  <a:t>長さが等しい２つのベクトル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𝑢</m:t>
                    </m:r>
                    <m:r>
                      <a:rPr lang="en-US" altLang="ja-JP" sz="2400" i="1">
                        <a:latin typeface="Cambria Math"/>
                      </a:rPr>
                      <m:t>,</m:t>
                    </m:r>
                    <m:r>
                      <a:rPr lang="en-US" altLang="ja-JP" sz="2400" i="1">
                        <a:latin typeface="Cambria Math"/>
                      </a:rPr>
                      <m:t>𝑣</m:t>
                    </m:r>
                  </m:oMath>
                </a14:m>
                <a:r>
                  <a:rPr lang="ja-JP" altLang="en-US" sz="2400" dirty="0" smtClean="0"/>
                  <a:t>による並進</a:t>
                </a:r>
                <a:endParaRPr lang="en-US" altLang="ja-JP" sz="2400" dirty="0" smtClean="0"/>
              </a:p>
              <a:p>
                <a:r>
                  <a:rPr lang="ja-JP" altLang="en-US" sz="2400" dirty="0" smtClean="0"/>
                  <a:t>１点まわりの９０度回転</a:t>
                </a:r>
                <a:endParaRPr lang="en-US" altLang="ja-JP" sz="2400" dirty="0" smtClean="0"/>
              </a:p>
              <a:p>
                <a:endParaRPr lang="en-US" altLang="ja-JP" sz="2400" dirty="0"/>
              </a:p>
              <a:p>
                <a:endParaRPr lang="en-US" altLang="ja-JP" sz="2400" dirty="0" smtClean="0"/>
              </a:p>
              <a:p>
                <a:endParaRPr lang="en-US" altLang="ja-JP" dirty="0"/>
              </a:p>
              <a:p>
                <a:endParaRPr lang="en-US" altLang="ja-JP" dirty="0"/>
              </a:p>
              <a:p>
                <a:endParaRPr kumimoji="1" lang="en-US" altLang="ja-JP" dirty="0" smtClean="0"/>
              </a:p>
              <a:p>
                <a:pPr marL="109728" indent="0">
                  <a:buNone/>
                </a:pPr>
                <a:endParaRPr lang="en-US" altLang="ja-JP" dirty="0"/>
              </a:p>
              <a:p>
                <a:pPr marL="109728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5593808"/>
              </a:xfrm>
              <a:blipFill rotWithShape="1">
                <a:blip r:embed="rId2"/>
                <a:stretch>
                  <a:fillRect t="-14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C:\Users\kotera\Desktop\gazo\9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08920"/>
            <a:ext cx="344805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>
            <a:off x="3491880" y="6093296"/>
            <a:ext cx="25922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2699792" y="3212976"/>
            <a:ext cx="0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3940902" y="6293928"/>
                <a:ext cx="13368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1" i="1">
                          <a:latin typeface="Cambria Math"/>
                        </a:rPr>
                        <m:t>𝒖</m:t>
                      </m:r>
                    </m:oMath>
                  </m:oMathPara>
                </a14:m>
                <a:endParaRPr lang="en-US" altLang="ja-JP" sz="2000" b="1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902" y="6293928"/>
                <a:ext cx="1336859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784045" y="4145014"/>
                <a:ext cx="13368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1" i="1" smtClean="0">
                          <a:latin typeface="Cambria Math"/>
                        </a:rPr>
                        <m:t>𝒗</m:t>
                      </m:r>
                    </m:oMath>
                  </m:oMathPara>
                </a14:m>
                <a:endParaRPr lang="en-US" altLang="ja-JP" sz="2000" b="1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045" y="4145014"/>
                <a:ext cx="1336859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365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 descr="C:\Users\kotera\Desktop\e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66" y="1124744"/>
            <a:ext cx="238125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tera\Desktop\essya-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4" b="8026"/>
          <a:stretch/>
        </p:blipFill>
        <p:spPr bwMode="auto">
          <a:xfrm>
            <a:off x="2990190" y="1052736"/>
            <a:ext cx="618232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kotera\Desktop\ioioioioioi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0" t="12495" r="12256" b="17213"/>
          <a:stretch/>
        </p:blipFill>
        <p:spPr bwMode="auto">
          <a:xfrm>
            <a:off x="580966" y="3717032"/>
            <a:ext cx="2591476" cy="257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895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solidFill>
                  <a:schemeClr val="accent2">
                    <a:lumMod val="75000"/>
                  </a:schemeClr>
                </a:solidFill>
              </a:rPr>
              <a:t>目的</a:t>
            </a:r>
            <a:endParaRPr kumimoji="1" lang="ja-JP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/>
          <a:lstStyle/>
          <a:p>
            <a:pPr marL="109728" indent="0">
              <a:buNone/>
            </a:pPr>
            <a:endParaRPr lang="en-US" altLang="ja-JP" dirty="0" smtClean="0"/>
          </a:p>
          <a:p>
            <a:r>
              <a:rPr lang="ja-JP" altLang="en-US" dirty="0" smtClean="0"/>
              <a:t>エッシャーのタイリングからタイリングの基礎知識を学ぶ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エッシャー風タイリング作成ツールの製作</a:t>
            </a:r>
            <a:endParaRPr lang="en-US" altLang="ja-JP" dirty="0" smtClean="0"/>
          </a:p>
          <a:p>
            <a:endParaRPr lang="en-US" altLang="ja-JP" dirty="0"/>
          </a:p>
          <a:p>
            <a:pPr marL="109728" indent="0">
              <a:buNone/>
            </a:pPr>
            <a:r>
              <a:rPr lang="ja-JP" altLang="en-US" sz="3200" b="1" dirty="0">
                <a:solidFill>
                  <a:schemeClr val="accent2">
                    <a:lumMod val="75000"/>
                  </a:schemeClr>
                </a:solidFill>
              </a:rPr>
              <a:t>⇒</a:t>
            </a:r>
            <a:r>
              <a:rPr lang="ja-JP" altLang="en-US" dirty="0" smtClean="0"/>
              <a:t>自分</a:t>
            </a:r>
            <a:r>
              <a:rPr lang="ja-JP" altLang="en-US" dirty="0"/>
              <a:t>の好きな形のタイルを誰でも簡単に作れるようにする</a:t>
            </a:r>
            <a:endParaRPr lang="en-US" altLang="ja-JP" dirty="0"/>
          </a:p>
          <a:p>
            <a:endParaRPr lang="en-US" altLang="ja-JP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8784976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49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6800"/>
          </a:xfrm>
        </p:spPr>
        <p:txBody>
          <a:bodyPr/>
          <a:lstStyle/>
          <a:p>
            <a:r>
              <a:rPr kumimoji="1" lang="ja-JP" altLang="en-US" b="1" dirty="0" smtClean="0">
                <a:solidFill>
                  <a:schemeClr val="accent2">
                    <a:lumMod val="75000"/>
                  </a:schemeClr>
                </a:solidFill>
              </a:rPr>
              <a:t>タイリングとは</a:t>
            </a:r>
            <a:endParaRPr kumimoji="1" lang="ja-JP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/>
          <a:lstStyle/>
          <a:p>
            <a:r>
              <a:rPr kumimoji="1" lang="ja-JP" altLang="en-US" dirty="0" smtClean="0"/>
              <a:t>平面を図形</a:t>
            </a:r>
            <a:r>
              <a:rPr lang="ja-JP" altLang="en-US" dirty="0" smtClean="0"/>
              <a:t>で覆い尽くしたもの</a:t>
            </a:r>
            <a:endParaRPr lang="en-US" altLang="ja-JP" dirty="0" smtClean="0"/>
          </a:p>
          <a:p>
            <a:endParaRPr kumimoji="1" lang="en-US" altLang="ja-JP" dirty="0"/>
          </a:p>
          <a:p>
            <a:pPr marL="109728" indent="0">
              <a:buNone/>
            </a:pPr>
            <a:endParaRPr kumimoji="1" lang="en-US" altLang="ja-JP" dirty="0" smtClean="0"/>
          </a:p>
          <a:p>
            <a:r>
              <a:rPr kumimoji="1" lang="ja-JP" altLang="en-US" dirty="0" smtClean="0"/>
              <a:t>重複・隙間なく埋め尽くしたパターン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1395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003232" cy="941040"/>
          </a:xfrm>
        </p:spPr>
        <p:txBody>
          <a:bodyPr>
            <a:normAutofit/>
          </a:bodyPr>
          <a:lstStyle/>
          <a:p>
            <a:r>
              <a:rPr kumimoji="1" lang="ja-JP" altLang="en-US" b="1" dirty="0" smtClean="0">
                <a:solidFill>
                  <a:schemeClr val="accent2">
                    <a:lumMod val="75000"/>
                  </a:schemeClr>
                </a:solidFill>
              </a:rPr>
              <a:t>エッシャータイリング</a:t>
            </a:r>
            <a:endParaRPr kumimoji="1" lang="ja-JP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エッシャー</a:t>
            </a:r>
            <a:r>
              <a:rPr lang="ja-JP" altLang="en-US" dirty="0"/>
              <a:t>とはオランダの</a:t>
            </a:r>
            <a:r>
              <a:rPr lang="ja-JP" altLang="en-US" dirty="0" smtClean="0"/>
              <a:t>版画家（</a:t>
            </a:r>
            <a:r>
              <a:rPr lang="en-US" altLang="ja-JP" dirty="0"/>
              <a:t>M.C.Escher,1898-1972</a:t>
            </a:r>
            <a:r>
              <a:rPr lang="ja-JP" altLang="en-US" dirty="0"/>
              <a:t>）</a:t>
            </a:r>
          </a:p>
          <a:p>
            <a:r>
              <a:rPr lang="ja-JP" altLang="en-US" dirty="0"/>
              <a:t>図形を敷き詰めてるような不思議で複雑な作品を多く</a:t>
            </a:r>
            <a:r>
              <a:rPr lang="ja-JP" altLang="en-US" dirty="0" smtClean="0"/>
              <a:t>残す</a:t>
            </a:r>
            <a:endParaRPr lang="en-US" altLang="ja-JP" dirty="0" smtClean="0"/>
          </a:p>
          <a:p>
            <a:pPr marL="109728" indent="0">
              <a:buNone/>
            </a:pPr>
            <a:r>
              <a:rPr lang="ja-JP" altLang="en-US" dirty="0" smtClean="0"/>
              <a:t>→</a:t>
            </a:r>
            <a:r>
              <a:rPr lang="ja-JP" altLang="en-US" b="1" dirty="0" smtClean="0">
                <a:solidFill>
                  <a:schemeClr val="accent2">
                    <a:lumMod val="75000"/>
                  </a:schemeClr>
                </a:solidFill>
              </a:rPr>
              <a:t>法則を利用してタイリング</a:t>
            </a:r>
            <a:r>
              <a:rPr lang="ja-JP" altLang="en-US" sz="1000" dirty="0"/>
              <a:t>出典：</a:t>
            </a:r>
            <a:r>
              <a:rPr lang="en-US" altLang="ja-JP" sz="1000" dirty="0"/>
              <a:t>The Official </a:t>
            </a:r>
            <a:r>
              <a:rPr lang="en-US" altLang="ja-JP" sz="1000" dirty="0" err="1"/>
              <a:t>M.C.Escher</a:t>
            </a:r>
            <a:r>
              <a:rPr lang="en-US" altLang="ja-JP" sz="1000" dirty="0"/>
              <a:t> Website</a:t>
            </a:r>
            <a:endParaRPr lang="en-US" altLang="ja-JP" sz="1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>
              <a:buNone/>
            </a:pPr>
            <a:endParaRPr lang="en-US" altLang="ja-JP" sz="1000" b="1" dirty="0"/>
          </a:p>
          <a:p>
            <a:pPr marL="109728" indent="0">
              <a:buNone/>
            </a:pPr>
            <a:endParaRPr lang="en-US" altLang="ja-JP" dirty="0"/>
          </a:p>
          <a:p>
            <a:pPr marL="109728" indent="0">
              <a:buNone/>
            </a:pPr>
            <a:endParaRPr kumimoji="1" lang="en-US" altLang="ja-JP" dirty="0" smtClean="0"/>
          </a:p>
          <a:p>
            <a:pPr marL="109728" indent="0">
              <a:buNone/>
            </a:pPr>
            <a:endParaRPr kumimoji="1" lang="en-US" altLang="ja-JP" dirty="0" smtClean="0"/>
          </a:p>
          <a:p>
            <a:pPr marL="109728" indent="0">
              <a:buNone/>
            </a:pPr>
            <a:endParaRPr kumimoji="1" lang="en-US" altLang="ja-JP" dirty="0" smtClean="0"/>
          </a:p>
          <a:p>
            <a:pPr marL="109728" indent="0">
              <a:buNone/>
            </a:pPr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2051" name="Picture 3" descr="C:\Users\kotera\Desktop\escher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05480"/>
            <a:ext cx="2664296" cy="283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otera\Desktop\e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480"/>
            <a:ext cx="2952328" cy="281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49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8184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kumimoji="1" lang="ja-JP" altLang="en-US" b="1" dirty="0" smtClean="0">
                <a:solidFill>
                  <a:schemeClr val="accent2">
                    <a:lumMod val="75000"/>
                  </a:schemeClr>
                </a:solidFill>
              </a:rPr>
              <a:t>並進</a:t>
            </a:r>
            <a:endParaRPr kumimoji="1" lang="en-US" altLang="ja-JP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ja-JP" altLang="en-US" dirty="0" smtClean="0"/>
              <a:t>点に任意の２次元ベクトルを足したもの</a:t>
            </a:r>
            <a:endParaRPr lang="en-US" altLang="ja-JP" dirty="0" smtClean="0"/>
          </a:p>
          <a:p>
            <a:pPr marL="109728" indent="0">
              <a:buNone/>
            </a:pPr>
            <a:endParaRPr lang="en-US" altLang="ja-JP" dirty="0"/>
          </a:p>
          <a:p>
            <a:pPr marL="109728" indent="0">
              <a:buNone/>
            </a:pPr>
            <a:endParaRPr lang="en-US" altLang="ja-JP" dirty="0" smtClean="0"/>
          </a:p>
          <a:p>
            <a:pPr marL="109728" indent="0">
              <a:buNone/>
            </a:pPr>
            <a:endParaRPr kumimoji="1" lang="en-US" altLang="ja-JP" dirty="0" smtClean="0"/>
          </a:p>
          <a:p>
            <a:pPr marL="109728" indent="0">
              <a:buNone/>
            </a:pPr>
            <a:r>
              <a:rPr lang="ja-JP" altLang="en-US" b="1" dirty="0">
                <a:solidFill>
                  <a:schemeClr val="accent2">
                    <a:lumMod val="75000"/>
                  </a:schemeClr>
                </a:solidFill>
              </a:rPr>
              <a:t>鏡</a:t>
            </a:r>
            <a:r>
              <a:rPr lang="ja-JP" altLang="en-US" b="1" dirty="0" smtClean="0">
                <a:solidFill>
                  <a:schemeClr val="accent2">
                    <a:lumMod val="75000"/>
                  </a:schemeClr>
                </a:solidFill>
              </a:rPr>
              <a:t>映</a:t>
            </a:r>
            <a:endParaRPr lang="en-US" altLang="ja-JP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kumimoji="1" lang="ja-JP" altLang="en-US" dirty="0" smtClean="0"/>
              <a:t>線対称写像</a:t>
            </a:r>
            <a:endParaRPr kumimoji="1" lang="en-US" altLang="ja-JP" dirty="0"/>
          </a:p>
          <a:p>
            <a:pPr marL="109728" indent="0">
              <a:buNone/>
            </a:pPr>
            <a:endParaRPr lang="en-US" altLang="ja-JP" dirty="0" smtClean="0"/>
          </a:p>
        </p:txBody>
      </p:sp>
      <p:pic>
        <p:nvPicPr>
          <p:cNvPr id="3074" name="Picture 2" descr="C:\Users\kotera\Desktop\heiko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2858244" cy="243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otera\Desktop\kyoue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3933057"/>
            <a:ext cx="2907567" cy="264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矢印コネクタ 3"/>
          <p:cNvCxnSpPr/>
          <p:nvPr/>
        </p:nvCxnSpPr>
        <p:spPr>
          <a:xfrm>
            <a:off x="6444208" y="249289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flipV="1">
            <a:off x="6976349" y="198884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H="1">
            <a:off x="6372200" y="1939027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6372200" y="206084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516216" y="2395067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/>
              <a:t>a</a:t>
            </a:r>
            <a:endParaRPr kumimoji="1" lang="ja-JP" altLang="en-US" sz="1200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976349" y="2118068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/>
              <a:t>b</a:t>
            </a:r>
            <a:endParaRPr kumimoji="1" lang="ja-JP" altLang="en-US" sz="12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515893" y="1662028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/>
              <a:t>c</a:t>
            </a:r>
            <a:endParaRPr kumimoji="1" lang="ja-JP" altLang="en-US" sz="12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084168" y="2060848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/>
              <a:t>d</a:t>
            </a:r>
            <a:endParaRPr kumimoji="1" lang="ja-JP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77660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09832"/>
          </a:xfrm>
        </p:spPr>
        <p:txBody>
          <a:bodyPr/>
          <a:lstStyle/>
          <a:p>
            <a:pPr marL="109728" indent="0">
              <a:buNone/>
            </a:pPr>
            <a:r>
              <a:rPr lang="ja-JP" altLang="en-US" b="1" dirty="0" smtClean="0">
                <a:solidFill>
                  <a:schemeClr val="accent2">
                    <a:lumMod val="75000"/>
                  </a:schemeClr>
                </a:solidFill>
              </a:rPr>
              <a:t>回転</a:t>
            </a:r>
            <a:endParaRPr lang="en-US" altLang="ja-JP" b="1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ja-JP" altLang="en-US" dirty="0" smtClean="0"/>
              <a:t>角度９０度だけ</a:t>
            </a:r>
            <a:r>
              <a:rPr lang="ja-JP" altLang="en-US" dirty="0"/>
              <a:t>回転させたもの</a:t>
            </a:r>
            <a:endParaRPr lang="en-US" altLang="ja-JP" dirty="0"/>
          </a:p>
          <a:p>
            <a:pPr marL="109728" indent="0">
              <a:buNone/>
            </a:pPr>
            <a:endParaRPr lang="en-US" altLang="ja-JP" dirty="0"/>
          </a:p>
          <a:p>
            <a:pPr marL="109728" indent="0">
              <a:buNone/>
            </a:pPr>
            <a:endParaRPr lang="en-US" altLang="ja-JP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>
              <a:buNone/>
            </a:pPr>
            <a:endParaRPr lang="en-US" altLang="ja-JP" b="1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ja-JP" altLang="en-US" b="1" dirty="0" smtClean="0">
                <a:solidFill>
                  <a:schemeClr val="accent2">
                    <a:lumMod val="75000"/>
                  </a:schemeClr>
                </a:solidFill>
              </a:rPr>
              <a:t>並進</a:t>
            </a:r>
            <a:r>
              <a:rPr lang="ja-JP" altLang="en-US" b="1" dirty="0">
                <a:solidFill>
                  <a:schemeClr val="accent2">
                    <a:lumMod val="75000"/>
                  </a:schemeClr>
                </a:solidFill>
              </a:rPr>
              <a:t>鏡映</a:t>
            </a:r>
            <a:endParaRPr lang="en-US" altLang="ja-JP" b="1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並進と</a:t>
            </a:r>
            <a:r>
              <a:rPr lang="ja-JP" altLang="en-US" dirty="0"/>
              <a:t>鏡映を組み合わせたもの</a:t>
            </a:r>
            <a:endParaRPr lang="en-US" altLang="ja-JP" dirty="0"/>
          </a:p>
          <a:p>
            <a:pPr marL="109728" indent="0">
              <a:buNone/>
            </a:pPr>
            <a:endParaRPr kumimoji="1" lang="ja-JP" altLang="en-US" dirty="0"/>
          </a:p>
        </p:txBody>
      </p:sp>
      <p:pic>
        <p:nvPicPr>
          <p:cNvPr id="4098" name="Picture 2" descr="C:\Users\kotera\Desktop\kait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689" y="980729"/>
            <a:ext cx="2924346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otera\Desktop\heisinnkyoue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96885"/>
            <a:ext cx="3274367" cy="278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424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  <a:ln>
            <a:noFill/>
          </a:ln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ja-JP" altLang="en-US" sz="3200" b="1" dirty="0" smtClean="0">
                <a:solidFill>
                  <a:schemeClr val="accent2">
                    <a:lumMod val="75000"/>
                  </a:schemeClr>
                </a:solidFill>
              </a:rPr>
              <a:t>タイル</a:t>
            </a:r>
            <a:r>
              <a:rPr lang="ja-JP" altLang="en-US" sz="3200" b="1" dirty="0">
                <a:solidFill>
                  <a:schemeClr val="accent2">
                    <a:lumMod val="75000"/>
                  </a:schemeClr>
                </a:solidFill>
              </a:rPr>
              <a:t>作成</a:t>
            </a:r>
            <a:r>
              <a:rPr lang="ja-JP" altLang="en-US" sz="3200" b="1" dirty="0" smtClean="0">
                <a:solidFill>
                  <a:schemeClr val="accent2">
                    <a:lumMod val="75000"/>
                  </a:schemeClr>
                </a:solidFill>
              </a:rPr>
              <a:t>ツール</a:t>
            </a:r>
            <a:endParaRPr lang="en-US" altLang="ja-JP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>
              <a:buNone/>
            </a:pPr>
            <a:endParaRPr lang="ja-JP" altLang="en-US" dirty="0"/>
          </a:p>
          <a:p>
            <a:pPr marL="109728" indent="0">
              <a:buNone/>
            </a:pPr>
            <a:r>
              <a:rPr lang="ja-JP" altLang="en-US" dirty="0"/>
              <a:t>・自分の好きな形のタイルを誰でも簡単に作れるように</a:t>
            </a:r>
            <a:r>
              <a:rPr lang="ja-JP" altLang="en-US" dirty="0" smtClean="0"/>
              <a:t>する</a:t>
            </a:r>
            <a:endParaRPr lang="en-US" altLang="ja-JP" dirty="0" smtClean="0"/>
          </a:p>
          <a:p>
            <a:pPr marL="109728" indent="0">
              <a:buNone/>
            </a:pPr>
            <a:r>
              <a:rPr lang="ja-JP" altLang="en-US" sz="3200" dirty="0" smtClean="0">
                <a:solidFill>
                  <a:schemeClr val="accent2">
                    <a:lumMod val="75000"/>
                  </a:schemeClr>
                </a:solidFill>
              </a:rPr>
              <a:t>⇒正方形</a:t>
            </a:r>
            <a:r>
              <a:rPr lang="ja-JP" altLang="en-US" sz="3200" dirty="0">
                <a:solidFill>
                  <a:schemeClr val="accent2">
                    <a:lumMod val="75000"/>
                  </a:schemeClr>
                </a:solidFill>
              </a:rPr>
              <a:t>の一辺を使い、</a:t>
            </a:r>
            <a:r>
              <a:rPr lang="ja-JP" altLang="en-US" sz="3200" dirty="0" smtClean="0">
                <a:solidFill>
                  <a:schemeClr val="accent2">
                    <a:lumMod val="75000"/>
                  </a:schemeClr>
                </a:solidFill>
              </a:rPr>
              <a:t>点を打ち線を</a:t>
            </a:r>
            <a:r>
              <a:rPr lang="ja-JP" altLang="en-US" sz="3200" dirty="0">
                <a:solidFill>
                  <a:schemeClr val="accent2">
                    <a:lumMod val="75000"/>
                  </a:schemeClr>
                </a:solidFill>
              </a:rPr>
              <a:t>作る</a:t>
            </a:r>
            <a:endParaRPr lang="en-US" altLang="ja-JP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>
              <a:buNone/>
            </a:pPr>
            <a:endParaRPr lang="en-US" altLang="ja-JP" sz="3200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ja-JP" altLang="en-US" dirty="0" smtClean="0"/>
              <a:t>・並進</a:t>
            </a:r>
            <a:r>
              <a:rPr lang="ja-JP" altLang="en-US" dirty="0"/>
              <a:t>でのタイリング、９０度回転での</a:t>
            </a:r>
            <a:r>
              <a:rPr lang="ja-JP" altLang="en-US" dirty="0" smtClean="0"/>
              <a:t>タイリング、鏡映でのタイリングが</a:t>
            </a:r>
            <a:r>
              <a:rPr lang="ja-JP" altLang="en-US" dirty="0"/>
              <a:t>できるタイルを表示</a:t>
            </a:r>
            <a:r>
              <a:rPr lang="ja-JP" altLang="en-US" dirty="0" smtClean="0"/>
              <a:t>させる</a:t>
            </a:r>
            <a:endParaRPr lang="en-US" altLang="ja-JP" dirty="0" smtClean="0"/>
          </a:p>
          <a:p>
            <a:pPr marL="109728" indent="0">
              <a:buNone/>
            </a:pPr>
            <a:endParaRPr kumimoji="1" lang="en-US" altLang="ja-JP" dirty="0"/>
          </a:p>
          <a:p>
            <a:pPr marL="109728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4327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25856"/>
          </a:xfrm>
        </p:spPr>
        <p:txBody>
          <a:bodyPr/>
          <a:lstStyle/>
          <a:p>
            <a:r>
              <a:rPr lang="ja-JP" altLang="en-US" sz="2400" dirty="0"/>
              <a:t>辺を描写する点は</a:t>
            </a:r>
            <a:r>
              <a:rPr lang="ja-JP" altLang="en-US" sz="2400" dirty="0" smtClean="0"/>
              <a:t>５０点</a:t>
            </a:r>
            <a:endParaRPr lang="en-US" altLang="ja-JP" sz="2400" dirty="0" smtClean="0"/>
          </a:p>
          <a:p>
            <a:r>
              <a:rPr lang="ja-JP" altLang="en-US" sz="2400" dirty="0" smtClean="0"/>
              <a:t>色</a:t>
            </a:r>
            <a:r>
              <a:rPr lang="ja-JP" altLang="en-US" sz="2400" dirty="0"/>
              <a:t>を付けた</a:t>
            </a:r>
            <a:r>
              <a:rPr lang="ja-JP" altLang="en-US" sz="2400" dirty="0" smtClean="0"/>
              <a:t>背景範囲内</a:t>
            </a:r>
            <a:r>
              <a:rPr lang="ja-JP" altLang="en-US" sz="2400" dirty="0"/>
              <a:t>でしか点を</a:t>
            </a:r>
            <a:r>
              <a:rPr lang="ja-JP" altLang="en-US" sz="2400" dirty="0" smtClean="0"/>
              <a:t>打てない</a:t>
            </a:r>
            <a:endParaRPr lang="ja-JP" altLang="en-US" sz="2400" dirty="0"/>
          </a:p>
          <a:p>
            <a:r>
              <a:rPr lang="en-US" altLang="ja-JP" sz="2400" dirty="0" smtClean="0"/>
              <a:t>END </a:t>
            </a:r>
            <a:r>
              <a:rPr lang="ja-JP" altLang="en-US" sz="2400" dirty="0" smtClean="0"/>
              <a:t>ボタン</a:t>
            </a:r>
            <a:r>
              <a:rPr lang="ja-JP" altLang="en-US" sz="2400" dirty="0"/>
              <a:t>：</a:t>
            </a:r>
            <a:r>
              <a:rPr lang="ja-JP" altLang="en-US" sz="2400" dirty="0" smtClean="0"/>
              <a:t>正方形</a:t>
            </a:r>
            <a:r>
              <a:rPr lang="ja-JP" altLang="en-US" sz="2400" dirty="0"/>
              <a:t>の</a:t>
            </a:r>
            <a:r>
              <a:rPr lang="ja-JP" altLang="en-US" sz="2400" dirty="0" smtClean="0"/>
              <a:t>左下と</a:t>
            </a:r>
            <a:r>
              <a:rPr lang="ja-JP" altLang="en-US" sz="2400" dirty="0"/>
              <a:t>線が引かれ、</a:t>
            </a:r>
            <a:r>
              <a:rPr lang="ja-JP" altLang="en-US" sz="2400" dirty="0" smtClean="0"/>
              <a:t>左１辺完成</a:t>
            </a:r>
            <a:endParaRPr lang="en-US" altLang="ja-JP" sz="2400" dirty="0" smtClean="0"/>
          </a:p>
          <a:p>
            <a:r>
              <a:rPr lang="ja-JP" altLang="en-US" sz="2400" dirty="0" smtClean="0"/>
              <a:t>並進</a:t>
            </a:r>
            <a:r>
              <a:rPr lang="ja-JP" altLang="en-US" sz="2400" dirty="0"/>
              <a:t>：</a:t>
            </a:r>
            <a:r>
              <a:rPr lang="en-US" altLang="ja-JP" sz="2400" dirty="0" err="1" smtClean="0"/>
              <a:t>hei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ボタン</a:t>
            </a:r>
            <a:r>
              <a:rPr lang="ja-JP" altLang="en-US" sz="2400" dirty="0"/>
              <a:t>→</a:t>
            </a:r>
            <a:r>
              <a:rPr lang="en-US" altLang="ja-JP" sz="2400" dirty="0" smtClean="0"/>
              <a:t>p1 </a:t>
            </a:r>
            <a:r>
              <a:rPr lang="ja-JP" altLang="en-US" sz="2400" dirty="0" smtClean="0"/>
              <a:t>ボタン９０度回転：</a:t>
            </a:r>
            <a:r>
              <a:rPr lang="en-US" altLang="ja-JP" sz="2400" dirty="0" err="1" smtClean="0"/>
              <a:t>kai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ボタン→</a:t>
            </a:r>
            <a:r>
              <a:rPr lang="en-US" altLang="ja-JP" sz="2400" dirty="0" smtClean="0"/>
              <a:t>p2 </a:t>
            </a:r>
            <a:r>
              <a:rPr lang="ja-JP" altLang="en-US" sz="2400" dirty="0" smtClean="0"/>
              <a:t>ボタン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Change</a:t>
            </a:r>
            <a:r>
              <a:rPr kumimoji="1" lang="ja-JP" altLang="en-US" sz="2400" dirty="0" smtClean="0"/>
              <a:t>→２辺目　・</a:t>
            </a:r>
            <a:r>
              <a:rPr kumimoji="1" lang="en-US" altLang="ja-JP" sz="2400" dirty="0" smtClean="0"/>
              <a:t>reset</a:t>
            </a:r>
            <a:r>
              <a:rPr kumimoji="1" lang="ja-JP" altLang="en-US" sz="2400" dirty="0" smtClean="0"/>
              <a:t>→すべて消す</a:t>
            </a:r>
            <a:endParaRPr kumimoji="1" lang="ja-JP" altLang="en-US" sz="2400" dirty="0"/>
          </a:p>
        </p:txBody>
      </p:sp>
      <p:pic>
        <p:nvPicPr>
          <p:cNvPr id="2050" name="Picture 2" descr="C:\Users\kotera\Desktop\gazo\gam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996952"/>
            <a:ext cx="5613501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878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09832"/>
          </a:xfrm>
        </p:spPr>
        <p:txBody>
          <a:bodyPr/>
          <a:lstStyle/>
          <a:p>
            <a:pPr marL="109728" indent="0">
              <a:buNone/>
            </a:pPr>
            <a:r>
              <a:rPr kumimoji="1" lang="ja-JP" altLang="en-US" b="1" dirty="0" smtClean="0"/>
              <a:t>並進</a:t>
            </a:r>
            <a:endParaRPr kumimoji="1" lang="ja-JP" altLang="en-US" b="1" dirty="0"/>
          </a:p>
        </p:txBody>
      </p:sp>
      <p:pic>
        <p:nvPicPr>
          <p:cNvPr id="2" name="Picture 2" descr="C:\Users\kotera\Desktop\iuiuiuiu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" t="6472" b="9045"/>
          <a:stretch/>
        </p:blipFill>
        <p:spPr bwMode="auto">
          <a:xfrm>
            <a:off x="1115616" y="1353380"/>
            <a:ext cx="7632848" cy="491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5060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バン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アーバン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アーバン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2501</TotalTime>
  <Words>686</Words>
  <Application>Microsoft Office PowerPoint</Application>
  <PresentationFormat>画面に合わせる (4:3)</PresentationFormat>
  <Paragraphs>112</Paragraphs>
  <Slides>19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アーバン</vt:lpstr>
      <vt:lpstr>エッシャー風タイリング作成ツールの製作</vt:lpstr>
      <vt:lpstr>目的</vt:lpstr>
      <vt:lpstr>タイリングとは</vt:lpstr>
      <vt:lpstr>エッシャータイリング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まとめ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kotera</dc:creator>
  <cp:lastModifiedBy>anonymous</cp:lastModifiedBy>
  <cp:revision>80</cp:revision>
  <cp:lastPrinted>2014-02-09T08:12:49Z</cp:lastPrinted>
  <dcterms:created xsi:type="dcterms:W3CDTF">2013-10-15T03:52:08Z</dcterms:created>
  <dcterms:modified xsi:type="dcterms:W3CDTF">2014-02-11T06:37:54Z</dcterms:modified>
</cp:coreProperties>
</file>