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8" r:id="rId1"/>
  </p:sldMasterIdLst>
  <p:handoutMasterIdLst>
    <p:handoutMasterId r:id="rId23"/>
  </p:handoutMasterIdLst>
  <p:sldIdLst>
    <p:sldId id="256" r:id="rId2"/>
    <p:sldId id="257" r:id="rId3"/>
    <p:sldId id="279" r:id="rId4"/>
    <p:sldId id="294" r:id="rId5"/>
    <p:sldId id="298" r:id="rId6"/>
    <p:sldId id="276" r:id="rId7"/>
    <p:sldId id="280" r:id="rId8"/>
    <p:sldId id="281" r:id="rId9"/>
    <p:sldId id="282" r:id="rId10"/>
    <p:sldId id="277" r:id="rId11"/>
    <p:sldId id="284" r:id="rId12"/>
    <p:sldId id="285" r:id="rId13"/>
    <p:sldId id="286" r:id="rId14"/>
    <p:sldId id="278" r:id="rId15"/>
    <p:sldId id="297" r:id="rId16"/>
    <p:sldId id="287" r:id="rId17"/>
    <p:sldId id="292" r:id="rId18"/>
    <p:sldId id="293" r:id="rId19"/>
    <p:sldId id="289" r:id="rId20"/>
    <p:sldId id="290" r:id="rId21"/>
    <p:sldId id="291" r:id="rId2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47" autoAdjust="0"/>
    <p:restoredTop sz="94660"/>
  </p:normalViewPr>
  <p:slideViewPr>
    <p:cSldViewPr snapToGrid="0">
      <p:cViewPr>
        <p:scale>
          <a:sx n="60" d="100"/>
          <a:sy n="60" d="100"/>
        </p:scale>
        <p:origin x="5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0CC7F10-1C23-452E-ABE3-9FCD8940C22D}" type="datetimeFigureOut">
              <a:rPr kumimoji="1" lang="ja-JP" altLang="en-US" smtClean="0"/>
              <a:t>2014/2/11</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5960756-E41F-40CE-90CF-BF03BE2D7630}" type="slidenum">
              <a:rPr kumimoji="1" lang="ja-JP" altLang="en-US" smtClean="0"/>
              <a:t>‹#›</a:t>
            </a:fld>
            <a:endParaRPr kumimoji="1" lang="ja-JP" altLang="en-US"/>
          </a:p>
        </p:txBody>
      </p:sp>
    </p:spTree>
    <p:extLst>
      <p:ext uri="{BB962C8B-B14F-4D97-AF65-F5344CB8AC3E}">
        <p14:creationId xmlns:p14="http://schemas.microsoft.com/office/powerpoint/2010/main" val="25611620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9898B83F-3E1F-4BC1-85CD-70D5AEB1CBD5}" type="datetimeFigureOut">
              <a:rPr kumimoji="1" lang="ja-JP" altLang="en-US" smtClean="0"/>
              <a:t>2014/2/11</a:t>
            </a:fld>
            <a:endParaRPr kumimoji="1" lang="ja-JP" alt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kumimoji="1" lang="ja-JP" alt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1841973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63782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4266609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304598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742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137860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ja-JP" altLang="en-US" smtClean="0"/>
              <a:t>マスター テキストの書式設定</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195002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28865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689942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50078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1"/>
            <a:ext cx="846963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98B83F-3E1F-4BC1-85CD-70D5AEB1CBD5}" type="datetimeFigureOut">
              <a:rPr kumimoji="1" lang="ja-JP" altLang="en-US" smtClean="0"/>
              <a:t>2014/2/11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3139849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898B83F-3E1F-4BC1-85CD-70D5AEB1CBD5}" type="datetimeFigureOut">
              <a:rPr kumimoji="1" lang="ja-JP" altLang="en-US" smtClean="0"/>
              <a:t>2014/2/11</a:t>
            </a:fld>
            <a:endParaRPr kumimoji="1" lang="ja-JP" alt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kumimoji="1" lang="ja-JP" alt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D4770C48-A264-4D5B-9117-9BA44B2A85D3}" type="slidenum">
              <a:rPr kumimoji="1" lang="ja-JP" altLang="en-US" smtClean="0"/>
              <a:t>‹#›</a:t>
            </a:fld>
            <a:endParaRPr kumimoji="1" lang="ja-JP" altLang="en-US"/>
          </a:p>
        </p:txBody>
      </p:sp>
    </p:spTree>
    <p:extLst>
      <p:ext uri="{BB962C8B-B14F-4D97-AF65-F5344CB8AC3E}">
        <p14:creationId xmlns:p14="http://schemas.microsoft.com/office/powerpoint/2010/main" val="2234210651"/>
      </p:ext>
    </p:extLst>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txStyles>
    <p:titleStyle>
      <a:lvl1pPr algn="l" defTabSz="914400" rtl="0" eaLnBrk="1" latinLnBrk="0" hangingPunct="1">
        <a:lnSpc>
          <a:spcPct val="90000"/>
        </a:lnSpc>
        <a:spcBef>
          <a:spcPct val="0"/>
        </a:spcBef>
        <a:buNone/>
        <a:defRPr kumimoji="1"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kumimoji="1"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gif"/><Relationship Id="rId4" Type="http://schemas.openxmlformats.org/officeDocument/2006/relationships/image" Target="../media/image17.gif"/></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gif"/><Relationship Id="rId1" Type="http://schemas.openxmlformats.org/officeDocument/2006/relationships/slideLayout" Target="../slideLayouts/slideLayout2.xml"/><Relationship Id="rId5" Type="http://schemas.openxmlformats.org/officeDocument/2006/relationships/image" Target="../media/image16.gif"/><Relationship Id="rId4" Type="http://schemas.openxmlformats.org/officeDocument/2006/relationships/image" Target="../media/image23.gif"/></Relationships>
</file>

<file path=ppt/slides/_rels/slide17.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gif"/><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image" Target="../media/image27.gif"/><Relationship Id="rId4" Type="http://schemas.openxmlformats.org/officeDocument/2006/relationships/image" Target="../media/image26.gif"/></Relationships>
</file>

<file path=ppt/slides/_rels/slide18.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3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ctrTitle"/>
          </p:nvPr>
        </p:nvSpPr>
        <p:spPr>
          <a:xfrm>
            <a:off x="468926" y="739073"/>
            <a:ext cx="8554304" cy="2105018"/>
          </a:xfrm>
        </p:spPr>
        <p:txBody>
          <a:bodyPr>
            <a:normAutofit/>
          </a:bodyPr>
          <a:lstStyle/>
          <a:p>
            <a:r>
              <a:rPr lang="ja-JP" altLang="en-US" sz="5000" dirty="0"/>
              <a:t>周期境界条件下に配置されたブラックホールの変形</a:t>
            </a:r>
            <a:endParaRPr kumimoji="1" lang="ja-JP" altLang="en-US" sz="5000" dirty="0"/>
          </a:p>
        </p:txBody>
      </p:sp>
      <p:sp>
        <p:nvSpPr>
          <p:cNvPr id="10" name="サブタイトル 9"/>
          <p:cNvSpPr>
            <a:spLocks noGrp="1"/>
          </p:cNvSpPr>
          <p:nvPr>
            <p:ph type="subTitle" idx="1"/>
          </p:nvPr>
        </p:nvSpPr>
        <p:spPr>
          <a:xfrm>
            <a:off x="538500" y="4485735"/>
            <a:ext cx="7063740" cy="1628817"/>
          </a:xfrm>
        </p:spPr>
        <p:txBody>
          <a:bodyPr>
            <a:normAutofit/>
          </a:bodyPr>
          <a:lstStyle/>
          <a:p>
            <a:pPr>
              <a:lnSpc>
                <a:spcPts val="1500"/>
              </a:lnSpc>
            </a:pPr>
            <a:r>
              <a:rPr kumimoji="1" lang="ja-JP" altLang="en-US" sz="2200" dirty="0" smtClean="0"/>
              <a:t>大阪工業大学 情報科学部 情報メディア学科</a:t>
            </a:r>
            <a:endParaRPr kumimoji="1" lang="en-US" altLang="ja-JP" sz="2200" dirty="0" smtClean="0"/>
          </a:p>
          <a:p>
            <a:pPr>
              <a:lnSpc>
                <a:spcPts val="1500"/>
              </a:lnSpc>
            </a:pPr>
            <a:r>
              <a:rPr kumimoji="1" lang="ja-JP" altLang="en-US" sz="2200" dirty="0" smtClean="0"/>
              <a:t>宇宙物理・数理科学研究室</a:t>
            </a:r>
            <a:endParaRPr kumimoji="1" lang="en-US" altLang="ja-JP" sz="2200" dirty="0" smtClean="0"/>
          </a:p>
          <a:p>
            <a:pPr>
              <a:lnSpc>
                <a:spcPts val="1500"/>
              </a:lnSpc>
            </a:pPr>
            <a:r>
              <a:rPr kumimoji="1" lang="en-US" altLang="ja-JP" sz="2200" dirty="0" smtClean="0">
                <a:latin typeface="HG丸ｺﾞｼｯｸM-PRO" panose="020F0600000000000000" pitchFamily="50" charset="-128"/>
                <a:ea typeface="HG丸ｺﾞｼｯｸM-PRO" panose="020F0600000000000000" pitchFamily="50" charset="-128"/>
              </a:rPr>
              <a:t>C10-094</a:t>
            </a:r>
            <a:r>
              <a:rPr lang="ja-JP" altLang="en-US" sz="2200" dirty="0"/>
              <a:t> </a:t>
            </a:r>
            <a:r>
              <a:rPr kumimoji="1" lang="ja-JP" altLang="en-US" sz="2200" dirty="0" smtClean="0"/>
              <a:t>森本恭将</a:t>
            </a:r>
            <a:endParaRPr kumimoji="1" lang="ja-JP" altLang="en-US" sz="2200" dirty="0"/>
          </a:p>
        </p:txBody>
      </p:sp>
    </p:spTree>
    <p:extLst>
      <p:ext uri="{BB962C8B-B14F-4D97-AF65-F5344CB8AC3E}">
        <p14:creationId xmlns:p14="http://schemas.microsoft.com/office/powerpoint/2010/main" val="82504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シミュレーション</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46935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偏微分方程式の差分化</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ja-JP" altLang="en-US" sz="2600" dirty="0" smtClean="0">
                <a:latin typeface="HG丸ｺﾞｼｯｸM-PRO" panose="020F0600000000000000" pitchFamily="50" charset="-128"/>
                <a:ea typeface="HG丸ｺﾞｼｯｸM-PRO" panose="020F0600000000000000" pitchFamily="50" charset="-128"/>
              </a:rPr>
              <a:t>例</a:t>
            </a:r>
            <a:endParaRPr lang="en-US" altLang="ja-JP" sz="2600" dirty="0">
              <a:latin typeface="HG丸ｺﾞｼｯｸM-PRO" panose="020F0600000000000000" pitchFamily="50" charset="-128"/>
              <a:ea typeface="HG丸ｺﾞｼｯｸM-PRO" panose="020F0600000000000000" pitchFamily="50" charset="-128"/>
            </a:endParaRPr>
          </a:p>
          <a:p>
            <a:pPr marL="0" indent="0">
              <a:buNone/>
            </a:pPr>
            <a:endParaRPr lang="en-US" altLang="ja-JP" sz="2600" dirty="0">
              <a:latin typeface="HG丸ｺﾞｼｯｸM-PRO" panose="020F0600000000000000" pitchFamily="50" charset="-128"/>
              <a:ea typeface="HG丸ｺﾞｼｯｸM-PRO" panose="020F0600000000000000" pitchFamily="50" charset="-128"/>
            </a:endParaRPr>
          </a:p>
          <a:p>
            <a:r>
              <a:rPr lang="en-US" altLang="ja-JP" sz="2600" dirty="0" smtClean="0">
                <a:latin typeface="HG丸ｺﾞｼｯｸM-PRO" panose="020F0600000000000000" pitchFamily="50" charset="-128"/>
                <a:ea typeface="HG丸ｺﾞｼｯｸM-PRO" panose="020F0600000000000000" pitchFamily="50" charset="-128"/>
              </a:rPr>
              <a:t>Taylor</a:t>
            </a:r>
            <a:r>
              <a:rPr lang="ja-JP" altLang="en-US" sz="2600" dirty="0" smtClean="0">
                <a:latin typeface="HG丸ｺﾞｼｯｸM-PRO" panose="020F0600000000000000" pitchFamily="50" charset="-128"/>
                <a:ea typeface="HG丸ｺﾞｼｯｸM-PRO" panose="020F0600000000000000" pitchFamily="50" charset="-128"/>
              </a:rPr>
              <a:t>展開して</a:t>
            </a:r>
            <a:r>
              <a:rPr lang="en-US" altLang="ja-JP" sz="2600" dirty="0" smtClean="0">
                <a:latin typeface="HG丸ｺﾞｼｯｸM-PRO" panose="020F0600000000000000" pitchFamily="50" charset="-128"/>
                <a:ea typeface="HG丸ｺﾞｼｯｸM-PRO" panose="020F0600000000000000" pitchFamily="50" charset="-128"/>
              </a:rPr>
              <a:t>……</a:t>
            </a:r>
          </a:p>
          <a:p>
            <a:endParaRPr lang="en-US" altLang="ja-JP" sz="2600" dirty="0">
              <a:latin typeface="HG丸ｺﾞｼｯｸM-PRO" panose="020F0600000000000000" pitchFamily="50" charset="-128"/>
              <a:ea typeface="HG丸ｺﾞｼｯｸM-PRO" panose="020F0600000000000000" pitchFamily="50" charset="-128"/>
            </a:endParaRPr>
          </a:p>
          <a:p>
            <a:endParaRPr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r>
              <a:rPr lang="ja-JP" altLang="en-US" sz="2600" dirty="0" smtClean="0">
                <a:latin typeface="HG丸ｺﾞｼｯｸM-PRO" panose="020F0600000000000000" pitchFamily="50" charset="-128"/>
                <a:ea typeface="HG丸ｺﾞｼｯｸM-PRO" panose="020F0600000000000000" pitchFamily="50" charset="-128"/>
              </a:rPr>
              <a:t>これを</a:t>
            </a:r>
            <a:r>
              <a:rPr lang="ja-JP" altLang="en-US" sz="2600" dirty="0">
                <a:latin typeface="HG丸ｺﾞｼｯｸM-PRO" panose="020F0600000000000000" pitchFamily="50" charset="-128"/>
                <a:ea typeface="HG丸ｺﾞｼｯｸM-PRO" panose="020F0600000000000000" pitchFamily="50" charset="-128"/>
              </a:rPr>
              <a:t>計算</a:t>
            </a:r>
            <a:r>
              <a:rPr lang="ja-JP" altLang="en-US" sz="2600" dirty="0" smtClean="0">
                <a:latin typeface="HG丸ｺﾞｼｯｸM-PRO" panose="020F0600000000000000" pitchFamily="50" charset="-128"/>
                <a:ea typeface="HG丸ｺﾞｼｯｸM-PRO" panose="020F0600000000000000" pitchFamily="50" charset="-128"/>
              </a:rPr>
              <a:t>領域全体で反復的に</a:t>
            </a:r>
            <a:r>
              <a:rPr lang="ja-JP" altLang="en-US" sz="2600" dirty="0">
                <a:latin typeface="HG丸ｺﾞｼｯｸM-PRO" panose="020F0600000000000000" pitchFamily="50" charset="-128"/>
                <a:ea typeface="HG丸ｺﾞｼｯｸM-PRO" panose="020F0600000000000000" pitchFamily="50" charset="-128"/>
              </a:rPr>
              <a:t>解く</a:t>
            </a:r>
            <a:endParaRPr kumimoji="1" lang="en-US" altLang="ja-JP" sz="2600" dirty="0" smtClean="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785" y="1971141"/>
            <a:ext cx="1928813" cy="52578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4358" y="3029531"/>
            <a:ext cx="5500688" cy="1135856"/>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4358" y="4167343"/>
            <a:ext cx="5537835" cy="525780"/>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9638" y="4813893"/>
            <a:ext cx="4909185" cy="617220"/>
          </a:xfrm>
          <a:prstGeom prst="rect">
            <a:avLst/>
          </a:prstGeom>
        </p:spPr>
      </p:pic>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4358" y="5962294"/>
            <a:ext cx="2868930" cy="520065"/>
          </a:xfrm>
          <a:prstGeom prst="rect">
            <a:avLst/>
          </a:prstGeom>
        </p:spPr>
      </p:pic>
    </p:spTree>
    <p:extLst>
      <p:ext uri="{BB962C8B-B14F-4D97-AF65-F5344CB8AC3E}">
        <p14:creationId xmlns:p14="http://schemas.microsoft.com/office/powerpoint/2010/main" val="489528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境界条件</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kumimoji="1" lang="ja-JP" altLang="en-US" sz="2600" dirty="0" smtClean="0">
                <a:latin typeface="HG丸ｺﾞｼｯｸM-PRO" panose="020F0600000000000000" pitchFamily="50" charset="-128"/>
                <a:ea typeface="HG丸ｺﾞｼｯｸM-PRO" panose="020F0600000000000000" pitchFamily="50" charset="-128"/>
              </a:rPr>
              <a:t>周期境界条件：領域の端同士を</a:t>
            </a:r>
            <a:r>
              <a:rPr lang="ja-JP" altLang="en-US" sz="2600" dirty="0" smtClean="0">
                <a:latin typeface="HG丸ｺﾞｼｯｸM-PRO" panose="020F0600000000000000" pitchFamily="50" charset="-128"/>
                <a:ea typeface="HG丸ｺﾞｼｯｸM-PRO" panose="020F0600000000000000" pitchFamily="50" charset="-128"/>
              </a:rPr>
              <a:t>繋いで閉じる</a:t>
            </a:r>
            <a:endParaRPr lang="en-US" altLang="ja-JP" sz="2600" dirty="0" smtClean="0">
              <a:latin typeface="HG丸ｺﾞｼｯｸM-PRO" panose="020F0600000000000000" pitchFamily="50" charset="-128"/>
              <a:ea typeface="HG丸ｺﾞｼｯｸM-PRO" panose="020F0600000000000000" pitchFamily="50" charset="-128"/>
            </a:endParaRPr>
          </a:p>
          <a:p>
            <a:pPr lvl="1"/>
            <a:r>
              <a:rPr kumimoji="1" lang="ja-JP" altLang="en-US" sz="2200" dirty="0">
                <a:latin typeface="HG丸ｺﾞｼｯｸM-PRO" panose="020F0600000000000000" pitchFamily="50" charset="-128"/>
                <a:ea typeface="HG丸ｺﾞｼｯｸM-PRO" panose="020F0600000000000000" pitchFamily="50" charset="-128"/>
              </a:rPr>
              <a:t>等間隔</a:t>
            </a:r>
            <a:r>
              <a:rPr kumimoji="1" lang="ja-JP" altLang="en-US" sz="2200" dirty="0" smtClean="0">
                <a:latin typeface="HG丸ｺﾞｼｯｸM-PRO" panose="020F0600000000000000" pitchFamily="50" charset="-128"/>
                <a:ea typeface="HG丸ｺﾞｼｯｸM-PRO" panose="020F0600000000000000" pitchFamily="50" charset="-128"/>
              </a:rPr>
              <a:t>に敷き詰めた</a:t>
            </a:r>
            <a:r>
              <a:rPr lang="en-US" altLang="ja-JP" sz="2200" dirty="0" smtClean="0">
                <a:latin typeface="HG丸ｺﾞｼｯｸM-PRO" panose="020F0600000000000000" pitchFamily="50" charset="-128"/>
                <a:ea typeface="HG丸ｺﾞｼｯｸM-PRO" panose="020F0600000000000000" pitchFamily="50" charset="-128"/>
              </a:rPr>
              <a:t>BH</a:t>
            </a:r>
            <a:r>
              <a:rPr lang="ja-JP" altLang="en-US" sz="2200" dirty="0" smtClean="0">
                <a:latin typeface="HG丸ｺﾞｼｯｸM-PRO" panose="020F0600000000000000" pitchFamily="50" charset="-128"/>
                <a:ea typeface="HG丸ｺﾞｼｯｸM-PRO" panose="020F0600000000000000" pitchFamily="50" charset="-128"/>
              </a:rPr>
              <a:t>をシミュレーション</a:t>
            </a:r>
            <a:endParaRPr kumimoji="1" lang="en-US" altLang="ja-JP" sz="2200" dirty="0" smtClean="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600" dirty="0" smtClean="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844" y="2383415"/>
            <a:ext cx="2785315" cy="156946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8362" y="2262645"/>
            <a:ext cx="3048000" cy="2286000"/>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0362" y="4589515"/>
            <a:ext cx="3048000" cy="2286000"/>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8362" y="4583676"/>
            <a:ext cx="3048000" cy="2286000"/>
          </a:xfrm>
          <a:prstGeom prst="rect">
            <a:avLst/>
          </a:prstGeom>
        </p:spPr>
      </p:pic>
    </p:spTree>
    <p:extLst>
      <p:ext uri="{BB962C8B-B14F-4D97-AF65-F5344CB8AC3E}">
        <p14:creationId xmlns:p14="http://schemas.microsoft.com/office/powerpoint/2010/main" val="1705557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smtClean="0"/>
              <a:t>事象の地平面の</a:t>
            </a:r>
            <a:r>
              <a:rPr lang="ja-JP" altLang="en-US" dirty="0"/>
              <a:t>判定</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850038" cy="5443267"/>
          </a:xfrm>
        </p:spPr>
        <p:txBody>
          <a:bodyPr>
            <a:normAutofit/>
          </a:bodyPr>
          <a:lstStyle/>
          <a:p>
            <a:r>
              <a:rPr lang="ja-JP" altLang="en-US" sz="2600" dirty="0"/>
              <a:t>測地線方程式を</a:t>
            </a:r>
            <a:r>
              <a:rPr lang="ja-JP" altLang="en-US" sz="2600" dirty="0" smtClean="0"/>
              <a:t>解いて，光</a:t>
            </a:r>
            <a:r>
              <a:rPr lang="ja-JP" altLang="en-US" sz="2600" dirty="0"/>
              <a:t>が脱出</a:t>
            </a:r>
            <a:r>
              <a:rPr lang="ja-JP" altLang="en-US" sz="2600" dirty="0" smtClean="0"/>
              <a:t>できるか調べる</a:t>
            </a:r>
            <a:endParaRPr lang="en-US" altLang="ja-JP" sz="2600" dirty="0"/>
          </a:p>
          <a:p>
            <a:r>
              <a:rPr lang="en-US" altLang="ja-JP" sz="2600" dirty="0"/>
              <a:t>3(+1)</a:t>
            </a:r>
            <a:r>
              <a:rPr lang="ja-JP" altLang="en-US" sz="2600" dirty="0"/>
              <a:t>本の常微分</a:t>
            </a:r>
            <a:r>
              <a:rPr lang="ja-JP" altLang="en-US" sz="2600" dirty="0" smtClean="0"/>
              <a:t>方程式</a:t>
            </a:r>
            <a:endParaRPr lang="en-US" altLang="ja-JP" sz="2600" dirty="0"/>
          </a:p>
          <a:p>
            <a:endParaRPr lang="en-US" altLang="ja-JP" sz="2600" dirty="0" smtClean="0"/>
          </a:p>
          <a:p>
            <a:endParaRPr lang="en-US" altLang="ja-JP" sz="2600" dirty="0"/>
          </a:p>
          <a:p>
            <a:endParaRPr lang="en-US" altLang="ja-JP" sz="2600" dirty="0" smtClean="0"/>
          </a:p>
          <a:p>
            <a:endParaRPr lang="en-US" altLang="ja-JP" sz="2600" dirty="0"/>
          </a:p>
          <a:p>
            <a:endParaRPr lang="en-US" altLang="ja-JP" sz="2600" dirty="0" smtClean="0"/>
          </a:p>
          <a:p>
            <a:endParaRPr lang="en-US" altLang="ja-JP" sz="2600" dirty="0"/>
          </a:p>
          <a:p>
            <a:r>
              <a:rPr lang="en-US" altLang="ja-JP" sz="2600" dirty="0" err="1" smtClean="0"/>
              <a:t>Runge-Kutta</a:t>
            </a:r>
            <a:r>
              <a:rPr lang="ja-JP" altLang="en-US" sz="2600" dirty="0" smtClean="0"/>
              <a:t>法で解く</a:t>
            </a:r>
            <a:endParaRPr lang="en-US" altLang="ja-JP" sz="2600" dirty="0"/>
          </a:p>
          <a:p>
            <a:endParaRPr kumimoji="1" lang="en-US" altLang="ja-JP" sz="2600" dirty="0" smtClean="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426" y="2644368"/>
            <a:ext cx="7004650" cy="3236241"/>
          </a:xfrm>
          <a:prstGeom prst="rect">
            <a:avLst/>
          </a:prstGeom>
        </p:spPr>
      </p:pic>
    </p:spTree>
    <p:extLst>
      <p:ext uri="{BB962C8B-B14F-4D97-AF65-F5344CB8AC3E}">
        <p14:creationId xmlns:p14="http://schemas.microsoft.com/office/powerpoint/2010/main" val="1747086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結果</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3344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結果</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ja-JP" altLang="en-US" sz="2600" dirty="0" smtClean="0"/>
              <a:t>比較用：周期境界条件設定なし</a:t>
            </a:r>
            <a:endParaRPr lang="en-US" altLang="ja-JP" sz="2600" dirty="0" smtClean="0"/>
          </a:p>
          <a:p>
            <a:endParaRPr lang="en-US" altLang="ja-JP" sz="2600" dirty="0"/>
          </a:p>
          <a:p>
            <a:endParaRPr lang="en-US" altLang="ja-JP" sz="2600" dirty="0" smtClean="0"/>
          </a:p>
          <a:p>
            <a:endParaRPr lang="en-US" altLang="ja-JP" sz="2600" dirty="0"/>
          </a:p>
          <a:p>
            <a:endParaRPr lang="en-US" altLang="ja-JP" sz="2600" dirty="0" smtClean="0"/>
          </a:p>
          <a:p>
            <a:endParaRPr lang="en-US" altLang="ja-JP" sz="2600" dirty="0" smtClean="0"/>
          </a:p>
          <a:p>
            <a:endParaRPr lang="en-US" altLang="ja-JP" sz="2600" dirty="0" smtClean="0"/>
          </a:p>
          <a:p>
            <a:r>
              <a:rPr lang="ja-JP" altLang="en-US" sz="2600" dirty="0" smtClean="0"/>
              <a:t>球対称の</a:t>
            </a:r>
            <a:r>
              <a:rPr lang="en-US" altLang="ja-JP" sz="2600" dirty="0" smtClean="0"/>
              <a:t>BH</a:t>
            </a:r>
          </a:p>
          <a:p>
            <a:r>
              <a:rPr lang="ja-JP" altLang="en-US" sz="2600" dirty="0" smtClean="0"/>
              <a:t>この半径を</a:t>
            </a:r>
            <a:r>
              <a:rPr lang="en-US" altLang="ja-JP" sz="2600" dirty="0" smtClean="0"/>
              <a:t>r0</a:t>
            </a:r>
            <a:r>
              <a:rPr lang="ja-JP" altLang="en-US" sz="2600" dirty="0" smtClean="0"/>
              <a:t>とする</a:t>
            </a:r>
            <a:endParaRPr lang="en-US" altLang="ja-JP" sz="2600" dirty="0" smtClean="0"/>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0040" y="2031445"/>
            <a:ext cx="4267200" cy="3200400"/>
          </a:xfrm>
          <a:prstGeom prst="rect">
            <a:avLst/>
          </a:prstGeom>
        </p:spPr>
      </p:pic>
    </p:spTree>
    <p:extLst>
      <p:ext uri="{BB962C8B-B14F-4D97-AF65-F5344CB8AC3E}">
        <p14:creationId xmlns:p14="http://schemas.microsoft.com/office/powerpoint/2010/main" val="2980679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結果</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en-US" altLang="ja-JP" sz="2600" dirty="0" smtClean="0"/>
              <a:t>1</a:t>
            </a:r>
            <a:r>
              <a:rPr lang="ja-JP" altLang="en-US" sz="2600" dirty="0" smtClean="0"/>
              <a:t>軸周期境界条件</a:t>
            </a:r>
            <a:r>
              <a:rPr lang="en-US" altLang="ja-JP" sz="2600" dirty="0" smtClean="0"/>
              <a:t>(</a:t>
            </a:r>
            <a:r>
              <a:rPr lang="ja-JP" altLang="en-US" sz="2600" dirty="0" smtClean="0"/>
              <a:t>図の縦軸</a:t>
            </a:r>
            <a:r>
              <a:rPr lang="en-US" altLang="ja-JP" sz="2600" dirty="0" smtClean="0"/>
              <a:t>)</a:t>
            </a:r>
            <a:endParaRPr lang="en-US" altLang="ja-JP" sz="2600" dirty="0" smtClean="0"/>
          </a:p>
          <a:p>
            <a:endParaRPr lang="en-US" altLang="ja-JP" sz="2600" dirty="0"/>
          </a:p>
          <a:p>
            <a:endParaRPr lang="en-US" altLang="ja-JP" sz="2600" dirty="0" smtClean="0"/>
          </a:p>
          <a:p>
            <a:endParaRPr lang="en-US" altLang="ja-JP" sz="2600" dirty="0"/>
          </a:p>
          <a:p>
            <a:endParaRPr lang="en-US" altLang="ja-JP" sz="2600" dirty="0" smtClean="0"/>
          </a:p>
          <a:p>
            <a:endParaRPr lang="en-US" altLang="ja-JP" sz="2600" dirty="0" smtClean="0"/>
          </a:p>
          <a:p>
            <a:r>
              <a:rPr lang="ja-JP" altLang="en-US" sz="2600" dirty="0"/>
              <a:t>球体からラグビーボール状</a:t>
            </a:r>
            <a:r>
              <a:rPr lang="ja-JP" altLang="en-US" sz="2600" dirty="0" smtClean="0"/>
              <a:t>へ</a:t>
            </a:r>
            <a:endParaRPr lang="en-US" altLang="ja-JP" sz="2600" dirty="0"/>
          </a:p>
          <a:p>
            <a:r>
              <a:rPr lang="ja-JP" altLang="en-US" sz="2600" dirty="0" smtClean="0"/>
              <a:t>周期</a:t>
            </a:r>
            <a:r>
              <a:rPr lang="en-US" altLang="ja-JP" sz="2600" dirty="0" smtClean="0"/>
              <a:t>2.7[L/r0]</a:t>
            </a:r>
            <a:r>
              <a:rPr lang="ja-JP" altLang="en-US" sz="2600" dirty="0" smtClean="0"/>
              <a:t>あたりで歪み方が大きくなった</a:t>
            </a:r>
            <a:endParaRPr lang="en-US" altLang="ja-JP" sz="2600" dirty="0" smtClean="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3406" y="2031445"/>
            <a:ext cx="3048000" cy="2286000"/>
          </a:xfrm>
          <a:prstGeom prst="rect">
            <a:avLst/>
          </a:prstGeom>
        </p:spPr>
      </p:pic>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8793" y="2031445"/>
            <a:ext cx="3048000" cy="2286000"/>
          </a:xfrm>
          <a:prstGeom prst="rect">
            <a:avLst/>
          </a:prstGeom>
        </p:spPr>
      </p:pic>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835" y="2031445"/>
            <a:ext cx="3048000" cy="2286000"/>
          </a:xfrm>
          <a:prstGeom prst="rect">
            <a:avLst/>
          </a:prstGeom>
        </p:spPr>
      </p:pic>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6876" y="142260"/>
            <a:ext cx="2438400" cy="1828800"/>
          </a:xfrm>
          <a:prstGeom prst="rect">
            <a:avLst/>
          </a:prstGeom>
        </p:spPr>
      </p:pic>
    </p:spTree>
    <p:extLst>
      <p:ext uri="{BB962C8B-B14F-4D97-AF65-F5344CB8AC3E}">
        <p14:creationId xmlns:p14="http://schemas.microsoft.com/office/powerpoint/2010/main" val="4031071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結果</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en-US" altLang="ja-JP" sz="2600" dirty="0" smtClean="0"/>
              <a:t>2</a:t>
            </a:r>
            <a:r>
              <a:rPr lang="ja-JP" altLang="en-US" sz="2600" dirty="0" smtClean="0"/>
              <a:t>軸・</a:t>
            </a:r>
            <a:r>
              <a:rPr lang="en-US" altLang="ja-JP" sz="2600" dirty="0" smtClean="0"/>
              <a:t>3</a:t>
            </a:r>
            <a:r>
              <a:rPr lang="ja-JP" altLang="en-US" sz="2600" dirty="0" smtClean="0"/>
              <a:t>軸周期境界</a:t>
            </a:r>
            <a:r>
              <a:rPr lang="ja-JP" altLang="en-US" sz="2600" dirty="0" smtClean="0"/>
              <a:t>条件</a:t>
            </a:r>
            <a:r>
              <a:rPr lang="en-US" altLang="ja-JP" sz="2600" dirty="0" smtClean="0"/>
              <a:t>(</a:t>
            </a:r>
            <a:r>
              <a:rPr lang="ja-JP" altLang="en-US" sz="2600" dirty="0" smtClean="0"/>
              <a:t>図の両軸</a:t>
            </a:r>
            <a:r>
              <a:rPr lang="en-US" altLang="ja-JP" sz="2600" dirty="0" smtClean="0"/>
              <a:t>)</a:t>
            </a:r>
            <a:endParaRPr lang="en-US" altLang="ja-JP" sz="2600" dirty="0" smtClean="0"/>
          </a:p>
          <a:p>
            <a:pPr lvl="1"/>
            <a:r>
              <a:rPr lang="ja-JP" altLang="en-US" sz="2200" dirty="0" smtClean="0"/>
              <a:t>平面に射影すると見た目に違いはない</a:t>
            </a:r>
            <a:endParaRPr lang="en-US" altLang="ja-JP" sz="2200" dirty="0" smtClean="0"/>
          </a:p>
          <a:p>
            <a:endParaRPr lang="en-US" altLang="ja-JP" sz="2600" dirty="0"/>
          </a:p>
          <a:p>
            <a:endParaRPr lang="en-US" altLang="ja-JP" sz="2600" dirty="0" smtClean="0"/>
          </a:p>
          <a:p>
            <a:endParaRPr lang="en-US" altLang="ja-JP" sz="2600" dirty="0"/>
          </a:p>
          <a:p>
            <a:endParaRPr lang="en-US" altLang="ja-JP" sz="2600" dirty="0" smtClean="0"/>
          </a:p>
          <a:p>
            <a:pPr marL="0" indent="0">
              <a:buNone/>
            </a:pPr>
            <a:endParaRPr lang="en-US" altLang="ja-JP" sz="2600" dirty="0" smtClean="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1697" y="2199923"/>
            <a:ext cx="3048000" cy="2286000"/>
          </a:xfrm>
          <a:prstGeom prst="rect">
            <a:avLst/>
          </a:prstGeom>
        </p:spPr>
      </p:pic>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697" y="4485923"/>
            <a:ext cx="3048000" cy="2286000"/>
          </a:xfrm>
          <a:prstGeom prst="rect">
            <a:avLst/>
          </a:prstGeom>
        </p:spPr>
      </p:pic>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1697" y="4485923"/>
            <a:ext cx="3048000" cy="2286000"/>
          </a:xfrm>
          <a:prstGeom prst="rect">
            <a:avLst/>
          </a:prstGeom>
        </p:spPr>
      </p:pic>
      <p:pic>
        <p:nvPicPr>
          <p:cNvPr id="13" name="図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3697" y="2199923"/>
            <a:ext cx="3048000" cy="2286000"/>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36876" y="142523"/>
            <a:ext cx="2438400" cy="1828800"/>
          </a:xfrm>
          <a:prstGeom prst="rect">
            <a:avLst/>
          </a:prstGeom>
        </p:spPr>
      </p:pic>
    </p:spTree>
    <p:extLst>
      <p:ext uri="{BB962C8B-B14F-4D97-AF65-F5344CB8AC3E}">
        <p14:creationId xmlns:p14="http://schemas.microsoft.com/office/powerpoint/2010/main" val="4020528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結果</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endParaRPr lang="en-US" altLang="ja-JP" sz="2600" dirty="0" smtClean="0"/>
          </a:p>
          <a:p>
            <a:endParaRPr lang="en-US" altLang="ja-JP" sz="2600" dirty="0" smtClean="0"/>
          </a:p>
          <a:p>
            <a:endParaRPr lang="en-US" altLang="ja-JP" sz="2600" dirty="0"/>
          </a:p>
          <a:p>
            <a:endParaRPr lang="en-US" altLang="ja-JP" sz="2600" dirty="0" smtClean="0"/>
          </a:p>
          <a:p>
            <a:endParaRPr lang="en-US" altLang="ja-JP" sz="2600" dirty="0"/>
          </a:p>
          <a:p>
            <a:endParaRPr lang="en-US" altLang="ja-JP" sz="2600" dirty="0" smtClean="0"/>
          </a:p>
          <a:p>
            <a:r>
              <a:rPr lang="ja-JP" altLang="en-US" sz="2600" dirty="0"/>
              <a:t>最終的</a:t>
            </a:r>
            <a:r>
              <a:rPr lang="ja-JP" altLang="en-US" sz="2600" dirty="0" smtClean="0"/>
              <a:t>に立方体状になる</a:t>
            </a:r>
            <a:endParaRPr lang="en-US" altLang="ja-JP" sz="2600" dirty="0"/>
          </a:p>
          <a:p>
            <a:r>
              <a:rPr lang="ja-JP" altLang="en-US" sz="2600" dirty="0"/>
              <a:t>同じく</a:t>
            </a:r>
            <a:r>
              <a:rPr lang="en-US" altLang="ja-JP" sz="2600" dirty="0"/>
              <a:t>2.7[L/r0]</a:t>
            </a:r>
            <a:r>
              <a:rPr lang="ja-JP" altLang="en-US" sz="2600" dirty="0"/>
              <a:t>あたりで歪み方が大きくなった</a:t>
            </a:r>
            <a:endParaRPr lang="en-US" altLang="ja-JP" sz="2600" dirty="0"/>
          </a:p>
          <a:p>
            <a:endParaRPr lang="en-US" altLang="ja-JP" sz="2600" dirty="0"/>
          </a:p>
          <a:p>
            <a:endParaRPr lang="en-US" altLang="ja-JP" sz="2600" dirty="0" smtClean="0"/>
          </a:p>
          <a:p>
            <a:endParaRPr lang="en-US" altLang="ja-JP" sz="2600" dirty="0"/>
          </a:p>
          <a:p>
            <a:endParaRPr lang="en-US" altLang="ja-JP" sz="2600" dirty="0" smtClean="0"/>
          </a:p>
          <a:p>
            <a:endParaRPr lang="en-US" altLang="ja-JP" sz="2600" dirty="0" smtClean="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1240" y="1414732"/>
            <a:ext cx="4267200" cy="3200400"/>
          </a:xfrm>
          <a:prstGeom prst="rect">
            <a:avLst/>
          </a:prstGeom>
        </p:spPr>
      </p:pic>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736" y="1414732"/>
            <a:ext cx="4267200" cy="3200400"/>
          </a:xfrm>
          <a:prstGeom prst="rect">
            <a:avLst/>
          </a:prstGeom>
        </p:spPr>
      </p:pic>
    </p:spTree>
    <p:extLst>
      <p:ext uri="{BB962C8B-B14F-4D97-AF65-F5344CB8AC3E}">
        <p14:creationId xmlns:p14="http://schemas.microsoft.com/office/powerpoint/2010/main" val="3093455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結果</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lstStyle/>
          <a:p>
            <a:r>
              <a:rPr kumimoji="1" lang="ja-JP" altLang="en-US" sz="2600" dirty="0" smtClean="0">
                <a:latin typeface="HG丸ｺﾞｼｯｸM-PRO" panose="020F0600000000000000" pitchFamily="50" charset="-128"/>
                <a:ea typeface="HG丸ｺﾞｼｯｸM-PRO" panose="020F0600000000000000" pitchFamily="50" charset="-128"/>
              </a:rPr>
              <a:t>表面積の</a:t>
            </a:r>
            <a:r>
              <a:rPr kumimoji="1" lang="ja-JP" altLang="en-US" sz="2600" dirty="0" smtClean="0">
                <a:latin typeface="HG丸ｺﾞｼｯｸM-PRO" panose="020F0600000000000000" pitchFamily="50" charset="-128"/>
                <a:ea typeface="HG丸ｺﾞｼｯｸM-PRO" panose="020F0600000000000000" pitchFamily="50" charset="-128"/>
              </a:rPr>
              <a:t>変化</a:t>
            </a:r>
            <a:r>
              <a:rPr kumimoji="1" lang="en-US" altLang="ja-JP" sz="2600" dirty="0" smtClean="0">
                <a:latin typeface="HG丸ｺﾞｼｯｸM-PRO" panose="020F0600000000000000" pitchFamily="50" charset="-128"/>
                <a:ea typeface="HG丸ｺﾞｼｯｸM-PRO" panose="020F0600000000000000" pitchFamily="50" charset="-128"/>
              </a:rPr>
              <a:t>(1</a:t>
            </a:r>
            <a:r>
              <a:rPr kumimoji="1" lang="ja-JP" altLang="en-US" sz="2600" dirty="0" smtClean="0">
                <a:latin typeface="HG丸ｺﾞｼｯｸM-PRO" panose="020F0600000000000000" pitchFamily="50" charset="-128"/>
                <a:ea typeface="HG丸ｺﾞｼｯｸM-PRO" panose="020F0600000000000000" pitchFamily="50" charset="-128"/>
              </a:rPr>
              <a:t>軸周期境界条件</a:t>
            </a:r>
            <a:r>
              <a:rPr kumimoji="1" lang="en-US" altLang="ja-JP" sz="2600" dirty="0" smtClean="0">
                <a:latin typeface="HG丸ｺﾞｼｯｸM-PRO" panose="020F0600000000000000" pitchFamily="50" charset="-128"/>
                <a:ea typeface="HG丸ｺﾞｼｯｸM-PRO" panose="020F0600000000000000" pitchFamily="50" charset="-128"/>
              </a:rPr>
              <a:t>)</a:t>
            </a:r>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240" y="1850365"/>
            <a:ext cx="6096000" cy="457200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6876" y="136886"/>
            <a:ext cx="2438400" cy="1828800"/>
          </a:xfrm>
          <a:prstGeom prst="rect">
            <a:avLst/>
          </a:prstGeom>
        </p:spPr>
      </p:pic>
    </p:spTree>
    <p:extLst>
      <p:ext uri="{BB962C8B-B14F-4D97-AF65-F5344CB8AC3E}">
        <p14:creationId xmlns:p14="http://schemas.microsoft.com/office/powerpoint/2010/main" val="3909502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kumimoji="1" lang="ja-JP" altLang="en-US" dirty="0" smtClean="0"/>
              <a:t>研究の</a:t>
            </a:r>
            <a:r>
              <a:rPr kumimoji="1" lang="ja-JP" altLang="en-US" dirty="0" smtClean="0">
                <a:ea typeface="HG丸ｺﾞｼｯｸM-PRO" panose="020F0600000000000000" pitchFamily="50" charset="-128"/>
              </a:rPr>
              <a:t>目的</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ja-JP" altLang="en-US" sz="2600" dirty="0" smtClean="0">
                <a:latin typeface="HG丸ｺﾞｼｯｸM-PRO" panose="020F0600000000000000" pitchFamily="50" charset="-128"/>
                <a:ea typeface="HG丸ｺﾞｼｯｸM-PRO" panose="020F0600000000000000" pitchFamily="50" charset="-128"/>
              </a:rPr>
              <a:t>一般相対論</a:t>
            </a:r>
            <a:r>
              <a:rPr lang="ja-JP" altLang="en-US" sz="2600" dirty="0">
                <a:latin typeface="HG丸ｺﾞｼｯｸM-PRO" panose="020F0600000000000000" pitchFamily="50" charset="-128"/>
                <a:ea typeface="HG丸ｺﾞｼｯｸM-PRO" panose="020F0600000000000000" pitchFamily="50" charset="-128"/>
              </a:rPr>
              <a:t>の</a:t>
            </a:r>
            <a:r>
              <a:rPr kumimoji="1" lang="ja-JP" altLang="en-US" sz="2600" dirty="0" smtClean="0">
                <a:latin typeface="HG丸ｺﾞｼｯｸM-PRO" panose="020F0600000000000000" pitchFamily="50" charset="-128"/>
                <a:ea typeface="HG丸ｺﾞｼｯｸM-PRO" panose="020F0600000000000000" pitchFamily="50" charset="-128"/>
              </a:rPr>
              <a:t>初期値</a:t>
            </a:r>
            <a:r>
              <a:rPr kumimoji="1" lang="ja-JP" altLang="en-US" sz="2600" dirty="0">
                <a:latin typeface="HG丸ｺﾞｼｯｸM-PRO" panose="020F0600000000000000" pitchFamily="50" charset="-128"/>
                <a:ea typeface="HG丸ｺﾞｼｯｸM-PRO" panose="020F0600000000000000" pitchFamily="50" charset="-128"/>
              </a:rPr>
              <a:t>設定</a:t>
            </a:r>
            <a:r>
              <a:rPr kumimoji="1" lang="ja-JP" altLang="en-US" sz="2600" dirty="0" smtClean="0">
                <a:latin typeface="HG丸ｺﾞｼｯｸM-PRO" panose="020F0600000000000000" pitchFamily="50" charset="-128"/>
                <a:ea typeface="HG丸ｺﾞｼｯｸM-PRO" panose="020F0600000000000000" pitchFamily="50" charset="-128"/>
              </a:rPr>
              <a:t>問題として，</a:t>
            </a:r>
            <a:r>
              <a:rPr kumimoji="1" lang="en-US" altLang="ja-JP" sz="2600" dirty="0" smtClean="0">
                <a:latin typeface="HG丸ｺﾞｼｯｸM-PRO" panose="020F0600000000000000" pitchFamily="50" charset="-128"/>
                <a:ea typeface="HG丸ｺﾞｼｯｸM-PRO" panose="020F0600000000000000" pitchFamily="50" charset="-128"/>
              </a:rPr>
              <a:t>BH</a:t>
            </a:r>
            <a:r>
              <a:rPr kumimoji="1" lang="ja-JP" altLang="en-US" sz="2600" dirty="0" smtClean="0">
                <a:latin typeface="HG丸ｺﾞｼｯｸM-PRO" panose="020F0600000000000000" pitchFamily="50" charset="-128"/>
                <a:ea typeface="HG丸ｺﾞｼｯｸM-PRO" panose="020F0600000000000000" pitchFamily="50" charset="-128"/>
              </a:rPr>
              <a:t>のある時空のシミュレーションを行う</a:t>
            </a:r>
            <a:endParaRPr kumimoji="1" lang="en-US" altLang="ja-JP" sz="2600" dirty="0" smtClean="0">
              <a:latin typeface="HG丸ｺﾞｼｯｸM-PRO" panose="020F0600000000000000" pitchFamily="50" charset="-128"/>
              <a:ea typeface="HG丸ｺﾞｼｯｸM-PRO" panose="020F0600000000000000" pitchFamily="50" charset="-128"/>
            </a:endParaRPr>
          </a:p>
          <a:p>
            <a:r>
              <a:rPr lang="ja-JP" altLang="en-US" sz="2600" dirty="0" smtClean="0">
                <a:latin typeface="HG丸ｺﾞｼｯｸM-PRO" panose="020F0600000000000000" pitchFamily="50" charset="-128"/>
                <a:ea typeface="HG丸ｺﾞｼｯｸM-PRO" panose="020F0600000000000000" pitchFamily="50" charset="-128"/>
              </a:rPr>
              <a:t>モデル：等間隔に敷き詰められて釣り合っている，静止した状態の</a:t>
            </a:r>
            <a:r>
              <a:rPr lang="en-US" altLang="ja-JP" sz="2600" dirty="0" smtClean="0">
                <a:latin typeface="HG丸ｺﾞｼｯｸM-PRO" panose="020F0600000000000000" pitchFamily="50" charset="-128"/>
                <a:ea typeface="HG丸ｺﾞｼｯｸM-PRO" panose="020F0600000000000000" pitchFamily="50" charset="-128"/>
              </a:rPr>
              <a:t>BH</a:t>
            </a:r>
          </a:p>
          <a:p>
            <a:pPr lvl="1"/>
            <a:r>
              <a:rPr lang="ja-JP" altLang="en-US" sz="2400" dirty="0" smtClean="0">
                <a:latin typeface="HG丸ｺﾞｼｯｸM-PRO" panose="020F0600000000000000" pitchFamily="50" charset="-128"/>
                <a:ea typeface="HG丸ｺﾞｼｯｸM-PRO" panose="020F0600000000000000" pitchFamily="50" charset="-128"/>
              </a:rPr>
              <a:t>周期</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配置間隔</a:t>
            </a:r>
            <a:r>
              <a:rPr lang="en-US" altLang="ja-JP" sz="2400" dirty="0" smtClean="0">
                <a:latin typeface="HG丸ｺﾞｼｯｸM-PRO" panose="020F0600000000000000" pitchFamily="50" charset="-128"/>
                <a:ea typeface="HG丸ｺﾞｼｯｸM-PRO" panose="020F0600000000000000" pitchFamily="50" charset="-128"/>
              </a:rPr>
              <a:t>)</a:t>
            </a:r>
            <a:r>
              <a:rPr kumimoji="1" lang="ja-JP" altLang="en-US" sz="2400" dirty="0" smtClean="0">
                <a:latin typeface="HG丸ｺﾞｼｯｸM-PRO" panose="020F0600000000000000" pitchFamily="50" charset="-128"/>
                <a:ea typeface="HG丸ｺﾞｼｯｸM-PRO" panose="020F0600000000000000" pitchFamily="50" charset="-128"/>
              </a:rPr>
              <a:t>を変えると表面</a:t>
            </a:r>
            <a:r>
              <a:rPr lang="ja-JP" altLang="en-US" sz="2400" dirty="0" smtClean="0">
                <a:latin typeface="HG丸ｺﾞｼｯｸM-PRO" panose="020F0600000000000000" pitchFamily="50" charset="-128"/>
                <a:ea typeface="HG丸ｺﾞｼｯｸM-PRO" panose="020F0600000000000000" pitchFamily="50" charset="-128"/>
              </a:rPr>
              <a:t>はどう変化するか</a:t>
            </a:r>
            <a:endParaRPr lang="en-US" altLang="ja-JP" sz="2400" dirty="0" smtClean="0">
              <a:latin typeface="HG丸ｺﾞｼｯｸM-PRO" panose="020F0600000000000000" pitchFamily="50" charset="-128"/>
              <a:ea typeface="HG丸ｺﾞｼｯｸM-PRO" panose="020F0600000000000000" pitchFamily="50" charset="-128"/>
            </a:endParaRPr>
          </a:p>
          <a:p>
            <a:pPr lvl="1"/>
            <a:r>
              <a:rPr kumimoji="1" lang="ja-JP" altLang="en-US" sz="2400" dirty="0" smtClean="0">
                <a:latin typeface="HG丸ｺﾞｼｯｸM-PRO" panose="020F0600000000000000" pitchFamily="50" charset="-128"/>
                <a:ea typeface="HG丸ｺﾞｼｯｸM-PRO" panose="020F0600000000000000" pitchFamily="50" charset="-128"/>
              </a:rPr>
              <a:t>周期境界を課す軸を増やしたらどうなるか</a:t>
            </a:r>
            <a:endParaRPr kumimoji="1" lang="en-US" altLang="ja-JP" sz="2400" dirty="0" smtClean="0">
              <a:latin typeface="HG丸ｺﾞｼｯｸM-PRO" panose="020F0600000000000000" pitchFamily="50" charset="-128"/>
              <a:ea typeface="HG丸ｺﾞｼｯｸM-PRO" panose="020F0600000000000000" pitchFamily="50" charset="-128"/>
            </a:endParaRPr>
          </a:p>
          <a:p>
            <a:pPr lvl="1"/>
            <a:r>
              <a:rPr kumimoji="1" lang="en-US" altLang="ja-JP" sz="2400" dirty="0" smtClean="0">
                <a:latin typeface="HG丸ｺﾞｼｯｸM-PRO" panose="020F0600000000000000" pitchFamily="50" charset="-128"/>
                <a:ea typeface="HG丸ｺﾞｼｯｸM-PRO" panose="020F0600000000000000" pitchFamily="50" charset="-128"/>
              </a:rPr>
              <a:t>BH</a:t>
            </a:r>
            <a:r>
              <a:rPr kumimoji="1" lang="ja-JP" altLang="en-US" sz="2400" dirty="0" smtClean="0">
                <a:latin typeface="HG丸ｺﾞｼｯｸM-PRO" panose="020F0600000000000000" pitchFamily="50" charset="-128"/>
                <a:ea typeface="HG丸ｺﾞｼｯｸM-PRO" panose="020F0600000000000000" pitchFamily="50" charset="-128"/>
              </a:rPr>
              <a:t>の表面積はどのように増加するか</a:t>
            </a:r>
            <a:endParaRPr kumimoji="1" lang="en-US" altLang="ja-JP" sz="2400" dirty="0" smtClean="0">
              <a:latin typeface="HG丸ｺﾞｼｯｸM-PRO" panose="020F0600000000000000" pitchFamily="50" charset="-128"/>
              <a:ea typeface="HG丸ｺﾞｼｯｸM-PRO" panose="020F0600000000000000" pitchFamily="50" charset="-128"/>
            </a:endParaRPr>
          </a:p>
          <a:p>
            <a:r>
              <a:rPr kumimoji="1" lang="ja-JP" altLang="en-US" sz="2600" dirty="0" smtClean="0">
                <a:latin typeface="HG丸ｺﾞｼｯｸM-PRO" panose="020F0600000000000000" pitchFamily="50" charset="-128"/>
                <a:ea typeface="HG丸ｺﾞｼｯｸM-PRO" panose="020F0600000000000000" pitchFamily="50" charset="-128"/>
              </a:rPr>
              <a:t>時空の歪み具合を計算するコードおよび</a:t>
            </a:r>
            <a:r>
              <a:rPr kumimoji="1" lang="en-US" altLang="ja-JP" sz="2600" dirty="0" smtClean="0">
                <a:latin typeface="HG丸ｺﾞｼｯｸM-PRO" panose="020F0600000000000000" pitchFamily="50" charset="-128"/>
                <a:ea typeface="HG丸ｺﾞｼｯｸM-PRO" panose="020F0600000000000000" pitchFamily="50" charset="-128"/>
              </a:rPr>
              <a:t>BH</a:t>
            </a:r>
            <a:r>
              <a:rPr kumimoji="1" lang="ja-JP" altLang="en-US" sz="2600" dirty="0" smtClean="0">
                <a:latin typeface="HG丸ｺﾞｼｯｸM-PRO" panose="020F0600000000000000" pitchFamily="50" charset="-128"/>
                <a:ea typeface="HG丸ｺﾞｼｯｸM-PRO" panose="020F0600000000000000" pitchFamily="50" charset="-128"/>
              </a:rPr>
              <a:t>の形成を判定するコードを開発する</a:t>
            </a:r>
            <a:endParaRPr kumimoji="1" lang="en-US" altLang="ja-JP" sz="2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13308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kumimoji="1" lang="ja-JP" altLang="en-US" dirty="0" smtClean="0">
                <a:ea typeface="HG丸ｺﾞｼｯｸM-PRO" panose="020F0600000000000000" pitchFamily="50" charset="-128"/>
              </a:rPr>
              <a:t>まとめ</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en-US" altLang="ja-JP" sz="2600" dirty="0" smtClean="0">
                <a:latin typeface="HG丸ｺﾞｼｯｸM-PRO" panose="020F0600000000000000" pitchFamily="50" charset="-128"/>
                <a:ea typeface="HG丸ｺﾞｼｯｸM-PRO" panose="020F0600000000000000" pitchFamily="50" charset="-128"/>
              </a:rPr>
              <a:t>BH</a:t>
            </a:r>
            <a:r>
              <a:rPr lang="ja-JP" altLang="en-US" sz="2600" dirty="0" smtClean="0">
                <a:latin typeface="HG丸ｺﾞｼｯｸM-PRO" panose="020F0600000000000000" pitchFamily="50" charset="-128"/>
                <a:ea typeface="HG丸ｺﾞｼｯｸM-PRO" panose="020F0600000000000000" pitchFamily="50" charset="-128"/>
              </a:rPr>
              <a:t>同士が遠ければ</a:t>
            </a:r>
            <a:r>
              <a:rPr lang="en-US" altLang="ja-JP" sz="2600" dirty="0" smtClean="0">
                <a:latin typeface="HG丸ｺﾞｼｯｸM-PRO" panose="020F0600000000000000" pitchFamily="50" charset="-128"/>
                <a:ea typeface="HG丸ｺﾞｼｯｸM-PRO" panose="020F0600000000000000" pitchFamily="50" charset="-128"/>
              </a:rPr>
              <a:t>(3.0[L/r0]</a:t>
            </a:r>
            <a:r>
              <a:rPr lang="ja-JP" altLang="en-US" sz="2600" dirty="0" smtClean="0">
                <a:latin typeface="HG丸ｺﾞｼｯｸM-PRO" panose="020F0600000000000000" pitchFamily="50" charset="-128"/>
                <a:ea typeface="HG丸ｺﾞｼｯｸM-PRO" panose="020F0600000000000000" pitchFamily="50" charset="-128"/>
              </a:rPr>
              <a:t>くらいまで</a:t>
            </a:r>
            <a:r>
              <a:rPr lang="en-US" altLang="ja-JP" sz="2600" dirty="0" smtClean="0">
                <a:latin typeface="HG丸ｺﾞｼｯｸM-PRO" panose="020F0600000000000000" pitchFamily="50" charset="-128"/>
                <a:ea typeface="HG丸ｺﾞｼｯｸM-PRO" panose="020F0600000000000000" pitchFamily="50" charset="-128"/>
              </a:rPr>
              <a:t>)</a:t>
            </a:r>
            <a:r>
              <a:rPr lang="ja-JP" altLang="en-US" sz="2600" dirty="0" smtClean="0">
                <a:latin typeface="HG丸ｺﾞｼｯｸM-PRO" panose="020F0600000000000000" pitchFamily="50" charset="-128"/>
                <a:ea typeface="HG丸ｺﾞｼｯｸM-PRO" panose="020F0600000000000000" pitchFamily="50" charset="-128"/>
              </a:rPr>
              <a:t>球形</a:t>
            </a:r>
            <a:endParaRPr lang="en-US" altLang="ja-JP" sz="2600" dirty="0" smtClean="0">
              <a:latin typeface="HG丸ｺﾞｼｯｸM-PRO" panose="020F0600000000000000" pitchFamily="50" charset="-128"/>
              <a:ea typeface="HG丸ｺﾞｼｯｸM-PRO" panose="020F0600000000000000" pitchFamily="50" charset="-128"/>
            </a:endParaRPr>
          </a:p>
          <a:p>
            <a:r>
              <a:rPr lang="en-US" altLang="ja-JP" sz="2600" dirty="0">
                <a:latin typeface="HG丸ｺﾞｼｯｸM-PRO" panose="020F0600000000000000" pitchFamily="50" charset="-128"/>
                <a:ea typeface="HG丸ｺﾞｼｯｸM-PRO" panose="020F0600000000000000" pitchFamily="50" charset="-128"/>
              </a:rPr>
              <a:t>BH</a:t>
            </a:r>
            <a:r>
              <a:rPr lang="ja-JP" altLang="en-US" sz="2600" dirty="0">
                <a:latin typeface="HG丸ｺﾞｼｯｸM-PRO" panose="020F0600000000000000" pitchFamily="50" charset="-128"/>
                <a:ea typeface="HG丸ｺﾞｼｯｸM-PRO" panose="020F0600000000000000" pitchFamily="50" charset="-128"/>
              </a:rPr>
              <a:t>同士が近くなる</a:t>
            </a:r>
            <a:r>
              <a:rPr lang="ja-JP" altLang="en-US" sz="2600" dirty="0" smtClean="0">
                <a:latin typeface="HG丸ｺﾞｼｯｸM-PRO" panose="020F0600000000000000" pitchFamily="50" charset="-128"/>
                <a:ea typeface="HG丸ｺﾞｼｯｸM-PRO" panose="020F0600000000000000" pitchFamily="50" charset="-128"/>
              </a:rPr>
              <a:t>と，周期境界条件を課した軸の面は徐々に尖ったのち平らになってゆく</a:t>
            </a:r>
            <a:endParaRPr lang="en-US" altLang="ja-JP" sz="2600" dirty="0" smtClean="0">
              <a:latin typeface="HG丸ｺﾞｼｯｸM-PRO" panose="020F0600000000000000" pitchFamily="50" charset="-128"/>
              <a:ea typeface="HG丸ｺﾞｼｯｸM-PRO" panose="020F0600000000000000" pitchFamily="50" charset="-128"/>
            </a:endParaRPr>
          </a:p>
          <a:p>
            <a:r>
              <a:rPr lang="en-US" altLang="ja-JP" sz="2600" dirty="0">
                <a:latin typeface="HG丸ｺﾞｼｯｸM-PRO" panose="020F0600000000000000" pitchFamily="50" charset="-128"/>
                <a:ea typeface="HG丸ｺﾞｼｯｸM-PRO" panose="020F0600000000000000" pitchFamily="50" charset="-128"/>
              </a:rPr>
              <a:t>2</a:t>
            </a:r>
            <a:r>
              <a:rPr lang="ja-JP" altLang="en-US" sz="2600" dirty="0" smtClean="0">
                <a:latin typeface="HG丸ｺﾞｼｯｸM-PRO" panose="020F0600000000000000" pitchFamily="50" charset="-128"/>
                <a:ea typeface="HG丸ｺﾞｼｯｸM-PRO" panose="020F0600000000000000" pitchFamily="50" charset="-128"/>
              </a:rPr>
              <a:t>軸・</a:t>
            </a:r>
            <a:r>
              <a:rPr lang="en-US" altLang="ja-JP" sz="2600" dirty="0" smtClean="0">
                <a:latin typeface="HG丸ｺﾞｼｯｸM-PRO" panose="020F0600000000000000" pitchFamily="50" charset="-128"/>
                <a:ea typeface="HG丸ｺﾞｼｯｸM-PRO" panose="020F0600000000000000" pitchFamily="50" charset="-128"/>
              </a:rPr>
              <a:t>3</a:t>
            </a:r>
            <a:r>
              <a:rPr lang="ja-JP" altLang="en-US" sz="2600" dirty="0" smtClean="0">
                <a:latin typeface="HG丸ｺﾞｼｯｸM-PRO" panose="020F0600000000000000" pitchFamily="50" charset="-128"/>
                <a:ea typeface="HG丸ｺﾞｼｯｸM-PRO" panose="020F0600000000000000" pitchFamily="50" charset="-128"/>
              </a:rPr>
              <a:t>軸を周期境界条件とすればサイコロ状の</a:t>
            </a:r>
            <a:r>
              <a:rPr lang="en-US" altLang="ja-JP" sz="2600" dirty="0" smtClean="0">
                <a:latin typeface="HG丸ｺﾞｼｯｸM-PRO" panose="020F0600000000000000" pitchFamily="50" charset="-128"/>
                <a:ea typeface="HG丸ｺﾞｼｯｸM-PRO" panose="020F0600000000000000" pitchFamily="50" charset="-128"/>
              </a:rPr>
              <a:t>BH</a:t>
            </a:r>
            <a:r>
              <a:rPr lang="ja-JP" altLang="en-US" sz="2600" dirty="0" smtClean="0">
                <a:latin typeface="HG丸ｺﾞｼｯｸM-PRO" panose="020F0600000000000000" pitchFamily="50" charset="-128"/>
                <a:ea typeface="HG丸ｺﾞｼｯｸM-PRO" panose="020F0600000000000000" pitchFamily="50" charset="-128"/>
              </a:rPr>
              <a:t>を見られる</a:t>
            </a:r>
            <a:endParaRPr lang="en-US" altLang="ja-JP" sz="2600" dirty="0" smtClean="0">
              <a:latin typeface="HG丸ｺﾞｼｯｸM-PRO" panose="020F0600000000000000" pitchFamily="50" charset="-128"/>
              <a:ea typeface="HG丸ｺﾞｼｯｸM-PRO" panose="020F0600000000000000" pitchFamily="50" charset="-128"/>
            </a:endParaRPr>
          </a:p>
          <a:p>
            <a:r>
              <a:rPr lang="ja-JP" altLang="en-US" sz="2600" dirty="0" smtClean="0">
                <a:latin typeface="HG丸ｺﾞｼｯｸM-PRO" panose="020F0600000000000000" pitchFamily="50" charset="-128"/>
                <a:ea typeface="HG丸ｺﾞｼｯｸM-PRO" panose="020F0600000000000000" pitchFamily="50" charset="-128"/>
              </a:rPr>
              <a:t>表</a:t>
            </a:r>
            <a:r>
              <a:rPr lang="ja-JP" altLang="en-US" sz="2600" dirty="0">
                <a:latin typeface="HG丸ｺﾞｼｯｸM-PRO" panose="020F0600000000000000" pitchFamily="50" charset="-128"/>
                <a:ea typeface="HG丸ｺﾞｼｯｸM-PRO" panose="020F0600000000000000" pitchFamily="50" charset="-128"/>
              </a:rPr>
              <a:t>面積</a:t>
            </a:r>
            <a:r>
              <a:rPr lang="ja-JP" altLang="en-US" sz="2600" dirty="0" smtClean="0">
                <a:latin typeface="HG丸ｺﾞｼｯｸM-PRO" panose="020F0600000000000000" pitchFamily="50" charset="-128"/>
                <a:ea typeface="HG丸ｺﾞｼｯｸM-PRO" panose="020F0600000000000000" pitchFamily="50" charset="-128"/>
              </a:rPr>
              <a:t>は単調に増加するが，四角くなりはじめると増加度合いが鈍る</a:t>
            </a:r>
            <a:endParaRPr lang="en-US" altLang="ja-JP" sz="2600" dirty="0" smtClean="0">
              <a:latin typeface="HG丸ｺﾞｼｯｸM-PRO" panose="020F0600000000000000" pitchFamily="50" charset="-128"/>
              <a:ea typeface="HG丸ｺﾞｼｯｸM-PRO" panose="020F0600000000000000" pitchFamily="50" charset="-128"/>
            </a:endParaRPr>
          </a:p>
          <a:p>
            <a:pPr lvl="1"/>
            <a:r>
              <a:rPr lang="ja-JP" altLang="en-US" sz="2200" dirty="0" smtClean="0">
                <a:latin typeface="HG丸ｺﾞｼｯｸM-PRO" panose="020F0600000000000000" pitchFamily="50" charset="-128"/>
                <a:ea typeface="HG丸ｺﾞｼｯｸM-PRO" panose="020F0600000000000000" pitchFamily="50" charset="-128"/>
              </a:rPr>
              <a:t>表面の変形の影響</a:t>
            </a:r>
            <a:endParaRPr lang="en-US" altLang="ja-JP" sz="2200" dirty="0" smtClean="0">
              <a:latin typeface="HG丸ｺﾞｼｯｸM-PRO" panose="020F0600000000000000" pitchFamily="50" charset="-128"/>
              <a:ea typeface="HG丸ｺﾞｼｯｸM-PRO" panose="020F0600000000000000" pitchFamily="50" charset="-128"/>
            </a:endParaRPr>
          </a:p>
          <a:p>
            <a:pPr lvl="1"/>
            <a:r>
              <a:rPr lang="ja-JP" altLang="en-US" sz="2200" dirty="0" smtClean="0">
                <a:latin typeface="HG丸ｺﾞｼｯｸM-PRO" panose="020F0600000000000000" pitchFamily="50" charset="-128"/>
                <a:ea typeface="HG丸ｺﾞｼｯｸM-PRO" panose="020F0600000000000000" pitchFamily="50" charset="-128"/>
              </a:rPr>
              <a:t>それでも表面の計量の増加の方が優位</a:t>
            </a:r>
            <a:endParaRPr kumimoji="1" lang="en-US" altLang="ja-JP" sz="22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69932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今後の課題</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kumimoji="1" lang="ja-JP" altLang="en-US" sz="2600" dirty="0" smtClean="0">
                <a:latin typeface="HG丸ｺﾞｼｯｸM-PRO" panose="020F0600000000000000" pitchFamily="50" charset="-128"/>
                <a:ea typeface="HG丸ｺﾞｼｯｸM-PRO" panose="020F0600000000000000" pitchFamily="50" charset="-128"/>
              </a:rPr>
              <a:t>高次元</a:t>
            </a:r>
            <a:r>
              <a:rPr kumimoji="1" lang="en-US" altLang="ja-JP" sz="2600" dirty="0" smtClean="0">
                <a:latin typeface="HG丸ｺﾞｼｯｸM-PRO" panose="020F0600000000000000" pitchFamily="50" charset="-128"/>
                <a:ea typeface="HG丸ｺﾞｼｯｸM-PRO" panose="020F0600000000000000" pitchFamily="50" charset="-128"/>
              </a:rPr>
              <a:t>BH</a:t>
            </a:r>
            <a:r>
              <a:rPr lang="ja-JP" altLang="en-US" sz="2600" dirty="0">
                <a:latin typeface="HG丸ｺﾞｼｯｸM-PRO" panose="020F0600000000000000" pitchFamily="50" charset="-128"/>
                <a:ea typeface="HG丸ｺﾞｼｯｸM-PRO" panose="020F0600000000000000" pitchFamily="50" charset="-128"/>
              </a:rPr>
              <a:t>の</a:t>
            </a:r>
            <a:r>
              <a:rPr kumimoji="1" lang="ja-JP" altLang="en-US" sz="2600" dirty="0" smtClean="0">
                <a:latin typeface="HG丸ｺﾞｼｯｸM-PRO" panose="020F0600000000000000" pitchFamily="50" charset="-128"/>
                <a:ea typeface="HG丸ｺﾞｼｯｸM-PRO" panose="020F0600000000000000" pitchFamily="50" charset="-128"/>
              </a:rPr>
              <a:t>計算</a:t>
            </a:r>
            <a:endParaRPr kumimoji="1" lang="en-US" altLang="ja-JP" sz="2600" dirty="0" smtClean="0">
              <a:latin typeface="HG丸ｺﾞｼｯｸM-PRO" panose="020F0600000000000000" pitchFamily="50" charset="-128"/>
              <a:ea typeface="HG丸ｺﾞｼｯｸM-PRO" panose="020F0600000000000000" pitchFamily="50" charset="-128"/>
            </a:endParaRPr>
          </a:p>
          <a:p>
            <a:r>
              <a:rPr kumimoji="1" lang="ja-JP" altLang="en-US" sz="2600" dirty="0" smtClean="0">
                <a:latin typeface="HG丸ｺﾞｼｯｸM-PRO" panose="020F0600000000000000" pitchFamily="50" charset="-128"/>
                <a:ea typeface="HG丸ｺﾞｼｯｸM-PRO" panose="020F0600000000000000" pitchFamily="50" charset="-128"/>
              </a:rPr>
              <a:t>球対称以外の物質分布</a:t>
            </a:r>
            <a:endParaRPr kumimoji="1" lang="en-US" altLang="ja-JP" sz="2600" dirty="0" smtClean="0">
              <a:latin typeface="HG丸ｺﾞｼｯｸM-PRO" panose="020F0600000000000000" pitchFamily="50" charset="-128"/>
              <a:ea typeface="HG丸ｺﾞｼｯｸM-PRO" panose="020F0600000000000000" pitchFamily="50" charset="-128"/>
            </a:endParaRPr>
          </a:p>
          <a:p>
            <a:r>
              <a:rPr kumimoji="1" lang="ja-JP" altLang="en-US" sz="2600" dirty="0" smtClean="0">
                <a:latin typeface="HG丸ｺﾞｼｯｸM-PRO" panose="020F0600000000000000" pitchFamily="50" charset="-128"/>
                <a:ea typeface="HG丸ｺﾞｼｯｸM-PRO" panose="020F0600000000000000" pitchFamily="50" charset="-128"/>
              </a:rPr>
              <a:t>時間発展させる</a:t>
            </a:r>
            <a:endParaRPr kumimoji="1" lang="en-US" altLang="ja-JP" sz="2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3677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smtClean="0"/>
              <a:t>概要</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lang="en-US" altLang="ja-JP" sz="2600" dirty="0" smtClean="0">
                <a:latin typeface="HG丸ｺﾞｼｯｸM-PRO" panose="020F0600000000000000" pitchFamily="50" charset="-128"/>
                <a:ea typeface="HG丸ｺﾞｼｯｸM-PRO" panose="020F0600000000000000" pitchFamily="50" charset="-128"/>
              </a:rPr>
              <a:t>1</a:t>
            </a:r>
            <a:r>
              <a:rPr lang="ja-JP" altLang="en-US" sz="2600" dirty="0" smtClean="0">
                <a:latin typeface="HG丸ｺﾞｼｯｸM-PRO" panose="020F0600000000000000" pitchFamily="50" charset="-128"/>
                <a:ea typeface="HG丸ｺﾞｼｯｸM-PRO" panose="020F0600000000000000" pitchFamily="50" charset="-128"/>
              </a:rPr>
              <a:t>：</a:t>
            </a:r>
            <a:r>
              <a:rPr kumimoji="1" lang="ja-JP" altLang="en-US" sz="2600" dirty="0" smtClean="0">
                <a:latin typeface="HG丸ｺﾞｼｯｸM-PRO" panose="020F0600000000000000" pitchFamily="50" charset="-128"/>
                <a:ea typeface="HG丸ｺﾞｼｯｸM-PRO" panose="020F0600000000000000" pitchFamily="50" charset="-128"/>
              </a:rPr>
              <a:t>時空の構造を決める</a:t>
            </a:r>
            <a:endParaRPr kumimoji="1" lang="en-US" altLang="ja-JP" sz="2600" dirty="0" smtClean="0">
              <a:latin typeface="HG丸ｺﾞｼｯｸM-PRO" panose="020F0600000000000000" pitchFamily="50" charset="-128"/>
              <a:ea typeface="HG丸ｺﾞｼｯｸM-PRO" panose="020F0600000000000000" pitchFamily="50" charset="-128"/>
            </a:endParaRPr>
          </a:p>
          <a:p>
            <a:pPr marL="274320" lvl="1" indent="0">
              <a:buNone/>
            </a:pPr>
            <a:r>
              <a:rPr kumimoji="1" lang="ja-JP" altLang="en-US" sz="2400" dirty="0" smtClean="0">
                <a:latin typeface="HG丸ｺﾞｼｯｸM-PRO" panose="020F0600000000000000" pitchFamily="50" charset="-128"/>
                <a:ea typeface="HG丸ｺﾞｼｯｸM-PRO" panose="020F0600000000000000" pitchFamily="50" charset="-128"/>
              </a:rPr>
              <a:t>時空の歪みと物質分布を関連付ける</a:t>
            </a:r>
            <a:r>
              <a:rPr kumimoji="1" lang="en-US" altLang="ja-JP" sz="2400" dirty="0" smtClean="0">
                <a:latin typeface="HG丸ｺﾞｼｯｸM-PRO" panose="020F0600000000000000" pitchFamily="50" charset="-128"/>
                <a:ea typeface="HG丸ｺﾞｼｯｸM-PRO" panose="020F0600000000000000" pitchFamily="50" charset="-128"/>
              </a:rPr>
              <a:t>Einstein</a:t>
            </a:r>
            <a:r>
              <a:rPr kumimoji="1" lang="ja-JP" altLang="en-US" sz="2400" dirty="0" smtClean="0">
                <a:latin typeface="HG丸ｺﾞｼｯｸM-PRO" panose="020F0600000000000000" pitchFamily="50" charset="-128"/>
                <a:ea typeface="HG丸ｺﾞｼｯｸM-PRO" panose="020F0600000000000000" pitchFamily="50" charset="-128"/>
              </a:rPr>
              <a:t>方程式</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274320" lvl="1"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274320" lvl="1"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274320" lvl="1"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274320" lvl="1" indent="0">
              <a:buNone/>
            </a:pPr>
            <a:r>
              <a:rPr lang="ja-JP" altLang="en-US" sz="2400" dirty="0" smtClean="0">
                <a:latin typeface="HG丸ｺﾞｼｯｸM-PRO" panose="020F0600000000000000" pitchFamily="50" charset="-128"/>
                <a:ea typeface="HG丸ｺﾞｼｯｸM-PRO" panose="020F0600000000000000" pitchFamily="50" charset="-128"/>
              </a:rPr>
              <a:t>数値計算では時空を</a:t>
            </a:r>
            <a:r>
              <a:rPr lang="en-US" altLang="ja-JP" sz="2400" dirty="0" smtClean="0">
                <a:latin typeface="HG丸ｺﾞｼｯｸM-PRO" panose="020F0600000000000000" pitchFamily="50" charset="-128"/>
                <a:ea typeface="HG丸ｺﾞｼｯｸM-PRO" panose="020F0600000000000000" pitchFamily="50" charset="-128"/>
              </a:rPr>
              <a:t>3+1</a:t>
            </a:r>
            <a:r>
              <a:rPr lang="ja-JP" altLang="en-US" sz="2400" dirty="0" smtClean="0">
                <a:latin typeface="HG丸ｺﾞｼｯｸM-PRO" panose="020F0600000000000000" pitchFamily="50" charset="-128"/>
                <a:ea typeface="HG丸ｺﾞｼｯｸM-PRO" panose="020F0600000000000000" pitchFamily="50" charset="-128"/>
              </a:rPr>
              <a:t>分解する</a:t>
            </a:r>
            <a:r>
              <a:rPr lang="en-US" altLang="ja-JP" sz="2400" dirty="0" smtClean="0">
                <a:latin typeface="HG丸ｺﾞｼｯｸM-PRO" panose="020F0600000000000000" pitchFamily="50" charset="-128"/>
                <a:ea typeface="HG丸ｺﾞｼｯｸM-PRO" panose="020F0600000000000000" pitchFamily="50" charset="-128"/>
              </a:rPr>
              <a:t>(ADM</a:t>
            </a:r>
            <a:r>
              <a:rPr lang="ja-JP" altLang="en-US" sz="2400" dirty="0" smtClean="0">
                <a:latin typeface="HG丸ｺﾞｼｯｸM-PRO" panose="020F0600000000000000" pitchFamily="50" charset="-128"/>
                <a:ea typeface="HG丸ｺﾞｼｯｸM-PRO" panose="020F0600000000000000" pitchFamily="50" charset="-128"/>
              </a:rPr>
              <a:t>形式</a:t>
            </a:r>
            <a:r>
              <a:rPr lang="en-US" altLang="ja-JP" sz="2400" dirty="0" smtClean="0">
                <a:latin typeface="HG丸ｺﾞｼｯｸM-PRO" panose="020F0600000000000000" pitchFamily="50" charset="-128"/>
                <a:ea typeface="HG丸ｺﾞｼｯｸM-PRO" panose="020F0600000000000000" pitchFamily="50" charset="-128"/>
              </a:rPr>
              <a:t>)</a:t>
            </a:r>
          </a:p>
          <a:p>
            <a:pPr marL="274320" lvl="1" indent="0">
              <a:buNone/>
            </a:pPr>
            <a:r>
              <a:rPr lang="ja-JP" altLang="en-US" sz="2400" dirty="0" smtClean="0">
                <a:latin typeface="HG丸ｺﾞｼｯｸM-PRO" panose="020F0600000000000000" pitchFamily="50" charset="-128"/>
                <a:ea typeface="HG丸ｺﾞｼｯｸM-PRO" panose="020F0600000000000000" pitchFamily="50" charset="-128"/>
              </a:rPr>
              <a:t>初期の物理量を決定する</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時間発展なし</a:t>
            </a:r>
            <a:r>
              <a:rPr lang="en-US" altLang="ja-JP" sz="2400" dirty="0" smtClean="0">
                <a:latin typeface="HG丸ｺﾞｼｯｸM-PRO" panose="020F0600000000000000" pitchFamily="50" charset="-128"/>
                <a:ea typeface="HG丸ｺﾞｼｯｸM-PRO" panose="020F0600000000000000" pitchFamily="50" charset="-128"/>
              </a:rPr>
              <a:t>)</a:t>
            </a:r>
          </a:p>
          <a:p>
            <a:pPr marL="274320" lvl="1" indent="0">
              <a:buNone/>
            </a:pPr>
            <a:r>
              <a:rPr kumimoji="1" lang="ja-JP" altLang="en-US" sz="2400" dirty="0" smtClean="0">
                <a:latin typeface="HG丸ｺﾞｼｯｸM-PRO" panose="020F0600000000000000" pitchFamily="50" charset="-128"/>
                <a:ea typeface="HG丸ｺﾞｼｯｸM-PRO" panose="020F0600000000000000" pitchFamily="50" charset="-128"/>
              </a:rPr>
              <a:t>　→拘束条件式を解</a:t>
            </a:r>
            <a:r>
              <a:rPr lang="ja-JP" altLang="en-US" sz="2400" dirty="0" smtClean="0">
                <a:latin typeface="HG丸ｺﾞｼｯｸM-PRO" panose="020F0600000000000000" pitchFamily="50" charset="-128"/>
                <a:ea typeface="HG丸ｺﾞｼｯｸM-PRO" panose="020F0600000000000000" pitchFamily="50" charset="-128"/>
              </a:rPr>
              <a:t>く</a:t>
            </a:r>
            <a:endParaRPr kumimoji="1" lang="en-US" altLang="ja-JP" sz="2600" dirty="0" smtClean="0">
              <a:latin typeface="HG丸ｺﾞｼｯｸM-PRO" panose="020F0600000000000000" pitchFamily="50" charset="-128"/>
              <a:ea typeface="HG丸ｺﾞｼｯｸM-PRO" panose="020F0600000000000000" pitchFamily="50" charset="-128"/>
            </a:endParaRPr>
          </a:p>
          <a:p>
            <a:r>
              <a:rPr kumimoji="1" lang="en-US" altLang="ja-JP" sz="2600" dirty="0" smtClean="0">
                <a:latin typeface="HG丸ｺﾞｼｯｸM-PRO" panose="020F0600000000000000" pitchFamily="50" charset="-128"/>
                <a:ea typeface="HG丸ｺﾞｼｯｸM-PRO" panose="020F0600000000000000" pitchFamily="50" charset="-128"/>
              </a:rPr>
              <a:t>2</a:t>
            </a:r>
            <a:r>
              <a:rPr kumimoji="1" lang="ja-JP" altLang="en-US" sz="2600" dirty="0" smtClean="0">
                <a:latin typeface="HG丸ｺﾞｼｯｸM-PRO" panose="020F0600000000000000" pitchFamily="50" charset="-128"/>
                <a:ea typeface="HG丸ｺﾞｼｯｸM-PRO" panose="020F0600000000000000" pitchFamily="50" charset="-128"/>
              </a:rPr>
              <a:t>：</a:t>
            </a:r>
            <a:r>
              <a:rPr kumimoji="1" lang="en-US" altLang="ja-JP" sz="2600" dirty="0" smtClean="0">
                <a:latin typeface="HG丸ｺﾞｼｯｸM-PRO" panose="020F0600000000000000" pitchFamily="50" charset="-128"/>
                <a:ea typeface="HG丸ｺﾞｼｯｸM-PRO" panose="020F0600000000000000" pitchFamily="50" charset="-128"/>
              </a:rPr>
              <a:t>BH</a:t>
            </a:r>
            <a:r>
              <a:rPr kumimoji="1" lang="ja-JP" altLang="en-US" sz="2600" dirty="0" smtClean="0">
                <a:latin typeface="HG丸ｺﾞｼｯｸM-PRO" panose="020F0600000000000000" pitchFamily="50" charset="-128"/>
                <a:ea typeface="HG丸ｺﾞｼｯｸM-PRO" panose="020F0600000000000000" pitchFamily="50" charset="-128"/>
              </a:rPr>
              <a:t>の形成を判定する</a:t>
            </a:r>
            <a:endParaRPr kumimoji="1" lang="en-US" altLang="ja-JP" sz="2600" dirty="0" smtClean="0">
              <a:latin typeface="HG丸ｺﾞｼｯｸM-PRO" panose="020F0600000000000000" pitchFamily="50" charset="-128"/>
              <a:ea typeface="HG丸ｺﾞｼｯｸM-PRO" panose="020F0600000000000000" pitchFamily="50" charset="-128"/>
            </a:endParaRPr>
          </a:p>
          <a:p>
            <a:pPr marL="274320" lvl="1" indent="0">
              <a:buNone/>
            </a:pPr>
            <a:r>
              <a:rPr lang="ja-JP" altLang="en-US" sz="2400" dirty="0">
                <a:latin typeface="HG丸ｺﾞｼｯｸM-PRO" panose="020F0600000000000000" pitchFamily="50" charset="-128"/>
                <a:ea typeface="HG丸ｺﾞｼｯｸM-PRO" panose="020F0600000000000000" pitchFamily="50" charset="-128"/>
              </a:rPr>
              <a:t>光</a:t>
            </a:r>
            <a:r>
              <a:rPr lang="ja-JP" altLang="en-US" sz="2400" dirty="0" smtClean="0">
                <a:latin typeface="HG丸ｺﾞｼｯｸM-PRO" panose="020F0600000000000000" pitchFamily="50" charset="-128"/>
                <a:ea typeface="HG丸ｺﾞｼｯｸM-PRO" panose="020F0600000000000000" pitchFamily="50" charset="-128"/>
              </a:rPr>
              <a:t>を飛ばして</a:t>
            </a:r>
            <a:r>
              <a:rPr lang="en-US" altLang="ja-JP" sz="2400" dirty="0" smtClean="0">
                <a:latin typeface="HG丸ｺﾞｼｯｸM-PRO" panose="020F0600000000000000" pitchFamily="50" charset="-128"/>
                <a:ea typeface="HG丸ｺﾞｼｯｸM-PRO" panose="020F0600000000000000" pitchFamily="50" charset="-128"/>
              </a:rPr>
              <a:t>BH</a:t>
            </a:r>
            <a:r>
              <a:rPr lang="ja-JP" altLang="en-US" sz="2400" dirty="0" smtClean="0">
                <a:latin typeface="HG丸ｺﾞｼｯｸM-PRO" panose="020F0600000000000000" pitchFamily="50" charset="-128"/>
                <a:ea typeface="HG丸ｺﾞｼｯｸM-PRO" panose="020F0600000000000000" pitchFamily="50" charset="-128"/>
              </a:rPr>
              <a:t>表面を判定</a:t>
            </a:r>
            <a:endParaRPr lang="en-US" altLang="ja-JP" sz="2400" dirty="0" smtClean="0">
              <a:latin typeface="HG丸ｺﾞｼｯｸM-PRO" panose="020F0600000000000000" pitchFamily="50" charset="-128"/>
              <a:ea typeface="HG丸ｺﾞｼｯｸM-PRO" panose="020F0600000000000000" pitchFamily="50" charset="-128"/>
            </a:endParaRPr>
          </a:p>
          <a:p>
            <a:pPr marL="274320" lvl="1" indent="0">
              <a:buNone/>
            </a:pPr>
            <a:r>
              <a:rPr lang="ja-JP" altLang="en-US" sz="2400" dirty="0" smtClean="0">
                <a:latin typeface="HG丸ｺﾞｼｯｸM-PRO" panose="020F0600000000000000" pitchFamily="50" charset="-128"/>
                <a:ea typeface="HG丸ｺﾞｼｯｸM-PRO" panose="020F0600000000000000" pitchFamily="50" charset="-128"/>
              </a:rPr>
              <a:t>　→測地線方程式を解く</a:t>
            </a:r>
            <a:endParaRPr lang="en-US" altLang="ja-JP" sz="2400" dirty="0" smtClean="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792" y="2470991"/>
            <a:ext cx="4907661" cy="708279"/>
          </a:xfrm>
          <a:prstGeom prst="rect">
            <a:avLst/>
          </a:prstGeom>
        </p:spPr>
      </p:pic>
    </p:spTree>
    <p:extLst>
      <p:ext uri="{BB962C8B-B14F-4D97-AF65-F5344CB8AC3E}">
        <p14:creationId xmlns:p14="http://schemas.microsoft.com/office/powerpoint/2010/main" val="2147241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解くべき</a:t>
            </a:r>
            <a:r>
              <a:rPr lang="ja-JP" altLang="en-US" dirty="0" smtClean="0"/>
              <a:t>式</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8021376" cy="5443267"/>
          </a:xfrm>
        </p:spPr>
        <p:txBody>
          <a:bodyPr>
            <a:normAutofit/>
          </a:bodyPr>
          <a:lstStyle/>
          <a:p>
            <a:r>
              <a:rPr lang="ja-JP" altLang="en-US" sz="2600" dirty="0" smtClean="0">
                <a:latin typeface="HG丸ｺﾞｼｯｸM-PRO" panose="020F0600000000000000" pitchFamily="50" charset="-128"/>
                <a:ea typeface="HG丸ｺﾞｼｯｸM-PRO" panose="020F0600000000000000" pitchFamily="50" charset="-128"/>
              </a:rPr>
              <a:t>計量を求める：楕円型偏</a:t>
            </a:r>
            <a:r>
              <a:rPr lang="ja-JP" altLang="en-US" sz="2600" dirty="0">
                <a:latin typeface="HG丸ｺﾞｼｯｸM-PRO" panose="020F0600000000000000" pitchFamily="50" charset="-128"/>
                <a:ea typeface="HG丸ｺﾞｼｯｸM-PRO" panose="020F0600000000000000" pitchFamily="50" charset="-128"/>
              </a:rPr>
              <a:t>微分</a:t>
            </a:r>
            <a:r>
              <a:rPr lang="ja-JP" altLang="en-US" sz="2600" dirty="0" smtClean="0">
                <a:latin typeface="HG丸ｺﾞｼｯｸM-PRO" panose="020F0600000000000000" pitchFamily="50" charset="-128"/>
                <a:ea typeface="HG丸ｺﾞｼｯｸM-PRO" panose="020F0600000000000000" pitchFamily="50" charset="-128"/>
              </a:rPr>
              <a:t>方程式</a:t>
            </a:r>
            <a:r>
              <a:rPr lang="en-US" altLang="ja-JP" sz="2600" dirty="0" smtClean="0">
                <a:latin typeface="HG丸ｺﾞｼｯｸM-PRO" panose="020F0600000000000000" pitchFamily="50" charset="-128"/>
                <a:ea typeface="HG丸ｺﾞｼｯｸM-PRO" panose="020F0600000000000000" pitchFamily="50" charset="-128"/>
              </a:rPr>
              <a:t>×2</a:t>
            </a:r>
          </a:p>
          <a:p>
            <a:pPr lvl="1"/>
            <a:r>
              <a:rPr kumimoji="1" lang="ja-JP" altLang="en-US" sz="2200" dirty="0" smtClean="0">
                <a:latin typeface="HG丸ｺﾞｼｯｸM-PRO" panose="020F0600000000000000" pitchFamily="50" charset="-128"/>
                <a:ea typeface="HG丸ｺﾞｼｯｸM-PRO" panose="020F0600000000000000" pitchFamily="50" charset="-128"/>
              </a:rPr>
              <a:t>計量の</a:t>
            </a:r>
            <a:r>
              <a:rPr kumimoji="1" lang="en-US" altLang="ja-JP" sz="2200" dirty="0" smtClean="0">
                <a:latin typeface="HG丸ｺﾞｼｯｸM-PRO" panose="020F0600000000000000" pitchFamily="50" charset="-128"/>
                <a:ea typeface="HG丸ｺﾞｼｯｸM-PRO" panose="020F0600000000000000" pitchFamily="50" charset="-128"/>
              </a:rPr>
              <a:t>3</a:t>
            </a:r>
            <a:r>
              <a:rPr kumimoji="1" lang="ja-JP" altLang="en-US" sz="2200" dirty="0" smtClean="0">
                <a:latin typeface="HG丸ｺﾞｼｯｸM-PRO" panose="020F0600000000000000" pitchFamily="50" charset="-128"/>
                <a:ea typeface="HG丸ｺﾞｼｯｸM-PRO" panose="020F0600000000000000" pitchFamily="50" charset="-128"/>
              </a:rPr>
              <a:t>次元空間成分</a:t>
            </a:r>
            <a:r>
              <a:rPr lang="ja-JP" altLang="en-US" sz="2200" dirty="0" smtClean="0">
                <a:latin typeface="HG丸ｺﾞｼｯｸM-PRO" panose="020F0600000000000000" pitchFamily="50" charset="-128"/>
                <a:ea typeface="HG丸ｺﾞｼｯｸM-PRO" panose="020F0600000000000000" pitchFamily="50" charset="-128"/>
              </a:rPr>
              <a:t>：</a:t>
            </a:r>
            <a:r>
              <a:rPr kumimoji="1" lang="en-US" altLang="ja-JP" sz="2200" dirty="0" smtClean="0">
                <a:latin typeface="HG丸ｺﾞｼｯｸM-PRO" panose="020F0600000000000000" pitchFamily="50" charset="-128"/>
                <a:ea typeface="HG丸ｺﾞｼｯｸM-PRO" panose="020F0600000000000000" pitchFamily="50" charset="-128"/>
              </a:rPr>
              <a:t>Hamiltonian constraint)</a:t>
            </a:r>
          </a:p>
          <a:p>
            <a:pPr lvl="1"/>
            <a:endParaRPr lang="en-US" altLang="ja-JP" sz="2600" dirty="0" smtClean="0">
              <a:latin typeface="HG丸ｺﾞｼｯｸM-PRO" panose="020F0600000000000000" pitchFamily="50" charset="-128"/>
              <a:ea typeface="HG丸ｺﾞｼｯｸM-PRO" panose="020F0600000000000000" pitchFamily="50" charset="-128"/>
            </a:endParaRPr>
          </a:p>
          <a:p>
            <a:pPr lvl="1"/>
            <a:endParaRPr lang="en-US" altLang="ja-JP" sz="2600" dirty="0">
              <a:latin typeface="HG丸ｺﾞｼｯｸM-PRO" panose="020F0600000000000000" pitchFamily="50" charset="-128"/>
              <a:ea typeface="HG丸ｺﾞｼｯｸM-PRO" panose="020F0600000000000000" pitchFamily="50" charset="-128"/>
            </a:endParaRPr>
          </a:p>
          <a:p>
            <a:pPr lvl="1"/>
            <a:r>
              <a:rPr lang="ja-JP" altLang="en-US" sz="2200" dirty="0" smtClean="0">
                <a:latin typeface="HG丸ｺﾞｼｯｸM-PRO" panose="020F0600000000000000" pitchFamily="50" charset="-128"/>
                <a:ea typeface="HG丸ｺﾞｼｯｸM-PRO" panose="020F0600000000000000" pitchFamily="50" charset="-128"/>
              </a:rPr>
              <a:t>計量の時間成分</a:t>
            </a:r>
            <a:r>
              <a:rPr kumimoji="1" lang="ja-JP" altLang="en-US" sz="2200" dirty="0" smtClean="0">
                <a:latin typeface="HG丸ｺﾞｼｯｸM-PRO" panose="020F0600000000000000" pitchFamily="50" charset="-128"/>
                <a:ea typeface="HG丸ｺﾞｼｯｸM-PRO" panose="020F0600000000000000" pitchFamily="50" charset="-128"/>
              </a:rPr>
              <a:t>：</a:t>
            </a:r>
            <a:r>
              <a:rPr lang="en-US" altLang="ja-JP" sz="2200" dirty="0" smtClean="0">
                <a:latin typeface="HG丸ｺﾞｼｯｸM-PRO" panose="020F0600000000000000" pitchFamily="50" charset="-128"/>
                <a:ea typeface="HG丸ｺﾞｼｯｸM-PRO" panose="020F0600000000000000" pitchFamily="50" charset="-128"/>
              </a:rPr>
              <a:t>lapse</a:t>
            </a:r>
            <a:r>
              <a:rPr lang="ja-JP" altLang="en-US" sz="2200" dirty="0" smtClean="0">
                <a:latin typeface="HG丸ｺﾞｼｯｸM-PRO" panose="020F0600000000000000" pitchFamily="50" charset="-128"/>
                <a:ea typeface="HG丸ｺﾞｼｯｸM-PRO" panose="020F0600000000000000" pitchFamily="50" charset="-128"/>
              </a:rPr>
              <a:t>関数の決定</a:t>
            </a:r>
            <a:r>
              <a:rPr kumimoji="1" lang="en-US" altLang="ja-JP" sz="2200" dirty="0" smtClean="0">
                <a:latin typeface="HG丸ｺﾞｼｯｸM-PRO" panose="020F0600000000000000" pitchFamily="50" charset="-128"/>
                <a:ea typeface="HG丸ｺﾞｼｯｸM-PRO" panose="020F0600000000000000" pitchFamily="50" charset="-128"/>
              </a:rPr>
              <a:t>(Maximal slicing)</a:t>
            </a:r>
          </a:p>
          <a:p>
            <a:pPr lvl="1"/>
            <a:endParaRPr lang="en-US" altLang="ja-JP" sz="2600" dirty="0" smtClean="0">
              <a:latin typeface="HG丸ｺﾞｼｯｸM-PRO" panose="020F0600000000000000" pitchFamily="50" charset="-128"/>
              <a:ea typeface="HG丸ｺﾞｼｯｸM-PRO" panose="020F0600000000000000" pitchFamily="50" charset="-128"/>
            </a:endParaRPr>
          </a:p>
          <a:p>
            <a:pPr lvl="1"/>
            <a:endParaRPr lang="en-US" altLang="ja-JP" sz="2600" dirty="0">
              <a:latin typeface="HG丸ｺﾞｼｯｸM-PRO" panose="020F0600000000000000" pitchFamily="50" charset="-128"/>
              <a:ea typeface="HG丸ｺﾞｼｯｸM-PRO" panose="020F0600000000000000" pitchFamily="50" charset="-128"/>
            </a:endParaRPr>
          </a:p>
          <a:p>
            <a:r>
              <a:rPr lang="en-US" altLang="ja-JP" sz="2600" dirty="0" smtClean="0">
                <a:latin typeface="HG丸ｺﾞｼｯｸM-PRO" panose="020F0600000000000000" pitchFamily="50" charset="-128"/>
                <a:ea typeface="HG丸ｺﾞｼｯｸM-PRO" panose="020F0600000000000000" pitchFamily="50" charset="-128"/>
              </a:rPr>
              <a:t>BH</a:t>
            </a:r>
            <a:r>
              <a:rPr lang="ja-JP" altLang="en-US" sz="2600" dirty="0" smtClean="0">
                <a:latin typeface="HG丸ｺﾞｼｯｸM-PRO" panose="020F0600000000000000" pitchFamily="50" charset="-128"/>
                <a:ea typeface="HG丸ｺﾞｼｯｸM-PRO" panose="020F0600000000000000" pitchFamily="50" charset="-128"/>
              </a:rPr>
              <a:t>の表面を判定する：常微分方程式</a:t>
            </a:r>
            <a:endParaRPr lang="en-US" altLang="ja-JP" sz="2600" dirty="0" smtClean="0">
              <a:latin typeface="HG丸ｺﾞｼｯｸM-PRO" panose="020F0600000000000000" pitchFamily="50" charset="-128"/>
              <a:ea typeface="HG丸ｺﾞｼｯｸM-PRO" panose="020F0600000000000000" pitchFamily="50" charset="-128"/>
            </a:endParaRPr>
          </a:p>
          <a:p>
            <a:pPr lvl="1"/>
            <a:r>
              <a:rPr lang="ja-JP" altLang="en-US" sz="2200" dirty="0">
                <a:latin typeface="HG丸ｺﾞｼｯｸM-PRO" panose="020F0600000000000000" pitchFamily="50" charset="-128"/>
                <a:ea typeface="HG丸ｺﾞｼｯｸM-PRO" panose="020F0600000000000000" pitchFamily="50" charset="-128"/>
              </a:rPr>
              <a:t>測地線</a:t>
            </a:r>
            <a:r>
              <a:rPr lang="ja-JP" altLang="en-US" sz="2200" dirty="0" smtClean="0">
                <a:latin typeface="HG丸ｺﾞｼｯｸM-PRO" panose="020F0600000000000000" pitchFamily="50" charset="-128"/>
                <a:ea typeface="HG丸ｺﾞｼｯｸM-PRO" panose="020F0600000000000000" pitchFamily="50" charset="-128"/>
              </a:rPr>
              <a:t>方程式→運動方程式の</a:t>
            </a:r>
            <a:r>
              <a:rPr lang="ja-JP" altLang="en-US" sz="2200" dirty="0">
                <a:latin typeface="HG丸ｺﾞｼｯｸM-PRO" panose="020F0600000000000000" pitchFamily="50" charset="-128"/>
                <a:ea typeface="HG丸ｺﾞｼｯｸM-PRO" panose="020F0600000000000000" pitchFamily="50" charset="-128"/>
              </a:rPr>
              <a:t>一般相</a:t>
            </a:r>
            <a:r>
              <a:rPr lang="ja-JP" altLang="en-US" sz="2200" dirty="0" smtClean="0">
                <a:latin typeface="HG丸ｺﾞｼｯｸM-PRO" panose="020F0600000000000000" pitchFamily="50" charset="-128"/>
                <a:ea typeface="HG丸ｺﾞｼｯｸM-PRO" panose="020F0600000000000000" pitchFamily="50" charset="-128"/>
              </a:rPr>
              <a:t>対論版</a:t>
            </a:r>
            <a:endParaRPr lang="en-US" altLang="ja-JP" sz="22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0238" y="3611070"/>
            <a:ext cx="6142196" cy="587216"/>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0238" y="2343709"/>
            <a:ext cx="4687729" cy="570071"/>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0238" y="5482792"/>
            <a:ext cx="2691765" cy="522923"/>
          </a:xfrm>
          <a:prstGeom prst="rect">
            <a:avLst/>
          </a:prstGeom>
        </p:spPr>
      </p:pic>
    </p:spTree>
    <p:extLst>
      <p:ext uri="{BB962C8B-B14F-4D97-AF65-F5344CB8AC3E}">
        <p14:creationId xmlns:p14="http://schemas.microsoft.com/office/powerpoint/2010/main" val="1133014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解くべき</a:t>
            </a:r>
            <a:r>
              <a:rPr lang="ja-JP" altLang="en-US" dirty="0" smtClean="0"/>
              <a:t>式</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8021376" cy="5443267"/>
          </a:xfrm>
        </p:spPr>
        <p:txBody>
          <a:bodyPr>
            <a:normAutofit/>
          </a:bodyPr>
          <a:lstStyle/>
          <a:p>
            <a:r>
              <a:rPr lang="ja-JP" altLang="en-US" sz="2600" dirty="0" smtClean="0">
                <a:latin typeface="HG丸ｺﾞｼｯｸM-PRO" panose="020F0600000000000000" pitchFamily="50" charset="-128"/>
                <a:ea typeface="HG丸ｺﾞｼｯｸM-PRO" panose="020F0600000000000000" pitchFamily="50" charset="-128"/>
              </a:rPr>
              <a:t>計量を求める：楕円型偏</a:t>
            </a:r>
            <a:r>
              <a:rPr lang="ja-JP" altLang="en-US" sz="2600" dirty="0">
                <a:latin typeface="HG丸ｺﾞｼｯｸM-PRO" panose="020F0600000000000000" pitchFamily="50" charset="-128"/>
                <a:ea typeface="HG丸ｺﾞｼｯｸM-PRO" panose="020F0600000000000000" pitchFamily="50" charset="-128"/>
              </a:rPr>
              <a:t>微分</a:t>
            </a:r>
            <a:r>
              <a:rPr lang="ja-JP" altLang="en-US" sz="2600" dirty="0" smtClean="0">
                <a:latin typeface="HG丸ｺﾞｼｯｸM-PRO" panose="020F0600000000000000" pitchFamily="50" charset="-128"/>
                <a:ea typeface="HG丸ｺﾞｼｯｸM-PRO" panose="020F0600000000000000" pitchFamily="50" charset="-128"/>
              </a:rPr>
              <a:t>方程式</a:t>
            </a:r>
            <a:r>
              <a:rPr lang="en-US" altLang="ja-JP" sz="2600" dirty="0" smtClean="0">
                <a:latin typeface="HG丸ｺﾞｼｯｸM-PRO" panose="020F0600000000000000" pitchFamily="50" charset="-128"/>
                <a:ea typeface="HG丸ｺﾞｼｯｸM-PRO" panose="020F0600000000000000" pitchFamily="50" charset="-128"/>
              </a:rPr>
              <a:t>×2</a:t>
            </a:r>
          </a:p>
          <a:p>
            <a:pPr lvl="1"/>
            <a:r>
              <a:rPr kumimoji="1" lang="ja-JP" altLang="en-US" sz="2200" dirty="0" smtClean="0">
                <a:latin typeface="HG丸ｺﾞｼｯｸM-PRO" panose="020F0600000000000000" pitchFamily="50" charset="-128"/>
                <a:ea typeface="HG丸ｺﾞｼｯｸM-PRO" panose="020F0600000000000000" pitchFamily="50" charset="-128"/>
              </a:rPr>
              <a:t>計量の</a:t>
            </a:r>
            <a:r>
              <a:rPr kumimoji="1" lang="en-US" altLang="ja-JP" sz="2200" dirty="0" smtClean="0">
                <a:latin typeface="HG丸ｺﾞｼｯｸM-PRO" panose="020F0600000000000000" pitchFamily="50" charset="-128"/>
                <a:ea typeface="HG丸ｺﾞｼｯｸM-PRO" panose="020F0600000000000000" pitchFamily="50" charset="-128"/>
              </a:rPr>
              <a:t>3</a:t>
            </a:r>
            <a:r>
              <a:rPr kumimoji="1" lang="ja-JP" altLang="en-US" sz="2200" dirty="0" smtClean="0">
                <a:latin typeface="HG丸ｺﾞｼｯｸM-PRO" panose="020F0600000000000000" pitchFamily="50" charset="-128"/>
                <a:ea typeface="HG丸ｺﾞｼｯｸM-PRO" panose="020F0600000000000000" pitchFamily="50" charset="-128"/>
              </a:rPr>
              <a:t>次元空間成分</a:t>
            </a:r>
            <a:r>
              <a:rPr lang="ja-JP" altLang="en-US" sz="2200" dirty="0" smtClean="0">
                <a:latin typeface="HG丸ｺﾞｼｯｸM-PRO" panose="020F0600000000000000" pitchFamily="50" charset="-128"/>
                <a:ea typeface="HG丸ｺﾞｼｯｸM-PRO" panose="020F0600000000000000" pitchFamily="50" charset="-128"/>
              </a:rPr>
              <a:t>：</a:t>
            </a:r>
            <a:r>
              <a:rPr kumimoji="1" lang="en-US" altLang="ja-JP" sz="2200" dirty="0" smtClean="0">
                <a:latin typeface="HG丸ｺﾞｼｯｸM-PRO" panose="020F0600000000000000" pitchFamily="50" charset="-128"/>
                <a:ea typeface="HG丸ｺﾞｼｯｸM-PRO" panose="020F0600000000000000" pitchFamily="50" charset="-128"/>
              </a:rPr>
              <a:t>Hamiltonian constraint)</a:t>
            </a:r>
          </a:p>
          <a:p>
            <a:pPr lvl="1"/>
            <a:endParaRPr lang="en-US" altLang="ja-JP" sz="2600" dirty="0" smtClean="0">
              <a:latin typeface="HG丸ｺﾞｼｯｸM-PRO" panose="020F0600000000000000" pitchFamily="50" charset="-128"/>
              <a:ea typeface="HG丸ｺﾞｼｯｸM-PRO" panose="020F0600000000000000" pitchFamily="50" charset="-128"/>
            </a:endParaRPr>
          </a:p>
          <a:p>
            <a:pPr lvl="1"/>
            <a:endParaRPr lang="en-US" altLang="ja-JP" sz="2600" dirty="0">
              <a:latin typeface="HG丸ｺﾞｼｯｸM-PRO" panose="020F0600000000000000" pitchFamily="50" charset="-128"/>
              <a:ea typeface="HG丸ｺﾞｼｯｸM-PRO" panose="020F0600000000000000" pitchFamily="50" charset="-128"/>
            </a:endParaRPr>
          </a:p>
          <a:p>
            <a:pPr lvl="1"/>
            <a:r>
              <a:rPr lang="ja-JP" altLang="en-US" sz="2200" dirty="0" smtClean="0">
                <a:latin typeface="HG丸ｺﾞｼｯｸM-PRO" panose="020F0600000000000000" pitchFamily="50" charset="-128"/>
                <a:ea typeface="HG丸ｺﾞｼｯｸM-PRO" panose="020F0600000000000000" pitchFamily="50" charset="-128"/>
              </a:rPr>
              <a:t>計量の時間成分</a:t>
            </a:r>
            <a:r>
              <a:rPr kumimoji="1" lang="ja-JP" altLang="en-US" sz="2200" dirty="0" smtClean="0">
                <a:latin typeface="HG丸ｺﾞｼｯｸM-PRO" panose="020F0600000000000000" pitchFamily="50" charset="-128"/>
                <a:ea typeface="HG丸ｺﾞｼｯｸM-PRO" panose="020F0600000000000000" pitchFamily="50" charset="-128"/>
              </a:rPr>
              <a:t>：</a:t>
            </a:r>
            <a:r>
              <a:rPr lang="en-US" altLang="ja-JP" sz="2200" dirty="0" smtClean="0">
                <a:latin typeface="HG丸ｺﾞｼｯｸM-PRO" panose="020F0600000000000000" pitchFamily="50" charset="-128"/>
                <a:ea typeface="HG丸ｺﾞｼｯｸM-PRO" panose="020F0600000000000000" pitchFamily="50" charset="-128"/>
              </a:rPr>
              <a:t>lapse</a:t>
            </a:r>
            <a:r>
              <a:rPr lang="ja-JP" altLang="en-US" sz="2200" dirty="0" smtClean="0">
                <a:latin typeface="HG丸ｺﾞｼｯｸM-PRO" panose="020F0600000000000000" pitchFamily="50" charset="-128"/>
                <a:ea typeface="HG丸ｺﾞｼｯｸM-PRO" panose="020F0600000000000000" pitchFamily="50" charset="-128"/>
              </a:rPr>
              <a:t>関数の決定</a:t>
            </a:r>
            <a:r>
              <a:rPr kumimoji="1" lang="en-US" altLang="ja-JP" sz="2200" dirty="0" smtClean="0">
                <a:latin typeface="HG丸ｺﾞｼｯｸM-PRO" panose="020F0600000000000000" pitchFamily="50" charset="-128"/>
                <a:ea typeface="HG丸ｺﾞｼｯｸM-PRO" panose="020F0600000000000000" pitchFamily="50" charset="-128"/>
              </a:rPr>
              <a:t>(Maximal slicing)</a:t>
            </a:r>
          </a:p>
          <a:p>
            <a:pPr lvl="1"/>
            <a:endParaRPr lang="en-US" altLang="ja-JP" sz="2600" dirty="0" smtClean="0">
              <a:latin typeface="HG丸ｺﾞｼｯｸM-PRO" panose="020F0600000000000000" pitchFamily="50" charset="-128"/>
              <a:ea typeface="HG丸ｺﾞｼｯｸM-PRO" panose="020F0600000000000000" pitchFamily="50" charset="-128"/>
            </a:endParaRPr>
          </a:p>
          <a:p>
            <a:pPr lvl="1"/>
            <a:endParaRPr lang="en-US" altLang="ja-JP" sz="2600" dirty="0">
              <a:latin typeface="HG丸ｺﾞｼｯｸM-PRO" panose="020F0600000000000000" pitchFamily="50" charset="-128"/>
              <a:ea typeface="HG丸ｺﾞｼｯｸM-PRO" panose="020F0600000000000000" pitchFamily="50" charset="-128"/>
            </a:endParaRPr>
          </a:p>
          <a:p>
            <a:r>
              <a:rPr lang="en-US" altLang="ja-JP" sz="2600" dirty="0" smtClean="0">
                <a:latin typeface="HG丸ｺﾞｼｯｸM-PRO" panose="020F0600000000000000" pitchFamily="50" charset="-128"/>
                <a:ea typeface="HG丸ｺﾞｼｯｸM-PRO" panose="020F0600000000000000" pitchFamily="50" charset="-128"/>
              </a:rPr>
              <a:t>BH</a:t>
            </a:r>
            <a:r>
              <a:rPr lang="ja-JP" altLang="en-US" sz="2600" dirty="0" smtClean="0">
                <a:latin typeface="HG丸ｺﾞｼｯｸM-PRO" panose="020F0600000000000000" pitchFamily="50" charset="-128"/>
                <a:ea typeface="HG丸ｺﾞｼｯｸM-PRO" panose="020F0600000000000000" pitchFamily="50" charset="-128"/>
              </a:rPr>
              <a:t>の表面を判定する：常微分方程式</a:t>
            </a:r>
            <a:endParaRPr lang="en-US" altLang="ja-JP" sz="2600" dirty="0" smtClean="0">
              <a:latin typeface="HG丸ｺﾞｼｯｸM-PRO" panose="020F0600000000000000" pitchFamily="50" charset="-128"/>
              <a:ea typeface="HG丸ｺﾞｼｯｸM-PRO" panose="020F0600000000000000" pitchFamily="50" charset="-128"/>
            </a:endParaRPr>
          </a:p>
          <a:p>
            <a:pPr lvl="1"/>
            <a:r>
              <a:rPr lang="ja-JP" altLang="en-US" sz="2200" dirty="0">
                <a:latin typeface="HG丸ｺﾞｼｯｸM-PRO" panose="020F0600000000000000" pitchFamily="50" charset="-128"/>
                <a:ea typeface="HG丸ｺﾞｼｯｸM-PRO" panose="020F0600000000000000" pitchFamily="50" charset="-128"/>
              </a:rPr>
              <a:t>測地線</a:t>
            </a:r>
            <a:r>
              <a:rPr lang="ja-JP" altLang="en-US" sz="2200" dirty="0" smtClean="0">
                <a:latin typeface="HG丸ｺﾞｼｯｸM-PRO" panose="020F0600000000000000" pitchFamily="50" charset="-128"/>
                <a:ea typeface="HG丸ｺﾞｼｯｸM-PRO" panose="020F0600000000000000" pitchFamily="50" charset="-128"/>
              </a:rPr>
              <a:t>方程式→運動方程式の</a:t>
            </a:r>
            <a:r>
              <a:rPr lang="ja-JP" altLang="en-US" sz="2200" dirty="0">
                <a:latin typeface="HG丸ｺﾞｼｯｸM-PRO" panose="020F0600000000000000" pitchFamily="50" charset="-128"/>
                <a:ea typeface="HG丸ｺﾞｼｯｸM-PRO" panose="020F0600000000000000" pitchFamily="50" charset="-128"/>
              </a:rPr>
              <a:t>一般相</a:t>
            </a:r>
            <a:r>
              <a:rPr lang="ja-JP" altLang="en-US" sz="2200" dirty="0" smtClean="0">
                <a:latin typeface="HG丸ｺﾞｼｯｸM-PRO" panose="020F0600000000000000" pitchFamily="50" charset="-128"/>
                <a:ea typeface="HG丸ｺﾞｼｯｸM-PRO" panose="020F0600000000000000" pitchFamily="50" charset="-128"/>
              </a:rPr>
              <a:t>対論版</a:t>
            </a:r>
            <a:endParaRPr lang="en-US" altLang="ja-JP" sz="22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0238" y="3611070"/>
            <a:ext cx="6142196" cy="587216"/>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0238" y="2343709"/>
            <a:ext cx="4687729" cy="570071"/>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0238" y="5482792"/>
            <a:ext cx="2691765" cy="522923"/>
          </a:xfrm>
          <a:prstGeom prst="rect">
            <a:avLst/>
          </a:prstGeom>
        </p:spPr>
      </p:pic>
      <p:cxnSp>
        <p:nvCxnSpPr>
          <p:cNvPr id="10" name="直線コネクタ 9"/>
          <p:cNvCxnSpPr/>
          <p:nvPr/>
        </p:nvCxnSpPr>
        <p:spPr>
          <a:xfrm>
            <a:off x="2352272" y="2452163"/>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059761" y="2464666"/>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896141" y="2452162"/>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455394" y="3747022"/>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732024" y="3741851"/>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6724875" y="3741851"/>
            <a:ext cx="283779" cy="315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6599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準備</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91527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曲がった時空</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a:p>
            <a:endParaRPr lang="en-US" altLang="ja-JP" sz="2600" dirty="0">
              <a:latin typeface="HG丸ｺﾞｼｯｸM-PRO" panose="020F0600000000000000" pitchFamily="50" charset="-128"/>
              <a:ea typeface="HG丸ｺﾞｼｯｸM-PRO" panose="020F0600000000000000" pitchFamily="50" charset="-128"/>
            </a:endParaRPr>
          </a:p>
          <a:p>
            <a:r>
              <a:rPr lang="ja-JP" altLang="en-US" sz="2600" dirty="0" smtClean="0">
                <a:latin typeface="HG丸ｺﾞｼｯｸM-PRO" panose="020F0600000000000000" pitchFamily="50" charset="-128"/>
                <a:ea typeface="HG丸ｺﾞｼｯｸM-PRO" panose="020F0600000000000000" pitchFamily="50" charset="-128"/>
              </a:rPr>
              <a:t>一般の</a:t>
            </a:r>
            <a:r>
              <a:rPr lang="en-US" altLang="ja-JP" sz="2600" dirty="0" smtClean="0">
                <a:latin typeface="HG丸ｺﾞｼｯｸM-PRO" panose="020F0600000000000000" pitchFamily="50" charset="-128"/>
                <a:ea typeface="HG丸ｺﾞｼｯｸM-PRO" panose="020F0600000000000000" pitchFamily="50" charset="-128"/>
              </a:rPr>
              <a:t>2</a:t>
            </a:r>
            <a:r>
              <a:rPr lang="ja-JP" altLang="en-US" sz="2600" dirty="0" smtClean="0">
                <a:latin typeface="HG丸ｺﾞｼｯｸM-PRO" panose="020F0600000000000000" pitchFamily="50" charset="-128"/>
                <a:ea typeface="HG丸ｺﾞｼｯｸM-PRO" panose="020F0600000000000000" pitchFamily="50" charset="-128"/>
              </a:rPr>
              <a:t>次元曲面では</a:t>
            </a:r>
            <a:endParaRPr lang="en-US" altLang="ja-JP" sz="2600" dirty="0">
              <a:latin typeface="HG丸ｺﾞｼｯｸM-PRO" panose="020F0600000000000000" pitchFamily="50" charset="-128"/>
              <a:ea typeface="HG丸ｺﾞｼｯｸM-PRO" panose="020F0600000000000000" pitchFamily="50" charset="-128"/>
            </a:endParaRPr>
          </a:p>
          <a:p>
            <a:endParaRPr kumimoji="1" lang="en-US" altLang="ja-JP" sz="2600" dirty="0" smtClean="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430" y="1767497"/>
            <a:ext cx="7795986" cy="3169433"/>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3006" y="5516846"/>
            <a:ext cx="7218045" cy="761238"/>
          </a:xfrm>
          <a:prstGeom prst="rect">
            <a:avLst/>
          </a:prstGeom>
        </p:spPr>
      </p:pic>
      <p:sp>
        <p:nvSpPr>
          <p:cNvPr id="7" name="コンテンツ プレースホルダー 2"/>
          <p:cNvSpPr txBox="1">
            <a:spLocks/>
          </p:cNvSpPr>
          <p:nvPr/>
        </p:nvSpPr>
        <p:spPr>
          <a:xfrm>
            <a:off x="4844446" y="1414732"/>
            <a:ext cx="3564058" cy="3253740"/>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kumimoji="1"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9pPr>
          </a:lstStyle>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a:t>
            </a:r>
            <a:r>
              <a:rPr lang="en-US" altLang="ja-JP" sz="2400" dirty="0" smtClean="0">
                <a:latin typeface="HG丸ｺﾞｼｯｸM-PRO" panose="020F0600000000000000" pitchFamily="50" charset="-128"/>
                <a:ea typeface="HG丸ｺﾞｼｯｸM-PRO" panose="020F0600000000000000" pitchFamily="50" charset="-128"/>
              </a:rPr>
              <a:t>2</a:t>
            </a:r>
            <a:r>
              <a:rPr lang="ja-JP" altLang="en-US" sz="2400" dirty="0" smtClean="0">
                <a:latin typeface="HG丸ｺﾞｼｯｸM-PRO" panose="020F0600000000000000" pitchFamily="50" charset="-128"/>
                <a:ea typeface="HG丸ｺﾞｼｯｸM-PRO" panose="020F0600000000000000" pitchFamily="50" charset="-128"/>
              </a:rPr>
              <a:t>点間の距離は，空間が平らだと</a:t>
            </a:r>
            <a:r>
              <a:rPr lang="ja-JP" altLang="en-US" sz="2400" dirty="0" smtClean="0">
                <a:solidFill>
                  <a:srgbClr val="0070C0"/>
                </a:solidFill>
                <a:latin typeface="HG丸ｺﾞｼｯｸM-PRO" panose="020F0600000000000000" pitchFamily="50" charset="-128"/>
                <a:ea typeface="HG丸ｺﾞｼｯｸM-PRO" panose="020F0600000000000000" pitchFamily="50" charset="-128"/>
              </a:rPr>
              <a:t>青字</a:t>
            </a:r>
            <a:r>
              <a:rPr lang="ja-JP" altLang="en-US" sz="2400" dirty="0">
                <a:latin typeface="HG丸ｺﾞｼｯｸM-PRO" panose="020F0600000000000000" pitchFamily="50" charset="-128"/>
                <a:ea typeface="HG丸ｺﾞｼｯｸM-PRO" panose="020F0600000000000000" pitchFamily="50" charset="-128"/>
              </a:rPr>
              <a:t>のみ</a:t>
            </a:r>
            <a:r>
              <a:rPr lang="ja-JP" altLang="en-US" sz="2400" dirty="0" smtClean="0">
                <a:latin typeface="HG丸ｺﾞｼｯｸM-PRO" panose="020F0600000000000000" pitchFamily="50" charset="-128"/>
                <a:ea typeface="HG丸ｺﾞｼｯｸM-PRO" panose="020F0600000000000000" pitchFamily="50" charset="-128"/>
              </a:rPr>
              <a:t>，曲がっていると</a:t>
            </a:r>
            <a:r>
              <a:rPr lang="ja-JP" altLang="en-US" sz="2400" dirty="0" smtClean="0">
                <a:solidFill>
                  <a:srgbClr val="FF0000"/>
                </a:solidFill>
                <a:latin typeface="HG丸ｺﾞｼｯｸM-PRO" panose="020F0600000000000000" pitchFamily="50" charset="-128"/>
                <a:ea typeface="HG丸ｺﾞｼｯｸM-PRO" panose="020F0600000000000000" pitchFamily="50" charset="-128"/>
              </a:rPr>
              <a:t>赤字</a:t>
            </a:r>
            <a:r>
              <a:rPr lang="ja-JP" altLang="en-US" sz="2400" dirty="0" smtClean="0">
                <a:latin typeface="HG丸ｺﾞｼｯｸM-PRO" panose="020F0600000000000000" pitchFamily="50" charset="-128"/>
                <a:ea typeface="HG丸ｺﾞｼｯｸM-PRO" panose="020F0600000000000000" pitchFamily="50" charset="-128"/>
              </a:rPr>
              <a:t>が絡む</a:t>
            </a:r>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3281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ja-JP" altLang="en-US" dirty="0"/>
              <a:t>時空の</a:t>
            </a:r>
            <a:r>
              <a:rPr lang="en-US" altLang="ja-JP" dirty="0">
                <a:latin typeface="+mn-ea"/>
              </a:rPr>
              <a:t>3+1</a:t>
            </a:r>
            <a:r>
              <a:rPr lang="ja-JP" altLang="en-US" dirty="0"/>
              <a:t>分解</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normAutofit/>
          </a:bodyPr>
          <a:lstStyle/>
          <a:p>
            <a:r>
              <a:rPr kumimoji="1" lang="ja-JP" altLang="en-US" sz="2600" dirty="0" smtClean="0">
                <a:latin typeface="HG丸ｺﾞｼｯｸM-PRO" panose="020F0600000000000000" pitchFamily="50" charset="-128"/>
                <a:ea typeface="HG丸ｺﾞｼｯｸM-PRO" panose="020F0600000000000000" pitchFamily="50" charset="-128"/>
              </a:rPr>
              <a:t>空間</a:t>
            </a:r>
            <a:r>
              <a:rPr kumimoji="1" lang="en-US" altLang="ja-JP" sz="2600" dirty="0" smtClean="0">
                <a:latin typeface="HG丸ｺﾞｼｯｸM-PRO" panose="020F0600000000000000" pitchFamily="50" charset="-128"/>
                <a:ea typeface="HG丸ｺﾞｼｯｸM-PRO" panose="020F0600000000000000" pitchFamily="50" charset="-128"/>
              </a:rPr>
              <a:t>3</a:t>
            </a:r>
            <a:r>
              <a:rPr kumimoji="1" lang="ja-JP" altLang="en-US" sz="2600" dirty="0" smtClean="0">
                <a:latin typeface="HG丸ｺﾞｼｯｸM-PRO" panose="020F0600000000000000" pitchFamily="50" charset="-128"/>
                <a:ea typeface="HG丸ｺﾞｼｯｸM-PRO" panose="020F0600000000000000" pitchFamily="50" charset="-128"/>
              </a:rPr>
              <a:t>次元と時間</a:t>
            </a:r>
            <a:r>
              <a:rPr kumimoji="1" lang="en-US" altLang="ja-JP" sz="2600" dirty="0" smtClean="0">
                <a:latin typeface="HG丸ｺﾞｼｯｸM-PRO" panose="020F0600000000000000" pitchFamily="50" charset="-128"/>
                <a:ea typeface="HG丸ｺﾞｼｯｸM-PRO" panose="020F0600000000000000" pitchFamily="50" charset="-128"/>
              </a:rPr>
              <a:t>1</a:t>
            </a:r>
            <a:r>
              <a:rPr kumimoji="1" lang="ja-JP" altLang="en-US" sz="2600" dirty="0" smtClean="0">
                <a:latin typeface="HG丸ｺﾞｼｯｸM-PRO" panose="020F0600000000000000" pitchFamily="50" charset="-128"/>
                <a:ea typeface="HG丸ｺﾞｼｯｸM-PRO" panose="020F0600000000000000" pitchFamily="50" charset="-128"/>
              </a:rPr>
              <a:t>次元で分ける</a:t>
            </a:r>
            <a:endParaRPr kumimoji="1" lang="en-US" altLang="ja-JP" sz="2600" dirty="0" smtClean="0">
              <a:latin typeface="HG丸ｺﾞｼｯｸM-PRO" panose="020F0600000000000000" pitchFamily="50" charset="-128"/>
              <a:ea typeface="HG丸ｺﾞｼｯｸM-PRO" panose="020F0600000000000000" pitchFamily="50" charset="-128"/>
            </a:endParaRPr>
          </a:p>
          <a:p>
            <a:pPr lvl="1"/>
            <a:r>
              <a:rPr kumimoji="1" lang="ja-JP" altLang="en-US" sz="2400" dirty="0" smtClean="0">
                <a:latin typeface="HG丸ｺﾞｼｯｸM-PRO" panose="020F0600000000000000" pitchFamily="50" charset="-128"/>
                <a:ea typeface="HG丸ｺﾞｼｯｸM-PRO" panose="020F0600000000000000" pitchFamily="50" charset="-128"/>
              </a:rPr>
              <a:t>計量の空間成分と時間成分をそれぞれ計算</a:t>
            </a:r>
            <a:endParaRPr kumimoji="1" lang="en-US" altLang="ja-JP" sz="2400" dirty="0" smtClean="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131" y="3001127"/>
            <a:ext cx="4516043" cy="2628148"/>
          </a:xfrm>
          <a:prstGeom prst="rect">
            <a:avLst/>
          </a:prstGeom>
        </p:spPr>
      </p:pic>
      <p:sp>
        <p:nvSpPr>
          <p:cNvPr id="6" name="コンテンツ プレースホルダー 2"/>
          <p:cNvSpPr txBox="1">
            <a:spLocks/>
          </p:cNvSpPr>
          <p:nvPr/>
        </p:nvSpPr>
        <p:spPr>
          <a:xfrm>
            <a:off x="4882174" y="2421865"/>
            <a:ext cx="3727848" cy="3429000"/>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kumimoji="1"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9pPr>
          </a:lstStyle>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時間一定の超曲面</a:t>
            </a:r>
            <a:r>
              <a:rPr lang="en-US" altLang="ja-JP" sz="2400" dirty="0" smtClean="0">
                <a:latin typeface="HG丸ｺﾞｼｯｸM-PRO" panose="020F0600000000000000" pitchFamily="50" charset="-128"/>
                <a:ea typeface="HG丸ｺﾞｼｯｸM-PRO" panose="020F0600000000000000" pitchFamily="50" charset="-128"/>
              </a:rPr>
              <a:t>Σ</a:t>
            </a:r>
            <a:r>
              <a:rPr lang="ja-JP" altLang="en-US" sz="2400" dirty="0" smtClean="0">
                <a:latin typeface="HG丸ｺﾞｼｯｸM-PRO" panose="020F0600000000000000" pitchFamily="50" charset="-128"/>
                <a:ea typeface="HG丸ｺﾞｼｯｸM-PRO" panose="020F0600000000000000" pitchFamily="50" charset="-128"/>
              </a:rPr>
              <a:t>上で計量等の物理量を計算</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拘束方程式を解く</a:t>
            </a:r>
            <a:r>
              <a:rPr lang="en-US" altLang="ja-JP" sz="2400" dirty="0" smtClean="0">
                <a:latin typeface="HG丸ｺﾞｼｯｸM-PRO" panose="020F0600000000000000" pitchFamily="50" charset="-128"/>
                <a:ea typeface="HG丸ｺﾞｼｯｸM-PRO" panose="020F0600000000000000" pitchFamily="50" charset="-128"/>
              </a:rPr>
              <a:t>)</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計量の時間成分は</a:t>
            </a:r>
            <a:r>
              <a:rPr lang="en-US" altLang="ja-JP" sz="2400" dirty="0" smtClean="0">
                <a:latin typeface="HG丸ｺﾞｼｯｸM-PRO" panose="020F0600000000000000" pitchFamily="50" charset="-128"/>
                <a:ea typeface="HG丸ｺﾞｼｯｸM-PRO" panose="020F0600000000000000" pitchFamily="50" charset="-128"/>
              </a:rPr>
              <a:t>lapse</a:t>
            </a:r>
            <a:r>
              <a:rPr lang="ja-JP" altLang="en-US" sz="2400" dirty="0" smtClean="0">
                <a:latin typeface="HG丸ｺﾞｼｯｸM-PRO" panose="020F0600000000000000" pitchFamily="50" charset="-128"/>
                <a:ea typeface="HG丸ｺﾞｼｯｸM-PRO" panose="020F0600000000000000" pitchFamily="50" charset="-128"/>
              </a:rPr>
              <a:t>関数</a:t>
            </a:r>
            <a:r>
              <a:rPr lang="en-US" altLang="ja-JP" sz="2400" dirty="0" smtClean="0">
                <a:latin typeface="HG丸ｺﾞｼｯｸM-PRO" panose="020F0600000000000000" pitchFamily="50" charset="-128"/>
                <a:ea typeface="HG丸ｺﾞｼｯｸM-PRO" panose="020F0600000000000000" pitchFamily="50" charset="-128"/>
              </a:rPr>
              <a:t>α</a:t>
            </a:r>
            <a:r>
              <a:rPr lang="ja-JP" altLang="en-US" sz="2400" dirty="0" smtClean="0">
                <a:latin typeface="HG丸ｺﾞｼｯｸM-PRO" panose="020F0600000000000000" pitchFamily="50" charset="-128"/>
                <a:ea typeface="HG丸ｺﾞｼｯｸM-PRO" panose="020F0600000000000000" pitchFamily="50" charset="-128"/>
              </a:rPr>
              <a:t>から求まる</a:t>
            </a:r>
            <a:endParaRPr lang="en-US" altLang="ja-JP" sz="24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83941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6596" y="365760"/>
            <a:ext cx="7269480" cy="928202"/>
          </a:xfrm>
        </p:spPr>
        <p:txBody>
          <a:bodyPr/>
          <a:lstStyle/>
          <a:p>
            <a:r>
              <a:rPr lang="en-US" altLang="ja-JP" dirty="0" smtClean="0"/>
              <a:t>BH</a:t>
            </a:r>
            <a:r>
              <a:rPr lang="ja-JP" altLang="en-US" dirty="0" smtClean="0"/>
              <a:t>の</a:t>
            </a:r>
            <a:r>
              <a:rPr lang="ja-JP" altLang="en-US" dirty="0"/>
              <a:t>表面</a:t>
            </a:r>
            <a:endParaRPr kumimoji="1" lang="ja-JP" altLang="en-US" dirty="0">
              <a:ea typeface="HG丸ｺﾞｼｯｸM-PRO" panose="020F0600000000000000" pitchFamily="50" charset="-128"/>
            </a:endParaRPr>
          </a:p>
        </p:txBody>
      </p:sp>
      <p:sp>
        <p:nvSpPr>
          <p:cNvPr id="3" name="コンテンツ プレースホルダー 2"/>
          <p:cNvSpPr>
            <a:spLocks noGrp="1"/>
          </p:cNvSpPr>
          <p:nvPr>
            <p:ph idx="1"/>
          </p:nvPr>
        </p:nvSpPr>
        <p:spPr>
          <a:xfrm>
            <a:off x="586596" y="1414732"/>
            <a:ext cx="7629288" cy="5443267"/>
          </a:xfrm>
        </p:spPr>
        <p:txBody>
          <a:bodyPr/>
          <a:lstStyle/>
          <a:p>
            <a:r>
              <a:rPr lang="ja-JP" altLang="en-US" sz="2600" dirty="0"/>
              <a:t>光</a:t>
            </a:r>
            <a:r>
              <a:rPr lang="ja-JP" altLang="en-US" sz="2600" dirty="0" smtClean="0"/>
              <a:t>が脱出できる領域とできない領域の境界面</a:t>
            </a:r>
            <a:endParaRPr lang="en-US" altLang="ja-JP" sz="2600" dirty="0"/>
          </a:p>
          <a:p>
            <a:pPr lvl="1"/>
            <a:r>
              <a:rPr lang="ja-JP" altLang="en-US" sz="2400" dirty="0" smtClean="0"/>
              <a:t>→事象の地平面</a:t>
            </a:r>
            <a:r>
              <a:rPr lang="en-US" altLang="ja-JP" sz="2400" dirty="0" smtClean="0"/>
              <a:t>(Event Horizon)</a:t>
            </a:r>
            <a:endParaRPr lang="ja-JP" altLang="en-US" sz="2400" dirty="0"/>
          </a:p>
          <a:p>
            <a:endParaRPr kumimoji="1" lang="en-US" altLang="ja-JP" dirty="0" smtClean="0">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102" y="2420781"/>
            <a:ext cx="3365722" cy="3431167"/>
          </a:xfrm>
          <a:prstGeom prst="rect">
            <a:avLst/>
          </a:prstGeom>
        </p:spPr>
      </p:pic>
      <p:sp>
        <p:nvSpPr>
          <p:cNvPr id="5" name="コンテンツ プレースホルダー 2"/>
          <p:cNvSpPr txBox="1">
            <a:spLocks/>
          </p:cNvSpPr>
          <p:nvPr/>
        </p:nvSpPr>
        <p:spPr>
          <a:xfrm>
            <a:off x="4587766" y="2438017"/>
            <a:ext cx="4128597" cy="3611216"/>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kumimoji="1"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kumimoji="1" sz="1400" kern="1200">
                <a:solidFill>
                  <a:schemeClr val="tx1">
                    <a:lumMod val="85000"/>
                    <a:lumOff val="15000"/>
                  </a:schemeClr>
                </a:solidFill>
                <a:latin typeface="+mn-lt"/>
                <a:ea typeface="+mn-ea"/>
                <a:cs typeface="+mn-cs"/>
              </a:defRPr>
            </a:lvl9pPr>
          </a:lstStyle>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プログラムで光を飛ばして確かめる</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2400" dirty="0" smtClean="0">
                <a:latin typeface="HG丸ｺﾞｼｯｸM-PRO" panose="020F0600000000000000" pitchFamily="50" charset="-128"/>
                <a:ea typeface="HG丸ｺﾞｼｯｸM-PRO" panose="020F0600000000000000" pitchFamily="50" charset="-128"/>
              </a:rPr>
              <a:t>Einstein</a:t>
            </a:r>
            <a:r>
              <a:rPr lang="ja-JP" altLang="en-US" sz="2400" dirty="0" smtClean="0">
                <a:latin typeface="HG丸ｺﾞｼｯｸM-PRO" panose="020F0600000000000000" pitchFamily="50" charset="-128"/>
                <a:ea typeface="HG丸ｺﾞｼｯｸM-PRO" panose="020F0600000000000000" pitchFamily="50" charset="-128"/>
              </a:rPr>
              <a:t>方程式の厳密解</a:t>
            </a:r>
            <a:r>
              <a:rPr lang="en-US" altLang="ja-JP" sz="2400" dirty="0" smtClean="0">
                <a:latin typeface="HG丸ｺﾞｼｯｸM-PRO" panose="020F0600000000000000" pitchFamily="50" charset="-128"/>
                <a:ea typeface="HG丸ｺﾞｼｯｸM-PRO" panose="020F0600000000000000" pitchFamily="50" charset="-128"/>
              </a:rPr>
              <a:t>Schwarzschild</a:t>
            </a:r>
            <a:r>
              <a:rPr lang="ja-JP" altLang="en-US" sz="2400" dirty="0" smtClean="0">
                <a:latin typeface="HG丸ｺﾞｼｯｸM-PRO" panose="020F0600000000000000" pitchFamily="50" charset="-128"/>
                <a:ea typeface="HG丸ｺﾞｼｯｸM-PRO" panose="020F0600000000000000" pitchFamily="50" charset="-128"/>
              </a:rPr>
              <a:t>時空では</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 dirty="0" smtClean="0">
                <a:latin typeface="HG丸ｺﾞｼｯｸM-PRO" panose="020F0600000000000000" pitchFamily="50" charset="-128"/>
                <a:ea typeface="HG丸ｺﾞｼｯｸM-PRO" panose="020F0600000000000000" pitchFamily="50" charset="-128"/>
              </a:rPr>
              <a:t>　</a:t>
            </a:r>
            <a:endParaRPr lang="en-US" altLang="ja-JP" sz="2400" dirty="0" smtClean="0">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748" y="5367499"/>
            <a:ext cx="1512570" cy="220980"/>
          </a:xfrm>
          <a:prstGeom prst="rect">
            <a:avLst/>
          </a:prstGeom>
        </p:spPr>
      </p:pic>
    </p:spTree>
    <p:extLst>
      <p:ext uri="{BB962C8B-B14F-4D97-AF65-F5344CB8AC3E}">
        <p14:creationId xmlns:p14="http://schemas.microsoft.com/office/powerpoint/2010/main" val="3605011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赤">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ユーザー定義 1">
      <a:majorFont>
        <a:latin typeface="HG丸ｺﾞｼｯｸM-PRO"/>
        <a:ea typeface="HG丸ｺﾞｼｯｸM-PRO"/>
        <a:cs typeface=""/>
      </a:majorFont>
      <a:minorFont>
        <a:latin typeface="HG丸ｺﾞｼｯｸM-PRO"/>
        <a:ea typeface="HG丸ｺﾞｼｯｸM-PRO"/>
        <a:cs typeface=""/>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景色</Template>
  <TotalTime>3228</TotalTime>
  <Words>650</Words>
  <Application>Microsoft Office PowerPoint</Application>
  <PresentationFormat>画面に合わせる (4:3)</PresentationFormat>
  <Paragraphs>148</Paragraphs>
  <Slides>21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HG丸ｺﾞｼｯｸM-PRO</vt:lpstr>
      <vt:lpstr>ＭＳ Ｐゴシック</vt:lpstr>
      <vt:lpstr>Arial</vt:lpstr>
      <vt:lpstr>Calibri</vt:lpstr>
      <vt:lpstr>Wingdings 2</vt:lpstr>
      <vt:lpstr>View</vt:lpstr>
      <vt:lpstr>周期境界条件下に配置されたブラックホールの変形</vt:lpstr>
      <vt:lpstr>研究の目的</vt:lpstr>
      <vt:lpstr>概要</vt:lpstr>
      <vt:lpstr>解くべき式</vt:lpstr>
      <vt:lpstr>解くべき式</vt:lpstr>
      <vt:lpstr>準備</vt:lpstr>
      <vt:lpstr>曲がった時空</vt:lpstr>
      <vt:lpstr>時空の3+1分解</vt:lpstr>
      <vt:lpstr>BHの表面</vt:lpstr>
      <vt:lpstr>シミュレーション</vt:lpstr>
      <vt:lpstr>偏微分方程式の差分化</vt:lpstr>
      <vt:lpstr>境界条件</vt:lpstr>
      <vt:lpstr>事象の地平面の判定</vt:lpstr>
      <vt:lpstr>結果</vt:lpstr>
      <vt:lpstr>結果</vt:lpstr>
      <vt:lpstr>結果</vt:lpstr>
      <vt:lpstr>結果</vt:lpstr>
      <vt:lpstr>結果</vt:lpstr>
      <vt:lpstr>結果</vt:lpstr>
      <vt:lpstr>まとめ</vt:lpstr>
      <vt:lpstr>今後の課題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root</dc:creator>
  <cp:lastModifiedBy>root</cp:lastModifiedBy>
  <cp:revision>65</cp:revision>
  <cp:lastPrinted>2014-02-11T18:43:18Z</cp:lastPrinted>
  <dcterms:created xsi:type="dcterms:W3CDTF">2014-02-06T04:17:55Z</dcterms:created>
  <dcterms:modified xsi:type="dcterms:W3CDTF">2014-02-11T23:32:39Z</dcterms:modified>
</cp:coreProperties>
</file>