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70" r:id="rId4"/>
    <p:sldId id="261" r:id="rId5"/>
    <p:sldId id="272" r:id="rId6"/>
    <p:sldId id="274" r:id="rId7"/>
    <p:sldId id="265" r:id="rId8"/>
    <p:sldId id="271" r:id="rId9"/>
    <p:sldId id="263" r:id="rId10"/>
    <p:sldId id="276" r:id="rId11"/>
    <p:sldId id="273" r:id="rId12"/>
    <p:sldId id="275" r:id="rId13"/>
    <p:sldId id="277" r:id="rId14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41C1286-2C81-4382-AD20-52CCB1FE916F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00D2A78-A97B-47C5-9E8D-7D669F0497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6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F024F3-A1B7-41BF-8F1C-7B39ADB16968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495" y="4759362"/>
            <a:ext cx="5511174" cy="450937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52CEAF-9E4D-44DA-B83E-B5F89F92F5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3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EAF-9E4D-44DA-B83E-B5F89F92F5D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B92A4E-1FB9-4DC6-93AD-D8DF43145723}" type="datetimeFigureOut">
              <a:rPr kumimoji="1" lang="ja-JP" altLang="en-US" smtClean="0"/>
              <a:pPr/>
              <a:t>2014/2/7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983FD1-C83B-410E-8820-9F73679431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c/Penrose_Tiling_(P1)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d/d6/Kite_Dart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78627" y="3212976"/>
            <a:ext cx="4132312" cy="50405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小塚ゴシック Pr6N B" pitchFamily="34" charset="-128"/>
                <a:ea typeface="小塚ゴシック Pr6N B" pitchFamily="34" charset="-128"/>
              </a:rPr>
              <a:t>C10016 </a:t>
            </a:r>
            <a:r>
              <a:rPr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大串美沙</a:t>
            </a:r>
            <a:endParaRPr kumimoji="1" lang="ja-JP" altLang="en-US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63282" y="1484784"/>
            <a:ext cx="6621388" cy="147002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ペンローズタイリング</a:t>
            </a:r>
            <a:r>
              <a:rPr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を</a:t>
            </a:r>
            <a:r>
              <a:rPr lang="en-US" altLang="ja-JP" dirty="0" smtClean="0">
                <a:latin typeface="小塚ゴシック Pr6N B" pitchFamily="34" charset="-128"/>
                <a:ea typeface="小塚ゴシック Pr6N B" pitchFamily="34" charset="-128"/>
              </a:rPr>
              <a:t/>
            </a:r>
            <a:br>
              <a:rPr lang="en-US" altLang="ja-JP" dirty="0" smtClean="0">
                <a:latin typeface="小塚ゴシック Pr6N B" pitchFamily="34" charset="-128"/>
                <a:ea typeface="小塚ゴシック Pr6N B" pitchFamily="34" charset="-128"/>
              </a:rPr>
            </a:br>
            <a:r>
              <a:rPr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学べるパズルの製作</a:t>
            </a:r>
            <a:endParaRPr kumimoji="1" lang="ja-JP" altLang="en-US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5" name="Picture 12" descr="File:Penrose star 0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430270" cy="2430270"/>
          </a:xfrm>
          <a:prstGeom prst="rect">
            <a:avLst/>
          </a:prstGeom>
          <a:noFill/>
        </p:spPr>
      </p:pic>
      <p:pic>
        <p:nvPicPr>
          <p:cNvPr id="6" name="Picture 14" descr="File:Penrose star 1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2430270" cy="2430270"/>
          </a:xfrm>
          <a:prstGeom prst="rect">
            <a:avLst/>
          </a:prstGeom>
          <a:noFill/>
        </p:spPr>
      </p:pic>
      <p:pic>
        <p:nvPicPr>
          <p:cNvPr id="7" name="Picture 16" descr="File:Penrose star 2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2530674" cy="2530674"/>
          </a:xfrm>
          <a:prstGeom prst="rect">
            <a:avLst/>
          </a:prstGeom>
          <a:noFill/>
        </p:spPr>
      </p:pic>
      <p:pic>
        <p:nvPicPr>
          <p:cNvPr id="8" name="Picture 18" descr="File:Penrose star 3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712" y="4005064"/>
            <a:ext cx="2592288" cy="2592288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3203848" y="764704"/>
            <a:ext cx="5724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【</a:t>
            </a:r>
            <a:r>
              <a:rPr kumimoji="1" lang="ja-JP" altLang="en-US" sz="1400" dirty="0" smtClean="0">
                <a:latin typeface="小塚ゴシック Pr6N L" pitchFamily="34" charset="-128"/>
                <a:ea typeface="小塚ゴシック Pr6N L" pitchFamily="34" charset="-128"/>
              </a:rPr>
              <a:t>一部写真</a:t>
            </a:r>
            <a:r>
              <a:rPr kumimoji="1"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/</a:t>
            </a:r>
            <a:r>
              <a:rPr kumimoji="1" lang="ja-JP" altLang="en-US" sz="1400" dirty="0" smtClean="0">
                <a:latin typeface="小塚ゴシック Pr6N L" pitchFamily="34" charset="-128"/>
                <a:ea typeface="小塚ゴシック Pr6N L" pitchFamily="34" charset="-128"/>
              </a:rPr>
              <a:t>図 引用先</a:t>
            </a:r>
            <a:r>
              <a:rPr kumimoji="1"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】</a:t>
            </a:r>
            <a:r>
              <a:rPr kumimoji="1" lang="ja-JP" altLang="en-US" sz="1400" dirty="0" smtClean="0">
                <a:latin typeface="小塚ゴシック Pr6N L" pitchFamily="34" charset="-128"/>
                <a:ea typeface="小塚ゴシック Pr6N L" pitchFamily="34" charset="-128"/>
              </a:rPr>
              <a:t>英語版</a:t>
            </a:r>
            <a:r>
              <a:rPr kumimoji="1" lang="en-US" altLang="ja-JP" sz="1400" dirty="0" err="1" smtClean="0">
                <a:latin typeface="小塚ゴシック Pr6N L" pitchFamily="34" charset="-128"/>
                <a:ea typeface="小塚ゴシック Pr6N L" pitchFamily="34" charset="-128"/>
              </a:rPr>
              <a:t>wikipedia</a:t>
            </a:r>
            <a:r>
              <a:rPr kumimoji="1"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(Penrose tiling)</a:t>
            </a:r>
            <a:endParaRPr kumimoji="1" lang="ja-JP" altLang="en-US" sz="1400" dirty="0" smtClean="0">
              <a:latin typeface="小塚ゴシック Pr6N L" pitchFamily="34" charset="-128"/>
              <a:ea typeface="小塚ゴシック Pr6N L" pitchFamily="34" charset="-128"/>
            </a:endParaRPr>
          </a:p>
          <a:p>
            <a:pPr algn="r"/>
            <a:r>
              <a:rPr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http</a:t>
            </a:r>
            <a:r>
              <a:rPr lang="en-US" altLang="ja-JP" sz="1400" dirty="0">
                <a:latin typeface="小塚ゴシック Pr6N L" pitchFamily="34" charset="-128"/>
                <a:ea typeface="小塚ゴシック Pr6N L" pitchFamily="34" charset="-128"/>
              </a:rPr>
              <a:t>://</a:t>
            </a:r>
            <a:r>
              <a:rPr lang="en-US" altLang="ja-JP" sz="1400" dirty="0" smtClean="0">
                <a:latin typeface="小塚ゴシック Pr6N L" pitchFamily="34" charset="-128"/>
                <a:ea typeface="小塚ゴシック Pr6N L" pitchFamily="34" charset="-128"/>
              </a:rPr>
              <a:t>en.wikipedia.org/wiki/Penrose_tiling</a:t>
            </a:r>
            <a:endParaRPr kumimoji="1" lang="ja-JP" altLang="en-US" sz="1400" dirty="0" smtClean="0">
              <a:latin typeface="小塚ゴシック Pr6N L" pitchFamily="34" charset="-128"/>
              <a:ea typeface="小塚ゴシック Pr6N L" pitchFamily="34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8" y="1526346"/>
            <a:ext cx="4365316" cy="4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78098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latin typeface="小塚ゴシック Pr6N B" pitchFamily="34" charset="-128"/>
                <a:ea typeface="小塚ゴシック Pr6N B" pitchFamily="34" charset="-128"/>
              </a:rPr>
              <a:t>工夫</a:t>
            </a:r>
            <a:r>
              <a:rPr lang="en-US" altLang="ja-JP" sz="3600" dirty="0" smtClean="0">
                <a:latin typeface="小塚ゴシック Pr6N B" pitchFamily="34" charset="-128"/>
                <a:ea typeface="小塚ゴシック Pr6N B" pitchFamily="34" charset="-128"/>
              </a:rPr>
              <a:t>:</a:t>
            </a:r>
            <a:r>
              <a:rPr lang="ja-JP" altLang="en-US" sz="3600" dirty="0">
                <a:latin typeface="小塚ゴシック Pr6N B" pitchFamily="34" charset="-128"/>
                <a:ea typeface="小塚ゴシック Pr6N B" pitchFamily="34" charset="-128"/>
              </a:rPr>
              <a:t> </a:t>
            </a:r>
            <a:r>
              <a:rPr lang="ja-JP" altLang="en-US" sz="3600" dirty="0" smtClean="0">
                <a:latin typeface="小塚ゴシック Pr6N B" pitchFamily="34" charset="-128"/>
                <a:ea typeface="小塚ゴシック Pr6N B" pitchFamily="34" charset="-128"/>
              </a:rPr>
              <a:t>パズルピース吸着</a:t>
            </a:r>
            <a:endParaRPr kumimoji="1" lang="ja-JP" altLang="en-US" sz="36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851920" y="1937723"/>
            <a:ext cx="546814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←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Target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スペースと同じ形のピースの吸着</a:t>
            </a:r>
          </a:p>
          <a:p>
            <a:pPr marL="0" indent="0">
              <a:buNone/>
            </a:pPr>
            <a:endParaRPr lang="ja-JP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↓タイリング可能なピース同士の吸着</a:t>
            </a:r>
            <a:endParaRPr lang="ja-JP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36" y="3712654"/>
            <a:ext cx="3816424" cy="23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矢印 5"/>
          <p:cNvSpPr/>
          <p:nvPr/>
        </p:nvSpPr>
        <p:spPr>
          <a:xfrm>
            <a:off x="6012160" y="465313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小塚ゴシック Pr6N B" pitchFamily="34" charset="-128"/>
                <a:ea typeface="小塚ゴシック Pr6N B" pitchFamily="34" charset="-128"/>
              </a:rPr>
              <a:t>ボタン機能①</a:t>
            </a:r>
            <a:endParaRPr kumimoji="1" lang="ja-JP" altLang="en-US" sz="36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2" y="1352246"/>
            <a:ext cx="3697287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5310"/>
            <a:ext cx="3888432" cy="26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2" y="4103727"/>
            <a:ext cx="3914375" cy="26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5656" y="60329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小塚明朝 Pr6N H" pitchFamily="18" charset="-128"/>
                <a:ea typeface="小塚明朝 Pr6N H" pitchFamily="18" charset="-128"/>
              </a:rPr>
              <a:t>↑　ボタン　↑</a:t>
            </a:r>
            <a:endParaRPr kumimoji="1" lang="ja-JP" altLang="en-US" dirty="0">
              <a:latin typeface="小塚明朝 Pr6N H" pitchFamily="18" charset="-128"/>
              <a:ea typeface="小塚明朝 Pr6N H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0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小塚ゴシック Pr6N B" pitchFamily="34" charset="-128"/>
                <a:ea typeface="小塚ゴシック Pr6N B" pitchFamily="34" charset="-128"/>
              </a:rPr>
              <a:t>ボタン機能②</a:t>
            </a:r>
            <a:endParaRPr kumimoji="1" lang="ja-JP" altLang="en-US" sz="36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795793" cy="45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66" y="296094"/>
            <a:ext cx="3018207" cy="30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3485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09732" y="57553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↑ボタン↑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28935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星の模様→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7250" y="61152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太陽の模様→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58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7809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小塚ゴシック Pr6N B" pitchFamily="34" charset="-128"/>
                <a:ea typeface="小塚ゴシック Pr6N B" pitchFamily="34" charset="-128"/>
              </a:rPr>
              <a:t>まとめ</a:t>
            </a:r>
            <a:endParaRPr kumimoji="1" lang="ja-JP" altLang="en-US" sz="36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結論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・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2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種のタイルからなるペンローズタイリングに必要な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ピースは、カイト・ダートそれぞれ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10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種類の計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20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種類である。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・少ないタイル数が故に、扱いが難しい。</a:t>
            </a: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課題</a:t>
            </a:r>
            <a:endParaRPr lang="ja-JP" altLang="en-US" sz="2400" dirty="0" smtClean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・タイルの色が変更できるものや、型の種類を増やす。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・ゲーム要素を盛り込む。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5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雲 6"/>
          <p:cNvSpPr/>
          <p:nvPr/>
        </p:nvSpPr>
        <p:spPr>
          <a:xfrm>
            <a:off x="1972003" y="3966120"/>
            <a:ext cx="5328592" cy="2304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68152" y="1556792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2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種のタイルからなるペンローズタイリングの規則性、法則性を視覚的、感覚的に理解できるようなパズルを作成する</a:t>
            </a: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z="2400" dirty="0" smtClean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ペンローズタイリングの仕組みや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おもしろさを理解してもらう。</a:t>
            </a:r>
            <a:endParaRPr kumimoji="1" lang="ja-JP" altLang="en-US" sz="2400" dirty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99592" y="548680"/>
            <a:ext cx="7772400" cy="65293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目的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小塚ゴシック Pr6N B" pitchFamily="34" charset="-128"/>
              <a:ea typeface="小塚ゴシック Pr6N B" pitchFamily="34" charset="-128"/>
              <a:cs typeface="+mj-cs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38430" y="3284984"/>
            <a:ext cx="1008720" cy="664705"/>
          </a:xfrm>
          <a:prstGeom prst="downArrow">
            <a:avLst>
              <a:gd name="adj1" fmla="val 50000"/>
              <a:gd name="adj2" fmla="val 52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0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タイリング</a:t>
            </a:r>
            <a:endParaRPr lang="ja-JP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タイル同士が重なることなく隙間をつくらないで</a:t>
            </a: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平面に敷き詰められていく描画方法</a:t>
            </a: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パズルのイメージ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(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パズルピース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=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タイル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)</a:t>
            </a:r>
            <a:endParaRPr lang="ja-JP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ペンローズタイリング</a:t>
            </a:r>
            <a:endParaRPr lang="ja-JP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英の物理学者であるロジャー・ペンローズが考案した</a:t>
            </a:r>
          </a:p>
          <a:p>
            <a:pPr>
              <a:buNone/>
            </a:pPr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 </a:t>
            </a:r>
            <a:r>
              <a:rPr kumimoji="1" lang="ja-JP" altLang="en-US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非周期的</a:t>
            </a:r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なタイリング</a:t>
            </a:r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⇔周期的なタイリング</a:t>
            </a:r>
            <a:r>
              <a: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エッシャータイリング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99592" y="548680"/>
            <a:ext cx="7772400" cy="65293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タイリングとペンローズタイリング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小塚ゴシック Pr6N B" pitchFamily="34" charset="-128"/>
              <a:ea typeface="小塚ゴシック Pr6N B" pitchFamily="34" charset="-128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676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211960" y="58772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ロジャー・ペンローズ氏→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3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65293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小塚ゴシック Pr6N B" pitchFamily="34" charset="-128"/>
                <a:ea typeface="小塚ゴシック Pr6N B" pitchFamily="34" charset="-128"/>
              </a:rPr>
              <a:t>周期性タイリングと非周期性タイリング</a:t>
            </a:r>
            <a:endParaRPr kumimoji="1" lang="ja-JP" altLang="en-US" sz="32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417686"/>
            <a:ext cx="7772400" cy="517966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周期性タイリング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エッシャー・タイリング</a:t>
            </a:r>
          </a:p>
          <a:p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平行移動で作成できるタイリング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→</a:t>
            </a: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非周期性タイリング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ペンローズ・タイリング</a:t>
            </a:r>
          </a:p>
          <a:p>
            <a:pPr marL="0" indent="0">
              <a:buNone/>
            </a:pPr>
            <a:endParaRPr kumimoji="1" lang="ja-JP" altLang="en-US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平行移動だけでは作成</a:t>
            </a:r>
            <a:r>
              <a:rPr kumimoji="1" lang="ja-JP" alt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できない</a:t>
            </a: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タイリング→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　・五回対称</a:t>
            </a: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kumimoji="1"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　・中心を起点として</a:t>
            </a:r>
            <a:r>
              <a:rPr kumimoji="1"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72°</a:t>
            </a:r>
            <a:r>
              <a:rPr kumimoji="1"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回転</a:t>
            </a:r>
            <a:endParaRPr kumimoji="1"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1026" name="Picture 2" descr="File:Penrose Tiling (P1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10" y="1916832"/>
            <a:ext cx="17755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47248" cy="868958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latin typeface="小塚ゴシック Pr6N B" pitchFamily="34" charset="-128"/>
                <a:ea typeface="小塚ゴシック Pr6N B" pitchFamily="34" charset="-128"/>
              </a:rPr>
              <a:t>二種類の四角形からなるペンローズタイリング①</a:t>
            </a:r>
            <a:endParaRPr kumimoji="1" lang="ja-JP" altLang="en-US" sz="28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27584" y="1407666"/>
            <a:ext cx="7772400" cy="497366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二種類の四角形からなるペンローズタイリング</a:t>
            </a:r>
          </a:p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二種類の四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角形ピース</a:t>
            </a: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凧の形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カイト</a:t>
            </a:r>
          </a:p>
          <a:p>
            <a:pPr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矢の形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ダート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sz="2000" dirty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2050" name="Picture 2" descr="File:Kite Dar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9" y="4209409"/>
            <a:ext cx="365925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Penrose sun 3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44824"/>
            <a:ext cx="2304256" cy="2304256"/>
          </a:xfrm>
          <a:prstGeom prst="rect">
            <a:avLst/>
          </a:prstGeom>
          <a:noFill/>
        </p:spPr>
      </p:pic>
      <p:pic>
        <p:nvPicPr>
          <p:cNvPr id="7172" name="Picture 4" descr="File:Penrose sun 2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2304256" cy="2304256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4860032" y="62192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カイト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ダート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88" y="27809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小塚ゴシック Pr6N B" pitchFamily="34" charset="-128"/>
                <a:ea typeface="小塚ゴシック Pr6N B" pitchFamily="34" charset="-128"/>
              </a:rPr>
              <a:t>←</a:t>
            </a:r>
            <a:r>
              <a:rPr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星の模様</a:t>
            </a:r>
            <a:endParaRPr kumimoji="1" lang="ja-JP" altLang="en-US" sz="1600" dirty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2780928"/>
            <a:ext cx="162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小塚ゴシック Pr6N B" pitchFamily="34" charset="-128"/>
                <a:ea typeface="小塚ゴシック Pr6N B" pitchFamily="34" charset="-128"/>
              </a:rPr>
              <a:t>←</a:t>
            </a:r>
            <a:r>
              <a:rPr kumimoji="1"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太陽の模様</a:t>
            </a:r>
            <a:endParaRPr kumimoji="1" lang="ja-JP" altLang="en-US" sz="1600" dirty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5805264"/>
            <a:ext cx="393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(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円弧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(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小塚ゴシック Pr6N B" pitchFamily="34" charset="-128"/>
                <a:ea typeface="小塚ゴシック Pr6N B" pitchFamily="34" charset="-128"/>
              </a:rPr>
              <a:t>赤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/</a:t>
            </a:r>
            <a:r>
              <a:rPr kumimoji="1" lang="ja-JP" altLang="en-US" sz="1600" dirty="0" smtClean="0">
                <a:solidFill>
                  <a:srgbClr val="00B050"/>
                </a:solidFill>
                <a:latin typeface="小塚ゴシック Pr6N B" pitchFamily="34" charset="-128"/>
                <a:ea typeface="小塚ゴシック Pr6N B" pitchFamily="34" charset="-128"/>
              </a:rPr>
              <a:t>緑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)…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タイリングの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補助線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)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→</a:t>
            </a:r>
          </a:p>
          <a:p>
            <a:endParaRPr lang="ja-JP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3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47248" cy="868958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latin typeface="小塚ゴシック Pr6N B" pitchFamily="34" charset="-128"/>
                <a:ea typeface="小塚ゴシック Pr6N B" pitchFamily="34" charset="-128"/>
              </a:rPr>
              <a:t>二種類の四角形からなる</a:t>
            </a:r>
            <a:r>
              <a:rPr kumimoji="1" lang="ja-JP" altLang="en-US" sz="2800" dirty="0" smtClean="0">
                <a:latin typeface="小塚ゴシック Pr6N B" pitchFamily="34" charset="-128"/>
                <a:ea typeface="小塚ゴシック Pr6N B" pitchFamily="34" charset="-128"/>
              </a:rPr>
              <a:t>ペンローズタイリング</a:t>
            </a:r>
            <a:r>
              <a:rPr lang="ja-JP" altLang="en-US" sz="2800" dirty="0">
                <a:latin typeface="小塚ゴシック Pr6N B" pitchFamily="34" charset="-128"/>
                <a:ea typeface="小塚ゴシック Pr6N B" pitchFamily="34" charset="-128"/>
              </a:rPr>
              <a:t>②</a:t>
            </a:r>
            <a:endParaRPr kumimoji="1" lang="ja-JP" altLang="en-US" sz="28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27584" y="894623"/>
            <a:ext cx="7128792" cy="5261694"/>
          </a:xfrm>
        </p:spPr>
        <p:txBody>
          <a:bodyPr>
            <a:noAutofit/>
          </a:bodyPr>
          <a:lstStyle/>
          <a:p>
            <a:pPr>
              <a:buNone/>
            </a:pP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カイトとダートの作成方法</a:t>
            </a:r>
          </a:p>
          <a:p>
            <a:pPr marL="0" indent="0">
              <a:buNone/>
            </a:pP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　角度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72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度、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108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度からなるひし形が元となる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→ひし形の長い対角線を黄金分割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(φ(1.61803...):1)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する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→分割した点と鈍角の頂点を結ぶ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→補助線は各辺と</a:t>
            </a:r>
          </a:p>
          <a:p>
            <a:pPr marL="0" indent="0">
              <a:buNone/>
            </a:pPr>
            <a:endParaRPr lang="ja-JP" altLang="en-US" sz="2000" dirty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各比率</a:t>
            </a:r>
          </a:p>
          <a:p>
            <a:pPr marL="0" indent="0">
              <a:buNone/>
            </a:pP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　・辺の比率はそれぞれ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φ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と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1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のみ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・それぞれの面積比が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φ:1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・補助線は各辺と対称軸を黄金分割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・タイリングに必要なタイル数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φ:1</a:t>
            </a:r>
            <a:endParaRPr lang="ja-JP" altLang="en-US" sz="2000" dirty="0"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       　　黄金率と密接な関係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>
              <a:buNone/>
            </a:pPr>
            <a:endParaRPr lang="ja-JP" altLang="en-US" sz="2000" dirty="0">
              <a:solidFill>
                <a:schemeClr val="accent2">
                  <a:lumMod val="7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331640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59162"/>
            <a:ext cx="36639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04148" y="28994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/>
                </a:solidFill>
              </a:rPr>
              <a:t>φ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136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φ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37918" y="28946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φ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37918" y="44371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φ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5082" y="326401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1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84269" y="4114598"/>
            <a:ext cx="68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1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439" y="3717032"/>
            <a:ext cx="3136033" cy="25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ペンローズタイリングの</a:t>
            </a:r>
            <a:r>
              <a:rPr kumimoji="1"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法則</a:t>
            </a:r>
          </a:p>
          <a:p>
            <a:pPr marL="0" indent="0">
              <a:buNone/>
            </a:pPr>
            <a:endParaRPr lang="ja-JP" altLang="en-US" dirty="0" smtClean="0"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kumimoji="1"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・カイトとダートの</a:t>
            </a:r>
            <a:r>
              <a:rPr lang="en-US" altLang="ja-JP" sz="2200" dirty="0">
                <a:latin typeface="小塚ゴシック Pr6N B" pitchFamily="34" charset="-128"/>
                <a:ea typeface="小塚ゴシック Pr6N B" pitchFamily="34" charset="-128"/>
              </a:rPr>
              <a:t>2</a:t>
            </a:r>
            <a:r>
              <a:rPr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つ</a:t>
            </a:r>
            <a:r>
              <a:rPr lang="ja-JP" altLang="en-US" sz="2200" dirty="0" smtClean="0">
                <a:latin typeface="小塚ゴシック Pr6N B" pitchFamily="34" charset="-128"/>
                <a:ea typeface="小塚ゴシック Pr6N B" pitchFamily="34" charset="-128"/>
              </a:rPr>
              <a:t>で、ひし形を</a:t>
            </a:r>
          </a:p>
          <a:p>
            <a:pPr marL="0" indent="0">
              <a:buNone/>
            </a:pPr>
            <a:r>
              <a:rPr lang="ja-JP" altLang="en-US" sz="2200" dirty="0" smtClean="0">
                <a:latin typeface="小塚ゴシック Pr6N B" pitchFamily="34" charset="-128"/>
                <a:ea typeface="小塚ゴシック Pr6N B" pitchFamily="34" charset="-128"/>
              </a:rPr>
              <a:t>　　</a:t>
            </a:r>
            <a:r>
              <a:rPr lang="ja-JP" altLang="en-US" sz="2200" u="sng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作って</a:t>
            </a:r>
            <a:r>
              <a:rPr lang="ja-JP" altLang="en-US" sz="2200" u="sng" dirty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はいけない</a:t>
            </a:r>
          </a:p>
          <a:p>
            <a:pPr marL="0" indent="0">
              <a:buNone/>
            </a:pPr>
            <a:r>
              <a:rPr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　　</a:t>
            </a:r>
            <a:r>
              <a:rPr lang="en-US" altLang="ja-JP" sz="2200" dirty="0"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単純なタイリングは避ける為</a:t>
            </a:r>
            <a:r>
              <a:rPr lang="en-US" altLang="ja-JP" sz="2200" dirty="0">
                <a:latin typeface="小塚ゴシック Pr6N B" pitchFamily="34" charset="-128"/>
                <a:ea typeface="小塚ゴシック Pr6N B" pitchFamily="34" charset="-128"/>
              </a:rPr>
              <a:t>(</a:t>
            </a:r>
            <a:r>
              <a:rPr lang="ja-JP" altLang="en-US" sz="2200" dirty="0">
                <a:latin typeface="小塚ゴシック Pr6N B" pitchFamily="34" charset="-128"/>
                <a:ea typeface="小塚ゴシック Pr6N B" pitchFamily="34" charset="-128"/>
              </a:rPr>
              <a:t>一致規則</a:t>
            </a:r>
            <a:r>
              <a:rPr lang="en-US" altLang="ja-JP" sz="2200" dirty="0">
                <a:latin typeface="小塚ゴシック Pr6N B" pitchFamily="34" charset="-128"/>
                <a:ea typeface="小塚ゴシック Pr6N B" pitchFamily="34" charset="-128"/>
              </a:rPr>
              <a:t>)</a:t>
            </a:r>
            <a:endParaRPr lang="ja-JP" altLang="en-US" sz="2200" dirty="0"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kumimoji="1" lang="ja-JP" altLang="en-US" dirty="0" smtClean="0"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　・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ダートの凹部分にカイト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×2</a:t>
            </a:r>
          </a:p>
          <a:p>
            <a:pPr marL="0" indent="0">
              <a:buNone/>
            </a:pPr>
            <a:r>
              <a:rPr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r>
              <a:rPr lang="en-US" altLang="ja-JP" sz="2000" dirty="0" smtClean="0">
                <a:latin typeface="小塚ゴシック Pr6N B" pitchFamily="34" charset="-128"/>
                <a:ea typeface="小塚ゴシック Pr6N B" pitchFamily="34" charset="-128"/>
              </a:rPr>
              <a:t>…</a:t>
            </a:r>
            <a:r>
              <a:rPr lang="ja-JP" altLang="en-US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エース</a:t>
            </a:r>
            <a:r>
              <a:rPr lang="en-US" altLang="ja-JP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(</a:t>
            </a:r>
            <a:r>
              <a:rPr lang="ja-JP" altLang="en-US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愚者の凧</a:t>
            </a:r>
            <a:r>
              <a:rPr lang="en-US" altLang="ja-JP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)</a:t>
            </a:r>
            <a:endParaRPr lang="ja-JP" altLang="en-US" sz="2000" dirty="0" smtClean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000" dirty="0" smtClean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　  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・補助曲線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が繋がるようなタイリング</a:t>
            </a:r>
          </a:p>
          <a:p>
            <a:pPr marL="0" indent="0">
              <a:buNone/>
            </a:pPr>
            <a:endParaRPr kumimoji="1" lang="ja-JP" altLang="en-US" sz="2000" dirty="0" smtClean="0"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小塚ゴシック Pr6N B" pitchFamily="34" charset="-128"/>
                <a:ea typeface="小塚ゴシック Pr6N B" pitchFamily="34" charset="-128"/>
              </a:rPr>
              <a:t>　</a:t>
            </a:r>
            <a:endParaRPr kumimoji="1" lang="ja-JP" altLang="en-US" sz="2000" dirty="0" smtClean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3568" y="260648"/>
            <a:ext cx="8147248" cy="86895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二種類の四角形からなる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ペンローズタイリング③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小塚ゴシック Pr6N B" pitchFamily="34" charset="-128"/>
              <a:ea typeface="小塚ゴシック Pr6N B" pitchFamily="34" charset="-128"/>
              <a:cs typeface="+mj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28027" y="5951304"/>
            <a:ext cx="118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←</a:t>
            </a:r>
            <a:r>
              <a:rPr kumimoji="1" lang="ja-JP" altLang="en-US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エース</a:t>
            </a:r>
            <a:endParaRPr kumimoji="1" lang="ja-JP" altLang="en-US" dirty="0">
              <a:solidFill>
                <a:schemeClr val="accent2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219854" cy="151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乗算記号 6"/>
          <p:cNvSpPr/>
          <p:nvPr/>
        </p:nvSpPr>
        <p:spPr>
          <a:xfrm>
            <a:off x="6236704" y="1700808"/>
            <a:ext cx="1080120" cy="101297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129606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dirty="0" smtClean="0">
              <a:latin typeface="小塚ゴシック Pr6N B" pitchFamily="34" charset="-128"/>
              <a:ea typeface="小塚ゴシック Pr6N B" pitchFamily="34" charset="-128"/>
            </a:endParaRPr>
          </a:p>
          <a:p>
            <a:r>
              <a:rPr kumimoji="1" lang="ja-JP" altLang="en-US" dirty="0" smtClean="0">
                <a:latin typeface="小塚ゴシック Pr6N B" pitchFamily="34" charset="-128"/>
                <a:ea typeface="小塚ゴシック Pr6N B" pitchFamily="34" charset="-128"/>
              </a:rPr>
              <a:t>頂点周りのタイリング</a:t>
            </a:r>
          </a:p>
          <a:p>
            <a:pPr marL="0" indent="0">
              <a:buNone/>
            </a:pP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　カイトとダートとで</a:t>
            </a:r>
            <a:r>
              <a:rPr kumimoji="1"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頂点の</a:t>
            </a:r>
            <a:r>
              <a:rPr kumimoji="1"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周りを埋める方法</a:t>
            </a:r>
            <a:r>
              <a:rPr kumimoji="1"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は</a:t>
            </a:r>
            <a:r>
              <a:rPr lang="en-US" altLang="ja-JP" sz="20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7</a:t>
            </a:r>
            <a:r>
              <a:rPr lang="ja-JP" altLang="en-US" sz="2000" dirty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通り</a:t>
            </a:r>
            <a:r>
              <a:rPr lang="ja-JP" altLang="en-US" sz="2000" dirty="0" smtClean="0">
                <a:latin typeface="小塚ゴシック Pr6N B" pitchFamily="34" charset="-128"/>
                <a:ea typeface="小塚ゴシック Pr6N B" pitchFamily="34" charset="-128"/>
              </a:rPr>
              <a:t>ある</a:t>
            </a:r>
            <a:endParaRPr kumimoji="1" lang="ja-JP" altLang="en-US" sz="20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3568" y="260648"/>
            <a:ext cx="8147248" cy="86895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二種類の四角形からなる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j-cs"/>
              </a:rPr>
              <a:t>ペンローズタイリング④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小塚ゴシック Pr6N B" pitchFamily="34" charset="-128"/>
              <a:ea typeface="小塚ゴシック Pr6N B" pitchFamily="34" charset="-128"/>
              <a:cs typeface="+mj-cs"/>
            </a:endParaRPr>
          </a:p>
        </p:txBody>
      </p:sp>
      <p:pic>
        <p:nvPicPr>
          <p:cNvPr id="3074" name="Picture 2" descr="File:Penrose vertex figur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88378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7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476672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小塚ゴシック Pr6N B" pitchFamily="34" charset="-128"/>
                <a:ea typeface="小塚ゴシック Pr6N B" pitchFamily="34" charset="-128"/>
              </a:rPr>
              <a:t>ペンローズパズル画面</a:t>
            </a:r>
            <a:endParaRPr kumimoji="1" lang="ja-JP" altLang="en-US" sz="3600" dirty="0"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Adobe </a:t>
            </a:r>
            <a:r>
              <a:rPr lang="en-US" altLang="ja-JP" sz="2400" dirty="0">
                <a:solidFill>
                  <a:schemeClr val="accent2"/>
                </a:solidFill>
                <a:latin typeface="小塚ゴシック Pr6N B" pitchFamily="34" charset="-128"/>
                <a:ea typeface="小塚ゴシック Pr6N B" pitchFamily="34" charset="-128"/>
              </a:rPr>
              <a:t>Flash 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を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用いたペンローズタイリングパズル</a:t>
            </a: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　　　初期画面には太陽の模様の完成パズルが表示されている。</a:t>
            </a:r>
          </a:p>
          <a:p>
            <a:pPr marL="0" indent="0">
              <a:buNone/>
            </a:pP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24" y="1988840"/>
            <a:ext cx="5544616" cy="37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1044</TotalTime>
  <Words>280</Words>
  <Application>Microsoft Office PowerPoint</Application>
  <PresentationFormat>画面に合わせる (4:3)</PresentationFormat>
  <Paragraphs>156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ジャパネスク</vt:lpstr>
      <vt:lpstr>ペンローズタイリングを 学べるパズルの製作</vt:lpstr>
      <vt:lpstr>PowerPoint プレゼンテーション</vt:lpstr>
      <vt:lpstr>PowerPoint プレゼンテーション</vt:lpstr>
      <vt:lpstr>周期性タイリングと非周期性タイリング</vt:lpstr>
      <vt:lpstr>二種類の四角形からなるペンローズタイリング①</vt:lpstr>
      <vt:lpstr>二種類の四角形からなるペンローズタイリング②</vt:lpstr>
      <vt:lpstr>PowerPoint プレゼンテーション</vt:lpstr>
      <vt:lpstr>PowerPoint プレゼンテーション</vt:lpstr>
      <vt:lpstr>ペンローズパズル画面</vt:lpstr>
      <vt:lpstr>工夫: パズルピース吸着</vt:lpstr>
      <vt:lpstr>ボタン機能①</vt:lpstr>
      <vt:lpstr>ボタン機能②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ペンローズタイリングの 説明・紹介ツール</dc:title>
  <dc:creator>0094</dc:creator>
  <cp:lastModifiedBy>0094</cp:lastModifiedBy>
  <cp:revision>65</cp:revision>
  <cp:lastPrinted>2013-11-01T03:26:03Z</cp:lastPrinted>
  <dcterms:created xsi:type="dcterms:W3CDTF">2013-10-15T04:28:20Z</dcterms:created>
  <dcterms:modified xsi:type="dcterms:W3CDTF">2014-02-07T11:10:41Z</dcterms:modified>
</cp:coreProperties>
</file>