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64" r:id="rId3"/>
    <p:sldId id="285" r:id="rId4"/>
    <p:sldId id="269" r:id="rId5"/>
    <p:sldId id="274" r:id="rId6"/>
    <p:sldId id="265" r:id="rId7"/>
    <p:sldId id="260" r:id="rId8"/>
    <p:sldId id="286" r:id="rId9"/>
    <p:sldId id="282" r:id="rId10"/>
    <p:sldId id="283" r:id="rId11"/>
    <p:sldId id="278" r:id="rId12"/>
    <p:sldId id="284" r:id="rId13"/>
    <p:sldId id="281" r:id="rId14"/>
    <p:sldId id="280" r:id="rId15"/>
    <p:sldId id="263" r:id="rId16"/>
  </p:sldIdLst>
  <p:sldSz cx="9144000" cy="6858000" type="screen4x3"/>
  <p:notesSz cx="6858000" cy="9144000"/>
  <p:defaultTextStyle>
    <a:defPPr>
      <a:defRPr lang="ja-JP"/>
    </a:defPPr>
    <a:lvl1pPr marL="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1434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kumimoji="1" lang="ja-JP" altLang="en-US" smtClean="0"/>
              <a:t>マスター サブタイトルの書式設定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912188574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91386856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縦書きタイトル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縦書きテキスト プレースホルダー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6880134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810961456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53412490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309979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4" name="コンテンツ プレースホルダー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6" name="コンテンツ プレースホルダー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7" name="日付プレースホルダー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8" name="フッター プレースホルダー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スライド番号プレースホルダー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33531438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4" name="フッター プレースホルダー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スライド番号プレースホルダー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2637136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日付プレースホルダー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3" name="フッター プレースホルダー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63808881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&#10;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34424277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図プレースホルダー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kumimoji="1" lang="ja-JP" altLang="en-US"/>
          </a:p>
        </p:txBody>
      </p:sp>
      <p:sp>
        <p:nvSpPr>
          <p:cNvPr id="4" name="テキスト プレースホルダー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kumimoji="1" lang="ja-JP" altLang="en-US" smtClean="0"/>
              <a:t>マスター テキストの書式設定</a:t>
            </a:r>
          </a:p>
        </p:txBody>
      </p:sp>
      <p:sp>
        <p:nvSpPr>
          <p:cNvPr id="5" name="日付プレースホルダー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74117750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プレースホルダー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kumimoji="1" lang="ja-JP" altLang="en-US" smtClean="0"/>
              <a:t>マスター タイトルの書式設定</a:t>
            </a:r>
            <a:endParaRPr kumimoji="1" lang="ja-JP" altLang="en-US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kumimoji="1" lang="ja-JP" altLang="en-US" smtClean="0"/>
              <a:t>マスター テキストの書式設定</a:t>
            </a:r>
          </a:p>
          <a:p>
            <a:pPr lvl="1"/>
            <a:r>
              <a:rPr kumimoji="1" lang="ja-JP" altLang="en-US" smtClean="0"/>
              <a:t>第 </a:t>
            </a:r>
            <a:r>
              <a:rPr kumimoji="1" lang="en-US" altLang="ja-JP" smtClean="0"/>
              <a:t>2 </a:t>
            </a:r>
            <a:r>
              <a:rPr kumimoji="1" lang="ja-JP" altLang="en-US" smtClean="0"/>
              <a:t>レベル</a:t>
            </a:r>
          </a:p>
          <a:p>
            <a:pPr lvl="2"/>
            <a:r>
              <a:rPr kumimoji="1" lang="ja-JP" altLang="en-US" smtClean="0"/>
              <a:t>第 </a:t>
            </a:r>
            <a:r>
              <a:rPr kumimoji="1" lang="en-US" altLang="ja-JP" smtClean="0"/>
              <a:t>3 </a:t>
            </a:r>
            <a:r>
              <a:rPr kumimoji="1" lang="ja-JP" altLang="en-US" smtClean="0"/>
              <a:t>レベル</a:t>
            </a:r>
          </a:p>
          <a:p>
            <a:pPr lvl="3"/>
            <a:r>
              <a:rPr kumimoji="1" lang="ja-JP" altLang="en-US" smtClean="0"/>
              <a:t>第 </a:t>
            </a:r>
            <a:r>
              <a:rPr kumimoji="1" lang="en-US" altLang="ja-JP" smtClean="0"/>
              <a:t>4 </a:t>
            </a:r>
            <a:r>
              <a:rPr kumimoji="1" lang="ja-JP" altLang="en-US" smtClean="0"/>
              <a:t>レベル</a:t>
            </a:r>
          </a:p>
          <a:p>
            <a:pPr lvl="4"/>
            <a:r>
              <a:rPr kumimoji="1" lang="ja-JP" altLang="en-US" smtClean="0"/>
              <a:t>第 </a:t>
            </a:r>
            <a:r>
              <a:rPr kumimoji="1" lang="en-US" altLang="ja-JP" smtClean="0"/>
              <a:t>5 </a:t>
            </a:r>
            <a:r>
              <a:rPr kumimoji="1" lang="ja-JP" altLang="en-US" smtClean="0"/>
              <a:t>レベル</a:t>
            </a:r>
            <a:endParaRPr kumimoji="1" lang="ja-JP" altLang="en-US"/>
          </a:p>
        </p:txBody>
      </p:sp>
      <p:sp>
        <p:nvSpPr>
          <p:cNvPr id="4" name="日付プレースホルダー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5200EA7-6A38-4B48-9A67-6ADD2D11845F}" type="datetimeFigureOut">
              <a:rPr kumimoji="1" lang="ja-JP" altLang="en-US" smtClean="0"/>
              <a:t>2015/2/10</a:t>
            </a:fld>
            <a:endParaRPr kumimoji="1" lang="ja-JP" altLang="en-US"/>
          </a:p>
        </p:txBody>
      </p:sp>
      <p:sp>
        <p:nvSpPr>
          <p:cNvPr id="5" name="フッター プレースホルダー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スライド番号プレースホルダー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C0A1523-81B3-49A2-B056-0B07CF2BF2C8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81268356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kumimoji="1"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kumimoji="1"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ja-JP"/>
      </a:defPPr>
      <a:lvl1pPr marL="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kumimoji="1"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1.png"/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100.png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2.png"/><Relationship Id="rId2" Type="http://schemas.openxmlformats.org/officeDocument/2006/relationships/image" Target="../media/image11.png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4.png"/><Relationship Id="rId2" Type="http://schemas.openxmlformats.org/officeDocument/2006/relationships/image" Target="../media/image13.png"/><Relationship Id="rId1" Type="http://schemas.openxmlformats.org/officeDocument/2006/relationships/slideLayout" Target="../slideLayouts/slideLayout5.xml"/></Relationships>
</file>

<file path=ppt/slides/_rels/slide14.xml.rels><?xml version="1.0" encoding="UTF-8" standalone="yes"?>
<Relationships xmlns="http://schemas.openxmlformats.org/package/2006/relationships"><Relationship Id="rId3" Type="http://schemas.openxmlformats.org/officeDocument/2006/relationships/image" Target="../media/image16.png"/><Relationship Id="rId2" Type="http://schemas.openxmlformats.org/officeDocument/2006/relationships/image" Target="../media/image15.png"/><Relationship Id="rId1" Type="http://schemas.openxmlformats.org/officeDocument/2006/relationships/slideLayout" Target="../slideLayouts/slideLayout5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20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Relationship Id="rId6" Type="http://schemas.openxmlformats.org/officeDocument/2006/relationships/image" Target="../media/image5.png"/><Relationship Id="rId5" Type="http://schemas.openxmlformats.org/officeDocument/2006/relationships/image" Target="../media/image4.png"/><Relationship Id="rId4" Type="http://schemas.openxmlformats.org/officeDocument/2006/relationships/image" Target="../media/image30.png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60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png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gif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ctrTitle"/>
          </p:nvPr>
        </p:nvSpPr>
        <p:spPr>
          <a:xfrm>
            <a:off x="683568" y="620688"/>
            <a:ext cx="7772400" cy="1470025"/>
          </a:xfrm>
        </p:spPr>
        <p:txBody>
          <a:bodyPr>
            <a:normAutofit/>
          </a:bodyPr>
          <a:lstStyle/>
          <a:p>
            <a:r>
              <a:rPr lang="ja-JP" altLang="en-US" sz="3200" dirty="0"/>
              <a:t>ブラックホール</a:t>
            </a:r>
            <a:r>
              <a:rPr lang="ja-JP" altLang="en-US" sz="3200" dirty="0" smtClean="0"/>
              <a:t>の重力場の影響を受けた</a:t>
            </a:r>
            <a:r>
              <a:rPr lang="en-US" altLang="ja-JP" sz="3200" dirty="0" smtClean="0"/>
              <a:t/>
            </a:r>
            <a:br>
              <a:rPr lang="en-US" altLang="ja-JP" sz="3200" dirty="0" smtClean="0"/>
            </a:br>
            <a:r>
              <a:rPr lang="ja-JP" altLang="en-US" sz="3200" dirty="0"/>
              <a:t>ガス雲</a:t>
            </a:r>
            <a:r>
              <a:rPr lang="ja-JP" altLang="en-US" sz="3200" dirty="0" smtClean="0"/>
              <a:t>の運動</a:t>
            </a:r>
            <a:endParaRPr kumimoji="1" lang="ja-JP" altLang="en-US" sz="3200" dirty="0"/>
          </a:p>
        </p:txBody>
      </p:sp>
      <p:sp>
        <p:nvSpPr>
          <p:cNvPr id="3" name="サブタイトル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ja-JP" altLang="en-US" dirty="0">
                <a:solidFill>
                  <a:schemeClr val="tx1"/>
                </a:solidFill>
              </a:rPr>
              <a:t>宇宙</a:t>
            </a:r>
            <a:r>
              <a:rPr lang="ja-JP" altLang="en-US" dirty="0" smtClean="0">
                <a:solidFill>
                  <a:schemeClr val="tx1"/>
                </a:solidFill>
              </a:rPr>
              <a:t>物理・数理科学研究室</a:t>
            </a:r>
            <a:endParaRPr lang="en-US" altLang="ja-JP" dirty="0" smtClean="0">
              <a:solidFill>
                <a:schemeClr val="tx1"/>
              </a:solidFill>
            </a:endParaRPr>
          </a:p>
          <a:p>
            <a:r>
              <a:rPr kumimoji="1" lang="en-US" altLang="ja-JP" dirty="0" smtClean="0">
                <a:solidFill>
                  <a:schemeClr val="tx1"/>
                </a:solidFill>
              </a:rPr>
              <a:t>B11-100</a:t>
            </a:r>
            <a:r>
              <a:rPr lang="ja-JP" altLang="en-US" dirty="0">
                <a:solidFill>
                  <a:schemeClr val="tx1"/>
                </a:solidFill>
              </a:rPr>
              <a:t> </a:t>
            </a:r>
            <a:r>
              <a:rPr kumimoji="1" lang="en-US" altLang="ja-JP" dirty="0" smtClean="0">
                <a:solidFill>
                  <a:schemeClr val="tx1"/>
                </a:solidFill>
              </a:rPr>
              <a:t> </a:t>
            </a:r>
            <a:r>
              <a:rPr kumimoji="1" lang="ja-JP" altLang="en-US" dirty="0" smtClean="0">
                <a:solidFill>
                  <a:schemeClr val="tx1"/>
                </a:solidFill>
              </a:rPr>
              <a:t>松本勇輝</a:t>
            </a:r>
            <a:endParaRPr kumimoji="1" lang="ja-JP" altLang="en-US" dirty="0">
              <a:solidFill>
                <a:schemeClr val="tx1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31898402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ガス雲の平均速度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5556" y="1268760"/>
            <a:ext cx="7992888" cy="51125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29490572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kumimoji="1" lang="ja-JP" altLang="en-US" sz="3600" dirty="0" smtClean="0"/>
              <a:t>ブラックホール周辺を運動する</a:t>
            </a:r>
            <a:r>
              <a:rPr kumimoji="1" lang="en-US" altLang="ja-JP" sz="3600" dirty="0" smtClean="0"/>
              <a:t/>
            </a:r>
            <a:br>
              <a:rPr kumimoji="1" lang="en-US" altLang="ja-JP" sz="3600" dirty="0" smtClean="0"/>
            </a:br>
            <a:r>
              <a:rPr kumimoji="1" lang="ja-JP" altLang="en-US" sz="3600" dirty="0" smtClean="0"/>
              <a:t>ガス雲のシミュレーション</a:t>
            </a:r>
            <a:endParaRPr kumimoji="1" lang="ja-JP" alt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83568" y="1700808"/>
            <a:ext cx="5184576" cy="44644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5" name="テキスト ボックス 4"/>
              <p:cNvSpPr txBox="1"/>
              <p:nvPr/>
            </p:nvSpPr>
            <p:spPr>
              <a:xfrm>
                <a:off x="5004048" y="1872422"/>
                <a:ext cx="4032448" cy="2582695"/>
              </a:xfrm>
              <a:prstGeom prst="rect">
                <a:avLst/>
              </a:prstGeom>
              <a:ln/>
            </p:spPr>
            <p:style>
              <a:lnRef idx="1">
                <a:schemeClr val="accent4"/>
              </a:lnRef>
              <a:fillRef idx="2">
                <a:schemeClr val="accent4"/>
              </a:fillRef>
              <a:effectRef idx="1">
                <a:schemeClr val="accent4"/>
              </a:effectRef>
              <a:fontRef idx="minor">
                <a:schemeClr val="dk1"/>
              </a:fontRef>
            </p:style>
            <p:txBody>
              <a:bodyPr wrap="square" rtlCol="0">
                <a:spAutoFit/>
              </a:bodyPr>
              <a:lstStyle/>
              <a:p>
                <a:r>
                  <a:rPr kumimoji="1" lang="ja-JP" altLang="en-US" sz="2000" b="1" dirty="0" smtClean="0">
                    <a:solidFill>
                      <a:srgbClr val="FF0000"/>
                    </a:solidFill>
                  </a:rPr>
                  <a:t>初期条件</a:t>
                </a:r>
                <a:endParaRPr kumimoji="1" lang="en-US" altLang="ja-JP" sz="2000" b="1" dirty="0" smtClean="0">
                  <a:solidFill>
                    <a:srgbClr val="FF0000"/>
                  </a:solidFill>
                </a:endParaRPr>
              </a:p>
              <a:p>
                <a:r>
                  <a:rPr lang="ja-JP" altLang="en-US" sz="2000" dirty="0" smtClean="0"/>
                  <a:t>ガス雲と</a:t>
                </a:r>
                <a:r>
                  <a:rPr lang="en-US" altLang="ja-JP" sz="2000" dirty="0" smtClean="0"/>
                  <a:t>BH</a:t>
                </a:r>
                <a:r>
                  <a:rPr lang="ja-JP" altLang="en-US" sz="2000" dirty="0" smtClean="0"/>
                  <a:t>の質量比</a:t>
                </a:r>
                <a:r>
                  <a:rPr lang="en-US" altLang="ja-JP" sz="2000" dirty="0" smtClean="0"/>
                  <a:t>1:120</a:t>
                </a:r>
              </a:p>
              <a:p>
                <a:r>
                  <a:rPr lang="ja-JP" altLang="en-US" sz="2000" dirty="0" smtClean="0"/>
                  <a:t>シュバルツシルト半径</a:t>
                </a:r>
                <a14:m>
                  <m:oMath xmlns:m="http://schemas.openxmlformats.org/officeDocument/2006/math">
                    <m:sSub>
                      <m:sSubPr>
                        <m:ctrlPr>
                          <a:rPr lang="en-US" altLang="ja-JP" sz="200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</m:ctrlPr>
                      </m:sSubPr>
                      <m:e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lang="en-US" altLang="ja-JP" sz="2000" b="0" i="1" smtClean="0">
                            <a:solidFill>
                              <a:schemeClr val="tx1"/>
                            </a:solidFill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r>
                  <a:rPr lang="en-US" altLang="ja-JP" sz="2000" dirty="0" smtClean="0">
                    <a:solidFill>
                      <a:schemeClr val="tx1"/>
                    </a:solidFill>
                  </a:rPr>
                  <a:t>=1</a:t>
                </a:r>
              </a:p>
              <a:p>
                <a:r>
                  <a:rPr lang="ja-JP" altLang="en-US" sz="2000" dirty="0"/>
                  <a:t>ガス雲の粒子数</a:t>
                </a:r>
                <a:r>
                  <a:rPr lang="en-US" altLang="ja-JP" sz="2000" dirty="0" smtClean="0"/>
                  <a:t>N=1000</a:t>
                </a:r>
              </a:p>
              <a:p>
                <a:r>
                  <a:rPr lang="ja-JP" altLang="en-US" sz="2000" dirty="0"/>
                  <a:t>ガス雲</a:t>
                </a:r>
                <a:r>
                  <a:rPr lang="ja-JP" altLang="en-US" sz="2000" dirty="0" smtClean="0"/>
                  <a:t>の半径</a:t>
                </a:r>
                <a:r>
                  <a:rPr lang="en-US" altLang="ja-JP" sz="2000" dirty="0" smtClean="0"/>
                  <a:t>R=1</a:t>
                </a:r>
              </a:p>
              <a:p>
                <a:r>
                  <a:rPr kumimoji="1" lang="ja-JP" altLang="en-US" sz="2000" dirty="0" smtClean="0"/>
                  <a:t>ガス雲の比熱比</a:t>
                </a:r>
                <a:r>
                  <a:rPr kumimoji="1" lang="en-US" altLang="ja-JP" sz="2000" dirty="0" smtClean="0"/>
                  <a:t>γ=2</a:t>
                </a:r>
              </a:p>
              <a:p>
                <a:r>
                  <a:rPr lang="ja-JP" altLang="en-US" sz="2000" dirty="0"/>
                  <a:t>ガス雲</a:t>
                </a:r>
                <a:r>
                  <a:rPr lang="ja-JP" altLang="en-US" sz="2000" dirty="0" smtClean="0"/>
                  <a:t>の中心座標</a:t>
                </a:r>
                <a:r>
                  <a:rPr lang="en-US" altLang="ja-JP" sz="2000" dirty="0" smtClean="0"/>
                  <a:t>(</a:t>
                </a:r>
                <a14:m>
                  <m:oMath xmlns:m="http://schemas.openxmlformats.org/officeDocument/2006/math">
                    <m:r>
                      <a:rPr lang="en-US" altLang="ja-JP" sz="2000" b="0" i="1" smtClean="0">
                        <a:latin typeface="Cambria Math"/>
                      </a:rPr>
                      <m:t>𝑥</m:t>
                    </m:r>
                    <m:r>
                      <a:rPr lang="en-US" altLang="ja-JP" sz="2000" b="0" i="1" smtClean="0">
                        <a:latin typeface="Cambria Math"/>
                      </a:rPr>
                      <m:t>,</m:t>
                    </m:r>
                    <m:r>
                      <a:rPr lang="en-US" altLang="ja-JP" sz="2000" b="0" i="1" smtClean="0">
                        <a:latin typeface="Cambria Math"/>
                      </a:rPr>
                      <m:t>𝑦</m:t>
                    </m:r>
                    <m:r>
                      <a:rPr lang="en-US" altLang="ja-JP" sz="2000" b="0" i="1" smtClean="0">
                        <a:latin typeface="Cambria Math"/>
                      </a:rPr>
                      <m:t>,</m:t>
                    </m:r>
                    <m:r>
                      <a:rPr lang="en-US" altLang="ja-JP" sz="2000" b="0" i="1" smtClean="0">
                        <a:latin typeface="Cambria Math"/>
                      </a:rPr>
                      <m:t>𝑧</m:t>
                    </m:r>
                  </m:oMath>
                </a14:m>
                <a:r>
                  <a:rPr kumimoji="1" lang="en-US" altLang="ja-JP" sz="2000" dirty="0" smtClean="0"/>
                  <a:t>)=(-4,4,4)</a:t>
                </a:r>
              </a:p>
              <a:p>
                <a14:m>
                  <m:oMath xmlns:m="http://schemas.openxmlformats.org/officeDocument/2006/math">
                    <m:r>
                      <a:rPr kumimoji="1" lang="ja-JP" altLang="en-US" sz="2000" b="0" i="1" dirty="0">
                        <a:latin typeface="Cambria Math"/>
                      </a:rPr>
                      <m:t>ガス雲の</m:t>
                    </m:r>
                    <m:sSub>
                      <m:sSubPr>
                        <m:ctrlPr>
                          <a:rPr kumimoji="1" lang="en-US" altLang="ja-JP" sz="20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000" b="0" i="1" smtClean="0">
                            <a:latin typeface="Cambria Math"/>
                          </a:rPr>
                          <m:t>𝑥</m:t>
                        </m:r>
                        <m:r>
                          <a:rPr lang="ja-JP" altLang="en-US" sz="2000" i="1">
                            <a:latin typeface="Cambria Math"/>
                          </a:rPr>
                          <m:t>成分</m:t>
                        </m:r>
                        <m:r>
                          <a:rPr lang="ja-JP" altLang="en-US" sz="2000" b="0" i="1" smtClean="0">
                            <a:latin typeface="Cambria Math"/>
                          </a:rPr>
                          <m:t>の</m:t>
                        </m:r>
                        <m:r>
                          <a:rPr lang="ja-JP" altLang="en-US" sz="2000" i="1">
                            <a:latin typeface="Cambria Math"/>
                          </a:rPr>
                          <m:t>初速度</m:t>
                        </m:r>
                        <m:r>
                          <a:rPr kumimoji="1" lang="en-US" altLang="ja-JP" sz="2000" b="0" i="1" smtClean="0">
                            <a:latin typeface="Cambria Math"/>
                          </a:rPr>
                          <m:t>𝑣</m:t>
                        </m:r>
                      </m:e>
                      <m:sub>
                        <m:r>
                          <a:rPr kumimoji="1" lang="en-US" altLang="ja-JP" sz="2000" b="0" i="1" smtClean="0">
                            <a:latin typeface="Cambria Math"/>
                          </a:rPr>
                          <m:t>𝑥</m:t>
                        </m:r>
                      </m:sub>
                    </m:sSub>
                  </m:oMath>
                </a14:m>
                <a:r>
                  <a:rPr lang="en-US" altLang="ja-JP" sz="2000" dirty="0" smtClean="0">
                    <a:sym typeface="Wingdings" panose="05000000000000000000" pitchFamily="2" charset="2"/>
                  </a:rPr>
                  <a:t>=0.25</a:t>
                </a:r>
              </a:p>
            </p:txBody>
          </p:sp>
        </mc:Choice>
        <mc:Fallback xmlns="">
          <p:sp>
            <p:nvSpPr>
              <p:cNvPr id="5" name="テキスト ボックス 4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004048" y="1872422"/>
                <a:ext cx="4032448" cy="258269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  <a:ln/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4" name="直線矢印コネクタ 3"/>
          <p:cNvCxnSpPr/>
          <p:nvPr/>
        </p:nvCxnSpPr>
        <p:spPr>
          <a:xfrm>
            <a:off x="3571678" y="2245514"/>
            <a:ext cx="1152128" cy="288032"/>
          </a:xfrm>
          <a:prstGeom prst="straightConnector1">
            <a:avLst/>
          </a:prstGeom>
          <a:ln w="889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10" name="テキスト ボックス 9"/>
              <p:cNvSpPr txBox="1"/>
              <p:nvPr/>
            </p:nvSpPr>
            <p:spPr>
              <a:xfrm>
                <a:off x="3764663" y="1800273"/>
                <a:ext cx="1008112" cy="369332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b="1" i="1" smtClean="0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kumimoji="1" lang="en-US" altLang="ja-JP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kumimoji="1" lang="en-US" altLang="ja-JP" b="1" dirty="0" smtClean="0"/>
                  <a:t>=0.25</a:t>
                </a:r>
                <a:endParaRPr kumimoji="1" lang="ja-JP" altLang="en-US" b="1" dirty="0"/>
              </a:p>
            </p:txBody>
          </p:sp>
        </mc:Choice>
        <mc:Fallback xmlns="">
          <p:sp>
            <p:nvSpPr>
              <p:cNvPr id="10" name="テキスト ボックス 9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764663" y="1800273"/>
                <a:ext cx="1008112" cy="369332"/>
              </a:xfrm>
              <a:prstGeom prst="rect">
                <a:avLst/>
              </a:prstGeom>
              <a:blipFill rotWithShape="1">
                <a:blip r:embed="rId4"/>
                <a:stretch>
                  <a:fillRect t="-8197" b="-2459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11" name="テキスト ボックス 10"/>
          <p:cNvSpPr txBox="1"/>
          <p:nvPr/>
        </p:nvSpPr>
        <p:spPr>
          <a:xfrm>
            <a:off x="2612535" y="2348880"/>
            <a:ext cx="115212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ガス雲</a:t>
            </a:r>
            <a:endParaRPr kumimoji="1" lang="ja-JP" altLang="en-US" b="1" dirty="0"/>
          </a:p>
        </p:txBody>
      </p:sp>
      <p:sp>
        <p:nvSpPr>
          <p:cNvPr id="13" name="テキスト ボックス 12"/>
          <p:cNvSpPr txBox="1"/>
          <p:nvPr/>
        </p:nvSpPr>
        <p:spPr>
          <a:xfrm>
            <a:off x="2735796" y="3163770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ブラックホール</a:t>
            </a:r>
            <a:endParaRPr kumimoji="1" lang="ja-JP" altLang="en-US" b="1" dirty="0"/>
          </a:p>
        </p:txBody>
      </p:sp>
      <p:sp>
        <p:nvSpPr>
          <p:cNvPr id="3" name="テキスト ボックス 2"/>
          <p:cNvSpPr txBox="1"/>
          <p:nvPr/>
        </p:nvSpPr>
        <p:spPr>
          <a:xfrm>
            <a:off x="5004048" y="5836505"/>
            <a:ext cx="4032448" cy="646331"/>
          </a:xfrm>
          <a:prstGeom prst="rect">
            <a:avLst/>
          </a:prstGeom>
          <a:ln/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ガス雲は事象の地平面で</a:t>
            </a:r>
            <a:endParaRPr kumimoji="1" lang="en-US" altLang="ja-JP" b="1" dirty="0" smtClean="0"/>
          </a:p>
          <a:p>
            <a:r>
              <a:rPr kumimoji="1" lang="ja-JP" altLang="en-US" b="1" dirty="0" smtClean="0"/>
              <a:t>ブラックホールに落下したかを判定する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61149795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en-US" altLang="ja-JP" dirty="0" smtClean="0"/>
              <a:t>Newton</a:t>
            </a:r>
            <a:r>
              <a:rPr kumimoji="1" lang="ja-JP" altLang="en-US" dirty="0" smtClean="0"/>
              <a:t>重力と相対論の比較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en-US" altLang="ja-JP" dirty="0" smtClean="0"/>
              <a:t>BH</a:t>
            </a:r>
            <a:r>
              <a:rPr kumimoji="1" lang="ja-JP" altLang="en-US" dirty="0" smtClean="0"/>
              <a:t>とガス雲の平均距離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ガス雲の粒子数の推移</a:t>
            </a:r>
            <a:endParaRPr kumimoji="1" lang="ja-JP" altLang="en-US" dirty="0"/>
          </a:p>
        </p:txBody>
      </p:sp>
      <p:pic>
        <p:nvPicPr>
          <p:cNvPr id="1028" name="Picture 4" descr="C:\Users\nec\Documents\count.png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427984" y="2601661"/>
            <a:ext cx="4536504" cy="34596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029" name="Picture 5" descr="C:\Users\nec\Desktop\diatance2.png"/>
          <p:cNvPicPr>
            <a:picLocks noGrp="1" noChangeAspect="1" noChangeArrowheads="1"/>
          </p:cNvPicPr>
          <p:nvPr>
            <p:ph sz="half" idx="2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3437" y="2573451"/>
            <a:ext cx="4680000" cy="3459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テキスト ボックス 12"/>
          <p:cNvSpPr txBox="1"/>
          <p:nvPr/>
        </p:nvSpPr>
        <p:spPr>
          <a:xfrm>
            <a:off x="2195736" y="345689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カー時空</a:t>
            </a:r>
            <a:r>
              <a:rPr kumimoji="1" lang="en-US" altLang="ja-JP" sz="1400" dirty="0" smtClean="0"/>
              <a:t>(a=0.5M)</a:t>
            </a:r>
            <a:endParaRPr kumimoji="1" lang="ja-JP" altLang="en-US" sz="1400" dirty="0"/>
          </a:p>
        </p:txBody>
      </p:sp>
      <p:sp>
        <p:nvSpPr>
          <p:cNvPr id="14" name="テキスト ボックス 13"/>
          <p:cNvSpPr txBox="1"/>
          <p:nvPr/>
        </p:nvSpPr>
        <p:spPr>
          <a:xfrm>
            <a:off x="2410269" y="481632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カー時空</a:t>
            </a:r>
            <a:r>
              <a:rPr kumimoji="1" lang="en-US" altLang="ja-JP" sz="1400" dirty="0" smtClean="0"/>
              <a:t>(a=M)</a:t>
            </a:r>
            <a:endParaRPr kumimoji="1" lang="ja-JP" altLang="en-US" sz="1400" dirty="0"/>
          </a:p>
        </p:txBody>
      </p:sp>
      <p:sp>
        <p:nvSpPr>
          <p:cNvPr id="16" name="テキスト ボックス 15"/>
          <p:cNvSpPr txBox="1"/>
          <p:nvPr/>
        </p:nvSpPr>
        <p:spPr>
          <a:xfrm>
            <a:off x="2699792" y="4177573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Newton</a:t>
            </a:r>
            <a:r>
              <a:rPr lang="ja-JP" altLang="en-US" sz="1400" dirty="0" smtClean="0"/>
              <a:t>重力</a:t>
            </a:r>
            <a:endParaRPr kumimoji="1" lang="ja-JP" altLang="en-US" sz="1400" dirty="0"/>
          </a:p>
        </p:txBody>
      </p:sp>
      <p:sp>
        <p:nvSpPr>
          <p:cNvPr id="17" name="テキスト ボックス 16"/>
          <p:cNvSpPr txBox="1"/>
          <p:nvPr/>
        </p:nvSpPr>
        <p:spPr>
          <a:xfrm>
            <a:off x="1295832" y="5273721"/>
            <a:ext cx="2228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シュバルツシルト</a:t>
            </a:r>
            <a:r>
              <a:rPr kumimoji="1" lang="ja-JP" altLang="en-US" sz="1400" dirty="0" smtClean="0"/>
              <a:t>時空</a:t>
            </a:r>
            <a:r>
              <a:rPr kumimoji="1" lang="en-US" altLang="ja-JP" sz="1400" dirty="0" smtClean="0"/>
              <a:t>(a=0)</a:t>
            </a:r>
            <a:endParaRPr kumimoji="1" lang="ja-JP" altLang="en-US" sz="1400" dirty="0"/>
          </a:p>
        </p:txBody>
      </p:sp>
      <p:sp>
        <p:nvSpPr>
          <p:cNvPr id="18" name="テキスト ボックス 17"/>
          <p:cNvSpPr txBox="1"/>
          <p:nvPr/>
        </p:nvSpPr>
        <p:spPr>
          <a:xfrm>
            <a:off x="6444208" y="349529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カー時空</a:t>
            </a:r>
            <a:r>
              <a:rPr kumimoji="1" lang="en-US" altLang="ja-JP" sz="1400" dirty="0" smtClean="0"/>
              <a:t>(a=M)</a:t>
            </a:r>
            <a:endParaRPr kumimoji="1" lang="ja-JP" altLang="en-US" sz="1400" dirty="0"/>
          </a:p>
        </p:txBody>
      </p:sp>
      <p:sp>
        <p:nvSpPr>
          <p:cNvPr id="19" name="テキスト ボックス 18"/>
          <p:cNvSpPr txBox="1"/>
          <p:nvPr/>
        </p:nvSpPr>
        <p:spPr>
          <a:xfrm>
            <a:off x="6444208" y="5242942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1400" dirty="0" smtClean="0"/>
              <a:t>カー時空</a:t>
            </a:r>
            <a:r>
              <a:rPr kumimoji="1" lang="en-US" altLang="ja-JP" sz="1400" dirty="0" smtClean="0"/>
              <a:t>(a=0.5M)</a:t>
            </a:r>
            <a:endParaRPr kumimoji="1" lang="ja-JP" altLang="en-US" sz="1400" dirty="0"/>
          </a:p>
        </p:txBody>
      </p:sp>
      <p:sp>
        <p:nvSpPr>
          <p:cNvPr id="20" name="テキスト ボックス 19"/>
          <p:cNvSpPr txBox="1"/>
          <p:nvPr/>
        </p:nvSpPr>
        <p:spPr>
          <a:xfrm>
            <a:off x="6444208" y="2852936"/>
            <a:ext cx="1584176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altLang="ja-JP" sz="1400" dirty="0" smtClean="0"/>
              <a:t>Newton</a:t>
            </a:r>
            <a:r>
              <a:rPr lang="ja-JP" altLang="en-US" sz="1400" dirty="0" smtClean="0"/>
              <a:t>重力</a:t>
            </a:r>
            <a:endParaRPr kumimoji="1" lang="ja-JP" altLang="en-US" sz="1400" dirty="0"/>
          </a:p>
        </p:txBody>
      </p:sp>
      <p:cxnSp>
        <p:nvCxnSpPr>
          <p:cNvPr id="10" name="直線矢印コネクタ 9"/>
          <p:cNvCxnSpPr/>
          <p:nvPr/>
        </p:nvCxnSpPr>
        <p:spPr>
          <a:xfrm flipV="1">
            <a:off x="5182381" y="5533196"/>
            <a:ext cx="397731" cy="344076"/>
          </a:xfrm>
          <a:prstGeom prst="straightConnector1">
            <a:avLst/>
          </a:prstGeom>
          <a:ln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25" name="テキスト ボックス 24"/>
          <p:cNvSpPr txBox="1"/>
          <p:nvPr/>
        </p:nvSpPr>
        <p:spPr>
          <a:xfrm>
            <a:off x="4067944" y="5949280"/>
            <a:ext cx="2228874" cy="3077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400" dirty="0" smtClean="0"/>
              <a:t>シュバルツシルト</a:t>
            </a:r>
            <a:r>
              <a:rPr kumimoji="1" lang="ja-JP" altLang="en-US" sz="1400" dirty="0" smtClean="0"/>
              <a:t>時空</a:t>
            </a:r>
            <a:r>
              <a:rPr kumimoji="1" lang="en-US" altLang="ja-JP" sz="1400" dirty="0" smtClean="0"/>
              <a:t>(a=0)</a:t>
            </a:r>
            <a:endParaRPr kumimoji="1" lang="ja-JP" altLang="en-US" sz="1400" dirty="0"/>
          </a:p>
        </p:txBody>
      </p:sp>
    </p:spTree>
    <p:extLst>
      <p:ext uri="{BB962C8B-B14F-4D97-AF65-F5344CB8AC3E}">
        <p14:creationId xmlns:p14="http://schemas.microsoft.com/office/powerpoint/2010/main" val="370091262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ja-JP" altLang="en-US" dirty="0" smtClean="0"/>
              <a:t>ガス雲に与える回転パラメータの影響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pPr algn="ctr"/>
            <a:r>
              <a:rPr lang="en-US" altLang="ja-JP" dirty="0" smtClean="0"/>
              <a:t>BH</a:t>
            </a:r>
            <a:r>
              <a:rPr kumimoji="1" lang="ja-JP" altLang="en-US" dirty="0" smtClean="0"/>
              <a:t>とガス雲の平均距離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ガス雲の平均速度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553" y="2589807"/>
            <a:ext cx="3600000" cy="330513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4" name="テキスト ボックス 3"/>
          <p:cNvSpPr txBox="1"/>
          <p:nvPr/>
        </p:nvSpPr>
        <p:spPr>
          <a:xfrm>
            <a:off x="2843808" y="4797152"/>
            <a:ext cx="6120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a=M</a:t>
            </a:r>
            <a:endParaRPr kumimoji="1" lang="ja-JP" altLang="en-US" sz="1600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2065153" y="5117874"/>
            <a:ext cx="10722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a=0.75M</a:t>
            </a:r>
            <a:endParaRPr kumimoji="1" lang="ja-JP" altLang="en-US" sz="1600" dirty="0"/>
          </a:p>
        </p:txBody>
      </p:sp>
      <p:sp>
        <p:nvSpPr>
          <p:cNvPr id="9" name="テキスト ボックス 8"/>
          <p:cNvSpPr txBox="1"/>
          <p:nvPr/>
        </p:nvSpPr>
        <p:spPr>
          <a:xfrm>
            <a:off x="1938591" y="4149080"/>
            <a:ext cx="9637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a=0.5M</a:t>
            </a:r>
            <a:endParaRPr kumimoji="1" lang="ja-JP" altLang="en-US" sz="1600" dirty="0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6156176" y="4825534"/>
            <a:ext cx="963724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a=0.5M</a:t>
            </a:r>
            <a:endParaRPr kumimoji="1" lang="ja-JP" altLang="en-US" sz="1600" dirty="0"/>
          </a:p>
        </p:txBody>
      </p:sp>
      <p:sp>
        <p:nvSpPr>
          <p:cNvPr id="11" name="テキスト ボックス 10"/>
          <p:cNvSpPr txBox="1"/>
          <p:nvPr/>
        </p:nvSpPr>
        <p:spPr>
          <a:xfrm>
            <a:off x="7524328" y="4274920"/>
            <a:ext cx="612068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a=M</a:t>
            </a:r>
            <a:endParaRPr kumimoji="1" lang="ja-JP" altLang="en-US" sz="1600" dirty="0"/>
          </a:p>
        </p:txBody>
      </p:sp>
      <p:sp>
        <p:nvSpPr>
          <p:cNvPr id="12" name="テキスト ボックス 11"/>
          <p:cNvSpPr txBox="1"/>
          <p:nvPr/>
        </p:nvSpPr>
        <p:spPr>
          <a:xfrm>
            <a:off x="6479373" y="3825894"/>
            <a:ext cx="1072220" cy="338554"/>
          </a:xfrm>
          <a:prstGeom prst="rect">
            <a:avLst/>
          </a:prstGeom>
          <a:noFill/>
          <a:ln>
            <a:noFill/>
          </a:ln>
        </p:spPr>
        <p:txBody>
          <a:bodyPr wrap="square" rtlCol="0">
            <a:spAutoFit/>
          </a:bodyPr>
          <a:lstStyle/>
          <a:p>
            <a:r>
              <a:rPr lang="en-US" altLang="ja-JP" sz="1600" dirty="0" smtClean="0"/>
              <a:t>a=0.75M</a:t>
            </a:r>
            <a:endParaRPr kumimoji="1" lang="ja-JP" altLang="en-US" sz="1600" dirty="0"/>
          </a:p>
        </p:txBody>
      </p:sp>
      <p:sp>
        <p:nvSpPr>
          <p:cNvPr id="6" name="テキスト ボックス 5"/>
          <p:cNvSpPr txBox="1"/>
          <p:nvPr/>
        </p:nvSpPr>
        <p:spPr>
          <a:xfrm>
            <a:off x="755576" y="6021288"/>
            <a:ext cx="7632848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緑の実線：シュバルツシルト時空</a:t>
            </a:r>
            <a:r>
              <a:rPr lang="ja-JP" altLang="en-US" dirty="0"/>
              <a:t>（</a:t>
            </a:r>
            <a:r>
              <a:rPr kumimoji="1" lang="en-US" altLang="ja-JP" dirty="0" smtClean="0"/>
              <a:t>a=0</a:t>
            </a:r>
            <a:r>
              <a:rPr kumimoji="1" lang="ja-JP" altLang="en-US" dirty="0" smtClean="0"/>
              <a:t>）、茶の実線：</a:t>
            </a:r>
            <a:r>
              <a:rPr kumimoji="1" lang="en-US" altLang="ja-JP" dirty="0" smtClean="0"/>
              <a:t>a=0.25M</a:t>
            </a:r>
            <a:endParaRPr kumimoji="1" lang="ja-JP" altLang="en-US" dirty="0"/>
          </a:p>
        </p:txBody>
      </p:sp>
      <p:pic>
        <p:nvPicPr>
          <p:cNvPr id="2051" name="Picture 3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572000" y="2589807"/>
            <a:ext cx="3761313" cy="32874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5982514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ガス雲の分布</a:t>
            </a:r>
            <a:r>
              <a:rPr kumimoji="1" lang="en-US" altLang="ja-JP" dirty="0" smtClean="0"/>
              <a:t>(t/M=1000)</a:t>
            </a:r>
            <a:endParaRPr kumimoji="1" lang="ja-JP" altLang="en-US" dirty="0"/>
          </a:p>
        </p:txBody>
      </p:sp>
      <p:sp>
        <p:nvSpPr>
          <p:cNvPr id="3" name="テキス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pPr algn="ctr"/>
            <a:r>
              <a:rPr kumimoji="1" lang="ja-JP" altLang="en-US" dirty="0" smtClean="0"/>
              <a:t>カー時空</a:t>
            </a:r>
            <a:r>
              <a:rPr kumimoji="1" lang="en-US" altLang="ja-JP" dirty="0" smtClean="0"/>
              <a:t>(a=0.75M)</a:t>
            </a:r>
            <a:endParaRPr kumimoji="1" lang="ja-JP" altLang="en-US" dirty="0"/>
          </a:p>
        </p:txBody>
      </p:sp>
      <p:sp>
        <p:nvSpPr>
          <p:cNvPr id="5" name="テキスト プレースホルダー 4"/>
          <p:cNvSpPr>
            <a:spLocks noGrp="1"/>
          </p:cNvSpPr>
          <p:nvPr>
            <p:ph type="body" sz="quarter" idx="3"/>
          </p:nvPr>
        </p:nvSpPr>
        <p:spPr/>
        <p:txBody>
          <a:bodyPr>
            <a:normAutofit/>
          </a:bodyPr>
          <a:lstStyle/>
          <a:p>
            <a:pPr algn="ctr"/>
            <a:r>
              <a:rPr kumimoji="1" lang="ja-JP" altLang="en-US" dirty="0" smtClean="0"/>
              <a:t>最大回転するカー時空</a:t>
            </a:r>
            <a:r>
              <a:rPr kumimoji="1" lang="en-US" altLang="ja-JP" dirty="0" smtClean="0"/>
              <a:t>(a=M)</a:t>
            </a:r>
            <a:endParaRPr kumimoji="1" lang="ja-JP" altLang="en-US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sz="half" idx="2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67544" y="2708920"/>
            <a:ext cx="3816424" cy="28803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28" name="Picture 4"/>
          <p:cNvPicPr>
            <a:picLocks noGrp="1" noChangeAspect="1" noChangeArrowheads="1"/>
          </p:cNvPicPr>
          <p:nvPr>
            <p:ph sz="quarter" idx="4"/>
          </p:nvPr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88024" y="2708921"/>
            <a:ext cx="3816000" cy="282666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</p:spTree>
    <p:extLst>
      <p:ext uri="{BB962C8B-B14F-4D97-AF65-F5344CB8AC3E}">
        <p14:creationId xmlns:p14="http://schemas.microsoft.com/office/powerpoint/2010/main" val="18498512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結論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>
          <a:xfrm>
            <a:off x="457200" y="1600200"/>
            <a:ext cx="8507288" cy="4525963"/>
          </a:xfrm>
        </p:spPr>
        <p:txBody>
          <a:bodyPr>
            <a:normAutofit fontScale="92500" lnSpcReduction="20000"/>
          </a:bodyPr>
          <a:lstStyle/>
          <a:p>
            <a:r>
              <a:rPr lang="en-US" altLang="ja-JP" dirty="0" smtClean="0"/>
              <a:t>Newton</a:t>
            </a:r>
            <a:r>
              <a:rPr lang="ja-JP" altLang="en-US" dirty="0" smtClean="0"/>
              <a:t>重力の場合、ブラックホールほどの強い重力場の振る舞いを表現することはできなかった</a:t>
            </a:r>
            <a:r>
              <a:rPr kumimoji="1" lang="ja-JP" altLang="en-US" dirty="0" smtClean="0"/>
              <a:t>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kumimoji="1" lang="ja-JP" altLang="en-US" dirty="0" smtClean="0"/>
              <a:t>相対論の場合、ガス雲が形成する降着円盤の存在や密度分布から、ブラックホールの回転パラメータを区別できた。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 smtClean="0"/>
              <a:t>本研究の結果</a:t>
            </a:r>
            <a:r>
              <a:rPr lang="ja-JP" altLang="en-US" dirty="0"/>
              <a:t>は</a:t>
            </a:r>
            <a:r>
              <a:rPr lang="ja-JP" altLang="en-US" dirty="0" smtClean="0"/>
              <a:t>、将来、銀河中心ブラックホールの回転パラメータを観測的に区別できることを示唆している。</a:t>
            </a:r>
            <a:endParaRPr kumimoji="1" lang="en-US" altLang="ja-JP" dirty="0" smtClean="0"/>
          </a:p>
        </p:txBody>
      </p:sp>
    </p:spTree>
    <p:extLst>
      <p:ext uri="{BB962C8B-B14F-4D97-AF65-F5344CB8AC3E}">
        <p14:creationId xmlns:p14="http://schemas.microsoft.com/office/powerpoint/2010/main" val="266018005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動機・目的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 fontScale="85000" lnSpcReduction="10000"/>
          </a:bodyPr>
          <a:lstStyle/>
          <a:p>
            <a:r>
              <a:rPr kumimoji="1" lang="ja-JP" altLang="en-US" dirty="0" smtClean="0"/>
              <a:t>天の川銀河中心ブラックホールに接近する、「</a:t>
            </a:r>
            <a:r>
              <a:rPr kumimoji="1" lang="en-US" altLang="ja-JP" dirty="0" smtClean="0"/>
              <a:t>G2</a:t>
            </a:r>
            <a:r>
              <a:rPr kumimoji="1" lang="ja-JP" altLang="en-US" dirty="0" smtClean="0"/>
              <a:t>」と呼ばれるガス雲を</a:t>
            </a:r>
            <a:r>
              <a:rPr kumimoji="1" lang="en-US" altLang="ja-JP" dirty="0" smtClean="0"/>
              <a:t>Newton</a:t>
            </a:r>
            <a:r>
              <a:rPr kumimoji="1" lang="ja-JP" altLang="en-US" dirty="0" smtClean="0"/>
              <a:t>重力でシミュレーションした先行研究がある。相対論のシミュレーションをすれば、</a:t>
            </a:r>
            <a:r>
              <a:rPr kumimoji="1" lang="en-US" altLang="ja-JP" dirty="0" smtClean="0"/>
              <a:t>Newton</a:t>
            </a:r>
            <a:r>
              <a:rPr kumimoji="1" lang="ja-JP" altLang="en-US" dirty="0" smtClean="0"/>
              <a:t>重力とは大きく異なる結果になるかもしれない。</a:t>
            </a:r>
            <a:endParaRPr kumimoji="1" lang="en-US" altLang="ja-JP" dirty="0" smtClean="0"/>
          </a:p>
          <a:p>
            <a:pPr marL="0" indent="0">
              <a:buNone/>
            </a:pPr>
            <a:endParaRPr kumimoji="1" lang="en-US" altLang="ja-JP" dirty="0" smtClean="0"/>
          </a:p>
          <a:p>
            <a:r>
              <a:rPr kumimoji="1" lang="ja-JP" altLang="en-US" dirty="0" smtClean="0"/>
              <a:t>本研究では、</a:t>
            </a:r>
            <a:r>
              <a:rPr kumimoji="1" lang="en-US" altLang="ja-JP" dirty="0" smtClean="0"/>
              <a:t>Newton</a:t>
            </a:r>
            <a:r>
              <a:rPr kumimoji="1" lang="ja-JP" altLang="en-US" dirty="0" smtClean="0"/>
              <a:t>重力と相対論を比較し、ブラックホール周辺を運動するガス雲が、どのように変形するかを検証する。</a:t>
            </a:r>
            <a:endParaRPr kumimoji="1" lang="en-US" altLang="ja-JP" dirty="0" smtClean="0"/>
          </a:p>
          <a:p>
            <a:endParaRPr lang="en-US" altLang="ja-JP" dirty="0"/>
          </a:p>
          <a:p>
            <a:r>
              <a:rPr lang="ja-JP" altLang="en-US" dirty="0"/>
              <a:t>ブラックホール</a:t>
            </a:r>
            <a:r>
              <a:rPr lang="ja-JP" altLang="en-US" dirty="0" smtClean="0"/>
              <a:t>の回転パラメータの影響を議論する。</a:t>
            </a:r>
            <a:endParaRPr kumimoji="1" lang="ja-JP" altLang="en-US" dirty="0"/>
          </a:p>
        </p:txBody>
      </p:sp>
    </p:spTree>
    <p:extLst>
      <p:ext uri="{BB962C8B-B14F-4D97-AF65-F5344CB8AC3E}">
        <p14:creationId xmlns:p14="http://schemas.microsoft.com/office/powerpoint/2010/main" val="277710282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ja-JP" altLang="en-US" dirty="0"/>
              <a:t>本研究</a:t>
            </a:r>
            <a:r>
              <a:rPr lang="ja-JP" altLang="en-US" dirty="0" smtClean="0"/>
              <a:t>のシミュレーション図</a:t>
            </a:r>
            <a:endParaRPr kumimoji="1" lang="ja-JP" altLang="en-US" dirty="0"/>
          </a:p>
        </p:txBody>
      </p:sp>
      <p:pic>
        <p:nvPicPr>
          <p:cNvPr id="1026" name="Picture 2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187624" y="1631852"/>
            <a:ext cx="5040559" cy="4462659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cxnSp>
        <p:nvCxnSpPr>
          <p:cNvPr id="5" name="直線矢印コネクタ 4"/>
          <p:cNvCxnSpPr/>
          <p:nvPr/>
        </p:nvCxnSpPr>
        <p:spPr>
          <a:xfrm>
            <a:off x="4067944" y="2118218"/>
            <a:ext cx="1152128" cy="288032"/>
          </a:xfrm>
          <a:prstGeom prst="straightConnector1">
            <a:avLst/>
          </a:prstGeom>
          <a:ln w="88900">
            <a:solidFill>
              <a:srgbClr val="7030A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4283968" y="1718108"/>
                <a:ext cx="1368152" cy="400110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2000" b="1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2000" b="1" i="1" smtClean="0">
                            <a:latin typeface="Cambria Math"/>
                          </a:rPr>
                          <m:t>𝒗</m:t>
                        </m:r>
                      </m:e>
                      <m:sub>
                        <m:r>
                          <a:rPr kumimoji="1" lang="en-US" altLang="ja-JP" sz="2000" b="1" i="1" smtClean="0">
                            <a:latin typeface="Cambria Math"/>
                          </a:rPr>
                          <m:t>𝒙</m:t>
                        </m:r>
                      </m:sub>
                    </m:sSub>
                  </m:oMath>
                </a14:m>
                <a:r>
                  <a:rPr kumimoji="1" lang="en-US" altLang="ja-JP" sz="2000" b="1" dirty="0" smtClean="0"/>
                  <a:t>=0.25</a:t>
                </a:r>
                <a:endParaRPr kumimoji="1" lang="ja-JP" altLang="en-US" sz="2000" b="1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83968" y="1718108"/>
                <a:ext cx="1368152" cy="400110"/>
              </a:xfrm>
              <a:prstGeom prst="rect">
                <a:avLst/>
              </a:prstGeom>
              <a:blipFill rotWithShape="1">
                <a:blip r:embed="rId3"/>
                <a:stretch>
                  <a:fillRect t="-7692" b="-2769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7" name="テキスト ボックス 6"/>
          <p:cNvSpPr txBox="1"/>
          <p:nvPr/>
        </p:nvSpPr>
        <p:spPr>
          <a:xfrm>
            <a:off x="3131840" y="2979104"/>
            <a:ext cx="1656184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ブラックホール</a:t>
            </a:r>
            <a:endParaRPr kumimoji="1" lang="ja-JP" altLang="en-US" b="1" dirty="0"/>
          </a:p>
        </p:txBody>
      </p:sp>
      <p:sp>
        <p:nvSpPr>
          <p:cNvPr id="8" name="テキスト ボックス 7"/>
          <p:cNvSpPr txBox="1"/>
          <p:nvPr/>
        </p:nvSpPr>
        <p:spPr>
          <a:xfrm>
            <a:off x="3131840" y="2267405"/>
            <a:ext cx="99759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b="1" dirty="0" smtClean="0"/>
              <a:t>ガス雲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75948751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ja-JP" altLang="en-US" sz="3600" dirty="0" smtClean="0"/>
              <a:t>ブラックホールの重力場の影響を受けた</a:t>
            </a:r>
            <a:r>
              <a:rPr lang="en-US" altLang="ja-JP" sz="3600" dirty="0" smtClean="0"/>
              <a:t/>
            </a:r>
            <a:br>
              <a:rPr lang="en-US" altLang="ja-JP" sz="3600" dirty="0" smtClean="0"/>
            </a:br>
            <a:r>
              <a:rPr lang="ja-JP" altLang="en-US" sz="3600" dirty="0"/>
              <a:t>粒子</a:t>
            </a:r>
            <a:r>
              <a:rPr lang="ja-JP" altLang="en-US" sz="3600" dirty="0" smtClean="0"/>
              <a:t>の軌跡の求め方</a:t>
            </a:r>
            <a:endParaRPr kumimoji="1" lang="ja-JP" altLang="en-US" sz="3600" dirty="0"/>
          </a:p>
        </p:txBody>
      </p:sp>
      <p:pic>
        <p:nvPicPr>
          <p:cNvPr id="1027" name="Picture 3"/>
          <p:cNvPicPr>
            <a:picLocks noGrp="1" noChangeAspect="1" noChangeArrowheads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38821" y="2102810"/>
            <a:ext cx="3672408" cy="331236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mc:AlternateContent xmlns:mc="http://schemas.openxmlformats.org/markup-compatibility/2006" xmlns:a14="http://schemas.microsoft.com/office/drawing/2010/main">
        <mc:Choice Requires="a14">
          <p:sp>
            <p:nvSpPr>
              <p:cNvPr id="4" name="テキスト ボックス 3"/>
              <p:cNvSpPr txBox="1"/>
              <p:nvPr/>
            </p:nvSpPr>
            <p:spPr>
              <a:xfrm>
                <a:off x="1066226" y="3429000"/>
                <a:ext cx="4533805" cy="65998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kumimoji="1" lang="en-US" altLang="ja-JP" b="0" i="1" smtClean="0">
                          <a:latin typeface="Cambria Math"/>
                        </a:rPr>
                        <m:t>𝑚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num>
                        <m:den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kumimoji="1" lang="en-US" altLang="ja-JP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ja-JP" altLang="en-US" b="0" i="1" smtClean="0">
                              <a:latin typeface="Cambria Math"/>
                            </a:rPr>
                            <m:t>𝜕</m:t>
                          </m:r>
                        </m:num>
                        <m:den>
                          <m:r>
                            <a:rPr kumimoji="1" lang="ja-JP" altLang="en-US" b="0" i="1" smtClean="0">
                              <a:latin typeface="Cambria Math"/>
                            </a:rPr>
                            <m:t>𝜕</m:t>
                          </m:r>
                          <m:sSup>
                            <m:sSupPr>
                              <m:ctrlPr>
                                <a:rPr kumimoji="1" lang="en-US" altLang="ja-JP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𝑥</m:t>
                              </m:r>
                            </m:e>
                            <m:sup>
                              <m:r>
                                <a:rPr kumimoji="1" lang="en-US" altLang="ja-JP" b="0" i="1" smtClean="0">
                                  <a:latin typeface="Cambria Math"/>
                                </a:rPr>
                                <m:t>𝑖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b="0" i="1" smtClean="0">
                          <a:latin typeface="Cambria Math"/>
                        </a:rPr>
                        <m:t>𝑈</m:t>
                      </m:r>
                      <m:r>
                        <a:rPr kumimoji="1" lang="en-US" altLang="ja-JP" b="0" i="0" smtClean="0">
                          <a:latin typeface="Cambria Math"/>
                        </a:rPr>
                        <m:t>(</m:t>
                      </m:r>
                      <m:r>
                        <a:rPr kumimoji="1" lang="en-US" altLang="ja-JP" b="0" i="1" smtClean="0">
                          <a:latin typeface="Cambria Math"/>
                        </a:rPr>
                        <m:t>𝑚</m:t>
                      </m:r>
                      <m:r>
                        <a:rPr kumimoji="1" lang="en-US" altLang="ja-JP" b="0" i="0" smtClean="0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質量</m:t>
                      </m:r>
                      <m:r>
                        <a:rPr lang="en-US" altLang="ja-JP" b="0" i="1" smtClean="0">
                          <a:latin typeface="Cambria Math"/>
                        </a:rPr>
                        <m:t>,</m:t>
                      </m:r>
                      <m:r>
                        <a:rPr kumimoji="1" lang="en-US" altLang="ja-JP" b="0" i="1" smtClean="0">
                          <a:latin typeface="Cambria Math"/>
                        </a:rPr>
                        <m:t>𝑈</m:t>
                      </m:r>
                      <m:r>
                        <a:rPr kumimoji="1" lang="en-US" altLang="ja-JP" b="0" i="0" smtClean="0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ポテンシャル</m:t>
                      </m:r>
                      <m:r>
                        <a:rPr kumimoji="1" lang="en-US" altLang="ja-JP" b="0" i="0" smtClean="0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4" name="テキスト ボックス 3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226" y="3429000"/>
                <a:ext cx="4533805" cy="659989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テキスト ボックス 4"/>
          <p:cNvSpPr txBox="1"/>
          <p:nvPr/>
        </p:nvSpPr>
        <p:spPr>
          <a:xfrm>
            <a:off x="1083362" y="4394015"/>
            <a:ext cx="4237760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dirty="0" smtClean="0"/>
              <a:t>運動方程式を</a:t>
            </a:r>
            <a:r>
              <a:rPr kumimoji="1" lang="en-US" altLang="ja-JP" dirty="0" smtClean="0"/>
              <a:t>4</a:t>
            </a:r>
            <a:r>
              <a:rPr kumimoji="1" lang="ja-JP" altLang="en-US" dirty="0" smtClean="0"/>
              <a:t>次の</a:t>
            </a:r>
            <a:r>
              <a:rPr kumimoji="1" lang="en-US" altLang="ja-JP" dirty="0" err="1" smtClean="0"/>
              <a:t>Runge-Kutta</a:t>
            </a:r>
            <a:r>
              <a:rPr kumimoji="1" lang="ja-JP" altLang="en-US" dirty="0" smtClean="0"/>
              <a:t>法で解く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" name="テキスト ボックス 5"/>
              <p:cNvSpPr txBox="1"/>
              <p:nvPr/>
            </p:nvSpPr>
            <p:spPr>
              <a:xfrm>
                <a:off x="1066226" y="2780928"/>
                <a:ext cx="3960440" cy="37824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ja-JP" altLang="en-US" dirty="0" smtClean="0"/>
                  <a:t>粒子の位置</a:t>
                </a:r>
                <a14:m>
                  <m:oMath xmlns:m="http://schemas.openxmlformats.org/officeDocument/2006/math">
                    <m:sSup>
                      <m:sSupPr>
                        <m:ctrlPr>
                          <a:rPr kumimoji="1" lang="en-US" altLang="ja-JP" b="0" i="1" smtClean="0">
                            <a:latin typeface="Cambria Math"/>
                          </a:rPr>
                        </m:ctrlPr>
                      </m:sSupPr>
                      <m:e>
                        <m:r>
                          <a:rPr kumimoji="1" lang="en-US" altLang="ja-JP" b="0" i="1" smtClean="0">
                            <a:latin typeface="Cambria Math"/>
                          </a:rPr>
                          <m:t>𝑥</m:t>
                        </m:r>
                      </m:e>
                      <m:sup>
                        <m:r>
                          <a:rPr kumimoji="1" lang="en-US" altLang="ja-JP" b="0" i="1" smtClean="0">
                            <a:latin typeface="Cambria Math"/>
                          </a:rPr>
                          <m:t>𝑖</m:t>
                        </m:r>
                      </m:sup>
                    </m:sSup>
                    <m:r>
                      <a:rPr kumimoji="1" lang="en-US" altLang="ja-JP" b="0" i="1" smtClean="0">
                        <a:latin typeface="Cambria Math"/>
                      </a:rPr>
                      <m:t>=(</m:t>
                    </m:r>
                    <m:r>
                      <a:rPr kumimoji="1" lang="en-US" altLang="ja-JP" b="0" i="1" smtClean="0">
                        <a:latin typeface="Cambria Math"/>
                      </a:rPr>
                      <m:t>𝑥</m:t>
                    </m:r>
                    <m:r>
                      <a:rPr kumimoji="1" lang="en-US" altLang="ja-JP" b="0" i="1" smtClean="0">
                        <a:latin typeface="Cambria Math"/>
                      </a:rPr>
                      <m:t>,</m:t>
                    </m:r>
                    <m:r>
                      <a:rPr kumimoji="1" lang="en-US" altLang="ja-JP" b="0" i="1" smtClean="0">
                        <a:latin typeface="Cambria Math"/>
                      </a:rPr>
                      <m:t>𝑦</m:t>
                    </m:r>
                    <m:r>
                      <a:rPr kumimoji="1" lang="en-US" altLang="ja-JP" b="0" i="1" smtClean="0">
                        <a:latin typeface="Cambria Math"/>
                      </a:rPr>
                      <m:t>,</m:t>
                    </m:r>
                    <m:r>
                      <a:rPr kumimoji="1" lang="en-US" altLang="ja-JP" b="0" i="1" smtClean="0">
                        <a:latin typeface="Cambria Math"/>
                      </a:rPr>
                      <m:t>𝑧</m:t>
                    </m:r>
                    <m:r>
                      <a:rPr kumimoji="1" lang="en-US" altLang="ja-JP" b="0" i="1" smtClean="0">
                        <a:latin typeface="Cambria Math"/>
                      </a:rPr>
                      <m:t>)</m:t>
                    </m:r>
                  </m:oMath>
                </a14:m>
                <a:r>
                  <a:rPr kumimoji="1" lang="ja-JP" altLang="en-US" dirty="0" smtClean="0"/>
                  <a:t>の運動方程式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6" name="テキスト ボックス 5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66226" y="2780928"/>
                <a:ext cx="3960440" cy="378245"/>
              </a:xfrm>
              <a:prstGeom prst="rect">
                <a:avLst/>
              </a:prstGeom>
              <a:blipFill rotWithShape="1">
                <a:blip r:embed="rId4"/>
                <a:stretch>
                  <a:fillRect l="-1385" t="-11290" r="-1077" b="-19355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7" name="テキスト ボックス 6"/>
              <p:cNvSpPr txBox="1"/>
              <p:nvPr/>
            </p:nvSpPr>
            <p:spPr>
              <a:xfrm>
                <a:off x="611560" y="1716517"/>
                <a:ext cx="5976664" cy="373115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b="0" i="1" dirty="0" smtClean="0">
                          <a:latin typeface="Cambria Math"/>
                        </a:rPr>
                        <m:t>    </m:t>
                      </m:r>
                      <m:r>
                        <a:rPr lang="ja-JP" altLang="en-US" i="1" dirty="0">
                          <a:latin typeface="Cambria Math"/>
                        </a:rPr>
                        <m:t>区間</m:t>
                      </m:r>
                      <m:d>
                        <m:dPr>
                          <m:begChr m:val="["/>
                          <m:endChr m:val="]"/>
                          <m:ctrlPr>
                            <a:rPr lang="en-US" altLang="ja-JP" b="0" i="1" dirty="0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b="0" i="1" dirty="0" smtClean="0">
                              <a:latin typeface="Cambria Math"/>
                            </a:rPr>
                            <m:t>−100:100</m:t>
                          </m:r>
                        </m:e>
                      </m:d>
                      <m:r>
                        <a:rPr lang="ja-JP" altLang="en-US" b="0" i="1" dirty="0" smtClean="0">
                          <a:latin typeface="Cambria Math"/>
                        </a:rPr>
                        <m:t>の</m:t>
                      </m:r>
                      <m:r>
                        <a:rPr lang="ja-JP" altLang="en-US" i="1" dirty="0">
                          <a:latin typeface="Cambria Math"/>
                        </a:rPr>
                        <m:t>グリッド数</m:t>
                      </m:r>
                      <m:sSup>
                        <m:sSupPr>
                          <m:ctrlPr>
                            <a:rPr kumimoji="1" lang="en-US" altLang="ja-JP" i="1" smtClean="0">
                              <a:latin typeface="Cambria Math"/>
                            </a:rPr>
                          </m:ctrlPr>
                        </m:sSupPr>
                        <m:e>
                          <m:r>
                            <a:rPr kumimoji="1" lang="en-US" altLang="ja-JP" b="0" i="1" smtClean="0">
                              <a:latin typeface="Cambria Math"/>
                            </a:rPr>
                            <m:t>10001</m:t>
                          </m:r>
                        </m:e>
                        <m:sup>
                          <m:r>
                            <a:rPr kumimoji="1" lang="en-US" altLang="ja-JP" b="0" i="1" smtClean="0">
                              <a:latin typeface="Cambria Math"/>
                            </a:rPr>
                            <m:t>3</m:t>
                          </m:r>
                        </m:sup>
                      </m:sSup>
                      <m:r>
                        <a:rPr kumimoji="1" lang="ja-JP" altLang="en-US" b="0" i="1" smtClean="0">
                          <a:latin typeface="Cambria Math"/>
                        </a:rPr>
                        <m:t>、</m:t>
                      </m:r>
                      <m:r>
                        <a:rPr lang="ja-JP" altLang="en-US" i="1">
                          <a:latin typeface="Cambria Math"/>
                        </a:rPr>
                        <m:t>グリッド幅</m:t>
                      </m:r>
                      <m:r>
                        <a:rPr lang="en-US" altLang="ja-JP" b="0" i="1" smtClean="0">
                          <a:latin typeface="Cambria Math"/>
                        </a:rPr>
                        <m:t>0.02</m:t>
                      </m:r>
                    </m:oMath>
                  </m:oMathPara>
                </a14:m>
                <a:endParaRPr kumimoji="1" lang="ja-JP" altLang="en-US" dirty="0"/>
              </a:p>
            </p:txBody>
          </p:sp>
        </mc:Choice>
        <mc:Fallback xmlns="">
          <p:sp>
            <p:nvSpPr>
              <p:cNvPr id="7" name="テキスト ボックス 6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11560" y="1716517"/>
                <a:ext cx="5976664" cy="373115"/>
              </a:xfrm>
              <a:prstGeom prst="rect">
                <a:avLst/>
              </a:prstGeom>
              <a:blipFill rotWithShape="1">
                <a:blip r:embed="rId5"/>
                <a:stretch>
                  <a:fillRect b="-819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8" name="テキスト ボックス 7"/>
              <p:cNvSpPr txBox="1"/>
              <p:nvPr/>
            </p:nvSpPr>
            <p:spPr>
              <a:xfrm>
                <a:off x="745241" y="5587906"/>
                <a:ext cx="8029634" cy="647357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ja-JP" altLang="en-US" i="1" smtClean="0">
                          <a:latin typeface="Cambria Math"/>
                        </a:rPr>
                        <m:t>粒子のポテンシャル</m:t>
                      </m:r>
                      <m:r>
                        <a:rPr lang="en-US" altLang="ja-JP" b="0" i="1" smtClean="0">
                          <a:latin typeface="Cambria Math"/>
                        </a:rPr>
                        <m:t>𝑈</m:t>
                      </m:r>
                      <m:d>
                        <m:dPr>
                          <m:ctrlPr>
                            <a:rPr lang="en-US" altLang="ja-JP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a:rPr lang="en-US" altLang="ja-JP" b="0" i="1" smtClean="0">
                              <a:latin typeface="Cambria Math"/>
                            </a:rPr>
                            <m:t>𝑥</m:t>
                          </m:r>
                          <m:r>
                            <a:rPr lang="en-US" altLang="ja-JP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ja-JP" b="0" i="1" smtClean="0">
                              <a:latin typeface="Cambria Math"/>
                            </a:rPr>
                            <m:t>𝑦</m:t>
                          </m:r>
                          <m:r>
                            <a:rPr lang="en-US" altLang="ja-JP" b="0" i="1" smtClean="0">
                              <a:latin typeface="Cambria Math"/>
                            </a:rPr>
                            <m:t>,</m:t>
                          </m:r>
                          <m:r>
                            <a:rPr lang="en-US" altLang="ja-JP" b="0" i="1" smtClean="0">
                              <a:latin typeface="Cambria Math"/>
                            </a:rPr>
                            <m:t>𝑧</m:t>
                          </m:r>
                        </m:e>
                      </m:d>
                      <m:r>
                        <a:rPr lang="ja-JP" altLang="en-US" b="0" i="1" smtClean="0">
                          <a:latin typeface="Cambria Math"/>
                        </a:rPr>
                        <m:t>は</m:t>
                      </m:r>
                      <m:r>
                        <a:rPr lang="ja-JP" altLang="en-US" i="1">
                          <a:latin typeface="Cambria Math"/>
                        </a:rPr>
                        <m:t>周囲の</m:t>
                      </m:r>
                      <m:r>
                        <a:rPr lang="ja-JP" altLang="en-US" i="1" smtClean="0">
                          <a:latin typeface="Cambria Math"/>
                        </a:rPr>
                        <m:t>ポテンシャルを</m:t>
                      </m:r>
                      <m:r>
                        <a:rPr lang="ja-JP" altLang="en-US" i="1">
                          <a:latin typeface="Cambria Math"/>
                        </a:rPr>
                        <m:t>加重平均</m:t>
                      </m:r>
                      <m:r>
                        <a:rPr lang="ja-JP" altLang="en-US" i="1" smtClean="0">
                          <a:latin typeface="Cambria Math"/>
                        </a:rPr>
                        <m:t>して</m:t>
                      </m:r>
                      <m:r>
                        <a:rPr lang="ja-JP" altLang="en-US" i="1">
                          <a:latin typeface="Cambria Math"/>
                        </a:rPr>
                        <m:t>求める</m:t>
                      </m:r>
                    </m:oMath>
                  </m:oMathPara>
                </a14:m>
                <a:endParaRPr lang="en-US" altLang="ja-JP" dirty="0" smtClean="0"/>
              </a:p>
              <a:p>
                <a:r>
                  <a:rPr kumimoji="1" lang="ja-JP" altLang="en-US" dirty="0" smtClean="0"/>
                  <a:t>       但し、相対論計算では、周囲の力を</a:t>
                </a:r>
                <a:r>
                  <a:rPr lang="ja-JP" altLang="en-US" dirty="0" smtClean="0"/>
                  <a:t>加重平均して粒子の</a:t>
                </a:r>
                <a:r>
                  <a:rPr kumimoji="1" lang="ja-JP" altLang="en-US" dirty="0" smtClean="0"/>
                  <a:t>力を求める</a:t>
                </a:r>
                <a:endParaRPr kumimoji="1" lang="en-US" altLang="ja-JP" dirty="0" smtClean="0"/>
              </a:p>
            </p:txBody>
          </p:sp>
        </mc:Choice>
        <mc:Fallback xmlns="">
          <p:sp>
            <p:nvSpPr>
              <p:cNvPr id="8" name="テキスト ボックス 7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745241" y="5587906"/>
                <a:ext cx="8029634" cy="647357"/>
              </a:xfrm>
              <a:prstGeom prst="rect">
                <a:avLst/>
              </a:prstGeom>
              <a:blipFill rotWithShape="1">
                <a:blip r:embed="rId6"/>
                <a:stretch>
                  <a:fillRect b="-11321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85937118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altLang="ja-JP" dirty="0" smtClean="0"/>
              <a:t>Pseudo-Newtonian</a:t>
            </a:r>
            <a:r>
              <a:rPr lang="ja-JP" altLang="en-US" dirty="0" smtClean="0"/>
              <a:t>ポテンシャル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>
              <a:xfrm>
                <a:off x="457200" y="1600200"/>
                <a:ext cx="8686800" cy="4853136"/>
              </a:xfrm>
            </p:spPr>
            <p:txBody>
              <a:bodyPr>
                <a:normAutofit fontScale="32500" lnSpcReduction="20000"/>
              </a:bodyPr>
              <a:lstStyle/>
              <a:p>
                <a:r>
                  <a:rPr lang="ja-JP" altLang="en-US" sz="6000" dirty="0" smtClean="0"/>
                  <a:t>相対論的現象をうまく模倣することが可能。ただし、事象の地平面を通過する運動は扱えない。</a:t>
                </a:r>
                <a:endParaRPr lang="en-US" altLang="ja-JP" sz="6000" dirty="0" smtClean="0"/>
              </a:p>
              <a:p>
                <a:endParaRPr lang="en-US" altLang="ja-JP" sz="3100" dirty="0" smtClean="0"/>
              </a:p>
              <a:p>
                <a:r>
                  <a:rPr lang="en-US" altLang="ja-JP" sz="6200" dirty="0" smtClean="0"/>
                  <a:t>Newton</a:t>
                </a:r>
                <a:r>
                  <a:rPr lang="ja-JP" altLang="en-US" sz="6200" dirty="0" smtClean="0"/>
                  <a:t>重力のポテンシャル</a:t>
                </a:r>
                <a:endParaRPr lang="en-US" altLang="ja-JP" sz="6200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4900" i="1">
                          <a:latin typeface="Cambria Math"/>
                        </a:rPr>
                        <m:t>        </m:t>
                      </m:r>
                      <m:sSub>
                        <m:sSubPr>
                          <m:ctrlPr>
                            <a:rPr lang="en-US" altLang="ja-JP" sz="4900" i="1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4900" i="1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altLang="ja-JP" sz="4900" b="0" i="1" smtClean="0">
                              <a:latin typeface="Cambria Math"/>
                            </a:rPr>
                            <m:t>𝑁</m:t>
                          </m:r>
                        </m:sub>
                      </m:sSub>
                      <m:r>
                        <a:rPr lang="en-US" altLang="ja-JP" sz="49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altLang="ja-JP" sz="4900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ja-JP" sz="4900" i="1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r>
                            <a:rPr lang="en-US" altLang="ja-JP" sz="4900" i="1">
                              <a:latin typeface="Cambria Math"/>
                            </a:rPr>
                            <m:t>𝑟</m:t>
                          </m:r>
                        </m:den>
                      </m:f>
                      <m:r>
                        <a:rPr lang="ja-JP" altLang="en-US" sz="4900" i="1">
                          <a:latin typeface="Cambria Math"/>
                        </a:rPr>
                        <m:t>　（</m:t>
                      </m:r>
                      <m:r>
                        <m:rPr>
                          <m:sty m:val="p"/>
                        </m:rPr>
                        <a:rPr lang="en-US" altLang="ja-JP" sz="4900" i="1">
                          <a:latin typeface="Cambria Math"/>
                        </a:rPr>
                        <m:t>G</m:t>
                      </m:r>
                      <m:r>
                        <a:rPr lang="en-US" altLang="ja-JP" sz="4900" i="1">
                          <a:latin typeface="Cambria Math"/>
                        </a:rPr>
                        <m:t>:</m:t>
                      </m:r>
                      <m:r>
                        <a:rPr lang="ja-JP" altLang="en-US" sz="4900" i="1">
                          <a:latin typeface="Cambria Math"/>
                        </a:rPr>
                        <m:t>重力定数</m:t>
                      </m:r>
                      <m:r>
                        <a:rPr lang="en-US" altLang="ja-JP" sz="4900" i="1">
                          <a:latin typeface="Cambria Math"/>
                        </a:rPr>
                        <m:t>, </m:t>
                      </m:r>
                      <m:r>
                        <m:rPr>
                          <m:sty m:val="p"/>
                        </m:rPr>
                        <a:rPr lang="en-US" altLang="ja-JP" sz="4900" i="1">
                          <a:latin typeface="Cambria Math"/>
                        </a:rPr>
                        <m:t>M</m:t>
                      </m:r>
                      <m:r>
                        <a:rPr lang="en-US" altLang="ja-JP" sz="4900" i="1">
                          <a:latin typeface="Cambria Math"/>
                        </a:rPr>
                        <m:t>:</m:t>
                      </m:r>
                      <m:r>
                        <a:rPr lang="ja-JP" altLang="en-US" sz="4900" i="1">
                          <a:latin typeface="Cambria Math"/>
                        </a:rPr>
                        <m:t>質量）</m:t>
                      </m:r>
                    </m:oMath>
                  </m:oMathPara>
                </a14:m>
                <a:endParaRPr lang="en-US" altLang="ja-JP" sz="4900" dirty="0"/>
              </a:p>
              <a:p>
                <a:endParaRPr lang="en-US" altLang="ja-JP" sz="3100" dirty="0"/>
              </a:p>
              <a:p>
                <a:r>
                  <a:rPr lang="en-US" altLang="ja-JP" sz="6000" dirty="0" err="1" smtClean="0"/>
                  <a:t>Paczynski-Wiita</a:t>
                </a:r>
                <a:r>
                  <a:rPr lang="ja-JP" altLang="en-US" sz="6000" dirty="0" smtClean="0"/>
                  <a:t>ポテンシャル</a:t>
                </a:r>
                <a:r>
                  <a:rPr lang="en-US" altLang="ja-JP" sz="6000" dirty="0"/>
                  <a:t>(</a:t>
                </a:r>
                <a:r>
                  <a:rPr lang="ja-JP" altLang="en-US" sz="6000" dirty="0"/>
                  <a:t>シュバルツシルト時空</a:t>
                </a:r>
                <a:r>
                  <a:rPr lang="en-US" altLang="ja-JP" sz="6000" dirty="0"/>
                  <a:t>)</a:t>
                </a:r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r>
                        <a:rPr lang="en-US" altLang="ja-JP" sz="5000" b="0" i="1" smtClean="0">
                          <a:latin typeface="Cambria Math"/>
                        </a:rPr>
                        <m:t>        </m:t>
                      </m:r>
                      <m:sSub>
                        <m:sSubPr>
                          <m:ctrlPr>
                            <a:rPr lang="en-US" altLang="ja-JP" sz="5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5000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lang="en-US" altLang="ja-JP" sz="5000" b="0" i="1" smtClean="0">
                              <a:latin typeface="Cambria Math"/>
                            </a:rPr>
                            <m:t>𝑝𝑤</m:t>
                          </m:r>
                        </m:sub>
                      </m:sSub>
                      <m:r>
                        <a:rPr lang="en-US" altLang="ja-JP" sz="50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altLang="ja-JP" sz="50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ja-JP" sz="5000" b="0" i="1" smtClean="0">
                              <a:latin typeface="Cambria Math"/>
                            </a:rPr>
                            <m:t>𝐺𝑀</m:t>
                          </m:r>
                        </m:num>
                        <m:den>
                          <m:r>
                            <a:rPr lang="en-US" altLang="ja-JP" sz="5000" b="0" i="1" smtClean="0">
                              <a:latin typeface="Cambria Math"/>
                            </a:rPr>
                            <m:t>𝑟</m:t>
                          </m:r>
                          <m:r>
                            <a:rPr lang="en-US" altLang="ja-JP" sz="5000" b="0" i="1" smtClean="0">
                              <a:latin typeface="Cambria Math"/>
                            </a:rPr>
                            <m:t>−</m:t>
                          </m:r>
                          <m:sSub>
                            <m:sSubPr>
                              <m:ctrlPr>
                                <a:rPr lang="en-US" altLang="ja-JP" sz="5000" b="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sz="50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5000" b="0" i="1" smtClean="0">
                                  <a:latin typeface="Cambria Math"/>
                                </a:rPr>
                                <m:t>𝑔</m:t>
                              </m:r>
                            </m:sub>
                          </m:sSub>
                        </m:den>
                      </m:f>
                      <m:r>
                        <a:rPr lang="ja-JP" altLang="en-US" sz="5000" b="0" i="1" smtClean="0">
                          <a:latin typeface="Cambria Math"/>
                        </a:rPr>
                        <m:t>　</m:t>
                      </m:r>
                      <m:r>
                        <a:rPr lang="ja-JP" altLang="en-US" sz="5000" i="1">
                          <a:latin typeface="Cambria Math"/>
                        </a:rPr>
                        <m:t>（</m:t>
                      </m:r>
                      <m:sSub>
                        <m:sSubPr>
                          <m:ctrlPr>
                            <a:rPr lang="en-US" altLang="ja-JP" sz="50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lang="en-US" altLang="ja-JP" sz="50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lang="en-US" altLang="ja-JP" sz="5000" b="0" i="1" smtClean="0">
                              <a:latin typeface="Cambria Math"/>
                            </a:rPr>
                            <m:t>𝑔</m:t>
                          </m:r>
                        </m:sub>
                      </m:sSub>
                      <m:r>
                        <a:rPr lang="en-US" altLang="ja-JP" sz="5000" b="0" i="1" smtClean="0">
                          <a:latin typeface="Cambria Math"/>
                        </a:rPr>
                        <m:t>:</m:t>
                      </m:r>
                      <m:r>
                        <a:rPr lang="ja-JP" altLang="en-US" sz="5000" i="1">
                          <a:latin typeface="Cambria Math"/>
                        </a:rPr>
                        <m:t>シュバルツシルト</m:t>
                      </m:r>
                      <m:r>
                        <a:rPr lang="ja-JP" altLang="en-US" sz="5000" i="1" smtClean="0">
                          <a:latin typeface="Cambria Math"/>
                        </a:rPr>
                        <m:t>半径</m:t>
                      </m:r>
                      <m:r>
                        <a:rPr lang="ja-JP" altLang="en-US" sz="5000" i="1">
                          <a:latin typeface="Cambria Math"/>
                        </a:rPr>
                        <m:t>）</m:t>
                      </m:r>
                    </m:oMath>
                  </m:oMathPara>
                </a14:m>
                <a:endParaRPr lang="en-US" altLang="ja-JP" sz="5000" dirty="0"/>
              </a:p>
              <a:p>
                <a:pPr marL="0" indent="0">
                  <a:buNone/>
                </a:pPr>
                <a:endParaRPr lang="en-US" altLang="ja-JP" sz="3100" dirty="0" smtClean="0"/>
              </a:p>
              <a:p>
                <a:pPr marL="0" indent="0">
                  <a:buNone/>
                </a:pPr>
                <a:endParaRPr lang="en-US" altLang="ja-JP" sz="3100" dirty="0"/>
              </a:p>
              <a:p>
                <a:r>
                  <a:rPr lang="en-US" altLang="ja-JP" sz="6000" dirty="0" err="1" smtClean="0"/>
                  <a:t>Mukhopadhyay</a:t>
                </a:r>
                <a:r>
                  <a:rPr kumimoji="1" lang="ja-JP" altLang="en-US" sz="6000" dirty="0" smtClean="0"/>
                  <a:t>ポテンシャル</a:t>
                </a:r>
                <a:r>
                  <a:rPr kumimoji="1" lang="en-US" altLang="ja-JP" sz="6000" dirty="0" smtClean="0"/>
                  <a:t>(</a:t>
                </a:r>
                <a:r>
                  <a:rPr kumimoji="1" lang="ja-JP" altLang="en-US" sz="6000" dirty="0" smtClean="0"/>
                  <a:t>カー時空</a:t>
                </a:r>
                <a:r>
                  <a:rPr kumimoji="1" lang="en-US" altLang="ja-JP" sz="6000" dirty="0" smtClean="0"/>
                  <a:t>)</a:t>
                </a:r>
              </a:p>
              <a:p>
                <a:endParaRPr kumimoji="1" lang="en-US" altLang="ja-JP" sz="2400" dirty="0" smtClean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        </m:t>
                          </m:r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𝑈</m:t>
                          </m:r>
                        </m:e>
                        <m:sub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𝑀</m:t>
                          </m:r>
                        </m:sub>
                      </m:sSub>
                      <m:r>
                        <a:rPr kumimoji="1" lang="en-US" altLang="ja-JP" sz="4900" b="0" i="1" smtClean="0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  <m: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kumimoji="1" lang="en-US" altLang="ja-JP" sz="49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4</m:t>
                          </m:r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𝑎</m:t>
                          </m:r>
                        </m:num>
                        <m:den>
                          <m:rad>
                            <m:radPr>
                              <m:degHide m:val="on"/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radPr>
                            <m:deg/>
                            <m:e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</m:rad>
                        </m:den>
                      </m:f>
                      <m:r>
                        <a:rPr kumimoji="1" lang="en-US" altLang="ja-JP" sz="4900" b="0" i="1" smtClean="0"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fPr>
                        <m:num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2</m:t>
                          </m:r>
                          <m:d>
                            <m:dPr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9</m:t>
                              </m:r>
                              <m:sSup>
                                <m:sSupPr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𝑟</m:t>
                              </m:r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−10</m:t>
                              </m:r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𝑎𝑟</m:t>
                              </m:r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+16</m:t>
                              </m:r>
                              <m:rad>
                                <m:radPr>
                                  <m:degHide m:val="on"/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rad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−13</m:t>
                              </m:r>
                              <m:sSup>
                                <m:sSupPr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ad>
                                <m:radPr>
                                  <m:degHide m:val="on"/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rad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+6</m:t>
                              </m:r>
                              <m:sSup>
                                <m:sSupPr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3</m:t>
                                  </m:r>
                                </m:sup>
                              </m:s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−8</m:t>
                              </m:r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num>
                        <m:den>
                          <m:d>
                            <m:dPr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27</m:t>
                              </m:r>
                              <m:sSup>
                                <m:sSupPr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𝑎</m:t>
                                  </m:r>
                                </m:e>
                                <m:sup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−32</m:t>
                              </m:r>
                            </m:e>
                          </m:d>
                          <m:d>
                            <m:dPr>
                              <m:ctrlPr>
                                <a:rPr kumimoji="1" lang="en-US" altLang="ja-JP" sz="4900" b="0" i="1" smtClean="0">
                                  <a:latin typeface="Cambria Math"/>
                                </a:rPr>
                              </m:ctrlPr>
                            </m:dPr>
                            <m:e>
                              <m:sSup>
                                <m:sSupPr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f>
                                    <m:fPr>
                                      <m:type m:val="lin"/>
                                      <m:ctrlPr>
                                        <a:rPr kumimoji="1" lang="en-US" altLang="ja-JP" sz="4900" b="0" i="1" smtClean="0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kumimoji="1" lang="en-US" altLang="ja-JP" sz="4900" b="0" i="1" smtClean="0">
                                          <a:latin typeface="Cambria Math"/>
                                        </a:rPr>
                                        <m:t>3</m:t>
                                      </m:r>
                                    </m:num>
                                    <m:den>
                                      <m:r>
                                        <a:rPr kumimoji="1" lang="en-US" altLang="ja-JP" sz="49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den>
                                  </m:f>
                                </m:sup>
                              </m:sSup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−2</m:t>
                              </m:r>
                              <m:rad>
                                <m:radPr>
                                  <m:degHide m:val="on"/>
                                  <m:ctrlPr>
                                    <a:rPr kumimoji="1" lang="en-US" altLang="ja-JP" sz="4900" b="0" i="1" smtClean="0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r>
                                    <a:rPr kumimoji="1" lang="en-US" altLang="ja-JP" sz="4900" b="0" i="1" smtClean="0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</m:rad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+</m:t>
                              </m:r>
                              <m:r>
                                <a:rPr kumimoji="1" lang="en-US" altLang="ja-JP" sz="4900" b="0" i="1" smtClean="0">
                                  <a:latin typeface="Cambria Math"/>
                                </a:rPr>
                                <m:t>𝑎</m:t>
                              </m:r>
                            </m:e>
                          </m:d>
                        </m:den>
                      </m:f>
                      <m:r>
                        <a:rPr kumimoji="1" lang="en-US" altLang="ja-JP" sz="4900" b="0" i="0" smtClean="0">
                          <a:latin typeface="Cambria Math"/>
                        </a:rPr>
                        <m:t>−2</m:t>
                      </m:r>
                      <m:r>
                        <m:rPr>
                          <m:sty m:val="p"/>
                        </m:rPr>
                        <a:rPr kumimoji="1" lang="en-US" altLang="ja-JP" sz="4900" b="0" i="0" smtClean="0">
                          <a:latin typeface="Cambria Math"/>
                        </a:rPr>
                        <m:t>log</m:t>
                      </m:r>
                      <m:d>
                        <m:d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dPr>
                        <m:e>
                          <m:r>
                            <m:rPr>
                              <m:sty m:val="p"/>
                            </m:rPr>
                            <a:rPr kumimoji="1" lang="en-US" altLang="ja-JP" sz="4900" b="0" i="0" smtClean="0">
                              <a:latin typeface="Cambria Math"/>
                            </a:rPr>
                            <m:t>r</m:t>
                          </m:r>
                        </m:e>
                      </m:d>
                    </m:oMath>
                  </m:oMathPara>
                </a14:m>
                <a:endParaRPr kumimoji="1" lang="en-US" altLang="ja-JP" sz="4900" b="0" i="0" dirty="0" smtClean="0">
                  <a:latin typeface="Cambria Math"/>
                </a:endParaRPr>
              </a:p>
              <a:p>
                <a:pPr marL="0" indent="0" algn="ctr">
                  <a:buNone/>
                </a:pPr>
                <a:r>
                  <a:rPr kumimoji="1" lang="en-US" altLang="ja-JP" sz="4900" b="0" dirty="0" smtClean="0"/>
                  <a:t>  </a:t>
                </a:r>
                <a14:m>
                  <m:oMath xmlns:m="http://schemas.openxmlformats.org/officeDocument/2006/math">
                    <m:r>
                      <a:rPr kumimoji="1" lang="en-US" altLang="ja-JP" sz="4900" b="0" i="0" smtClean="0">
                        <a:latin typeface="Cambria Math"/>
                      </a:rPr>
                      <m:t>              +</m:t>
                    </m:r>
                    <m:f>
                      <m:fPr>
                        <m:ctrlPr>
                          <a:rPr kumimoji="1" lang="en-US" altLang="ja-JP" sz="4900" b="0" i="1" smtClean="0">
                            <a:latin typeface="Cambria Math"/>
                          </a:rPr>
                        </m:ctrlPr>
                      </m:fPr>
                      <m:num>
                        <m:r>
                          <a:rPr kumimoji="1" lang="en-US" altLang="ja-JP" sz="4900" b="0" i="1" smtClean="0">
                            <a:latin typeface="Cambria Math"/>
                          </a:rPr>
                          <m:t>2</m:t>
                        </m:r>
                      </m:num>
                      <m:den>
                        <m:r>
                          <a:rPr kumimoji="1" lang="en-US" altLang="ja-JP" sz="4900" b="0" i="1" smtClean="0">
                            <a:latin typeface="Cambria Math"/>
                          </a:rPr>
                          <m:t>27</m:t>
                        </m:r>
                        <m:sSup>
                          <m:sSupPr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𝑎</m:t>
                            </m:r>
                          </m:e>
                          <m:sup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  <m:r>
                          <a:rPr kumimoji="1" lang="en-US" altLang="ja-JP" sz="4900" b="0" i="1" smtClean="0">
                            <a:latin typeface="Cambria Math"/>
                          </a:rPr>
                          <m:t>−32</m:t>
                        </m:r>
                      </m:den>
                    </m:f>
                    <m:nary>
                      <m:naryPr>
                        <m:chr m:val="∑"/>
                        <m:supHide m:val="on"/>
                        <m:ctrlPr>
                          <a:rPr kumimoji="1" lang="en-US" altLang="ja-JP" sz="4900" b="0" i="1" smtClean="0">
                            <a:latin typeface="Cambria Math"/>
                          </a:rPr>
                        </m:ctrlPr>
                      </m:naryPr>
                      <m:sub>
                        <m:sSub>
                          <m:sSubPr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𝑖</m:t>
                            </m:r>
                          </m:sub>
                        </m:sSub>
                        <m:r>
                          <m:rPr>
                            <m:brk m:alnAt="7"/>
                          </m:rPr>
                          <a:rPr kumimoji="1" lang="en-US" altLang="ja-JP" sz="4900" b="0" i="1" smtClean="0">
                            <a:latin typeface="Cambria Math"/>
                          </a:rPr>
                          <m:t>=</m:t>
                        </m:r>
                        <m:sSub>
                          <m:sSubPr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1</m:t>
                            </m:r>
                          </m:sub>
                        </m:sSub>
                        <m:r>
                          <m:rPr>
                            <m:brk m:alnAt="7"/>
                          </m:rPr>
                          <a:rPr kumimoji="1" lang="en-US" altLang="ja-JP" sz="4900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2</m:t>
                            </m:r>
                          </m:sub>
                        </m:sSub>
                        <m:r>
                          <m:rPr>
                            <m:brk m:alnAt="7"/>
                          </m:rPr>
                          <a:rPr kumimoji="1" lang="en-US" altLang="ja-JP" sz="4900" b="0" i="1" smtClean="0">
                            <a:latin typeface="Cambria Math"/>
                          </a:rPr>
                          <m:t>,</m:t>
                        </m:r>
                        <m:sSub>
                          <m:sSubPr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sSubPr>
                          <m:e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3</m:t>
                            </m:r>
                          </m:sub>
                        </m:sSub>
                      </m:sub>
                      <m:sup/>
                      <m:e>
                        <m:d>
                          <m:dPr>
                            <m:begChr m:val="["/>
                            <m:endChr m:val="]"/>
                            <m:ctrlPr>
                              <a:rPr kumimoji="1" lang="en-US" altLang="ja-JP" sz="4900" b="0" i="1" smtClean="0">
                                <a:latin typeface="Cambria Math"/>
                              </a:rPr>
                            </m:ctrlPr>
                          </m:dPr>
                          <m:e>
                            <m:f>
                              <m:f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fPr>
                              <m:num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1</m:t>
                                </m:r>
                              </m:num>
                              <m:den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3</m:t>
                                </m:r>
                                <m:sSup>
                                  <m:sSupPr>
                                    <m:ctrlP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</m:ctrlPr>
                                  </m:sSupPr>
                                  <m:e>
                                    <m:sSub>
                                      <m:sSubPr>
                                        <m:ctrlPr>
                                          <a:rPr kumimoji="1" lang="en-US" altLang="ja-JP" sz="4900" b="0" i="1" smtClean="0">
                                            <a:latin typeface="Cambria Math"/>
                                          </a:rPr>
                                        </m:ctrlPr>
                                      </m:sSubPr>
                                      <m:e>
                                        <m:r>
                                          <a:rPr kumimoji="1" lang="en-US" altLang="ja-JP" sz="4900" b="0" i="1" smtClean="0">
                                            <a:latin typeface="Cambria Math"/>
                                          </a:rPr>
                                          <m:t>𝑟</m:t>
                                        </m:r>
                                      </m:e>
                                      <m:sub>
                                        <m:r>
                                          <a:rPr kumimoji="1" lang="en-US" altLang="ja-JP" sz="4900" b="0" i="1" smtClean="0">
                                            <a:latin typeface="Cambria Math"/>
                                          </a:rPr>
                                          <m:t>𝑖</m:t>
                                        </m:r>
                                      </m:sub>
                                    </m:sSub>
                                  </m:e>
                                  <m:sup>
                                    <m: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  <m:t>2</m:t>
                                    </m:r>
                                  </m:sup>
                                </m:s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−2</m:t>
                                </m:r>
                              </m:den>
                            </m:f>
                            <m:r>
                              <m:rPr>
                                <m:sty m:val="p"/>
                              </m:rPr>
                              <a:rPr kumimoji="1" lang="en-US" altLang="ja-JP" sz="4900" b="0" i="0" smtClean="0">
                                <a:latin typeface="Cambria Math"/>
                              </a:rPr>
                              <m:t>log</m:t>
                            </m:r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⁡(</m:t>
                            </m:r>
                            <m:rad>
                              <m:radPr>
                                <m:degHide m:val="on"/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rad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−</m:t>
                            </m:r>
                            <m:sSub>
                              <m:sSub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)(54</m:t>
                            </m:r>
                            <m:sSup>
                              <m:sSup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sSup>
                              <m:sSup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−64</m:t>
                            </m:r>
                            <m:sSup>
                              <m:sSup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sSub>
                                  <m:sSubPr>
                                    <m:ctrlP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</m:ctrlPr>
                                  </m:sSubPr>
                                  <m:e>
                                    <m: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  <m:sub>
                                    <m:r>
                                      <a:rPr kumimoji="1" lang="en-US" altLang="ja-JP" sz="4900" b="0" i="1" smtClean="0">
                                        <a:latin typeface="Cambria Math"/>
                                      </a:rPr>
                                      <m:t>𝑖</m:t>
                                    </m:r>
                                  </m:sub>
                                </m:sSub>
                              </m:e>
                              <m: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+63</m:t>
                            </m:r>
                            <m:sSup>
                              <m:sSup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3</m:t>
                                </m:r>
                              </m:sup>
                            </m:sSup>
                            <m:sSub>
                              <m:sSub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−74</m:t>
                            </m:r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𝑎</m:t>
                            </m:r>
                            <m:sSub>
                              <m:sSub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b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b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𝑖</m:t>
                                </m:r>
                              </m:sub>
                            </m:sSub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−107</m:t>
                            </m:r>
                            <m:sSup>
                              <m:sSupPr>
                                <m:ctrlPr>
                                  <a:rPr kumimoji="1" lang="en-US" altLang="ja-JP" sz="49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kumimoji="1" lang="en-US" altLang="ja-JP" sz="49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4900" b="0" i="1" smtClean="0">
                                <a:latin typeface="Cambria Math"/>
                              </a:rPr>
                              <m:t>+128)</m:t>
                            </m:r>
                          </m:e>
                        </m:d>
                      </m:e>
                    </m:nary>
                  </m:oMath>
                </a14:m>
                <a:endParaRPr kumimoji="1" lang="en-US" altLang="ja-JP" sz="4900" b="0" dirty="0" smtClean="0"/>
              </a:p>
              <a:p>
                <a:pPr marL="0" indent="0" algn="ctr">
                  <a:buNone/>
                </a:pPr>
                <a:endParaRPr kumimoji="1" lang="en-US" altLang="ja-JP" sz="3800" b="0" dirty="0" smtClean="0"/>
              </a:p>
              <a:p>
                <a:pPr marL="0" indent="0" algn="ctr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               </m:t>
                          </m:r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1</m:t>
                          </m:r>
                        </m:sub>
                      </m:sSub>
                      <m:r>
                        <a:rPr kumimoji="1" lang="en-US" altLang="ja-JP" sz="4900" b="0" i="1" smtClean="0">
                          <a:latin typeface="Cambria Math"/>
                        </a:rPr>
                        <m:t>, </m:t>
                      </m:r>
                      <m:sSub>
                        <m:sSub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2</m:t>
                          </m:r>
                        </m:sub>
                      </m:sSub>
                      <m:r>
                        <a:rPr kumimoji="1" lang="en-US" altLang="ja-JP" sz="4900" b="0" i="1" smtClean="0">
                          <a:latin typeface="Cambria Math"/>
                        </a:rPr>
                        <m:t>,</m:t>
                      </m:r>
                      <m:sSub>
                        <m:sSubPr>
                          <m:ctrlPr>
                            <a:rPr kumimoji="1" lang="en-US" altLang="ja-JP" sz="4900" b="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𝑟</m:t>
                          </m:r>
                        </m:e>
                        <m:sub>
                          <m:r>
                            <a:rPr kumimoji="1" lang="en-US" altLang="ja-JP" sz="4900" b="0" i="1" smtClean="0">
                              <a:latin typeface="Cambria Math"/>
                            </a:rPr>
                            <m:t>3</m:t>
                          </m:r>
                        </m:sub>
                      </m:sSub>
                      <m:r>
                        <a:rPr kumimoji="1" lang="en-US" altLang="ja-JP" sz="4900" b="0" i="1" smtClean="0">
                          <a:latin typeface="Cambria Math"/>
                        </a:rPr>
                        <m:t>:</m:t>
                      </m:r>
                      <m:r>
                        <a:rPr lang="ja-JP" altLang="en-US" sz="4900" i="1">
                          <a:latin typeface="Cambria Math"/>
                        </a:rPr>
                        <m:t>定数</m:t>
                      </m:r>
                      <m:r>
                        <a:rPr lang="en-US" altLang="ja-JP" sz="4900" b="0" i="1" smtClean="0">
                          <a:latin typeface="Cambria Math"/>
                        </a:rPr>
                        <m:t>     </m:t>
                      </m:r>
                      <m:r>
                        <a:rPr lang="en-US" altLang="ja-JP" sz="4900" b="0" i="1" smtClean="0">
                          <a:latin typeface="Cambria Math"/>
                        </a:rPr>
                        <m:t>𝑎</m:t>
                      </m:r>
                      <m:r>
                        <a:rPr lang="en-US" altLang="ja-JP" sz="4900" b="0" i="1" smtClean="0">
                          <a:latin typeface="Cambria Math"/>
                        </a:rPr>
                        <m:t>:</m:t>
                      </m:r>
                      <m:r>
                        <a:rPr lang="ja-JP" altLang="en-US" sz="4900" i="1">
                          <a:latin typeface="Cambria Math"/>
                        </a:rPr>
                        <m:t>カーパラメータ</m:t>
                      </m:r>
                    </m:oMath>
                  </m:oMathPara>
                </a14:m>
                <a:endParaRPr kumimoji="1" lang="en-US" altLang="ja-JP" sz="4900" b="0" dirty="0" smtClean="0"/>
              </a:p>
              <a:p>
                <a:pPr marL="0" indent="0" algn="ctr">
                  <a:buNone/>
                </a:pPr>
                <a:endParaRPr kumimoji="1" lang="en-US" altLang="ja-JP" sz="3800" b="0" dirty="0" smtClean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xfrm>
                <a:off x="457200" y="1600200"/>
                <a:ext cx="8686800" cy="4853136"/>
              </a:xfrm>
              <a:blipFill rotWithShape="1">
                <a:blip r:embed="rId2"/>
                <a:stretch>
                  <a:fillRect l="-561" t="-1884" r="-702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82094638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altLang="ja-JP" dirty="0" err="1"/>
              <a:t>Mukhopadhyay</a:t>
            </a:r>
            <a:r>
              <a:rPr kumimoji="1" lang="ja-JP" altLang="en-US" dirty="0" smtClean="0"/>
              <a:t>ポテンシャルの力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pPr marL="0" indent="0">
                  <a:buNone/>
                </a:pPr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3300" b="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3300" b="0" i="1" smtClean="0">
                            <a:latin typeface="Cambria Math"/>
                          </a:rPr>
                          <m:t>𝐹</m:t>
                        </m:r>
                      </m:e>
                      <m:sub>
                        <m:r>
                          <a:rPr kumimoji="1" lang="en-US" altLang="ja-JP" sz="3300" b="0" i="1" smtClean="0">
                            <a:latin typeface="Cambria Math"/>
                          </a:rPr>
                          <m:t>𝑚</m:t>
                        </m:r>
                      </m:sub>
                    </m:sSub>
                    <m:r>
                      <a:rPr kumimoji="1" lang="en-US" altLang="ja-JP" sz="3300" b="0" i="1" smtClean="0">
                        <a:latin typeface="Cambria Math"/>
                      </a:rPr>
                      <m:t>=−</m:t>
                    </m:r>
                    <m:f>
                      <m:fPr>
                        <m:ctrlPr>
                          <a:rPr kumimoji="1" lang="en-US" altLang="ja-JP" sz="3300" b="0" i="1" smtClean="0">
                            <a:latin typeface="Cambria Math"/>
                          </a:rPr>
                        </m:ctrlPr>
                      </m:fPr>
                      <m:num>
                        <m:sSup>
                          <m:sSupPr>
                            <m:ctrlPr>
                              <a:rPr kumimoji="1" lang="en-US" altLang="ja-JP" sz="33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(</m:t>
                            </m:r>
                            <m:sSup>
                              <m:sSupPr>
                                <m:ctrlPr>
                                  <a:rPr kumimoji="1" lang="en-US" altLang="ja-JP" sz="33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  <m:sup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−2</m:t>
                            </m:r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𝑎</m:t>
                            </m:r>
                            <m:rad>
                              <m:radPr>
                                <m:degHide m:val="on"/>
                                <m:ctrlPr>
                                  <a:rPr kumimoji="1" lang="en-US" altLang="ja-JP" sz="3300" b="0" i="1" smtClean="0">
                                    <a:latin typeface="Cambria Math"/>
                                  </a:rPr>
                                </m:ctrlPr>
                              </m:radPr>
                              <m:deg/>
                              <m:e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𝑟</m:t>
                                </m:r>
                              </m:e>
                            </m:rad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+</m:t>
                            </m:r>
                            <m:sSup>
                              <m:sSupPr>
                                <m:ctrlPr>
                                  <a:rPr kumimoji="1" lang="en-US" altLang="ja-JP" sz="3300" b="0" i="1" smtClean="0">
                                    <a:latin typeface="Cambria Math"/>
                                  </a:rPr>
                                </m:ctrlPr>
                              </m:sSupPr>
                              <m:e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  <m:sup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2</m:t>
                                </m:r>
                              </m:sup>
                            </m:sSup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)</m:t>
                            </m:r>
                          </m:e>
                          <m:sup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num>
                      <m:den>
                        <m:sSup>
                          <m:sSupPr>
                            <m:ctrlPr>
                              <a:rPr kumimoji="1" lang="en-US" altLang="ja-JP" sz="3300" b="0" i="1" smtClean="0">
                                <a:latin typeface="Cambria Math"/>
                              </a:rPr>
                            </m:ctrlPr>
                          </m:sSupPr>
                          <m:e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𝑟</m:t>
                            </m:r>
                          </m:e>
                          <m:sup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3</m:t>
                            </m:r>
                          </m:sup>
                        </m:sSup>
                        <m:sSup>
                          <m:sSupPr>
                            <m:ctrlPr>
                              <a:rPr kumimoji="1" lang="en-US" altLang="ja-JP" sz="3300" b="0" i="1" smtClean="0">
                                <a:latin typeface="Cambria Math"/>
                              </a:rPr>
                            </m:ctrlPr>
                          </m:sSupPr>
                          <m:e>
                            <m:d>
                              <m:dPr>
                                <m:begChr m:val="["/>
                                <m:endChr m:val="]"/>
                                <m:ctrlPr>
                                  <a:rPr kumimoji="1" lang="en-US" altLang="ja-JP" sz="3300" b="0" i="1" smtClean="0">
                                    <a:latin typeface="Cambria Math"/>
                                  </a:rPr>
                                </m:ctrlPr>
                              </m:dPr>
                              <m:e>
                                <m:rad>
                                  <m:radPr>
                                    <m:degHide m:val="on"/>
                                    <m:ctrlPr>
                                      <a:rPr kumimoji="1" lang="en-US" altLang="ja-JP" sz="3300" b="0" i="1" smtClean="0">
                                        <a:latin typeface="Cambria Math"/>
                                      </a:rPr>
                                    </m:ctrlPr>
                                  </m:radPr>
                                  <m:deg/>
                                  <m:e>
                                    <m:r>
                                      <a:rPr kumimoji="1" lang="en-US" altLang="ja-JP" sz="33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</m:e>
                                </m:rad>
                                <m:d>
                                  <m:dPr>
                                    <m:ctrlPr>
                                      <a:rPr kumimoji="1" lang="en-US" altLang="ja-JP" sz="3300" b="0" i="1" smtClean="0">
                                        <a:latin typeface="Cambria Math"/>
                                      </a:rPr>
                                    </m:ctrlPr>
                                  </m:dPr>
                                  <m:e>
                                    <m:r>
                                      <a:rPr kumimoji="1" lang="en-US" altLang="ja-JP" sz="3300" b="0" i="1" smtClean="0">
                                        <a:latin typeface="Cambria Math"/>
                                      </a:rPr>
                                      <m:t>𝑟</m:t>
                                    </m:r>
                                    <m:r>
                                      <a:rPr kumimoji="1" lang="en-US" altLang="ja-JP" sz="3300" b="0" i="1" smtClean="0">
                                        <a:latin typeface="Cambria Math"/>
                                      </a:rPr>
                                      <m:t>−2</m:t>
                                    </m:r>
                                  </m:e>
                                </m:d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+</m:t>
                                </m:r>
                                <m:r>
                                  <a:rPr kumimoji="1" lang="en-US" altLang="ja-JP" sz="3300" b="0" i="1" smtClean="0">
                                    <a:latin typeface="Cambria Math"/>
                                  </a:rPr>
                                  <m:t>𝑎</m:t>
                                </m:r>
                              </m:e>
                            </m:d>
                          </m:e>
                          <m:sup>
                            <m:r>
                              <a:rPr kumimoji="1" lang="en-US" altLang="ja-JP" sz="3300" b="0" i="1" smtClean="0">
                                <a:latin typeface="Cambria Math"/>
                              </a:rPr>
                              <m:t>2</m:t>
                            </m:r>
                          </m:sup>
                        </m:sSup>
                      </m:den>
                    </m:f>
                  </m:oMath>
                </a14:m>
                <a:r>
                  <a:rPr kumimoji="1" lang="ja-JP" altLang="en-US" sz="3300" dirty="0" smtClean="0"/>
                  <a:t>　</a:t>
                </a:r>
                <a:r>
                  <a:rPr kumimoji="1" lang="ja-JP" altLang="en-US" dirty="0" smtClean="0"/>
                  <a:t>　　</a:t>
                </a:r>
                <a:r>
                  <a:rPr kumimoji="1" lang="ja-JP" altLang="en-US" sz="2800" dirty="0" smtClean="0"/>
                  <a:t>単位系</a:t>
                </a:r>
                <a:r>
                  <a:rPr lang="en-US" altLang="ja-JP" sz="2800" dirty="0" smtClean="0"/>
                  <a:t>c=G=M=1</a:t>
                </a:r>
                <a:r>
                  <a:rPr lang="ja-JP" altLang="en-US" sz="2800" dirty="0" smtClean="0"/>
                  <a:t>の場合</a:t>
                </a:r>
                <a:endParaRPr kumimoji="1" lang="en-US" altLang="ja-JP" sz="2800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 smtClean="0"/>
              </a:p>
              <a:p>
                <a:pPr marL="0" indent="0">
                  <a:buNone/>
                </a:pP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left"/>
                    </m:oMathParaPr>
                    <m:oMath xmlns:m="http://schemas.openxmlformats.org/officeDocument/2006/math">
                      <m:sSub>
                        <m:sSubPr>
                          <m:ctrlPr>
                            <a:rPr kumimoji="1" lang="en-US" altLang="ja-JP" sz="2800" i="1" smtClean="0">
                              <a:latin typeface="Cambria Math"/>
                            </a:rPr>
                          </m:ctrlPr>
                        </m:sSubPr>
                        <m:e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𝐹</m:t>
                          </m:r>
                        </m:e>
                        <m:sub>
                          <m:r>
                            <a:rPr kumimoji="1" lang="en-US" altLang="ja-JP" sz="2800" b="0" i="1" smtClean="0">
                              <a:latin typeface="Cambria Math"/>
                            </a:rPr>
                            <m:t>𝑚</m:t>
                          </m:r>
                        </m:sub>
                      </m:sSub>
                      <m:r>
                        <a:rPr lang="en-US" altLang="ja-JP" sz="2800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altLang="ja-JP" sz="2800" i="1">
                              <a:latin typeface="Cambria Math"/>
                            </a:rPr>
                          </m:ctrlPr>
                        </m:fPr>
                        <m:num>
                          <m:sSub>
                            <m:sSubPr>
                              <m:ctrlPr>
                                <a:rPr lang="en-US" altLang="ja-JP" sz="2800" i="1" smtClean="0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𝑟</m:t>
                              </m:r>
                            </m:e>
                            <m:sub>
                              <m:r>
                                <a:rPr lang="en-US" altLang="ja-JP" sz="2800" b="0" i="1" smtClean="0">
                                  <a:latin typeface="Cambria Math"/>
                                </a:rPr>
                                <m:t>𝑔</m:t>
                              </m:r>
                            </m:sub>
                          </m:sSub>
                          <m:sSup>
                            <m:sSupPr>
                              <m:ctrlPr>
                                <a:rPr lang="en-US" altLang="ja-JP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800" i="1">
                                  <a:latin typeface="Cambria Math"/>
                                </a:rPr>
                                <m:t>(</m:t>
                              </m:r>
                              <m:sSup>
                                <m:sSupPr>
                                  <m:ctrlPr>
                                    <a:rPr lang="en-US" altLang="ja-JP" sz="2800" i="1">
                                      <a:latin typeface="Cambria Math"/>
                                    </a:rPr>
                                  </m:ctrlPr>
                                </m:sSupPr>
                                <m:e>
                                  <m:r>
                                    <a:rPr lang="en-US" altLang="ja-JP" sz="2800" i="1">
                                      <a:latin typeface="Cambria Math"/>
                                    </a:rPr>
                                    <m:t>𝑟</m:t>
                                  </m:r>
                                </m:e>
                                <m:sup>
                                  <m:r>
                                    <a:rPr lang="en-US" altLang="ja-JP" sz="2800" i="1">
                                      <a:latin typeface="Cambria Math"/>
                                    </a:rPr>
                                    <m:t>2</m:t>
                                  </m:r>
                                </m:sup>
                              </m:sSup>
                              <m:r>
                                <a:rPr lang="en-US" altLang="ja-JP" sz="2800" i="1">
                                  <a:latin typeface="Cambria Math"/>
                                </a:rPr>
                                <m:t>−2</m:t>
                              </m:r>
                              <m:r>
                                <a:rPr lang="en-US" altLang="ja-JP" sz="2800" i="1">
                                  <a:latin typeface="Cambria Math"/>
                                </a:rPr>
                                <m:t>𝑎</m:t>
                              </m:r>
                              <m:rad>
                                <m:radPr>
                                  <m:degHide m:val="on"/>
                                  <m:ctrlPr>
                                    <a:rPr lang="en-US" altLang="ja-JP" sz="2800" i="1">
                                      <a:latin typeface="Cambria Math"/>
                                    </a:rPr>
                                  </m:ctrlPr>
                                </m:radPr>
                                <m:deg/>
                                <m:e>
                                  <m:f>
                                    <m:fPr>
                                      <m:ctrlPr>
                                        <a:rPr lang="en-US" altLang="ja-JP" sz="2800" i="1">
                                          <a:latin typeface="Cambria Math"/>
                                        </a:rPr>
                                      </m:ctrlPr>
                                    </m:fPr>
                                    <m:num>
                                      <m:r>
                                        <a:rPr lang="en-US" altLang="ja-JP" sz="2800" i="1">
                                          <a:latin typeface="Cambria Math"/>
                                        </a:rPr>
                                        <m:t>𝑟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8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800" i="1">
                                              <a:latin typeface="Cambria Math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</m:num>
                                    <m:den>
                                      <m:r>
                                        <a:rPr lang="en-US" altLang="ja-JP" sz="2800" i="1">
                                          <a:latin typeface="Cambria Math"/>
                                        </a:rPr>
                                        <m:t>2</m:t>
                                      </m:r>
                                      <m:sSup>
                                        <m:sSupPr>
                                          <m:ctrlPr>
                                            <a:rPr lang="en-US" altLang="ja-JP" sz="2800" i="1" smtClean="0">
                                              <a:latin typeface="Cambria Math"/>
                                            </a:rPr>
                                          </m:ctrlPr>
                                        </m:sSupPr>
                                        <m:e>
                                          <m:r>
                                            <a:rPr lang="en-US" altLang="ja-JP" sz="2800" b="0" i="1" smtClean="0">
                                              <a:latin typeface="Cambria Math"/>
                                            </a:rPr>
                                            <m:t>𝑐</m:t>
                                          </m:r>
                                        </m:e>
                                        <m:sup>
                                          <m:r>
                                            <a:rPr lang="en-US" altLang="ja-JP" sz="2800" b="0" i="1" smtClean="0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</m:sup>
                                      </m:sSup>
                                    </m:den>
                                  </m:f>
                                </m:e>
                              </m:rad>
                              <m:r>
                                <a:rPr lang="en-US" altLang="ja-JP" sz="2800" i="1">
                                  <a:latin typeface="Cambria Math"/>
                                </a:rPr>
                                <m:t>+</m:t>
                              </m:r>
                              <m:f>
                                <m:fPr>
                                  <m:ctrlPr>
                                    <a:rPr lang="en-US" altLang="ja-JP" sz="2800" i="1" smtClean="0">
                                      <a:latin typeface="Cambria Math"/>
                                    </a:rPr>
                                  </m:ctrlPr>
                                </m:fPr>
                                <m:num>
                                  <m:sSup>
                                    <m:sSupPr>
                                      <m:ctrlPr>
                                        <a:rPr lang="en-US" altLang="ja-JP" sz="28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2800" b="0" i="1" smtClean="0">
                                          <a:latin typeface="Cambria Math"/>
                                        </a:rPr>
                                        <m:t>𝑎</m:t>
                                      </m:r>
                                    </m:e>
                                    <m:sup>
                                      <m:r>
                                        <a:rPr lang="en-US" altLang="ja-JP" sz="2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num>
                                <m:den>
                                  <m:sSup>
                                    <m:sSupPr>
                                      <m:ctrlPr>
                                        <a:rPr lang="en-US" altLang="ja-JP" sz="2800" i="1" smtClean="0">
                                          <a:latin typeface="Cambria Math"/>
                                        </a:rPr>
                                      </m:ctrlPr>
                                    </m:sSupPr>
                                    <m:e>
                                      <m:r>
                                        <a:rPr lang="en-US" altLang="ja-JP" sz="2800" b="0" i="1" smtClean="0">
                                          <a:latin typeface="Cambria Math"/>
                                        </a:rPr>
                                        <m:t>𝑐</m:t>
                                      </m:r>
                                    </m:e>
                                    <m:sup>
                                      <m:r>
                                        <a:rPr lang="en-US" altLang="ja-JP" sz="2800" b="0" i="1" smtClean="0">
                                          <a:latin typeface="Cambria Math"/>
                                        </a:rPr>
                                        <m:t>2</m:t>
                                      </m:r>
                                    </m:sup>
                                  </m:sSup>
                                </m:den>
                              </m:f>
                              <m:r>
                                <a:rPr lang="en-US" altLang="ja-JP" sz="2800" i="1">
                                  <a:latin typeface="Cambria Math"/>
                                </a:rPr>
                                <m:t>)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num>
                        <m:den>
                          <m:r>
                            <a:rPr lang="en-US" altLang="ja-JP" sz="2800" i="1">
                              <a:latin typeface="Cambria Math"/>
                            </a:rPr>
                            <m:t>2</m:t>
                          </m:r>
                          <m:sSup>
                            <m:sSupPr>
                              <m:ctrlPr>
                                <a:rPr lang="en-US" altLang="ja-JP" sz="2800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sz="2800" i="1">
                                  <a:latin typeface="Cambria Math"/>
                                </a:rPr>
                                <m:t>𝑟</m:t>
                              </m:r>
                            </m:e>
                            <m:sup>
                              <m:r>
                                <a:rPr lang="en-US" altLang="ja-JP" sz="2800" i="1">
                                  <a:latin typeface="Cambria Math"/>
                                </a:rPr>
                                <m:t>3</m:t>
                              </m:r>
                            </m:sup>
                          </m:sSup>
                          <m:sSup>
                            <m:sSupPr>
                              <m:ctrlPr>
                                <a:rPr lang="en-US" altLang="ja-JP" sz="2800" i="1">
                                  <a:latin typeface="Cambria Math"/>
                                </a:rPr>
                              </m:ctrlPr>
                            </m:sSupPr>
                            <m:e>
                              <m:d>
                                <m:dPr>
                                  <m:begChr m:val="["/>
                                  <m:endChr m:val="]"/>
                                  <m:ctrlPr>
                                    <a:rPr lang="en-US" altLang="ja-JP" sz="2800" i="1">
                                      <a:latin typeface="Cambria Math"/>
                                    </a:rPr>
                                  </m:ctrlPr>
                                </m:dPr>
                                <m:e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r>
                                        <a:rPr lang="en-US" altLang="ja-JP" sz="2800" i="1">
                                          <a:latin typeface="Cambria Math"/>
                                        </a:rPr>
                                        <m:t>𝑟</m:t>
                                      </m:r>
                                    </m:e>
                                  </m:rad>
                                  <m:d>
                                    <m:dPr>
                                      <m:ctrlPr>
                                        <a:rPr lang="en-US" altLang="ja-JP" sz="2800" i="1">
                                          <a:latin typeface="Cambria Math"/>
                                        </a:rPr>
                                      </m:ctrlPr>
                                    </m:dPr>
                                    <m:e>
                                      <m:r>
                                        <a:rPr lang="en-US" altLang="ja-JP" sz="2800" i="1">
                                          <a:latin typeface="Cambria Math"/>
                                        </a:rPr>
                                        <m:t>𝑟</m:t>
                                      </m:r>
                                      <m:r>
                                        <a:rPr lang="en-US" altLang="ja-JP" sz="2800" i="1">
                                          <a:latin typeface="Cambria Math"/>
                                        </a:rPr>
                                        <m:t>−</m:t>
                                      </m:r>
                                      <m:sSub>
                                        <m:sSubPr>
                                          <m:ctrlPr>
                                            <a:rPr lang="en-US" altLang="ja-JP" sz="2800" i="1">
                                              <a:latin typeface="Cambria Math"/>
                                            </a:rPr>
                                          </m:ctrlPr>
                                        </m:sSubPr>
                                        <m:e>
                                          <m:r>
                                            <a:rPr lang="en-US" altLang="ja-JP" sz="2800" i="1">
                                              <a:latin typeface="Cambria Math"/>
                                            </a:rPr>
                                            <m:t>𝑟</m:t>
                                          </m:r>
                                        </m:e>
                                        <m:sub>
                                          <m:r>
                                            <a:rPr lang="en-US" altLang="ja-JP" sz="2800" i="1">
                                              <a:latin typeface="Cambria Math"/>
                                            </a:rPr>
                                            <m:t>𝑔</m:t>
                                          </m:r>
                                        </m:sub>
                                      </m:sSub>
                                    </m:e>
                                  </m:d>
                                  <m:r>
                                    <a:rPr lang="en-US" altLang="ja-JP" sz="2800" i="1">
                                      <a:latin typeface="Cambria Math"/>
                                    </a:rPr>
                                    <m:t>+</m:t>
                                  </m:r>
                                  <m:r>
                                    <a:rPr lang="en-US" altLang="ja-JP" sz="2800" i="1">
                                      <a:latin typeface="Cambria Math"/>
                                    </a:rPr>
                                    <m:t>𝑎</m:t>
                                  </m:r>
                                  <m:rad>
                                    <m:radPr>
                                      <m:degHide m:val="on"/>
                                      <m:ctrlPr>
                                        <a:rPr lang="en-US" altLang="ja-JP" sz="2800" i="1">
                                          <a:latin typeface="Cambria Math"/>
                                        </a:rPr>
                                      </m:ctrlPr>
                                    </m:radPr>
                                    <m:deg/>
                                    <m:e>
                                      <m:f>
                                        <m:fPr>
                                          <m:ctrlPr>
                                            <a:rPr lang="en-US" altLang="ja-JP" sz="2800" i="1">
                                              <a:latin typeface="Cambria Math"/>
                                            </a:rPr>
                                          </m:ctrlPr>
                                        </m:fPr>
                                        <m:num>
                                          <m:sSub>
                                            <m:sSubPr>
                                              <m:ctrlPr>
                                                <a:rPr lang="en-US" altLang="ja-JP" sz="2800" i="1">
                                                  <a:latin typeface="Cambria Math"/>
                                                </a:rPr>
                                              </m:ctrlPr>
                                            </m:sSubPr>
                                            <m:e>
                                              <m:r>
                                                <a:rPr lang="en-US" altLang="ja-JP" sz="2800" i="1">
                                                  <a:latin typeface="Cambria Math"/>
                                                </a:rPr>
                                                <m:t>𝑟</m:t>
                                              </m:r>
                                            </m:e>
                                            <m:sub>
                                              <m:r>
                                                <a:rPr lang="en-US" altLang="ja-JP" sz="2800" i="1">
                                                  <a:latin typeface="Cambria Math"/>
                                                </a:rPr>
                                                <m:t>𝑔</m:t>
                                              </m:r>
                                            </m:sub>
                                          </m:sSub>
                                        </m:num>
                                        <m:den>
                                          <m:r>
                                            <a:rPr lang="en-US" altLang="ja-JP" sz="2800" i="1">
                                              <a:latin typeface="Cambria Math"/>
                                            </a:rPr>
                                            <m:t>2</m:t>
                                          </m:r>
                                          <m:sSup>
                                            <m:sSupPr>
                                              <m:ctrlPr>
                                                <a:rPr lang="en-US" altLang="ja-JP" sz="2800" i="1" smtClean="0">
                                                  <a:latin typeface="Cambria Math"/>
                                                </a:rPr>
                                              </m:ctrlPr>
                                            </m:sSupPr>
                                            <m:e>
                                              <m:r>
                                                <a:rPr lang="en-US" altLang="ja-JP" sz="2800" b="0" i="1" smtClean="0">
                                                  <a:latin typeface="Cambria Math"/>
                                                </a:rPr>
                                                <m:t>𝑐</m:t>
                                              </m:r>
                                            </m:e>
                                            <m:sup>
                                              <m:r>
                                                <a:rPr lang="en-US" altLang="ja-JP" sz="2800" b="0" i="1" smtClean="0">
                                                  <a:latin typeface="Cambria Math"/>
                                                </a:rPr>
                                                <m:t>2</m:t>
                                              </m:r>
                                            </m:sup>
                                          </m:sSup>
                                        </m:den>
                                      </m:f>
                                    </m:e>
                                  </m:rad>
                                </m:e>
                              </m:d>
                            </m:e>
                            <m:sup>
                              <m:r>
                                <a:rPr lang="en-US" altLang="ja-JP" sz="2800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</m:oMath>
                  </m:oMathPara>
                </a14:m>
                <a:endParaRPr kumimoji="1" lang="ja-JP" altLang="en-US" sz="2800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  <p:cxnSp>
        <p:nvCxnSpPr>
          <p:cNvPr id="5" name="直線矢印コネクタ 4"/>
          <p:cNvCxnSpPr/>
          <p:nvPr/>
        </p:nvCxnSpPr>
        <p:spPr>
          <a:xfrm>
            <a:off x="2771800" y="3232140"/>
            <a:ext cx="0" cy="720080"/>
          </a:xfrm>
          <a:prstGeom prst="straightConnector1">
            <a:avLst/>
          </a:prstGeom>
          <a:ln w="76200">
            <a:solidFill>
              <a:srgbClr val="FF0000"/>
            </a:solidFill>
            <a:tailEnd type="arrow"/>
          </a:ln>
        </p:spPr>
        <p:style>
          <a:lnRef idx="1">
            <a:schemeClr val="dk1"/>
          </a:lnRef>
          <a:fillRef idx="0">
            <a:schemeClr val="dk1"/>
          </a:fillRef>
          <a:effectRef idx="0">
            <a:schemeClr val="dk1"/>
          </a:effectRef>
          <a:fontRef idx="minor">
            <a:schemeClr val="tx1"/>
          </a:fontRef>
        </p:style>
      </p:cxnSp>
      <p:sp>
        <p:nvSpPr>
          <p:cNvPr id="6" name="テキスト ボックス 5"/>
          <p:cNvSpPr txBox="1"/>
          <p:nvPr/>
        </p:nvSpPr>
        <p:spPr>
          <a:xfrm>
            <a:off x="2987824" y="3429000"/>
            <a:ext cx="1656184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800" b="1" dirty="0" smtClean="0"/>
              <a:t>一般化</a:t>
            </a:r>
            <a:endParaRPr kumimoji="1" lang="ja-JP" altLang="en-US" sz="2800" b="1" dirty="0"/>
          </a:p>
        </p:txBody>
      </p:sp>
      <p:sp>
        <p:nvSpPr>
          <p:cNvPr id="8" name="正方形/長方形 7"/>
          <p:cNvSpPr/>
          <p:nvPr/>
        </p:nvSpPr>
        <p:spPr>
          <a:xfrm>
            <a:off x="467544" y="4077072"/>
            <a:ext cx="5040560" cy="2232248"/>
          </a:xfrm>
          <a:prstGeom prst="rect">
            <a:avLst/>
          </a:prstGeom>
          <a:noFill/>
          <a:ln>
            <a:solidFill>
              <a:srgbClr val="7030A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テキスト ボックス 9"/>
          <p:cNvSpPr txBox="1"/>
          <p:nvPr/>
        </p:nvSpPr>
        <p:spPr>
          <a:xfrm>
            <a:off x="5714782" y="4777697"/>
            <a:ext cx="3240360" cy="83099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ja-JP" altLang="en-US" sz="2400" b="1" dirty="0" smtClean="0"/>
              <a:t>相対論計算は</a:t>
            </a:r>
            <a:endParaRPr kumimoji="1" lang="en-US" altLang="ja-JP" sz="2400" b="1" dirty="0" smtClean="0"/>
          </a:p>
          <a:p>
            <a:r>
              <a:rPr kumimoji="1" lang="ja-JP" altLang="en-US" sz="2400" b="1" dirty="0" smtClean="0"/>
              <a:t>一般化した式を用いる</a:t>
            </a:r>
            <a:endParaRPr kumimoji="1" lang="ja-JP" altLang="en-US" sz="2400" b="1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12" name="テキスト ボックス 11"/>
              <p:cNvSpPr txBox="1"/>
              <p:nvPr/>
            </p:nvSpPr>
            <p:spPr>
              <a:xfrm>
                <a:off x="4644008" y="2824219"/>
                <a:ext cx="4499991" cy="604781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kumimoji="1" lang="en-US" altLang="ja-JP" sz="1600" dirty="0" smtClean="0"/>
                  <a:t>c:</a:t>
                </a:r>
                <a:r>
                  <a:rPr kumimoji="1" lang="ja-JP" altLang="en-US" sz="1600" dirty="0" smtClean="0"/>
                  <a:t>光の速さ</a:t>
                </a:r>
                <a:r>
                  <a:rPr kumimoji="1" lang="en-US" altLang="ja-JP" sz="1600" dirty="0" smtClean="0"/>
                  <a:t>, G:</a:t>
                </a:r>
                <a:r>
                  <a:rPr kumimoji="1" lang="ja-JP" altLang="en-US" sz="1600" dirty="0" smtClean="0"/>
                  <a:t>重力定数</a:t>
                </a:r>
                <a:r>
                  <a:rPr kumimoji="1" lang="en-US" altLang="ja-JP" sz="1600" dirty="0" smtClean="0"/>
                  <a:t>, M:</a:t>
                </a:r>
                <a:r>
                  <a:rPr kumimoji="1" lang="ja-JP" altLang="en-US" sz="1600" dirty="0" smtClean="0"/>
                  <a:t>ブラックホールの質量</a:t>
                </a:r>
                <a:endParaRPr kumimoji="1" lang="en-US" altLang="ja-JP" sz="1600" dirty="0" smtClean="0"/>
              </a:p>
              <a:p>
                <a14:m>
                  <m:oMath xmlns:m="http://schemas.openxmlformats.org/officeDocument/2006/math">
                    <m:sSub>
                      <m:sSubPr>
                        <m:ctrlPr>
                          <a:rPr kumimoji="1" lang="en-US" altLang="ja-JP" sz="1600" i="1" smtClean="0">
                            <a:latin typeface="Cambria Math"/>
                          </a:rPr>
                        </m:ctrlPr>
                      </m:sSubPr>
                      <m:e>
                        <m:r>
                          <a:rPr kumimoji="1" lang="en-US" altLang="ja-JP" sz="1600" b="0" i="1" smtClean="0">
                            <a:latin typeface="Cambria Math"/>
                          </a:rPr>
                          <m:t>𝑟</m:t>
                        </m:r>
                      </m:e>
                      <m:sub>
                        <m:r>
                          <a:rPr kumimoji="1" lang="en-US" altLang="ja-JP" sz="1600" b="0" i="1" smtClean="0">
                            <a:latin typeface="Cambria Math"/>
                          </a:rPr>
                          <m:t>𝑔</m:t>
                        </m:r>
                      </m:sub>
                    </m:sSub>
                  </m:oMath>
                </a14:m>
                <a:r>
                  <a:rPr kumimoji="1" lang="en-US" altLang="ja-JP" sz="1600" dirty="0" smtClean="0"/>
                  <a:t>: </a:t>
                </a:r>
                <a:r>
                  <a:rPr kumimoji="1" lang="ja-JP" altLang="en-US" sz="1600" dirty="0" smtClean="0"/>
                  <a:t>シュバルツシルト半径</a:t>
                </a:r>
                <a:r>
                  <a:rPr kumimoji="1" lang="en-US" altLang="ja-JP" sz="1600" dirty="0" smtClean="0"/>
                  <a:t>,a: </a:t>
                </a:r>
                <a:r>
                  <a:rPr kumimoji="1" lang="ja-JP" altLang="en-US" sz="1600" dirty="0" smtClean="0"/>
                  <a:t>カーパラメータ</a:t>
                </a:r>
                <a:endParaRPr kumimoji="1" lang="ja-JP" altLang="en-US" sz="1600" dirty="0"/>
              </a:p>
            </p:txBody>
          </p:sp>
        </mc:Choice>
        <mc:Fallback xmlns="">
          <p:sp>
            <p:nvSpPr>
              <p:cNvPr id="12" name="テキスト ボックス 11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2824219"/>
                <a:ext cx="4499991" cy="604781"/>
              </a:xfrm>
              <a:prstGeom prst="rect">
                <a:avLst/>
              </a:prstGeom>
              <a:blipFill rotWithShape="1">
                <a:blip r:embed="rId3"/>
                <a:stretch>
                  <a:fillRect l="-813" t="-5000" b="-9000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118215935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kumimoji="1" lang="en-US" altLang="ja-JP" dirty="0" smtClean="0"/>
              <a:t>SPH</a:t>
            </a:r>
            <a:r>
              <a:rPr kumimoji="1" lang="ja-JP" altLang="en-US" dirty="0" smtClean="0"/>
              <a:t>法による流体の表現方法</a:t>
            </a:r>
            <a:endParaRPr kumimoji="1" lang="ja-JP" altLang="en-US" dirty="0"/>
          </a:p>
        </p:txBody>
      </p:sp>
      <p:sp>
        <p:nvSpPr>
          <p:cNvPr id="3" name="コンテンツ プレースホルダー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kumimoji="1" lang="ja-JP" altLang="en-US" dirty="0" smtClean="0"/>
              <a:t>広がりをもった粒子が、互いに重なり合った集合体として流体を表現する。</a:t>
            </a:r>
            <a:endParaRPr kumimoji="1" lang="en-US" altLang="ja-JP" dirty="0" smtClean="0"/>
          </a:p>
          <a:p>
            <a:endParaRPr lang="en-US" altLang="ja-JP" sz="2000" dirty="0"/>
          </a:p>
        </p:txBody>
      </p:sp>
      <p:sp>
        <p:nvSpPr>
          <p:cNvPr id="4" name="円/楕円 3"/>
          <p:cNvSpPr/>
          <p:nvPr/>
        </p:nvSpPr>
        <p:spPr>
          <a:xfrm>
            <a:off x="2843808" y="3573016"/>
            <a:ext cx="1800000" cy="1800000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5" name="円/楕円 4"/>
          <p:cNvSpPr/>
          <p:nvPr/>
        </p:nvSpPr>
        <p:spPr>
          <a:xfrm>
            <a:off x="1475656" y="3573016"/>
            <a:ext cx="1800000" cy="18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7" name="円/楕円 6"/>
          <p:cNvSpPr/>
          <p:nvPr/>
        </p:nvSpPr>
        <p:spPr>
          <a:xfrm>
            <a:off x="5795776" y="3861048"/>
            <a:ext cx="1800000" cy="18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8" name="円/楕円 7"/>
          <p:cNvSpPr/>
          <p:nvPr/>
        </p:nvSpPr>
        <p:spPr>
          <a:xfrm>
            <a:off x="4175776" y="4625416"/>
            <a:ext cx="1800000" cy="1800000"/>
          </a:xfrm>
          <a:prstGeom prst="ellipse">
            <a:avLst/>
          </a:prstGeom>
          <a:noFill/>
          <a:ln>
            <a:solidFill>
              <a:schemeClr val="tx1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9" name="円/楕円 8"/>
          <p:cNvSpPr/>
          <p:nvPr/>
        </p:nvSpPr>
        <p:spPr>
          <a:xfrm>
            <a:off x="4355976" y="2961048"/>
            <a:ext cx="1800000" cy="1800000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0" name="円/楕円 9"/>
          <p:cNvSpPr/>
          <p:nvPr/>
        </p:nvSpPr>
        <p:spPr>
          <a:xfrm>
            <a:off x="2555976" y="4869160"/>
            <a:ext cx="1800000" cy="1800000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1" name="円/楕円 10"/>
          <p:cNvSpPr/>
          <p:nvPr/>
        </p:nvSpPr>
        <p:spPr>
          <a:xfrm>
            <a:off x="179512" y="2825416"/>
            <a:ext cx="1800000" cy="1800000"/>
          </a:xfrm>
          <a:prstGeom prst="ellipse">
            <a:avLst/>
          </a:prstGeom>
          <a:noFill/>
        </p:spPr>
        <p:style>
          <a:lnRef idx="2">
            <a:schemeClr val="dk1">
              <a:shade val="50000"/>
            </a:schemeClr>
          </a:lnRef>
          <a:fillRef idx="1">
            <a:schemeClr val="dk1"/>
          </a:fillRef>
          <a:effectRef idx="0">
            <a:schemeClr val="dk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2" name="フローチャート : 結合子 11"/>
          <p:cNvSpPr/>
          <p:nvPr/>
        </p:nvSpPr>
        <p:spPr>
          <a:xfrm>
            <a:off x="988074" y="3673931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3" name="フローチャート : 結合子 12"/>
          <p:cNvSpPr/>
          <p:nvPr/>
        </p:nvSpPr>
        <p:spPr>
          <a:xfrm>
            <a:off x="2324517" y="4473016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4" name="フローチャート : 結合子 13"/>
          <p:cNvSpPr/>
          <p:nvPr/>
        </p:nvSpPr>
        <p:spPr>
          <a:xfrm>
            <a:off x="3749383" y="4427297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5" name="フローチャート : 結合子 14"/>
          <p:cNvSpPr/>
          <p:nvPr/>
        </p:nvSpPr>
        <p:spPr>
          <a:xfrm>
            <a:off x="3410256" y="5746300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6" name="フローチャート : 結合子 15"/>
          <p:cNvSpPr/>
          <p:nvPr/>
        </p:nvSpPr>
        <p:spPr>
          <a:xfrm>
            <a:off x="5070265" y="5479697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7" name="フローチャート : 結合子 16"/>
          <p:cNvSpPr/>
          <p:nvPr/>
        </p:nvSpPr>
        <p:spPr>
          <a:xfrm>
            <a:off x="6650057" y="4753615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sp>
        <p:nvSpPr>
          <p:cNvPr id="18" name="フローチャート : 結合子 17"/>
          <p:cNvSpPr/>
          <p:nvPr/>
        </p:nvSpPr>
        <p:spPr>
          <a:xfrm>
            <a:off x="5210257" y="3809860"/>
            <a:ext cx="45719" cy="45719"/>
          </a:xfrm>
          <a:prstGeom prst="flowChartConnector">
            <a:avLst/>
          </a:prstGeom>
          <a:solidFill>
            <a:srgbClr val="FF0000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kumimoji="1" lang="ja-JP" altLang="en-US"/>
          </a:p>
        </p:txBody>
      </p:sp>
      <p:cxnSp>
        <p:nvCxnSpPr>
          <p:cNvPr id="20" name="直線矢印コネクタ 19"/>
          <p:cNvCxnSpPr/>
          <p:nvPr/>
        </p:nvCxnSpPr>
        <p:spPr>
          <a:xfrm flipH="1">
            <a:off x="539552" y="3744476"/>
            <a:ext cx="414460" cy="705680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直線矢印コネクタ 23"/>
          <p:cNvCxnSpPr/>
          <p:nvPr/>
        </p:nvCxnSpPr>
        <p:spPr>
          <a:xfrm flipH="1">
            <a:off x="2071459" y="4521387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9" name="直線矢印コネクタ 28"/>
          <p:cNvCxnSpPr/>
          <p:nvPr/>
        </p:nvCxnSpPr>
        <p:spPr>
          <a:xfrm flipH="1">
            <a:off x="3137697" y="5792019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0" name="直線矢印コネクタ 29"/>
          <p:cNvCxnSpPr/>
          <p:nvPr/>
        </p:nvCxnSpPr>
        <p:spPr>
          <a:xfrm flipH="1">
            <a:off x="3795684" y="3639879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1" name="直線矢印コネクタ 30"/>
          <p:cNvCxnSpPr/>
          <p:nvPr/>
        </p:nvCxnSpPr>
        <p:spPr>
          <a:xfrm flipH="1">
            <a:off x="4794348" y="5596718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2" name="直線矢印コネクタ 31"/>
          <p:cNvCxnSpPr/>
          <p:nvPr/>
        </p:nvCxnSpPr>
        <p:spPr>
          <a:xfrm flipH="1">
            <a:off x="6374140" y="4823044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33" name="直線矢印コネクタ 32"/>
          <p:cNvCxnSpPr/>
          <p:nvPr/>
        </p:nvCxnSpPr>
        <p:spPr>
          <a:xfrm flipH="1">
            <a:off x="5240315" y="3054073"/>
            <a:ext cx="275917" cy="755787"/>
          </a:xfrm>
          <a:prstGeom prst="straightConnector1">
            <a:avLst/>
          </a:prstGeom>
          <a:ln w="38100">
            <a:headEnd type="arrow"/>
            <a:tailEnd type="arrow"/>
          </a:ln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6" name="テキスト ボックス 35"/>
          <p:cNvSpPr txBox="1"/>
          <p:nvPr/>
        </p:nvSpPr>
        <p:spPr>
          <a:xfrm>
            <a:off x="517218" y="3845793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37" name="テキスト ボックス 36"/>
          <p:cNvSpPr txBox="1"/>
          <p:nvPr/>
        </p:nvSpPr>
        <p:spPr>
          <a:xfrm>
            <a:off x="1936843" y="4684494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38" name="テキスト ボックス 37"/>
          <p:cNvSpPr txBox="1"/>
          <p:nvPr/>
        </p:nvSpPr>
        <p:spPr>
          <a:xfrm>
            <a:off x="3622990" y="3826362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39" name="テキスト ボックス 38"/>
          <p:cNvSpPr txBox="1"/>
          <p:nvPr/>
        </p:nvSpPr>
        <p:spPr>
          <a:xfrm>
            <a:off x="3003081" y="5974611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40" name="テキスト ボックス 39"/>
          <p:cNvSpPr txBox="1"/>
          <p:nvPr/>
        </p:nvSpPr>
        <p:spPr>
          <a:xfrm>
            <a:off x="4643808" y="5746300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41" name="テキスト ボックス 40"/>
          <p:cNvSpPr txBox="1"/>
          <p:nvPr/>
        </p:nvSpPr>
        <p:spPr>
          <a:xfrm>
            <a:off x="5070265" y="3175123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42" name="テキスト ボックス 41"/>
          <p:cNvSpPr txBox="1"/>
          <p:nvPr/>
        </p:nvSpPr>
        <p:spPr>
          <a:xfrm>
            <a:off x="6239524" y="4997415"/>
            <a:ext cx="545147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</a:t>
            </a:r>
            <a:endParaRPr kumimoji="1" lang="ja-JP" altLang="en-US" b="1" dirty="0"/>
          </a:p>
        </p:txBody>
      </p:sp>
      <p:sp>
        <p:nvSpPr>
          <p:cNvPr id="43" name="テキスト ボックス 42"/>
          <p:cNvSpPr txBox="1"/>
          <p:nvPr/>
        </p:nvSpPr>
        <p:spPr>
          <a:xfrm>
            <a:off x="746782" y="3319014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4" name="テキスト ボックス 43"/>
          <p:cNvSpPr txBox="1"/>
          <p:nvPr/>
        </p:nvSpPr>
        <p:spPr>
          <a:xfrm>
            <a:off x="1990157" y="4150298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5" name="テキスト ボックス 44"/>
          <p:cNvSpPr txBox="1"/>
          <p:nvPr/>
        </p:nvSpPr>
        <p:spPr>
          <a:xfrm>
            <a:off x="3357164" y="4476616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6" name="テキスト ボックス 45"/>
          <p:cNvSpPr txBox="1"/>
          <p:nvPr/>
        </p:nvSpPr>
        <p:spPr>
          <a:xfrm>
            <a:off x="3052189" y="5475386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7" name="テキスト ボックス 46"/>
          <p:cNvSpPr txBox="1"/>
          <p:nvPr/>
        </p:nvSpPr>
        <p:spPr>
          <a:xfrm>
            <a:off x="4875897" y="3855579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8" name="テキスト ボックス 47"/>
          <p:cNvSpPr txBox="1"/>
          <p:nvPr/>
        </p:nvSpPr>
        <p:spPr>
          <a:xfrm>
            <a:off x="4718557" y="5138674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49" name="テキスト ボックス 48"/>
          <p:cNvSpPr txBox="1"/>
          <p:nvPr/>
        </p:nvSpPr>
        <p:spPr>
          <a:xfrm>
            <a:off x="6239524" y="4517744"/>
            <a:ext cx="714437" cy="27699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ja-JP" altLang="en-US" sz="1200" b="1" dirty="0" smtClean="0"/>
              <a:t>粒子</a:t>
            </a:r>
            <a:endParaRPr kumimoji="1" lang="ja-JP" altLang="en-US" sz="1200" b="1" dirty="0"/>
          </a:p>
        </p:txBody>
      </p:sp>
      <p:sp>
        <p:nvSpPr>
          <p:cNvPr id="50" name="テキスト ボックス 49"/>
          <p:cNvSpPr txBox="1"/>
          <p:nvPr/>
        </p:nvSpPr>
        <p:spPr>
          <a:xfrm>
            <a:off x="6374140" y="3195941"/>
            <a:ext cx="2088432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kumimoji="1" lang="en-US" altLang="ja-JP" b="1" dirty="0" smtClean="0"/>
              <a:t>h:</a:t>
            </a:r>
            <a:r>
              <a:rPr kumimoji="1" lang="ja-JP" altLang="en-US" b="1" dirty="0" smtClean="0"/>
              <a:t>粒子の広がり</a:t>
            </a:r>
            <a:endParaRPr kumimoji="1" lang="ja-JP" altLang="en-US" b="1" dirty="0"/>
          </a:p>
        </p:txBody>
      </p:sp>
    </p:spTree>
    <p:extLst>
      <p:ext uri="{BB962C8B-B14F-4D97-AF65-F5344CB8AC3E}">
        <p14:creationId xmlns:p14="http://schemas.microsoft.com/office/powerpoint/2010/main" val="192018051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流体の運動方程式の解法</a:t>
            </a:r>
            <a:endParaRPr kumimoji="1" lang="ja-JP" altLang="en-US" dirty="0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" name="コンテンツ プレースホルダー 2"/>
              <p:cNvSpPr>
                <a:spLocks noGrp="1"/>
              </p:cNvSpPr>
              <p:nvPr>
                <p:ph idx="1"/>
              </p:nvPr>
            </p:nvSpPr>
            <p:spPr/>
            <p:txBody>
              <a:bodyPr>
                <a:normAutofit fontScale="92500"/>
              </a:bodyPr>
              <a:lstStyle/>
              <a:p>
                <a:r>
                  <a:rPr lang="ja-JP" altLang="en-US" dirty="0" smtClean="0"/>
                  <a:t>ポリトロープ</a:t>
                </a:r>
                <a:r>
                  <a:rPr lang="ja-JP" altLang="en-US" dirty="0"/>
                  <a:t>の関係式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n-US" altLang="ja-JP" i="1">
                          <a:latin typeface="Cambria Math"/>
                        </a:rPr>
                        <m:t>𝑃</m:t>
                      </m:r>
                      <m:r>
                        <a:rPr lang="en-US" altLang="ja-JP" i="1">
                          <a:latin typeface="Cambria Math"/>
                        </a:rPr>
                        <m:t>=</m:t>
                      </m:r>
                      <m:r>
                        <a:rPr lang="en-US" altLang="ja-JP" i="1">
                          <a:latin typeface="Cambria Math"/>
                        </a:rPr>
                        <m:t>𝐾</m:t>
                      </m:r>
                      <m:sSup>
                        <m:sSup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sSupPr>
                        <m:e>
                          <m:r>
                            <a:rPr lang="ja-JP" altLang="en-US" i="1">
                              <a:latin typeface="Cambria Math"/>
                            </a:rPr>
                            <m:t>𝜌</m:t>
                          </m:r>
                        </m:e>
                        <m:sup>
                          <m:r>
                            <a:rPr lang="ja-JP" altLang="en-US" i="1">
                              <a:latin typeface="Cambria Math"/>
                            </a:rPr>
                            <m:t>𝛾</m:t>
                          </m:r>
                        </m:sup>
                      </m:sSup>
                      <m:r>
                        <a:rPr lang="en-US" altLang="ja-JP" i="1">
                          <a:latin typeface="Cambria Math"/>
                        </a:rPr>
                        <m:t>(</m:t>
                      </m:r>
                      <m:r>
                        <a:rPr lang="en-US" altLang="ja-JP" i="1">
                          <a:latin typeface="Cambria Math"/>
                        </a:rPr>
                        <m:t>𝑃</m:t>
                      </m:r>
                      <m:r>
                        <a:rPr lang="en-US" altLang="ja-JP" i="1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圧力</m:t>
                      </m:r>
                      <m:r>
                        <a:rPr lang="en-US" altLang="ja-JP" i="1">
                          <a:latin typeface="Cambria Math"/>
                        </a:rPr>
                        <m:t>,</m:t>
                      </m:r>
                      <m:r>
                        <a:rPr lang="en-US" altLang="ja-JP" i="1">
                          <a:latin typeface="Cambria Math"/>
                        </a:rPr>
                        <m:t>𝐾</m:t>
                      </m:r>
                      <m:r>
                        <a:rPr lang="en-US" altLang="ja-JP" i="1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定数</m:t>
                      </m:r>
                      <m:r>
                        <a:rPr lang="en-US" altLang="ja-JP" i="1">
                          <a:latin typeface="Cambria Math"/>
                        </a:rPr>
                        <m:t>,</m:t>
                      </m:r>
                      <m:r>
                        <a:rPr lang="ja-JP" altLang="en-US" i="1">
                          <a:latin typeface="Cambria Math"/>
                        </a:rPr>
                        <m:t>𝜌</m:t>
                      </m:r>
                      <m:r>
                        <a:rPr lang="en-US" altLang="ja-JP" i="1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密度</m:t>
                      </m:r>
                      <m:r>
                        <a:rPr lang="en-US" altLang="ja-JP" i="1">
                          <a:latin typeface="Cambria Math"/>
                        </a:rPr>
                        <m:t>,</m:t>
                      </m:r>
                      <m:r>
                        <a:rPr lang="ja-JP" altLang="en-US" i="1">
                          <a:latin typeface="Cambria Math"/>
                        </a:rPr>
                        <m:t>𝛾</m:t>
                      </m:r>
                      <m:r>
                        <a:rPr lang="en-US" altLang="ja-JP" i="1">
                          <a:latin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比熱比</m:t>
                      </m:r>
                      <m:r>
                        <a:rPr lang="en-US" altLang="ja-JP" i="1">
                          <a:latin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/>
              </a:p>
              <a:p>
                <a:endParaRPr lang="en-US" altLang="ja-JP" sz="2000" dirty="0"/>
              </a:p>
              <a:p>
                <a:r>
                  <a:rPr lang="ja-JP" altLang="en-US" dirty="0"/>
                  <a:t>粒子の運動方程式</a:t>
                </a:r>
                <a:endParaRPr lang="en-US" altLang="ja-JP" dirty="0"/>
              </a:p>
              <a:p>
                <a:pPr marL="0" indent="0">
                  <a:buNone/>
                </a:pPr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fPr>
                        <m:num>
                          <m:sSup>
                            <m:sSup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𝑑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  <m:sSub>
                            <m:sSub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b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𝑥</m:t>
                              </m:r>
                            </m:e>
                            <m:sub>
                              <m:r>
                                <a:rPr lang="en-US" altLang="ja-JP" i="1">
                                  <a:latin typeface="Cambria Math"/>
                                </a:rPr>
                                <m:t>𝑖</m:t>
                              </m:r>
                            </m:sub>
                          </m:sSub>
                        </m:num>
                        <m:den>
                          <m:sSup>
                            <m:sSup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sSupPr>
                            <m:e>
                              <m:r>
                                <a:rPr lang="en-US" altLang="ja-JP" i="1">
                                  <a:latin typeface="Cambria Math"/>
                                </a:rPr>
                                <m:t>𝑑𝑡</m:t>
                              </m:r>
                            </m:e>
                            <m:sup>
                              <m:r>
                                <a:rPr lang="en-US" altLang="ja-JP" i="1">
                                  <a:latin typeface="Cambria Math"/>
                                </a:rPr>
                                <m:t>2</m:t>
                              </m:r>
                            </m:sup>
                          </m:sSup>
                        </m:den>
                      </m:f>
                      <m:r>
                        <a:rPr lang="en-US" altLang="ja-JP" i="1">
                          <a:latin typeface="Cambria Math"/>
                        </a:rPr>
                        <m:t>=−</m:t>
                      </m:r>
                      <m:f>
                        <m:fPr>
                          <m:ctrlPr>
                            <a:rPr lang="en-US" altLang="ja-JP" i="1"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n-US" altLang="ja-JP" i="1"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ja-JP" altLang="en-US" i="1">
                              <a:latin typeface="Cambria Math"/>
                            </a:rPr>
                            <m:t>𝜌</m:t>
                          </m:r>
                          <m:d>
                            <m:dPr>
                              <m:ctrlPr>
                                <a:rPr lang="en-US" altLang="ja-JP" i="1">
                                  <a:latin typeface="Cambria Math"/>
                                </a:rPr>
                              </m:ctrlPr>
                            </m:dPr>
                            <m:e>
                              <m:sSub>
                                <m:sSubPr>
                                  <m:ctrlPr>
                                    <a:rPr lang="en-US" altLang="ja-JP" i="1">
                                      <a:latin typeface="Cambria Math"/>
                                    </a:rPr>
                                  </m:ctrlPr>
                                </m:sSubPr>
                                <m:e>
                                  <m:r>
                                    <a:rPr lang="en-US" altLang="ja-JP" i="1">
                                      <a:latin typeface="Cambria Math"/>
                                    </a:rPr>
                                    <m:t>𝑥</m:t>
                                  </m:r>
                                </m:e>
                                <m:sub>
                                  <m:r>
                                    <a:rPr lang="en-US" altLang="ja-JP" i="1">
                                      <a:latin typeface="Cambria Math"/>
                                    </a:rPr>
                                    <m:t>𝑖</m:t>
                                  </m:r>
                                </m:sub>
                              </m:sSub>
                            </m:e>
                          </m:d>
                        </m:den>
                      </m:f>
                      <m:r>
                        <a:rPr lang="en-US" altLang="ja-JP" i="1">
                          <a:latin typeface="Cambria Math"/>
                          <a:ea typeface="Cambria Math"/>
                        </a:rPr>
                        <m:t>𝛻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𝑃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𝐺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  <a:ea typeface="Cambria Math"/>
                        </a:rPr>
                        <m:t>−</m:t>
                      </m:r>
                      <m:sSub>
                        <m:sSubPr>
                          <m:ctrlPr>
                            <a:rPr lang="en-US" altLang="ja-JP" i="1">
                              <a:latin typeface="Cambria Math"/>
                              <a:ea typeface="Cambria Math"/>
                            </a:rPr>
                          </m:ctrlPr>
                        </m:sSubPr>
                        <m:e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𝑄</m:t>
                          </m:r>
                        </m:e>
                        <m:sub>
                          <m:r>
                            <a:rPr lang="en-US" altLang="ja-JP" i="1">
                              <a:latin typeface="Cambria Math"/>
                              <a:ea typeface="Cambria Math"/>
                            </a:rPr>
                            <m:t>𝑖</m:t>
                          </m:r>
                        </m:sub>
                      </m:sSub>
                      <m:r>
                        <a:rPr lang="en-US" altLang="ja-JP" i="1">
                          <a:latin typeface="Cambria Math"/>
                          <a:ea typeface="Cambria Math"/>
                        </a:rPr>
                        <m:t>(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𝐺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重力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,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𝑄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:</m:t>
                      </m:r>
                      <m:r>
                        <a:rPr lang="ja-JP" altLang="en-US" i="1">
                          <a:latin typeface="Cambria Math"/>
                        </a:rPr>
                        <m:t>粘</m:t>
                      </m:r>
                      <m:r>
                        <a:rPr lang="ja-JP" altLang="en-US" b="0" i="1" smtClean="0">
                          <a:latin typeface="Cambria Math"/>
                        </a:rPr>
                        <m:t>性</m:t>
                      </m:r>
                      <m:r>
                        <a:rPr lang="ja-JP" altLang="en-US" i="1">
                          <a:latin typeface="Cambria Math"/>
                        </a:rPr>
                        <m:t>力</m:t>
                      </m:r>
                      <m:r>
                        <a:rPr lang="en-US" altLang="ja-JP" i="1">
                          <a:latin typeface="Cambria Math"/>
                          <a:ea typeface="Cambria Math"/>
                        </a:rPr>
                        <m:t>)</m:t>
                      </m:r>
                    </m:oMath>
                  </m:oMathPara>
                </a14:m>
                <a:endParaRPr lang="en-US" altLang="ja-JP" dirty="0" smtClean="0"/>
              </a:p>
              <a:p>
                <a:pPr marL="0" indent="0">
                  <a:buNone/>
                </a:pPr>
                <a:endParaRPr lang="ja-JP" altLang="en-US" dirty="0"/>
              </a:p>
              <a:p>
                <a:r>
                  <a:rPr lang="ja-JP" altLang="en-US" dirty="0"/>
                  <a:t>流体</a:t>
                </a:r>
                <a:r>
                  <a:rPr lang="ja-JP" altLang="en-US" dirty="0" smtClean="0"/>
                  <a:t>の運動は、ポリトロープの関係式と粒子の運動方程式を解くことで得られる。</a:t>
                </a:r>
                <a:endParaRPr kumimoji="1" lang="ja-JP" altLang="en-US" dirty="0"/>
              </a:p>
            </p:txBody>
          </p:sp>
        </mc:Choice>
        <mc:Fallback xmlns="">
          <p:sp>
            <p:nvSpPr>
              <p:cNvPr id="3" name="コンテンツ プレースホルダー 2"/>
              <p:cNvSpPr>
                <a:spLocks noGrp="1" noRot="1" noChangeAspect="1" noMove="1" noResize="1" noEditPoints="1" noAdjustHandles="1" noChangeArrowheads="1" noChangeShapeType="1" noTextEdit="1"/>
              </p:cNvSpPr>
              <p:nvPr>
                <p:ph idx="1"/>
              </p:nvPr>
            </p:nvSpPr>
            <p:spPr>
              <a:blipFill rotWithShape="1">
                <a:blip r:embed="rId2"/>
                <a:stretch>
                  <a:fillRect l="-1481" t="-2291" b="-1887"/>
                </a:stretch>
              </a:blipFill>
            </p:spPr>
            <p:txBody>
              <a:bodyPr/>
              <a:lstStyle/>
              <a:p>
                <a:r>
                  <a:rPr lang="ja-JP" altLang="en-US">
                    <a:noFill/>
                  </a:rPr>
                  <a:t> </a:t>
                </a:r>
              </a:p>
            </p:txBody>
          </p:sp>
        </mc:Fallback>
      </mc:AlternateContent>
    </p:spTree>
    <p:extLst>
      <p:ext uri="{BB962C8B-B14F-4D97-AF65-F5344CB8AC3E}">
        <p14:creationId xmlns:p14="http://schemas.microsoft.com/office/powerpoint/2010/main" val="304730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タイトル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1" lang="ja-JP" altLang="en-US" dirty="0" smtClean="0"/>
              <a:t>ガス雲の運動シミュレーション</a:t>
            </a:r>
            <a:endParaRPr kumimoji="1" lang="ja-JP" altLang="en-US" dirty="0"/>
          </a:p>
        </p:txBody>
      </p:sp>
      <p:pic>
        <p:nvPicPr>
          <p:cNvPr id="4" name="コンテンツ プレースホルダー 3"/>
          <p:cNvPicPr>
            <a:picLocks noGrp="1" noChangeAspect="1"/>
          </p:cNvPicPr>
          <p:nvPr>
            <p:ph idx="1"/>
          </p:nvPr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0019" y="1556792"/>
            <a:ext cx="6034617" cy="4525963"/>
          </a:xfrm>
        </p:spPr>
      </p:pic>
      <p:sp>
        <p:nvSpPr>
          <p:cNvPr id="6" name="テキスト ボックス 5"/>
          <p:cNvSpPr txBox="1"/>
          <p:nvPr/>
        </p:nvSpPr>
        <p:spPr>
          <a:xfrm>
            <a:off x="5076056" y="1844824"/>
            <a:ext cx="3600400" cy="2308324"/>
          </a:xfrm>
          <a:prstGeom prst="rect">
            <a:avLst/>
          </a:prstGeom>
          <a:ln/>
        </p:spPr>
        <p:style>
          <a:lnRef idx="1">
            <a:schemeClr val="accent4"/>
          </a:lnRef>
          <a:fillRef idx="2">
            <a:schemeClr val="accent4"/>
          </a:fillRef>
          <a:effectRef idx="1">
            <a:schemeClr val="accent4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r>
              <a:rPr lang="ja-JP" altLang="en-US" sz="2400" b="1" dirty="0">
                <a:solidFill>
                  <a:srgbClr val="FF0000"/>
                </a:solidFill>
              </a:rPr>
              <a:t>初期</a:t>
            </a:r>
            <a:r>
              <a:rPr lang="ja-JP" altLang="en-US" sz="2400" b="1" dirty="0" smtClean="0">
                <a:solidFill>
                  <a:srgbClr val="FF0000"/>
                </a:solidFill>
              </a:rPr>
              <a:t>条件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r>
              <a:rPr lang="ja-JP" altLang="en-US" sz="2400" dirty="0" smtClean="0"/>
              <a:t>ガス雲の粒子数</a:t>
            </a:r>
            <a:r>
              <a:rPr lang="en-US" altLang="ja-JP" sz="2400" dirty="0" smtClean="0"/>
              <a:t>N=1000</a:t>
            </a:r>
            <a:endParaRPr lang="en-US" altLang="ja-JP" sz="2400" b="1" dirty="0" smtClean="0">
              <a:solidFill>
                <a:srgbClr val="FF0000"/>
              </a:solidFill>
            </a:endParaRPr>
          </a:p>
          <a:p>
            <a:r>
              <a:rPr lang="ja-JP" altLang="en-US" sz="2400" dirty="0"/>
              <a:t>ガス雲</a:t>
            </a:r>
            <a:r>
              <a:rPr lang="ja-JP" altLang="en-US" sz="2400" dirty="0" smtClean="0"/>
              <a:t>の半径</a:t>
            </a:r>
            <a:r>
              <a:rPr lang="en-US" altLang="ja-JP" sz="2400" dirty="0" smtClean="0"/>
              <a:t>R=1</a:t>
            </a:r>
            <a:endParaRPr kumimoji="1" lang="en-US" altLang="ja-JP" sz="2400" dirty="0" smtClean="0"/>
          </a:p>
          <a:p>
            <a:r>
              <a:rPr lang="ja-JP" altLang="en-US" sz="2400" dirty="0" smtClean="0"/>
              <a:t>ガス雲の比熱比</a:t>
            </a:r>
            <a:r>
              <a:rPr lang="en-US" altLang="ja-JP" sz="2400" dirty="0" smtClean="0"/>
              <a:t>γ=2</a:t>
            </a:r>
          </a:p>
          <a:p>
            <a:r>
              <a:rPr lang="ja-JP" altLang="en-US" sz="2400" dirty="0"/>
              <a:t>ガス雲の中心</a:t>
            </a:r>
            <a:r>
              <a:rPr lang="ja-JP" altLang="en-US" sz="2400" dirty="0" smtClean="0"/>
              <a:t>座標は原点</a:t>
            </a:r>
            <a:endParaRPr kumimoji="1" lang="en-US" altLang="ja-JP" sz="2400" dirty="0" smtClean="0"/>
          </a:p>
          <a:p>
            <a:r>
              <a:rPr kumimoji="1" lang="ja-JP" altLang="en-US" sz="2400" dirty="0" smtClean="0"/>
              <a:t>ガス雲の初速度ゼロ</a:t>
            </a:r>
            <a:endParaRPr kumimoji="1" lang="ja-JP" altLang="en-US" sz="2400" dirty="0"/>
          </a:p>
        </p:txBody>
      </p:sp>
    </p:spTree>
    <p:extLst>
      <p:ext uri="{BB962C8B-B14F-4D97-AF65-F5344CB8AC3E}">
        <p14:creationId xmlns:p14="http://schemas.microsoft.com/office/powerpoint/2010/main" val="33078786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​​テーマ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1240</TotalTime>
  <Words>810</Words>
  <Application>Microsoft Office PowerPoint</Application>
  <PresentationFormat>画面に合わせる (4:3)</PresentationFormat>
  <Paragraphs>124</Paragraphs>
  <Slides>15</Slides>
  <Notes>0</Notes>
  <HiddenSlides>0</HiddenSlides>
  <MMClips>0</MMClips>
  <ScaleCrop>false</ScaleCrop>
  <HeadingPairs>
    <vt:vector size="4" baseType="variant">
      <vt:variant>
        <vt:lpstr>テーマ</vt:lpstr>
      </vt:variant>
      <vt:variant>
        <vt:i4>1</vt:i4>
      </vt:variant>
      <vt:variant>
        <vt:lpstr>スライド タイトル</vt:lpstr>
      </vt:variant>
      <vt:variant>
        <vt:i4>15</vt:i4>
      </vt:variant>
    </vt:vector>
  </HeadingPairs>
  <TitlesOfParts>
    <vt:vector size="16" baseType="lpstr">
      <vt:lpstr>Office ​​テーマ</vt:lpstr>
      <vt:lpstr>ブラックホールの重力場の影響を受けた ガス雲の運動</vt:lpstr>
      <vt:lpstr>動機・目的</vt:lpstr>
      <vt:lpstr>本研究のシミュレーション図</vt:lpstr>
      <vt:lpstr>ブラックホールの重力場の影響を受けた 粒子の軌跡の求め方</vt:lpstr>
      <vt:lpstr>Pseudo-Newtonianポテンシャル</vt:lpstr>
      <vt:lpstr>Mukhopadhyayポテンシャルの力</vt:lpstr>
      <vt:lpstr>SPH法による流体の表現方法</vt:lpstr>
      <vt:lpstr>流体の運動方程式の解法</vt:lpstr>
      <vt:lpstr>ガス雲の運動シミュレーション</vt:lpstr>
      <vt:lpstr>ガス雲の平均速度</vt:lpstr>
      <vt:lpstr>ブラックホール周辺を運動する ガス雲のシミュレーション</vt:lpstr>
      <vt:lpstr>Newton重力と相対論の比較</vt:lpstr>
      <vt:lpstr>ガス雲に与える回転パラメータの影響</vt:lpstr>
      <vt:lpstr>ガス雲の分布(t/M=1000)</vt:lpstr>
      <vt:lpstr>結論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プレゼンテーション</dc:title>
  <dc:creator>nec</dc:creator>
  <cp:lastModifiedBy>anonymous</cp:lastModifiedBy>
  <cp:revision>131</cp:revision>
  <dcterms:created xsi:type="dcterms:W3CDTF">2015-01-07T05:37:50Z</dcterms:created>
  <dcterms:modified xsi:type="dcterms:W3CDTF">2015-02-10T02:52:33Z</dcterms:modified>
</cp:coreProperties>
</file>