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4" r:id="rId6"/>
    <p:sldId id="261" r:id="rId7"/>
    <p:sldId id="262" r:id="rId8"/>
    <p:sldId id="263" r:id="rId9"/>
    <p:sldId id="276" r:id="rId10"/>
    <p:sldId id="266" r:id="rId11"/>
    <p:sldId id="268" r:id="rId12"/>
    <p:sldId id="269" r:id="rId13"/>
    <p:sldId id="270" r:id="rId14"/>
    <p:sldId id="271" r:id="rId15"/>
    <p:sldId id="272" r:id="rId16"/>
    <p:sldId id="273" r:id="rId17"/>
    <p:sldId id="274" r:id="rId18"/>
    <p:sldId id="277" r:id="rId19"/>
    <p:sldId id="275" r:id="rId20"/>
    <p:sldId id="278" r:id="rId21"/>
    <p:sldId id="279" r:id="rId22"/>
  </p:sldIdLst>
  <p:sldSz cx="12192000" cy="6858000"/>
  <p:notesSz cx="6769100" cy="9906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01" autoAdjust="0"/>
    <p:restoredTop sz="94660"/>
  </p:normalViewPr>
  <p:slideViewPr>
    <p:cSldViewPr snapToGrid="0">
      <p:cViewPr varScale="1">
        <p:scale>
          <a:sx n="116" d="100"/>
          <a:sy n="116" d="100"/>
        </p:scale>
        <p:origin x="31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CB9DA6F2-9532-4160-A25B-87987F5FDA09}" type="datetimeFigureOut">
              <a:rPr kumimoji="1" lang="ja-JP" altLang="en-US" smtClean="0"/>
              <a:t>2016/2/8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D503451-1088-4671-A853-DE4D40DB9666}" type="slidenum">
              <a:rPr kumimoji="1" lang="ja-JP" altLang="en-US" smtClean="0"/>
              <a:t>‹#›</a:t>
            </a:fld>
            <a:endParaRPr kumimoji="1" lang="ja-JP" altLang="en-US"/>
          </a:p>
        </p:txBody>
      </p:sp>
    </p:spTree>
    <p:extLst>
      <p:ext uri="{BB962C8B-B14F-4D97-AF65-F5344CB8AC3E}">
        <p14:creationId xmlns:p14="http://schemas.microsoft.com/office/powerpoint/2010/main" val="23103947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B9DA6F2-9532-4160-A25B-87987F5FDA09}" type="datetimeFigureOut">
              <a:rPr kumimoji="1" lang="ja-JP" altLang="en-US" smtClean="0"/>
              <a:t>2016/2/8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D503451-1088-4671-A853-DE4D40DB9666}" type="slidenum">
              <a:rPr kumimoji="1" lang="ja-JP" altLang="en-US" smtClean="0"/>
              <a:t>‹#›</a:t>
            </a:fld>
            <a:endParaRPr kumimoji="1" lang="ja-JP" altLang="en-US"/>
          </a:p>
        </p:txBody>
      </p:sp>
    </p:spTree>
    <p:extLst>
      <p:ext uri="{BB962C8B-B14F-4D97-AF65-F5344CB8AC3E}">
        <p14:creationId xmlns:p14="http://schemas.microsoft.com/office/powerpoint/2010/main" val="36483939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B9DA6F2-9532-4160-A25B-87987F5FDA09}" type="datetimeFigureOut">
              <a:rPr kumimoji="1" lang="ja-JP" altLang="en-US" smtClean="0"/>
              <a:t>2016/2/8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D503451-1088-4671-A853-DE4D40DB9666}" type="slidenum">
              <a:rPr kumimoji="1" lang="ja-JP" altLang="en-US" smtClean="0"/>
              <a:t>‹#›</a:t>
            </a:fld>
            <a:endParaRPr kumimoji="1" lang="ja-JP" altLang="en-US"/>
          </a:p>
        </p:txBody>
      </p:sp>
    </p:spTree>
    <p:extLst>
      <p:ext uri="{BB962C8B-B14F-4D97-AF65-F5344CB8AC3E}">
        <p14:creationId xmlns:p14="http://schemas.microsoft.com/office/powerpoint/2010/main" val="14212789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B9DA6F2-9532-4160-A25B-87987F5FDA09}" type="datetimeFigureOut">
              <a:rPr kumimoji="1" lang="ja-JP" altLang="en-US" smtClean="0"/>
              <a:t>2016/2/8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D503451-1088-4671-A853-DE4D40DB9666}" type="slidenum">
              <a:rPr kumimoji="1" lang="ja-JP" altLang="en-US" smtClean="0"/>
              <a:t>‹#›</a:t>
            </a:fld>
            <a:endParaRPr kumimoji="1" lang="ja-JP" altLang="en-US"/>
          </a:p>
        </p:txBody>
      </p:sp>
    </p:spTree>
    <p:extLst>
      <p:ext uri="{BB962C8B-B14F-4D97-AF65-F5344CB8AC3E}">
        <p14:creationId xmlns:p14="http://schemas.microsoft.com/office/powerpoint/2010/main" val="41099835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CB9DA6F2-9532-4160-A25B-87987F5FDA09}" type="datetimeFigureOut">
              <a:rPr kumimoji="1" lang="ja-JP" altLang="en-US" smtClean="0"/>
              <a:t>2016/2/8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D503451-1088-4671-A853-DE4D40DB9666}" type="slidenum">
              <a:rPr kumimoji="1" lang="ja-JP" altLang="en-US" smtClean="0"/>
              <a:t>‹#›</a:t>
            </a:fld>
            <a:endParaRPr kumimoji="1" lang="ja-JP" altLang="en-US"/>
          </a:p>
        </p:txBody>
      </p:sp>
    </p:spTree>
    <p:extLst>
      <p:ext uri="{BB962C8B-B14F-4D97-AF65-F5344CB8AC3E}">
        <p14:creationId xmlns:p14="http://schemas.microsoft.com/office/powerpoint/2010/main" val="10242397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CB9DA6F2-9532-4160-A25B-87987F5FDA09}" type="datetimeFigureOut">
              <a:rPr kumimoji="1" lang="ja-JP" altLang="en-US" smtClean="0"/>
              <a:t>2016/2/8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D503451-1088-4671-A853-DE4D40DB9666}" type="slidenum">
              <a:rPr kumimoji="1" lang="ja-JP" altLang="en-US" smtClean="0"/>
              <a:t>‹#›</a:t>
            </a:fld>
            <a:endParaRPr kumimoji="1" lang="ja-JP" altLang="en-US"/>
          </a:p>
        </p:txBody>
      </p:sp>
    </p:spTree>
    <p:extLst>
      <p:ext uri="{BB962C8B-B14F-4D97-AF65-F5344CB8AC3E}">
        <p14:creationId xmlns:p14="http://schemas.microsoft.com/office/powerpoint/2010/main" val="11377200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CB9DA6F2-9532-4160-A25B-87987F5FDA09}" type="datetimeFigureOut">
              <a:rPr kumimoji="1" lang="ja-JP" altLang="en-US" smtClean="0"/>
              <a:t>2016/2/8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D503451-1088-4671-A853-DE4D40DB9666}" type="slidenum">
              <a:rPr kumimoji="1" lang="ja-JP" altLang="en-US" smtClean="0"/>
              <a:t>‹#›</a:t>
            </a:fld>
            <a:endParaRPr kumimoji="1" lang="ja-JP" altLang="en-US"/>
          </a:p>
        </p:txBody>
      </p:sp>
    </p:spTree>
    <p:extLst>
      <p:ext uri="{BB962C8B-B14F-4D97-AF65-F5344CB8AC3E}">
        <p14:creationId xmlns:p14="http://schemas.microsoft.com/office/powerpoint/2010/main" val="1416115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CB9DA6F2-9532-4160-A25B-87987F5FDA09}" type="datetimeFigureOut">
              <a:rPr kumimoji="1" lang="ja-JP" altLang="en-US" smtClean="0"/>
              <a:t>2016/2/8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D503451-1088-4671-A853-DE4D40DB9666}" type="slidenum">
              <a:rPr kumimoji="1" lang="ja-JP" altLang="en-US" smtClean="0"/>
              <a:t>‹#›</a:t>
            </a:fld>
            <a:endParaRPr kumimoji="1" lang="ja-JP" altLang="en-US"/>
          </a:p>
        </p:txBody>
      </p:sp>
    </p:spTree>
    <p:extLst>
      <p:ext uri="{BB962C8B-B14F-4D97-AF65-F5344CB8AC3E}">
        <p14:creationId xmlns:p14="http://schemas.microsoft.com/office/powerpoint/2010/main" val="22775537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B9DA6F2-9532-4160-A25B-87987F5FDA09}" type="datetimeFigureOut">
              <a:rPr kumimoji="1" lang="ja-JP" altLang="en-US" smtClean="0"/>
              <a:t>2016/2/8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D503451-1088-4671-A853-DE4D40DB9666}" type="slidenum">
              <a:rPr kumimoji="1" lang="ja-JP" altLang="en-US" smtClean="0"/>
              <a:t>‹#›</a:t>
            </a:fld>
            <a:endParaRPr kumimoji="1" lang="ja-JP" altLang="en-US"/>
          </a:p>
        </p:txBody>
      </p:sp>
    </p:spTree>
    <p:extLst>
      <p:ext uri="{BB962C8B-B14F-4D97-AF65-F5344CB8AC3E}">
        <p14:creationId xmlns:p14="http://schemas.microsoft.com/office/powerpoint/2010/main" val="29546266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B9DA6F2-9532-4160-A25B-87987F5FDA09}" type="datetimeFigureOut">
              <a:rPr kumimoji="1" lang="ja-JP" altLang="en-US" smtClean="0"/>
              <a:t>2016/2/8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D503451-1088-4671-A853-DE4D40DB9666}" type="slidenum">
              <a:rPr kumimoji="1" lang="ja-JP" altLang="en-US" smtClean="0"/>
              <a:t>‹#›</a:t>
            </a:fld>
            <a:endParaRPr kumimoji="1" lang="ja-JP" altLang="en-US"/>
          </a:p>
        </p:txBody>
      </p:sp>
    </p:spTree>
    <p:extLst>
      <p:ext uri="{BB962C8B-B14F-4D97-AF65-F5344CB8AC3E}">
        <p14:creationId xmlns:p14="http://schemas.microsoft.com/office/powerpoint/2010/main" val="30535584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B9DA6F2-9532-4160-A25B-87987F5FDA09}" type="datetimeFigureOut">
              <a:rPr kumimoji="1" lang="ja-JP" altLang="en-US" smtClean="0"/>
              <a:t>2016/2/8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D503451-1088-4671-A853-DE4D40DB9666}" type="slidenum">
              <a:rPr kumimoji="1" lang="ja-JP" altLang="en-US" smtClean="0"/>
              <a:t>‹#›</a:t>
            </a:fld>
            <a:endParaRPr kumimoji="1" lang="ja-JP" altLang="en-US"/>
          </a:p>
        </p:txBody>
      </p:sp>
    </p:spTree>
    <p:extLst>
      <p:ext uri="{BB962C8B-B14F-4D97-AF65-F5344CB8AC3E}">
        <p14:creationId xmlns:p14="http://schemas.microsoft.com/office/powerpoint/2010/main" val="2022572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9DA6F2-9532-4160-A25B-87987F5FDA09}" type="datetimeFigureOut">
              <a:rPr kumimoji="1" lang="ja-JP" altLang="en-US" smtClean="0"/>
              <a:t>2016/2/8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503451-1088-4671-A853-DE4D40DB9666}" type="slidenum">
              <a:rPr kumimoji="1" lang="ja-JP" altLang="en-US" smtClean="0"/>
              <a:t>‹#›</a:t>
            </a:fld>
            <a:endParaRPr kumimoji="1" lang="ja-JP" altLang="en-US"/>
          </a:p>
        </p:txBody>
      </p:sp>
    </p:spTree>
    <p:extLst>
      <p:ext uri="{BB962C8B-B14F-4D97-AF65-F5344CB8AC3E}">
        <p14:creationId xmlns:p14="http://schemas.microsoft.com/office/powerpoint/2010/main" val="4822022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hyperlink" Target="http://www.isas.jaxa.jp/j/japan_s_history/satelite/"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_rels/slide12.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100.png"/><Relationship Id="rId7" Type="http://schemas.openxmlformats.org/officeDocument/2006/relationships/image" Target="../media/image15.png"/><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13.xml.rels><?xml version="1.0" encoding="UTF-8" standalone="yes"?>
<Relationships xmlns="http://schemas.openxmlformats.org/package/2006/relationships"><Relationship Id="rId3" Type="http://schemas.openxmlformats.org/officeDocument/2006/relationships/image" Target="../media/image150.png"/><Relationship Id="rId2" Type="http://schemas.openxmlformats.org/officeDocument/2006/relationships/image" Target="../media/image14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70.png"/><Relationship Id="rId2" Type="http://schemas.openxmlformats.org/officeDocument/2006/relationships/image" Target="../media/image17.png"/><Relationship Id="rId1" Type="http://schemas.openxmlformats.org/officeDocument/2006/relationships/slideLayout" Target="../slideLayouts/slideLayout2.xml"/><Relationship Id="rId5" Type="http://schemas.openxmlformats.org/officeDocument/2006/relationships/image" Target="../media/image19.png"/><Relationship Id="rId4" Type="http://schemas.openxmlformats.org/officeDocument/2006/relationships/image" Target="../media/image18.png"/></Relationships>
</file>

<file path=ppt/slides/_rels/slide15.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kousakusha.co.jp/NEWS/weekly0203.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kumimoji="1" lang="ja-JP" altLang="en-US" dirty="0" smtClean="0"/>
              <a:t>多面体の画面への投影</a:t>
            </a:r>
            <a:r>
              <a:rPr kumimoji="1" lang="en-US" altLang="ja-JP" dirty="0" smtClean="0"/>
              <a:t/>
            </a:r>
            <a:br>
              <a:rPr kumimoji="1" lang="en-US" altLang="ja-JP" dirty="0" smtClean="0"/>
            </a:br>
            <a:r>
              <a:rPr lang="ja-JP" altLang="en-US" sz="4400" dirty="0" smtClean="0"/>
              <a:t>ケプラーの太陽系モデルとミウラ折り</a:t>
            </a:r>
            <a:endParaRPr kumimoji="1" lang="ja-JP" altLang="en-US" sz="4400" dirty="0"/>
          </a:p>
        </p:txBody>
      </p:sp>
      <p:sp>
        <p:nvSpPr>
          <p:cNvPr id="3" name="サブタイトル 2"/>
          <p:cNvSpPr>
            <a:spLocks noGrp="1"/>
          </p:cNvSpPr>
          <p:nvPr>
            <p:ph type="subTitle" idx="1"/>
          </p:nvPr>
        </p:nvSpPr>
        <p:spPr/>
        <p:txBody>
          <a:bodyPr>
            <a:normAutofit lnSpcReduction="10000"/>
          </a:bodyPr>
          <a:lstStyle/>
          <a:p>
            <a:pPr algn="r"/>
            <a:r>
              <a:rPr kumimoji="1" lang="ja-JP" altLang="en-US" dirty="0" smtClean="0"/>
              <a:t>宇宙物理・数理科学研究室</a:t>
            </a:r>
            <a:endParaRPr kumimoji="1" lang="en-US" altLang="ja-JP" dirty="0" smtClean="0"/>
          </a:p>
          <a:p>
            <a:pPr algn="r"/>
            <a:r>
              <a:rPr kumimoji="1" lang="ja-JP" altLang="en-US" dirty="0" smtClean="0"/>
              <a:t>情報システム学科</a:t>
            </a:r>
            <a:endParaRPr kumimoji="1" lang="en-US" altLang="ja-JP" dirty="0" smtClean="0"/>
          </a:p>
          <a:p>
            <a:pPr algn="r"/>
            <a:r>
              <a:rPr lang="en-US" altLang="ja-JP" dirty="0" smtClean="0"/>
              <a:t>B12-014</a:t>
            </a:r>
            <a:r>
              <a:rPr lang="ja-JP" altLang="en-US" dirty="0" smtClean="0"/>
              <a:t>　</a:t>
            </a:r>
            <a:endParaRPr lang="en-US" altLang="ja-JP" dirty="0" smtClean="0"/>
          </a:p>
          <a:p>
            <a:pPr algn="r"/>
            <a:r>
              <a:rPr lang="ja-JP" altLang="en-US" dirty="0" smtClean="0"/>
              <a:t>奥野駿哉</a:t>
            </a:r>
            <a:endParaRPr lang="en-US" altLang="ja-JP" dirty="0" smtClean="0"/>
          </a:p>
          <a:p>
            <a:endParaRPr kumimoji="1" lang="ja-JP" altLang="en-US" dirty="0"/>
          </a:p>
        </p:txBody>
      </p:sp>
    </p:spTree>
    <p:extLst>
      <p:ext uri="{BB962C8B-B14F-4D97-AF65-F5344CB8AC3E}">
        <p14:creationId xmlns:p14="http://schemas.microsoft.com/office/powerpoint/2010/main" val="42628542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ミウラ折り（１）</a:t>
            </a:r>
            <a:endParaRPr kumimoji="1" lang="ja-JP" altLang="en-US" dirty="0"/>
          </a:p>
        </p:txBody>
      </p:sp>
      <p:sp>
        <p:nvSpPr>
          <p:cNvPr id="3" name="コンテンツ プレースホルダー 2"/>
          <p:cNvSpPr>
            <a:spLocks noGrp="1"/>
          </p:cNvSpPr>
          <p:nvPr>
            <p:ph idx="1"/>
          </p:nvPr>
        </p:nvSpPr>
        <p:spPr/>
        <p:txBody>
          <a:bodyPr>
            <a:noAutofit/>
          </a:bodyPr>
          <a:lstStyle/>
          <a:p>
            <a:pPr marL="0" indent="0">
              <a:buNone/>
            </a:pPr>
            <a:r>
              <a:rPr lang="ja-JP" altLang="en-US" sz="3600" dirty="0"/>
              <a:t>　</a:t>
            </a:r>
            <a:r>
              <a:rPr lang="ja-JP" altLang="en-US" sz="3600" dirty="0" smtClean="0"/>
              <a:t>概要</a:t>
            </a:r>
            <a:endParaRPr lang="en-US" altLang="ja-JP" sz="3600" dirty="0" smtClean="0"/>
          </a:p>
          <a:p>
            <a:pPr marL="0" indent="0">
              <a:buNone/>
            </a:pPr>
            <a:r>
              <a:rPr kumimoji="1" lang="ja-JP" altLang="en-US" dirty="0" smtClean="0"/>
              <a:t>　</a:t>
            </a:r>
            <a:r>
              <a:rPr kumimoji="1" lang="ja-JP" altLang="en-US" sz="2400" dirty="0" smtClean="0"/>
              <a:t>三浦公亮氏が考案した面の折り方であり、面を小さくたたみ広げることができる。</a:t>
            </a:r>
            <a:endParaRPr kumimoji="1" lang="en-US" altLang="ja-JP" sz="2400" dirty="0" smtClean="0"/>
          </a:p>
          <a:p>
            <a:pPr marL="0" indent="0">
              <a:buNone/>
            </a:pPr>
            <a:r>
              <a:rPr kumimoji="1" lang="ja-JP" altLang="en-US" sz="2400" dirty="0" smtClean="0"/>
              <a:t>太陽電池パネルや地図などに使われている。</a:t>
            </a:r>
            <a:endParaRPr kumimoji="1" lang="en-US" altLang="ja-JP" sz="2400" dirty="0" smtClean="0"/>
          </a:p>
          <a:p>
            <a:pPr marL="0" indent="0">
              <a:buNone/>
            </a:pPr>
            <a:r>
              <a:rPr lang="ja-JP" altLang="en-US" sz="3600" dirty="0" smtClean="0"/>
              <a:t>　目的</a:t>
            </a:r>
            <a:endParaRPr lang="en-US" altLang="ja-JP" sz="3600" dirty="0"/>
          </a:p>
          <a:p>
            <a:pPr marL="0" indent="0">
              <a:buNone/>
            </a:pPr>
            <a:r>
              <a:rPr lang="en-US" altLang="ja-JP" sz="2400" dirty="0" smtClean="0"/>
              <a:t>Java</a:t>
            </a:r>
            <a:r>
              <a:rPr lang="ja-JP" altLang="en-US" sz="2400" dirty="0"/>
              <a:t>を使ってミウラ</a:t>
            </a:r>
            <a:r>
              <a:rPr lang="ja-JP" altLang="en-US" sz="2400" dirty="0" smtClean="0"/>
              <a:t>折りが平面</a:t>
            </a:r>
            <a:r>
              <a:rPr lang="ja-JP" altLang="en-US" sz="2400" dirty="0"/>
              <a:t>からどのようにできるの</a:t>
            </a:r>
            <a:r>
              <a:rPr lang="ja-JP" altLang="en-US" sz="2400" dirty="0" smtClean="0"/>
              <a:t>か</a:t>
            </a:r>
            <a:endParaRPr lang="en-US" altLang="ja-JP" sz="2400" dirty="0" smtClean="0"/>
          </a:p>
          <a:p>
            <a:pPr marL="0" indent="0">
              <a:buNone/>
            </a:pPr>
            <a:r>
              <a:rPr lang="ja-JP" altLang="en-US" sz="2400" dirty="0" smtClean="0"/>
              <a:t>を確認</a:t>
            </a:r>
            <a:r>
              <a:rPr lang="ja-JP" altLang="en-US" sz="2400" dirty="0"/>
              <a:t>できる</a:t>
            </a:r>
            <a:r>
              <a:rPr lang="ja-JP" altLang="en-US" sz="2400" dirty="0" smtClean="0"/>
              <a:t>ツールを</a:t>
            </a:r>
            <a:r>
              <a:rPr lang="ja-JP" altLang="en-US" sz="2400" dirty="0"/>
              <a:t>作成する。</a:t>
            </a:r>
            <a:endParaRPr lang="en-US" altLang="ja-JP" sz="2400" dirty="0"/>
          </a:p>
          <a:p>
            <a:pPr marL="0" indent="0">
              <a:buNone/>
            </a:pPr>
            <a:r>
              <a:rPr lang="ja-JP" altLang="en-US" sz="2400" dirty="0" smtClean="0"/>
              <a:t>またミウラ</a:t>
            </a:r>
            <a:r>
              <a:rPr lang="ja-JP" altLang="en-US" sz="2400" dirty="0"/>
              <a:t>折りにおけるポアソン比との関係を紹介</a:t>
            </a:r>
            <a:r>
              <a:rPr lang="ja-JP" altLang="en-US" sz="2400" dirty="0" smtClean="0"/>
              <a:t>する。</a:t>
            </a:r>
            <a:endParaRPr kumimoji="1" lang="en-US" altLang="ja-JP" dirty="0" smtClean="0"/>
          </a:p>
          <a:p>
            <a:pPr marL="0" indent="0">
              <a:buNone/>
            </a:pPr>
            <a:endParaRPr lang="en-US" altLang="ja-JP" dirty="0" smtClean="0"/>
          </a:p>
          <a:p>
            <a:pPr marL="0" indent="0">
              <a:buNone/>
            </a:pPr>
            <a:endParaRPr lang="en-US" altLang="ja-JP" dirty="0" smtClean="0"/>
          </a:p>
          <a:p>
            <a:pPr marL="0" indent="0">
              <a:buNone/>
            </a:pPr>
            <a:r>
              <a:rPr lang="ja-JP" altLang="en-US" sz="1800" dirty="0" smtClean="0"/>
              <a:t>図</a:t>
            </a:r>
            <a:r>
              <a:rPr lang="ja-JP" altLang="en-US" sz="1800" dirty="0"/>
              <a:t>の出典</a:t>
            </a:r>
            <a:r>
              <a:rPr lang="ja-JP" altLang="en-US" sz="1800" dirty="0" smtClean="0"/>
              <a:t>「</a:t>
            </a:r>
            <a:r>
              <a:rPr lang="en-US" altLang="ja-JP" sz="1800" dirty="0">
                <a:hlinkClick r:id="rId2"/>
              </a:rPr>
              <a:t>http://www.isas.jaxa.jp/j/japan_s_history/satelite</a:t>
            </a:r>
            <a:r>
              <a:rPr lang="en-US" altLang="ja-JP" sz="1800" dirty="0" smtClean="0">
                <a:hlinkClick r:id="rId2"/>
              </a:rPr>
              <a:t>/</a:t>
            </a:r>
            <a:r>
              <a:rPr lang="ja-JP" altLang="en-US" sz="1800" dirty="0" smtClean="0"/>
              <a:t>より宇宙</a:t>
            </a:r>
            <a:r>
              <a:rPr lang="ja-JP" altLang="en-US" sz="1800" dirty="0"/>
              <a:t>実験・観測フリーフライヤ「</a:t>
            </a:r>
            <a:r>
              <a:rPr lang="en-US" altLang="ja-JP" sz="1800" dirty="0"/>
              <a:t>SFU</a:t>
            </a:r>
            <a:r>
              <a:rPr lang="ja-JP" altLang="en-US" sz="1800" dirty="0" smtClean="0"/>
              <a:t>」」</a:t>
            </a:r>
            <a:endParaRPr kumimoji="1" lang="en-US" altLang="ja-JP" sz="1800" dirty="0" smtClean="0"/>
          </a:p>
          <a:p>
            <a:pPr marL="0" indent="0">
              <a:buNone/>
            </a:pPr>
            <a:endParaRPr lang="en-US" altLang="ja-JP" sz="4500" dirty="0"/>
          </a:p>
          <a:p>
            <a:pPr marL="0" indent="0">
              <a:buNone/>
            </a:pPr>
            <a:endParaRPr kumimoji="1" lang="en-US" altLang="ja-JP" dirty="0" smtClean="0"/>
          </a:p>
          <a:p>
            <a:pPr marL="0" indent="0">
              <a:buNone/>
            </a:pPr>
            <a:endParaRPr lang="en-US" altLang="ja-JP" dirty="0"/>
          </a:p>
          <a:p>
            <a:pPr marL="0" indent="0">
              <a:buNone/>
            </a:pPr>
            <a:endParaRPr kumimoji="1" lang="en-US" altLang="ja-JP" dirty="0" smtClean="0"/>
          </a:p>
          <a:p>
            <a:pPr marL="0" indent="0">
              <a:buNone/>
            </a:pPr>
            <a:endParaRPr lang="en-US" altLang="ja-JP" dirty="0"/>
          </a:p>
          <a:p>
            <a:pPr marL="0" indent="0">
              <a:buNone/>
            </a:pPr>
            <a:endParaRPr kumimoji="1" lang="ja-JP" altLang="en-US" dirty="0"/>
          </a:p>
        </p:txBody>
      </p:sp>
      <p:pic>
        <p:nvPicPr>
          <p:cNvPr id="5" name="図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31892" y="2899718"/>
            <a:ext cx="4160108" cy="2903838"/>
          </a:xfrm>
          <a:prstGeom prst="rect">
            <a:avLst/>
          </a:prstGeom>
        </p:spPr>
      </p:pic>
    </p:spTree>
    <p:extLst>
      <p:ext uri="{BB962C8B-B14F-4D97-AF65-F5344CB8AC3E}">
        <p14:creationId xmlns:p14="http://schemas.microsoft.com/office/powerpoint/2010/main" val="11302376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ミウラ折り</a:t>
            </a:r>
            <a:r>
              <a:rPr lang="ja-JP" altLang="en-US" dirty="0" smtClean="0"/>
              <a:t>（２）</a:t>
            </a:r>
            <a:endParaRPr kumimoji="1" lang="ja-JP" altLang="en-US" dirty="0"/>
          </a:p>
        </p:txBody>
      </p:sp>
      <mc:AlternateContent xmlns:mc="http://schemas.openxmlformats.org/markup-compatibility/2006" xmlns:a14="http://schemas.microsoft.com/office/drawing/2010/main">
        <mc:Choice Requires="a14">
          <p:sp>
            <p:nvSpPr>
              <p:cNvPr id="3" name="コンテンツ プレースホルダー 2"/>
              <p:cNvSpPr>
                <a:spLocks noGrp="1"/>
              </p:cNvSpPr>
              <p:nvPr>
                <p:ph idx="1"/>
              </p:nvPr>
            </p:nvSpPr>
            <p:spPr>
              <a:xfrm>
                <a:off x="838200" y="1825625"/>
                <a:ext cx="10515600" cy="4641078"/>
              </a:xfrm>
            </p:spPr>
            <p:txBody>
              <a:bodyPr>
                <a:normAutofit/>
              </a:bodyPr>
              <a:lstStyle/>
              <a:p>
                <a:pPr marL="0" indent="0">
                  <a:buNone/>
                </a:pPr>
                <a:r>
                  <a:rPr kumimoji="1" lang="ja-JP" altLang="en-US" sz="3600" dirty="0" smtClean="0"/>
                  <a:t>　</a:t>
                </a:r>
                <a:r>
                  <a:rPr kumimoji="1" lang="ja-JP" altLang="en-US" dirty="0" smtClean="0"/>
                  <a:t>座標変換</a:t>
                </a:r>
                <a:endParaRPr kumimoji="1" lang="en-US" altLang="ja-JP" dirty="0" smtClean="0"/>
              </a:p>
              <a:p>
                <a:pPr marL="0" indent="0">
                  <a:buNone/>
                </a:pPr>
                <a:r>
                  <a:rPr kumimoji="1" lang="ja-JP" altLang="en-US" sz="2000" dirty="0" smtClean="0"/>
                  <a:t>三次元座標を二次元座標に変換</a:t>
                </a:r>
                <a:r>
                  <a:rPr lang="ja-JP" altLang="en-US" sz="2000" dirty="0" smtClean="0"/>
                  <a:t>するために、</a:t>
                </a:r>
                <a:endParaRPr lang="en-US" altLang="ja-JP" sz="2000" dirty="0" smtClean="0"/>
              </a:p>
              <a:p>
                <a:pPr marL="0" indent="0">
                  <a:buNone/>
                </a:pPr>
                <a:r>
                  <a:rPr lang="ja-JP" altLang="en-US" sz="2000" dirty="0" smtClean="0"/>
                  <a:t>三次元座標での</a:t>
                </a:r>
                <a14:m>
                  <m:oMath xmlns:m="http://schemas.openxmlformats.org/officeDocument/2006/math">
                    <m:r>
                      <a:rPr lang="en-US" altLang="ja-JP" sz="2000" b="0" i="1" smtClean="0">
                        <a:latin typeface="Cambria Math" panose="02040503050406030204" pitchFamily="18" charset="0"/>
                      </a:rPr>
                      <m:t>𝑥𝑦𝑧</m:t>
                    </m:r>
                  </m:oMath>
                </a14:m>
                <a:r>
                  <a:rPr lang="ja-JP" altLang="en-US" sz="2000" dirty="0" smtClean="0"/>
                  <a:t>方向への単位ベクトルの</a:t>
                </a:r>
                <a:endParaRPr lang="en-US" altLang="ja-JP" sz="2000" dirty="0" smtClean="0"/>
              </a:p>
              <a:p>
                <a:pPr marL="0" indent="0">
                  <a:buNone/>
                </a:pPr>
                <a:r>
                  <a:rPr lang="ja-JP" altLang="en-US" sz="2000" dirty="0" smtClean="0"/>
                  <a:t>大きさを</a:t>
                </a:r>
                <a14:m>
                  <m:oMath xmlns:m="http://schemas.openxmlformats.org/officeDocument/2006/math">
                    <m:r>
                      <a:rPr lang="en-US" altLang="ja-JP" sz="2000" b="0" i="1" smtClean="0">
                        <a:latin typeface="Cambria Math" panose="02040503050406030204" pitchFamily="18" charset="0"/>
                      </a:rPr>
                      <m:t>𝑠𝑐𝑎𝑙𝑒</m:t>
                    </m:r>
                    <m:r>
                      <a:rPr lang="ja-JP" altLang="en-US" sz="2000" i="1">
                        <a:latin typeface="Cambria Math" panose="02040503050406030204" pitchFamily="18" charset="0"/>
                      </a:rPr>
                      <m:t>とし</m:t>
                    </m:r>
                  </m:oMath>
                </a14:m>
                <a:r>
                  <a:rPr lang="ja-JP" altLang="en-US" sz="2000" dirty="0" smtClean="0"/>
                  <a:t>て二次元座標</a:t>
                </a:r>
                <a14:m>
                  <m:oMath xmlns:m="http://schemas.openxmlformats.org/officeDocument/2006/math">
                    <m:d>
                      <m:dPr>
                        <m:ctrlPr>
                          <a:rPr lang="en-US" altLang="ja-JP" sz="2000" i="1" smtClean="0">
                            <a:latin typeface="Cambria Math" panose="02040503050406030204" pitchFamily="18" charset="0"/>
                          </a:rPr>
                        </m:ctrlPr>
                      </m:dPr>
                      <m:e>
                        <m:r>
                          <a:rPr lang="en-US" altLang="ja-JP" sz="2000" b="0" i="1" smtClean="0">
                            <a:latin typeface="Cambria Math" panose="02040503050406030204" pitchFamily="18" charset="0"/>
                          </a:rPr>
                          <m:t>𝑋</m:t>
                        </m:r>
                        <m:r>
                          <a:rPr lang="en-US" altLang="ja-JP" sz="2000" b="0" i="1" smtClean="0">
                            <a:latin typeface="Cambria Math" panose="02040503050406030204" pitchFamily="18" charset="0"/>
                          </a:rPr>
                          <m:t>,</m:t>
                        </m:r>
                        <m:r>
                          <a:rPr lang="en-US" altLang="ja-JP" sz="2000" b="0" i="1" smtClean="0">
                            <a:latin typeface="Cambria Math" panose="02040503050406030204" pitchFamily="18" charset="0"/>
                          </a:rPr>
                          <m:t>𝑌</m:t>
                        </m:r>
                      </m:e>
                    </m:d>
                  </m:oMath>
                </a14:m>
                <a:r>
                  <a:rPr lang="ja-JP" altLang="en-US" sz="2000" dirty="0" smtClean="0"/>
                  <a:t>で表す。</a:t>
                </a:r>
                <a:endParaRPr lang="en-US" altLang="ja-JP" sz="2000" dirty="0" smtClean="0"/>
              </a:p>
              <a:p>
                <a:pPr marL="0" indent="0">
                  <a:buNone/>
                </a:pPr>
                <a:r>
                  <a:rPr lang="ja-JP" altLang="en-US" sz="2000" dirty="0" smtClean="0"/>
                  <a:t>二次元座標の原点を</a:t>
                </a:r>
                <a14:m>
                  <m:oMath xmlns:m="http://schemas.openxmlformats.org/officeDocument/2006/math">
                    <m:sSub>
                      <m:sSubPr>
                        <m:ctrlPr>
                          <a:rPr lang="en-US" altLang="ja-JP" sz="2000" i="1" smtClean="0">
                            <a:latin typeface="Cambria Math" panose="02040503050406030204" pitchFamily="18" charset="0"/>
                          </a:rPr>
                        </m:ctrlPr>
                      </m:sSubPr>
                      <m:e>
                        <m:r>
                          <a:rPr lang="en-US" altLang="ja-JP" sz="2000" b="0" i="1" smtClean="0">
                            <a:latin typeface="Cambria Math" panose="02040503050406030204" pitchFamily="18" charset="0"/>
                          </a:rPr>
                          <m:t>𝑋</m:t>
                        </m:r>
                      </m:e>
                      <m:sub>
                        <m:r>
                          <a:rPr lang="en-US" altLang="ja-JP" sz="2000" b="0" i="1" smtClean="0">
                            <a:latin typeface="Cambria Math" panose="02040503050406030204" pitchFamily="18" charset="0"/>
                          </a:rPr>
                          <m:t>0, </m:t>
                        </m:r>
                      </m:sub>
                    </m:sSub>
                    <m:sSub>
                      <m:sSubPr>
                        <m:ctrlPr>
                          <a:rPr lang="en-US" altLang="ja-JP" sz="2000" i="1" smtClean="0">
                            <a:latin typeface="Cambria Math" panose="02040503050406030204" pitchFamily="18" charset="0"/>
                          </a:rPr>
                        </m:ctrlPr>
                      </m:sSubPr>
                      <m:e>
                        <m:r>
                          <a:rPr lang="en-US" altLang="ja-JP" sz="2000" b="0" i="1" smtClean="0">
                            <a:latin typeface="Cambria Math" panose="02040503050406030204" pitchFamily="18" charset="0"/>
                          </a:rPr>
                          <m:t>𝑌</m:t>
                        </m:r>
                      </m:e>
                      <m:sub>
                        <m:r>
                          <a:rPr lang="en-US" altLang="ja-JP" sz="2000" b="0" i="1" smtClean="0">
                            <a:latin typeface="Cambria Math" panose="02040503050406030204" pitchFamily="18" charset="0"/>
                          </a:rPr>
                          <m:t>0</m:t>
                        </m:r>
                      </m:sub>
                    </m:sSub>
                    <m:r>
                      <a:rPr lang="ja-JP" altLang="en-US" sz="2000" i="1">
                        <a:latin typeface="Cambria Math" panose="02040503050406030204" pitchFamily="18" charset="0"/>
                      </a:rPr>
                      <m:t>とする</m:t>
                    </m:r>
                  </m:oMath>
                </a14:m>
                <a:r>
                  <a:rPr lang="ja-JP" altLang="en-US" sz="2000" dirty="0" smtClean="0"/>
                  <a:t>。</a:t>
                </a:r>
                <a:endParaRPr lang="en-US" altLang="ja-JP" sz="2000" dirty="0" smtClean="0"/>
              </a:p>
            </p:txBody>
          </p:sp>
        </mc:Choice>
        <mc:Fallback xmlns="">
          <p:sp>
            <p:nvSpPr>
              <p:cNvPr id="3" name="コンテンツ プレースホルダー 2"/>
              <p:cNvSpPr>
                <a:spLocks noGrp="1" noRot="1" noChangeAspect="1" noMove="1" noResize="1" noEditPoints="1" noAdjustHandles="1" noChangeArrowheads="1" noChangeShapeType="1" noTextEdit="1"/>
              </p:cNvSpPr>
              <p:nvPr>
                <p:ph idx="1"/>
              </p:nvPr>
            </p:nvSpPr>
            <p:spPr>
              <a:xfrm>
                <a:off x="838200" y="1825625"/>
                <a:ext cx="10515600" cy="4641078"/>
              </a:xfrm>
              <a:blipFill rotWithShape="0">
                <a:blip r:embed="rId2"/>
                <a:stretch>
                  <a:fillRect l="-638" t="-525"/>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graphicFrame>
            <p:nvGraphicFramePr>
              <p:cNvPr id="4" name="表 3"/>
              <p:cNvGraphicFramePr>
                <a:graphicFrameLocks noGrp="1"/>
              </p:cNvGraphicFramePr>
              <p:nvPr>
                <p:extLst>
                  <p:ext uri="{D42A27DB-BD31-4B8C-83A1-F6EECF244321}">
                    <p14:modId xmlns:p14="http://schemas.microsoft.com/office/powerpoint/2010/main" val="2680982403"/>
                  </p:ext>
                </p:extLst>
              </p:nvPr>
            </p:nvGraphicFramePr>
            <p:xfrm>
              <a:off x="838200" y="4068431"/>
              <a:ext cx="2026507" cy="2398272"/>
            </p:xfrm>
            <a:graphic>
              <a:graphicData uri="http://schemas.openxmlformats.org/drawingml/2006/table">
                <a:tbl>
                  <a:tblPr firstRow="1" firstCol="1" bandRow="1"/>
                  <a:tblGrid>
                    <a:gridCol w="2026507"/>
                  </a:tblGrid>
                  <a:tr h="599568">
                    <a:tc>
                      <a:txBody>
                        <a:bodyPr/>
                        <a:lstStyle/>
                        <a:p>
                          <a:pPr algn="just">
                            <a:spcAft>
                              <a:spcPts val="0"/>
                            </a:spcAft>
                          </a:pPr>
                          <a14:m>
                            <m:oMathPara xmlns:m="http://schemas.openxmlformats.org/officeDocument/2006/math">
                              <m:oMathParaPr>
                                <m:jc m:val="centerGroup"/>
                              </m:oMathParaPr>
                              <m:oMath xmlns:m="http://schemas.openxmlformats.org/officeDocument/2006/math">
                                <m:r>
                                  <a:rPr lang="en-US" sz="2800" kern="100">
                                    <a:effectLst/>
                                    <a:latin typeface="Cambria Math" panose="02040503050406030204" pitchFamily="18" charset="0"/>
                                    <a:ea typeface="ＭＳ 明朝" panose="02020609040205080304" pitchFamily="17" charset="-128"/>
                                    <a:cs typeface="Times New Roman" panose="02020603050405020304" pitchFamily="18" charset="0"/>
                                  </a:rPr>
                                  <m:t>(</m:t>
                                </m:r>
                                <m:r>
                                  <m:rPr>
                                    <m:sty m:val="p"/>
                                  </m:rPr>
                                  <a:rPr lang="en-US" sz="2800" kern="100">
                                    <a:effectLst/>
                                    <a:latin typeface="Cambria Math" panose="02040503050406030204" pitchFamily="18" charset="0"/>
                                    <a:ea typeface="ＭＳ 明朝" panose="02020609040205080304" pitchFamily="17" charset="-128"/>
                                    <a:cs typeface="Times New Roman" panose="02020603050405020304" pitchFamily="18" charset="0"/>
                                  </a:rPr>
                                  <m:t>x</m:t>
                                </m:r>
                                <m:r>
                                  <a:rPr lang="en-US" sz="2800" kern="100">
                                    <a:effectLst/>
                                    <a:latin typeface="Cambria Math" panose="02040503050406030204" pitchFamily="18" charset="0"/>
                                    <a:ea typeface="ＭＳ 明朝" panose="02020609040205080304" pitchFamily="17" charset="-128"/>
                                    <a:cs typeface="Times New Roman" panose="02020603050405020304" pitchFamily="18" charset="0"/>
                                  </a:rPr>
                                  <m:t>,</m:t>
                                </m:r>
                                <m:r>
                                  <m:rPr>
                                    <m:sty m:val="p"/>
                                  </m:rPr>
                                  <a:rPr lang="en-US" sz="2800" kern="100">
                                    <a:effectLst/>
                                    <a:latin typeface="Cambria Math" panose="02040503050406030204" pitchFamily="18" charset="0"/>
                                    <a:ea typeface="ＭＳ 明朝" panose="02020609040205080304" pitchFamily="17" charset="-128"/>
                                    <a:cs typeface="Times New Roman" panose="02020603050405020304" pitchFamily="18" charset="0"/>
                                  </a:rPr>
                                  <m:t>y</m:t>
                                </m:r>
                                <m:r>
                                  <a:rPr lang="en-US" sz="2800" kern="100">
                                    <a:effectLst/>
                                    <a:latin typeface="Cambria Math" panose="02040503050406030204" pitchFamily="18" charset="0"/>
                                    <a:ea typeface="ＭＳ 明朝" panose="02020609040205080304" pitchFamily="17" charset="-128"/>
                                    <a:cs typeface="Times New Roman" panose="02020603050405020304" pitchFamily="18" charset="0"/>
                                  </a:rPr>
                                  <m:t>,</m:t>
                                </m:r>
                                <m:r>
                                  <m:rPr>
                                    <m:sty m:val="p"/>
                                  </m:rPr>
                                  <a:rPr lang="en-US" sz="2800" kern="100">
                                    <a:effectLst/>
                                    <a:latin typeface="Cambria Math" panose="02040503050406030204" pitchFamily="18" charset="0"/>
                                    <a:ea typeface="ＭＳ 明朝" panose="02020609040205080304" pitchFamily="17" charset="-128"/>
                                    <a:cs typeface="Times New Roman" panose="02020603050405020304" pitchFamily="18" charset="0"/>
                                  </a:rPr>
                                  <m:t>z</m:t>
                                </m:r>
                                <m:r>
                                  <a:rPr lang="en-US" sz="2800" kern="100">
                                    <a:effectLst/>
                                    <a:latin typeface="Cambria Math" panose="02040503050406030204" pitchFamily="18" charset="0"/>
                                    <a:ea typeface="ＭＳ 明朝" panose="02020609040205080304" pitchFamily="17" charset="-128"/>
                                    <a:cs typeface="Times New Roman" panose="02020603050405020304" pitchFamily="18" charset="0"/>
                                  </a:rPr>
                                  <m:t>)</m:t>
                                </m:r>
                              </m:oMath>
                            </m:oMathPara>
                          </a14:m>
                          <a:endParaRPr 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9568">
                    <a:tc>
                      <a:txBody>
                        <a:bodyPr/>
                        <a:lstStyle/>
                        <a:p>
                          <a:pPr algn="just">
                            <a:spcAft>
                              <a:spcPts val="0"/>
                            </a:spcAft>
                          </a:pPr>
                          <a14:m>
                            <m:oMathPara xmlns:m="http://schemas.openxmlformats.org/officeDocument/2006/math">
                              <m:oMathParaPr>
                                <m:jc m:val="centerGroup"/>
                              </m:oMathParaPr>
                              <m:oMath xmlns:m="http://schemas.openxmlformats.org/officeDocument/2006/math">
                                <m:r>
                                  <a:rPr lang="en-US" sz="2800" kern="100">
                                    <a:effectLst/>
                                    <a:latin typeface="Cambria Math" panose="02040503050406030204" pitchFamily="18" charset="0"/>
                                    <a:ea typeface="ＭＳ 明朝" panose="02020609040205080304" pitchFamily="17" charset="-128"/>
                                    <a:cs typeface="Times New Roman" panose="02020603050405020304" pitchFamily="18" charset="0"/>
                                  </a:rPr>
                                  <m:t>(1,0,0)</m:t>
                                </m:r>
                              </m:oMath>
                            </m:oMathPara>
                          </a14:m>
                          <a:endParaRPr 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9568">
                    <a:tc>
                      <a:txBody>
                        <a:bodyPr/>
                        <a:lstStyle/>
                        <a:p>
                          <a:pPr algn="just">
                            <a:spcAft>
                              <a:spcPts val="0"/>
                            </a:spcAft>
                          </a:pPr>
                          <a14:m>
                            <m:oMathPara xmlns:m="http://schemas.openxmlformats.org/officeDocument/2006/math">
                              <m:oMathParaPr>
                                <m:jc m:val="centerGroup"/>
                              </m:oMathParaPr>
                              <m:oMath xmlns:m="http://schemas.openxmlformats.org/officeDocument/2006/math">
                                <m:r>
                                  <a:rPr lang="en-US" sz="2800" kern="100">
                                    <a:effectLst/>
                                    <a:latin typeface="Cambria Math" panose="02040503050406030204" pitchFamily="18" charset="0"/>
                                    <a:ea typeface="ＭＳ 明朝" panose="02020609040205080304" pitchFamily="17" charset="-128"/>
                                    <a:cs typeface="Times New Roman" panose="02020603050405020304" pitchFamily="18" charset="0"/>
                                  </a:rPr>
                                  <m:t>(0,1,0)</m:t>
                                </m:r>
                              </m:oMath>
                            </m:oMathPara>
                          </a14:m>
                          <a:endParaRPr 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9568">
                    <a:tc>
                      <a:txBody>
                        <a:bodyPr/>
                        <a:lstStyle/>
                        <a:p>
                          <a:pPr algn="just">
                            <a:spcAft>
                              <a:spcPts val="0"/>
                            </a:spcAft>
                          </a:pPr>
                          <a14:m>
                            <m:oMathPara xmlns:m="http://schemas.openxmlformats.org/officeDocument/2006/math">
                              <m:oMathParaPr>
                                <m:jc m:val="centerGroup"/>
                              </m:oMathParaPr>
                              <m:oMath xmlns:m="http://schemas.openxmlformats.org/officeDocument/2006/math">
                                <m:r>
                                  <a:rPr lang="en-US" sz="2800" kern="100">
                                    <a:effectLst/>
                                    <a:latin typeface="Cambria Math" panose="02040503050406030204" pitchFamily="18" charset="0"/>
                                    <a:ea typeface="ＭＳ 明朝" panose="02020609040205080304" pitchFamily="17" charset="-128"/>
                                    <a:cs typeface="Times New Roman" panose="02020603050405020304" pitchFamily="18" charset="0"/>
                                  </a:rPr>
                                  <m:t>(0,0,1)</m:t>
                                </m:r>
                              </m:oMath>
                            </m:oMathPara>
                          </a14:m>
                          <a:endParaRPr 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mc:Choice>
        <mc:Fallback xmlns="">
          <p:graphicFrame>
            <p:nvGraphicFramePr>
              <p:cNvPr id="4" name="表 3"/>
              <p:cNvGraphicFramePr>
                <a:graphicFrameLocks noGrp="1"/>
              </p:cNvGraphicFramePr>
              <p:nvPr>
                <p:extLst>
                  <p:ext uri="{D42A27DB-BD31-4B8C-83A1-F6EECF244321}">
                    <p14:modId xmlns:p14="http://schemas.microsoft.com/office/powerpoint/2010/main" val="2680982403"/>
                  </p:ext>
                </p:extLst>
              </p:nvPr>
            </p:nvGraphicFramePr>
            <p:xfrm>
              <a:off x="838200" y="4068431"/>
              <a:ext cx="2026507" cy="2398272"/>
            </p:xfrm>
            <a:graphic>
              <a:graphicData uri="http://schemas.openxmlformats.org/drawingml/2006/table">
                <a:tbl>
                  <a:tblPr firstRow="1" firstCol="1" bandRow="1"/>
                  <a:tblGrid>
                    <a:gridCol w="2026507"/>
                  </a:tblGrid>
                  <a:tr h="599568">
                    <a:tc>
                      <a:txBody>
                        <a:bodyPr/>
                        <a:lstStyle/>
                        <a:p>
                          <a:endParaRPr lang="ja-JP"/>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0">
                          <a:blip r:embed="rId3"/>
                          <a:stretch>
                            <a:fillRect l="-300" t="-1010" r="-901" b="-300000"/>
                          </a:stretch>
                        </a:blipFill>
                      </a:tcPr>
                    </a:tc>
                  </a:tr>
                  <a:tr h="599568">
                    <a:tc>
                      <a:txBody>
                        <a:bodyPr/>
                        <a:lstStyle/>
                        <a:p>
                          <a:endParaRPr lang="ja-JP"/>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0">
                          <a:blip r:embed="rId3"/>
                          <a:stretch>
                            <a:fillRect l="-300" t="-102041" r="-901" b="-203061"/>
                          </a:stretch>
                        </a:blipFill>
                      </a:tcPr>
                    </a:tc>
                  </a:tr>
                  <a:tr h="599568">
                    <a:tc>
                      <a:txBody>
                        <a:bodyPr/>
                        <a:lstStyle/>
                        <a:p>
                          <a:endParaRPr lang="ja-JP"/>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0">
                          <a:blip r:embed="rId3"/>
                          <a:stretch>
                            <a:fillRect l="-300" t="-200000" r="-901" b="-101010"/>
                          </a:stretch>
                        </a:blipFill>
                      </a:tcPr>
                    </a:tc>
                  </a:tr>
                  <a:tr h="599568">
                    <a:tc>
                      <a:txBody>
                        <a:bodyPr/>
                        <a:lstStyle/>
                        <a:p>
                          <a:endParaRPr lang="ja-JP"/>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0">
                          <a:blip r:embed="rId3"/>
                          <a:stretch>
                            <a:fillRect l="-300" t="-303061" r="-901" b="-2041"/>
                          </a:stretch>
                        </a:blipFill>
                      </a:tcPr>
                    </a:tc>
                  </a:tr>
                </a:tbl>
              </a:graphicData>
            </a:graphic>
          </p:graphicFrame>
        </mc:Fallback>
      </mc:AlternateContent>
      <p:sp>
        <p:nvSpPr>
          <p:cNvPr id="6" name="右矢印 5"/>
          <p:cNvSpPr/>
          <p:nvPr/>
        </p:nvSpPr>
        <p:spPr>
          <a:xfrm>
            <a:off x="2961314" y="4981430"/>
            <a:ext cx="718506" cy="572273"/>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mc:AlternateContent xmlns:mc="http://schemas.openxmlformats.org/markup-compatibility/2006" xmlns:a14="http://schemas.microsoft.com/office/drawing/2010/main">
        <mc:Choice Requires="a14">
          <p:graphicFrame>
            <p:nvGraphicFramePr>
              <p:cNvPr id="8" name="表 7"/>
              <p:cNvGraphicFramePr>
                <a:graphicFrameLocks noGrp="1"/>
              </p:cNvGraphicFramePr>
              <p:nvPr>
                <p:extLst>
                  <p:ext uri="{D42A27DB-BD31-4B8C-83A1-F6EECF244321}">
                    <p14:modId xmlns:p14="http://schemas.microsoft.com/office/powerpoint/2010/main" val="1927993531"/>
                  </p:ext>
                </p:extLst>
              </p:nvPr>
            </p:nvGraphicFramePr>
            <p:xfrm>
              <a:off x="3776427" y="4068431"/>
              <a:ext cx="3312269" cy="2398272"/>
            </p:xfrm>
            <a:graphic>
              <a:graphicData uri="http://schemas.openxmlformats.org/drawingml/2006/table">
                <a:tbl>
                  <a:tblPr firstRow="1" firstCol="1" bandRow="1"/>
                  <a:tblGrid>
                    <a:gridCol w="3312269"/>
                  </a:tblGrid>
                  <a:tr h="441785">
                    <a:tc>
                      <a:txBody>
                        <a:bodyPr/>
                        <a:lstStyle/>
                        <a:p>
                          <a:pPr algn="just">
                            <a:spcAft>
                              <a:spcPts val="0"/>
                            </a:spcAft>
                          </a:pPr>
                          <a14:m>
                            <m:oMathPara xmlns:m="http://schemas.openxmlformats.org/officeDocument/2006/math">
                              <m:oMathParaPr>
                                <m:jc m:val="centerGroup"/>
                              </m:oMathParaPr>
                              <m:oMath xmlns:m="http://schemas.openxmlformats.org/officeDocument/2006/math">
                                <m:r>
                                  <a:rPr lang="en-US" sz="2400" kern="100">
                                    <a:effectLst/>
                                    <a:latin typeface="Cambria Math" panose="02040503050406030204" pitchFamily="18" charset="0"/>
                                    <a:ea typeface="ＭＳ 明朝" panose="02020609040205080304" pitchFamily="17" charset="-128"/>
                                    <a:cs typeface="Times New Roman" panose="02020603050405020304" pitchFamily="18" charset="0"/>
                                  </a:rPr>
                                  <m:t>(</m:t>
                                </m:r>
                                <m:r>
                                  <m:rPr>
                                    <m:sty m:val="p"/>
                                  </m:rPr>
                                  <a:rPr lang="en-US" sz="2400" kern="100">
                                    <a:effectLst/>
                                    <a:latin typeface="Cambria Math" panose="02040503050406030204" pitchFamily="18" charset="0"/>
                                    <a:ea typeface="ＭＳ 明朝" panose="02020609040205080304" pitchFamily="17" charset="-128"/>
                                    <a:cs typeface="Times New Roman" panose="02020603050405020304" pitchFamily="18" charset="0"/>
                                  </a:rPr>
                                  <m:t>X</m:t>
                                </m:r>
                                <m:r>
                                  <a:rPr lang="en-US" sz="2400" kern="100">
                                    <a:effectLst/>
                                    <a:latin typeface="Cambria Math" panose="02040503050406030204" pitchFamily="18" charset="0"/>
                                    <a:ea typeface="ＭＳ 明朝" panose="02020609040205080304" pitchFamily="17" charset="-128"/>
                                    <a:cs typeface="Times New Roman" panose="02020603050405020304" pitchFamily="18" charset="0"/>
                                  </a:rPr>
                                  <m:t>,</m:t>
                                </m:r>
                                <m:r>
                                  <m:rPr>
                                    <m:sty m:val="p"/>
                                  </m:rPr>
                                  <a:rPr lang="en-US" sz="2400" kern="100">
                                    <a:effectLst/>
                                    <a:latin typeface="Cambria Math" panose="02040503050406030204" pitchFamily="18" charset="0"/>
                                    <a:ea typeface="ＭＳ 明朝" panose="02020609040205080304" pitchFamily="17" charset="-128"/>
                                    <a:cs typeface="Times New Roman" panose="02020603050405020304" pitchFamily="18" charset="0"/>
                                  </a:rPr>
                                  <m:t>Y</m:t>
                                </m:r>
                                <m:r>
                                  <a:rPr lang="en-US" sz="2400" kern="100">
                                    <a:effectLst/>
                                    <a:latin typeface="Cambria Math" panose="02040503050406030204" pitchFamily="18" charset="0"/>
                                    <a:ea typeface="ＭＳ 明朝" panose="02020609040205080304" pitchFamily="17" charset="-128"/>
                                    <a:cs typeface="Times New Roman" panose="02020603050405020304" pitchFamily="18" charset="0"/>
                                  </a:rPr>
                                  <m:t>)</m:t>
                                </m:r>
                              </m:oMath>
                            </m:oMathPara>
                          </a14:m>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57351">
                    <a:tc>
                      <a:txBody>
                        <a:bodyPr/>
                        <a:lstStyle/>
                        <a:p>
                          <a:pPr algn="just">
                            <a:spcAft>
                              <a:spcPts val="0"/>
                            </a:spcAft>
                          </a:pPr>
                          <a14:m>
                            <m:oMathPara xmlns:m="http://schemas.openxmlformats.org/officeDocument/2006/math">
                              <m:oMathParaPr>
                                <m:jc m:val="centerGroup"/>
                              </m:oMathParaPr>
                              <m:oMath xmlns:m="http://schemas.openxmlformats.org/officeDocument/2006/math">
                                <m:sSub>
                                  <m:sSubPr>
                                    <m:ctrlPr>
                                      <a:rPr lang="ja-JP" sz="2400" i="1" kern="100">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sz="2400" i="1" kern="100">
                                        <a:effectLst/>
                                        <a:latin typeface="Cambria Math" panose="02040503050406030204" pitchFamily="18" charset="0"/>
                                        <a:ea typeface="ＭＳ 明朝" panose="02020609040205080304" pitchFamily="17" charset="-128"/>
                                        <a:cs typeface="Times New Roman" panose="02020603050405020304" pitchFamily="18" charset="0"/>
                                      </a:rPr>
                                      <m:t>(</m:t>
                                    </m:r>
                                    <m:r>
                                      <a:rPr lang="en-US" sz="2400" i="1" kern="100">
                                        <a:effectLst/>
                                        <a:latin typeface="Cambria Math" panose="02040503050406030204" pitchFamily="18" charset="0"/>
                                        <a:ea typeface="ＭＳ 明朝" panose="02020609040205080304" pitchFamily="17" charset="-128"/>
                                        <a:cs typeface="Times New Roman" panose="02020603050405020304" pitchFamily="18" charset="0"/>
                                      </a:rPr>
                                      <m:t>𝑋</m:t>
                                    </m:r>
                                  </m:e>
                                  <m:sub>
                                    <m:r>
                                      <a:rPr lang="en-US" sz="2400" i="1" kern="100">
                                        <a:effectLst/>
                                        <a:latin typeface="Cambria Math" panose="02040503050406030204" pitchFamily="18" charset="0"/>
                                        <a:ea typeface="ＭＳ 明朝" panose="02020609040205080304" pitchFamily="17" charset="-128"/>
                                        <a:cs typeface="Times New Roman" panose="02020603050405020304" pitchFamily="18" charset="0"/>
                                      </a:rPr>
                                      <m:t>0</m:t>
                                    </m:r>
                                  </m:sub>
                                </m:sSub>
                                <m:r>
                                  <a:rPr lang="en-US" sz="2400" i="1" kern="100">
                                    <a:effectLst/>
                                    <a:latin typeface="Cambria Math" panose="02040503050406030204" pitchFamily="18" charset="0"/>
                                    <a:ea typeface="ＭＳ 明朝" panose="02020609040205080304" pitchFamily="17" charset="-128"/>
                                    <a:cs typeface="Times New Roman" panose="02020603050405020304" pitchFamily="18" charset="0"/>
                                  </a:rPr>
                                  <m:t>−</m:t>
                                </m:r>
                                <m:r>
                                  <a:rPr lang="en-US" sz="2400" i="1" kern="100">
                                    <a:effectLst/>
                                    <a:latin typeface="Cambria Math" panose="02040503050406030204" pitchFamily="18" charset="0"/>
                                    <a:ea typeface="ＭＳ 明朝" panose="02020609040205080304" pitchFamily="17" charset="-128"/>
                                    <a:cs typeface="Times New Roman" panose="02020603050405020304" pitchFamily="18" charset="0"/>
                                  </a:rPr>
                                  <m:t>𝑠𝑐𝑎𝑙𝑒</m:t>
                                </m:r>
                                <m:r>
                                  <a:rPr lang="en-US" sz="2400" i="1" kern="100">
                                    <a:effectLst/>
                                    <a:latin typeface="Cambria Math" panose="02040503050406030204" pitchFamily="18" charset="0"/>
                                    <a:ea typeface="ＭＳ 明朝" panose="02020609040205080304" pitchFamily="17" charset="-128"/>
                                    <a:cs typeface="Times New Roman" panose="02020603050405020304" pitchFamily="18" charset="0"/>
                                  </a:rPr>
                                  <m:t>,</m:t>
                                </m:r>
                                <m:sSub>
                                  <m:sSubPr>
                                    <m:ctrlPr>
                                      <a:rPr lang="ja-JP" sz="2400" i="1" kern="100">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sz="2400" i="1" kern="100">
                                        <a:effectLst/>
                                        <a:latin typeface="Cambria Math" panose="02040503050406030204" pitchFamily="18" charset="0"/>
                                        <a:ea typeface="ＭＳ 明朝" panose="02020609040205080304" pitchFamily="17" charset="-128"/>
                                        <a:cs typeface="Times New Roman" panose="02020603050405020304" pitchFamily="18" charset="0"/>
                                      </a:rPr>
                                      <m:t>𝑌</m:t>
                                    </m:r>
                                  </m:e>
                                  <m:sub>
                                    <m:r>
                                      <a:rPr lang="en-US" sz="2400" i="1" kern="100">
                                        <a:effectLst/>
                                        <a:latin typeface="Cambria Math" panose="02040503050406030204" pitchFamily="18" charset="0"/>
                                        <a:ea typeface="ＭＳ 明朝" panose="02020609040205080304" pitchFamily="17" charset="-128"/>
                                        <a:cs typeface="Times New Roman" panose="02020603050405020304" pitchFamily="18" charset="0"/>
                                      </a:rPr>
                                      <m:t>0</m:t>
                                    </m:r>
                                  </m:sub>
                                </m:sSub>
                                <m:r>
                                  <a:rPr lang="en-US" sz="2400" i="1" kern="100">
                                    <a:effectLst/>
                                    <a:latin typeface="Cambria Math" panose="02040503050406030204" pitchFamily="18" charset="0"/>
                                    <a:ea typeface="ＭＳ 明朝" panose="02020609040205080304" pitchFamily="17" charset="-128"/>
                                    <a:cs typeface="Times New Roman" panose="02020603050405020304" pitchFamily="18" charset="0"/>
                                  </a:rPr>
                                  <m:t>+</m:t>
                                </m:r>
                                <m:r>
                                  <a:rPr lang="en-US" sz="2400" i="1" kern="100">
                                    <a:effectLst/>
                                    <a:latin typeface="Cambria Math" panose="02040503050406030204" pitchFamily="18" charset="0"/>
                                    <a:ea typeface="ＭＳ 明朝" panose="02020609040205080304" pitchFamily="17" charset="-128"/>
                                    <a:cs typeface="Times New Roman" panose="02020603050405020304" pitchFamily="18" charset="0"/>
                                  </a:rPr>
                                  <m:t>𝑠𝑐𝑎𝑙𝑒</m:t>
                                </m:r>
                                <m:r>
                                  <a:rPr lang="en-US" sz="2400" kern="100">
                                    <a:effectLst/>
                                    <a:latin typeface="Cambria Math" panose="02040503050406030204" pitchFamily="18" charset="0"/>
                                    <a:ea typeface="ＭＳ 明朝" panose="02020609040205080304" pitchFamily="17" charset="-128"/>
                                    <a:cs typeface="Times New Roman" panose="02020603050405020304" pitchFamily="18" charset="0"/>
                                  </a:rPr>
                                  <m:t>)</m:t>
                                </m:r>
                              </m:oMath>
                            </m:oMathPara>
                          </a14:m>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57351">
                    <a:tc>
                      <a:txBody>
                        <a:bodyPr/>
                        <a:lstStyle/>
                        <a:p>
                          <a:pPr algn="just">
                            <a:spcAft>
                              <a:spcPts val="0"/>
                            </a:spcAft>
                          </a:pPr>
                          <a14:m>
                            <m:oMathPara xmlns:m="http://schemas.openxmlformats.org/officeDocument/2006/math">
                              <m:oMathParaPr>
                                <m:jc m:val="centerGroup"/>
                              </m:oMathParaPr>
                              <m:oMath xmlns:m="http://schemas.openxmlformats.org/officeDocument/2006/math">
                                <m:r>
                                  <a:rPr lang="en-US" sz="2400" kern="100">
                                    <a:effectLst/>
                                    <a:latin typeface="Cambria Math" panose="02040503050406030204" pitchFamily="18" charset="0"/>
                                    <a:ea typeface="ＭＳ 明朝" panose="02020609040205080304" pitchFamily="17" charset="-128"/>
                                    <a:cs typeface="Times New Roman" panose="02020603050405020304" pitchFamily="18" charset="0"/>
                                  </a:rPr>
                                  <m:t>(</m:t>
                                </m:r>
                                <m:sSub>
                                  <m:sSubPr>
                                    <m:ctrlPr>
                                      <a:rPr lang="ja-JP" sz="2400" i="1" kern="100">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sz="2400" i="1" kern="100">
                                        <a:effectLst/>
                                        <a:latin typeface="Cambria Math" panose="02040503050406030204" pitchFamily="18" charset="0"/>
                                        <a:ea typeface="ＭＳ 明朝" panose="02020609040205080304" pitchFamily="17" charset="-128"/>
                                        <a:cs typeface="Times New Roman" panose="02020603050405020304" pitchFamily="18" charset="0"/>
                                      </a:rPr>
                                      <m:t>𝑋</m:t>
                                    </m:r>
                                  </m:e>
                                  <m:sub>
                                    <m:r>
                                      <a:rPr lang="en-US" sz="2400" i="1" kern="100">
                                        <a:effectLst/>
                                        <a:latin typeface="Cambria Math" panose="02040503050406030204" pitchFamily="18" charset="0"/>
                                        <a:ea typeface="ＭＳ 明朝" panose="02020609040205080304" pitchFamily="17" charset="-128"/>
                                        <a:cs typeface="Times New Roman" panose="02020603050405020304" pitchFamily="18" charset="0"/>
                                      </a:rPr>
                                      <m:t>0</m:t>
                                    </m:r>
                                  </m:sub>
                                </m:sSub>
                                <m:r>
                                  <a:rPr lang="en-US" sz="2400" i="1" kern="100">
                                    <a:effectLst/>
                                    <a:latin typeface="Cambria Math" panose="02040503050406030204" pitchFamily="18" charset="0"/>
                                    <a:ea typeface="ＭＳ 明朝" panose="02020609040205080304" pitchFamily="17" charset="-128"/>
                                    <a:cs typeface="Times New Roman" panose="02020603050405020304" pitchFamily="18" charset="0"/>
                                  </a:rPr>
                                  <m:t>+</m:t>
                                </m:r>
                                <m:r>
                                  <a:rPr lang="en-US" sz="2400" i="1" kern="100">
                                    <a:effectLst/>
                                    <a:latin typeface="Cambria Math" panose="02040503050406030204" pitchFamily="18" charset="0"/>
                                    <a:ea typeface="ＭＳ 明朝" panose="02020609040205080304" pitchFamily="17" charset="-128"/>
                                    <a:cs typeface="Times New Roman" panose="02020603050405020304" pitchFamily="18" charset="0"/>
                                  </a:rPr>
                                  <m:t>𝑠𝑐𝑎𝑙𝑒</m:t>
                                </m:r>
                                <m:r>
                                  <a:rPr lang="en-US" sz="2400" i="1" kern="100">
                                    <a:effectLst/>
                                    <a:latin typeface="Cambria Math" panose="02040503050406030204" pitchFamily="18" charset="0"/>
                                    <a:ea typeface="ＭＳ 明朝" panose="02020609040205080304" pitchFamily="17" charset="-128"/>
                                    <a:cs typeface="Times New Roman" panose="02020603050405020304" pitchFamily="18" charset="0"/>
                                  </a:rPr>
                                  <m:t>,</m:t>
                                </m:r>
                                <m:sSub>
                                  <m:sSubPr>
                                    <m:ctrlPr>
                                      <a:rPr lang="ja-JP" sz="2400" i="1" kern="100">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sz="2400" i="1" kern="100">
                                        <a:effectLst/>
                                        <a:latin typeface="Cambria Math" panose="02040503050406030204" pitchFamily="18" charset="0"/>
                                        <a:ea typeface="ＭＳ 明朝" panose="02020609040205080304" pitchFamily="17" charset="-128"/>
                                        <a:cs typeface="Times New Roman" panose="02020603050405020304" pitchFamily="18" charset="0"/>
                                      </a:rPr>
                                      <m:t>𝑌</m:t>
                                    </m:r>
                                  </m:e>
                                  <m:sub>
                                    <m:r>
                                      <a:rPr lang="en-US" sz="2400" i="1" kern="100">
                                        <a:effectLst/>
                                        <a:latin typeface="Cambria Math" panose="02040503050406030204" pitchFamily="18" charset="0"/>
                                        <a:ea typeface="ＭＳ 明朝" panose="02020609040205080304" pitchFamily="17" charset="-128"/>
                                        <a:cs typeface="Times New Roman" panose="02020603050405020304" pitchFamily="18" charset="0"/>
                                      </a:rPr>
                                      <m:t>0</m:t>
                                    </m:r>
                                  </m:sub>
                                </m:sSub>
                                <m:r>
                                  <a:rPr lang="en-US" sz="2400" i="1" kern="100">
                                    <a:effectLst/>
                                    <a:latin typeface="Cambria Math" panose="02040503050406030204" pitchFamily="18" charset="0"/>
                                    <a:ea typeface="ＭＳ 明朝" panose="02020609040205080304" pitchFamily="17" charset="-128"/>
                                    <a:cs typeface="Times New Roman" panose="02020603050405020304" pitchFamily="18" charset="0"/>
                                  </a:rPr>
                                  <m:t>+</m:t>
                                </m:r>
                                <m:r>
                                  <a:rPr lang="en-US" sz="2400" i="1" kern="100">
                                    <a:effectLst/>
                                    <a:latin typeface="Cambria Math" panose="02040503050406030204" pitchFamily="18" charset="0"/>
                                    <a:ea typeface="ＭＳ 明朝" panose="02020609040205080304" pitchFamily="17" charset="-128"/>
                                    <a:cs typeface="Times New Roman" panose="02020603050405020304" pitchFamily="18" charset="0"/>
                                  </a:rPr>
                                  <m:t>𝑠𝑐𝑎𝑙𝑒</m:t>
                                </m:r>
                                <m:r>
                                  <a:rPr lang="en-US" sz="2400" kern="100">
                                    <a:effectLst/>
                                    <a:latin typeface="Cambria Math" panose="02040503050406030204" pitchFamily="18" charset="0"/>
                                    <a:ea typeface="ＭＳ 明朝" panose="02020609040205080304" pitchFamily="17" charset="-128"/>
                                    <a:cs typeface="Times New Roman" panose="02020603050405020304" pitchFamily="18" charset="0"/>
                                  </a:rPr>
                                  <m:t>)</m:t>
                                </m:r>
                              </m:oMath>
                            </m:oMathPara>
                          </a14:m>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1785">
                    <a:tc>
                      <a:txBody>
                        <a:bodyPr/>
                        <a:lstStyle/>
                        <a:p>
                          <a:pPr algn="just">
                            <a:spcAft>
                              <a:spcPts val="0"/>
                            </a:spcAft>
                          </a:pPr>
                          <a14:m>
                            <m:oMathPara xmlns:m="http://schemas.openxmlformats.org/officeDocument/2006/math">
                              <m:oMathParaPr>
                                <m:jc m:val="centerGroup"/>
                              </m:oMathParaPr>
                              <m:oMath xmlns:m="http://schemas.openxmlformats.org/officeDocument/2006/math">
                                <m:r>
                                  <a:rPr lang="en-US" sz="2400" i="1" kern="100">
                                    <a:effectLst/>
                                    <a:latin typeface="Cambria Math" panose="02040503050406030204" pitchFamily="18" charset="0"/>
                                    <a:ea typeface="ＭＳ 明朝" panose="02020609040205080304" pitchFamily="17" charset="-128"/>
                                    <a:cs typeface="Times New Roman" panose="02020603050405020304" pitchFamily="18" charset="0"/>
                                  </a:rPr>
                                  <m:t>(</m:t>
                                </m:r>
                                <m:sSub>
                                  <m:sSubPr>
                                    <m:ctrlPr>
                                      <a:rPr lang="ja-JP" sz="2400" i="1" kern="100">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sz="2400" i="1" kern="100">
                                        <a:effectLst/>
                                        <a:latin typeface="Cambria Math" panose="02040503050406030204" pitchFamily="18" charset="0"/>
                                        <a:ea typeface="ＭＳ 明朝" panose="02020609040205080304" pitchFamily="17" charset="-128"/>
                                        <a:cs typeface="Times New Roman" panose="02020603050405020304" pitchFamily="18" charset="0"/>
                                      </a:rPr>
                                      <m:t>𝑋</m:t>
                                    </m:r>
                                  </m:e>
                                  <m:sub>
                                    <m:r>
                                      <a:rPr lang="en-US" sz="2400" i="1" kern="100">
                                        <a:effectLst/>
                                        <a:latin typeface="Cambria Math" panose="02040503050406030204" pitchFamily="18" charset="0"/>
                                        <a:ea typeface="ＭＳ 明朝" panose="02020609040205080304" pitchFamily="17" charset="-128"/>
                                        <a:cs typeface="Times New Roman" panose="02020603050405020304" pitchFamily="18" charset="0"/>
                                      </a:rPr>
                                      <m:t>0</m:t>
                                    </m:r>
                                  </m:sub>
                                </m:sSub>
                                <m:r>
                                  <a:rPr lang="en-US" sz="2400" i="1" kern="100">
                                    <a:effectLst/>
                                    <a:latin typeface="Cambria Math" panose="02040503050406030204" pitchFamily="18" charset="0"/>
                                    <a:ea typeface="ＭＳ 明朝" panose="02020609040205080304" pitchFamily="17" charset="-128"/>
                                    <a:cs typeface="Times New Roman" panose="02020603050405020304" pitchFamily="18" charset="0"/>
                                  </a:rPr>
                                  <m:t>,</m:t>
                                </m:r>
                                <m:sSub>
                                  <m:sSubPr>
                                    <m:ctrlPr>
                                      <a:rPr lang="ja-JP" sz="2400" i="1" kern="100">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sz="2400" i="1" kern="100">
                                        <a:effectLst/>
                                        <a:latin typeface="Cambria Math" panose="02040503050406030204" pitchFamily="18" charset="0"/>
                                        <a:ea typeface="ＭＳ 明朝" panose="02020609040205080304" pitchFamily="17" charset="-128"/>
                                        <a:cs typeface="Times New Roman" panose="02020603050405020304" pitchFamily="18" charset="0"/>
                                      </a:rPr>
                                      <m:t>𝑌</m:t>
                                    </m:r>
                                  </m:e>
                                  <m:sub>
                                    <m:r>
                                      <a:rPr lang="en-US" sz="2400" i="1" kern="100">
                                        <a:effectLst/>
                                        <a:latin typeface="Cambria Math" panose="02040503050406030204" pitchFamily="18" charset="0"/>
                                        <a:ea typeface="ＭＳ 明朝" panose="02020609040205080304" pitchFamily="17" charset="-128"/>
                                        <a:cs typeface="Times New Roman" panose="02020603050405020304" pitchFamily="18" charset="0"/>
                                      </a:rPr>
                                      <m:t>0</m:t>
                                    </m:r>
                                  </m:sub>
                                </m:sSub>
                                <m:r>
                                  <a:rPr lang="en-US" sz="2400" i="1" kern="100">
                                    <a:effectLst/>
                                    <a:latin typeface="Cambria Math" panose="02040503050406030204" pitchFamily="18" charset="0"/>
                                    <a:ea typeface="ＭＳ 明朝" panose="02020609040205080304" pitchFamily="17" charset="-128"/>
                                    <a:cs typeface="Times New Roman" panose="02020603050405020304" pitchFamily="18" charset="0"/>
                                  </a:rPr>
                                  <m:t>−</m:t>
                                </m:r>
                                <m:r>
                                  <a:rPr lang="en-US" sz="2400" i="1" kern="100">
                                    <a:effectLst/>
                                    <a:latin typeface="Cambria Math" panose="02040503050406030204" pitchFamily="18" charset="0"/>
                                    <a:ea typeface="ＭＳ 明朝" panose="02020609040205080304" pitchFamily="17" charset="-128"/>
                                    <a:cs typeface="Times New Roman" panose="02020603050405020304" pitchFamily="18" charset="0"/>
                                  </a:rPr>
                                  <m:t>𝑠𝑐𝑎𝑙𝑒</m:t>
                                </m:r>
                                <m:r>
                                  <a:rPr lang="en-US" sz="2400" i="1" kern="100">
                                    <a:effectLst/>
                                    <a:latin typeface="Cambria Math" panose="02040503050406030204" pitchFamily="18" charset="0"/>
                                    <a:ea typeface="ＭＳ 明朝" panose="02020609040205080304" pitchFamily="17" charset="-128"/>
                                    <a:cs typeface="Times New Roman" panose="02020603050405020304" pitchFamily="18" charset="0"/>
                                  </a:rPr>
                                  <m:t>)</m:t>
                                </m:r>
                              </m:oMath>
                            </m:oMathPara>
                          </a14:m>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mc:Choice>
        <mc:Fallback xmlns="">
          <p:graphicFrame>
            <p:nvGraphicFramePr>
              <p:cNvPr id="8" name="表 7"/>
              <p:cNvGraphicFramePr>
                <a:graphicFrameLocks noGrp="1"/>
              </p:cNvGraphicFramePr>
              <p:nvPr>
                <p:extLst>
                  <p:ext uri="{D42A27DB-BD31-4B8C-83A1-F6EECF244321}">
                    <p14:modId xmlns:p14="http://schemas.microsoft.com/office/powerpoint/2010/main" val="1927993531"/>
                  </p:ext>
                </p:extLst>
              </p:nvPr>
            </p:nvGraphicFramePr>
            <p:xfrm>
              <a:off x="3776427" y="4068431"/>
              <a:ext cx="3312269" cy="2398272"/>
            </p:xfrm>
            <a:graphic>
              <a:graphicData uri="http://schemas.openxmlformats.org/drawingml/2006/table">
                <a:tbl>
                  <a:tblPr firstRow="1" firstCol="1" bandRow="1"/>
                  <a:tblGrid>
                    <a:gridCol w="3312269"/>
                  </a:tblGrid>
                  <a:tr h="441785">
                    <a:tc>
                      <a:txBody>
                        <a:bodyPr/>
                        <a:lstStyle/>
                        <a:p>
                          <a:endParaRPr lang="ja-JP"/>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0">
                          <a:blip r:embed="rId4"/>
                          <a:stretch>
                            <a:fillRect l="-184" t="-1370" r="-368" b="-454795"/>
                          </a:stretch>
                        </a:blipFill>
                      </a:tcPr>
                    </a:tc>
                  </a:tr>
                  <a:tr h="757351">
                    <a:tc>
                      <a:txBody>
                        <a:bodyPr/>
                        <a:lstStyle/>
                        <a:p>
                          <a:endParaRPr lang="ja-JP"/>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0">
                          <a:blip r:embed="rId4"/>
                          <a:stretch>
                            <a:fillRect l="-184" t="-59677" r="-368" b="-167742"/>
                          </a:stretch>
                        </a:blipFill>
                      </a:tcPr>
                    </a:tc>
                  </a:tr>
                  <a:tr h="757351">
                    <a:tc>
                      <a:txBody>
                        <a:bodyPr/>
                        <a:lstStyle/>
                        <a:p>
                          <a:endParaRPr lang="ja-JP"/>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0">
                          <a:blip r:embed="rId4"/>
                          <a:stretch>
                            <a:fillRect l="-184" t="-159677" r="-368" b="-67742"/>
                          </a:stretch>
                        </a:blipFill>
                      </a:tcPr>
                    </a:tc>
                  </a:tr>
                  <a:tr h="441785">
                    <a:tc>
                      <a:txBody>
                        <a:bodyPr/>
                        <a:lstStyle/>
                        <a:p>
                          <a:endParaRPr lang="ja-JP"/>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0">
                          <a:blip r:embed="rId4"/>
                          <a:stretch>
                            <a:fillRect l="-184" t="-441096" r="-368" b="-15068"/>
                          </a:stretch>
                        </a:blipFill>
                      </a:tcPr>
                    </a:tc>
                  </a:tr>
                </a:tbl>
              </a:graphicData>
            </a:graphic>
          </p:graphicFrame>
        </mc:Fallback>
      </mc:AlternateContent>
      <p:pic>
        <p:nvPicPr>
          <p:cNvPr id="90" name="図 89"/>
          <p:cNvPicPr>
            <a:picLocks noChangeAspect="1"/>
          </p:cNvPicPr>
          <p:nvPr/>
        </p:nvPicPr>
        <p:blipFill>
          <a:blip r:embed="rId5"/>
          <a:stretch>
            <a:fillRect/>
          </a:stretch>
        </p:blipFill>
        <p:spPr>
          <a:xfrm>
            <a:off x="5310012" y="0"/>
            <a:ext cx="6906589" cy="5477639"/>
          </a:xfrm>
          <a:prstGeom prst="rect">
            <a:avLst/>
          </a:prstGeom>
        </p:spPr>
      </p:pic>
    </p:spTree>
    <p:extLst>
      <p:ext uri="{BB962C8B-B14F-4D97-AF65-F5344CB8AC3E}">
        <p14:creationId xmlns:p14="http://schemas.microsoft.com/office/powerpoint/2010/main" val="17939509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ミウラ折り</a:t>
            </a:r>
            <a:r>
              <a:rPr lang="ja-JP" altLang="en-US" dirty="0" smtClean="0"/>
              <a:t>（３）</a:t>
            </a:r>
            <a:endParaRPr kumimoji="1" lang="ja-JP" altLang="en-US" dirty="0"/>
          </a:p>
        </p:txBody>
      </p:sp>
      <mc:AlternateContent xmlns:mc="http://schemas.openxmlformats.org/markup-compatibility/2006" xmlns:a14="http://schemas.microsoft.com/office/drawing/2010/main">
        <mc:Choice Requires="a14">
          <p:sp>
            <p:nvSpPr>
              <p:cNvPr id="3" name="コンテンツ プレースホルダー 2"/>
              <p:cNvSpPr>
                <a:spLocks noGrp="1"/>
              </p:cNvSpPr>
              <p:nvPr>
                <p:ph idx="1"/>
              </p:nvPr>
            </p:nvSpPr>
            <p:spPr>
              <a:xfrm>
                <a:off x="838200" y="1825624"/>
                <a:ext cx="10515600" cy="4726177"/>
              </a:xfrm>
            </p:spPr>
            <p:txBody>
              <a:bodyPr>
                <a:normAutofit lnSpcReduction="10000"/>
              </a:bodyPr>
              <a:lstStyle/>
              <a:p>
                <a:pPr marL="0" indent="0">
                  <a:buNone/>
                </a:pPr>
                <a:r>
                  <a:rPr kumimoji="1" lang="ja-JP" altLang="en-US" dirty="0" smtClean="0"/>
                  <a:t>　ミウラ折りは</a:t>
                </a:r>
                <a:r>
                  <a:rPr lang="ja-JP" altLang="en-US" dirty="0" smtClean="0"/>
                  <a:t>長さ</a:t>
                </a:r>
                <a14:m>
                  <m:oMath xmlns:m="http://schemas.openxmlformats.org/officeDocument/2006/math">
                    <m:r>
                      <a:rPr lang="en-US" altLang="ja-JP" b="0" i="1" smtClean="0">
                        <a:latin typeface="Cambria Math" panose="02040503050406030204" pitchFamily="18" charset="0"/>
                      </a:rPr>
                      <m:t>𝑎</m:t>
                    </m:r>
                    <m:r>
                      <a:rPr lang="en-US" altLang="ja-JP" b="0" i="1" smtClean="0">
                        <a:latin typeface="Cambria Math" panose="02040503050406030204" pitchFamily="18" charset="0"/>
                      </a:rPr>
                      <m:t>,</m:t>
                    </m:r>
                    <m:r>
                      <a:rPr lang="en-US" altLang="ja-JP" b="0" i="1" smtClean="0">
                        <a:latin typeface="Cambria Math" panose="02040503050406030204" pitchFamily="18" charset="0"/>
                      </a:rPr>
                      <m:t>𝑏</m:t>
                    </m:r>
                    <m:r>
                      <a:rPr lang="ja-JP" altLang="en-US" i="1">
                        <a:latin typeface="Cambria Math" panose="02040503050406030204" pitchFamily="18" charset="0"/>
                      </a:rPr>
                      <m:t>と</m:t>
                    </m:r>
                  </m:oMath>
                </a14:m>
                <a:r>
                  <a:rPr kumimoji="1" lang="ja-JP" altLang="en-US" dirty="0" smtClean="0"/>
                  <a:t>角度</a:t>
                </a:r>
                <a14:m>
                  <m:oMath xmlns:m="http://schemas.openxmlformats.org/officeDocument/2006/math">
                    <m:sSub>
                      <m:sSubPr>
                        <m:ctrlPr>
                          <a:rPr kumimoji="1" lang="en-US" altLang="ja-JP" i="1" dirty="0" smtClean="0">
                            <a:latin typeface="Cambria Math" panose="02040503050406030204" pitchFamily="18" charset="0"/>
                          </a:rPr>
                        </m:ctrlPr>
                      </m:sSubPr>
                      <m:e>
                        <m:r>
                          <a:rPr kumimoji="1" lang="ja-JP" altLang="en-US" i="1" dirty="0" smtClean="0">
                            <a:latin typeface="Cambria Math" panose="02040503050406030204" pitchFamily="18" charset="0"/>
                          </a:rPr>
                          <m:t>𝜃</m:t>
                        </m:r>
                      </m:e>
                      <m:sub>
                        <m:r>
                          <a:rPr kumimoji="1" lang="en-US" altLang="ja-JP" b="0" i="1" dirty="0" smtClean="0">
                            <a:latin typeface="Cambria Math" panose="02040503050406030204" pitchFamily="18" charset="0"/>
                          </a:rPr>
                          <m:t>𝑎</m:t>
                        </m:r>
                      </m:sub>
                    </m:sSub>
                    <m:r>
                      <a:rPr kumimoji="1" lang="en-US" altLang="ja-JP" b="0" i="1" dirty="0" smtClean="0">
                        <a:latin typeface="Cambria Math" panose="02040503050406030204" pitchFamily="18" charset="0"/>
                      </a:rPr>
                      <m:t>,</m:t>
                    </m:r>
                    <m:sSub>
                      <m:sSubPr>
                        <m:ctrlPr>
                          <a:rPr kumimoji="1" lang="en-US" altLang="ja-JP" b="0" i="1" dirty="0" smtClean="0">
                            <a:latin typeface="Cambria Math" panose="02040503050406030204" pitchFamily="18" charset="0"/>
                          </a:rPr>
                        </m:ctrlPr>
                      </m:sSubPr>
                      <m:e>
                        <m:r>
                          <a:rPr kumimoji="1" lang="ja-JP" altLang="en-US" b="0" i="1" dirty="0" smtClean="0">
                            <a:latin typeface="Cambria Math" panose="02040503050406030204" pitchFamily="18" charset="0"/>
                          </a:rPr>
                          <m:t>𝜃</m:t>
                        </m:r>
                      </m:e>
                      <m:sub>
                        <m:r>
                          <a:rPr kumimoji="1" lang="en-US" altLang="ja-JP" b="0" i="1" dirty="0" smtClean="0">
                            <a:latin typeface="Cambria Math" panose="02040503050406030204" pitchFamily="18" charset="0"/>
                          </a:rPr>
                          <m:t>𝑏</m:t>
                        </m:r>
                      </m:sub>
                    </m:sSub>
                  </m:oMath>
                </a14:m>
                <a:r>
                  <a:rPr kumimoji="1" lang="ja-JP" altLang="en-US" dirty="0" smtClean="0"/>
                  <a:t>の４つのパラメータから点</a:t>
                </a:r>
                <a:r>
                  <a:rPr kumimoji="1" lang="en-US" altLang="ja-JP" dirty="0" smtClean="0"/>
                  <a:t>A</a:t>
                </a:r>
                <a:r>
                  <a:rPr kumimoji="1" lang="ja-JP" altLang="en-US" dirty="0" smtClean="0"/>
                  <a:t>を基準としたミウラ折りの各座標を表せる。</a:t>
                </a:r>
                <a:endParaRPr kumimoji="1" lang="en-US" altLang="ja-JP" dirty="0" smtClean="0"/>
              </a:p>
              <a:p>
                <a:pPr marL="0" indent="0">
                  <a:buNone/>
                </a:pPr>
                <a:endParaRPr lang="en-US" altLang="ja-JP" sz="1600" dirty="0"/>
              </a:p>
              <a:p>
                <a:pPr marL="0" indent="0">
                  <a:buNone/>
                </a:pPr>
                <a:endParaRPr kumimoji="1" lang="en-US" altLang="ja-JP" sz="1600" dirty="0" smtClean="0"/>
              </a:p>
              <a:p>
                <a:pPr marL="0" indent="0">
                  <a:buNone/>
                </a:pPr>
                <a:endParaRPr lang="en-US" altLang="ja-JP" sz="1600" dirty="0"/>
              </a:p>
              <a:p>
                <a:pPr marL="0" indent="0">
                  <a:buNone/>
                </a:pPr>
                <a:endParaRPr kumimoji="1" lang="en-US" altLang="ja-JP" sz="1600" dirty="0" smtClean="0"/>
              </a:p>
              <a:p>
                <a:pPr marL="0" indent="0">
                  <a:buNone/>
                </a:pPr>
                <a:endParaRPr lang="en-US" altLang="ja-JP" sz="1600" dirty="0"/>
              </a:p>
              <a:p>
                <a:pPr marL="0" indent="0">
                  <a:buNone/>
                </a:pPr>
                <a:endParaRPr kumimoji="1" lang="en-US" altLang="ja-JP" sz="1600" dirty="0" smtClean="0"/>
              </a:p>
              <a:p>
                <a:pPr marL="0" indent="0">
                  <a:buNone/>
                </a:pPr>
                <a:endParaRPr lang="en-US" altLang="ja-JP" sz="1600" dirty="0"/>
              </a:p>
              <a:p>
                <a:pPr marL="0" indent="0">
                  <a:buNone/>
                </a:pPr>
                <a:endParaRPr kumimoji="1" lang="en-US" altLang="ja-JP" sz="1600" dirty="0" smtClean="0"/>
              </a:p>
              <a:p>
                <a:pPr marL="0" indent="0">
                  <a:buNone/>
                </a:pPr>
                <a:endParaRPr lang="en-US" altLang="ja-JP" sz="1600" dirty="0"/>
              </a:p>
              <a:p>
                <a:pPr marL="0" indent="0">
                  <a:buNone/>
                </a:pPr>
                <a:endParaRPr kumimoji="1" lang="en-US" altLang="ja-JP" sz="1600" dirty="0" smtClean="0"/>
              </a:p>
              <a:p>
                <a:pPr marL="0" indent="0">
                  <a:buNone/>
                </a:pPr>
                <a:endParaRPr lang="en-US" altLang="ja-JP" sz="1600" dirty="0"/>
              </a:p>
              <a:p>
                <a:pPr marL="0" indent="0">
                  <a:buNone/>
                </a:pPr>
                <a:r>
                  <a:rPr kumimoji="1" lang="ja-JP" altLang="en-US" sz="1600" dirty="0" smtClean="0"/>
                  <a:t>右図の出典「</a:t>
                </a:r>
                <a:r>
                  <a:rPr lang="en-US" altLang="ja-JP" sz="1600" dirty="0"/>
                  <a:t>Mark Schenk and Simon D. Guest, Proc Natl </a:t>
                </a:r>
                <a:r>
                  <a:rPr lang="en-US" altLang="ja-JP" sz="1600" dirty="0" err="1"/>
                  <a:t>Acad</a:t>
                </a:r>
                <a:r>
                  <a:rPr lang="en-US" altLang="ja-JP" sz="1600" dirty="0"/>
                  <a:t> </a:t>
                </a:r>
                <a:r>
                  <a:rPr lang="en-US" altLang="ja-JP" sz="1600" dirty="0" err="1"/>
                  <a:t>Sci</a:t>
                </a:r>
                <a:r>
                  <a:rPr lang="en-US" altLang="ja-JP" sz="1600" dirty="0"/>
                  <a:t> USA. 110(2013) 3276</a:t>
                </a:r>
                <a:r>
                  <a:rPr kumimoji="1" lang="ja-JP" altLang="en-US" sz="1600" dirty="0" smtClean="0"/>
                  <a:t>」</a:t>
                </a:r>
                <a:endParaRPr kumimoji="1" lang="en-US" altLang="ja-JP" sz="1600" dirty="0" smtClean="0"/>
              </a:p>
            </p:txBody>
          </p:sp>
        </mc:Choice>
        <mc:Fallback xmlns="">
          <p:sp>
            <p:nvSpPr>
              <p:cNvPr id="3" name="コンテンツ プレースホルダー 2"/>
              <p:cNvSpPr>
                <a:spLocks noGrp="1" noRot="1" noChangeAspect="1" noMove="1" noResize="1" noEditPoints="1" noAdjustHandles="1" noChangeArrowheads="1" noChangeShapeType="1" noTextEdit="1"/>
              </p:cNvSpPr>
              <p:nvPr>
                <p:ph idx="1"/>
              </p:nvPr>
            </p:nvSpPr>
            <p:spPr>
              <a:xfrm>
                <a:off x="838200" y="1825624"/>
                <a:ext cx="10515600" cy="4726177"/>
              </a:xfrm>
              <a:blipFill rotWithShape="0">
                <a:blip r:embed="rId2"/>
                <a:stretch>
                  <a:fillRect l="-1217" t="-3608"/>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graphicFrame>
            <p:nvGraphicFramePr>
              <p:cNvPr id="23" name="表 22"/>
              <p:cNvGraphicFramePr>
                <a:graphicFrameLocks noGrp="1"/>
              </p:cNvGraphicFramePr>
              <p:nvPr>
                <p:extLst>
                  <p:ext uri="{D42A27DB-BD31-4B8C-83A1-F6EECF244321}">
                    <p14:modId xmlns:p14="http://schemas.microsoft.com/office/powerpoint/2010/main" val="742441129"/>
                  </p:ext>
                </p:extLst>
              </p:nvPr>
            </p:nvGraphicFramePr>
            <p:xfrm>
              <a:off x="838199" y="2572020"/>
              <a:ext cx="6518946" cy="3333830"/>
            </p:xfrm>
            <a:graphic>
              <a:graphicData uri="http://schemas.openxmlformats.org/drawingml/2006/table">
                <a:tbl>
                  <a:tblPr firstRow="1" firstCol="1" bandRow="1"/>
                  <a:tblGrid>
                    <a:gridCol w="1893272"/>
                    <a:gridCol w="4625674"/>
                  </a:tblGrid>
                  <a:tr h="333383">
                    <a:tc>
                      <a:txBody>
                        <a:bodyPr/>
                        <a:lstStyle/>
                        <a:p>
                          <a:pPr algn="ctr">
                            <a:spcAft>
                              <a:spcPts val="0"/>
                            </a:spcAft>
                          </a:pPr>
                          <a:r>
                            <a:rPr lang="ja-JP" sz="1400" kern="100" dirty="0">
                              <a:effectLst/>
                              <a:latin typeface="Century" panose="02040604050505020304" pitchFamily="18" charset="0"/>
                              <a:ea typeface="ＭＳ 明朝" panose="02020609040205080304" pitchFamily="17" charset="-128"/>
                              <a:cs typeface="Times New Roman" panose="02020603050405020304" pitchFamily="18" charset="0"/>
                            </a:rPr>
                            <a:t>ミウラ折りの各点</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400" kern="100">
                              <a:effectLst/>
                              <a:latin typeface="Century" panose="02040604050505020304" pitchFamily="18" charset="0"/>
                              <a:ea typeface="ＭＳ 明朝" panose="02020609040205080304" pitchFamily="17" charset="-128"/>
                              <a:cs typeface="Times New Roman" panose="02020603050405020304" pitchFamily="18" charset="0"/>
                            </a:rPr>
                            <a:t>点</a:t>
                          </a:r>
                          <a:r>
                            <a:rPr lang="en-US" sz="1400" kern="100">
                              <a:effectLst/>
                              <a:latin typeface="Century" panose="02040604050505020304" pitchFamily="18" charset="0"/>
                              <a:ea typeface="ＭＳ 明朝" panose="02020609040205080304" pitchFamily="17" charset="-128"/>
                              <a:cs typeface="Times New Roman" panose="02020603050405020304" pitchFamily="18" charset="0"/>
                            </a:rPr>
                            <a:t>A</a:t>
                          </a:r>
                          <a:r>
                            <a:rPr lang="ja-JP" sz="1400" kern="100">
                              <a:effectLst/>
                              <a:latin typeface="Century" panose="02040604050505020304" pitchFamily="18" charset="0"/>
                              <a:ea typeface="ＭＳ 明朝" panose="02020609040205080304" pitchFamily="17" charset="-128"/>
                              <a:cs typeface="Times New Roman" panose="02020603050405020304" pitchFamily="18" charset="0"/>
                            </a:rPr>
                            <a:t>を基準にした時の各点の座標</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3383">
                    <a:tc>
                      <a:txBody>
                        <a:bodyPr/>
                        <a:lstStyle/>
                        <a:p>
                          <a:pPr algn="ctr">
                            <a:spcAft>
                              <a:spcPts val="0"/>
                            </a:spcAft>
                          </a:pPr>
                          <a:r>
                            <a:rPr lang="en-US" sz="1400" kern="100">
                              <a:effectLst/>
                              <a:latin typeface="Century" panose="02040604050505020304" pitchFamily="18" charset="0"/>
                              <a:ea typeface="ＭＳ 明朝" panose="02020609040205080304" pitchFamily="17" charset="-128"/>
                              <a:cs typeface="Times New Roman" panose="02020603050405020304" pitchFamily="18" charset="0"/>
                            </a:rPr>
                            <a:t>A</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14:m>
                            <m:oMathPara xmlns:m="http://schemas.openxmlformats.org/officeDocument/2006/math">
                              <m:oMathParaPr>
                                <m:jc m:val="centerGroup"/>
                              </m:oMathParaPr>
                              <m:oMath xmlns:m="http://schemas.openxmlformats.org/officeDocument/2006/math">
                                <m:r>
                                  <a:rPr lang="en-US" sz="1400" kern="100">
                                    <a:effectLst/>
                                    <a:latin typeface="Cambria Math" panose="02040503050406030204" pitchFamily="18" charset="0"/>
                                    <a:ea typeface="ＭＳ 明朝" panose="02020609040205080304" pitchFamily="17" charset="-128"/>
                                    <a:cs typeface="Times New Roman" panose="02020603050405020304" pitchFamily="18" charset="0"/>
                                  </a:rPr>
                                  <m:t>(</m:t>
                                </m:r>
                                <m:sSub>
                                  <m:sSubPr>
                                    <m:ctrlPr>
                                      <a:rPr lang="ja-JP" sz="1400" i="1" kern="100">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𝑥</m:t>
                                    </m:r>
                                  </m:e>
                                  <m:sub>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0</m:t>
                                    </m:r>
                                  </m:sub>
                                </m:sSub>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m:t>
                                </m:r>
                                <m:sSub>
                                  <m:sSubPr>
                                    <m:ctrlPr>
                                      <a:rPr lang="ja-JP" sz="1400" i="1" kern="100">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𝑦</m:t>
                                    </m:r>
                                  </m:e>
                                  <m:sub>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0</m:t>
                                    </m:r>
                                  </m:sub>
                                </m:sSub>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m:t>
                                </m:r>
                                <m:sSub>
                                  <m:sSubPr>
                                    <m:ctrlPr>
                                      <a:rPr lang="ja-JP" sz="1400" i="1" kern="100">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𝑧</m:t>
                                    </m:r>
                                  </m:e>
                                  <m:sub>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0</m:t>
                                    </m:r>
                                  </m:sub>
                                </m:sSub>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m:t>
                                </m:r>
                              </m:oMath>
                            </m:oMathPara>
                          </a14:m>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3383">
                    <a:tc>
                      <a:txBody>
                        <a:bodyPr/>
                        <a:lstStyle/>
                        <a:p>
                          <a:pPr algn="ctr">
                            <a:spcAft>
                              <a:spcPts val="0"/>
                            </a:spcAft>
                          </a:pPr>
                          <a:r>
                            <a:rPr lang="en-US" sz="1400" kern="100">
                              <a:effectLst/>
                              <a:latin typeface="Century" panose="02040604050505020304" pitchFamily="18" charset="0"/>
                              <a:ea typeface="ＭＳ 明朝" panose="02020609040205080304" pitchFamily="17" charset="-128"/>
                              <a:cs typeface="Times New Roman" panose="02020603050405020304" pitchFamily="18" charset="0"/>
                            </a:rPr>
                            <a:t>B</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14:m>
                            <m:oMathPara xmlns:m="http://schemas.openxmlformats.org/officeDocument/2006/math">
                              <m:oMathParaPr>
                                <m:jc m:val="centerGroup"/>
                              </m:oMathParaPr>
                              <m:oMath xmlns:m="http://schemas.openxmlformats.org/officeDocument/2006/math">
                                <m:r>
                                  <a:rPr lang="en-US" sz="1400" kern="100">
                                    <a:effectLst/>
                                    <a:latin typeface="Cambria Math" panose="02040503050406030204" pitchFamily="18" charset="0"/>
                                    <a:ea typeface="ＭＳ 明朝" panose="02020609040205080304" pitchFamily="17" charset="-128"/>
                                    <a:cs typeface="Times New Roman" panose="02020603050405020304" pitchFamily="18" charset="0"/>
                                  </a:rPr>
                                  <m:t>(</m:t>
                                </m:r>
                                <m:sSub>
                                  <m:sSubPr>
                                    <m:ctrlPr>
                                      <a:rPr lang="ja-JP" sz="1400" i="1" kern="100">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𝑥</m:t>
                                    </m:r>
                                  </m:e>
                                  <m:sub>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0</m:t>
                                    </m:r>
                                  </m:sub>
                                </m:sSub>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m:t>
                                </m:r>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𝑏</m:t>
                                </m:r>
                                <m:func>
                                  <m:funcPr>
                                    <m:ctrlPr>
                                      <a:rPr lang="ja-JP" sz="1400" i="1" kern="100">
                                        <a:effectLst/>
                                        <a:latin typeface="Cambria Math" panose="02040503050406030204" pitchFamily="18" charset="0"/>
                                        <a:ea typeface="Cambria Math" panose="02040503050406030204" pitchFamily="18" charset="0"/>
                                        <a:cs typeface="Times New Roman" panose="02020603050405020304" pitchFamily="18" charset="0"/>
                                      </a:rPr>
                                    </m:ctrlPr>
                                  </m:funcPr>
                                  <m:fName>
                                    <m:r>
                                      <m:rPr>
                                        <m:sty m:val="p"/>
                                      </m:rPr>
                                      <a:rPr lang="en-US" sz="1400" kern="100">
                                        <a:effectLst/>
                                        <a:latin typeface="Cambria Math" panose="02040503050406030204" pitchFamily="18" charset="0"/>
                                        <a:ea typeface="ＭＳ 明朝" panose="02020609040205080304" pitchFamily="17" charset="-128"/>
                                        <a:cs typeface="Times New Roman" panose="02020603050405020304" pitchFamily="18" charset="0"/>
                                      </a:rPr>
                                      <m:t>cos</m:t>
                                    </m:r>
                                  </m:fName>
                                  <m:e>
                                    <m:sSub>
                                      <m:sSubPr>
                                        <m:ctrlPr>
                                          <a:rPr lang="ja-JP" sz="1400" i="1" kern="100">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𝜃</m:t>
                                        </m:r>
                                      </m:e>
                                      <m:sub>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𝑎</m:t>
                                        </m:r>
                                      </m:sub>
                                    </m:sSub>
                                  </m:e>
                                </m:func>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m:t>
                                </m:r>
                                <m:sSub>
                                  <m:sSubPr>
                                    <m:ctrlPr>
                                      <a:rPr lang="ja-JP" sz="1400" i="1" kern="100">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𝑦</m:t>
                                    </m:r>
                                  </m:e>
                                  <m:sub>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0</m:t>
                                    </m:r>
                                  </m:sub>
                                </m:sSub>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m:t>
                                </m:r>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𝑏</m:t>
                                </m:r>
                                <m:func>
                                  <m:funcPr>
                                    <m:ctrlPr>
                                      <a:rPr lang="ja-JP" sz="1400" i="1" kern="100">
                                        <a:effectLst/>
                                        <a:latin typeface="Cambria Math" panose="02040503050406030204" pitchFamily="18" charset="0"/>
                                        <a:ea typeface="Cambria Math" panose="02040503050406030204" pitchFamily="18" charset="0"/>
                                        <a:cs typeface="Times New Roman" panose="02020603050405020304" pitchFamily="18" charset="0"/>
                                      </a:rPr>
                                    </m:ctrlPr>
                                  </m:funcPr>
                                  <m:fName>
                                    <m:r>
                                      <m:rPr>
                                        <m:sty m:val="p"/>
                                      </m:rPr>
                                      <a:rPr lang="en-US" sz="1400" kern="100">
                                        <a:effectLst/>
                                        <a:latin typeface="Cambria Math" panose="02040503050406030204" pitchFamily="18" charset="0"/>
                                        <a:ea typeface="ＭＳ 明朝" panose="02020609040205080304" pitchFamily="17" charset="-128"/>
                                        <a:cs typeface="Times New Roman" panose="02020603050405020304" pitchFamily="18" charset="0"/>
                                      </a:rPr>
                                      <m:t>sin</m:t>
                                    </m:r>
                                  </m:fName>
                                  <m:e>
                                    <m:d>
                                      <m:dPr>
                                        <m:ctrlPr>
                                          <a:rPr lang="ja-JP" sz="1400" i="1" kern="100">
                                            <a:effectLst/>
                                            <a:latin typeface="Cambria Math" panose="02040503050406030204" pitchFamily="18" charset="0"/>
                                            <a:ea typeface="Cambria Math" panose="02040503050406030204" pitchFamily="18" charset="0"/>
                                            <a:cs typeface="Times New Roman" panose="02020603050405020304" pitchFamily="18" charset="0"/>
                                          </a:rPr>
                                        </m:ctrlPr>
                                      </m:dPr>
                                      <m:e>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90−</m:t>
                                        </m:r>
                                        <m:sSub>
                                          <m:sSubPr>
                                            <m:ctrlPr>
                                              <a:rPr lang="ja-JP" sz="1400" i="1" kern="100">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𝜃</m:t>
                                            </m:r>
                                          </m:e>
                                          <m:sub>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𝑎</m:t>
                                            </m:r>
                                          </m:sub>
                                        </m:sSub>
                                      </m:e>
                                    </m:d>
                                  </m:e>
                                </m:func>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m:t>
                                </m:r>
                                <m:sSub>
                                  <m:sSubPr>
                                    <m:ctrlPr>
                                      <a:rPr lang="ja-JP" sz="1400" i="1" kern="100">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𝑧</m:t>
                                    </m:r>
                                  </m:e>
                                  <m:sub>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0</m:t>
                                    </m:r>
                                  </m:sub>
                                </m:sSub>
                                <m:r>
                                  <a:rPr lang="en-US" sz="1400" kern="100">
                                    <a:effectLst/>
                                    <a:latin typeface="Cambria Math" panose="02040503050406030204" pitchFamily="18" charset="0"/>
                                    <a:ea typeface="ＭＳ 明朝" panose="02020609040205080304" pitchFamily="17" charset="-128"/>
                                    <a:cs typeface="Times New Roman" panose="02020603050405020304" pitchFamily="18" charset="0"/>
                                  </a:rPr>
                                  <m:t>)</m:t>
                                </m:r>
                              </m:oMath>
                            </m:oMathPara>
                          </a14:m>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3383">
                    <a:tc>
                      <a:txBody>
                        <a:bodyPr/>
                        <a:lstStyle/>
                        <a:p>
                          <a:pPr algn="ctr">
                            <a:spcAft>
                              <a:spcPts val="0"/>
                            </a:spcAft>
                          </a:pPr>
                          <a:r>
                            <a:rPr lang="en-US" sz="1400" kern="100">
                              <a:effectLst/>
                              <a:latin typeface="Century" panose="02040604050505020304" pitchFamily="18" charset="0"/>
                              <a:ea typeface="ＭＳ 明朝" panose="02020609040205080304" pitchFamily="17" charset="-128"/>
                              <a:cs typeface="Times New Roman" panose="02020603050405020304" pitchFamily="18" charset="0"/>
                            </a:rPr>
                            <a:t>C</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14:m>
                            <m:oMathPara xmlns:m="http://schemas.openxmlformats.org/officeDocument/2006/math">
                              <m:oMathParaPr>
                                <m:jc m:val="centerGroup"/>
                              </m:oMathParaPr>
                              <m:oMath xmlns:m="http://schemas.openxmlformats.org/officeDocument/2006/math">
                                <m:d>
                                  <m:dPr>
                                    <m:ctrlPr>
                                      <a:rPr lang="ja-JP" sz="1400" i="1" kern="100">
                                        <a:effectLst/>
                                        <a:latin typeface="Cambria Math" panose="02040503050406030204" pitchFamily="18" charset="0"/>
                                        <a:ea typeface="Cambria Math" panose="02040503050406030204" pitchFamily="18" charset="0"/>
                                        <a:cs typeface="Times New Roman" panose="02020603050405020304" pitchFamily="18" charset="0"/>
                                      </a:rPr>
                                    </m:ctrlPr>
                                  </m:dPr>
                                  <m:e>
                                    <m:sSub>
                                      <m:sSubPr>
                                        <m:ctrlPr>
                                          <a:rPr lang="ja-JP" sz="1400" i="1" kern="100">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𝑥</m:t>
                                        </m:r>
                                      </m:e>
                                      <m:sub>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0</m:t>
                                        </m:r>
                                      </m:sub>
                                    </m:sSub>
                                    <m:r>
                                      <a:rPr lang="en-US" sz="1400" kern="100">
                                        <a:effectLst/>
                                        <a:latin typeface="Cambria Math" panose="02040503050406030204" pitchFamily="18" charset="0"/>
                                        <a:ea typeface="ＭＳ 明朝" panose="02020609040205080304" pitchFamily="17" charset="-128"/>
                                        <a:cs typeface="Times New Roman" panose="02020603050405020304" pitchFamily="18" charset="0"/>
                                      </a:rPr>
                                      <m:t>+2</m:t>
                                    </m:r>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𝑏</m:t>
                                    </m:r>
                                    <m:func>
                                      <m:funcPr>
                                        <m:ctrlPr>
                                          <a:rPr lang="ja-JP" sz="1400" i="1" kern="100">
                                            <a:effectLst/>
                                            <a:latin typeface="Cambria Math" panose="02040503050406030204" pitchFamily="18" charset="0"/>
                                            <a:ea typeface="Cambria Math" panose="02040503050406030204" pitchFamily="18" charset="0"/>
                                            <a:cs typeface="Times New Roman" panose="02020603050405020304" pitchFamily="18" charset="0"/>
                                          </a:rPr>
                                        </m:ctrlPr>
                                      </m:funcPr>
                                      <m:fName>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𝑐𝑜𝑠</m:t>
                                        </m:r>
                                      </m:fName>
                                      <m:e>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(90−</m:t>
                                        </m:r>
                                        <m:sSub>
                                          <m:sSubPr>
                                            <m:ctrlPr>
                                              <a:rPr lang="ja-JP" sz="1400" i="1" kern="100">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𝜃</m:t>
                                            </m:r>
                                          </m:e>
                                          <m:sub>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𝑎</m:t>
                                            </m:r>
                                          </m:sub>
                                        </m:sSub>
                                      </m:e>
                                    </m:func>
                                  </m:e>
                                </m:d>
                                <m:r>
                                  <a:rPr lang="en-US" sz="1400" kern="100">
                                    <a:effectLst/>
                                    <a:latin typeface="Cambria Math" panose="02040503050406030204" pitchFamily="18" charset="0"/>
                                    <a:ea typeface="ＭＳ 明朝" panose="02020609040205080304" pitchFamily="17" charset="-128"/>
                                    <a:cs typeface="Times New Roman" panose="02020603050405020304" pitchFamily="18" charset="0"/>
                                  </a:rPr>
                                  <m:t>,</m:t>
                                </m:r>
                                <m:sSub>
                                  <m:sSubPr>
                                    <m:ctrlPr>
                                      <a:rPr lang="ja-JP" sz="1400" i="1" kern="100">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𝑦</m:t>
                                    </m:r>
                                  </m:e>
                                  <m:sub>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0</m:t>
                                    </m:r>
                                  </m:sub>
                                </m:sSub>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m:t>
                                </m:r>
                                <m:sSub>
                                  <m:sSubPr>
                                    <m:ctrlPr>
                                      <a:rPr lang="ja-JP" sz="1400" i="1" kern="100">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𝑧</m:t>
                                    </m:r>
                                  </m:e>
                                  <m:sub>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0</m:t>
                                    </m:r>
                                  </m:sub>
                                </m:sSub>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m:t>
                                </m:r>
                              </m:oMath>
                            </m:oMathPara>
                          </a14:m>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3383">
                    <a:tc>
                      <a:txBody>
                        <a:bodyPr/>
                        <a:lstStyle/>
                        <a:p>
                          <a:pPr algn="ctr">
                            <a:spcAft>
                              <a:spcPts val="0"/>
                            </a:spcAft>
                          </a:pPr>
                          <a:r>
                            <a:rPr lang="en-US" sz="1400" kern="100">
                              <a:effectLst/>
                              <a:latin typeface="Century" panose="02040604050505020304" pitchFamily="18" charset="0"/>
                              <a:ea typeface="ＭＳ 明朝" panose="02020609040205080304" pitchFamily="17" charset="-128"/>
                              <a:cs typeface="Times New Roman" panose="02020603050405020304" pitchFamily="18" charset="0"/>
                            </a:rPr>
                            <a:t>D</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14:m>
                            <m:oMathPara xmlns:m="http://schemas.openxmlformats.org/officeDocument/2006/math">
                              <m:oMathParaPr>
                                <m:jc m:val="centerGroup"/>
                              </m:oMathParaPr>
                              <m:oMath xmlns:m="http://schemas.openxmlformats.org/officeDocument/2006/math">
                                <m:r>
                                  <a:rPr lang="en-US" sz="1400" kern="100">
                                    <a:effectLst/>
                                    <a:latin typeface="Cambria Math" panose="02040503050406030204" pitchFamily="18" charset="0"/>
                                    <a:ea typeface="ＭＳ 明朝" panose="02020609040205080304" pitchFamily="17" charset="-128"/>
                                    <a:cs typeface="Times New Roman" panose="02020603050405020304" pitchFamily="18" charset="0"/>
                                  </a:rPr>
                                  <m:t>(</m:t>
                                </m:r>
                                <m:sSub>
                                  <m:sSubPr>
                                    <m:ctrlPr>
                                      <a:rPr lang="ja-JP" sz="1400" i="1" kern="100">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𝑥</m:t>
                                    </m:r>
                                  </m:e>
                                  <m:sub>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0</m:t>
                                    </m:r>
                                  </m:sub>
                                </m:sSub>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−2</m:t>
                                </m:r>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𝑏</m:t>
                                </m:r>
                                <m:func>
                                  <m:funcPr>
                                    <m:ctrlPr>
                                      <a:rPr lang="ja-JP" sz="1400" i="1" kern="100">
                                        <a:effectLst/>
                                        <a:latin typeface="Cambria Math" panose="02040503050406030204" pitchFamily="18" charset="0"/>
                                        <a:ea typeface="Cambria Math" panose="02040503050406030204" pitchFamily="18" charset="0"/>
                                        <a:cs typeface="Times New Roman" panose="02020603050405020304" pitchFamily="18" charset="0"/>
                                      </a:rPr>
                                    </m:ctrlPr>
                                  </m:funcPr>
                                  <m:fName>
                                    <m:r>
                                      <m:rPr>
                                        <m:sty m:val="p"/>
                                      </m:rPr>
                                      <a:rPr lang="en-US" sz="1400" kern="100">
                                        <a:effectLst/>
                                        <a:latin typeface="Cambria Math" panose="02040503050406030204" pitchFamily="18" charset="0"/>
                                        <a:ea typeface="ＭＳ 明朝" panose="02020609040205080304" pitchFamily="17" charset="-128"/>
                                        <a:cs typeface="Times New Roman" panose="02020603050405020304" pitchFamily="18" charset="0"/>
                                      </a:rPr>
                                      <m:t>cos</m:t>
                                    </m:r>
                                  </m:fName>
                                  <m:e>
                                    <m:sSub>
                                      <m:sSubPr>
                                        <m:ctrlPr>
                                          <a:rPr lang="ja-JP" sz="1400" i="1" kern="100">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(90−</m:t>
                                        </m:r>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𝜃</m:t>
                                        </m:r>
                                      </m:e>
                                      <m:sub>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𝑎</m:t>
                                        </m:r>
                                      </m:sub>
                                    </m:sSub>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m:t>
                                    </m:r>
                                  </m:e>
                                </m:func>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m:t>
                                </m:r>
                                <m:sSub>
                                  <m:sSubPr>
                                    <m:ctrlPr>
                                      <a:rPr lang="ja-JP" sz="1400" i="1" kern="100">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𝑦</m:t>
                                    </m:r>
                                  </m:e>
                                  <m:sub>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0</m:t>
                                    </m:r>
                                  </m:sub>
                                </m:sSub>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m:t>
                                </m:r>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𝑎</m:t>
                                </m:r>
                                <m:func>
                                  <m:funcPr>
                                    <m:ctrlPr>
                                      <a:rPr lang="ja-JP" sz="1400" i="1" kern="100">
                                        <a:effectLst/>
                                        <a:latin typeface="Cambria Math" panose="02040503050406030204" pitchFamily="18" charset="0"/>
                                        <a:ea typeface="Cambria Math" panose="02040503050406030204" pitchFamily="18" charset="0"/>
                                        <a:cs typeface="Times New Roman" panose="02020603050405020304" pitchFamily="18" charset="0"/>
                                      </a:rPr>
                                    </m:ctrlPr>
                                  </m:funcPr>
                                  <m:fName>
                                    <m:r>
                                      <m:rPr>
                                        <m:sty m:val="p"/>
                                      </m:rPr>
                                      <a:rPr lang="en-US" sz="1400" kern="100">
                                        <a:effectLst/>
                                        <a:latin typeface="Cambria Math" panose="02040503050406030204" pitchFamily="18" charset="0"/>
                                        <a:ea typeface="ＭＳ 明朝" panose="02020609040205080304" pitchFamily="17" charset="-128"/>
                                        <a:cs typeface="Times New Roman" panose="02020603050405020304" pitchFamily="18" charset="0"/>
                                      </a:rPr>
                                      <m:t>cos</m:t>
                                    </m:r>
                                  </m:fName>
                                  <m:e>
                                    <m:sSub>
                                      <m:sSubPr>
                                        <m:ctrlPr>
                                          <a:rPr lang="ja-JP" sz="1400" i="1" kern="100">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𝜃</m:t>
                                        </m:r>
                                      </m:e>
                                      <m:sub>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𝑏</m:t>
                                        </m:r>
                                      </m:sub>
                                    </m:sSub>
                                  </m:e>
                                </m:func>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m:t>
                                </m:r>
                                <m:sSub>
                                  <m:sSubPr>
                                    <m:ctrlPr>
                                      <a:rPr lang="ja-JP" sz="1400" i="1" kern="100">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𝑧</m:t>
                                    </m:r>
                                  </m:e>
                                  <m:sub>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0</m:t>
                                    </m:r>
                                  </m:sub>
                                </m:sSub>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m:t>
                                </m:r>
                              </m:oMath>
                            </m:oMathPara>
                          </a14:m>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3383">
                    <a:tc>
                      <a:txBody>
                        <a:bodyPr/>
                        <a:lstStyle/>
                        <a:p>
                          <a:pPr algn="ctr">
                            <a:spcAft>
                              <a:spcPts val="0"/>
                            </a:spcAft>
                          </a:pPr>
                          <a:r>
                            <a:rPr lang="en-US" sz="1400" kern="100">
                              <a:effectLst/>
                              <a:latin typeface="Century" panose="02040604050505020304" pitchFamily="18" charset="0"/>
                              <a:ea typeface="ＭＳ 明朝" panose="02020609040205080304" pitchFamily="17" charset="-128"/>
                              <a:cs typeface="Times New Roman" panose="02020603050405020304" pitchFamily="18" charset="0"/>
                            </a:rPr>
                            <a:t>E</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14:m>
                            <m:oMathPara xmlns:m="http://schemas.openxmlformats.org/officeDocument/2006/math">
                              <m:oMathParaPr>
                                <m:jc m:val="centerGroup"/>
                              </m:oMathParaPr>
                              <m:oMath xmlns:m="http://schemas.openxmlformats.org/officeDocument/2006/math">
                                <m:r>
                                  <a:rPr lang="en-US" sz="1400" kern="100">
                                    <a:effectLst/>
                                    <a:latin typeface="Cambria Math" panose="02040503050406030204" pitchFamily="18" charset="0"/>
                                    <a:ea typeface="ＭＳ 明朝" panose="02020609040205080304" pitchFamily="17" charset="-128"/>
                                    <a:cs typeface="Times New Roman" panose="02020603050405020304" pitchFamily="18" charset="0"/>
                                  </a:rPr>
                                  <m:t>(</m:t>
                                </m:r>
                                <m:sSub>
                                  <m:sSubPr>
                                    <m:ctrlPr>
                                      <a:rPr lang="ja-JP" sz="1400" i="1" kern="100">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𝑥</m:t>
                                    </m:r>
                                  </m:e>
                                  <m:sub>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0</m:t>
                                    </m:r>
                                  </m:sub>
                                </m:sSub>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+2</m:t>
                                </m:r>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𝑏</m:t>
                                </m:r>
                                <m:func>
                                  <m:funcPr>
                                    <m:ctrlPr>
                                      <a:rPr lang="ja-JP" sz="1400" i="1" kern="100">
                                        <a:effectLst/>
                                        <a:latin typeface="Cambria Math" panose="02040503050406030204" pitchFamily="18" charset="0"/>
                                        <a:ea typeface="Cambria Math" panose="02040503050406030204" pitchFamily="18" charset="0"/>
                                        <a:cs typeface="Times New Roman" panose="02020603050405020304" pitchFamily="18" charset="0"/>
                                      </a:rPr>
                                    </m:ctrlPr>
                                  </m:funcPr>
                                  <m:fName>
                                    <m:r>
                                      <m:rPr>
                                        <m:sty m:val="p"/>
                                      </m:rPr>
                                      <a:rPr lang="en-US" sz="1400" kern="100">
                                        <a:effectLst/>
                                        <a:latin typeface="Cambria Math" panose="02040503050406030204" pitchFamily="18" charset="0"/>
                                        <a:ea typeface="ＭＳ 明朝" panose="02020609040205080304" pitchFamily="17" charset="-128"/>
                                        <a:cs typeface="Times New Roman" panose="02020603050405020304" pitchFamily="18" charset="0"/>
                                      </a:rPr>
                                      <m:t>cos</m:t>
                                    </m:r>
                                  </m:fName>
                                  <m:e>
                                    <m:d>
                                      <m:dPr>
                                        <m:ctrlPr>
                                          <a:rPr lang="ja-JP" sz="1400" i="1" kern="100">
                                            <a:effectLst/>
                                            <a:latin typeface="Cambria Math" panose="02040503050406030204" pitchFamily="18" charset="0"/>
                                            <a:ea typeface="Cambria Math" panose="02040503050406030204" pitchFamily="18" charset="0"/>
                                            <a:cs typeface="Times New Roman" panose="02020603050405020304" pitchFamily="18" charset="0"/>
                                          </a:rPr>
                                        </m:ctrlPr>
                                      </m:dPr>
                                      <m:e>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90−</m:t>
                                        </m:r>
                                        <m:sSub>
                                          <m:sSubPr>
                                            <m:ctrlPr>
                                              <a:rPr lang="ja-JP" sz="1400" i="1" kern="100">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𝜃</m:t>
                                            </m:r>
                                          </m:e>
                                          <m:sub>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𝑎</m:t>
                                            </m:r>
                                          </m:sub>
                                        </m:sSub>
                                      </m:e>
                                    </m:d>
                                  </m:e>
                                </m:func>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m:t>
                                </m:r>
                                <m:sSub>
                                  <m:sSubPr>
                                    <m:ctrlPr>
                                      <a:rPr lang="ja-JP" sz="1400" i="1" kern="100">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𝑦</m:t>
                                    </m:r>
                                  </m:e>
                                  <m:sub>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0</m:t>
                                    </m:r>
                                  </m:sub>
                                </m:sSub>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+2</m:t>
                                </m:r>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𝑎</m:t>
                                </m:r>
                                <m:func>
                                  <m:funcPr>
                                    <m:ctrlPr>
                                      <a:rPr lang="ja-JP" sz="1400" i="1" kern="100">
                                        <a:effectLst/>
                                        <a:latin typeface="Cambria Math" panose="02040503050406030204" pitchFamily="18" charset="0"/>
                                        <a:ea typeface="Cambria Math" panose="02040503050406030204" pitchFamily="18" charset="0"/>
                                        <a:cs typeface="Times New Roman" panose="02020603050405020304" pitchFamily="18" charset="0"/>
                                      </a:rPr>
                                    </m:ctrlPr>
                                  </m:funcPr>
                                  <m:fName>
                                    <m:r>
                                      <m:rPr>
                                        <m:sty m:val="p"/>
                                      </m:rPr>
                                      <a:rPr lang="en-US" sz="1400" kern="100">
                                        <a:effectLst/>
                                        <a:latin typeface="Cambria Math" panose="02040503050406030204" pitchFamily="18" charset="0"/>
                                        <a:ea typeface="ＭＳ 明朝" panose="02020609040205080304" pitchFamily="17" charset="-128"/>
                                        <a:cs typeface="Times New Roman" panose="02020603050405020304" pitchFamily="18" charset="0"/>
                                      </a:rPr>
                                      <m:t>cos</m:t>
                                    </m:r>
                                  </m:fName>
                                  <m:e>
                                    <m:sSub>
                                      <m:sSubPr>
                                        <m:ctrlPr>
                                          <a:rPr lang="ja-JP" sz="1400" i="1" kern="100">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𝜃</m:t>
                                        </m:r>
                                      </m:e>
                                      <m:sub>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𝑏</m:t>
                                        </m:r>
                                      </m:sub>
                                    </m:sSub>
                                  </m:e>
                                </m:func>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m:t>
                                </m:r>
                                <m:sSub>
                                  <m:sSubPr>
                                    <m:ctrlPr>
                                      <a:rPr lang="ja-JP" sz="1400" i="1" kern="100">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𝑧</m:t>
                                    </m:r>
                                  </m:e>
                                  <m:sub>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0</m:t>
                                    </m:r>
                                  </m:sub>
                                </m:sSub>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m:t>
                                </m:r>
                              </m:oMath>
                            </m:oMathPara>
                          </a14:m>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3383">
                    <a:tc>
                      <a:txBody>
                        <a:bodyPr/>
                        <a:lstStyle/>
                        <a:p>
                          <a:pPr algn="ctr">
                            <a:spcAft>
                              <a:spcPts val="0"/>
                            </a:spcAft>
                          </a:pPr>
                          <a:r>
                            <a:rPr lang="en-US" sz="1400" kern="100">
                              <a:effectLst/>
                              <a:latin typeface="Century" panose="02040604050505020304" pitchFamily="18" charset="0"/>
                              <a:ea typeface="ＭＳ 明朝" panose="02020609040205080304" pitchFamily="17" charset="-128"/>
                              <a:cs typeface="Times New Roman" panose="02020603050405020304" pitchFamily="18" charset="0"/>
                            </a:rPr>
                            <a:t>F</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14:m>
                            <m:oMathPara xmlns:m="http://schemas.openxmlformats.org/officeDocument/2006/math">
                              <m:oMathParaPr>
                                <m:jc m:val="centerGroup"/>
                              </m:oMathParaPr>
                              <m:oMath xmlns:m="http://schemas.openxmlformats.org/officeDocument/2006/math">
                                <m:r>
                                  <a:rPr lang="en-US" sz="1400" kern="100">
                                    <a:effectLst/>
                                    <a:latin typeface="Cambria Math" panose="02040503050406030204" pitchFamily="18" charset="0"/>
                                    <a:ea typeface="ＭＳ 明朝" panose="02020609040205080304" pitchFamily="17" charset="-128"/>
                                    <a:cs typeface="Times New Roman" panose="02020603050405020304" pitchFamily="18" charset="0"/>
                                  </a:rPr>
                                  <m:t>(</m:t>
                                </m:r>
                                <m:sSub>
                                  <m:sSubPr>
                                    <m:ctrlPr>
                                      <a:rPr lang="ja-JP" sz="1400" i="1" kern="100">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𝑥</m:t>
                                    </m:r>
                                  </m:e>
                                  <m:sub>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0</m:t>
                                    </m:r>
                                  </m:sub>
                                </m:sSub>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m:t>
                                </m:r>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𝑏</m:t>
                                </m:r>
                                <m:func>
                                  <m:funcPr>
                                    <m:ctrlPr>
                                      <a:rPr lang="ja-JP" sz="1400" i="1" kern="100">
                                        <a:effectLst/>
                                        <a:latin typeface="Cambria Math" panose="02040503050406030204" pitchFamily="18" charset="0"/>
                                        <a:ea typeface="Cambria Math" panose="02040503050406030204" pitchFamily="18" charset="0"/>
                                        <a:cs typeface="Times New Roman" panose="02020603050405020304" pitchFamily="18" charset="0"/>
                                      </a:rPr>
                                    </m:ctrlPr>
                                  </m:funcPr>
                                  <m:fName>
                                    <m:r>
                                      <m:rPr>
                                        <m:sty m:val="p"/>
                                      </m:rPr>
                                      <a:rPr lang="en-US" sz="1400" kern="100">
                                        <a:effectLst/>
                                        <a:latin typeface="Cambria Math" panose="02040503050406030204" pitchFamily="18" charset="0"/>
                                        <a:ea typeface="ＭＳ 明朝" panose="02020609040205080304" pitchFamily="17" charset="-128"/>
                                        <a:cs typeface="Times New Roman" panose="02020603050405020304" pitchFamily="18" charset="0"/>
                                      </a:rPr>
                                      <m:t>cos</m:t>
                                    </m:r>
                                  </m:fName>
                                  <m:e>
                                    <m:sSub>
                                      <m:sSubPr>
                                        <m:ctrlPr>
                                          <a:rPr lang="ja-JP" sz="1400" i="1" kern="100">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(90−</m:t>
                                        </m:r>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𝜃</m:t>
                                        </m:r>
                                      </m:e>
                                      <m:sub>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𝑎</m:t>
                                        </m:r>
                                      </m:sub>
                                    </m:sSub>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m:t>
                                    </m:r>
                                    <m:sSub>
                                      <m:sSubPr>
                                        <m:ctrlPr>
                                          <a:rPr lang="ja-JP" sz="1400" i="1" kern="100">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𝑦</m:t>
                                        </m:r>
                                      </m:e>
                                      <m:sub>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0</m:t>
                                        </m:r>
                                      </m:sub>
                                    </m:sSub>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+2</m:t>
                                    </m:r>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𝑎</m:t>
                                    </m:r>
                                    <m:func>
                                      <m:funcPr>
                                        <m:ctrlPr>
                                          <a:rPr lang="ja-JP" sz="1400" i="1" kern="100">
                                            <a:effectLst/>
                                            <a:latin typeface="Cambria Math" panose="02040503050406030204" pitchFamily="18" charset="0"/>
                                            <a:ea typeface="Cambria Math" panose="02040503050406030204" pitchFamily="18" charset="0"/>
                                            <a:cs typeface="Times New Roman" panose="02020603050405020304" pitchFamily="18" charset="0"/>
                                          </a:rPr>
                                        </m:ctrlPr>
                                      </m:funcPr>
                                      <m:fName>
                                        <m:r>
                                          <m:rPr>
                                            <m:sty m:val="p"/>
                                          </m:rPr>
                                          <a:rPr lang="en-US" sz="1400" kern="100">
                                            <a:effectLst/>
                                            <a:latin typeface="Cambria Math" panose="02040503050406030204" pitchFamily="18" charset="0"/>
                                            <a:ea typeface="ＭＳ 明朝" panose="02020609040205080304" pitchFamily="17" charset="-128"/>
                                            <a:cs typeface="Times New Roman" panose="02020603050405020304" pitchFamily="18" charset="0"/>
                                          </a:rPr>
                                          <m:t>cos</m:t>
                                        </m:r>
                                      </m:fName>
                                      <m:e>
                                        <m:sSub>
                                          <m:sSubPr>
                                            <m:ctrlPr>
                                              <a:rPr lang="ja-JP" sz="1400" i="1" kern="100">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𝜃</m:t>
                                            </m:r>
                                          </m:e>
                                          <m:sub>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𝑏</m:t>
                                            </m:r>
                                          </m:sub>
                                        </m:sSub>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m:t>
                                        </m:r>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𝑏</m:t>
                                        </m:r>
                                        <m:func>
                                          <m:funcPr>
                                            <m:ctrlPr>
                                              <a:rPr lang="ja-JP" sz="1400" i="1" kern="100">
                                                <a:effectLst/>
                                                <a:latin typeface="Cambria Math" panose="02040503050406030204" pitchFamily="18" charset="0"/>
                                                <a:ea typeface="Cambria Math" panose="02040503050406030204" pitchFamily="18" charset="0"/>
                                                <a:cs typeface="Times New Roman" panose="02020603050405020304" pitchFamily="18" charset="0"/>
                                              </a:rPr>
                                            </m:ctrlPr>
                                          </m:funcPr>
                                          <m:fName>
                                            <m:r>
                                              <m:rPr>
                                                <m:sty m:val="p"/>
                                              </m:rPr>
                                              <a:rPr lang="en-US" sz="1400" kern="100">
                                                <a:effectLst/>
                                                <a:latin typeface="Cambria Math" panose="02040503050406030204" pitchFamily="18" charset="0"/>
                                                <a:ea typeface="ＭＳ 明朝" panose="02020609040205080304" pitchFamily="17" charset="-128"/>
                                                <a:cs typeface="Times New Roman" panose="02020603050405020304" pitchFamily="18" charset="0"/>
                                              </a:rPr>
                                              <m:t>sin</m:t>
                                            </m:r>
                                          </m:fName>
                                          <m:e>
                                            <m:d>
                                              <m:dPr>
                                                <m:ctrlPr>
                                                  <a:rPr lang="ja-JP" sz="1400" i="1" kern="100">
                                                    <a:effectLst/>
                                                    <a:latin typeface="Cambria Math" panose="02040503050406030204" pitchFamily="18" charset="0"/>
                                                    <a:ea typeface="Cambria Math" panose="02040503050406030204" pitchFamily="18" charset="0"/>
                                                    <a:cs typeface="Times New Roman" panose="02020603050405020304" pitchFamily="18" charset="0"/>
                                                  </a:rPr>
                                                </m:ctrlPr>
                                              </m:dPr>
                                              <m:e>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90−</m:t>
                                                </m:r>
                                                <m:sSub>
                                                  <m:sSubPr>
                                                    <m:ctrlPr>
                                                      <a:rPr lang="ja-JP" sz="1400" i="1" kern="100">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𝜃</m:t>
                                                    </m:r>
                                                  </m:e>
                                                  <m:sub>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𝑎</m:t>
                                                    </m:r>
                                                  </m:sub>
                                                </m:sSub>
                                              </m:e>
                                            </m:d>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m:t>
                                            </m:r>
                                            <m:sSub>
                                              <m:sSubPr>
                                                <m:ctrlPr>
                                                  <a:rPr lang="ja-JP" sz="1400" i="1" kern="100">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𝑧</m:t>
                                                </m:r>
                                              </m:e>
                                              <m:sub>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0</m:t>
                                                </m:r>
                                              </m:sub>
                                            </m:sSub>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m:t>
                                            </m:r>
                                          </m:e>
                                        </m:func>
                                      </m:e>
                                    </m:func>
                                  </m:e>
                                </m:func>
                              </m:oMath>
                            </m:oMathPara>
                          </a14:m>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3383">
                    <a:tc>
                      <a:txBody>
                        <a:bodyPr/>
                        <a:lstStyle/>
                        <a:p>
                          <a:pPr algn="ctr">
                            <a:spcAft>
                              <a:spcPts val="0"/>
                            </a:spcAft>
                          </a:pPr>
                          <a:r>
                            <a:rPr lang="en-US" sz="1400" kern="100">
                              <a:effectLst/>
                              <a:latin typeface="Century" panose="02040604050505020304" pitchFamily="18" charset="0"/>
                              <a:ea typeface="ＭＳ 明朝" panose="02020609040205080304" pitchFamily="17" charset="-128"/>
                              <a:cs typeface="Times New Roman" panose="02020603050405020304" pitchFamily="18" charset="0"/>
                            </a:rPr>
                            <a:t>G</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14:m>
                            <m:oMathPara xmlns:m="http://schemas.openxmlformats.org/officeDocument/2006/math">
                              <m:oMathParaPr>
                                <m:jc m:val="centerGroup"/>
                              </m:oMathParaPr>
                              <m:oMath xmlns:m="http://schemas.openxmlformats.org/officeDocument/2006/math">
                                <m:r>
                                  <a:rPr lang="en-US" sz="1400" kern="100">
                                    <a:effectLst/>
                                    <a:latin typeface="Cambria Math" panose="02040503050406030204" pitchFamily="18" charset="0"/>
                                    <a:ea typeface="ＭＳ 明朝" panose="02020609040205080304" pitchFamily="17" charset="-128"/>
                                    <a:cs typeface="Times New Roman" panose="02020603050405020304" pitchFamily="18" charset="0"/>
                                  </a:rPr>
                                  <m:t>(</m:t>
                                </m:r>
                                <m:sSub>
                                  <m:sSubPr>
                                    <m:ctrlPr>
                                      <a:rPr lang="ja-JP" sz="1400" i="1" kern="100">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𝑥</m:t>
                                    </m:r>
                                  </m:e>
                                  <m:sub>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0</m:t>
                                    </m:r>
                                  </m:sub>
                                </m:sSub>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m:t>
                                </m:r>
                                <m:sSub>
                                  <m:sSubPr>
                                    <m:ctrlPr>
                                      <a:rPr lang="ja-JP" sz="1400" i="1" kern="100">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𝑦</m:t>
                                    </m:r>
                                  </m:e>
                                  <m:sub>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0</m:t>
                                    </m:r>
                                  </m:sub>
                                </m:sSub>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+2</m:t>
                                </m:r>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𝑎</m:t>
                                </m:r>
                                <m:func>
                                  <m:funcPr>
                                    <m:ctrlPr>
                                      <a:rPr lang="ja-JP" sz="1400" i="1" kern="100">
                                        <a:effectLst/>
                                        <a:latin typeface="Cambria Math" panose="02040503050406030204" pitchFamily="18" charset="0"/>
                                        <a:ea typeface="Cambria Math" panose="02040503050406030204" pitchFamily="18" charset="0"/>
                                        <a:cs typeface="Times New Roman" panose="02020603050405020304" pitchFamily="18" charset="0"/>
                                      </a:rPr>
                                    </m:ctrlPr>
                                  </m:funcPr>
                                  <m:fName>
                                    <m:r>
                                      <m:rPr>
                                        <m:sty m:val="p"/>
                                      </m:rPr>
                                      <a:rPr lang="en-US" sz="1400" kern="100">
                                        <a:effectLst/>
                                        <a:latin typeface="Cambria Math" panose="02040503050406030204" pitchFamily="18" charset="0"/>
                                        <a:ea typeface="ＭＳ 明朝" panose="02020609040205080304" pitchFamily="17" charset="-128"/>
                                        <a:cs typeface="Times New Roman" panose="02020603050405020304" pitchFamily="18" charset="0"/>
                                      </a:rPr>
                                      <m:t>cos</m:t>
                                    </m:r>
                                  </m:fName>
                                  <m:e>
                                    <m:sSub>
                                      <m:sSubPr>
                                        <m:ctrlPr>
                                          <a:rPr lang="ja-JP" sz="1400" i="1" kern="100">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𝜃</m:t>
                                        </m:r>
                                      </m:e>
                                      <m:sub>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𝑏</m:t>
                                        </m:r>
                                      </m:sub>
                                    </m:sSub>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m:t>
                                    </m:r>
                                    <m:sSub>
                                      <m:sSubPr>
                                        <m:ctrlPr>
                                          <a:rPr lang="ja-JP" sz="1400" i="1" kern="100">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𝑧</m:t>
                                        </m:r>
                                      </m:e>
                                      <m:sub>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0</m:t>
                                        </m:r>
                                      </m:sub>
                                    </m:sSub>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m:t>
                                    </m:r>
                                  </m:e>
                                </m:func>
                              </m:oMath>
                            </m:oMathPara>
                          </a14:m>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3383">
                    <a:tc>
                      <a:txBody>
                        <a:bodyPr/>
                        <a:lstStyle/>
                        <a:p>
                          <a:pPr algn="ctr">
                            <a:spcAft>
                              <a:spcPts val="0"/>
                            </a:spcAft>
                          </a:pPr>
                          <a:r>
                            <a:rPr lang="en-US" sz="1400" kern="100">
                              <a:effectLst/>
                              <a:latin typeface="Century" panose="02040604050505020304" pitchFamily="18" charset="0"/>
                              <a:ea typeface="ＭＳ 明朝" panose="02020609040205080304" pitchFamily="17" charset="-128"/>
                              <a:cs typeface="Times New Roman" panose="02020603050405020304" pitchFamily="18" charset="0"/>
                            </a:rPr>
                            <a:t>H</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14:m>
                            <m:oMathPara xmlns:m="http://schemas.openxmlformats.org/officeDocument/2006/math">
                              <m:oMathParaPr>
                                <m:jc m:val="centerGroup"/>
                              </m:oMathParaPr>
                              <m:oMath xmlns:m="http://schemas.openxmlformats.org/officeDocument/2006/math">
                                <m:r>
                                  <a:rPr lang="en-US" sz="1400" kern="100">
                                    <a:effectLst/>
                                    <a:latin typeface="Cambria Math" panose="02040503050406030204" pitchFamily="18" charset="0"/>
                                    <a:ea typeface="ＭＳ 明朝" panose="02020609040205080304" pitchFamily="17" charset="-128"/>
                                    <a:cs typeface="Times New Roman" panose="02020603050405020304" pitchFamily="18" charset="0"/>
                                  </a:rPr>
                                  <m:t>(</m:t>
                                </m:r>
                                <m:sSub>
                                  <m:sSubPr>
                                    <m:ctrlPr>
                                      <a:rPr lang="ja-JP" sz="1400" i="1" kern="100">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𝑥</m:t>
                                    </m:r>
                                  </m:e>
                                  <m:sub>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0</m:t>
                                    </m:r>
                                  </m:sub>
                                </m:sSub>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m:t>
                                </m:r>
                                <m:sSub>
                                  <m:sSubPr>
                                    <m:ctrlPr>
                                      <a:rPr lang="ja-JP" sz="1400" i="1" kern="100">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𝑦</m:t>
                                    </m:r>
                                  </m:e>
                                  <m:sub>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0</m:t>
                                    </m:r>
                                  </m:sub>
                                </m:sSub>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m:t>
                                </m:r>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𝑎</m:t>
                                </m:r>
                                <m:func>
                                  <m:funcPr>
                                    <m:ctrlPr>
                                      <a:rPr lang="ja-JP" sz="1400" i="1" kern="100">
                                        <a:effectLst/>
                                        <a:latin typeface="Cambria Math" panose="02040503050406030204" pitchFamily="18" charset="0"/>
                                        <a:ea typeface="Cambria Math" panose="02040503050406030204" pitchFamily="18" charset="0"/>
                                        <a:cs typeface="Times New Roman" panose="02020603050405020304" pitchFamily="18" charset="0"/>
                                      </a:rPr>
                                    </m:ctrlPr>
                                  </m:funcPr>
                                  <m:fName>
                                    <m:r>
                                      <m:rPr>
                                        <m:sty m:val="p"/>
                                      </m:rPr>
                                      <a:rPr lang="en-US" sz="1400" kern="100">
                                        <a:effectLst/>
                                        <a:latin typeface="Cambria Math" panose="02040503050406030204" pitchFamily="18" charset="0"/>
                                        <a:ea typeface="ＭＳ 明朝" panose="02020609040205080304" pitchFamily="17" charset="-128"/>
                                        <a:cs typeface="Times New Roman" panose="02020603050405020304" pitchFamily="18" charset="0"/>
                                      </a:rPr>
                                      <m:t>cos</m:t>
                                    </m:r>
                                  </m:fName>
                                  <m:e>
                                    <m:sSub>
                                      <m:sSubPr>
                                        <m:ctrlPr>
                                          <a:rPr lang="ja-JP" sz="1400" i="1" kern="100">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𝜃</m:t>
                                        </m:r>
                                      </m:e>
                                      <m:sub>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𝑏</m:t>
                                        </m:r>
                                      </m:sub>
                                    </m:sSub>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m:t>
                                    </m:r>
                                    <m:sSub>
                                      <m:sSubPr>
                                        <m:ctrlPr>
                                          <a:rPr lang="ja-JP" sz="1400" i="1" kern="100">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𝑧</m:t>
                                        </m:r>
                                      </m:e>
                                      <m:sub>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0</m:t>
                                        </m:r>
                                      </m:sub>
                                    </m:sSub>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m:t>
                                    </m:r>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𝑎</m:t>
                                    </m:r>
                                    <m:func>
                                      <m:funcPr>
                                        <m:ctrlPr>
                                          <a:rPr lang="ja-JP" sz="1400" i="1" kern="100">
                                            <a:effectLst/>
                                            <a:latin typeface="Cambria Math" panose="02040503050406030204" pitchFamily="18" charset="0"/>
                                            <a:ea typeface="Cambria Math" panose="02040503050406030204" pitchFamily="18" charset="0"/>
                                            <a:cs typeface="Times New Roman" panose="02020603050405020304" pitchFamily="18" charset="0"/>
                                          </a:rPr>
                                        </m:ctrlPr>
                                      </m:funcPr>
                                      <m:fName>
                                        <m:r>
                                          <m:rPr>
                                            <m:sty m:val="p"/>
                                          </m:rPr>
                                          <a:rPr lang="en-US" sz="1400" kern="100">
                                            <a:effectLst/>
                                            <a:latin typeface="Cambria Math" panose="02040503050406030204" pitchFamily="18" charset="0"/>
                                            <a:ea typeface="ＭＳ 明朝" panose="02020609040205080304" pitchFamily="17" charset="-128"/>
                                            <a:cs typeface="Times New Roman" panose="02020603050405020304" pitchFamily="18" charset="0"/>
                                          </a:rPr>
                                          <m:t>sin</m:t>
                                        </m:r>
                                      </m:fName>
                                      <m:e>
                                        <m:sSub>
                                          <m:sSubPr>
                                            <m:ctrlPr>
                                              <a:rPr lang="ja-JP" sz="1400" i="1" kern="100">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𝜃</m:t>
                                            </m:r>
                                          </m:e>
                                          <m:sub>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𝑏</m:t>
                                            </m:r>
                                          </m:sub>
                                        </m:sSub>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m:t>
                                        </m:r>
                                      </m:e>
                                    </m:func>
                                  </m:e>
                                </m:func>
                              </m:oMath>
                            </m:oMathPara>
                          </a14:m>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3383">
                    <a:tc>
                      <a:txBody>
                        <a:bodyPr/>
                        <a:lstStyle/>
                        <a:p>
                          <a:pPr algn="ctr">
                            <a:spcAft>
                              <a:spcPts val="0"/>
                            </a:spcAft>
                          </a:pPr>
                          <a:r>
                            <a:rPr lang="en-US" sz="1400" kern="100">
                              <a:effectLst/>
                              <a:latin typeface="Century" panose="02040604050505020304" pitchFamily="18" charset="0"/>
                              <a:ea typeface="ＭＳ 明朝" panose="02020609040205080304" pitchFamily="17" charset="-128"/>
                              <a:cs typeface="Times New Roman" panose="02020603050405020304" pitchFamily="18" charset="0"/>
                            </a:rPr>
                            <a:t>I</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14:m>
                            <m:oMathPara xmlns:m="http://schemas.openxmlformats.org/officeDocument/2006/math">
                              <m:oMathParaPr>
                                <m:jc m:val="centerGroup"/>
                              </m:oMathParaPr>
                              <m:oMath xmlns:m="http://schemas.openxmlformats.org/officeDocument/2006/math">
                                <m:r>
                                  <a:rPr lang="en-US" sz="1400" kern="100">
                                    <a:effectLst/>
                                    <a:latin typeface="Cambria Math" panose="02040503050406030204" pitchFamily="18" charset="0"/>
                                    <a:ea typeface="ＭＳ 明朝" panose="02020609040205080304" pitchFamily="17" charset="-128"/>
                                    <a:cs typeface="Times New Roman" panose="02020603050405020304" pitchFamily="18" charset="0"/>
                                  </a:rPr>
                                  <m:t>(</m:t>
                                </m:r>
                                <m:sSub>
                                  <m:sSubPr>
                                    <m:ctrlPr>
                                      <a:rPr lang="ja-JP" sz="1400" i="1" kern="100">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𝑥</m:t>
                                    </m:r>
                                  </m:e>
                                  <m:sub>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0</m:t>
                                    </m:r>
                                  </m:sub>
                                </m:sSub>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m:t>
                                </m:r>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𝑏</m:t>
                                </m:r>
                                <m:func>
                                  <m:funcPr>
                                    <m:ctrlPr>
                                      <a:rPr lang="ja-JP" sz="1400" i="1" kern="100">
                                        <a:effectLst/>
                                        <a:latin typeface="Cambria Math" panose="02040503050406030204" pitchFamily="18" charset="0"/>
                                        <a:ea typeface="Cambria Math" panose="02040503050406030204" pitchFamily="18" charset="0"/>
                                        <a:cs typeface="Times New Roman" panose="02020603050405020304" pitchFamily="18" charset="0"/>
                                      </a:rPr>
                                    </m:ctrlPr>
                                  </m:funcPr>
                                  <m:fName>
                                    <m:r>
                                      <m:rPr>
                                        <m:sty m:val="p"/>
                                      </m:rPr>
                                      <a:rPr lang="en-US" sz="1400" kern="100">
                                        <a:effectLst/>
                                        <a:latin typeface="Cambria Math" panose="02040503050406030204" pitchFamily="18" charset="0"/>
                                        <a:ea typeface="ＭＳ 明朝" panose="02020609040205080304" pitchFamily="17" charset="-128"/>
                                        <a:cs typeface="Times New Roman" panose="02020603050405020304" pitchFamily="18" charset="0"/>
                                      </a:rPr>
                                      <m:t>cos</m:t>
                                    </m:r>
                                  </m:fName>
                                  <m:e>
                                    <m:d>
                                      <m:dPr>
                                        <m:ctrlPr>
                                          <a:rPr lang="ja-JP" sz="1400" i="1" kern="100">
                                            <a:effectLst/>
                                            <a:latin typeface="Cambria Math" panose="02040503050406030204" pitchFamily="18" charset="0"/>
                                            <a:ea typeface="Cambria Math" panose="02040503050406030204" pitchFamily="18" charset="0"/>
                                            <a:cs typeface="Times New Roman" panose="02020603050405020304" pitchFamily="18" charset="0"/>
                                          </a:rPr>
                                        </m:ctrlPr>
                                      </m:dPr>
                                      <m:e>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90−</m:t>
                                        </m:r>
                                        <m:sSub>
                                          <m:sSubPr>
                                            <m:ctrlPr>
                                              <a:rPr lang="ja-JP" sz="1400" i="1" kern="100">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𝜃</m:t>
                                            </m:r>
                                          </m:e>
                                          <m:sub>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𝑎</m:t>
                                            </m:r>
                                          </m:sub>
                                        </m:sSub>
                                      </m:e>
                                    </m:d>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m:t>
                                    </m:r>
                                    <m:sSub>
                                      <m:sSubPr>
                                        <m:ctrlPr>
                                          <a:rPr lang="ja-JP" sz="1400" i="1" kern="100">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𝑦</m:t>
                                        </m:r>
                                      </m:e>
                                      <m:sub>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0</m:t>
                                        </m:r>
                                      </m:sub>
                                    </m:sSub>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m:t>
                                    </m:r>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𝑎</m:t>
                                    </m:r>
                                    <m:func>
                                      <m:funcPr>
                                        <m:ctrlPr>
                                          <a:rPr lang="ja-JP" sz="1400" i="1" kern="100">
                                            <a:effectLst/>
                                            <a:latin typeface="Cambria Math" panose="02040503050406030204" pitchFamily="18" charset="0"/>
                                            <a:ea typeface="Cambria Math" panose="02040503050406030204" pitchFamily="18" charset="0"/>
                                            <a:cs typeface="Times New Roman" panose="02020603050405020304" pitchFamily="18" charset="0"/>
                                          </a:rPr>
                                        </m:ctrlPr>
                                      </m:funcPr>
                                      <m:fName>
                                        <m:r>
                                          <m:rPr>
                                            <m:sty m:val="p"/>
                                          </m:rPr>
                                          <a:rPr lang="en-US" sz="1400" kern="100">
                                            <a:effectLst/>
                                            <a:latin typeface="Cambria Math" panose="02040503050406030204" pitchFamily="18" charset="0"/>
                                            <a:ea typeface="ＭＳ 明朝" panose="02020609040205080304" pitchFamily="17" charset="-128"/>
                                            <a:cs typeface="Times New Roman" panose="02020603050405020304" pitchFamily="18" charset="0"/>
                                          </a:rPr>
                                          <m:t>cos</m:t>
                                        </m:r>
                                      </m:fName>
                                      <m:e>
                                        <m:sSub>
                                          <m:sSubPr>
                                            <m:ctrlPr>
                                              <a:rPr lang="ja-JP" sz="1400" i="1" kern="100">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𝜃</m:t>
                                            </m:r>
                                          </m:e>
                                          <m:sub>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𝑏</m:t>
                                            </m:r>
                                          </m:sub>
                                        </m:sSub>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m:t>
                                        </m:r>
                                        <m:sSub>
                                          <m:sSubPr>
                                            <m:ctrlPr>
                                              <a:rPr lang="ja-JP" sz="1400" i="1" kern="100">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𝑧</m:t>
                                            </m:r>
                                          </m:e>
                                          <m:sub>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0</m:t>
                                            </m:r>
                                          </m:sub>
                                        </m:sSub>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m:t>
                                        </m:r>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𝑎</m:t>
                                        </m:r>
                                        <m:func>
                                          <m:funcPr>
                                            <m:ctrlPr>
                                              <a:rPr lang="ja-JP" sz="1400" i="1" kern="100">
                                                <a:effectLst/>
                                                <a:latin typeface="Cambria Math" panose="02040503050406030204" pitchFamily="18" charset="0"/>
                                                <a:ea typeface="Cambria Math" panose="02040503050406030204" pitchFamily="18" charset="0"/>
                                                <a:cs typeface="Times New Roman" panose="02020603050405020304" pitchFamily="18" charset="0"/>
                                              </a:rPr>
                                            </m:ctrlPr>
                                          </m:funcPr>
                                          <m:fName>
                                            <m:r>
                                              <m:rPr>
                                                <m:sty m:val="p"/>
                                              </m:rPr>
                                              <a:rPr lang="en-US" sz="1400" kern="100">
                                                <a:effectLst/>
                                                <a:latin typeface="Cambria Math" panose="02040503050406030204" pitchFamily="18" charset="0"/>
                                                <a:ea typeface="ＭＳ 明朝" panose="02020609040205080304" pitchFamily="17" charset="-128"/>
                                                <a:cs typeface="Times New Roman" panose="02020603050405020304" pitchFamily="18" charset="0"/>
                                              </a:rPr>
                                              <m:t>sin</m:t>
                                            </m:r>
                                          </m:fName>
                                          <m:e>
                                            <m:sSub>
                                              <m:sSubPr>
                                                <m:ctrlPr>
                                                  <a:rPr lang="ja-JP" sz="1400" i="1" kern="100">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𝜃</m:t>
                                                </m:r>
                                              </m:e>
                                              <m:sub>
                                                <m:r>
                                                  <a:rPr lang="en-US" sz="1400" i="1" kern="100">
                                                    <a:effectLst/>
                                                    <a:latin typeface="Cambria Math" panose="02040503050406030204" pitchFamily="18" charset="0"/>
                                                    <a:ea typeface="ＭＳ 明朝" panose="02020609040205080304" pitchFamily="17" charset="-128"/>
                                                    <a:cs typeface="Times New Roman" panose="02020603050405020304" pitchFamily="18" charset="0"/>
                                                  </a:rPr>
                                                  <m:t>𝑏</m:t>
                                                </m:r>
                                              </m:sub>
                                            </m:sSub>
                                          </m:e>
                                        </m:func>
                                      </m:e>
                                    </m:func>
                                  </m:e>
                                </m:func>
                              </m:oMath>
                            </m:oMathPara>
                          </a14:m>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mc:Choice>
        <mc:Fallback xmlns="">
          <p:graphicFrame>
            <p:nvGraphicFramePr>
              <p:cNvPr id="23" name="表 22"/>
              <p:cNvGraphicFramePr>
                <a:graphicFrameLocks noGrp="1"/>
              </p:cNvGraphicFramePr>
              <p:nvPr>
                <p:extLst>
                  <p:ext uri="{D42A27DB-BD31-4B8C-83A1-F6EECF244321}">
                    <p14:modId xmlns:p14="http://schemas.microsoft.com/office/powerpoint/2010/main" val="742441129"/>
                  </p:ext>
                </p:extLst>
              </p:nvPr>
            </p:nvGraphicFramePr>
            <p:xfrm>
              <a:off x="838199" y="2572020"/>
              <a:ext cx="6518946" cy="3333830"/>
            </p:xfrm>
            <a:graphic>
              <a:graphicData uri="http://schemas.openxmlformats.org/drawingml/2006/table">
                <a:tbl>
                  <a:tblPr firstRow="1" firstCol="1" bandRow="1"/>
                  <a:tblGrid>
                    <a:gridCol w="1893272"/>
                    <a:gridCol w="4625674"/>
                  </a:tblGrid>
                  <a:tr h="333383">
                    <a:tc>
                      <a:txBody>
                        <a:bodyPr/>
                        <a:lstStyle/>
                        <a:p>
                          <a:pPr algn="ctr">
                            <a:spcAft>
                              <a:spcPts val="0"/>
                            </a:spcAft>
                          </a:pPr>
                          <a:r>
                            <a:rPr lang="ja-JP" sz="1400" kern="100" dirty="0">
                              <a:effectLst/>
                              <a:latin typeface="Century" panose="02040604050505020304" pitchFamily="18" charset="0"/>
                              <a:ea typeface="ＭＳ 明朝" panose="02020609040205080304" pitchFamily="17" charset="-128"/>
                              <a:cs typeface="Times New Roman" panose="02020603050405020304" pitchFamily="18" charset="0"/>
                            </a:rPr>
                            <a:t>ミウラ折りの各点</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400" kern="100">
                              <a:effectLst/>
                              <a:latin typeface="Century" panose="02040604050505020304" pitchFamily="18" charset="0"/>
                              <a:ea typeface="ＭＳ 明朝" panose="02020609040205080304" pitchFamily="17" charset="-128"/>
                              <a:cs typeface="Times New Roman" panose="02020603050405020304" pitchFamily="18" charset="0"/>
                            </a:rPr>
                            <a:t>点</a:t>
                          </a:r>
                          <a:r>
                            <a:rPr lang="en-US" sz="1400" kern="100">
                              <a:effectLst/>
                              <a:latin typeface="Century" panose="02040604050505020304" pitchFamily="18" charset="0"/>
                              <a:ea typeface="ＭＳ 明朝" panose="02020609040205080304" pitchFamily="17" charset="-128"/>
                              <a:cs typeface="Times New Roman" panose="02020603050405020304" pitchFamily="18" charset="0"/>
                            </a:rPr>
                            <a:t>A</a:t>
                          </a:r>
                          <a:r>
                            <a:rPr lang="ja-JP" sz="1400" kern="100">
                              <a:effectLst/>
                              <a:latin typeface="Century" panose="02040604050505020304" pitchFamily="18" charset="0"/>
                              <a:ea typeface="ＭＳ 明朝" panose="02020609040205080304" pitchFamily="17" charset="-128"/>
                              <a:cs typeface="Times New Roman" panose="02020603050405020304" pitchFamily="18" charset="0"/>
                            </a:rPr>
                            <a:t>を基準にした時の各点の座標</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3383">
                    <a:tc>
                      <a:txBody>
                        <a:bodyPr/>
                        <a:lstStyle/>
                        <a:p>
                          <a:pPr algn="ctr">
                            <a:spcAft>
                              <a:spcPts val="0"/>
                            </a:spcAft>
                          </a:pPr>
                          <a:r>
                            <a:rPr lang="en-US" sz="1400" kern="100">
                              <a:effectLst/>
                              <a:latin typeface="Century" panose="02040604050505020304" pitchFamily="18" charset="0"/>
                              <a:ea typeface="ＭＳ 明朝" panose="02020609040205080304" pitchFamily="17" charset="-128"/>
                              <a:cs typeface="Times New Roman" panose="02020603050405020304" pitchFamily="18" charset="0"/>
                            </a:rPr>
                            <a:t>A</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ja-JP"/>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0">
                          <a:blip r:embed="rId3"/>
                          <a:stretch>
                            <a:fillRect l="-41107" t="-116364" r="-264" b="-800000"/>
                          </a:stretch>
                        </a:blipFill>
                      </a:tcPr>
                    </a:tc>
                  </a:tr>
                  <a:tr h="333383">
                    <a:tc>
                      <a:txBody>
                        <a:bodyPr/>
                        <a:lstStyle/>
                        <a:p>
                          <a:pPr algn="ctr">
                            <a:spcAft>
                              <a:spcPts val="0"/>
                            </a:spcAft>
                          </a:pPr>
                          <a:r>
                            <a:rPr lang="en-US" sz="1400" kern="100">
                              <a:effectLst/>
                              <a:latin typeface="Century" panose="02040604050505020304" pitchFamily="18" charset="0"/>
                              <a:ea typeface="ＭＳ 明朝" panose="02020609040205080304" pitchFamily="17" charset="-128"/>
                              <a:cs typeface="Times New Roman" panose="02020603050405020304" pitchFamily="18" charset="0"/>
                            </a:rPr>
                            <a:t>B</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ja-JP"/>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0">
                          <a:blip r:embed="rId3"/>
                          <a:stretch>
                            <a:fillRect l="-41107" t="-220370" r="-264" b="-714815"/>
                          </a:stretch>
                        </a:blipFill>
                      </a:tcPr>
                    </a:tc>
                  </a:tr>
                  <a:tr h="333383">
                    <a:tc>
                      <a:txBody>
                        <a:bodyPr/>
                        <a:lstStyle/>
                        <a:p>
                          <a:pPr algn="ctr">
                            <a:spcAft>
                              <a:spcPts val="0"/>
                            </a:spcAft>
                          </a:pPr>
                          <a:r>
                            <a:rPr lang="en-US" sz="1400" kern="100">
                              <a:effectLst/>
                              <a:latin typeface="Century" panose="02040604050505020304" pitchFamily="18" charset="0"/>
                              <a:ea typeface="ＭＳ 明朝" panose="02020609040205080304" pitchFamily="17" charset="-128"/>
                              <a:cs typeface="Times New Roman" panose="02020603050405020304" pitchFamily="18" charset="0"/>
                            </a:rPr>
                            <a:t>C</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ja-JP"/>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0">
                          <a:blip r:embed="rId3"/>
                          <a:stretch>
                            <a:fillRect l="-41107" t="-314545" r="-264" b="-601818"/>
                          </a:stretch>
                        </a:blipFill>
                      </a:tcPr>
                    </a:tc>
                  </a:tr>
                  <a:tr h="333383">
                    <a:tc>
                      <a:txBody>
                        <a:bodyPr/>
                        <a:lstStyle/>
                        <a:p>
                          <a:pPr algn="ctr">
                            <a:spcAft>
                              <a:spcPts val="0"/>
                            </a:spcAft>
                          </a:pPr>
                          <a:r>
                            <a:rPr lang="en-US" sz="1400" kern="100">
                              <a:effectLst/>
                              <a:latin typeface="Century" panose="02040604050505020304" pitchFamily="18" charset="0"/>
                              <a:ea typeface="ＭＳ 明朝" panose="02020609040205080304" pitchFamily="17" charset="-128"/>
                              <a:cs typeface="Times New Roman" panose="02020603050405020304" pitchFamily="18" charset="0"/>
                            </a:rPr>
                            <a:t>D</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ja-JP"/>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0">
                          <a:blip r:embed="rId3"/>
                          <a:stretch>
                            <a:fillRect l="-41107" t="-414545" r="-264" b="-501818"/>
                          </a:stretch>
                        </a:blipFill>
                      </a:tcPr>
                    </a:tc>
                  </a:tr>
                  <a:tr h="333383">
                    <a:tc>
                      <a:txBody>
                        <a:bodyPr/>
                        <a:lstStyle/>
                        <a:p>
                          <a:pPr algn="ctr">
                            <a:spcAft>
                              <a:spcPts val="0"/>
                            </a:spcAft>
                          </a:pPr>
                          <a:r>
                            <a:rPr lang="en-US" sz="1400" kern="100">
                              <a:effectLst/>
                              <a:latin typeface="Century" panose="02040604050505020304" pitchFamily="18" charset="0"/>
                              <a:ea typeface="ＭＳ 明朝" panose="02020609040205080304" pitchFamily="17" charset="-128"/>
                              <a:cs typeface="Times New Roman" panose="02020603050405020304" pitchFamily="18" charset="0"/>
                            </a:rPr>
                            <a:t>E</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ja-JP"/>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0">
                          <a:blip r:embed="rId3"/>
                          <a:stretch>
                            <a:fillRect l="-41107" t="-514545" r="-264" b="-401818"/>
                          </a:stretch>
                        </a:blipFill>
                      </a:tcPr>
                    </a:tc>
                  </a:tr>
                  <a:tr h="333383">
                    <a:tc>
                      <a:txBody>
                        <a:bodyPr/>
                        <a:lstStyle/>
                        <a:p>
                          <a:pPr algn="ctr">
                            <a:spcAft>
                              <a:spcPts val="0"/>
                            </a:spcAft>
                          </a:pPr>
                          <a:r>
                            <a:rPr lang="en-US" sz="1400" kern="100">
                              <a:effectLst/>
                              <a:latin typeface="Century" panose="02040604050505020304" pitchFamily="18" charset="0"/>
                              <a:ea typeface="ＭＳ 明朝" panose="02020609040205080304" pitchFamily="17" charset="-128"/>
                              <a:cs typeface="Times New Roman" panose="02020603050405020304" pitchFamily="18" charset="0"/>
                            </a:rPr>
                            <a:t>F</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ja-JP"/>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0">
                          <a:blip r:embed="rId3"/>
                          <a:stretch>
                            <a:fillRect l="-41107" t="-614545" r="-264" b="-301818"/>
                          </a:stretch>
                        </a:blipFill>
                      </a:tcPr>
                    </a:tc>
                  </a:tr>
                  <a:tr h="333383">
                    <a:tc>
                      <a:txBody>
                        <a:bodyPr/>
                        <a:lstStyle/>
                        <a:p>
                          <a:pPr algn="ctr">
                            <a:spcAft>
                              <a:spcPts val="0"/>
                            </a:spcAft>
                          </a:pPr>
                          <a:r>
                            <a:rPr lang="en-US" sz="1400" kern="100">
                              <a:effectLst/>
                              <a:latin typeface="Century" panose="02040604050505020304" pitchFamily="18" charset="0"/>
                              <a:ea typeface="ＭＳ 明朝" panose="02020609040205080304" pitchFamily="17" charset="-128"/>
                              <a:cs typeface="Times New Roman" panose="02020603050405020304" pitchFamily="18" charset="0"/>
                            </a:rPr>
                            <a:t>G</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ja-JP"/>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0">
                          <a:blip r:embed="rId3"/>
                          <a:stretch>
                            <a:fillRect l="-41107" t="-727778" r="-264" b="-207407"/>
                          </a:stretch>
                        </a:blipFill>
                      </a:tcPr>
                    </a:tc>
                  </a:tr>
                  <a:tr h="333383">
                    <a:tc>
                      <a:txBody>
                        <a:bodyPr/>
                        <a:lstStyle/>
                        <a:p>
                          <a:pPr algn="ctr">
                            <a:spcAft>
                              <a:spcPts val="0"/>
                            </a:spcAft>
                          </a:pPr>
                          <a:r>
                            <a:rPr lang="en-US" sz="1400" kern="100">
                              <a:effectLst/>
                              <a:latin typeface="Century" panose="02040604050505020304" pitchFamily="18" charset="0"/>
                              <a:ea typeface="ＭＳ 明朝" panose="02020609040205080304" pitchFamily="17" charset="-128"/>
                              <a:cs typeface="Times New Roman" panose="02020603050405020304" pitchFamily="18" charset="0"/>
                            </a:rPr>
                            <a:t>H</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ja-JP"/>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0">
                          <a:blip r:embed="rId3"/>
                          <a:stretch>
                            <a:fillRect l="-41107" t="-812727" r="-264" b="-103636"/>
                          </a:stretch>
                        </a:blipFill>
                      </a:tcPr>
                    </a:tc>
                  </a:tr>
                  <a:tr h="333383">
                    <a:tc>
                      <a:txBody>
                        <a:bodyPr/>
                        <a:lstStyle/>
                        <a:p>
                          <a:pPr algn="ctr">
                            <a:spcAft>
                              <a:spcPts val="0"/>
                            </a:spcAft>
                          </a:pPr>
                          <a:r>
                            <a:rPr lang="en-US" sz="1400" kern="100">
                              <a:effectLst/>
                              <a:latin typeface="Century" panose="02040604050505020304" pitchFamily="18" charset="0"/>
                              <a:ea typeface="ＭＳ 明朝" panose="02020609040205080304" pitchFamily="17" charset="-128"/>
                              <a:cs typeface="Times New Roman" panose="02020603050405020304" pitchFamily="18" charset="0"/>
                            </a:rPr>
                            <a:t>I</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ja-JP"/>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0">
                          <a:blip r:embed="rId3"/>
                          <a:stretch>
                            <a:fillRect l="-41107" t="-912727" r="-264" b="-3636"/>
                          </a:stretch>
                        </a:blipFill>
                      </a:tcPr>
                    </a:tc>
                  </a:tr>
                </a:tbl>
              </a:graphicData>
            </a:graphic>
          </p:graphicFrame>
        </mc:Fallback>
      </mc:AlternateContent>
      <p:grpSp>
        <p:nvGrpSpPr>
          <p:cNvPr id="9" name="グループ化 8"/>
          <p:cNvGrpSpPr/>
          <p:nvPr/>
        </p:nvGrpSpPr>
        <p:grpSpPr>
          <a:xfrm>
            <a:off x="7457813" y="2760772"/>
            <a:ext cx="3895987" cy="2956326"/>
            <a:chOff x="7457813" y="2760772"/>
            <a:chExt cx="3895987" cy="2956326"/>
          </a:xfrm>
        </p:grpSpPr>
        <p:grpSp>
          <p:nvGrpSpPr>
            <p:cNvPr id="8" name="グループ化 7"/>
            <p:cNvGrpSpPr/>
            <p:nvPr/>
          </p:nvGrpSpPr>
          <p:grpSpPr>
            <a:xfrm>
              <a:off x="7457813" y="2760772"/>
              <a:ext cx="3895987" cy="2956326"/>
              <a:chOff x="7457813" y="2949524"/>
              <a:chExt cx="3895987" cy="2956326"/>
            </a:xfrm>
          </p:grpSpPr>
          <p:grpSp>
            <p:nvGrpSpPr>
              <p:cNvPr id="7" name="グループ化 6"/>
              <p:cNvGrpSpPr/>
              <p:nvPr/>
            </p:nvGrpSpPr>
            <p:grpSpPr>
              <a:xfrm>
                <a:off x="7457813" y="2949524"/>
                <a:ext cx="3895987" cy="2956326"/>
                <a:chOff x="7457813" y="2949524"/>
                <a:chExt cx="3895987" cy="2956326"/>
              </a:xfrm>
            </p:grpSpPr>
            <p:grpSp>
              <p:nvGrpSpPr>
                <p:cNvPr id="4" name="グループ化 3"/>
                <p:cNvGrpSpPr/>
                <p:nvPr/>
              </p:nvGrpSpPr>
              <p:grpSpPr>
                <a:xfrm>
                  <a:off x="7457813" y="2949524"/>
                  <a:ext cx="3895987" cy="2956326"/>
                  <a:chOff x="7457812" y="2572019"/>
                  <a:chExt cx="3895987" cy="2956326"/>
                </a:xfrm>
              </p:grpSpPr>
              <p:pic>
                <p:nvPicPr>
                  <p:cNvPr id="25" name="図 24" descr="C:\Users\okuno\Desktop\資料\キャプチャA.PNG"/>
                  <p:cNvPicPr/>
                  <p:nvPr/>
                </p:nvPicPr>
                <p:blipFill>
                  <a:blip r:embed="rId4">
                    <a:extLst>
                      <a:ext uri="{28A0092B-C50C-407E-A947-70E740481C1C}">
                        <a14:useLocalDpi xmlns:a14="http://schemas.microsoft.com/office/drawing/2010/main" val="0"/>
                      </a:ext>
                    </a:extLst>
                  </a:blip>
                  <a:srcRect/>
                  <a:stretch>
                    <a:fillRect/>
                  </a:stretch>
                </p:blipFill>
                <p:spPr bwMode="auto">
                  <a:xfrm>
                    <a:off x="7457812" y="2572019"/>
                    <a:ext cx="3895987" cy="2956326"/>
                  </a:xfrm>
                  <a:prstGeom prst="rect">
                    <a:avLst/>
                  </a:prstGeom>
                  <a:noFill/>
                  <a:ln>
                    <a:noFill/>
                  </a:ln>
                </p:spPr>
              </p:pic>
              <p:sp>
                <p:nvSpPr>
                  <p:cNvPr id="24" name="フリーフォーム 23"/>
                  <p:cNvSpPr/>
                  <p:nvPr/>
                </p:nvSpPr>
                <p:spPr>
                  <a:xfrm>
                    <a:off x="8702766" y="4504888"/>
                    <a:ext cx="315640" cy="184558"/>
                  </a:xfrm>
                  <a:custGeom>
                    <a:avLst/>
                    <a:gdLst>
                      <a:gd name="connsiteX0" fmla="*/ 5006 w 315640"/>
                      <a:gd name="connsiteY0" fmla="*/ 0 h 184558"/>
                      <a:gd name="connsiteX1" fmla="*/ 38562 w 315640"/>
                      <a:gd name="connsiteY1" fmla="*/ 159391 h 184558"/>
                      <a:gd name="connsiteX2" fmla="*/ 290232 w 315640"/>
                      <a:gd name="connsiteY2" fmla="*/ 176169 h 184558"/>
                      <a:gd name="connsiteX3" fmla="*/ 307010 w 315640"/>
                      <a:gd name="connsiteY3" fmla="*/ 184558 h 184558"/>
                    </a:gdLst>
                    <a:ahLst/>
                    <a:cxnLst>
                      <a:cxn ang="0">
                        <a:pos x="connsiteX0" y="connsiteY0"/>
                      </a:cxn>
                      <a:cxn ang="0">
                        <a:pos x="connsiteX1" y="connsiteY1"/>
                      </a:cxn>
                      <a:cxn ang="0">
                        <a:pos x="connsiteX2" y="connsiteY2"/>
                      </a:cxn>
                      <a:cxn ang="0">
                        <a:pos x="connsiteX3" y="connsiteY3"/>
                      </a:cxn>
                    </a:cxnLst>
                    <a:rect l="l" t="t" r="r" b="b"/>
                    <a:pathLst>
                      <a:path w="315640" h="184558">
                        <a:moveTo>
                          <a:pt x="5006" y="0"/>
                        </a:moveTo>
                        <a:cubicBezTo>
                          <a:pt x="-1985" y="65015"/>
                          <a:pt x="-8976" y="130030"/>
                          <a:pt x="38562" y="159391"/>
                        </a:cubicBezTo>
                        <a:cubicBezTo>
                          <a:pt x="86100" y="188752"/>
                          <a:pt x="245491" y="171975"/>
                          <a:pt x="290232" y="176169"/>
                        </a:cubicBezTo>
                        <a:cubicBezTo>
                          <a:pt x="334973" y="180363"/>
                          <a:pt x="307010" y="184558"/>
                          <a:pt x="307010" y="184558"/>
                        </a:cubicBezTo>
                      </a:path>
                    </a:pathLst>
                  </a:cu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mc:AlternateContent xmlns:mc="http://schemas.openxmlformats.org/markup-compatibility/2006" xmlns:a14="http://schemas.microsoft.com/office/drawing/2010/main">
                <mc:Choice Requires="a14">
                  <p:sp>
                    <p:nvSpPr>
                      <p:cNvPr id="26" name="テキスト ボックス 25"/>
                      <p:cNvSpPr txBox="1"/>
                      <p:nvPr/>
                    </p:nvSpPr>
                    <p:spPr>
                      <a:xfrm>
                        <a:off x="8602099" y="4598256"/>
                        <a:ext cx="335559"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ja-JP" altLang="ja-JP" sz="2000" i="1">
                                      <a:latin typeface="Cambria Math" panose="02040503050406030204" pitchFamily="18" charset="0"/>
                                    </a:rPr>
                                  </m:ctrlPr>
                                </m:sSubPr>
                                <m:e>
                                  <m:r>
                                    <a:rPr lang="en-US" altLang="ja-JP" sz="2000" i="1">
                                      <a:latin typeface="Cambria Math" panose="02040503050406030204" pitchFamily="18" charset="0"/>
                                    </a:rPr>
                                    <m:t>𝜃</m:t>
                                  </m:r>
                                </m:e>
                                <m:sub>
                                  <m:r>
                                    <a:rPr lang="en-US" altLang="ja-JP" sz="2000" i="1">
                                      <a:latin typeface="Cambria Math" panose="02040503050406030204" pitchFamily="18" charset="0"/>
                                    </a:rPr>
                                    <m:t>𝑎</m:t>
                                  </m:r>
                                </m:sub>
                              </m:sSub>
                            </m:oMath>
                          </m:oMathPara>
                        </a14:m>
                        <a:endParaRPr lang="ja-JP" altLang="ja-JP" sz="2000" dirty="0"/>
                      </a:p>
                    </p:txBody>
                  </p:sp>
                </mc:Choice>
                <mc:Fallback xmlns="">
                  <p:sp>
                    <p:nvSpPr>
                      <p:cNvPr id="26" name="テキスト ボックス 25"/>
                      <p:cNvSpPr txBox="1">
                        <a:spLocks noRot="1" noChangeAspect="1" noMove="1" noResize="1" noEditPoints="1" noAdjustHandles="1" noChangeArrowheads="1" noChangeShapeType="1" noTextEdit="1"/>
                      </p:cNvSpPr>
                      <p:nvPr/>
                    </p:nvSpPr>
                    <p:spPr>
                      <a:xfrm>
                        <a:off x="8602099" y="4598256"/>
                        <a:ext cx="335559" cy="400110"/>
                      </a:xfrm>
                      <a:prstGeom prst="rect">
                        <a:avLst/>
                      </a:prstGeom>
                      <a:blipFill rotWithShape="0">
                        <a:blip r:embed="rId5"/>
                        <a:stretch>
                          <a:fillRect r="-16364"/>
                        </a:stretch>
                      </a:blipFill>
                    </p:spPr>
                    <p:txBody>
                      <a:bodyPr/>
                      <a:lstStyle/>
                      <a:p>
                        <a:r>
                          <a:rPr lang="ja-JP" altLang="en-US">
                            <a:noFill/>
                          </a:rPr>
                          <a:t> </a:t>
                        </a:r>
                      </a:p>
                    </p:txBody>
                  </p:sp>
                </mc:Fallback>
              </mc:AlternateContent>
              <p:sp>
                <p:nvSpPr>
                  <p:cNvPr id="27" name="フリーフォーム 26"/>
                  <p:cNvSpPr/>
                  <p:nvPr/>
                </p:nvSpPr>
                <p:spPr>
                  <a:xfrm>
                    <a:off x="9446004" y="4063327"/>
                    <a:ext cx="355766" cy="156356"/>
                  </a:xfrm>
                  <a:custGeom>
                    <a:avLst/>
                    <a:gdLst>
                      <a:gd name="connsiteX0" fmla="*/ 0 w 355766"/>
                      <a:gd name="connsiteY0" fmla="*/ 22112 h 156356"/>
                      <a:gd name="connsiteX1" fmla="*/ 142613 w 355766"/>
                      <a:gd name="connsiteY1" fmla="*/ 156335 h 156356"/>
                      <a:gd name="connsiteX2" fmla="*/ 327170 w 355766"/>
                      <a:gd name="connsiteY2" fmla="*/ 13723 h 156356"/>
                      <a:gd name="connsiteX3" fmla="*/ 352337 w 355766"/>
                      <a:gd name="connsiteY3" fmla="*/ 13723 h 156356"/>
                    </a:gdLst>
                    <a:ahLst/>
                    <a:cxnLst>
                      <a:cxn ang="0">
                        <a:pos x="connsiteX0" y="connsiteY0"/>
                      </a:cxn>
                      <a:cxn ang="0">
                        <a:pos x="connsiteX1" y="connsiteY1"/>
                      </a:cxn>
                      <a:cxn ang="0">
                        <a:pos x="connsiteX2" y="connsiteY2"/>
                      </a:cxn>
                      <a:cxn ang="0">
                        <a:pos x="connsiteX3" y="connsiteY3"/>
                      </a:cxn>
                    </a:cxnLst>
                    <a:rect l="l" t="t" r="r" b="b"/>
                    <a:pathLst>
                      <a:path w="355766" h="156356">
                        <a:moveTo>
                          <a:pt x="0" y="22112"/>
                        </a:moveTo>
                        <a:cubicBezTo>
                          <a:pt x="44042" y="89922"/>
                          <a:pt x="88085" y="157733"/>
                          <a:pt x="142613" y="156335"/>
                        </a:cubicBezTo>
                        <a:cubicBezTo>
                          <a:pt x="197141" y="154937"/>
                          <a:pt x="292216" y="37492"/>
                          <a:pt x="327170" y="13723"/>
                        </a:cubicBezTo>
                        <a:cubicBezTo>
                          <a:pt x="362124" y="-10046"/>
                          <a:pt x="357230" y="1838"/>
                          <a:pt x="352337" y="13723"/>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mc:AlternateContent xmlns:mc="http://schemas.openxmlformats.org/markup-compatibility/2006" xmlns:a14="http://schemas.microsoft.com/office/drawing/2010/main">
                <mc:Choice Requires="a14">
                  <p:sp>
                    <p:nvSpPr>
                      <p:cNvPr id="28" name="テキスト ボックス 27"/>
                      <p:cNvSpPr txBox="1"/>
                      <p:nvPr/>
                    </p:nvSpPr>
                    <p:spPr>
                      <a:xfrm>
                        <a:off x="9464496" y="4227889"/>
                        <a:ext cx="318781"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ja-JP" altLang="ja-JP" sz="2000" i="1">
                                      <a:latin typeface="Cambria Math" panose="02040503050406030204" pitchFamily="18" charset="0"/>
                                    </a:rPr>
                                  </m:ctrlPr>
                                </m:sSubPr>
                                <m:e>
                                  <m:r>
                                    <a:rPr lang="en-US" altLang="ja-JP" sz="2000" i="1">
                                      <a:latin typeface="Cambria Math" panose="02040503050406030204" pitchFamily="18" charset="0"/>
                                    </a:rPr>
                                    <m:t>𝜃</m:t>
                                  </m:r>
                                </m:e>
                                <m:sub>
                                  <m:r>
                                    <a:rPr lang="en-US" altLang="ja-JP" sz="2000" i="1">
                                      <a:latin typeface="Cambria Math" panose="02040503050406030204" pitchFamily="18" charset="0"/>
                                    </a:rPr>
                                    <m:t>𝑏</m:t>
                                  </m:r>
                                </m:sub>
                              </m:sSub>
                            </m:oMath>
                          </m:oMathPara>
                        </a14:m>
                        <a:endParaRPr lang="ja-JP" altLang="ja-JP" sz="2000" dirty="0"/>
                      </a:p>
                    </p:txBody>
                  </p:sp>
                </mc:Choice>
                <mc:Fallback xmlns="">
                  <p:sp>
                    <p:nvSpPr>
                      <p:cNvPr id="28" name="テキスト ボックス 27"/>
                      <p:cNvSpPr txBox="1">
                        <a:spLocks noRot="1" noChangeAspect="1" noMove="1" noResize="1" noEditPoints="1" noAdjustHandles="1" noChangeArrowheads="1" noChangeShapeType="1" noTextEdit="1"/>
                      </p:cNvSpPr>
                      <p:nvPr/>
                    </p:nvSpPr>
                    <p:spPr>
                      <a:xfrm>
                        <a:off x="9464496" y="4227889"/>
                        <a:ext cx="318781" cy="400110"/>
                      </a:xfrm>
                      <a:prstGeom prst="rect">
                        <a:avLst/>
                      </a:prstGeom>
                      <a:blipFill rotWithShape="0">
                        <a:blip r:embed="rId6"/>
                        <a:stretch>
                          <a:fillRect r="-28846" b="-1538"/>
                        </a:stretch>
                      </a:blipFill>
                    </p:spPr>
                    <p:txBody>
                      <a:bodyPr/>
                      <a:lstStyle/>
                      <a:p>
                        <a:r>
                          <a:rPr lang="ja-JP" altLang="en-US">
                            <a:noFill/>
                          </a:rPr>
                          <a:t> </a:t>
                        </a:r>
                      </a:p>
                    </p:txBody>
                  </p:sp>
                </mc:Fallback>
              </mc:AlternateContent>
              <p:sp>
                <p:nvSpPr>
                  <p:cNvPr id="29" name="テキスト ボックス 28"/>
                  <p:cNvSpPr txBox="1"/>
                  <p:nvPr/>
                </p:nvSpPr>
                <p:spPr>
                  <a:xfrm>
                    <a:off x="7685789" y="4350999"/>
                    <a:ext cx="234891" cy="400110"/>
                  </a:xfrm>
                  <a:prstGeom prst="rect">
                    <a:avLst/>
                  </a:prstGeom>
                  <a:noFill/>
                </p:spPr>
                <p:txBody>
                  <a:bodyPr wrap="square" rtlCol="0">
                    <a:spAutoFit/>
                  </a:bodyPr>
                  <a:lstStyle/>
                  <a:p>
                    <a:r>
                      <a:rPr kumimoji="1" lang="en-US" altLang="ja-JP" sz="2000" dirty="0" smtClean="0"/>
                      <a:t>A</a:t>
                    </a:r>
                    <a:endParaRPr kumimoji="1" lang="ja-JP" altLang="en-US" sz="2000" dirty="0"/>
                  </a:p>
                </p:txBody>
              </p:sp>
              <p:sp>
                <p:nvSpPr>
                  <p:cNvPr id="32" name="テキスト ボックス 31"/>
                  <p:cNvSpPr txBox="1"/>
                  <p:nvPr/>
                </p:nvSpPr>
                <p:spPr>
                  <a:xfrm>
                    <a:off x="8783515" y="5106495"/>
                    <a:ext cx="234891" cy="400110"/>
                  </a:xfrm>
                  <a:prstGeom prst="rect">
                    <a:avLst/>
                  </a:prstGeom>
                  <a:noFill/>
                </p:spPr>
                <p:txBody>
                  <a:bodyPr wrap="square" rtlCol="0">
                    <a:spAutoFit/>
                  </a:bodyPr>
                  <a:lstStyle/>
                  <a:p>
                    <a:r>
                      <a:rPr lang="en-US" altLang="ja-JP" sz="2000" dirty="0"/>
                      <a:t>C</a:t>
                    </a:r>
                    <a:endParaRPr kumimoji="1" lang="ja-JP" altLang="en-US" sz="2000" dirty="0"/>
                  </a:p>
                </p:txBody>
              </p:sp>
              <p:sp>
                <p:nvSpPr>
                  <p:cNvPr id="33" name="テキスト ボックス 32"/>
                  <p:cNvSpPr txBox="1"/>
                  <p:nvPr/>
                </p:nvSpPr>
                <p:spPr>
                  <a:xfrm>
                    <a:off x="9548386" y="3490075"/>
                    <a:ext cx="234891" cy="400110"/>
                  </a:xfrm>
                  <a:prstGeom prst="rect">
                    <a:avLst/>
                  </a:prstGeom>
                  <a:noFill/>
                </p:spPr>
                <p:txBody>
                  <a:bodyPr wrap="square" rtlCol="0">
                    <a:spAutoFit/>
                  </a:bodyPr>
                  <a:lstStyle/>
                  <a:p>
                    <a:r>
                      <a:rPr lang="en-US" altLang="ja-JP" sz="2000" dirty="0"/>
                      <a:t>D</a:t>
                    </a:r>
                    <a:endParaRPr kumimoji="1" lang="ja-JP" altLang="en-US" sz="2000" dirty="0"/>
                  </a:p>
                </p:txBody>
              </p:sp>
              <p:sp>
                <p:nvSpPr>
                  <p:cNvPr id="34" name="テキスト ボックス 33"/>
                  <p:cNvSpPr txBox="1"/>
                  <p:nvPr/>
                </p:nvSpPr>
                <p:spPr>
                  <a:xfrm>
                    <a:off x="10068591" y="4524597"/>
                    <a:ext cx="234891" cy="400110"/>
                  </a:xfrm>
                  <a:prstGeom prst="rect">
                    <a:avLst/>
                  </a:prstGeom>
                  <a:noFill/>
                </p:spPr>
                <p:txBody>
                  <a:bodyPr wrap="square" rtlCol="0">
                    <a:spAutoFit/>
                  </a:bodyPr>
                  <a:lstStyle/>
                  <a:p>
                    <a:r>
                      <a:rPr lang="en-US" altLang="ja-JP" sz="2000" dirty="0" smtClean="0"/>
                      <a:t>E</a:t>
                    </a:r>
                    <a:endParaRPr kumimoji="1" lang="ja-JP" altLang="en-US" sz="2000" dirty="0"/>
                  </a:p>
                </p:txBody>
              </p:sp>
              <p:sp>
                <p:nvSpPr>
                  <p:cNvPr id="35" name="テキスト ボックス 34"/>
                  <p:cNvSpPr txBox="1"/>
                  <p:nvPr/>
                </p:nvSpPr>
                <p:spPr>
                  <a:xfrm>
                    <a:off x="10409081" y="3682265"/>
                    <a:ext cx="234891" cy="400110"/>
                  </a:xfrm>
                  <a:prstGeom prst="rect">
                    <a:avLst/>
                  </a:prstGeom>
                  <a:noFill/>
                </p:spPr>
                <p:txBody>
                  <a:bodyPr wrap="square" rtlCol="0">
                    <a:spAutoFit/>
                  </a:bodyPr>
                  <a:lstStyle/>
                  <a:p>
                    <a:r>
                      <a:rPr lang="en-US" altLang="ja-JP" sz="2000" dirty="0"/>
                      <a:t>F</a:t>
                    </a:r>
                    <a:endParaRPr kumimoji="1" lang="ja-JP" altLang="en-US" sz="2000" dirty="0"/>
                  </a:p>
                </p:txBody>
              </p:sp>
              <p:sp>
                <p:nvSpPr>
                  <p:cNvPr id="36" name="テキスト ボックス 35"/>
                  <p:cNvSpPr txBox="1"/>
                  <p:nvPr/>
                </p:nvSpPr>
                <p:spPr>
                  <a:xfrm>
                    <a:off x="8743140" y="3665236"/>
                    <a:ext cx="234891" cy="400110"/>
                  </a:xfrm>
                  <a:prstGeom prst="rect">
                    <a:avLst/>
                  </a:prstGeom>
                  <a:noFill/>
                </p:spPr>
                <p:txBody>
                  <a:bodyPr wrap="square" rtlCol="0">
                    <a:spAutoFit/>
                  </a:bodyPr>
                  <a:lstStyle/>
                  <a:p>
                    <a:r>
                      <a:rPr lang="en-US" altLang="ja-JP" sz="2000" dirty="0"/>
                      <a:t>G</a:t>
                    </a:r>
                    <a:endParaRPr kumimoji="1" lang="ja-JP" altLang="en-US" sz="2000" dirty="0"/>
                  </a:p>
                </p:txBody>
              </p:sp>
              <p:sp>
                <p:nvSpPr>
                  <p:cNvPr id="37" name="テキスト ボックス 36"/>
                  <p:cNvSpPr txBox="1"/>
                  <p:nvPr/>
                </p:nvSpPr>
                <p:spPr>
                  <a:xfrm>
                    <a:off x="8274417" y="2724933"/>
                    <a:ext cx="234891" cy="400110"/>
                  </a:xfrm>
                  <a:prstGeom prst="rect">
                    <a:avLst/>
                  </a:prstGeom>
                  <a:noFill/>
                </p:spPr>
                <p:txBody>
                  <a:bodyPr wrap="square" rtlCol="0">
                    <a:spAutoFit/>
                  </a:bodyPr>
                  <a:lstStyle/>
                  <a:p>
                    <a:r>
                      <a:rPr lang="en-US" altLang="ja-JP" sz="2000" dirty="0"/>
                      <a:t>H</a:t>
                    </a:r>
                    <a:endParaRPr kumimoji="1" lang="ja-JP" altLang="en-US" sz="2000" dirty="0"/>
                  </a:p>
                </p:txBody>
              </p:sp>
              <p:sp>
                <p:nvSpPr>
                  <p:cNvPr id="38" name="テキスト ボックス 37"/>
                  <p:cNvSpPr txBox="1"/>
                  <p:nvPr/>
                </p:nvSpPr>
                <p:spPr>
                  <a:xfrm>
                    <a:off x="9684324" y="2805726"/>
                    <a:ext cx="234891" cy="400110"/>
                  </a:xfrm>
                  <a:prstGeom prst="rect">
                    <a:avLst/>
                  </a:prstGeom>
                  <a:noFill/>
                </p:spPr>
                <p:txBody>
                  <a:bodyPr wrap="square" rtlCol="0">
                    <a:spAutoFit/>
                  </a:bodyPr>
                  <a:lstStyle/>
                  <a:p>
                    <a:r>
                      <a:rPr lang="en-US" altLang="ja-JP" sz="2000" dirty="0"/>
                      <a:t>I</a:t>
                    </a:r>
                    <a:endParaRPr kumimoji="1" lang="ja-JP" altLang="en-US" sz="2000" dirty="0"/>
                  </a:p>
                </p:txBody>
              </p:sp>
            </p:grpSp>
            <mc:AlternateContent xmlns:mc="http://schemas.openxmlformats.org/markup-compatibility/2006" xmlns:a14="http://schemas.microsoft.com/office/drawing/2010/main">
              <mc:Choice Requires="a14">
                <p:sp>
                  <p:nvSpPr>
                    <p:cNvPr id="5" name="テキスト ボックス 4"/>
                    <p:cNvSpPr txBox="1"/>
                    <p:nvPr/>
                  </p:nvSpPr>
                  <p:spPr>
                    <a:xfrm>
                      <a:off x="7920681" y="3807632"/>
                      <a:ext cx="267730" cy="369332"/>
                    </a:xfrm>
                    <a:prstGeom prst="rect">
                      <a:avLst/>
                    </a:prstGeom>
                    <a:solidFill>
                      <a:schemeClr val="bg1"/>
                    </a:solidFill>
                  </p:spPr>
                  <p:txBody>
                    <a:bodyPr wrap="square" rtlCol="0">
                      <a:spAutoFit/>
                    </a:bodyPr>
                    <a:lstStyle/>
                    <a:p>
                      <a:pPr/>
                      <a14:m>
                        <m:oMathPara xmlns:m="http://schemas.openxmlformats.org/officeDocument/2006/math">
                          <m:oMathParaPr>
                            <m:jc m:val="centerGroup"/>
                          </m:oMathParaPr>
                          <m:oMath xmlns:m="http://schemas.openxmlformats.org/officeDocument/2006/math">
                            <m:r>
                              <a:rPr kumimoji="1" lang="en-US" altLang="ja-JP" b="0" i="1" smtClean="0">
                                <a:latin typeface="Cambria Math" panose="02040503050406030204" pitchFamily="18" charset="0"/>
                              </a:rPr>
                              <m:t>𝑎</m:t>
                            </m:r>
                          </m:oMath>
                        </m:oMathPara>
                      </a14:m>
                      <a:endParaRPr kumimoji="1" lang="ja-JP" altLang="en-US" dirty="0"/>
                    </a:p>
                  </p:txBody>
                </p:sp>
              </mc:Choice>
              <mc:Fallback xmlns="">
                <p:sp>
                  <p:nvSpPr>
                    <p:cNvPr id="5" name="テキスト ボックス 4"/>
                    <p:cNvSpPr txBox="1">
                      <a:spLocks noRot="1" noChangeAspect="1" noMove="1" noResize="1" noEditPoints="1" noAdjustHandles="1" noChangeArrowheads="1" noChangeShapeType="1" noTextEdit="1"/>
                    </p:cNvSpPr>
                    <p:nvPr/>
                  </p:nvSpPr>
                  <p:spPr>
                    <a:xfrm>
                      <a:off x="7920681" y="3807632"/>
                      <a:ext cx="267730" cy="369332"/>
                    </a:xfrm>
                    <a:prstGeom prst="rect">
                      <a:avLst/>
                    </a:prstGeom>
                    <a:blipFill rotWithShape="0">
                      <a:blip r:embed="rId7"/>
                      <a:stretch>
                        <a:fillRect r="-4545"/>
                      </a:stretch>
                    </a:blipFill>
                  </p:spPr>
                  <p:txBody>
                    <a:bodyPr/>
                    <a:lstStyle/>
                    <a:p>
                      <a:r>
                        <a:rPr lang="ja-JP" altLang="en-US">
                          <a:noFill/>
                        </a:rPr>
                        <a:t> </a:t>
                      </a:r>
                    </a:p>
                  </p:txBody>
                </p:sp>
              </mc:Fallback>
            </mc:AlternateContent>
          </p:grpSp>
          <mc:AlternateContent xmlns:mc="http://schemas.openxmlformats.org/markup-compatibility/2006" xmlns:a14="http://schemas.microsoft.com/office/drawing/2010/main">
            <mc:Choice Requires="a14">
              <p:sp>
                <p:nvSpPr>
                  <p:cNvPr id="21" name="テキスト ボックス 20"/>
                  <p:cNvSpPr txBox="1"/>
                  <p:nvPr/>
                </p:nvSpPr>
                <p:spPr>
                  <a:xfrm>
                    <a:off x="8449215" y="4545068"/>
                    <a:ext cx="262412"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kumimoji="1" lang="en-US" altLang="ja-JP" b="0" i="1" smtClean="0">
                              <a:latin typeface="Cambria Math" panose="02040503050406030204" pitchFamily="18" charset="0"/>
                            </a:rPr>
                            <m:t>𝑏</m:t>
                          </m:r>
                        </m:oMath>
                      </m:oMathPara>
                    </a14:m>
                    <a:endParaRPr kumimoji="1" lang="ja-JP" altLang="en-US" dirty="0"/>
                  </a:p>
                </p:txBody>
              </p:sp>
            </mc:Choice>
            <mc:Fallback xmlns="">
              <p:sp>
                <p:nvSpPr>
                  <p:cNvPr id="21" name="テキスト ボックス 20"/>
                  <p:cNvSpPr txBox="1">
                    <a:spLocks noRot="1" noChangeAspect="1" noMove="1" noResize="1" noEditPoints="1" noAdjustHandles="1" noChangeArrowheads="1" noChangeShapeType="1" noTextEdit="1"/>
                  </p:cNvSpPr>
                  <p:nvPr/>
                </p:nvSpPr>
                <p:spPr>
                  <a:xfrm>
                    <a:off x="8449215" y="4545068"/>
                    <a:ext cx="262412" cy="369332"/>
                  </a:xfrm>
                  <a:prstGeom prst="rect">
                    <a:avLst/>
                  </a:prstGeom>
                  <a:blipFill rotWithShape="0">
                    <a:blip r:embed="rId8"/>
                    <a:stretch>
                      <a:fillRect r="-13953"/>
                    </a:stretch>
                  </a:blipFill>
                </p:spPr>
                <p:txBody>
                  <a:bodyPr/>
                  <a:lstStyle/>
                  <a:p>
                    <a:r>
                      <a:rPr lang="ja-JP" altLang="en-US">
                        <a:noFill/>
                      </a:rPr>
                      <a:t> </a:t>
                    </a:r>
                  </a:p>
                </p:txBody>
              </p:sp>
            </mc:Fallback>
          </mc:AlternateContent>
        </p:grpSp>
        <p:sp>
          <p:nvSpPr>
            <p:cNvPr id="31" name="テキスト ボックス 30"/>
            <p:cNvSpPr txBox="1"/>
            <p:nvPr/>
          </p:nvSpPr>
          <p:spPr>
            <a:xfrm>
              <a:off x="8803466" y="4176964"/>
              <a:ext cx="234891" cy="400110"/>
            </a:xfrm>
            <a:prstGeom prst="rect">
              <a:avLst/>
            </a:prstGeom>
            <a:noFill/>
          </p:spPr>
          <p:txBody>
            <a:bodyPr wrap="square" rtlCol="0">
              <a:spAutoFit/>
            </a:bodyPr>
            <a:lstStyle/>
            <a:p>
              <a:r>
                <a:rPr lang="en-US" altLang="ja-JP" sz="2000" dirty="0"/>
                <a:t>B</a:t>
              </a:r>
              <a:endParaRPr kumimoji="1" lang="ja-JP" altLang="en-US" sz="2000" dirty="0"/>
            </a:p>
          </p:txBody>
        </p:sp>
      </p:grpSp>
      <p:sp>
        <p:nvSpPr>
          <p:cNvPr id="6" name="正方形/長方形 5"/>
          <p:cNvSpPr/>
          <p:nvPr/>
        </p:nvSpPr>
        <p:spPr>
          <a:xfrm>
            <a:off x="8391863" y="4928559"/>
            <a:ext cx="210113" cy="13839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0355270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ミウラ折り</a:t>
            </a:r>
            <a:r>
              <a:rPr lang="ja-JP" altLang="en-US" dirty="0" smtClean="0"/>
              <a:t>（４）</a:t>
            </a:r>
            <a:endParaRPr kumimoji="1" lang="ja-JP" altLang="en-US" dirty="0"/>
          </a:p>
        </p:txBody>
      </p:sp>
      <mc:AlternateContent xmlns:mc="http://schemas.openxmlformats.org/markup-compatibility/2006" xmlns:a14="http://schemas.microsoft.com/office/drawing/2010/main">
        <mc:Choice Requires="a14">
          <p:sp>
            <p:nvSpPr>
              <p:cNvPr id="3" name="コンテンツ プレースホルダー 2"/>
              <p:cNvSpPr>
                <a:spLocks noGrp="1"/>
              </p:cNvSpPr>
              <p:nvPr>
                <p:ph idx="1"/>
              </p:nvPr>
            </p:nvSpPr>
            <p:spPr/>
            <p:txBody>
              <a:bodyPr/>
              <a:lstStyle/>
              <a:p>
                <a:pPr marL="0" indent="0">
                  <a:buNone/>
                </a:pPr>
                <a:r>
                  <a:rPr kumimoji="1" lang="ja-JP" altLang="en-US" dirty="0" smtClean="0"/>
                  <a:t>　視点の切り替えを行うため、</a:t>
                </a:r>
                <a:r>
                  <a:rPr lang="ja-JP" altLang="en-US" dirty="0" smtClean="0"/>
                  <a:t>見たい視点の座標の</a:t>
                </a:r>
                <a14:m>
                  <m:oMath xmlns:m="http://schemas.openxmlformats.org/officeDocument/2006/math">
                    <m:r>
                      <a:rPr lang="en-US" altLang="ja-JP" b="0" i="1" smtClean="0">
                        <a:latin typeface="Cambria Math" panose="02040503050406030204" pitchFamily="18" charset="0"/>
                      </a:rPr>
                      <m:t>𝑠𝑐𝑎𝑙𝑒</m:t>
                    </m:r>
                    <m:r>
                      <a:rPr lang="ja-JP" altLang="en-US" i="1">
                        <a:latin typeface="Cambria Math" panose="02040503050406030204" pitchFamily="18" charset="0"/>
                      </a:rPr>
                      <m:t>の</m:t>
                    </m:r>
                  </m:oMath>
                </a14:m>
                <a:r>
                  <a:rPr kumimoji="1" lang="ja-JP" altLang="en-US" dirty="0" smtClean="0"/>
                  <a:t>値を変更する。</a:t>
                </a:r>
                <a:endParaRPr kumimoji="1" lang="ja-JP" altLang="en-US" dirty="0"/>
              </a:p>
            </p:txBody>
          </p:sp>
        </mc:Choice>
        <mc:Fallback xmlns="">
          <p:sp>
            <p:nvSpPr>
              <p:cNvPr id="3" name="コンテンツ プレースホルダー 2"/>
              <p:cNvSpPr>
                <a:spLocks noGrp="1" noRot="1" noChangeAspect="1" noMove="1" noResize="1" noEditPoints="1" noAdjustHandles="1" noChangeArrowheads="1" noChangeShapeType="1" noTextEdit="1"/>
              </p:cNvSpPr>
              <p:nvPr>
                <p:ph idx="1"/>
              </p:nvPr>
            </p:nvSpPr>
            <p:spPr>
              <a:blipFill rotWithShape="0">
                <a:blip r:embed="rId2"/>
                <a:stretch>
                  <a:fillRect l="-1217" t="-2661"/>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graphicFrame>
            <p:nvGraphicFramePr>
              <p:cNvPr id="5" name="表 4"/>
              <p:cNvGraphicFramePr>
                <a:graphicFrameLocks noGrp="1"/>
              </p:cNvGraphicFramePr>
              <p:nvPr>
                <p:extLst>
                  <p:ext uri="{D42A27DB-BD31-4B8C-83A1-F6EECF244321}">
                    <p14:modId xmlns:p14="http://schemas.microsoft.com/office/powerpoint/2010/main" val="4223563747"/>
                  </p:ext>
                </p:extLst>
              </p:nvPr>
            </p:nvGraphicFramePr>
            <p:xfrm>
              <a:off x="838199" y="2824519"/>
              <a:ext cx="10777152" cy="3016108"/>
            </p:xfrm>
            <a:graphic>
              <a:graphicData uri="http://schemas.openxmlformats.org/drawingml/2006/table">
                <a:tbl>
                  <a:tblPr firstRow="1" firstCol="1" bandRow="1"/>
                  <a:tblGrid>
                    <a:gridCol w="2033386"/>
                    <a:gridCol w="8743766"/>
                  </a:tblGrid>
                  <a:tr h="754027">
                    <a:tc>
                      <a:txBody>
                        <a:bodyPr/>
                        <a:lstStyle/>
                        <a:p>
                          <a:pPr algn="just">
                            <a:spcAft>
                              <a:spcPts val="0"/>
                            </a:spcAft>
                          </a:pPr>
                          <a14:m>
                            <m:oMathPara xmlns:m="http://schemas.openxmlformats.org/officeDocument/2006/math">
                              <m:oMathParaPr>
                                <m:jc m:val="centerGroup"/>
                              </m:oMathParaPr>
                              <m:oMath xmlns:m="http://schemas.openxmlformats.org/officeDocument/2006/math">
                                <m:r>
                                  <a:rPr lang="en-US" sz="2800" i="1" kern="100">
                                    <a:effectLst/>
                                    <a:latin typeface="Cambria Math" panose="02040503050406030204" pitchFamily="18" charset="0"/>
                                    <a:ea typeface="ＭＳ 明朝" panose="02020609040205080304" pitchFamily="17" charset="-128"/>
                                    <a:cs typeface="Times New Roman" panose="02020603050405020304" pitchFamily="18" charset="0"/>
                                  </a:rPr>
                                  <m:t>𝑥𝑦𝑧</m:t>
                                </m:r>
                                <m:r>
                                  <a:rPr lang="ja-JP" sz="2800" kern="100">
                                    <a:effectLst/>
                                    <a:latin typeface="Cambria Math" panose="02040503050406030204" pitchFamily="18" charset="0"/>
                                    <a:ea typeface="ＭＳ 明朝" panose="02020609040205080304" pitchFamily="17" charset="-128"/>
                                    <a:cs typeface="Times New Roman" panose="02020603050405020304" pitchFamily="18" charset="0"/>
                                  </a:rPr>
                                  <m:t>視点</m:t>
                                </m:r>
                              </m:oMath>
                            </m:oMathPara>
                          </a14:m>
                          <a:endParaRPr 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14:m>
                            <m:oMathPara xmlns:m="http://schemas.openxmlformats.org/officeDocument/2006/math">
                              <m:oMathParaPr>
                                <m:jc m:val="centerGroup"/>
                              </m:oMathParaPr>
                              <m:oMath xmlns:m="http://schemas.openxmlformats.org/officeDocument/2006/math">
                                <m:r>
                                  <a:rPr lang="en-US" sz="2800" i="1" kern="100">
                                    <a:effectLst/>
                                    <a:latin typeface="Cambria Math" panose="02040503050406030204" pitchFamily="18" charset="0"/>
                                    <a:ea typeface="ＭＳ 明朝" panose="02020609040205080304" pitchFamily="17" charset="-128"/>
                                    <a:cs typeface="Times New Roman" panose="02020603050405020304" pitchFamily="18" charset="0"/>
                                  </a:rPr>
                                  <m:t>𝑥</m:t>
                                </m:r>
                                <m:r>
                                  <a:rPr lang="en-US" sz="2800" i="1" kern="100">
                                    <a:effectLst/>
                                    <a:latin typeface="Cambria Math" panose="02040503050406030204" pitchFamily="18" charset="0"/>
                                    <a:ea typeface="ＭＳ 明朝" panose="02020609040205080304" pitchFamily="17" charset="-128"/>
                                    <a:cs typeface="Times New Roman" panose="02020603050405020304" pitchFamily="18" charset="0"/>
                                  </a:rPr>
                                  <m:t>,</m:t>
                                </m:r>
                                <m:r>
                                  <a:rPr lang="en-US" sz="2800" i="1" kern="100">
                                    <a:effectLst/>
                                    <a:latin typeface="Cambria Math" panose="02040503050406030204" pitchFamily="18" charset="0"/>
                                    <a:ea typeface="ＭＳ 明朝" panose="02020609040205080304" pitchFamily="17" charset="-128"/>
                                    <a:cs typeface="Times New Roman" panose="02020603050405020304" pitchFamily="18" charset="0"/>
                                  </a:rPr>
                                  <m:t>𝑦</m:t>
                                </m:r>
                                <m:r>
                                  <a:rPr lang="en-US" sz="2800" i="1" kern="100">
                                    <a:effectLst/>
                                    <a:latin typeface="Cambria Math" panose="02040503050406030204" pitchFamily="18" charset="0"/>
                                    <a:ea typeface="ＭＳ 明朝" panose="02020609040205080304" pitchFamily="17" charset="-128"/>
                                    <a:cs typeface="Times New Roman" panose="02020603050405020304" pitchFamily="18" charset="0"/>
                                  </a:rPr>
                                  <m:t>,</m:t>
                                </m:r>
                                <m:r>
                                  <a:rPr lang="en-US" sz="2800" i="1" kern="100">
                                    <a:effectLst/>
                                    <a:latin typeface="Cambria Math" panose="02040503050406030204" pitchFamily="18" charset="0"/>
                                    <a:ea typeface="ＭＳ 明朝" panose="02020609040205080304" pitchFamily="17" charset="-128"/>
                                    <a:cs typeface="Times New Roman" panose="02020603050405020304" pitchFamily="18" charset="0"/>
                                  </a:rPr>
                                  <m:t>𝑧</m:t>
                                </m:r>
                                <m:r>
                                  <a:rPr lang="ja-JP" sz="2800" i="1" kern="100">
                                    <a:effectLst/>
                                    <a:latin typeface="Cambria Math" panose="02040503050406030204" pitchFamily="18" charset="0"/>
                                    <a:ea typeface="ＭＳ 明朝" panose="02020609040205080304" pitchFamily="17" charset="-128"/>
                                    <a:cs typeface="Times New Roman" panose="02020603050405020304" pitchFamily="18" charset="0"/>
                                  </a:rPr>
                                  <m:t>に値を与える。</m:t>
                                </m:r>
                              </m:oMath>
                            </m:oMathPara>
                          </a14:m>
                          <a:endParaRPr 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54027">
                    <a:tc>
                      <a:txBody>
                        <a:bodyPr/>
                        <a:lstStyle/>
                        <a:p>
                          <a:pPr algn="just">
                            <a:spcAft>
                              <a:spcPts val="0"/>
                            </a:spcAft>
                          </a:pPr>
                          <a14:m>
                            <m:oMathPara xmlns:m="http://schemas.openxmlformats.org/officeDocument/2006/math">
                              <m:oMathParaPr>
                                <m:jc m:val="centerGroup"/>
                              </m:oMathParaPr>
                              <m:oMath xmlns:m="http://schemas.openxmlformats.org/officeDocument/2006/math">
                                <m:r>
                                  <a:rPr lang="en-US" sz="2800" i="1" kern="100">
                                    <a:effectLst/>
                                    <a:latin typeface="Cambria Math" panose="02040503050406030204" pitchFamily="18" charset="0"/>
                                    <a:ea typeface="ＭＳ 明朝" panose="02020609040205080304" pitchFamily="17" charset="-128"/>
                                    <a:cs typeface="Times New Roman" panose="02020603050405020304" pitchFamily="18" charset="0"/>
                                  </a:rPr>
                                  <m:t>𝑥𝑧</m:t>
                                </m:r>
                                <m:r>
                                  <a:rPr lang="ja-JP" sz="2800" kern="100">
                                    <a:effectLst/>
                                    <a:latin typeface="Cambria Math" panose="02040503050406030204" pitchFamily="18" charset="0"/>
                                    <a:ea typeface="ＭＳ 明朝" panose="02020609040205080304" pitchFamily="17" charset="-128"/>
                                    <a:cs typeface="Times New Roman" panose="02020603050405020304" pitchFamily="18" charset="0"/>
                                  </a:rPr>
                                  <m:t>視点</m:t>
                                </m:r>
                              </m:oMath>
                            </m:oMathPara>
                          </a14:m>
                          <a:endParaRPr lang="ja-JP" sz="28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14:m>
                            <m:oMathPara xmlns:m="http://schemas.openxmlformats.org/officeDocument/2006/math">
                              <m:oMathParaPr>
                                <m:jc m:val="centerGroup"/>
                              </m:oMathParaPr>
                              <m:oMath xmlns:m="http://schemas.openxmlformats.org/officeDocument/2006/math">
                                <m:r>
                                  <a:rPr lang="en-US" sz="2800" i="1" kern="100">
                                    <a:effectLst/>
                                    <a:latin typeface="Cambria Math" panose="02040503050406030204" pitchFamily="18" charset="0"/>
                                    <a:ea typeface="ＭＳ 明朝" panose="02020609040205080304" pitchFamily="17" charset="-128"/>
                                    <a:cs typeface="Times New Roman" panose="02020603050405020304" pitchFamily="18" charset="0"/>
                                  </a:rPr>
                                  <m:t>𝑥</m:t>
                                </m:r>
                                <m:r>
                                  <a:rPr lang="ja-JP" sz="2800" i="1" kern="100">
                                    <a:effectLst/>
                                    <a:latin typeface="Cambria Math" panose="02040503050406030204" pitchFamily="18" charset="0"/>
                                    <a:ea typeface="ＭＳ 明朝" panose="02020609040205080304" pitchFamily="17" charset="-128"/>
                                    <a:cs typeface="Times New Roman" panose="02020603050405020304" pitchFamily="18" charset="0"/>
                                  </a:rPr>
                                  <m:t>を</m:t>
                                </m:r>
                                <m:r>
                                  <a:rPr lang="en-US" sz="2800" i="1" kern="100">
                                    <a:effectLst/>
                                    <a:latin typeface="Cambria Math" panose="02040503050406030204" pitchFamily="18" charset="0"/>
                                    <a:ea typeface="ＭＳ 明朝" panose="02020609040205080304" pitchFamily="17" charset="-128"/>
                                    <a:cs typeface="Times New Roman" panose="02020603050405020304" pitchFamily="18" charset="0"/>
                                  </a:rPr>
                                  <m:t>𝑋</m:t>
                                </m:r>
                                <m:r>
                                  <a:rPr lang="ja-JP" sz="2800" i="1" kern="100">
                                    <a:effectLst/>
                                    <a:latin typeface="Cambria Math" panose="02040503050406030204" pitchFamily="18" charset="0"/>
                                    <a:ea typeface="ＭＳ 明朝" panose="02020609040205080304" pitchFamily="17" charset="-128"/>
                                    <a:cs typeface="Times New Roman" panose="02020603050405020304" pitchFamily="18" charset="0"/>
                                  </a:rPr>
                                  <m:t>座標に、</m:t>
                                </m:r>
                                <m:r>
                                  <a:rPr lang="en-US" sz="2800" i="1" kern="100">
                                    <a:effectLst/>
                                    <a:latin typeface="Cambria Math" panose="02040503050406030204" pitchFamily="18" charset="0"/>
                                    <a:ea typeface="ＭＳ 明朝" panose="02020609040205080304" pitchFamily="17" charset="-128"/>
                                    <a:cs typeface="Times New Roman" panose="02020603050405020304" pitchFamily="18" charset="0"/>
                                  </a:rPr>
                                  <m:t>𝑧</m:t>
                                </m:r>
                                <m:r>
                                  <a:rPr lang="ja-JP" sz="2800" i="1" kern="100">
                                    <a:effectLst/>
                                    <a:latin typeface="Cambria Math" panose="02040503050406030204" pitchFamily="18" charset="0"/>
                                    <a:ea typeface="ＭＳ 明朝" panose="02020609040205080304" pitchFamily="17" charset="-128"/>
                                    <a:cs typeface="Times New Roman" panose="02020603050405020304" pitchFamily="18" charset="0"/>
                                  </a:rPr>
                                  <m:t>を</m:t>
                                </m:r>
                                <m:r>
                                  <a:rPr lang="en-US" sz="2800" i="1" kern="100">
                                    <a:effectLst/>
                                    <a:latin typeface="Cambria Math" panose="02040503050406030204" pitchFamily="18" charset="0"/>
                                    <a:ea typeface="ＭＳ 明朝" panose="02020609040205080304" pitchFamily="17" charset="-128"/>
                                    <a:cs typeface="Times New Roman" panose="02020603050405020304" pitchFamily="18" charset="0"/>
                                  </a:rPr>
                                  <m:t>𝑌</m:t>
                                </m:r>
                                <m:r>
                                  <a:rPr lang="ja-JP" sz="2800" i="1" kern="100">
                                    <a:effectLst/>
                                    <a:latin typeface="Cambria Math" panose="02040503050406030204" pitchFamily="18" charset="0"/>
                                    <a:ea typeface="ＭＳ 明朝" panose="02020609040205080304" pitchFamily="17" charset="-128"/>
                                    <a:cs typeface="Times New Roman" panose="02020603050405020304" pitchFamily="18" charset="0"/>
                                  </a:rPr>
                                  <m:t>座標に与えて、</m:t>
                                </m:r>
                                <m:r>
                                  <a:rPr lang="en-US" sz="2800" i="1" kern="100">
                                    <a:effectLst/>
                                    <a:latin typeface="Cambria Math" panose="02040503050406030204" pitchFamily="18" charset="0"/>
                                    <a:ea typeface="ＭＳ 明朝" panose="02020609040205080304" pitchFamily="17" charset="-128"/>
                                    <a:cs typeface="Times New Roman" panose="02020603050405020304" pitchFamily="18" charset="0"/>
                                  </a:rPr>
                                  <m:t>𝑦</m:t>
                                </m:r>
                                <m:r>
                                  <a:rPr lang="ja-JP" sz="2800" i="1" kern="100">
                                    <a:effectLst/>
                                    <a:latin typeface="Cambria Math" panose="02040503050406030204" pitchFamily="18" charset="0"/>
                                    <a:ea typeface="ＭＳ 明朝" panose="02020609040205080304" pitchFamily="17" charset="-128"/>
                                    <a:cs typeface="Times New Roman" panose="02020603050405020304" pitchFamily="18" charset="0"/>
                                  </a:rPr>
                                  <m:t>の</m:t>
                                </m:r>
                                <m:r>
                                  <a:rPr lang="en-US" sz="2800" i="1" kern="100">
                                    <a:effectLst/>
                                    <a:latin typeface="Cambria Math" panose="02040503050406030204" pitchFamily="18" charset="0"/>
                                    <a:ea typeface="ＭＳ 明朝" panose="02020609040205080304" pitchFamily="17" charset="-128"/>
                                    <a:cs typeface="Times New Roman" panose="02020603050405020304" pitchFamily="18" charset="0"/>
                                  </a:rPr>
                                  <m:t>𝑠𝑐𝑎𝑙𝑒</m:t>
                                </m:r>
                                <m:r>
                                  <a:rPr lang="ja-JP" sz="2800" i="1" kern="100">
                                    <a:effectLst/>
                                    <a:latin typeface="Cambria Math" panose="02040503050406030204" pitchFamily="18" charset="0"/>
                                    <a:ea typeface="ＭＳ 明朝" panose="02020609040205080304" pitchFamily="17" charset="-128"/>
                                    <a:cs typeface="Times New Roman" panose="02020603050405020304" pitchFamily="18" charset="0"/>
                                  </a:rPr>
                                  <m:t>を</m:t>
                                </m:r>
                                <m:r>
                                  <a:rPr lang="en-US" sz="2800" i="1" kern="100">
                                    <a:effectLst/>
                                    <a:latin typeface="Cambria Math" panose="02040503050406030204" pitchFamily="18" charset="0"/>
                                    <a:ea typeface="ＭＳ 明朝" panose="02020609040205080304" pitchFamily="17" charset="-128"/>
                                    <a:cs typeface="Times New Roman" panose="02020603050405020304" pitchFamily="18" charset="0"/>
                                  </a:rPr>
                                  <m:t>0</m:t>
                                </m:r>
                                <m:r>
                                  <a:rPr lang="ja-JP" sz="2800" i="1" kern="100">
                                    <a:effectLst/>
                                    <a:latin typeface="Cambria Math" panose="02040503050406030204" pitchFamily="18" charset="0"/>
                                    <a:ea typeface="ＭＳ 明朝" panose="02020609040205080304" pitchFamily="17" charset="-128"/>
                                    <a:cs typeface="Times New Roman" panose="02020603050405020304" pitchFamily="18" charset="0"/>
                                  </a:rPr>
                                  <m:t>にする。</m:t>
                                </m:r>
                              </m:oMath>
                            </m:oMathPara>
                          </a14:m>
                          <a:endParaRPr 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54027">
                    <a:tc>
                      <a:txBody>
                        <a:bodyPr/>
                        <a:lstStyle/>
                        <a:p>
                          <a:pPr algn="just">
                            <a:spcAft>
                              <a:spcPts val="0"/>
                            </a:spcAft>
                          </a:pPr>
                          <a14:m>
                            <m:oMathPara xmlns:m="http://schemas.openxmlformats.org/officeDocument/2006/math">
                              <m:oMathParaPr>
                                <m:jc m:val="centerGroup"/>
                              </m:oMathParaPr>
                              <m:oMath xmlns:m="http://schemas.openxmlformats.org/officeDocument/2006/math">
                                <m:r>
                                  <a:rPr lang="en-US" sz="2800" i="1" kern="100">
                                    <a:effectLst/>
                                    <a:latin typeface="Cambria Math" panose="02040503050406030204" pitchFamily="18" charset="0"/>
                                    <a:ea typeface="ＭＳ 明朝" panose="02020609040205080304" pitchFamily="17" charset="-128"/>
                                    <a:cs typeface="Times New Roman" panose="02020603050405020304" pitchFamily="18" charset="0"/>
                                  </a:rPr>
                                  <m:t>𝑥𝑦</m:t>
                                </m:r>
                                <m:r>
                                  <a:rPr lang="ja-JP" sz="2800" kern="100">
                                    <a:effectLst/>
                                    <a:latin typeface="Cambria Math" panose="02040503050406030204" pitchFamily="18" charset="0"/>
                                    <a:ea typeface="ＭＳ 明朝" panose="02020609040205080304" pitchFamily="17" charset="-128"/>
                                    <a:cs typeface="Times New Roman" panose="02020603050405020304" pitchFamily="18" charset="0"/>
                                  </a:rPr>
                                  <m:t>視点</m:t>
                                </m:r>
                              </m:oMath>
                            </m:oMathPara>
                          </a14:m>
                          <a:endParaRPr lang="ja-JP" sz="28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14:m>
                            <m:oMathPara xmlns:m="http://schemas.openxmlformats.org/officeDocument/2006/math">
                              <m:oMathParaPr>
                                <m:jc m:val="centerGroup"/>
                              </m:oMathParaPr>
                              <m:oMath xmlns:m="http://schemas.openxmlformats.org/officeDocument/2006/math">
                                <m:r>
                                  <a:rPr lang="en-US" sz="2800" i="1" kern="100">
                                    <a:effectLst/>
                                    <a:latin typeface="Cambria Math" panose="02040503050406030204" pitchFamily="18" charset="0"/>
                                    <a:ea typeface="ＭＳ 明朝" panose="02020609040205080304" pitchFamily="17" charset="-128"/>
                                    <a:cs typeface="Times New Roman" panose="02020603050405020304" pitchFamily="18" charset="0"/>
                                  </a:rPr>
                                  <m:t>𝑥</m:t>
                                </m:r>
                                <m:r>
                                  <a:rPr lang="ja-JP" sz="2800" i="1" kern="100">
                                    <a:effectLst/>
                                    <a:latin typeface="Cambria Math" panose="02040503050406030204" pitchFamily="18" charset="0"/>
                                    <a:ea typeface="ＭＳ 明朝" panose="02020609040205080304" pitchFamily="17" charset="-128"/>
                                    <a:cs typeface="Times New Roman" panose="02020603050405020304" pitchFamily="18" charset="0"/>
                                  </a:rPr>
                                  <m:t>を</m:t>
                                </m:r>
                                <m:r>
                                  <a:rPr lang="en-US" sz="2800" i="1" kern="100">
                                    <a:effectLst/>
                                    <a:latin typeface="Cambria Math" panose="02040503050406030204" pitchFamily="18" charset="0"/>
                                    <a:ea typeface="ＭＳ 明朝" panose="02020609040205080304" pitchFamily="17" charset="-128"/>
                                    <a:cs typeface="Times New Roman" panose="02020603050405020304" pitchFamily="18" charset="0"/>
                                  </a:rPr>
                                  <m:t>𝑋</m:t>
                                </m:r>
                                <m:r>
                                  <a:rPr lang="ja-JP" sz="2800" i="1" kern="100">
                                    <a:effectLst/>
                                    <a:latin typeface="Cambria Math" panose="02040503050406030204" pitchFamily="18" charset="0"/>
                                    <a:ea typeface="ＭＳ 明朝" panose="02020609040205080304" pitchFamily="17" charset="-128"/>
                                    <a:cs typeface="Times New Roman" panose="02020603050405020304" pitchFamily="18" charset="0"/>
                                  </a:rPr>
                                  <m:t>座標に、</m:t>
                                </m:r>
                                <m:r>
                                  <a:rPr lang="en-US" sz="2800" i="1" kern="100">
                                    <a:effectLst/>
                                    <a:latin typeface="Cambria Math" panose="02040503050406030204" pitchFamily="18" charset="0"/>
                                    <a:ea typeface="ＭＳ 明朝" panose="02020609040205080304" pitchFamily="17" charset="-128"/>
                                    <a:cs typeface="Times New Roman" panose="02020603050405020304" pitchFamily="18" charset="0"/>
                                  </a:rPr>
                                  <m:t>𝑦</m:t>
                                </m:r>
                                <m:r>
                                  <a:rPr lang="ja-JP" sz="2800" i="1" kern="100">
                                    <a:effectLst/>
                                    <a:latin typeface="Cambria Math" panose="02040503050406030204" pitchFamily="18" charset="0"/>
                                    <a:ea typeface="ＭＳ 明朝" panose="02020609040205080304" pitchFamily="17" charset="-128"/>
                                    <a:cs typeface="Times New Roman" panose="02020603050405020304" pitchFamily="18" charset="0"/>
                                  </a:rPr>
                                  <m:t>を</m:t>
                                </m:r>
                                <m:r>
                                  <a:rPr lang="en-US" sz="2800" i="1" kern="100">
                                    <a:effectLst/>
                                    <a:latin typeface="Cambria Math" panose="02040503050406030204" pitchFamily="18" charset="0"/>
                                    <a:ea typeface="ＭＳ 明朝" panose="02020609040205080304" pitchFamily="17" charset="-128"/>
                                    <a:cs typeface="Times New Roman" panose="02020603050405020304" pitchFamily="18" charset="0"/>
                                  </a:rPr>
                                  <m:t>𝑌</m:t>
                                </m:r>
                                <m:r>
                                  <a:rPr lang="ja-JP" sz="2800" i="1" kern="100">
                                    <a:effectLst/>
                                    <a:latin typeface="Cambria Math" panose="02040503050406030204" pitchFamily="18" charset="0"/>
                                    <a:ea typeface="ＭＳ 明朝" panose="02020609040205080304" pitchFamily="17" charset="-128"/>
                                    <a:cs typeface="Times New Roman" panose="02020603050405020304" pitchFamily="18" charset="0"/>
                                  </a:rPr>
                                  <m:t>座標に与えて、</m:t>
                                </m:r>
                                <m:r>
                                  <a:rPr lang="en-US" sz="2800" i="1" kern="100">
                                    <a:effectLst/>
                                    <a:latin typeface="Cambria Math" panose="02040503050406030204" pitchFamily="18" charset="0"/>
                                    <a:ea typeface="ＭＳ 明朝" panose="02020609040205080304" pitchFamily="17" charset="-128"/>
                                    <a:cs typeface="Times New Roman" panose="02020603050405020304" pitchFamily="18" charset="0"/>
                                  </a:rPr>
                                  <m:t>𝑧</m:t>
                                </m:r>
                                <m:r>
                                  <a:rPr lang="ja-JP" sz="2800" i="1" kern="100">
                                    <a:effectLst/>
                                    <a:latin typeface="Cambria Math" panose="02040503050406030204" pitchFamily="18" charset="0"/>
                                    <a:ea typeface="ＭＳ 明朝" panose="02020609040205080304" pitchFamily="17" charset="-128"/>
                                    <a:cs typeface="Times New Roman" panose="02020603050405020304" pitchFamily="18" charset="0"/>
                                  </a:rPr>
                                  <m:t>の</m:t>
                                </m:r>
                                <m:r>
                                  <a:rPr lang="en-US" sz="2800" i="1" kern="100">
                                    <a:effectLst/>
                                    <a:latin typeface="Cambria Math" panose="02040503050406030204" pitchFamily="18" charset="0"/>
                                    <a:ea typeface="ＭＳ 明朝" panose="02020609040205080304" pitchFamily="17" charset="-128"/>
                                    <a:cs typeface="Times New Roman" panose="02020603050405020304" pitchFamily="18" charset="0"/>
                                  </a:rPr>
                                  <m:t>𝑠𝑐𝑎𝑙𝑒</m:t>
                                </m:r>
                                <m:r>
                                  <a:rPr lang="ja-JP" sz="2800" i="1" kern="100">
                                    <a:effectLst/>
                                    <a:latin typeface="Cambria Math" panose="02040503050406030204" pitchFamily="18" charset="0"/>
                                    <a:ea typeface="ＭＳ 明朝" panose="02020609040205080304" pitchFamily="17" charset="-128"/>
                                    <a:cs typeface="Times New Roman" panose="02020603050405020304" pitchFamily="18" charset="0"/>
                                  </a:rPr>
                                  <m:t>を</m:t>
                                </m:r>
                                <m:r>
                                  <a:rPr lang="en-US" sz="2800" i="1" kern="100">
                                    <a:effectLst/>
                                    <a:latin typeface="Cambria Math" panose="02040503050406030204" pitchFamily="18" charset="0"/>
                                    <a:ea typeface="ＭＳ 明朝" panose="02020609040205080304" pitchFamily="17" charset="-128"/>
                                    <a:cs typeface="Times New Roman" panose="02020603050405020304" pitchFamily="18" charset="0"/>
                                  </a:rPr>
                                  <m:t>0</m:t>
                                </m:r>
                                <m:r>
                                  <a:rPr lang="ja-JP" sz="2800" i="1" kern="100">
                                    <a:effectLst/>
                                    <a:latin typeface="Cambria Math" panose="02040503050406030204" pitchFamily="18" charset="0"/>
                                    <a:ea typeface="ＭＳ 明朝" panose="02020609040205080304" pitchFamily="17" charset="-128"/>
                                    <a:cs typeface="Times New Roman" panose="02020603050405020304" pitchFamily="18" charset="0"/>
                                  </a:rPr>
                                  <m:t>にする。</m:t>
                                </m:r>
                              </m:oMath>
                            </m:oMathPara>
                          </a14:m>
                          <a:endParaRPr 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54027">
                    <a:tc>
                      <a:txBody>
                        <a:bodyPr/>
                        <a:lstStyle/>
                        <a:p>
                          <a:pPr algn="just">
                            <a:spcAft>
                              <a:spcPts val="0"/>
                            </a:spcAft>
                          </a:pPr>
                          <a14:m>
                            <m:oMathPara xmlns:m="http://schemas.openxmlformats.org/officeDocument/2006/math">
                              <m:oMathParaPr>
                                <m:jc m:val="centerGroup"/>
                              </m:oMathParaPr>
                              <m:oMath xmlns:m="http://schemas.openxmlformats.org/officeDocument/2006/math">
                                <m:r>
                                  <m:rPr>
                                    <m:sty m:val="p"/>
                                  </m:rPr>
                                  <a:rPr lang="en-US" sz="2800" kern="100">
                                    <a:effectLst/>
                                    <a:latin typeface="Cambria Math" panose="02040503050406030204" pitchFamily="18" charset="0"/>
                                    <a:ea typeface="ＭＳ 明朝" panose="02020609040205080304" pitchFamily="17" charset="-128"/>
                                    <a:cs typeface="Times New Roman" panose="02020603050405020304" pitchFamily="18" charset="0"/>
                                  </a:rPr>
                                  <m:t>yz</m:t>
                                </m:r>
                                <m:r>
                                  <a:rPr lang="ja-JP" sz="2800" kern="100">
                                    <a:effectLst/>
                                    <a:latin typeface="Cambria Math" panose="02040503050406030204" pitchFamily="18" charset="0"/>
                                    <a:ea typeface="ＭＳ 明朝" panose="02020609040205080304" pitchFamily="17" charset="-128"/>
                                    <a:cs typeface="Times New Roman" panose="02020603050405020304" pitchFamily="18" charset="0"/>
                                  </a:rPr>
                                  <m:t>視点</m:t>
                                </m:r>
                              </m:oMath>
                            </m:oMathPara>
                          </a14:m>
                          <a:endParaRPr lang="ja-JP" sz="28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14:m>
                            <m:oMathPara xmlns:m="http://schemas.openxmlformats.org/officeDocument/2006/math">
                              <m:oMathParaPr>
                                <m:jc m:val="centerGroup"/>
                              </m:oMathParaPr>
                              <m:oMath xmlns:m="http://schemas.openxmlformats.org/officeDocument/2006/math">
                                <m:r>
                                  <a:rPr lang="en-US" sz="2800" i="1" kern="100">
                                    <a:effectLst/>
                                    <a:latin typeface="Cambria Math" panose="02040503050406030204" pitchFamily="18" charset="0"/>
                                    <a:ea typeface="ＭＳ 明朝" panose="02020609040205080304" pitchFamily="17" charset="-128"/>
                                    <a:cs typeface="Times New Roman" panose="02020603050405020304" pitchFamily="18" charset="0"/>
                                  </a:rPr>
                                  <m:t>𝑦</m:t>
                                </m:r>
                                <m:r>
                                  <a:rPr lang="ja-JP" sz="2800" i="1" kern="100">
                                    <a:effectLst/>
                                    <a:latin typeface="Cambria Math" panose="02040503050406030204" pitchFamily="18" charset="0"/>
                                    <a:ea typeface="ＭＳ 明朝" panose="02020609040205080304" pitchFamily="17" charset="-128"/>
                                    <a:cs typeface="Times New Roman" panose="02020603050405020304" pitchFamily="18" charset="0"/>
                                  </a:rPr>
                                  <m:t>を</m:t>
                                </m:r>
                                <m:r>
                                  <a:rPr lang="en-US" sz="2800" i="1" kern="100">
                                    <a:effectLst/>
                                    <a:latin typeface="Cambria Math" panose="02040503050406030204" pitchFamily="18" charset="0"/>
                                    <a:ea typeface="ＭＳ 明朝" panose="02020609040205080304" pitchFamily="17" charset="-128"/>
                                    <a:cs typeface="Times New Roman" panose="02020603050405020304" pitchFamily="18" charset="0"/>
                                  </a:rPr>
                                  <m:t>𝑋</m:t>
                                </m:r>
                                <m:r>
                                  <a:rPr lang="ja-JP" sz="2800" i="1" kern="100">
                                    <a:effectLst/>
                                    <a:latin typeface="Cambria Math" panose="02040503050406030204" pitchFamily="18" charset="0"/>
                                    <a:ea typeface="ＭＳ 明朝" panose="02020609040205080304" pitchFamily="17" charset="-128"/>
                                    <a:cs typeface="Times New Roman" panose="02020603050405020304" pitchFamily="18" charset="0"/>
                                  </a:rPr>
                                  <m:t>座標に、</m:t>
                                </m:r>
                                <m:r>
                                  <a:rPr lang="en-US" sz="2800" i="1" kern="100">
                                    <a:effectLst/>
                                    <a:latin typeface="Cambria Math" panose="02040503050406030204" pitchFamily="18" charset="0"/>
                                    <a:ea typeface="ＭＳ 明朝" panose="02020609040205080304" pitchFamily="17" charset="-128"/>
                                    <a:cs typeface="Times New Roman" panose="02020603050405020304" pitchFamily="18" charset="0"/>
                                  </a:rPr>
                                  <m:t>𝑧</m:t>
                                </m:r>
                                <m:r>
                                  <a:rPr lang="ja-JP" sz="2800" i="1" kern="100">
                                    <a:effectLst/>
                                    <a:latin typeface="Cambria Math" panose="02040503050406030204" pitchFamily="18" charset="0"/>
                                    <a:ea typeface="ＭＳ 明朝" panose="02020609040205080304" pitchFamily="17" charset="-128"/>
                                    <a:cs typeface="Times New Roman" panose="02020603050405020304" pitchFamily="18" charset="0"/>
                                  </a:rPr>
                                  <m:t>を</m:t>
                                </m:r>
                                <m:r>
                                  <a:rPr lang="en-US" sz="2800" i="1" kern="100">
                                    <a:effectLst/>
                                    <a:latin typeface="Cambria Math" panose="02040503050406030204" pitchFamily="18" charset="0"/>
                                    <a:ea typeface="ＭＳ 明朝" panose="02020609040205080304" pitchFamily="17" charset="-128"/>
                                    <a:cs typeface="Times New Roman" panose="02020603050405020304" pitchFamily="18" charset="0"/>
                                  </a:rPr>
                                  <m:t>𝑌</m:t>
                                </m:r>
                                <m:r>
                                  <a:rPr lang="ja-JP" sz="2800" i="1" kern="100">
                                    <a:effectLst/>
                                    <a:latin typeface="Cambria Math" panose="02040503050406030204" pitchFamily="18" charset="0"/>
                                    <a:ea typeface="ＭＳ 明朝" panose="02020609040205080304" pitchFamily="17" charset="-128"/>
                                    <a:cs typeface="Times New Roman" panose="02020603050405020304" pitchFamily="18" charset="0"/>
                                  </a:rPr>
                                  <m:t>座標に与えて、</m:t>
                                </m:r>
                                <m:r>
                                  <a:rPr lang="en-US" sz="2800" i="1" kern="100">
                                    <a:effectLst/>
                                    <a:latin typeface="Cambria Math" panose="02040503050406030204" pitchFamily="18" charset="0"/>
                                    <a:ea typeface="ＭＳ 明朝" panose="02020609040205080304" pitchFamily="17" charset="-128"/>
                                    <a:cs typeface="Times New Roman" panose="02020603050405020304" pitchFamily="18" charset="0"/>
                                  </a:rPr>
                                  <m:t>𝑥</m:t>
                                </m:r>
                                <m:r>
                                  <a:rPr lang="ja-JP" sz="2800" i="1" kern="100">
                                    <a:effectLst/>
                                    <a:latin typeface="Cambria Math" panose="02040503050406030204" pitchFamily="18" charset="0"/>
                                    <a:ea typeface="ＭＳ 明朝" panose="02020609040205080304" pitchFamily="17" charset="-128"/>
                                    <a:cs typeface="Times New Roman" panose="02020603050405020304" pitchFamily="18" charset="0"/>
                                  </a:rPr>
                                  <m:t>の</m:t>
                                </m:r>
                                <m:r>
                                  <a:rPr lang="en-US" sz="2800" i="1" kern="100">
                                    <a:effectLst/>
                                    <a:latin typeface="Cambria Math" panose="02040503050406030204" pitchFamily="18" charset="0"/>
                                    <a:ea typeface="ＭＳ 明朝" panose="02020609040205080304" pitchFamily="17" charset="-128"/>
                                    <a:cs typeface="Times New Roman" panose="02020603050405020304" pitchFamily="18" charset="0"/>
                                  </a:rPr>
                                  <m:t>𝑠𝑐𝑎𝑙𝑒</m:t>
                                </m:r>
                                <m:r>
                                  <a:rPr lang="ja-JP" sz="2800" i="1" kern="100">
                                    <a:effectLst/>
                                    <a:latin typeface="Cambria Math" panose="02040503050406030204" pitchFamily="18" charset="0"/>
                                    <a:ea typeface="ＭＳ 明朝" panose="02020609040205080304" pitchFamily="17" charset="-128"/>
                                    <a:cs typeface="Times New Roman" panose="02020603050405020304" pitchFamily="18" charset="0"/>
                                  </a:rPr>
                                  <m:t>を</m:t>
                                </m:r>
                                <m:r>
                                  <a:rPr lang="en-US" sz="2800" i="1" kern="100">
                                    <a:effectLst/>
                                    <a:latin typeface="Cambria Math" panose="02040503050406030204" pitchFamily="18" charset="0"/>
                                    <a:ea typeface="ＭＳ 明朝" panose="02020609040205080304" pitchFamily="17" charset="-128"/>
                                    <a:cs typeface="Times New Roman" panose="02020603050405020304" pitchFamily="18" charset="0"/>
                                  </a:rPr>
                                  <m:t>0</m:t>
                                </m:r>
                                <m:r>
                                  <a:rPr lang="ja-JP" sz="2800" i="1" kern="100">
                                    <a:effectLst/>
                                    <a:latin typeface="Cambria Math" panose="02040503050406030204" pitchFamily="18" charset="0"/>
                                    <a:ea typeface="ＭＳ 明朝" panose="02020609040205080304" pitchFamily="17" charset="-128"/>
                                    <a:cs typeface="Times New Roman" panose="02020603050405020304" pitchFamily="18" charset="0"/>
                                  </a:rPr>
                                  <m:t>にする。</m:t>
                                </m:r>
                              </m:oMath>
                            </m:oMathPara>
                          </a14:m>
                          <a:endParaRPr 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mc:Choice>
        <mc:Fallback xmlns="">
          <p:graphicFrame>
            <p:nvGraphicFramePr>
              <p:cNvPr id="5" name="表 4"/>
              <p:cNvGraphicFramePr>
                <a:graphicFrameLocks noGrp="1"/>
              </p:cNvGraphicFramePr>
              <p:nvPr>
                <p:extLst>
                  <p:ext uri="{D42A27DB-BD31-4B8C-83A1-F6EECF244321}">
                    <p14:modId xmlns:p14="http://schemas.microsoft.com/office/powerpoint/2010/main" val="4223563747"/>
                  </p:ext>
                </p:extLst>
              </p:nvPr>
            </p:nvGraphicFramePr>
            <p:xfrm>
              <a:off x="838199" y="2824519"/>
              <a:ext cx="10777152" cy="3016108"/>
            </p:xfrm>
            <a:graphic>
              <a:graphicData uri="http://schemas.openxmlformats.org/drawingml/2006/table">
                <a:tbl>
                  <a:tblPr firstRow="1" firstCol="1" bandRow="1"/>
                  <a:tblGrid>
                    <a:gridCol w="2033386"/>
                    <a:gridCol w="8743766"/>
                  </a:tblGrid>
                  <a:tr h="754027">
                    <a:tc>
                      <a:txBody>
                        <a:bodyPr/>
                        <a:lstStyle/>
                        <a:p>
                          <a:endParaRPr lang="ja-JP"/>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0">
                          <a:blip r:embed="rId3"/>
                          <a:stretch>
                            <a:fillRect l="-299" t="-806" r="-430240" b="-301613"/>
                          </a:stretch>
                        </a:blipFill>
                      </a:tcPr>
                    </a:tc>
                    <a:tc>
                      <a:txBody>
                        <a:bodyPr/>
                        <a:lstStyle/>
                        <a:p>
                          <a:endParaRPr lang="ja-JP"/>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0">
                          <a:blip r:embed="rId3"/>
                          <a:stretch>
                            <a:fillRect l="-23345" t="-806" r="-139" b="-301613"/>
                          </a:stretch>
                        </a:blipFill>
                      </a:tcPr>
                    </a:tc>
                  </a:tr>
                  <a:tr h="754027">
                    <a:tc>
                      <a:txBody>
                        <a:bodyPr/>
                        <a:lstStyle/>
                        <a:p>
                          <a:endParaRPr lang="ja-JP"/>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0">
                          <a:blip r:embed="rId3"/>
                          <a:stretch>
                            <a:fillRect l="-299" t="-100806" r="-430240" b="-201613"/>
                          </a:stretch>
                        </a:blipFill>
                      </a:tcPr>
                    </a:tc>
                    <a:tc>
                      <a:txBody>
                        <a:bodyPr/>
                        <a:lstStyle/>
                        <a:p>
                          <a:endParaRPr lang="ja-JP"/>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0">
                          <a:blip r:embed="rId3"/>
                          <a:stretch>
                            <a:fillRect l="-23345" t="-100806" r="-139" b="-201613"/>
                          </a:stretch>
                        </a:blipFill>
                      </a:tcPr>
                    </a:tc>
                  </a:tr>
                  <a:tr h="754027">
                    <a:tc>
                      <a:txBody>
                        <a:bodyPr/>
                        <a:lstStyle/>
                        <a:p>
                          <a:endParaRPr lang="ja-JP"/>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0">
                          <a:blip r:embed="rId3"/>
                          <a:stretch>
                            <a:fillRect l="-299" t="-200806" r="-430240" b="-101613"/>
                          </a:stretch>
                        </a:blipFill>
                      </a:tcPr>
                    </a:tc>
                    <a:tc>
                      <a:txBody>
                        <a:bodyPr/>
                        <a:lstStyle/>
                        <a:p>
                          <a:endParaRPr lang="ja-JP"/>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0">
                          <a:blip r:embed="rId3"/>
                          <a:stretch>
                            <a:fillRect l="-23345" t="-200806" r="-139" b="-101613"/>
                          </a:stretch>
                        </a:blipFill>
                      </a:tcPr>
                    </a:tc>
                  </a:tr>
                  <a:tr h="754027">
                    <a:tc>
                      <a:txBody>
                        <a:bodyPr/>
                        <a:lstStyle/>
                        <a:p>
                          <a:endParaRPr lang="ja-JP"/>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0">
                          <a:blip r:embed="rId3"/>
                          <a:stretch>
                            <a:fillRect l="-299" t="-300806" r="-430240" b="-1613"/>
                          </a:stretch>
                        </a:blipFill>
                      </a:tcPr>
                    </a:tc>
                    <a:tc>
                      <a:txBody>
                        <a:bodyPr/>
                        <a:lstStyle/>
                        <a:p>
                          <a:endParaRPr lang="ja-JP"/>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0">
                          <a:blip r:embed="rId3"/>
                          <a:stretch>
                            <a:fillRect l="-23345" t="-300806" r="-139" b="-1613"/>
                          </a:stretch>
                        </a:blipFill>
                      </a:tcPr>
                    </a:tc>
                  </a:tr>
                </a:tbl>
              </a:graphicData>
            </a:graphic>
          </p:graphicFrame>
        </mc:Fallback>
      </mc:AlternateContent>
    </p:spTree>
    <p:extLst>
      <p:ext uri="{BB962C8B-B14F-4D97-AF65-F5344CB8AC3E}">
        <p14:creationId xmlns:p14="http://schemas.microsoft.com/office/powerpoint/2010/main" val="4569522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ミウラ折り</a:t>
            </a:r>
            <a:r>
              <a:rPr lang="ja-JP" altLang="en-US" dirty="0" smtClean="0"/>
              <a:t>（５）</a:t>
            </a:r>
            <a:endParaRPr kumimoji="1" lang="ja-JP" altLang="en-US" dirty="0"/>
          </a:p>
        </p:txBody>
      </p:sp>
      <mc:AlternateContent xmlns:mc="http://schemas.openxmlformats.org/markup-compatibility/2006">
        <mc:Choice xmlns:a14="http://schemas.microsoft.com/office/drawing/2010/main" Requires="a14">
          <p:sp>
            <p:nvSpPr>
              <p:cNvPr id="3" name="コンテンツ プレースホルダー 2"/>
              <p:cNvSpPr>
                <a:spLocks noGrp="1"/>
              </p:cNvSpPr>
              <p:nvPr>
                <p:ph idx="1"/>
              </p:nvPr>
            </p:nvSpPr>
            <p:spPr/>
            <p:txBody>
              <a:bodyPr/>
              <a:lstStyle/>
              <a:p>
                <a:pPr marL="0" indent="0">
                  <a:buNone/>
                </a:pPr>
                <a:r>
                  <a:rPr lang="ja-JP" altLang="en-US" dirty="0" smtClean="0"/>
                  <a:t>　開いていく間隔も長さによる場合と角度による場合にわけている。</a:t>
                </a:r>
                <a:endParaRPr lang="en-US" altLang="ja-JP" dirty="0" smtClean="0"/>
              </a:p>
              <a:p>
                <a:pPr marL="0" indent="0">
                  <a:buNone/>
                </a:pPr>
                <a:r>
                  <a:rPr kumimoji="1" lang="ja-JP" altLang="en-US" dirty="0"/>
                  <a:t>角度</a:t>
                </a:r>
                <a:r>
                  <a:rPr kumimoji="1" lang="ja-JP" altLang="en-US" dirty="0" smtClean="0"/>
                  <a:t>の</a:t>
                </a:r>
                <a:r>
                  <a:rPr kumimoji="1" lang="ja-JP" altLang="en-US" dirty="0"/>
                  <a:t>場合</a:t>
                </a:r>
                <a:r>
                  <a:rPr kumimoji="1" lang="ja-JP" altLang="en-US" dirty="0" smtClean="0"/>
                  <a:t>は</a:t>
                </a:r>
                <a14:m>
                  <m:oMath xmlns:m="http://schemas.openxmlformats.org/officeDocument/2006/math">
                    <m:r>
                      <a:rPr kumimoji="1" lang="ja-JP" altLang="en-US" i="1" smtClean="0">
                        <a:latin typeface="Cambria Math" panose="02040503050406030204" pitchFamily="18" charset="0"/>
                      </a:rPr>
                      <m:t>𝜃</m:t>
                    </m:r>
                    <m:r>
                      <a:rPr lang="ja-JP" altLang="en-US" i="1">
                        <a:latin typeface="Cambria Math" panose="02040503050406030204" pitchFamily="18" charset="0"/>
                      </a:rPr>
                      <m:t>に</m:t>
                    </m:r>
                  </m:oMath>
                </a14:m>
                <a:r>
                  <a:rPr kumimoji="1" lang="ja-JP" altLang="en-US" dirty="0" smtClean="0"/>
                  <a:t>足す</a:t>
                </a:r>
                <a:r>
                  <a:rPr kumimoji="1" lang="ja-JP" altLang="en-US" dirty="0" smtClean="0"/>
                  <a:t>値をそのまま変更すればよいが、長さの場合はその長さが何度になるかを求める必要がある。</a:t>
                </a:r>
                <a:endParaRPr kumimoji="1" lang="en-US" altLang="ja-JP" dirty="0" smtClean="0"/>
              </a:p>
              <a:p>
                <a:pPr marL="0" indent="0">
                  <a:buNone/>
                </a:pPr>
                <a:endParaRPr kumimoji="1" lang="en-US" altLang="ja-JP" dirty="0" smtClean="0"/>
              </a:p>
              <a:p>
                <a:pPr marL="0" indent="0">
                  <a:buNone/>
                </a:pPr>
                <a:r>
                  <a:rPr kumimoji="1" lang="en-US" altLang="ja-JP" sz="3600" dirty="0" smtClean="0"/>
                  <a:t>         </a:t>
                </a:r>
                <a14:m>
                  <m:oMath xmlns:m="http://schemas.openxmlformats.org/officeDocument/2006/math">
                    <m:func>
                      <m:funcPr>
                        <m:ctrlPr>
                          <a:rPr kumimoji="1" lang="en-US" altLang="ja-JP" i="1" smtClean="0">
                            <a:latin typeface="Cambria Math" panose="02040503050406030204" pitchFamily="18" charset="0"/>
                          </a:rPr>
                        </m:ctrlPr>
                      </m:funcPr>
                      <m:fName>
                        <m:r>
                          <m:rPr>
                            <m:sty m:val="p"/>
                          </m:rPr>
                          <a:rPr kumimoji="1" lang="en-US" altLang="ja-JP" i="0" smtClean="0">
                            <a:latin typeface="Cambria Math" panose="02040503050406030204" pitchFamily="18" charset="0"/>
                          </a:rPr>
                          <m:t>sin</m:t>
                        </m:r>
                      </m:fName>
                      <m:e>
                        <m:sSub>
                          <m:sSubPr>
                            <m:ctrlPr>
                              <a:rPr kumimoji="1" lang="en-US" altLang="ja-JP" i="1" smtClean="0">
                                <a:latin typeface="Cambria Math" panose="02040503050406030204" pitchFamily="18" charset="0"/>
                              </a:rPr>
                            </m:ctrlPr>
                          </m:sSubPr>
                          <m:e>
                            <m:r>
                              <a:rPr kumimoji="1" lang="ja-JP" altLang="en-US" i="1" smtClean="0">
                                <a:latin typeface="Cambria Math" panose="02040503050406030204" pitchFamily="18" charset="0"/>
                              </a:rPr>
                              <m:t>𝜃</m:t>
                            </m:r>
                          </m:e>
                          <m:sub>
                            <m:r>
                              <a:rPr kumimoji="1" lang="en-US" altLang="ja-JP" b="0" i="1" smtClean="0">
                                <a:latin typeface="Cambria Math" panose="02040503050406030204" pitchFamily="18" charset="0"/>
                              </a:rPr>
                              <m:t>𝑖</m:t>
                            </m:r>
                          </m:sub>
                        </m:sSub>
                        <m:r>
                          <a:rPr kumimoji="1" lang="en-US" altLang="ja-JP" b="0" i="1" smtClean="0">
                            <a:latin typeface="Cambria Math" panose="02040503050406030204" pitchFamily="18" charset="0"/>
                          </a:rPr>
                          <m:t>=</m:t>
                        </m:r>
                        <m:f>
                          <m:fPr>
                            <m:ctrlPr>
                              <a:rPr kumimoji="1" lang="en-US" altLang="ja-JP" b="0" i="1" smtClean="0">
                                <a:latin typeface="Cambria Math" panose="02040503050406030204" pitchFamily="18" charset="0"/>
                              </a:rPr>
                            </m:ctrlPr>
                          </m:fPr>
                          <m:num>
                            <m:sSub>
                              <m:sSubPr>
                                <m:ctrlPr>
                                  <a:rPr kumimoji="1" lang="en-US" altLang="ja-JP" b="0" i="1" smtClean="0">
                                    <a:latin typeface="Cambria Math" panose="02040503050406030204" pitchFamily="18" charset="0"/>
                                  </a:rPr>
                                </m:ctrlPr>
                              </m:sSubPr>
                              <m:e>
                                <m:r>
                                  <a:rPr kumimoji="1" lang="en-US" altLang="ja-JP" b="0" i="1" smtClean="0">
                                    <a:latin typeface="Cambria Math" panose="02040503050406030204" pitchFamily="18" charset="0"/>
                                  </a:rPr>
                                  <m:t>𝑥</m:t>
                                </m:r>
                              </m:e>
                              <m:sub>
                                <m:r>
                                  <a:rPr kumimoji="1" lang="en-US" altLang="ja-JP" b="0" i="1" smtClean="0">
                                    <a:latin typeface="Cambria Math" panose="02040503050406030204" pitchFamily="18" charset="0"/>
                                  </a:rPr>
                                  <m:t>𝑖</m:t>
                                </m:r>
                              </m:sub>
                            </m:sSub>
                          </m:num>
                          <m:den>
                            <m:r>
                              <a:rPr kumimoji="1" lang="en-US" altLang="ja-JP" b="0" i="1" smtClean="0">
                                <a:latin typeface="Cambria Math" panose="02040503050406030204" pitchFamily="18" charset="0"/>
                              </a:rPr>
                              <m:t>𝐿</m:t>
                            </m:r>
                          </m:den>
                        </m:f>
                      </m:e>
                    </m:func>
                  </m:oMath>
                </a14:m>
                <a:r>
                  <a:rPr kumimoji="1" lang="ja-JP" altLang="en-US" dirty="0" smtClean="0"/>
                  <a:t>                              </a:t>
                </a:r>
                <a14:m>
                  <m:oMath xmlns:m="http://schemas.openxmlformats.org/officeDocument/2006/math">
                    <m:sSub>
                      <m:sSubPr>
                        <m:ctrlPr>
                          <a:rPr kumimoji="1" lang="en-US" altLang="ja-JP" i="1" dirty="0" smtClean="0">
                            <a:latin typeface="Cambria Math" panose="02040503050406030204" pitchFamily="18" charset="0"/>
                          </a:rPr>
                        </m:ctrlPr>
                      </m:sSubPr>
                      <m:e>
                        <m:r>
                          <a:rPr kumimoji="1" lang="ja-JP" altLang="en-US" i="1" dirty="0" smtClean="0">
                            <a:latin typeface="Cambria Math" panose="02040503050406030204" pitchFamily="18" charset="0"/>
                          </a:rPr>
                          <m:t>𝜃</m:t>
                        </m:r>
                      </m:e>
                      <m:sub>
                        <m:r>
                          <a:rPr kumimoji="1" lang="en-US" altLang="ja-JP" b="0" i="1" dirty="0" smtClean="0">
                            <a:latin typeface="Cambria Math" panose="02040503050406030204" pitchFamily="18" charset="0"/>
                          </a:rPr>
                          <m:t>𝑖</m:t>
                        </m:r>
                      </m:sub>
                    </m:sSub>
                    <m:r>
                      <a:rPr kumimoji="1" lang="en-US" altLang="ja-JP" b="0" i="1" dirty="0" smtClean="0">
                        <a:latin typeface="Cambria Math" panose="02040503050406030204" pitchFamily="18" charset="0"/>
                      </a:rPr>
                      <m:t>=</m:t>
                    </m:r>
                    <m:r>
                      <a:rPr kumimoji="1" lang="en-US" altLang="ja-JP" b="0" i="1" dirty="0" smtClean="0">
                        <a:latin typeface="Cambria Math" panose="02040503050406030204" pitchFamily="18" charset="0"/>
                      </a:rPr>
                      <m:t>𝑎𝑟𝑐</m:t>
                    </m:r>
                    <m:func>
                      <m:funcPr>
                        <m:ctrlPr>
                          <a:rPr kumimoji="1" lang="en-US" altLang="ja-JP" b="0" i="1" dirty="0" smtClean="0">
                            <a:latin typeface="Cambria Math" panose="02040503050406030204" pitchFamily="18" charset="0"/>
                          </a:rPr>
                        </m:ctrlPr>
                      </m:funcPr>
                      <m:fName>
                        <m:r>
                          <m:rPr>
                            <m:sty m:val="p"/>
                          </m:rPr>
                          <a:rPr kumimoji="1" lang="en-US" altLang="ja-JP" b="0" i="0" dirty="0" smtClean="0">
                            <a:latin typeface="Cambria Math" panose="02040503050406030204" pitchFamily="18" charset="0"/>
                          </a:rPr>
                          <m:t>sin</m:t>
                        </m:r>
                      </m:fName>
                      <m:e>
                        <m:r>
                          <a:rPr kumimoji="1" lang="en-US" altLang="ja-JP" b="0" i="1" dirty="0" smtClean="0">
                            <a:latin typeface="Cambria Math" panose="02040503050406030204" pitchFamily="18" charset="0"/>
                          </a:rPr>
                          <m:t>(</m:t>
                        </m:r>
                        <m:f>
                          <m:fPr>
                            <m:ctrlPr>
                              <a:rPr kumimoji="1" lang="en-US" altLang="ja-JP" b="0" i="1" dirty="0" smtClean="0">
                                <a:latin typeface="Cambria Math" panose="02040503050406030204" pitchFamily="18" charset="0"/>
                              </a:rPr>
                            </m:ctrlPr>
                          </m:fPr>
                          <m:num>
                            <m:sSub>
                              <m:sSubPr>
                                <m:ctrlPr>
                                  <a:rPr kumimoji="1" lang="en-US" altLang="ja-JP" b="0" i="1" dirty="0" smtClean="0">
                                    <a:latin typeface="Cambria Math" panose="02040503050406030204" pitchFamily="18" charset="0"/>
                                  </a:rPr>
                                </m:ctrlPr>
                              </m:sSubPr>
                              <m:e>
                                <m:r>
                                  <a:rPr kumimoji="1" lang="en-US" altLang="ja-JP" b="0" i="1" dirty="0" smtClean="0">
                                    <a:latin typeface="Cambria Math" panose="02040503050406030204" pitchFamily="18" charset="0"/>
                                  </a:rPr>
                                  <m:t>𝑥</m:t>
                                </m:r>
                              </m:e>
                              <m:sub>
                                <m:r>
                                  <a:rPr kumimoji="1" lang="en-US" altLang="ja-JP" b="0" i="1" dirty="0" smtClean="0">
                                    <a:latin typeface="Cambria Math" panose="02040503050406030204" pitchFamily="18" charset="0"/>
                                  </a:rPr>
                                  <m:t>𝑖</m:t>
                                </m:r>
                              </m:sub>
                            </m:sSub>
                          </m:num>
                          <m:den>
                            <m:r>
                              <a:rPr kumimoji="1" lang="en-US" altLang="ja-JP" b="0" i="1" dirty="0" smtClean="0">
                                <a:latin typeface="Cambria Math" panose="02040503050406030204" pitchFamily="18" charset="0"/>
                              </a:rPr>
                              <m:t>𝐿</m:t>
                            </m:r>
                          </m:den>
                        </m:f>
                        <m:r>
                          <a:rPr kumimoji="1" lang="en-US" altLang="ja-JP" b="0" i="1" dirty="0" smtClean="0">
                            <a:latin typeface="Cambria Math" panose="02040503050406030204" pitchFamily="18" charset="0"/>
                          </a:rPr>
                          <m:t>)</m:t>
                        </m:r>
                      </m:e>
                    </m:func>
                  </m:oMath>
                </a14:m>
                <a:endParaRPr kumimoji="1" lang="en-US" altLang="ja-JP" dirty="0" smtClean="0"/>
              </a:p>
            </p:txBody>
          </p:sp>
        </mc:Choice>
        <mc:Fallback>
          <p:sp>
            <p:nvSpPr>
              <p:cNvPr id="3" name="コンテンツ プレースホルダー 2"/>
              <p:cNvSpPr>
                <a:spLocks noGrp="1" noRot="1" noChangeAspect="1" noMove="1" noResize="1" noEditPoints="1" noAdjustHandles="1" noChangeArrowheads="1" noChangeShapeType="1" noTextEdit="1"/>
              </p:cNvSpPr>
              <p:nvPr>
                <p:ph idx="1"/>
              </p:nvPr>
            </p:nvSpPr>
            <p:spPr>
              <a:blipFill rotWithShape="0">
                <a:blip r:embed="rId2"/>
                <a:stretch>
                  <a:fillRect l="-1217" t="-2941"/>
                </a:stretch>
              </a:blipFill>
            </p:spPr>
            <p:txBody>
              <a:bodyPr/>
              <a:lstStyle/>
              <a:p>
                <a:r>
                  <a:rPr lang="ja-JP" altLang="en-US">
                    <a:noFill/>
                  </a:rPr>
                  <a:t> </a:t>
                </a:r>
              </a:p>
            </p:txBody>
          </p:sp>
        </mc:Fallback>
      </mc:AlternateContent>
      <p:sp>
        <p:nvSpPr>
          <p:cNvPr id="4" name="右矢印 3"/>
          <p:cNvSpPr/>
          <p:nvPr/>
        </p:nvSpPr>
        <p:spPr>
          <a:xfrm>
            <a:off x="4026759" y="3880022"/>
            <a:ext cx="1276864" cy="436605"/>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5" name="グループ化 4"/>
          <p:cNvGrpSpPr/>
          <p:nvPr/>
        </p:nvGrpSpPr>
        <p:grpSpPr>
          <a:xfrm>
            <a:off x="8754504" y="3116477"/>
            <a:ext cx="1666050" cy="3060486"/>
            <a:chOff x="0" y="0"/>
            <a:chExt cx="1209675" cy="2400300"/>
          </a:xfrm>
        </p:grpSpPr>
        <p:sp>
          <p:nvSpPr>
            <p:cNvPr id="6" name="直角三角形 5"/>
            <p:cNvSpPr/>
            <p:nvPr/>
          </p:nvSpPr>
          <p:spPr>
            <a:xfrm>
              <a:off x="0" y="0"/>
              <a:ext cx="1009650" cy="1885950"/>
            </a:xfrm>
            <a:prstGeom prst="rtTriangle">
              <a:avLst/>
            </a:prstGeom>
            <a:solidFill>
              <a:sysClr val="window" lastClr="FFFFFF"/>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 lastClr="FFFFFF"/>
                </a:solidFill>
                <a:effectLst/>
                <a:uLnTx/>
                <a:uFillTx/>
                <a:latin typeface="Century"/>
                <a:ea typeface="ＭＳ 明朝" panose="02020609040205080304" pitchFamily="17" charset="-128"/>
                <a:cs typeface="+mn-cs"/>
              </a:endParaRPr>
            </a:p>
          </p:txBody>
        </p:sp>
        <p:sp>
          <p:nvSpPr>
            <p:cNvPr id="7" name="フリーフォーム 6"/>
            <p:cNvSpPr/>
            <p:nvPr/>
          </p:nvSpPr>
          <p:spPr>
            <a:xfrm>
              <a:off x="9525" y="476250"/>
              <a:ext cx="257175" cy="206026"/>
            </a:xfrm>
            <a:custGeom>
              <a:avLst/>
              <a:gdLst>
                <a:gd name="connsiteX0" fmla="*/ 0 w 257175"/>
                <a:gd name="connsiteY0" fmla="*/ 25051 h 206026"/>
                <a:gd name="connsiteX1" fmla="*/ 104775 w 257175"/>
                <a:gd name="connsiteY1" fmla="*/ 206026 h 206026"/>
                <a:gd name="connsiteX2" fmla="*/ 228600 w 257175"/>
                <a:gd name="connsiteY2" fmla="*/ 25051 h 206026"/>
                <a:gd name="connsiteX3" fmla="*/ 257175 w 257175"/>
                <a:gd name="connsiteY3" fmla="*/ 6001 h 206026"/>
              </a:gdLst>
              <a:ahLst/>
              <a:cxnLst>
                <a:cxn ang="0">
                  <a:pos x="connsiteX0" y="connsiteY0"/>
                </a:cxn>
                <a:cxn ang="0">
                  <a:pos x="connsiteX1" y="connsiteY1"/>
                </a:cxn>
                <a:cxn ang="0">
                  <a:pos x="connsiteX2" y="connsiteY2"/>
                </a:cxn>
                <a:cxn ang="0">
                  <a:pos x="connsiteX3" y="connsiteY3"/>
                </a:cxn>
              </a:cxnLst>
              <a:rect l="l" t="t" r="r" b="b"/>
              <a:pathLst>
                <a:path w="257175" h="206026">
                  <a:moveTo>
                    <a:pt x="0" y="25051"/>
                  </a:moveTo>
                  <a:cubicBezTo>
                    <a:pt x="33337" y="115538"/>
                    <a:pt x="66675" y="206026"/>
                    <a:pt x="104775" y="206026"/>
                  </a:cubicBezTo>
                  <a:cubicBezTo>
                    <a:pt x="142875" y="206026"/>
                    <a:pt x="203200" y="58388"/>
                    <a:pt x="228600" y="25051"/>
                  </a:cubicBezTo>
                  <a:cubicBezTo>
                    <a:pt x="254000" y="-8286"/>
                    <a:pt x="255587" y="-1143"/>
                    <a:pt x="257175" y="6001"/>
                  </a:cubicBezTo>
                </a:path>
              </a:pathLst>
            </a:custGeom>
            <a:noFill/>
            <a:ln w="22225"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 lastClr="FFFFFF"/>
                </a:solidFill>
                <a:effectLst/>
                <a:uLnTx/>
                <a:uFillTx/>
                <a:latin typeface="Century"/>
                <a:ea typeface="ＭＳ 明朝" panose="02020609040205080304" pitchFamily="17" charset="-128"/>
                <a:cs typeface="+mn-cs"/>
              </a:endParaRPr>
            </a:p>
          </p:txBody>
        </p:sp>
        <mc:AlternateContent xmlns:mc="http://schemas.openxmlformats.org/markup-compatibility/2006" xmlns:a14="http://schemas.microsoft.com/office/drawing/2010/main">
          <mc:Choice Requires="a14">
            <p:sp>
              <p:nvSpPr>
                <p:cNvPr id="8" name="テキスト ボックス 21"/>
                <p:cNvSpPr txBox="1"/>
                <p:nvPr/>
              </p:nvSpPr>
              <p:spPr>
                <a:xfrm>
                  <a:off x="9525" y="685800"/>
                  <a:ext cx="276225" cy="285750"/>
                </a:xfrm>
                <a:prstGeom prst="rect">
                  <a:avLst/>
                </a:prstGeom>
                <a:no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just"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0" lang="ja-JP" altLang="en-US" sz="2000" b="0" i="1" u="none" strike="noStrike" kern="100" cap="none" spc="0" normalizeH="0" baseline="0" noProof="0">
                                <a:ln>
                                  <a:noFill/>
                                </a:ln>
                                <a:solidFill>
                                  <a:sysClr val="windowText" lastClr="000000"/>
                                </a:solidFill>
                                <a:effectLst/>
                                <a:uLnTx/>
                                <a:uFillTx/>
                                <a:latin typeface="Cambria Math" panose="02040503050406030204" pitchFamily="18" charset="0"/>
                                <a:ea typeface="Cambria Math" panose="02040503050406030204" pitchFamily="18" charset="0"/>
                                <a:cs typeface="Times New Roman" panose="02020603050405020304" pitchFamily="18" charset="0"/>
                              </a:rPr>
                            </m:ctrlPr>
                          </m:sSubPr>
                          <m:e>
                            <m:r>
                              <a:rPr kumimoji="0" lang="en-US" sz="2000" b="0" i="1" u="none" strike="noStrike" kern="100" cap="none" spc="0" normalizeH="0" baseline="0" noProof="0">
                                <a:ln>
                                  <a:noFill/>
                                </a:ln>
                                <a:solidFill>
                                  <a:sysClr val="windowText" lastClr="000000"/>
                                </a:solidFill>
                                <a:effectLst/>
                                <a:uLnTx/>
                                <a:uFillTx/>
                                <a:latin typeface="Cambria Math" panose="02040503050406030204" pitchFamily="18" charset="0"/>
                                <a:ea typeface="ＭＳ 明朝" panose="02020609040205080304" pitchFamily="17" charset="-128"/>
                                <a:cs typeface="Times New Roman" panose="02020603050405020304" pitchFamily="18" charset="0"/>
                              </a:rPr>
                              <m:t>𝜃</m:t>
                            </m:r>
                          </m:e>
                          <m:sub>
                            <m:r>
                              <a:rPr kumimoji="0" lang="en-US" sz="2000" b="0" i="1" u="none" strike="noStrike" kern="100" cap="none" spc="0" normalizeH="0" baseline="0" noProof="0">
                                <a:ln>
                                  <a:noFill/>
                                </a:ln>
                                <a:solidFill>
                                  <a:sysClr val="windowText" lastClr="000000"/>
                                </a:solidFill>
                                <a:effectLst/>
                                <a:uLnTx/>
                                <a:uFillTx/>
                                <a:latin typeface="Cambria Math" panose="02040503050406030204" pitchFamily="18" charset="0"/>
                                <a:ea typeface="ＭＳ 明朝" panose="02020609040205080304" pitchFamily="17" charset="-128"/>
                                <a:cs typeface="Times New Roman" panose="02020603050405020304" pitchFamily="18" charset="0"/>
                              </a:rPr>
                              <m:t>𝑖</m:t>
                            </m:r>
                          </m:sub>
                        </m:sSub>
                      </m:oMath>
                    </m:oMathPara>
                  </a14:m>
                  <a:endParaRPr kumimoji="0" lang="ja-JP" altLang="en-US" sz="2000" b="0" i="0" u="none" strike="noStrike" kern="100" cap="none" spc="0" normalizeH="0" baseline="0" noProof="0" dirty="0">
                    <a:ln>
                      <a:noFill/>
                    </a:ln>
                    <a:solidFill>
                      <a:sysClr val="windowText" lastClr="000000"/>
                    </a:solidFill>
                    <a:effectLst/>
                    <a:uLnTx/>
                    <a:uFillTx/>
                    <a:latin typeface="Century"/>
                    <a:ea typeface="ＭＳ 明朝" panose="02020609040205080304" pitchFamily="17" charset="-128"/>
                    <a:cs typeface="Times New Roman" panose="02020603050405020304" pitchFamily="18" charset="0"/>
                  </a:endParaRPr>
                </a:p>
              </p:txBody>
            </p:sp>
          </mc:Choice>
          <mc:Fallback xmlns="">
            <p:sp>
              <p:nvSpPr>
                <p:cNvPr id="8" name="テキスト ボックス 21"/>
                <p:cNvSpPr txBox="1">
                  <a:spLocks noRot="1" noChangeAspect="1" noMove="1" noResize="1" noEditPoints="1" noAdjustHandles="1" noChangeArrowheads="1" noChangeShapeType="1" noTextEdit="1"/>
                </p:cNvSpPr>
                <p:nvPr/>
              </p:nvSpPr>
              <p:spPr>
                <a:xfrm>
                  <a:off x="9525" y="685800"/>
                  <a:ext cx="276225" cy="285750"/>
                </a:xfrm>
                <a:prstGeom prst="rect">
                  <a:avLst/>
                </a:prstGeom>
                <a:blipFill rotWithShape="0">
                  <a:blip r:embed="rId3"/>
                  <a:stretch>
                    <a:fillRect b="-15254"/>
                  </a:stretch>
                </a:blipFill>
                <a:ln w="6350">
                  <a:noFill/>
                </a:ln>
                <a:effectLst/>
              </p:spPr>
              <p:txBody>
                <a:bodyPr/>
                <a:lstStyle/>
                <a:p>
                  <a:r>
                    <a:rPr lang="ja-JP" altLang="en-US">
                      <a:noFill/>
                    </a:rPr>
                    <a:t> </a:t>
                  </a:r>
                </a:p>
              </p:txBody>
            </p:sp>
          </mc:Fallback>
        </mc:AlternateContent>
        <p:sp>
          <p:nvSpPr>
            <p:cNvPr id="9" name="フリーフォーム 8"/>
            <p:cNvSpPr/>
            <p:nvPr/>
          </p:nvSpPr>
          <p:spPr>
            <a:xfrm>
              <a:off x="9525" y="1885950"/>
              <a:ext cx="962025" cy="276238"/>
            </a:xfrm>
            <a:custGeom>
              <a:avLst/>
              <a:gdLst>
                <a:gd name="connsiteX0" fmla="*/ 0 w 962025"/>
                <a:gd name="connsiteY0" fmla="*/ 9525 h 276238"/>
                <a:gd name="connsiteX1" fmla="*/ 476250 w 962025"/>
                <a:gd name="connsiteY1" fmla="*/ 276225 h 276238"/>
                <a:gd name="connsiteX2" fmla="*/ 962025 w 962025"/>
                <a:gd name="connsiteY2" fmla="*/ 0 h 276238"/>
              </a:gdLst>
              <a:ahLst/>
              <a:cxnLst>
                <a:cxn ang="0">
                  <a:pos x="connsiteX0" y="connsiteY0"/>
                </a:cxn>
                <a:cxn ang="0">
                  <a:pos x="connsiteX1" y="connsiteY1"/>
                </a:cxn>
                <a:cxn ang="0">
                  <a:pos x="connsiteX2" y="connsiteY2"/>
                </a:cxn>
              </a:cxnLst>
              <a:rect l="l" t="t" r="r" b="b"/>
              <a:pathLst>
                <a:path w="962025" h="276238">
                  <a:moveTo>
                    <a:pt x="0" y="9525"/>
                  </a:moveTo>
                  <a:cubicBezTo>
                    <a:pt x="157956" y="143668"/>
                    <a:pt x="315913" y="277812"/>
                    <a:pt x="476250" y="276225"/>
                  </a:cubicBezTo>
                  <a:cubicBezTo>
                    <a:pt x="636587" y="274638"/>
                    <a:pt x="799306" y="137319"/>
                    <a:pt x="962025" y="0"/>
                  </a:cubicBezTo>
                </a:path>
              </a:pathLst>
            </a:custGeom>
            <a:noFill/>
            <a:ln w="22225"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 lastClr="FFFFFF"/>
                </a:solidFill>
                <a:effectLst/>
                <a:uLnTx/>
                <a:uFillTx/>
                <a:latin typeface="Century"/>
                <a:ea typeface="ＭＳ 明朝" panose="02020609040205080304" pitchFamily="17" charset="-128"/>
                <a:cs typeface="+mn-cs"/>
              </a:endParaRPr>
            </a:p>
          </p:txBody>
        </p:sp>
        <mc:AlternateContent xmlns:mc="http://schemas.openxmlformats.org/markup-compatibility/2006" xmlns:a14="http://schemas.microsoft.com/office/drawing/2010/main">
          <mc:Choice Requires="a14">
            <p:sp>
              <p:nvSpPr>
                <p:cNvPr id="10" name="テキスト ボックス 25"/>
                <p:cNvSpPr txBox="1"/>
                <p:nvPr/>
              </p:nvSpPr>
              <p:spPr>
                <a:xfrm>
                  <a:off x="266700" y="2105025"/>
                  <a:ext cx="476250" cy="295275"/>
                </a:xfrm>
                <a:prstGeom prst="rect">
                  <a:avLst/>
                </a:prstGeom>
                <a:no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just"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0" lang="ja-JP" altLang="en-US" sz="3200" b="0" i="1" u="none" strike="noStrike" kern="100" cap="none" spc="0" normalizeH="0" baseline="0" noProof="0">
                                <a:ln>
                                  <a:noFill/>
                                </a:ln>
                                <a:solidFill>
                                  <a:sysClr val="windowText" lastClr="000000"/>
                                </a:solidFill>
                                <a:effectLst/>
                                <a:uLnTx/>
                                <a:uFillTx/>
                                <a:latin typeface="Cambria Math" panose="02040503050406030204" pitchFamily="18" charset="0"/>
                                <a:ea typeface="Cambria Math" panose="02040503050406030204" pitchFamily="18" charset="0"/>
                                <a:cs typeface="Times New Roman" panose="02020603050405020304" pitchFamily="18" charset="0"/>
                              </a:rPr>
                            </m:ctrlPr>
                          </m:sSubPr>
                          <m:e>
                            <m:r>
                              <a:rPr kumimoji="0" lang="en-US" sz="3200" b="0" i="1" u="none" strike="noStrike" kern="100" cap="none" spc="0" normalizeH="0" baseline="0" noProof="0">
                                <a:ln>
                                  <a:noFill/>
                                </a:ln>
                                <a:solidFill>
                                  <a:sysClr val="windowText" lastClr="000000"/>
                                </a:solidFill>
                                <a:effectLst/>
                                <a:uLnTx/>
                                <a:uFillTx/>
                                <a:latin typeface="Cambria Math" panose="02040503050406030204" pitchFamily="18" charset="0"/>
                                <a:ea typeface="ＭＳ 明朝" panose="02020609040205080304" pitchFamily="17" charset="-128"/>
                                <a:cs typeface="Times New Roman" panose="02020603050405020304" pitchFamily="18" charset="0"/>
                              </a:rPr>
                              <m:t>𝑥</m:t>
                            </m:r>
                          </m:e>
                          <m:sub>
                            <m:r>
                              <a:rPr kumimoji="0" lang="en-US" sz="3200" b="0" i="1" u="none" strike="noStrike" kern="100" cap="none" spc="0" normalizeH="0" baseline="0" noProof="0">
                                <a:ln>
                                  <a:noFill/>
                                </a:ln>
                                <a:solidFill>
                                  <a:sysClr val="windowText" lastClr="000000"/>
                                </a:solidFill>
                                <a:effectLst/>
                                <a:uLnTx/>
                                <a:uFillTx/>
                                <a:latin typeface="Cambria Math" panose="02040503050406030204" pitchFamily="18" charset="0"/>
                                <a:ea typeface="ＭＳ 明朝" panose="02020609040205080304" pitchFamily="17" charset="-128"/>
                                <a:cs typeface="Times New Roman" panose="02020603050405020304" pitchFamily="18" charset="0"/>
                              </a:rPr>
                              <m:t>𝑖</m:t>
                            </m:r>
                          </m:sub>
                        </m:sSub>
                      </m:oMath>
                    </m:oMathPara>
                  </a14:m>
                  <a:endParaRPr kumimoji="0" lang="ja-JP" altLang="en-US" sz="3200" b="0" i="0" u="none" strike="noStrike" kern="100" cap="none" spc="0" normalizeH="0" baseline="0" noProof="0" dirty="0">
                    <a:ln>
                      <a:noFill/>
                    </a:ln>
                    <a:solidFill>
                      <a:sysClr val="windowText" lastClr="000000"/>
                    </a:solidFill>
                    <a:effectLst/>
                    <a:uLnTx/>
                    <a:uFillTx/>
                    <a:latin typeface="Century"/>
                    <a:ea typeface="ＭＳ 明朝" panose="02020609040205080304" pitchFamily="17" charset="-128"/>
                    <a:cs typeface="Times New Roman" panose="02020603050405020304" pitchFamily="18" charset="0"/>
                  </a:endParaRPr>
                </a:p>
              </p:txBody>
            </p:sp>
          </mc:Choice>
          <mc:Fallback xmlns="">
            <p:sp>
              <p:nvSpPr>
                <p:cNvPr id="10" name="テキスト ボックス 25"/>
                <p:cNvSpPr txBox="1">
                  <a:spLocks noRot="1" noChangeAspect="1" noMove="1" noResize="1" noEditPoints="1" noAdjustHandles="1" noChangeArrowheads="1" noChangeShapeType="1" noTextEdit="1"/>
                </p:cNvSpPr>
                <p:nvPr/>
              </p:nvSpPr>
              <p:spPr>
                <a:xfrm>
                  <a:off x="266700" y="2105025"/>
                  <a:ext cx="476250" cy="295275"/>
                </a:xfrm>
                <a:prstGeom prst="rect">
                  <a:avLst/>
                </a:prstGeom>
                <a:blipFill rotWithShape="0">
                  <a:blip r:embed="rId4"/>
                  <a:stretch>
                    <a:fillRect b="-42623"/>
                  </a:stretch>
                </a:blipFill>
                <a:ln w="6350">
                  <a:noFill/>
                </a:ln>
                <a:effectLst/>
              </p:spPr>
              <p:txBody>
                <a:bodyPr/>
                <a:lstStyle/>
                <a:p>
                  <a:r>
                    <a:rPr lang="ja-JP" altLang="en-US">
                      <a:noFill/>
                    </a:rPr>
                    <a:t> </a:t>
                  </a:r>
                </a:p>
              </p:txBody>
            </p:sp>
          </mc:Fallback>
        </mc:AlternateContent>
        <p:sp>
          <p:nvSpPr>
            <p:cNvPr id="11" name="フリーフォーム 10"/>
            <p:cNvSpPr/>
            <p:nvPr/>
          </p:nvSpPr>
          <p:spPr>
            <a:xfrm>
              <a:off x="9525" y="28575"/>
              <a:ext cx="1009650" cy="1885950"/>
            </a:xfrm>
            <a:custGeom>
              <a:avLst/>
              <a:gdLst>
                <a:gd name="connsiteX0" fmla="*/ 0 w 1009650"/>
                <a:gd name="connsiteY0" fmla="*/ 0 h 1885950"/>
                <a:gd name="connsiteX1" fmla="*/ 742950 w 1009650"/>
                <a:gd name="connsiteY1" fmla="*/ 781050 h 1885950"/>
                <a:gd name="connsiteX2" fmla="*/ 1009650 w 1009650"/>
                <a:gd name="connsiteY2" fmla="*/ 1885950 h 1885950"/>
              </a:gdLst>
              <a:ahLst/>
              <a:cxnLst>
                <a:cxn ang="0">
                  <a:pos x="connsiteX0" y="connsiteY0"/>
                </a:cxn>
                <a:cxn ang="0">
                  <a:pos x="connsiteX1" y="connsiteY1"/>
                </a:cxn>
                <a:cxn ang="0">
                  <a:pos x="connsiteX2" y="connsiteY2"/>
                </a:cxn>
              </a:cxnLst>
              <a:rect l="l" t="t" r="r" b="b"/>
              <a:pathLst>
                <a:path w="1009650" h="1885950">
                  <a:moveTo>
                    <a:pt x="0" y="0"/>
                  </a:moveTo>
                  <a:cubicBezTo>
                    <a:pt x="287337" y="233362"/>
                    <a:pt x="574675" y="466725"/>
                    <a:pt x="742950" y="781050"/>
                  </a:cubicBezTo>
                  <a:cubicBezTo>
                    <a:pt x="911225" y="1095375"/>
                    <a:pt x="960437" y="1490662"/>
                    <a:pt x="1009650" y="1885950"/>
                  </a:cubicBezTo>
                </a:path>
              </a:pathLst>
            </a:custGeom>
            <a:noFill/>
            <a:ln w="22225"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 lastClr="FFFFFF"/>
                </a:solidFill>
                <a:effectLst/>
                <a:uLnTx/>
                <a:uFillTx/>
                <a:latin typeface="Century"/>
                <a:ea typeface="ＭＳ 明朝" panose="02020609040205080304" pitchFamily="17" charset="-128"/>
                <a:cs typeface="+mn-cs"/>
              </a:endParaRPr>
            </a:p>
          </p:txBody>
        </p:sp>
        <mc:AlternateContent xmlns:mc="http://schemas.openxmlformats.org/markup-compatibility/2006" xmlns:a14="http://schemas.microsoft.com/office/drawing/2010/main">
          <mc:Choice Requires="a14">
            <p:sp>
              <p:nvSpPr>
                <p:cNvPr id="12" name="テキスト ボックス 29"/>
                <p:cNvSpPr txBox="1"/>
                <p:nvPr/>
              </p:nvSpPr>
              <p:spPr>
                <a:xfrm>
                  <a:off x="733425" y="616392"/>
                  <a:ext cx="476250" cy="457200"/>
                </a:xfrm>
                <a:prstGeom prst="rect">
                  <a:avLst/>
                </a:prstGeom>
                <a:no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just"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sz="3200" b="0" i="1" u="none" strike="noStrike" kern="100" cap="none" spc="0" normalizeH="0" baseline="0" noProof="0">
                            <a:ln>
                              <a:noFill/>
                            </a:ln>
                            <a:solidFill>
                              <a:sysClr val="windowText" lastClr="000000"/>
                            </a:solidFill>
                            <a:effectLst/>
                            <a:uLnTx/>
                            <a:uFillTx/>
                            <a:latin typeface="Cambria Math" panose="02040503050406030204" pitchFamily="18" charset="0"/>
                            <a:ea typeface="ＭＳ 明朝" panose="02020609040205080304" pitchFamily="17" charset="-128"/>
                            <a:cs typeface="Times New Roman" panose="02020603050405020304" pitchFamily="18" charset="0"/>
                          </a:rPr>
                          <m:t>𝐿</m:t>
                        </m:r>
                      </m:oMath>
                    </m:oMathPara>
                  </a14:m>
                  <a:endParaRPr kumimoji="0" lang="ja-JP" altLang="en-US" sz="3200" b="0" i="0" u="none" strike="noStrike" kern="100" cap="none" spc="0" normalizeH="0" baseline="0" noProof="0" dirty="0">
                    <a:ln>
                      <a:noFill/>
                    </a:ln>
                    <a:solidFill>
                      <a:sysClr val="windowText" lastClr="000000"/>
                    </a:solidFill>
                    <a:effectLst/>
                    <a:uLnTx/>
                    <a:uFillTx/>
                    <a:latin typeface="Century"/>
                    <a:ea typeface="ＭＳ 明朝" panose="02020609040205080304" pitchFamily="17" charset="-128"/>
                    <a:cs typeface="Times New Roman" panose="02020603050405020304" pitchFamily="18" charset="0"/>
                  </a:endParaRPr>
                </a:p>
              </p:txBody>
            </p:sp>
          </mc:Choice>
          <mc:Fallback xmlns="">
            <p:sp>
              <p:nvSpPr>
                <p:cNvPr id="12" name="テキスト ボックス 29"/>
                <p:cNvSpPr txBox="1">
                  <a:spLocks noRot="1" noChangeAspect="1" noMove="1" noResize="1" noEditPoints="1" noAdjustHandles="1" noChangeArrowheads="1" noChangeShapeType="1" noTextEdit="1"/>
                </p:cNvSpPr>
                <p:nvPr/>
              </p:nvSpPr>
              <p:spPr>
                <a:xfrm>
                  <a:off x="733425" y="616392"/>
                  <a:ext cx="476250" cy="457200"/>
                </a:xfrm>
                <a:prstGeom prst="rect">
                  <a:avLst/>
                </a:prstGeom>
                <a:blipFill rotWithShape="0">
                  <a:blip r:embed="rId5"/>
                  <a:stretch>
                    <a:fillRect/>
                  </a:stretch>
                </a:blipFill>
                <a:ln w="6350">
                  <a:noFill/>
                </a:ln>
                <a:effectLst/>
              </p:spPr>
              <p:txBody>
                <a:bodyPr/>
                <a:lstStyle/>
                <a:p>
                  <a:r>
                    <a:rPr lang="ja-JP" altLang="en-US">
                      <a:noFill/>
                    </a:rPr>
                    <a:t> </a:t>
                  </a:r>
                </a:p>
              </p:txBody>
            </p:sp>
          </mc:Fallback>
        </mc:AlternateContent>
      </p:grpSp>
      <p:sp>
        <p:nvSpPr>
          <p:cNvPr id="13" name="正方形/長方形 12"/>
          <p:cNvSpPr/>
          <p:nvPr/>
        </p:nvSpPr>
        <p:spPr>
          <a:xfrm>
            <a:off x="8767623" y="5321643"/>
            <a:ext cx="178669" cy="19950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6559831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ミウラ折り</a:t>
            </a:r>
            <a:r>
              <a:rPr lang="ja-JP" altLang="en-US" dirty="0" smtClean="0"/>
              <a:t>（</a:t>
            </a:r>
            <a:r>
              <a:rPr lang="ja-JP" altLang="en-US" dirty="0"/>
              <a:t>６</a:t>
            </a:r>
            <a:r>
              <a:rPr lang="ja-JP" altLang="en-US" dirty="0" smtClean="0"/>
              <a:t>）</a:t>
            </a:r>
            <a:endParaRPr kumimoji="1" lang="ja-JP" altLang="en-US" dirty="0"/>
          </a:p>
        </p:txBody>
      </p:sp>
      <p:sp>
        <p:nvSpPr>
          <p:cNvPr id="3" name="コンテンツ プレースホルダー 2"/>
          <p:cNvSpPr>
            <a:spLocks noGrp="1"/>
          </p:cNvSpPr>
          <p:nvPr>
            <p:ph idx="1"/>
          </p:nvPr>
        </p:nvSpPr>
        <p:spPr>
          <a:xfrm>
            <a:off x="838200" y="1825624"/>
            <a:ext cx="10515600" cy="4756407"/>
          </a:xfrm>
        </p:spPr>
        <p:txBody>
          <a:bodyPr/>
          <a:lstStyle/>
          <a:p>
            <a:pPr marL="0" indent="0">
              <a:buNone/>
            </a:pPr>
            <a:r>
              <a:rPr kumimoji="1" lang="ja-JP" altLang="en-US" dirty="0" smtClean="0"/>
              <a:t>　ミウラ折りのモデルを表示するツール画面</a:t>
            </a:r>
            <a:endParaRPr kumimoji="1" lang="ja-JP" altLang="en-US" dirty="0"/>
          </a:p>
        </p:txBody>
      </p:sp>
      <p:pic>
        <p:nvPicPr>
          <p:cNvPr id="4" name="図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2316847"/>
            <a:ext cx="6578208" cy="4265183"/>
          </a:xfrm>
          <a:prstGeom prst="rect">
            <a:avLst/>
          </a:prstGeom>
        </p:spPr>
      </p:pic>
    </p:spTree>
    <p:extLst>
      <p:ext uri="{BB962C8B-B14F-4D97-AF65-F5344CB8AC3E}">
        <p14:creationId xmlns:p14="http://schemas.microsoft.com/office/powerpoint/2010/main" val="21788883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ミウラ折り</a:t>
            </a:r>
            <a:r>
              <a:rPr lang="ja-JP" altLang="en-US" dirty="0" smtClean="0"/>
              <a:t>（７）</a:t>
            </a:r>
            <a:endParaRPr kumimoji="1" lang="ja-JP" altLang="en-US" dirty="0"/>
          </a:p>
        </p:txBody>
      </p:sp>
      <mc:AlternateContent xmlns:mc="http://schemas.openxmlformats.org/markup-compatibility/2006" xmlns:a14="http://schemas.microsoft.com/office/drawing/2010/main">
        <mc:Choice Requires="a14">
          <p:sp>
            <p:nvSpPr>
              <p:cNvPr id="3" name="コンテンツ プレースホルダー 2"/>
              <p:cNvSpPr>
                <a:spLocks noGrp="1"/>
              </p:cNvSpPr>
              <p:nvPr>
                <p:ph idx="1"/>
              </p:nvPr>
            </p:nvSpPr>
            <p:spPr/>
            <p:txBody>
              <a:bodyPr>
                <a:normAutofit/>
              </a:bodyPr>
              <a:lstStyle/>
              <a:p>
                <a:pPr marL="0" indent="0">
                  <a:buNone/>
                </a:pPr>
                <a:r>
                  <a:rPr kumimoji="1" lang="ja-JP" altLang="en-US" sz="3600" dirty="0" smtClean="0"/>
                  <a:t>　ポアソン比</a:t>
                </a:r>
                <a:endParaRPr kumimoji="1" lang="en-US" altLang="ja-JP" sz="3600" dirty="0" smtClean="0"/>
              </a:p>
              <a:p>
                <a:pPr marL="0" indent="0">
                  <a:buNone/>
                </a:pPr>
                <a:r>
                  <a:rPr lang="ja-JP" altLang="en-US" dirty="0"/>
                  <a:t>　</a:t>
                </a:r>
                <a:r>
                  <a:rPr lang="ja-JP" altLang="en-US" dirty="0" smtClean="0"/>
                  <a:t>物体を引っ張った方向の伸びと引っ張った方向と垂直方向の伸びの関係による値がポアソン比であり、</a:t>
                </a:r>
                <a:r>
                  <a:rPr lang="el-GR" altLang="ja-JP" dirty="0" smtClean="0"/>
                  <a:t>ν</a:t>
                </a:r>
                <a:r>
                  <a:rPr lang="ja-JP" altLang="en-US" dirty="0" smtClean="0"/>
                  <a:t>で表される。</a:t>
                </a:r>
                <a:endParaRPr lang="en-US" altLang="ja-JP" dirty="0" smtClean="0"/>
              </a:p>
              <a:p>
                <a:pPr marL="0" indent="0">
                  <a:buNone/>
                </a:pPr>
                <a:endParaRPr lang="en-US" altLang="ja-JP" dirty="0" smtClean="0"/>
              </a:p>
              <a:p>
                <a:pPr marL="0" indent="0" algn="ctr">
                  <a:buNone/>
                </a:pPr>
                <a14:m>
                  <m:oMath xmlns:m="http://schemas.openxmlformats.org/officeDocument/2006/math">
                    <m:r>
                      <m:rPr>
                        <m:sty m:val="p"/>
                      </m:rPr>
                      <a:rPr kumimoji="1" lang="en-US" altLang="ja-JP" i="1" dirty="0" smtClean="0">
                        <a:latin typeface="Cambria Math" panose="02040503050406030204" pitchFamily="18" charset="0"/>
                      </a:rPr>
                      <m:t>ν</m:t>
                    </m:r>
                  </m:oMath>
                </a14:m>
                <a:r>
                  <a:rPr kumimoji="1" lang="en-US" altLang="ja-JP" dirty="0" smtClean="0"/>
                  <a:t>=</a:t>
                </a:r>
                <a14:m>
                  <m:oMath xmlns:m="http://schemas.openxmlformats.org/officeDocument/2006/math">
                    <m:r>
                      <a:rPr kumimoji="1" lang="en-US" altLang="ja-JP" b="0" i="1" dirty="0" smtClean="0">
                        <a:latin typeface="Cambria Math" panose="02040503050406030204" pitchFamily="18" charset="0"/>
                        <a:ea typeface="Cambria Math" panose="02040503050406030204" pitchFamily="18" charset="0"/>
                      </a:rPr>
                      <m:t>−</m:t>
                    </m:r>
                    <m:f>
                      <m:fPr>
                        <m:ctrlPr>
                          <a:rPr kumimoji="1" lang="en-US" altLang="ja-JP" b="0" i="1" dirty="0" smtClean="0">
                            <a:latin typeface="Cambria Math" panose="02040503050406030204" pitchFamily="18" charset="0"/>
                          </a:rPr>
                        </m:ctrlPr>
                      </m:fPr>
                      <m:num>
                        <m:r>
                          <a:rPr lang="ja-JP" altLang="en-US" i="1" dirty="0">
                            <a:latin typeface="Cambria Math" panose="02040503050406030204" pitchFamily="18" charset="0"/>
                          </a:rPr>
                          <m:t>引っ張った方向</m:t>
                        </m:r>
                        <m:r>
                          <a:rPr lang="ja-JP" altLang="en-US" i="1" dirty="0" smtClean="0">
                            <a:latin typeface="Cambria Math" panose="02040503050406030204" pitchFamily="18" charset="0"/>
                          </a:rPr>
                          <m:t>と</m:t>
                        </m:r>
                        <m:r>
                          <a:rPr lang="ja-JP" altLang="en-US" i="1" dirty="0">
                            <a:latin typeface="Cambria Math" panose="02040503050406030204" pitchFamily="18" charset="0"/>
                          </a:rPr>
                          <m:t>垂直方向の</m:t>
                        </m:r>
                        <m:r>
                          <a:rPr lang="ja-JP" altLang="en-US" i="1" dirty="0" smtClean="0">
                            <a:latin typeface="Cambria Math" panose="02040503050406030204" pitchFamily="18" charset="0"/>
                          </a:rPr>
                          <m:t>伸び</m:t>
                        </m:r>
                      </m:num>
                      <m:den>
                        <m:r>
                          <a:rPr lang="ja-JP" altLang="en-US" i="1" dirty="0">
                            <a:latin typeface="Cambria Math" panose="02040503050406030204" pitchFamily="18" charset="0"/>
                          </a:rPr>
                          <m:t>引っ張った方向</m:t>
                        </m:r>
                        <m:r>
                          <a:rPr lang="ja-JP" altLang="en-US" i="1" dirty="0" smtClean="0">
                            <a:latin typeface="Cambria Math" panose="02040503050406030204" pitchFamily="18" charset="0"/>
                          </a:rPr>
                          <m:t>の</m:t>
                        </m:r>
                        <m:r>
                          <a:rPr lang="ja-JP" altLang="en-US" i="1" dirty="0">
                            <a:latin typeface="Cambria Math" panose="02040503050406030204" pitchFamily="18" charset="0"/>
                          </a:rPr>
                          <m:t>伸び</m:t>
                        </m:r>
                      </m:den>
                    </m:f>
                  </m:oMath>
                </a14:m>
                <a:endParaRPr kumimoji="1" lang="en-US" altLang="ja-JP" dirty="0" smtClean="0"/>
              </a:p>
            </p:txBody>
          </p:sp>
        </mc:Choice>
        <mc:Fallback xmlns="">
          <p:sp>
            <p:nvSpPr>
              <p:cNvPr id="3" name="コンテンツ プレースホルダー 2"/>
              <p:cNvSpPr>
                <a:spLocks noGrp="1" noRot="1" noChangeAspect="1" noMove="1" noResize="1" noEditPoints="1" noAdjustHandles="1" noChangeArrowheads="1" noChangeShapeType="1" noTextEdit="1"/>
              </p:cNvSpPr>
              <p:nvPr>
                <p:ph idx="1"/>
              </p:nvPr>
            </p:nvSpPr>
            <p:spPr>
              <a:blipFill rotWithShape="0">
                <a:blip r:embed="rId2"/>
                <a:stretch>
                  <a:fillRect l="-1217" t="-4062" r="-812"/>
                </a:stretch>
              </a:blipFill>
            </p:spPr>
            <p:txBody>
              <a:bodyPr/>
              <a:lstStyle/>
              <a:p>
                <a:r>
                  <a:rPr lang="ja-JP" altLang="en-US">
                    <a:noFill/>
                  </a:rPr>
                  <a:t> </a:t>
                </a:r>
              </a:p>
            </p:txBody>
          </p:sp>
        </mc:Fallback>
      </mc:AlternateContent>
      <p:sp>
        <p:nvSpPr>
          <p:cNvPr id="5" name="正方形/長方形 4"/>
          <p:cNvSpPr/>
          <p:nvPr/>
        </p:nvSpPr>
        <p:spPr>
          <a:xfrm>
            <a:off x="2776794" y="5243513"/>
            <a:ext cx="904875" cy="933450"/>
          </a:xfrm>
          <a:prstGeom prst="rect">
            <a:avLst/>
          </a:prstGeom>
          <a:solidFill>
            <a:sysClr val="window" lastClr="FFFFFF"/>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 lastClr="FFFFFF"/>
              </a:solidFill>
              <a:effectLst/>
              <a:uLnTx/>
              <a:uFillTx/>
              <a:latin typeface="Century"/>
              <a:ea typeface="ＭＳ 明朝" panose="02020609040205080304" pitchFamily="17" charset="-128"/>
              <a:cs typeface="+mn-cs"/>
            </a:endParaRPr>
          </a:p>
        </p:txBody>
      </p:sp>
      <p:sp>
        <p:nvSpPr>
          <p:cNvPr id="6" name="右矢印 5"/>
          <p:cNvSpPr/>
          <p:nvPr/>
        </p:nvSpPr>
        <p:spPr>
          <a:xfrm>
            <a:off x="4827373" y="5560541"/>
            <a:ext cx="1268627" cy="444843"/>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7" name="グループ化 6"/>
          <p:cNvGrpSpPr/>
          <p:nvPr/>
        </p:nvGrpSpPr>
        <p:grpSpPr>
          <a:xfrm>
            <a:off x="6822989" y="5329238"/>
            <a:ext cx="3505200" cy="847725"/>
            <a:chOff x="0" y="0"/>
            <a:chExt cx="3505200" cy="847725"/>
          </a:xfrm>
        </p:grpSpPr>
        <p:sp>
          <p:nvSpPr>
            <p:cNvPr id="8" name="正方形/長方形 7"/>
            <p:cNvSpPr/>
            <p:nvPr/>
          </p:nvSpPr>
          <p:spPr>
            <a:xfrm>
              <a:off x="733425" y="0"/>
              <a:ext cx="2114550" cy="847725"/>
            </a:xfrm>
            <a:prstGeom prst="rect">
              <a:avLst/>
            </a:prstGeom>
            <a:solidFill>
              <a:sysClr val="window" lastClr="FFFFFF"/>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 lastClr="FFFFFF"/>
                </a:solidFill>
                <a:effectLst/>
                <a:uLnTx/>
                <a:uFillTx/>
                <a:latin typeface="Century"/>
                <a:ea typeface="ＭＳ 明朝" panose="02020609040205080304" pitchFamily="17" charset="-128"/>
                <a:cs typeface="+mn-cs"/>
              </a:endParaRPr>
            </a:p>
          </p:txBody>
        </p:sp>
        <p:sp>
          <p:nvSpPr>
            <p:cNvPr id="9" name="右矢印 8"/>
            <p:cNvSpPr/>
            <p:nvPr/>
          </p:nvSpPr>
          <p:spPr>
            <a:xfrm>
              <a:off x="2952750" y="247650"/>
              <a:ext cx="552450" cy="352425"/>
            </a:xfrm>
            <a:prstGeom prst="rightArrow">
              <a:avLst/>
            </a:prstGeom>
            <a:solidFill>
              <a:srgbClr val="4F81BD"/>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 lastClr="FFFFFF"/>
                </a:solidFill>
                <a:effectLst/>
                <a:uLnTx/>
                <a:uFillTx/>
                <a:latin typeface="Century"/>
                <a:ea typeface="ＭＳ 明朝" panose="02020609040205080304" pitchFamily="17" charset="-128"/>
                <a:cs typeface="+mn-cs"/>
              </a:endParaRPr>
            </a:p>
          </p:txBody>
        </p:sp>
        <p:sp>
          <p:nvSpPr>
            <p:cNvPr id="10" name="右矢印 9"/>
            <p:cNvSpPr/>
            <p:nvPr/>
          </p:nvSpPr>
          <p:spPr>
            <a:xfrm>
              <a:off x="0" y="247650"/>
              <a:ext cx="552600" cy="352440"/>
            </a:xfrm>
            <a:prstGeom prst="rightArrow">
              <a:avLst/>
            </a:prstGeom>
            <a:solidFill>
              <a:srgbClr val="4F81BD"/>
            </a:solidFill>
            <a:ln w="25400" cap="flat" cmpd="sng" algn="ctr">
              <a:solidFill>
                <a:srgbClr val="4F81BD">
                  <a:shade val="50000"/>
                </a:srgbClr>
              </a:solidFill>
              <a:prstDash val="solid"/>
            </a:ln>
            <a:effectLst/>
            <a:scene3d>
              <a:camera prst="orthographicFront">
                <a:rot lat="4" lon="10799970" rev="0"/>
              </a:camera>
              <a:lightRig rig="threePt" dir="t"/>
            </a:scene3d>
            <a:sp3d/>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11" name="下矢印 10"/>
            <p:cNvSpPr/>
            <p:nvPr/>
          </p:nvSpPr>
          <p:spPr>
            <a:xfrm>
              <a:off x="1638300" y="28575"/>
              <a:ext cx="390525" cy="390525"/>
            </a:xfrm>
            <a:prstGeom prst="downArrow">
              <a:avLst/>
            </a:prstGeom>
            <a:solidFill>
              <a:srgbClr val="4F81BD"/>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 lastClr="FFFFFF"/>
                </a:solidFill>
                <a:effectLst/>
                <a:uLnTx/>
                <a:uFillTx/>
                <a:latin typeface="Century"/>
                <a:ea typeface="ＭＳ 明朝" panose="02020609040205080304" pitchFamily="17" charset="-128"/>
                <a:cs typeface="+mn-cs"/>
              </a:endParaRPr>
            </a:p>
          </p:txBody>
        </p:sp>
        <p:sp>
          <p:nvSpPr>
            <p:cNvPr id="12" name="下矢印 11"/>
            <p:cNvSpPr/>
            <p:nvPr/>
          </p:nvSpPr>
          <p:spPr>
            <a:xfrm>
              <a:off x="1647825" y="438150"/>
              <a:ext cx="390525" cy="390525"/>
            </a:xfrm>
            <a:prstGeom prst="downArrow">
              <a:avLst/>
            </a:prstGeom>
            <a:solidFill>
              <a:srgbClr val="4F81BD"/>
            </a:solidFill>
            <a:ln w="25400" cap="flat" cmpd="sng" algn="ctr">
              <a:solidFill>
                <a:srgbClr val="4F81BD">
                  <a:shade val="50000"/>
                </a:srgbClr>
              </a:solidFill>
              <a:prstDash val="solid"/>
            </a:ln>
            <a:effectLst/>
            <a:scene3d>
              <a:camera prst="orthographicFront">
                <a:rot lat="0" lon="0" rev="10799999"/>
              </a:camera>
              <a:lightRig rig="threePt" dir="t"/>
            </a:scene3d>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grpSp>
    </p:spTree>
    <p:extLst>
      <p:ext uri="{BB962C8B-B14F-4D97-AF65-F5344CB8AC3E}">
        <p14:creationId xmlns:p14="http://schemas.microsoft.com/office/powerpoint/2010/main" val="20776665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ミウラ折り</a:t>
            </a:r>
            <a:r>
              <a:rPr lang="ja-JP" altLang="en-US" dirty="0" smtClean="0"/>
              <a:t>（８）</a:t>
            </a:r>
            <a:endParaRPr kumimoji="1" lang="ja-JP" altLang="en-US" dirty="0"/>
          </a:p>
        </p:txBody>
      </p:sp>
      <mc:AlternateContent xmlns:mc="http://schemas.openxmlformats.org/markup-compatibility/2006">
        <mc:Choice xmlns:a14="http://schemas.microsoft.com/office/drawing/2010/main" Requires="a14">
          <p:sp>
            <p:nvSpPr>
              <p:cNvPr id="3" name="コンテンツ プレースホルダー 2"/>
              <p:cNvSpPr>
                <a:spLocks noGrp="1"/>
              </p:cNvSpPr>
              <p:nvPr>
                <p:ph idx="1"/>
              </p:nvPr>
            </p:nvSpPr>
            <p:spPr/>
            <p:txBody>
              <a:bodyPr>
                <a:normAutofit/>
              </a:bodyPr>
              <a:lstStyle/>
              <a:p>
                <a:pPr marL="0" indent="0">
                  <a:buNone/>
                </a:pPr>
                <a:r>
                  <a:rPr kumimoji="1" lang="ja-JP" altLang="en-US" sz="3600" dirty="0" smtClean="0"/>
                  <a:t>　ミウラ折りにおけるポアソン比</a:t>
                </a:r>
                <a:endParaRPr lang="en-US" altLang="ja-JP" sz="3600" dirty="0"/>
              </a:p>
              <a:p>
                <a:pPr marL="0" indent="0">
                  <a:buNone/>
                </a:pPr>
                <a:r>
                  <a:rPr kumimoji="1" lang="ja-JP" altLang="en-US" dirty="0" smtClean="0"/>
                  <a:t>　折りたたまれたミウラ折りをポアソン比に適用すると</a:t>
                </a:r>
                <a:r>
                  <a:rPr lang="ja-JP" altLang="en-US" dirty="0"/>
                  <a:t>伸</a:t>
                </a:r>
                <a:r>
                  <a:rPr lang="ja-JP" altLang="en-US" dirty="0" smtClean="0"/>
                  <a:t>びの変化の計算が常に正の値になるためポアソン比が負の値となる。</a:t>
                </a:r>
                <a:endParaRPr lang="en-US" altLang="ja-JP" dirty="0" smtClean="0"/>
              </a:p>
              <a:p>
                <a:pPr marL="0" indent="0">
                  <a:buNone/>
                </a:pPr>
                <a:endParaRPr kumimoji="1" lang="en-US" altLang="ja-JP" dirty="0" smtClean="0"/>
              </a:p>
              <a:p>
                <a:pPr marL="0" indent="0">
                  <a:buNone/>
                </a:pPr>
                <a14:m>
                  <m:oMath xmlns:m="http://schemas.openxmlformats.org/officeDocument/2006/math">
                    <m:sSub>
                      <m:sSubPr>
                        <m:ctrlPr>
                          <a:rPr lang="en-US" altLang="ja-JP" sz="3600" i="1" dirty="0" smtClean="0">
                            <a:latin typeface="Cambria Math" panose="02040503050406030204" pitchFamily="18" charset="0"/>
                          </a:rPr>
                        </m:ctrlPr>
                      </m:sSubPr>
                      <m:e>
                        <m:r>
                          <m:rPr>
                            <m:sty m:val="p"/>
                          </m:rPr>
                          <a:rPr lang="en-US" altLang="ja-JP" sz="3600" i="1" dirty="0">
                            <a:latin typeface="Cambria Math" panose="02040503050406030204" pitchFamily="18" charset="0"/>
                          </a:rPr>
                          <m:t>ν</m:t>
                        </m:r>
                      </m:e>
                      <m:sub>
                        <m:r>
                          <a:rPr lang="en-US" altLang="ja-JP" sz="3600" b="0" i="1" dirty="0" smtClean="0">
                            <a:latin typeface="Cambria Math" panose="02040503050406030204" pitchFamily="18" charset="0"/>
                          </a:rPr>
                          <m:t>𝑆𝐿</m:t>
                        </m:r>
                      </m:sub>
                    </m:sSub>
                  </m:oMath>
                </a14:m>
                <a:r>
                  <a:rPr kumimoji="1" lang="en-US" altLang="ja-JP" dirty="0" smtClean="0"/>
                  <a:t>=</a:t>
                </a:r>
                <a14:m>
                  <m:oMath xmlns:m="http://schemas.openxmlformats.org/officeDocument/2006/math">
                    <m:r>
                      <a:rPr kumimoji="1" lang="en-US" altLang="ja-JP" i="1" dirty="0" smtClean="0">
                        <a:latin typeface="Cambria Math" panose="02040503050406030204" pitchFamily="18" charset="0"/>
                        <a:ea typeface="Cambria Math" panose="02040503050406030204" pitchFamily="18" charset="0"/>
                      </a:rPr>
                      <m:t>−</m:t>
                    </m:r>
                    <m:f>
                      <m:fPr>
                        <m:ctrlPr>
                          <a:rPr kumimoji="1" lang="en-US" altLang="ja-JP" i="1" dirty="0" smtClean="0">
                            <a:latin typeface="Cambria Math" panose="02040503050406030204" pitchFamily="18" charset="0"/>
                            <a:ea typeface="Cambria Math" panose="02040503050406030204" pitchFamily="18" charset="0"/>
                          </a:rPr>
                        </m:ctrlPr>
                      </m:fPr>
                      <m:num>
                        <m:r>
                          <a:rPr kumimoji="1" lang="en-US" altLang="ja-JP" b="0" i="1" dirty="0" smtClean="0">
                            <a:latin typeface="Cambria Math" panose="02040503050406030204" pitchFamily="18" charset="0"/>
                            <a:ea typeface="Cambria Math" panose="02040503050406030204" pitchFamily="18" charset="0"/>
                          </a:rPr>
                          <m:t>𝑆</m:t>
                        </m:r>
                      </m:num>
                      <m:den>
                        <m:r>
                          <a:rPr kumimoji="1" lang="en-US" altLang="ja-JP" b="0" i="1" dirty="0" smtClean="0">
                            <a:latin typeface="Cambria Math" panose="02040503050406030204" pitchFamily="18" charset="0"/>
                            <a:ea typeface="Cambria Math" panose="02040503050406030204" pitchFamily="18" charset="0"/>
                          </a:rPr>
                          <m:t>𝐿</m:t>
                        </m:r>
                      </m:den>
                    </m:f>
                    <m:f>
                      <m:fPr>
                        <m:ctrlPr>
                          <a:rPr kumimoji="1" lang="en-US" altLang="ja-JP" i="1" dirty="0" smtClean="0">
                            <a:latin typeface="Cambria Math" panose="02040503050406030204" pitchFamily="18" charset="0"/>
                            <a:ea typeface="Cambria Math" panose="02040503050406030204" pitchFamily="18" charset="0"/>
                          </a:rPr>
                        </m:ctrlPr>
                      </m:fPr>
                      <m:num>
                        <m:r>
                          <a:rPr kumimoji="1" lang="en-US" altLang="ja-JP" b="0" i="1" dirty="0" smtClean="0">
                            <a:latin typeface="Cambria Math" panose="02040503050406030204" pitchFamily="18" charset="0"/>
                            <a:ea typeface="Cambria Math" panose="02040503050406030204" pitchFamily="18" charset="0"/>
                          </a:rPr>
                          <m:t>𝑑𝐿</m:t>
                        </m:r>
                      </m:num>
                      <m:den>
                        <m:r>
                          <a:rPr kumimoji="1" lang="en-US" altLang="ja-JP" b="0" i="1" dirty="0" smtClean="0">
                            <a:latin typeface="Cambria Math" panose="02040503050406030204" pitchFamily="18" charset="0"/>
                            <a:ea typeface="Cambria Math" panose="02040503050406030204" pitchFamily="18" charset="0"/>
                          </a:rPr>
                          <m:t>𝑑𝑆</m:t>
                        </m:r>
                      </m:den>
                    </m:f>
                    <m:r>
                      <a:rPr kumimoji="1" lang="en-US" altLang="ja-JP" b="0" i="1" dirty="0" smtClean="0">
                        <a:latin typeface="Cambria Math" panose="02040503050406030204" pitchFamily="18" charset="0"/>
                        <a:ea typeface="Cambria Math" panose="02040503050406030204" pitchFamily="18" charset="0"/>
                      </a:rPr>
                      <m:t>=−</m:t>
                    </m:r>
                    <m:func>
                      <m:funcPr>
                        <m:ctrlPr>
                          <a:rPr kumimoji="1" lang="en-US" altLang="ja-JP" b="0" i="1" dirty="0" smtClean="0">
                            <a:latin typeface="Cambria Math" panose="02040503050406030204" pitchFamily="18" charset="0"/>
                            <a:ea typeface="Cambria Math" panose="02040503050406030204" pitchFamily="18" charset="0"/>
                          </a:rPr>
                        </m:ctrlPr>
                      </m:funcPr>
                      <m:fName>
                        <m:r>
                          <m:rPr>
                            <m:sty m:val="p"/>
                          </m:rPr>
                          <a:rPr kumimoji="1" lang="en-US" altLang="ja-JP" b="0" i="0" dirty="0" smtClean="0">
                            <a:latin typeface="Cambria Math" panose="02040503050406030204" pitchFamily="18" charset="0"/>
                            <a:ea typeface="Cambria Math" panose="02040503050406030204" pitchFamily="18" charset="0"/>
                          </a:rPr>
                          <m:t>tan</m:t>
                        </m:r>
                      </m:fName>
                      <m:e>
                        <m:sPre>
                          <m:sPrePr>
                            <m:ctrlPr>
                              <a:rPr kumimoji="1" lang="en-US" altLang="ja-JP" b="0" i="1" dirty="0" smtClean="0">
                                <a:latin typeface="Cambria Math" panose="02040503050406030204" pitchFamily="18" charset="0"/>
                                <a:ea typeface="Cambria Math" panose="02040503050406030204" pitchFamily="18" charset="0"/>
                              </a:rPr>
                            </m:ctrlPr>
                          </m:sPrePr>
                          <m:sub/>
                          <m:sup>
                            <m:r>
                              <a:rPr lang="en-US" altLang="ja-JP" b="0" i="1" smtClean="0">
                                <a:latin typeface="Cambria Math" panose="02040503050406030204" pitchFamily="18" charset="0"/>
                              </a:rPr>
                              <m:t>2</m:t>
                            </m:r>
                          </m:sup>
                          <m:e>
                            <m:r>
                              <m:rPr>
                                <m:sty m:val="p"/>
                              </m:rPr>
                              <a:rPr lang="el-GR" altLang="ja-JP" i="1" smtClean="0">
                                <a:latin typeface="Cambria Math" panose="02040503050406030204" pitchFamily="18" charset="0"/>
                              </a:rPr>
                              <m:t>ξ</m:t>
                            </m:r>
                          </m:e>
                        </m:sPre>
                      </m:e>
                    </m:func>
                    <m:r>
                      <a:rPr kumimoji="1" lang="en-US" altLang="ja-JP" b="0" i="1" dirty="0" smtClean="0">
                        <a:latin typeface="Cambria Math" panose="02040503050406030204" pitchFamily="18" charset="0"/>
                        <a:ea typeface="Cambria Math" panose="02040503050406030204" pitchFamily="18" charset="0"/>
                      </a:rPr>
                      <m:t>=−</m:t>
                    </m:r>
                    <m:func>
                      <m:funcPr>
                        <m:ctrlPr>
                          <a:rPr kumimoji="1" lang="en-US" altLang="ja-JP" b="0" i="1" dirty="0" smtClean="0">
                            <a:latin typeface="Cambria Math" panose="02040503050406030204" pitchFamily="18" charset="0"/>
                            <a:ea typeface="Cambria Math" panose="02040503050406030204" pitchFamily="18" charset="0"/>
                          </a:rPr>
                        </m:ctrlPr>
                      </m:funcPr>
                      <m:fName>
                        <m:r>
                          <m:rPr>
                            <m:sty m:val="p"/>
                          </m:rPr>
                          <a:rPr kumimoji="1" lang="en-US" altLang="ja-JP" b="0" i="0" dirty="0" smtClean="0">
                            <a:latin typeface="Cambria Math" panose="02040503050406030204" pitchFamily="18" charset="0"/>
                            <a:ea typeface="Cambria Math" panose="02040503050406030204" pitchFamily="18" charset="0"/>
                          </a:rPr>
                          <m:t>cos</m:t>
                        </m:r>
                      </m:fName>
                      <m:e>
                        <m:sPre>
                          <m:sPrePr>
                            <m:ctrlPr>
                              <a:rPr kumimoji="1" lang="en-US" altLang="ja-JP" b="0" i="1" dirty="0" smtClean="0">
                                <a:latin typeface="Cambria Math" panose="02040503050406030204" pitchFamily="18" charset="0"/>
                                <a:ea typeface="Cambria Math" panose="02040503050406030204" pitchFamily="18" charset="0"/>
                              </a:rPr>
                            </m:ctrlPr>
                          </m:sPrePr>
                          <m:sub/>
                          <m:sup>
                            <m:r>
                              <a:rPr lang="en-US" altLang="ja-JP" b="0" i="1" smtClean="0">
                                <a:latin typeface="Cambria Math" panose="02040503050406030204" pitchFamily="18" charset="0"/>
                              </a:rPr>
                              <m:t>2</m:t>
                            </m:r>
                          </m:sup>
                          <m:e>
                            <m:r>
                              <a:rPr lang="ja-JP" altLang="en-US" i="1" smtClean="0">
                                <a:latin typeface="Cambria Math" panose="02040503050406030204" pitchFamily="18" charset="0"/>
                              </a:rPr>
                              <m:t>𝜃</m:t>
                            </m:r>
                          </m:e>
                        </m:sPre>
                        <m:func>
                          <m:funcPr>
                            <m:ctrlPr>
                              <a:rPr lang="en-US" altLang="ja-JP" i="1" smtClean="0">
                                <a:latin typeface="Cambria Math" panose="02040503050406030204" pitchFamily="18" charset="0"/>
                              </a:rPr>
                            </m:ctrlPr>
                          </m:funcPr>
                          <m:fName>
                            <m:r>
                              <m:rPr>
                                <m:sty m:val="p"/>
                              </m:rPr>
                              <a:rPr lang="en-US" altLang="ja-JP" i="0" smtClean="0">
                                <a:latin typeface="Cambria Math" panose="02040503050406030204" pitchFamily="18" charset="0"/>
                              </a:rPr>
                              <m:t>tan</m:t>
                            </m:r>
                          </m:fName>
                          <m:e>
                            <m:sSup>
                              <m:sSupPr>
                                <m:ctrlPr>
                                  <a:rPr lang="en-US" altLang="ja-JP" i="1" smtClean="0">
                                    <a:latin typeface="Cambria Math" panose="02040503050406030204" pitchFamily="18" charset="0"/>
                                  </a:rPr>
                                </m:ctrlPr>
                              </m:sSupPr>
                              <m:e>
                                <m:r>
                                  <a:rPr lang="ja-JP" altLang="en-US" i="1" smtClean="0">
                                    <a:latin typeface="Cambria Math" panose="02040503050406030204" pitchFamily="18" charset="0"/>
                                  </a:rPr>
                                  <m:t>𝛾</m:t>
                                </m:r>
                              </m:e>
                              <m:sup>
                                <m:r>
                                  <a:rPr lang="en-US" altLang="ja-JP" b="0" i="1" smtClean="0">
                                    <a:latin typeface="Cambria Math" panose="02040503050406030204" pitchFamily="18" charset="0"/>
                                  </a:rPr>
                                  <m:t>2</m:t>
                                </m:r>
                              </m:sup>
                            </m:sSup>
                          </m:e>
                        </m:func>
                      </m:e>
                    </m:func>
                  </m:oMath>
                </a14:m>
                <a:endParaRPr kumimoji="1" lang="en-US" altLang="ja-JP" dirty="0" smtClean="0"/>
              </a:p>
              <a:p>
                <a:pPr marL="0" indent="0">
                  <a:buNone/>
                </a:pPr>
                <a:endParaRPr lang="en-US" altLang="ja-JP" dirty="0"/>
              </a:p>
              <a:p>
                <a:pPr marL="0" indent="0">
                  <a:buNone/>
                </a:pPr>
                <a:r>
                  <a:rPr kumimoji="1" lang="ja-JP" altLang="en-US" dirty="0" smtClean="0"/>
                  <a:t>これは引っ張った方向に伸びると垂直方向</a:t>
                </a:r>
                <a:endParaRPr kumimoji="1" lang="en-US" altLang="ja-JP" dirty="0" smtClean="0"/>
              </a:p>
              <a:p>
                <a:pPr marL="0" indent="0">
                  <a:buNone/>
                </a:pPr>
                <a:r>
                  <a:rPr lang="ja-JP" altLang="en-US" dirty="0" smtClean="0"/>
                  <a:t>も伸びることを表す。</a:t>
                </a:r>
                <a:endParaRPr kumimoji="1" lang="ja-JP" altLang="en-US" dirty="0"/>
              </a:p>
            </p:txBody>
          </p:sp>
        </mc:Choice>
        <mc:Fallback>
          <p:sp>
            <p:nvSpPr>
              <p:cNvPr id="3" name="コンテンツ プレースホルダー 2"/>
              <p:cNvSpPr>
                <a:spLocks noGrp="1" noRot="1" noChangeAspect="1" noMove="1" noResize="1" noEditPoints="1" noAdjustHandles="1" noChangeArrowheads="1" noChangeShapeType="1" noTextEdit="1"/>
              </p:cNvSpPr>
              <p:nvPr>
                <p:ph idx="1"/>
              </p:nvPr>
            </p:nvSpPr>
            <p:spPr>
              <a:blipFill rotWithShape="0">
                <a:blip r:embed="rId2"/>
                <a:stretch>
                  <a:fillRect l="-1217" t="-4062"/>
                </a:stretch>
              </a:blipFill>
            </p:spPr>
            <p:txBody>
              <a:bodyPr/>
              <a:lstStyle/>
              <a:p>
                <a:r>
                  <a:rPr lang="ja-JP" altLang="en-US">
                    <a:noFill/>
                  </a:rPr>
                  <a:t> </a:t>
                </a:r>
              </a:p>
            </p:txBody>
          </p:sp>
        </mc:Fallback>
      </mc:AlternateContent>
      <p:pic>
        <p:nvPicPr>
          <p:cNvPr id="4" name="図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39914" y="3750412"/>
            <a:ext cx="4013886" cy="2426551"/>
          </a:xfrm>
          <a:prstGeom prst="rect">
            <a:avLst/>
          </a:prstGeom>
        </p:spPr>
      </p:pic>
    </p:spTree>
    <p:extLst>
      <p:ext uri="{BB962C8B-B14F-4D97-AF65-F5344CB8AC3E}">
        <p14:creationId xmlns:p14="http://schemas.microsoft.com/office/powerpoint/2010/main" val="18213238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ミウラ折り</a:t>
            </a:r>
            <a:r>
              <a:rPr lang="ja-JP" altLang="en-US" dirty="0" smtClean="0"/>
              <a:t>（</a:t>
            </a:r>
            <a:r>
              <a:rPr lang="ja-JP" altLang="en-US" dirty="0"/>
              <a:t>９</a:t>
            </a:r>
            <a:r>
              <a:rPr lang="ja-JP" altLang="en-US" dirty="0" smtClean="0"/>
              <a:t>）</a:t>
            </a:r>
            <a:endParaRPr kumimoji="1" lang="ja-JP" altLang="en-US" dirty="0"/>
          </a:p>
        </p:txBody>
      </p:sp>
      <mc:AlternateContent xmlns:mc="http://schemas.openxmlformats.org/markup-compatibility/2006">
        <mc:Choice xmlns:a14="http://schemas.microsoft.com/office/drawing/2010/main" Requires="a14">
          <p:sp>
            <p:nvSpPr>
              <p:cNvPr id="3" name="コンテンツ プレースホルダー 2"/>
              <p:cNvSpPr>
                <a:spLocks noGrp="1"/>
              </p:cNvSpPr>
              <p:nvPr>
                <p:ph idx="1"/>
              </p:nvPr>
            </p:nvSpPr>
            <p:spPr/>
            <p:txBody>
              <a:bodyPr/>
              <a:lstStyle/>
              <a:p>
                <a:pPr marL="0" indent="0">
                  <a:buNone/>
                </a:pPr>
                <a:r>
                  <a:rPr kumimoji="1" lang="ja-JP" altLang="en-US" dirty="0" smtClean="0"/>
                  <a:t>　ポアソン比の式をグラフに表したものである。</a:t>
                </a:r>
                <a:endParaRPr kumimoji="1" lang="en-US" altLang="ja-JP" dirty="0" smtClean="0"/>
              </a:p>
              <a:p>
                <a:pPr marL="0" indent="0">
                  <a:buNone/>
                </a:pPr>
                <a:r>
                  <a:rPr lang="ja-JP" altLang="en-US" dirty="0" smtClean="0"/>
                  <a:t>横軸が</a:t>
                </a:r>
                <a14:m>
                  <m:oMath xmlns:m="http://schemas.openxmlformats.org/officeDocument/2006/math">
                    <m:r>
                      <a:rPr lang="ja-JP" altLang="en-US" i="1" smtClean="0">
                        <a:latin typeface="Cambria Math" panose="02040503050406030204" pitchFamily="18" charset="0"/>
                      </a:rPr>
                      <m:t>𝜃</m:t>
                    </m:r>
                    <m:r>
                      <a:rPr lang="ja-JP" altLang="en-US" i="1">
                        <a:latin typeface="Cambria Math" panose="02040503050406030204" pitchFamily="18" charset="0"/>
                      </a:rPr>
                      <m:t>の</m:t>
                    </m:r>
                  </m:oMath>
                </a14:m>
                <a:r>
                  <a:rPr kumimoji="1" lang="ja-JP" altLang="en-US" dirty="0" smtClean="0"/>
                  <a:t>値となっており、</a:t>
                </a:r>
                <a:endParaRPr kumimoji="1" lang="en-US" altLang="ja-JP" dirty="0" smtClean="0"/>
              </a:p>
              <a:p>
                <a:pPr marL="0" indent="0">
                  <a:buNone/>
                </a:pPr>
                <a:r>
                  <a:rPr kumimoji="1" lang="ja-JP" altLang="en-US" dirty="0" smtClean="0"/>
                  <a:t>縦軸はポアソン比である。</a:t>
                </a:r>
                <a:endParaRPr kumimoji="1" lang="en-US" altLang="ja-JP" dirty="0" smtClean="0"/>
              </a:p>
              <a:p>
                <a:pPr marL="0" indent="0">
                  <a:buNone/>
                </a:pPr>
                <a:r>
                  <a:rPr kumimoji="1" lang="ja-JP" altLang="en-US" dirty="0" smtClean="0"/>
                  <a:t>線の色は</a:t>
                </a:r>
                <a14:m>
                  <m:oMath xmlns:m="http://schemas.openxmlformats.org/officeDocument/2006/math">
                    <m:r>
                      <a:rPr kumimoji="1" lang="ja-JP" altLang="en-US" i="1" smtClean="0">
                        <a:latin typeface="Cambria Math" panose="02040503050406030204" pitchFamily="18" charset="0"/>
                      </a:rPr>
                      <m:t>𝛾</m:t>
                    </m:r>
                    <m:r>
                      <a:rPr lang="ja-JP" altLang="en-US" i="1">
                        <a:latin typeface="Cambria Math" panose="02040503050406030204" pitchFamily="18" charset="0"/>
                      </a:rPr>
                      <m:t>の</m:t>
                    </m:r>
                  </m:oMath>
                </a14:m>
                <a:r>
                  <a:rPr kumimoji="1" lang="ja-JP" altLang="en-US" dirty="0" smtClean="0"/>
                  <a:t>角度で分けられて</a:t>
                </a:r>
                <a:r>
                  <a:rPr lang="ja-JP" altLang="en-US" dirty="0" smtClean="0"/>
                  <a:t>おり、</a:t>
                </a:r>
                <a:endParaRPr lang="en-US" altLang="ja-JP" dirty="0" smtClean="0"/>
              </a:p>
              <a:p>
                <a:pPr marL="0" indent="0">
                  <a:buNone/>
                </a:pPr>
                <a:r>
                  <a:rPr lang="ja-JP" altLang="en-US" dirty="0" smtClean="0"/>
                  <a:t>ポアソン比の値が低いほど</a:t>
                </a:r>
                <a14:m>
                  <m:oMath xmlns:m="http://schemas.openxmlformats.org/officeDocument/2006/math">
                    <m:r>
                      <a:rPr lang="ja-JP" altLang="en-US" i="1" smtClean="0">
                        <a:latin typeface="Cambria Math" panose="02040503050406030204" pitchFamily="18" charset="0"/>
                      </a:rPr>
                      <m:t>𝛾</m:t>
                    </m:r>
                    <m:r>
                      <a:rPr lang="ja-JP" altLang="en-US" i="1">
                        <a:latin typeface="Cambria Math" panose="02040503050406030204" pitchFamily="18" charset="0"/>
                      </a:rPr>
                      <m:t>の</m:t>
                    </m:r>
                  </m:oMath>
                </a14:m>
                <a:r>
                  <a:rPr kumimoji="1" lang="ja-JP" altLang="en-US" dirty="0" smtClean="0"/>
                  <a:t>値は</a:t>
                </a:r>
                <a:endParaRPr kumimoji="1" lang="en-US" altLang="ja-JP" dirty="0" smtClean="0"/>
              </a:p>
              <a:p>
                <a:pPr marL="0" indent="0">
                  <a:buNone/>
                </a:pPr>
                <a:r>
                  <a:rPr lang="ja-JP" altLang="en-US" dirty="0"/>
                  <a:t>大</a:t>
                </a:r>
                <a:r>
                  <a:rPr lang="ja-JP" altLang="en-US" dirty="0" smtClean="0"/>
                  <a:t>きくなっている。</a:t>
                </a:r>
                <a:endParaRPr kumimoji="1" lang="ja-JP" altLang="en-US" dirty="0"/>
              </a:p>
            </p:txBody>
          </p:sp>
        </mc:Choice>
        <mc:Fallback>
          <p:sp>
            <p:nvSpPr>
              <p:cNvPr id="3" name="コンテンツ プレースホルダー 2"/>
              <p:cNvSpPr>
                <a:spLocks noGrp="1" noRot="1" noChangeAspect="1" noMove="1" noResize="1" noEditPoints="1" noAdjustHandles="1" noChangeArrowheads="1" noChangeShapeType="1" noTextEdit="1"/>
              </p:cNvSpPr>
              <p:nvPr>
                <p:ph idx="1"/>
              </p:nvPr>
            </p:nvSpPr>
            <p:spPr>
              <a:blipFill rotWithShape="0">
                <a:blip r:embed="rId2"/>
                <a:stretch>
                  <a:fillRect l="-1217" t="-2941"/>
                </a:stretch>
              </a:blipFill>
            </p:spPr>
            <p:txBody>
              <a:bodyPr/>
              <a:lstStyle/>
              <a:p>
                <a:r>
                  <a:rPr lang="ja-JP" altLang="en-US">
                    <a:noFill/>
                  </a:rPr>
                  <a:t> </a:t>
                </a:r>
              </a:p>
            </p:txBody>
          </p:sp>
        </mc:Fallback>
      </mc:AlternateContent>
      <p:pic>
        <p:nvPicPr>
          <p:cNvPr id="5" name="図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96056" y="2721998"/>
            <a:ext cx="5795944" cy="3454965"/>
          </a:xfrm>
          <a:prstGeom prst="rect">
            <a:avLst/>
          </a:prstGeom>
        </p:spPr>
      </p:pic>
    </p:spTree>
    <p:extLst>
      <p:ext uri="{BB962C8B-B14F-4D97-AF65-F5344CB8AC3E}">
        <p14:creationId xmlns:p14="http://schemas.microsoft.com/office/powerpoint/2010/main" val="34889085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結論</a:t>
            </a:r>
            <a:endParaRPr kumimoji="1" lang="ja-JP" altLang="en-US" dirty="0"/>
          </a:p>
        </p:txBody>
      </p:sp>
      <p:sp>
        <p:nvSpPr>
          <p:cNvPr id="3" name="コンテンツ プレースホルダー 2"/>
          <p:cNvSpPr>
            <a:spLocks noGrp="1"/>
          </p:cNvSpPr>
          <p:nvPr>
            <p:ph idx="1"/>
          </p:nvPr>
        </p:nvSpPr>
        <p:spPr/>
        <p:txBody>
          <a:bodyPr/>
          <a:lstStyle/>
          <a:p>
            <a:r>
              <a:rPr lang="ja-JP" altLang="en-US" dirty="0"/>
              <a:t>ケプラーのモデルは重複しない場合では最適な正多面体の順である</a:t>
            </a:r>
            <a:r>
              <a:rPr lang="ja-JP" altLang="en-US" dirty="0" smtClean="0"/>
              <a:t>。しかし</a:t>
            </a:r>
            <a:r>
              <a:rPr lang="ja-JP" altLang="en-US" dirty="0"/>
              <a:t>、誤差としては</a:t>
            </a:r>
            <a:r>
              <a:rPr lang="en-US" altLang="ja-JP" dirty="0"/>
              <a:t>10%</a:t>
            </a:r>
            <a:r>
              <a:rPr lang="ja-JP" altLang="en-US" dirty="0"/>
              <a:t>近く存在するため実際にこれを利用して正しい軌道を求めることはできない</a:t>
            </a:r>
            <a:r>
              <a:rPr lang="ja-JP" altLang="en-US" dirty="0" smtClean="0"/>
              <a:t>。</a:t>
            </a:r>
            <a:endParaRPr lang="en-US" altLang="ja-JP" dirty="0" smtClean="0"/>
          </a:p>
          <a:p>
            <a:endParaRPr lang="en-US" altLang="ja-JP" dirty="0"/>
          </a:p>
          <a:p>
            <a:r>
              <a:rPr lang="ja-JP" altLang="en-US" dirty="0" smtClean="0"/>
              <a:t>ミウラ折りは伸びと縮みが引っ張るまたは縮める方向とその方向の垂直方向で常に同時に起こる。</a:t>
            </a:r>
            <a:endParaRPr lang="en-US" altLang="ja-JP" dirty="0" smtClean="0"/>
          </a:p>
          <a:p>
            <a:endParaRPr lang="en-US" altLang="ja-JP" dirty="0"/>
          </a:p>
          <a:p>
            <a:r>
              <a:rPr lang="ja-JP" altLang="en-US" dirty="0" smtClean="0"/>
              <a:t>三次元座標の物体</a:t>
            </a:r>
            <a:r>
              <a:rPr lang="ja-JP" altLang="en-US" dirty="0" smtClean="0"/>
              <a:t>でも座標がわかれば二次元</a:t>
            </a:r>
            <a:r>
              <a:rPr lang="ja-JP" altLang="en-US" dirty="0" smtClean="0"/>
              <a:t>座標への変換を</a:t>
            </a:r>
            <a:r>
              <a:rPr lang="ja-JP" altLang="en-US" dirty="0" smtClean="0"/>
              <a:t>行</a:t>
            </a:r>
            <a:r>
              <a:rPr lang="ja-JP" altLang="en-US" dirty="0" smtClean="0"/>
              <a:t>うことができるた</a:t>
            </a:r>
            <a:r>
              <a:rPr lang="ja-JP" altLang="en-US" dirty="0"/>
              <a:t>め</a:t>
            </a:r>
            <a:r>
              <a:rPr lang="ja-JP" altLang="en-US" dirty="0" smtClean="0"/>
              <a:t>モデル</a:t>
            </a:r>
            <a:r>
              <a:rPr lang="ja-JP" altLang="en-US" dirty="0" smtClean="0"/>
              <a:t>を作成できる。</a:t>
            </a:r>
            <a:endParaRPr lang="en-US" altLang="ja-JP" dirty="0" smtClean="0"/>
          </a:p>
          <a:p>
            <a:pPr marL="0" indent="0">
              <a:buNone/>
            </a:pPr>
            <a:endParaRPr lang="en-US" altLang="ja-JP" dirty="0"/>
          </a:p>
        </p:txBody>
      </p:sp>
    </p:spTree>
    <p:extLst>
      <p:ext uri="{BB962C8B-B14F-4D97-AF65-F5344CB8AC3E}">
        <p14:creationId xmlns:p14="http://schemas.microsoft.com/office/powerpoint/2010/main" val="5090588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序論</a:t>
            </a:r>
            <a:endParaRPr kumimoji="1" lang="ja-JP" altLang="en-US" dirty="0"/>
          </a:p>
        </p:txBody>
      </p:sp>
      <p:sp>
        <p:nvSpPr>
          <p:cNvPr id="3" name="コンテンツ プレースホルダー 2"/>
          <p:cNvSpPr>
            <a:spLocks noGrp="1"/>
          </p:cNvSpPr>
          <p:nvPr>
            <p:ph idx="1"/>
          </p:nvPr>
        </p:nvSpPr>
        <p:spPr/>
        <p:txBody>
          <a:bodyPr/>
          <a:lstStyle/>
          <a:p>
            <a:pPr marL="0" indent="0">
              <a:buNone/>
            </a:pPr>
            <a:r>
              <a:rPr kumimoji="1" lang="ja-JP" altLang="en-US" sz="3600" dirty="0" smtClean="0"/>
              <a:t>動機</a:t>
            </a:r>
            <a:endParaRPr lang="en-US" altLang="ja-JP" sz="3600" dirty="0"/>
          </a:p>
          <a:p>
            <a:r>
              <a:rPr lang="ja-JP" altLang="en-US" dirty="0" smtClean="0"/>
              <a:t>立体などの三次元の物体を二次元である画面に投影する。</a:t>
            </a:r>
            <a:endParaRPr lang="en-US" altLang="ja-JP" dirty="0" smtClean="0"/>
          </a:p>
          <a:p>
            <a:pPr marL="0" indent="0">
              <a:buNone/>
            </a:pPr>
            <a:endParaRPr kumimoji="1" lang="en-US" altLang="ja-JP" dirty="0" smtClean="0"/>
          </a:p>
          <a:p>
            <a:pPr marL="0" indent="0">
              <a:buNone/>
            </a:pPr>
            <a:r>
              <a:rPr kumimoji="1" lang="ja-JP" altLang="en-US" sz="3600" dirty="0" smtClean="0"/>
              <a:t>目的</a:t>
            </a:r>
            <a:endParaRPr kumimoji="1" lang="en-US" altLang="ja-JP" sz="3600" dirty="0" smtClean="0"/>
          </a:p>
          <a:p>
            <a:r>
              <a:rPr kumimoji="1" lang="ja-JP" altLang="en-US" dirty="0" smtClean="0"/>
              <a:t>ケプラーの多面体太陽系モデルの検証</a:t>
            </a:r>
            <a:r>
              <a:rPr lang="ja-JP" altLang="en-US" dirty="0" smtClean="0"/>
              <a:t>を</a:t>
            </a:r>
            <a:r>
              <a:rPr lang="ja-JP" altLang="en-US" dirty="0"/>
              <a:t>行</a:t>
            </a:r>
            <a:r>
              <a:rPr lang="ja-JP" altLang="en-US" dirty="0" smtClean="0"/>
              <a:t>う</a:t>
            </a:r>
            <a:r>
              <a:rPr kumimoji="1" lang="ja-JP" altLang="en-US" dirty="0" smtClean="0"/>
              <a:t>。</a:t>
            </a:r>
            <a:endParaRPr kumimoji="1" lang="en-US" altLang="ja-JP" dirty="0" smtClean="0"/>
          </a:p>
          <a:p>
            <a:r>
              <a:rPr lang="ja-JP" altLang="en-US" dirty="0" smtClean="0"/>
              <a:t>ミウラ折りを理解するためのツールを作成する。</a:t>
            </a:r>
            <a:endParaRPr kumimoji="1" lang="en-US" altLang="ja-JP" dirty="0" smtClean="0"/>
          </a:p>
          <a:p>
            <a:pPr marL="0" indent="0">
              <a:buNone/>
            </a:pPr>
            <a:endParaRPr kumimoji="1" lang="ja-JP" altLang="en-US" dirty="0"/>
          </a:p>
        </p:txBody>
      </p:sp>
    </p:spTree>
    <p:extLst>
      <p:ext uri="{BB962C8B-B14F-4D97-AF65-F5344CB8AC3E}">
        <p14:creationId xmlns:p14="http://schemas.microsoft.com/office/powerpoint/2010/main" val="180361474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付録</a:t>
            </a:r>
            <a:endParaRPr kumimoji="1" lang="ja-JP" altLang="en-US" dirty="0"/>
          </a:p>
        </p:txBody>
      </p:sp>
      <p:sp>
        <p:nvSpPr>
          <p:cNvPr id="3" name="コンテンツ プレースホルダー 2"/>
          <p:cNvSpPr>
            <a:spLocks noGrp="1"/>
          </p:cNvSpPr>
          <p:nvPr>
            <p:ph idx="1"/>
          </p:nvPr>
        </p:nvSpPr>
        <p:spPr/>
        <p:txBody>
          <a:bodyPr/>
          <a:lstStyle/>
          <a:p>
            <a:r>
              <a:rPr kumimoji="1" lang="ja-JP" altLang="en-US" sz="3200" dirty="0" smtClean="0"/>
              <a:t>折り方</a:t>
            </a:r>
            <a:endParaRPr kumimoji="1" lang="en-US" altLang="ja-JP" sz="3200" dirty="0" smtClean="0"/>
          </a:p>
          <a:p>
            <a:r>
              <a:rPr lang="ja-JP" altLang="en-US" dirty="0" smtClean="0"/>
              <a:t>観音折り</a:t>
            </a:r>
            <a:endParaRPr lang="en-US" altLang="ja-JP" dirty="0" smtClean="0"/>
          </a:p>
          <a:p>
            <a:r>
              <a:rPr kumimoji="1" lang="ja-JP" altLang="en-US" dirty="0"/>
              <a:t>巻き</a:t>
            </a:r>
            <a:r>
              <a:rPr kumimoji="1" lang="ja-JP" altLang="en-US" dirty="0" smtClean="0"/>
              <a:t>四つ折り</a:t>
            </a:r>
            <a:endParaRPr kumimoji="1" lang="en-US" altLang="ja-JP" dirty="0" smtClean="0"/>
          </a:p>
          <a:p>
            <a:r>
              <a:rPr lang="ja-JP" altLang="en-US" dirty="0" smtClean="0"/>
              <a:t>蛇腹折り</a:t>
            </a:r>
            <a:endParaRPr lang="en-US" altLang="ja-JP" dirty="0" smtClean="0"/>
          </a:p>
          <a:p>
            <a:r>
              <a:rPr kumimoji="1" lang="ja-JP" altLang="en-US" dirty="0" smtClean="0"/>
              <a:t>・十字四つ折り</a:t>
            </a:r>
            <a:endParaRPr kumimoji="1" lang="ja-JP" altLang="en-US" dirty="0"/>
          </a:p>
        </p:txBody>
      </p:sp>
    </p:spTree>
    <p:extLst>
      <p:ext uri="{BB962C8B-B14F-4D97-AF65-F5344CB8AC3E}">
        <p14:creationId xmlns:p14="http://schemas.microsoft.com/office/powerpoint/2010/main" val="40505578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normAutofit/>
          </a:bodyPr>
          <a:lstStyle/>
          <a:p>
            <a:r>
              <a:rPr kumimoji="1" lang="ja-JP" altLang="en-US" sz="3600" dirty="0" smtClean="0"/>
              <a:t>正六面体の内接球の半径と外接球の半径の比と正八面体の</a:t>
            </a:r>
            <a:r>
              <a:rPr lang="ja-JP" altLang="en-US" sz="3600" dirty="0"/>
              <a:t>内接球の半径と外接球の半径の</a:t>
            </a:r>
            <a:r>
              <a:rPr lang="ja-JP" altLang="en-US" sz="3600" dirty="0" smtClean="0"/>
              <a:t>比が同じ</a:t>
            </a:r>
            <a:r>
              <a:rPr lang="en-US" altLang="ja-JP" sz="3600" dirty="0" smtClean="0"/>
              <a:t>0.57</a:t>
            </a:r>
            <a:r>
              <a:rPr lang="ja-JP" altLang="en-US" sz="3600" dirty="0" smtClean="0"/>
              <a:t>である。</a:t>
            </a:r>
            <a:endParaRPr lang="en-US" altLang="ja-JP" sz="3600" dirty="0" smtClean="0"/>
          </a:p>
          <a:p>
            <a:endParaRPr kumimoji="1" lang="en-US" altLang="ja-JP" sz="3600" dirty="0"/>
          </a:p>
          <a:p>
            <a:r>
              <a:rPr lang="ja-JP" altLang="en-US" sz="3600" dirty="0" smtClean="0"/>
              <a:t>正十二面体</a:t>
            </a:r>
            <a:r>
              <a:rPr lang="ja-JP" altLang="en-US" sz="3600" dirty="0"/>
              <a:t>の内接球の半径と外接球の半径の比と</a:t>
            </a:r>
            <a:r>
              <a:rPr lang="ja-JP" altLang="en-US" sz="3600" dirty="0" smtClean="0"/>
              <a:t>正二十面体</a:t>
            </a:r>
            <a:r>
              <a:rPr lang="ja-JP" altLang="en-US" sz="3600" dirty="0"/>
              <a:t>の内接球の半径と外接球の半径の比が同じ</a:t>
            </a:r>
            <a:r>
              <a:rPr lang="en-US" altLang="ja-JP" sz="3600" dirty="0" smtClean="0"/>
              <a:t>0.79</a:t>
            </a:r>
            <a:r>
              <a:rPr lang="ja-JP" altLang="en-US" sz="3600" dirty="0" smtClean="0"/>
              <a:t>で</a:t>
            </a:r>
            <a:r>
              <a:rPr lang="ja-JP" altLang="en-US" sz="3600" dirty="0"/>
              <a:t>ある。</a:t>
            </a:r>
            <a:endParaRPr lang="en-US" altLang="ja-JP" sz="3600" dirty="0"/>
          </a:p>
          <a:p>
            <a:endParaRPr kumimoji="1" lang="ja-JP" altLang="en-US" sz="3600" dirty="0"/>
          </a:p>
        </p:txBody>
      </p:sp>
    </p:spTree>
    <p:extLst>
      <p:ext uri="{BB962C8B-B14F-4D97-AF65-F5344CB8AC3E}">
        <p14:creationId xmlns:p14="http://schemas.microsoft.com/office/powerpoint/2010/main" val="12712665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ケプラーの多面体太陽系モデル（１）</a:t>
            </a:r>
            <a:endParaRPr kumimoji="1" lang="ja-JP" altLang="en-US" dirty="0"/>
          </a:p>
        </p:txBody>
      </p:sp>
      <p:sp>
        <p:nvSpPr>
          <p:cNvPr id="3" name="コンテンツ プレースホルダー 2"/>
          <p:cNvSpPr>
            <a:spLocks noGrp="1"/>
          </p:cNvSpPr>
          <p:nvPr>
            <p:ph idx="1"/>
          </p:nvPr>
        </p:nvSpPr>
        <p:spPr/>
        <p:txBody>
          <a:bodyPr>
            <a:noAutofit/>
          </a:bodyPr>
          <a:lstStyle/>
          <a:p>
            <a:pPr marL="0" indent="0">
              <a:buNone/>
            </a:pPr>
            <a:r>
              <a:rPr kumimoji="1" lang="ja-JP" altLang="en-US" sz="3200" dirty="0" smtClean="0"/>
              <a:t>概要</a:t>
            </a:r>
            <a:endParaRPr kumimoji="1" lang="en-US" altLang="ja-JP" sz="3200" dirty="0" smtClean="0"/>
          </a:p>
          <a:p>
            <a:pPr marL="0" indent="0">
              <a:buNone/>
            </a:pPr>
            <a:r>
              <a:rPr kumimoji="1" lang="ja-JP" altLang="en-US" dirty="0" smtClean="0"/>
              <a:t>　水星から土星までの６惑星の軌道と軌道の間に外側から正六面体、正四面体、正十二面体、正二十面体、正八面体</a:t>
            </a:r>
            <a:r>
              <a:rPr lang="ja-JP" altLang="en-US" dirty="0" smtClean="0"/>
              <a:t>の</a:t>
            </a:r>
            <a:r>
              <a:rPr lang="ja-JP" altLang="en-US" dirty="0"/>
              <a:t>５</a:t>
            </a:r>
            <a:r>
              <a:rPr lang="ja-JP" altLang="en-US" dirty="0" smtClean="0"/>
              <a:t>つの正多面体が順に当てはまる太陽系モデルである。</a:t>
            </a:r>
            <a:endParaRPr lang="en-US" altLang="ja-JP" dirty="0" smtClean="0"/>
          </a:p>
          <a:p>
            <a:pPr marL="0" indent="0">
              <a:buNone/>
            </a:pPr>
            <a:r>
              <a:rPr lang="ja-JP" altLang="en-US" sz="3200" dirty="0"/>
              <a:t>目的</a:t>
            </a:r>
            <a:endParaRPr lang="en-US" altLang="ja-JP" sz="3200" dirty="0"/>
          </a:p>
          <a:p>
            <a:pPr marL="0" indent="0">
              <a:buNone/>
            </a:pPr>
            <a:r>
              <a:rPr lang="ja-JP" altLang="en-US" dirty="0"/>
              <a:t>　ケプラーモデルから求められる軌道が現代の軌道と</a:t>
            </a:r>
            <a:r>
              <a:rPr lang="ja-JP" altLang="en-US" dirty="0" smtClean="0"/>
              <a:t>比較</a:t>
            </a:r>
            <a:endParaRPr lang="en-US" altLang="ja-JP" dirty="0" smtClean="0"/>
          </a:p>
          <a:p>
            <a:pPr marL="0" indent="0">
              <a:buNone/>
            </a:pPr>
            <a:r>
              <a:rPr lang="ja-JP" altLang="en-US" dirty="0" smtClean="0"/>
              <a:t>して</a:t>
            </a:r>
            <a:r>
              <a:rPr lang="ja-JP" altLang="en-US" dirty="0"/>
              <a:t>どれほど誤差が生じるのかを調べ、ケプラーが</a:t>
            </a:r>
            <a:r>
              <a:rPr lang="ja-JP" altLang="en-US" dirty="0" smtClean="0"/>
              <a:t>提唱</a:t>
            </a:r>
            <a:endParaRPr lang="en-US" altLang="ja-JP" dirty="0" smtClean="0"/>
          </a:p>
          <a:p>
            <a:pPr marL="0" indent="0">
              <a:buNone/>
            </a:pPr>
            <a:r>
              <a:rPr lang="ja-JP" altLang="en-US" dirty="0" smtClean="0"/>
              <a:t>した</a:t>
            </a:r>
            <a:r>
              <a:rPr lang="ja-JP" altLang="en-US" dirty="0"/>
              <a:t>多面体の順が最適な順であるのかを検証する。</a:t>
            </a:r>
            <a:endParaRPr lang="en-US" altLang="ja-JP" dirty="0"/>
          </a:p>
          <a:p>
            <a:pPr marL="0" indent="0">
              <a:buNone/>
            </a:pPr>
            <a:endParaRPr lang="en-US" altLang="ja-JP" dirty="0" smtClean="0"/>
          </a:p>
          <a:p>
            <a:pPr marL="0" indent="0">
              <a:buNone/>
            </a:pPr>
            <a:r>
              <a:rPr lang="ja-JP" altLang="en-US" sz="1600" dirty="0"/>
              <a:t>図</a:t>
            </a:r>
            <a:r>
              <a:rPr lang="ja-JP" altLang="en-US" sz="1600" dirty="0" smtClean="0"/>
              <a:t>の出典「</a:t>
            </a:r>
            <a:r>
              <a:rPr lang="en-US" altLang="ja-JP" sz="1600" dirty="0">
                <a:hlinkClick r:id="rId2"/>
              </a:rPr>
              <a:t>http://</a:t>
            </a:r>
            <a:r>
              <a:rPr lang="en-US" altLang="ja-JP" sz="1600" dirty="0" smtClean="0">
                <a:hlinkClick r:id="rId2"/>
              </a:rPr>
              <a:t>www.kousakusha.co.jp/NEWS/weekly0203.html</a:t>
            </a:r>
            <a:r>
              <a:rPr lang="ja-JP" altLang="en-US" sz="1600" dirty="0" smtClean="0"/>
              <a:t>よりケプラーの宇宙モデル」</a:t>
            </a:r>
            <a:endParaRPr lang="en-US" altLang="ja-JP" sz="1600" dirty="0" smtClean="0"/>
          </a:p>
          <a:p>
            <a:pPr marL="0" indent="0">
              <a:buNone/>
            </a:pPr>
            <a:endParaRPr kumimoji="1" lang="en-US" altLang="ja-JP" dirty="0"/>
          </a:p>
          <a:p>
            <a:pPr marL="0" indent="0">
              <a:buNone/>
            </a:pPr>
            <a:endParaRPr lang="en-US" altLang="ja-JP" dirty="0" smtClean="0"/>
          </a:p>
          <a:p>
            <a:pPr marL="0" indent="0">
              <a:buNone/>
            </a:pPr>
            <a:endParaRPr kumimoji="1" lang="en-US" altLang="ja-JP" dirty="0"/>
          </a:p>
          <a:p>
            <a:pPr marL="0" indent="0">
              <a:buNone/>
            </a:pPr>
            <a:endParaRPr lang="en-US" altLang="ja-JP" dirty="0" smtClean="0"/>
          </a:p>
          <a:p>
            <a:pPr marL="0" indent="0" algn="r">
              <a:buNone/>
            </a:pPr>
            <a:r>
              <a:rPr kumimoji="1" lang="en-US" altLang="ja-JP" sz="1400" dirty="0" smtClean="0"/>
              <a:t>『</a:t>
            </a:r>
            <a:r>
              <a:rPr lang="en-US" altLang="ja-JP" sz="1400" dirty="0"/>
              <a:t>Mark Schenk and Simon D. Guest, Proc Natl </a:t>
            </a:r>
            <a:r>
              <a:rPr lang="en-US" altLang="ja-JP" sz="1400" dirty="0" err="1"/>
              <a:t>Acad</a:t>
            </a:r>
            <a:r>
              <a:rPr lang="en-US" altLang="ja-JP" sz="1400" dirty="0"/>
              <a:t> </a:t>
            </a:r>
            <a:r>
              <a:rPr lang="en-US" altLang="ja-JP" sz="1400" dirty="0" err="1"/>
              <a:t>Sci</a:t>
            </a:r>
            <a:r>
              <a:rPr lang="en-US" altLang="ja-JP" sz="1400" dirty="0"/>
              <a:t> USA. 110(2013) </a:t>
            </a:r>
            <a:r>
              <a:rPr lang="en-US" altLang="ja-JP" sz="1400" dirty="0" smtClean="0"/>
              <a:t>3276</a:t>
            </a:r>
            <a:r>
              <a:rPr lang="ja-JP" altLang="en-US" sz="1400" dirty="0" smtClean="0"/>
              <a:t>よりケプラーの太陽系モデル</a:t>
            </a:r>
            <a:r>
              <a:rPr kumimoji="1" lang="en-US" altLang="ja-JP" sz="1400" dirty="0" smtClean="0"/>
              <a:t>』</a:t>
            </a:r>
            <a:endParaRPr kumimoji="1" lang="ja-JP" altLang="en-US" sz="1400" dirty="0"/>
          </a:p>
        </p:txBody>
      </p:sp>
      <p:pic>
        <p:nvPicPr>
          <p:cNvPr id="6" name="図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50485" y="4062334"/>
            <a:ext cx="2541515" cy="2795666"/>
          </a:xfrm>
          <a:prstGeom prst="rect">
            <a:avLst/>
          </a:prstGeom>
        </p:spPr>
      </p:pic>
    </p:spTree>
    <p:extLst>
      <p:ext uri="{BB962C8B-B14F-4D97-AF65-F5344CB8AC3E}">
        <p14:creationId xmlns:p14="http://schemas.microsoft.com/office/powerpoint/2010/main" val="13604729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ケプラーの多面体太陽系モデル</a:t>
            </a:r>
            <a:r>
              <a:rPr lang="ja-JP" altLang="en-US" dirty="0" smtClean="0"/>
              <a:t>（</a:t>
            </a:r>
            <a:r>
              <a:rPr lang="ja-JP" altLang="en-US" dirty="0"/>
              <a:t>２</a:t>
            </a:r>
            <a:r>
              <a:rPr lang="ja-JP" altLang="en-US" dirty="0" smtClean="0"/>
              <a:t>）</a:t>
            </a:r>
            <a:endParaRPr kumimoji="1" lang="ja-JP" altLang="en-US" dirty="0"/>
          </a:p>
        </p:txBody>
      </p:sp>
      <mc:AlternateContent xmlns:mc="http://schemas.openxmlformats.org/markup-compatibility/2006" xmlns:a14="http://schemas.microsoft.com/office/drawing/2010/main">
        <mc:Choice Requires="a14">
          <p:sp>
            <p:nvSpPr>
              <p:cNvPr id="3" name="コンテンツ プレースホルダー 2"/>
              <p:cNvSpPr>
                <a:spLocks noGrp="1"/>
              </p:cNvSpPr>
              <p:nvPr>
                <p:ph idx="1"/>
              </p:nvPr>
            </p:nvSpPr>
            <p:spPr/>
            <p:txBody>
              <a:bodyPr>
                <a:normAutofit/>
              </a:bodyPr>
              <a:lstStyle/>
              <a:p>
                <a:pPr marL="0" indent="0">
                  <a:buNone/>
                </a:pPr>
                <a:r>
                  <a:rPr lang="ja-JP" altLang="en-US" sz="3600" dirty="0"/>
                  <a:t>検証</a:t>
                </a:r>
                <a:r>
                  <a:rPr kumimoji="1" lang="ja-JP" altLang="en-US" sz="3600" dirty="0" smtClean="0"/>
                  <a:t>方法</a:t>
                </a:r>
                <a:endParaRPr kumimoji="1" lang="en-US" altLang="ja-JP" sz="3600" dirty="0" smtClean="0"/>
              </a:p>
              <a:p>
                <a:pPr marL="0" indent="0">
                  <a:buNone/>
                </a:pPr>
                <a:r>
                  <a:rPr kumimoji="1" lang="ja-JP" altLang="en-US" dirty="0" smtClean="0"/>
                  <a:t>　各正多面体の一辺が１のときの外接球と内接球の半径を求め、</a:t>
                </a:r>
                <a:endParaRPr kumimoji="1" lang="en-US" altLang="ja-JP" dirty="0" smtClean="0"/>
              </a:p>
              <a:p>
                <a:pPr marL="0" indent="0">
                  <a:buNone/>
                </a:pPr>
                <a:r>
                  <a:rPr lang="ja-JP" altLang="en-US" dirty="0"/>
                  <a:t>金星</a:t>
                </a:r>
                <a:r>
                  <a:rPr kumimoji="1" lang="ja-JP" altLang="en-US" dirty="0" smtClean="0"/>
                  <a:t>の軌道から一番近い</a:t>
                </a:r>
                <a:r>
                  <a:rPr lang="ja-JP" altLang="en-US" dirty="0"/>
                  <a:t>水星</a:t>
                </a:r>
                <a:r>
                  <a:rPr lang="ja-JP" altLang="en-US" dirty="0" smtClean="0"/>
                  <a:t>の軌道を求める。</a:t>
                </a:r>
                <a:endParaRPr lang="en-US" altLang="ja-JP" dirty="0" smtClean="0"/>
              </a:p>
              <a:p>
                <a:pPr marL="0" indent="0">
                  <a:buNone/>
                </a:pPr>
                <a:endParaRPr lang="en-US" altLang="ja-JP" dirty="0" smtClean="0"/>
              </a:p>
              <a:p>
                <a:pPr marL="0" indent="0">
                  <a:buNone/>
                </a:pPr>
                <a:r>
                  <a:rPr kumimoji="1" lang="ja-JP" altLang="en-US" dirty="0" smtClean="0"/>
                  <a:t>　</a:t>
                </a:r>
                <a:r>
                  <a:rPr lang="ja-JP" altLang="en-US" sz="1800" dirty="0"/>
                  <a:t>金星</a:t>
                </a:r>
                <a14:m>
                  <m:oMath xmlns:m="http://schemas.openxmlformats.org/officeDocument/2006/math">
                    <m:r>
                      <a:rPr lang="ja-JP" altLang="en-US" sz="1800" i="1" smtClean="0">
                        <a:latin typeface="Cambria Math" panose="02040503050406030204" pitchFamily="18" charset="0"/>
                      </a:rPr>
                      <m:t>の</m:t>
                    </m:r>
                    <m:r>
                      <a:rPr lang="ja-JP" altLang="en-US" sz="1800" i="1">
                        <a:latin typeface="Cambria Math" panose="02040503050406030204" pitchFamily="18" charset="0"/>
                      </a:rPr>
                      <m:t>軌道</m:t>
                    </m:r>
                    <m:r>
                      <a:rPr lang="en-US" altLang="ja-JP" sz="1800" b="0" i="1" smtClean="0">
                        <a:latin typeface="Cambria Math" panose="02040503050406030204" pitchFamily="18" charset="0"/>
                      </a:rPr>
                      <m:t> </m:t>
                    </m:r>
                    <m:r>
                      <a:rPr lang="en-US" altLang="ja-JP" sz="1800" i="1">
                        <a:latin typeface="Cambria Math" panose="02040503050406030204" pitchFamily="18" charset="0"/>
                        <a:ea typeface="Cambria Math" panose="02040503050406030204" pitchFamily="18" charset="0"/>
                      </a:rPr>
                      <m:t>×</m:t>
                    </m:r>
                    <m:r>
                      <a:rPr lang="en-US" altLang="ja-JP" sz="1800" b="0" i="1" smtClean="0">
                        <a:latin typeface="Cambria Math" panose="02040503050406030204" pitchFamily="18" charset="0"/>
                        <a:ea typeface="Cambria Math" panose="02040503050406030204" pitchFamily="18" charset="0"/>
                      </a:rPr>
                      <m:t> </m:t>
                    </m:r>
                    <m:f>
                      <m:fPr>
                        <m:ctrlPr>
                          <a:rPr kumimoji="1" lang="en-US" altLang="ja-JP" sz="1800" i="1" smtClean="0">
                            <a:latin typeface="Cambria Math" panose="02040503050406030204" pitchFamily="18" charset="0"/>
                          </a:rPr>
                        </m:ctrlPr>
                      </m:fPr>
                      <m:num>
                        <m:r>
                          <a:rPr lang="ja-JP" altLang="en-US" sz="1800" i="1">
                            <a:latin typeface="Cambria Math" panose="02040503050406030204" pitchFamily="18" charset="0"/>
                          </a:rPr>
                          <m:t>正八面体</m:t>
                        </m:r>
                        <m:r>
                          <a:rPr lang="ja-JP" altLang="en-US" sz="1800" i="1" smtClean="0">
                            <a:latin typeface="Cambria Math" panose="02040503050406030204" pitchFamily="18" charset="0"/>
                          </a:rPr>
                          <m:t>の正多面体</m:t>
                        </m:r>
                        <m:r>
                          <a:rPr lang="ja-JP" altLang="en-US" sz="1800" i="1">
                            <a:latin typeface="Cambria Math" panose="02040503050406030204" pitchFamily="18" charset="0"/>
                          </a:rPr>
                          <m:t>の内接球の半径</m:t>
                        </m:r>
                      </m:num>
                      <m:den>
                        <m:r>
                          <a:rPr lang="ja-JP" altLang="en-US" sz="1800" i="1">
                            <a:latin typeface="Cambria Math" panose="02040503050406030204" pitchFamily="18" charset="0"/>
                          </a:rPr>
                          <m:t>正八面体の</m:t>
                        </m:r>
                        <m:r>
                          <a:rPr lang="ja-JP" altLang="en-US" sz="1800" i="1" smtClean="0">
                            <a:latin typeface="Cambria Math" panose="02040503050406030204" pitchFamily="18" charset="0"/>
                          </a:rPr>
                          <m:t>正多面体の</m:t>
                        </m:r>
                        <m:r>
                          <a:rPr lang="ja-JP" altLang="en-US" sz="1800" i="1">
                            <a:latin typeface="Cambria Math" panose="02040503050406030204" pitchFamily="18" charset="0"/>
                          </a:rPr>
                          <m:t>外接球の半径</m:t>
                        </m:r>
                      </m:den>
                    </m:f>
                    <m:r>
                      <a:rPr kumimoji="1" lang="en-US" altLang="ja-JP" sz="1800" b="0" i="1" smtClean="0">
                        <a:latin typeface="Cambria Math" panose="02040503050406030204" pitchFamily="18" charset="0"/>
                      </a:rPr>
                      <m:t>= </m:t>
                    </m:r>
                    <m:r>
                      <a:rPr lang="ja-JP" altLang="en-US" sz="1800" i="1">
                        <a:latin typeface="Cambria Math" panose="02040503050406030204" pitchFamily="18" charset="0"/>
                      </a:rPr>
                      <m:t>水星</m:t>
                    </m:r>
                  </m:oMath>
                </a14:m>
                <a:r>
                  <a:rPr kumimoji="1" lang="ja-JP" altLang="en-US" sz="1800" dirty="0" smtClean="0"/>
                  <a:t>の軌道</a:t>
                </a:r>
                <a:endParaRPr kumimoji="1" lang="en-US" altLang="ja-JP" sz="1800" dirty="0" smtClean="0"/>
              </a:p>
              <a:p>
                <a:pPr marL="0" indent="0">
                  <a:buNone/>
                </a:pPr>
                <a:endParaRPr lang="en-US" altLang="ja-JP" sz="1800" dirty="0" smtClean="0"/>
              </a:p>
              <a:p>
                <a:pPr marL="0" indent="0">
                  <a:buNone/>
                </a:pPr>
                <a:endParaRPr lang="en-US" altLang="ja-JP" sz="1800" dirty="0"/>
              </a:p>
              <a:p>
                <a:pPr marL="0" indent="0">
                  <a:buNone/>
                </a:pPr>
                <a:r>
                  <a:rPr kumimoji="1" lang="ja-JP" altLang="en-US" sz="1800" dirty="0" smtClean="0"/>
                  <a:t>外側の黒線</a:t>
                </a:r>
                <a:r>
                  <a:rPr lang="ja-JP" altLang="en-US" sz="1800" dirty="0" smtClean="0"/>
                  <a:t>：</a:t>
                </a:r>
                <a:r>
                  <a:rPr lang="ja-JP" altLang="en-US" sz="1800" dirty="0"/>
                  <a:t>金星</a:t>
                </a:r>
                <a:r>
                  <a:rPr lang="ja-JP" altLang="en-US" sz="1800" dirty="0" smtClean="0"/>
                  <a:t>の軌道、内側の黒線：</a:t>
                </a:r>
                <a:r>
                  <a:rPr lang="ja-JP" altLang="en-US" sz="1800" dirty="0"/>
                  <a:t>水星</a:t>
                </a:r>
                <a:r>
                  <a:rPr lang="ja-JP" altLang="en-US" sz="1800" dirty="0" smtClean="0"/>
                  <a:t>の軌道、赤線：正八面体の断面図</a:t>
                </a:r>
                <a:endParaRPr lang="en-US" altLang="ja-JP" sz="1800" dirty="0" smtClean="0"/>
              </a:p>
              <a:p>
                <a:pPr marL="0" indent="0">
                  <a:buNone/>
                </a:pPr>
                <a:r>
                  <a:rPr lang="ja-JP" altLang="en-US" sz="1800" dirty="0" smtClean="0"/>
                  <a:t>緑線：正八面体の外接球の半径、青線：正八面体の内接球の半径</a:t>
                </a:r>
                <a:endParaRPr lang="en-US" altLang="ja-JP" sz="1800" dirty="0" smtClean="0"/>
              </a:p>
            </p:txBody>
          </p:sp>
        </mc:Choice>
        <mc:Fallback xmlns="">
          <p:sp>
            <p:nvSpPr>
              <p:cNvPr id="3" name="コンテンツ プレースホルダー 2"/>
              <p:cNvSpPr>
                <a:spLocks noGrp="1" noRot="1" noChangeAspect="1" noMove="1" noResize="1" noEditPoints="1" noAdjustHandles="1" noChangeArrowheads="1" noChangeShapeType="1" noTextEdit="1"/>
              </p:cNvSpPr>
              <p:nvPr>
                <p:ph idx="1"/>
              </p:nvPr>
            </p:nvSpPr>
            <p:spPr>
              <a:blipFill rotWithShape="0">
                <a:blip r:embed="rId2"/>
                <a:stretch>
                  <a:fillRect l="-1797" t="-4062"/>
                </a:stretch>
              </a:blipFill>
            </p:spPr>
            <p:txBody>
              <a:bodyPr/>
              <a:lstStyle/>
              <a:p>
                <a:r>
                  <a:rPr lang="ja-JP" altLang="en-US">
                    <a:noFill/>
                  </a:rPr>
                  <a:t> </a:t>
                </a:r>
              </a:p>
            </p:txBody>
          </p:sp>
        </mc:Fallback>
      </mc:AlternateContent>
      <p:grpSp>
        <p:nvGrpSpPr>
          <p:cNvPr id="8" name="グループ化 7"/>
          <p:cNvGrpSpPr/>
          <p:nvPr/>
        </p:nvGrpSpPr>
        <p:grpSpPr>
          <a:xfrm>
            <a:off x="8505825" y="3068252"/>
            <a:ext cx="2847975" cy="2971800"/>
            <a:chOff x="0" y="0"/>
            <a:chExt cx="2847975" cy="2971800"/>
          </a:xfrm>
        </p:grpSpPr>
        <p:grpSp>
          <p:nvGrpSpPr>
            <p:cNvPr id="9" name="グループ化 8"/>
            <p:cNvGrpSpPr/>
            <p:nvPr/>
          </p:nvGrpSpPr>
          <p:grpSpPr>
            <a:xfrm>
              <a:off x="0" y="0"/>
              <a:ext cx="2847975" cy="2971800"/>
              <a:chOff x="0" y="0"/>
              <a:chExt cx="2847975" cy="2971800"/>
            </a:xfrm>
          </p:grpSpPr>
          <p:sp>
            <p:nvSpPr>
              <p:cNvPr id="12" name="円/楕円 11"/>
              <p:cNvSpPr/>
              <p:nvPr/>
            </p:nvSpPr>
            <p:spPr>
              <a:xfrm>
                <a:off x="0" y="0"/>
                <a:ext cx="2847975" cy="2971800"/>
              </a:xfrm>
              <a:prstGeom prst="ellipse">
                <a:avLst/>
              </a:prstGeom>
              <a:solidFill>
                <a:sysClr val="window" lastClr="FFFFFF"/>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 lastClr="FFFFFF"/>
                  </a:solidFill>
                  <a:effectLst/>
                  <a:uLnTx/>
                  <a:uFillTx/>
                  <a:latin typeface="Century"/>
                  <a:ea typeface="ＭＳ 明朝" panose="02020609040205080304" pitchFamily="17" charset="-128"/>
                  <a:cs typeface="+mn-cs"/>
                </a:endParaRPr>
              </a:p>
            </p:txBody>
          </p:sp>
          <p:sp>
            <p:nvSpPr>
              <p:cNvPr id="13" name="ひし形 12"/>
              <p:cNvSpPr/>
              <p:nvPr/>
            </p:nvSpPr>
            <p:spPr>
              <a:xfrm>
                <a:off x="38100" y="0"/>
                <a:ext cx="2781300" cy="2952750"/>
              </a:xfrm>
              <a:prstGeom prst="diamond">
                <a:avLst/>
              </a:prstGeom>
              <a:solidFill>
                <a:sysClr val="window" lastClr="FFFFFF"/>
              </a:solidFill>
              <a:ln w="25400" cap="flat" cmpd="sng" algn="ctr">
                <a:solidFill>
                  <a:srgbClr val="FF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 lastClr="FFFFFF"/>
                  </a:solidFill>
                  <a:effectLst/>
                  <a:uLnTx/>
                  <a:uFillTx/>
                  <a:latin typeface="Century"/>
                  <a:ea typeface="ＭＳ 明朝" panose="02020609040205080304" pitchFamily="17" charset="-128"/>
                  <a:cs typeface="+mn-cs"/>
                </a:endParaRPr>
              </a:p>
            </p:txBody>
          </p:sp>
          <p:sp>
            <p:nvSpPr>
              <p:cNvPr id="14" name="円/楕円 13"/>
              <p:cNvSpPr/>
              <p:nvPr/>
            </p:nvSpPr>
            <p:spPr>
              <a:xfrm>
                <a:off x="485775" y="419100"/>
                <a:ext cx="1876425" cy="2114550"/>
              </a:xfrm>
              <a:prstGeom prst="ellipse">
                <a:avLst/>
              </a:prstGeom>
              <a:solidFill>
                <a:sysClr val="window" lastClr="FFFFFF"/>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 lastClr="FFFFFF"/>
                  </a:solidFill>
                  <a:effectLst/>
                  <a:uLnTx/>
                  <a:uFillTx/>
                  <a:latin typeface="Century"/>
                  <a:ea typeface="ＭＳ 明朝" panose="02020609040205080304" pitchFamily="17" charset="-128"/>
                  <a:cs typeface="+mn-cs"/>
                </a:endParaRPr>
              </a:p>
            </p:txBody>
          </p:sp>
        </p:grpSp>
        <p:cxnSp>
          <p:nvCxnSpPr>
            <p:cNvPr id="10" name="直線コネクタ 9"/>
            <p:cNvCxnSpPr/>
            <p:nvPr/>
          </p:nvCxnSpPr>
          <p:spPr>
            <a:xfrm>
              <a:off x="400050" y="466725"/>
              <a:ext cx="1028700" cy="1019175"/>
            </a:xfrm>
            <a:prstGeom prst="line">
              <a:avLst/>
            </a:prstGeom>
            <a:noFill/>
            <a:ln w="28575" cap="flat" cmpd="sng" algn="ctr">
              <a:solidFill>
                <a:srgbClr val="00B050"/>
              </a:solidFill>
              <a:prstDash val="solid"/>
            </a:ln>
            <a:effectLst/>
          </p:spPr>
        </p:cxnSp>
        <p:cxnSp>
          <p:nvCxnSpPr>
            <p:cNvPr id="11" name="直線コネクタ 10"/>
            <p:cNvCxnSpPr/>
            <p:nvPr/>
          </p:nvCxnSpPr>
          <p:spPr>
            <a:xfrm flipH="1">
              <a:off x="752475" y="1485900"/>
              <a:ext cx="666750" cy="733425"/>
            </a:xfrm>
            <a:prstGeom prst="line">
              <a:avLst/>
            </a:prstGeom>
            <a:noFill/>
            <a:ln w="28575" cap="flat" cmpd="sng" algn="ctr">
              <a:solidFill>
                <a:srgbClr val="0070C0"/>
              </a:solidFill>
              <a:prstDash val="solid"/>
            </a:ln>
            <a:effectLst/>
          </p:spPr>
        </p:cxnSp>
      </p:grpSp>
    </p:spTree>
    <p:extLst>
      <p:ext uri="{BB962C8B-B14F-4D97-AF65-F5344CB8AC3E}">
        <p14:creationId xmlns:p14="http://schemas.microsoft.com/office/powerpoint/2010/main" val="23401535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ケプラーの多面体太陽系モデル</a:t>
            </a:r>
            <a:r>
              <a:rPr lang="ja-JP" altLang="en-US" dirty="0" smtClean="0"/>
              <a:t>（３）</a:t>
            </a:r>
            <a:endParaRPr kumimoji="1" lang="ja-JP" altLang="en-US" dirty="0"/>
          </a:p>
        </p:txBody>
      </p:sp>
      <mc:AlternateContent xmlns:mc="http://schemas.openxmlformats.org/markup-compatibility/2006" xmlns:a14="http://schemas.microsoft.com/office/drawing/2010/main">
        <mc:Choice Requires="a14">
          <p:sp>
            <p:nvSpPr>
              <p:cNvPr id="3" name="コンテンツ プレースホルダー 2"/>
              <p:cNvSpPr>
                <a:spLocks noGrp="1"/>
              </p:cNvSpPr>
              <p:nvPr>
                <p:ph idx="1"/>
              </p:nvPr>
            </p:nvSpPr>
            <p:spPr/>
            <p:txBody>
              <a:bodyPr>
                <a:normAutofit/>
              </a:bodyPr>
              <a:lstStyle/>
              <a:p>
                <a:pPr marL="0" indent="0">
                  <a:buNone/>
                </a:pPr>
                <a:r>
                  <a:rPr kumimoji="1" lang="ja-JP" altLang="en-US" sz="3200" dirty="0" smtClean="0"/>
                  <a:t>求めた軌道から各惑星の軌道との誤差を調べる。</a:t>
                </a:r>
                <a:endParaRPr kumimoji="1" lang="en-US" altLang="ja-JP" sz="3200" dirty="0" smtClean="0"/>
              </a:p>
              <a:p>
                <a:pPr marL="0" indent="0">
                  <a:buNone/>
                </a:pPr>
                <a:endParaRPr kumimoji="1" lang="en-US" altLang="ja-JP" sz="3200" dirty="0" smtClean="0"/>
              </a:p>
              <a:p>
                <a:pPr marL="0" indent="0">
                  <a:buNone/>
                </a:pPr>
                <a:r>
                  <a:rPr kumimoji="1" lang="ja-JP" altLang="en-US" sz="3200" dirty="0" smtClean="0"/>
                  <a:t>各惑星の誤差の平均</a:t>
                </a:r>
                <a:r>
                  <a:rPr lang="ja-JP" altLang="en-US" sz="3200" dirty="0" smtClean="0"/>
                  <a:t>を横軸</a:t>
                </a:r>
                <a:r>
                  <a:rPr lang="ja-JP" altLang="en-US" sz="3200" dirty="0"/>
                  <a:t>、</a:t>
                </a:r>
                <a:r>
                  <a:rPr kumimoji="1" lang="ja-JP" altLang="en-US" sz="3200" dirty="0" smtClean="0"/>
                  <a:t>誤差の和を縦軸にして分布図にまとめる。</a:t>
                </a:r>
                <a:endParaRPr kumimoji="1" lang="en-US" altLang="ja-JP" sz="3200" dirty="0" smtClean="0"/>
              </a:p>
              <a:p>
                <a:pPr marL="0" indent="0">
                  <a:buNone/>
                </a:pPr>
                <a14:m>
                  <m:oMathPara xmlns:m="http://schemas.openxmlformats.org/officeDocument/2006/math">
                    <m:oMathParaPr>
                      <m:jc m:val="centerGroup"/>
                    </m:oMathParaPr>
                    <m:oMath xmlns:m="http://schemas.openxmlformats.org/officeDocument/2006/math">
                      <m:r>
                        <a:rPr lang="ja-JP" altLang="en-US" sz="3200" i="1" dirty="0">
                          <a:latin typeface="Cambria Math" panose="02040503050406030204" pitchFamily="18" charset="0"/>
                        </a:rPr>
                        <m:t>誤差</m:t>
                      </m:r>
                      <m:r>
                        <a:rPr lang="en-US" altLang="ja-JP" sz="3200" b="0" i="0" dirty="0" smtClean="0">
                          <a:latin typeface="Cambria Math" panose="02040503050406030204" pitchFamily="18" charset="0"/>
                        </a:rPr>
                        <m:t>=</m:t>
                      </m:r>
                      <m:f>
                        <m:fPr>
                          <m:ctrlPr>
                            <a:rPr lang="en-US" altLang="ja-JP" sz="3200" b="0" i="1" dirty="0" smtClean="0">
                              <a:latin typeface="Cambria Math" panose="02040503050406030204" pitchFamily="18" charset="0"/>
                            </a:rPr>
                          </m:ctrlPr>
                        </m:fPr>
                        <m:num>
                          <m:d>
                            <m:dPr>
                              <m:begChr m:val="|"/>
                              <m:endChr m:val="|"/>
                              <m:ctrlPr>
                                <a:rPr lang="en-US" altLang="ja-JP" sz="3200" b="0" i="1" dirty="0" smtClean="0">
                                  <a:latin typeface="Cambria Math" panose="02040503050406030204" pitchFamily="18" charset="0"/>
                                </a:rPr>
                              </m:ctrlPr>
                            </m:dPr>
                            <m:e>
                              <m:r>
                                <a:rPr lang="ja-JP" altLang="en-US" sz="3200" i="1" dirty="0">
                                  <a:latin typeface="Cambria Math" panose="02040503050406030204" pitchFamily="18" charset="0"/>
                                </a:rPr>
                                <m:t>計算での軌道</m:t>
                              </m:r>
                              <m:r>
                                <a:rPr lang="ja-JP" altLang="en-US" sz="3200" i="1" dirty="0">
                                  <a:latin typeface="Cambria Math" panose="02040503050406030204" pitchFamily="18" charset="0"/>
                                </a:rPr>
                                <m:t>−</m:t>
                              </m:r>
                              <m:r>
                                <a:rPr lang="ja-JP" altLang="en-US" sz="3200" i="1" dirty="0">
                                  <a:latin typeface="Cambria Math" panose="02040503050406030204" pitchFamily="18" charset="0"/>
                                </a:rPr>
                                <m:t>実軌道</m:t>
                              </m:r>
                            </m:e>
                          </m:d>
                        </m:num>
                        <m:den>
                          <m:r>
                            <a:rPr lang="ja-JP" altLang="en-US" sz="3200" i="1" dirty="0">
                              <a:latin typeface="Cambria Math" panose="02040503050406030204" pitchFamily="18" charset="0"/>
                            </a:rPr>
                            <m:t>実軌道</m:t>
                          </m:r>
                        </m:den>
                      </m:f>
                      <m:r>
                        <a:rPr lang="en-US" altLang="ja-JP" sz="3200" b="0" i="1" dirty="0" smtClean="0">
                          <a:latin typeface="Cambria Math" panose="02040503050406030204" pitchFamily="18" charset="0"/>
                          <a:ea typeface="Cambria Math" panose="02040503050406030204" pitchFamily="18" charset="0"/>
                        </a:rPr>
                        <m:t>×100</m:t>
                      </m:r>
                    </m:oMath>
                  </m:oMathPara>
                </a14:m>
                <a:endParaRPr lang="en-US" altLang="ja-JP" sz="3200" dirty="0"/>
              </a:p>
              <a:p>
                <a:pPr marL="0" indent="0">
                  <a:buNone/>
                </a:pPr>
                <a:r>
                  <a:rPr kumimoji="1" lang="ja-JP" altLang="en-US" sz="3200" dirty="0" smtClean="0"/>
                  <a:t>正多面体の順は同じ正多面体を何</a:t>
                </a:r>
                <a:r>
                  <a:rPr lang="ja-JP" altLang="en-US" sz="3200" dirty="0"/>
                  <a:t>度</a:t>
                </a:r>
                <a:r>
                  <a:rPr lang="ja-JP" altLang="en-US" sz="3200" dirty="0" smtClean="0"/>
                  <a:t>も使える場合も考えて重複する場合も考えるため</a:t>
                </a:r>
                <a14:m>
                  <m:oMath xmlns:m="http://schemas.openxmlformats.org/officeDocument/2006/math">
                    <m:sSup>
                      <m:sSupPr>
                        <m:ctrlPr>
                          <a:rPr lang="en-US" altLang="ja-JP" sz="3200" i="1" smtClean="0">
                            <a:latin typeface="Cambria Math" panose="02040503050406030204" pitchFamily="18" charset="0"/>
                          </a:rPr>
                        </m:ctrlPr>
                      </m:sSupPr>
                      <m:e>
                        <m:r>
                          <a:rPr lang="en-US" altLang="ja-JP" sz="3200" b="0" i="1" smtClean="0">
                            <a:latin typeface="Cambria Math" panose="02040503050406030204" pitchFamily="18" charset="0"/>
                          </a:rPr>
                          <m:t>5</m:t>
                        </m:r>
                      </m:e>
                      <m:sup>
                        <m:r>
                          <a:rPr lang="en-US" altLang="ja-JP" sz="3200" b="0" i="1" smtClean="0">
                            <a:latin typeface="Cambria Math" panose="02040503050406030204" pitchFamily="18" charset="0"/>
                          </a:rPr>
                          <m:t>5</m:t>
                        </m:r>
                      </m:sup>
                    </m:sSup>
                    <m:r>
                      <a:rPr lang="ja-JP" altLang="en-US" sz="3200" i="1">
                        <a:latin typeface="Cambria Math" panose="02040503050406030204" pitchFamily="18" charset="0"/>
                      </a:rPr>
                      <m:t>通</m:t>
                    </m:r>
                    <m:r>
                      <a:rPr kumimoji="1" lang="ja-JP" altLang="en-US" sz="3200" i="1">
                        <a:latin typeface="Cambria Math" panose="02040503050406030204" pitchFamily="18" charset="0"/>
                      </a:rPr>
                      <m:t>りを</m:t>
                    </m:r>
                  </m:oMath>
                </a14:m>
                <a:r>
                  <a:rPr kumimoji="1" lang="ja-JP" altLang="en-US" sz="3200" dirty="0" smtClean="0"/>
                  <a:t>調べる。</a:t>
                </a:r>
                <a:endParaRPr kumimoji="1" lang="ja-JP" altLang="en-US" sz="3200" dirty="0"/>
              </a:p>
            </p:txBody>
          </p:sp>
        </mc:Choice>
        <mc:Fallback xmlns="">
          <p:sp>
            <p:nvSpPr>
              <p:cNvPr id="3" name="コンテンツ プレースホルダー 2"/>
              <p:cNvSpPr>
                <a:spLocks noGrp="1" noRot="1" noChangeAspect="1" noMove="1" noResize="1" noEditPoints="1" noAdjustHandles="1" noChangeArrowheads="1" noChangeShapeType="1" noTextEdit="1"/>
              </p:cNvSpPr>
              <p:nvPr>
                <p:ph idx="1"/>
              </p:nvPr>
            </p:nvSpPr>
            <p:spPr>
              <a:blipFill rotWithShape="0">
                <a:blip r:embed="rId2"/>
                <a:stretch>
                  <a:fillRect l="-1507" t="-3641"/>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24829154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ケプラーの多面体太陽系モデル</a:t>
            </a:r>
            <a:r>
              <a:rPr lang="ja-JP" altLang="en-US" dirty="0" smtClean="0"/>
              <a:t>（４）</a:t>
            </a:r>
            <a:endParaRPr kumimoji="1" lang="ja-JP" altLang="en-US" dirty="0"/>
          </a:p>
        </p:txBody>
      </p:sp>
      <p:sp>
        <p:nvSpPr>
          <p:cNvPr id="3" name="コンテンツ プレースホルダー 2"/>
          <p:cNvSpPr>
            <a:spLocks noGrp="1"/>
          </p:cNvSpPr>
          <p:nvPr>
            <p:ph idx="1"/>
          </p:nvPr>
        </p:nvSpPr>
        <p:spPr/>
        <p:txBody>
          <a:bodyPr/>
          <a:lstStyle/>
          <a:p>
            <a:pPr marL="0" indent="0">
              <a:buNone/>
            </a:pPr>
            <a:r>
              <a:rPr kumimoji="1" lang="ja-JP" altLang="en-US" dirty="0" smtClean="0"/>
              <a:t>　</a:t>
            </a:r>
            <a:r>
              <a:rPr kumimoji="1" lang="ja-JP" altLang="en-US" sz="3600" dirty="0" smtClean="0"/>
              <a:t>各正多面体の外接球・内接球の半径</a:t>
            </a:r>
            <a:endParaRPr kumimoji="1" lang="en-US" altLang="ja-JP" sz="3600" dirty="0" smtClean="0"/>
          </a:p>
          <a:p>
            <a:endParaRPr lang="en-US" altLang="ja-JP" dirty="0"/>
          </a:p>
          <a:p>
            <a:endParaRPr kumimoji="1" lang="en-US" altLang="ja-JP" dirty="0" smtClean="0"/>
          </a:p>
          <a:p>
            <a:endParaRPr lang="en-US" altLang="ja-JP" dirty="0"/>
          </a:p>
          <a:p>
            <a:pPr marL="0" indent="0">
              <a:buNone/>
            </a:pPr>
            <a:endParaRPr kumimoji="1" lang="en-US" altLang="ja-JP" dirty="0" smtClean="0"/>
          </a:p>
        </p:txBody>
      </p:sp>
      <mc:AlternateContent xmlns:mc="http://schemas.openxmlformats.org/markup-compatibility/2006" xmlns:a14="http://schemas.microsoft.com/office/drawing/2010/main">
        <mc:Choice Requires="a14">
          <p:graphicFrame>
            <p:nvGraphicFramePr>
              <p:cNvPr id="5" name="表 4"/>
              <p:cNvGraphicFramePr>
                <a:graphicFrameLocks noGrp="1"/>
              </p:cNvGraphicFramePr>
              <p:nvPr>
                <p:extLst>
                  <p:ext uri="{D42A27DB-BD31-4B8C-83A1-F6EECF244321}">
                    <p14:modId xmlns:p14="http://schemas.microsoft.com/office/powerpoint/2010/main" val="4104050670"/>
                  </p:ext>
                </p:extLst>
              </p:nvPr>
            </p:nvGraphicFramePr>
            <p:xfrm>
              <a:off x="838200" y="2406647"/>
              <a:ext cx="9352004" cy="3770315"/>
            </p:xfrm>
            <a:graphic>
              <a:graphicData uri="http://schemas.openxmlformats.org/drawingml/2006/table">
                <a:tbl>
                  <a:tblPr firstRow="1" firstCol="1" bandRow="1"/>
                  <a:tblGrid>
                    <a:gridCol w="1603806"/>
                    <a:gridCol w="3738682"/>
                    <a:gridCol w="4009516"/>
                  </a:tblGrid>
                  <a:tr h="301204">
                    <a:tc>
                      <a:txBody>
                        <a:bodyPr/>
                        <a:lstStyle/>
                        <a:p>
                          <a:pPr algn="ctr">
                            <a:spcAft>
                              <a:spcPts val="0"/>
                            </a:spcAft>
                          </a:pP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 </a:t>
                          </a:r>
                          <a:endParaRPr 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800" kern="100">
                              <a:effectLst/>
                              <a:latin typeface="Century" panose="02040604050505020304" pitchFamily="18" charset="0"/>
                              <a:ea typeface="ＭＳ 明朝" panose="02020609040205080304" pitchFamily="17" charset="-128"/>
                              <a:cs typeface="Times New Roman" panose="02020603050405020304" pitchFamily="18" charset="0"/>
                            </a:rPr>
                            <a:t>外接球の半径</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800" kern="100">
                              <a:effectLst/>
                              <a:latin typeface="Century" panose="02040604050505020304" pitchFamily="18" charset="0"/>
                              <a:ea typeface="ＭＳ 明朝" panose="02020609040205080304" pitchFamily="17" charset="-128"/>
                              <a:cs typeface="Times New Roman" panose="02020603050405020304" pitchFamily="18" charset="0"/>
                            </a:rPr>
                            <a:t>内接球の半径</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1573">
                    <a:tc>
                      <a:txBody>
                        <a:bodyPr/>
                        <a:lstStyle/>
                        <a:p>
                          <a:pPr algn="ctr">
                            <a:spcAft>
                              <a:spcPts val="0"/>
                            </a:spcAft>
                          </a:pP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正四面体</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14:m>
                            <m:oMathPara xmlns:m="http://schemas.openxmlformats.org/officeDocument/2006/math">
                              <m:oMathParaPr>
                                <m:jc m:val="centerGroup"/>
                              </m:oMathParaPr>
                              <m:oMath xmlns:m="http://schemas.openxmlformats.org/officeDocument/2006/math">
                                <m:f>
                                  <m:fPr>
                                    <m:ctrlPr>
                                      <a:rPr lang="ja-JP" sz="1800" i="1" kern="100">
                                        <a:effectLst/>
                                        <a:latin typeface="Cambria Math" panose="02040503050406030204" pitchFamily="18" charset="0"/>
                                        <a:ea typeface="Cambria Math" panose="02040503050406030204" pitchFamily="18" charset="0"/>
                                        <a:cs typeface="Times New Roman" panose="02020603050405020304" pitchFamily="18" charset="0"/>
                                      </a:rPr>
                                    </m:ctrlPr>
                                  </m:fPr>
                                  <m:num>
                                    <m:rad>
                                      <m:radPr>
                                        <m:degHide m:val="on"/>
                                        <m:ctrlPr>
                                          <a:rPr lang="ja-JP" sz="1800" i="1" kern="100">
                                            <a:effectLst/>
                                            <a:latin typeface="Cambria Math" panose="02040503050406030204" pitchFamily="18" charset="0"/>
                                            <a:ea typeface="Cambria Math" panose="02040503050406030204" pitchFamily="18" charset="0"/>
                                            <a:cs typeface="Times New Roman" panose="02020603050405020304" pitchFamily="18" charset="0"/>
                                          </a:rPr>
                                        </m:ctrlPr>
                                      </m:radPr>
                                      <m:deg/>
                                      <m:e>
                                        <m:r>
                                          <a:rPr lang="en-US" sz="1800" i="1" kern="100">
                                            <a:effectLst/>
                                            <a:latin typeface="Cambria Math" panose="02040503050406030204" pitchFamily="18" charset="0"/>
                                            <a:ea typeface="ＭＳ 明朝" panose="02020609040205080304" pitchFamily="17" charset="-128"/>
                                            <a:cs typeface="Times New Roman" panose="02020603050405020304" pitchFamily="18" charset="0"/>
                                          </a:rPr>
                                          <m:t>6</m:t>
                                        </m:r>
                                      </m:e>
                                    </m:rad>
                                  </m:num>
                                  <m:den>
                                    <m:r>
                                      <a:rPr lang="en-US" sz="1800" i="1" kern="100">
                                        <a:effectLst/>
                                        <a:latin typeface="Cambria Math" panose="02040503050406030204" pitchFamily="18" charset="0"/>
                                        <a:ea typeface="ＭＳ 明朝" panose="02020609040205080304" pitchFamily="17" charset="-128"/>
                                        <a:cs typeface="Times New Roman" panose="02020603050405020304" pitchFamily="18" charset="0"/>
                                      </a:rPr>
                                      <m:t>4</m:t>
                                    </m:r>
                                  </m:den>
                                </m:f>
                              </m:oMath>
                            </m:oMathPara>
                          </a14:m>
                          <a:endParaRPr 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14:m>
                            <m:oMathPara xmlns:m="http://schemas.openxmlformats.org/officeDocument/2006/math">
                              <m:oMathParaPr>
                                <m:jc m:val="centerGroup"/>
                              </m:oMathParaPr>
                              <m:oMath xmlns:m="http://schemas.openxmlformats.org/officeDocument/2006/math">
                                <m:f>
                                  <m:fPr>
                                    <m:ctrlPr>
                                      <a:rPr lang="ja-JP" sz="1800" i="1" kern="100">
                                        <a:effectLst/>
                                        <a:latin typeface="Cambria Math" panose="02040503050406030204" pitchFamily="18" charset="0"/>
                                        <a:ea typeface="Cambria Math" panose="02040503050406030204" pitchFamily="18" charset="0"/>
                                        <a:cs typeface="Times New Roman" panose="02020603050405020304" pitchFamily="18" charset="0"/>
                                      </a:rPr>
                                    </m:ctrlPr>
                                  </m:fPr>
                                  <m:num>
                                    <m:r>
                                      <a:rPr lang="en-US" sz="1800" i="1" kern="100">
                                        <a:effectLst/>
                                        <a:latin typeface="Cambria Math" panose="02040503050406030204" pitchFamily="18" charset="0"/>
                                        <a:ea typeface="ＭＳ 明朝" panose="02020609040205080304" pitchFamily="17" charset="-128"/>
                                        <a:cs typeface="Times New Roman" panose="02020603050405020304" pitchFamily="18" charset="0"/>
                                      </a:rPr>
                                      <m:t>1</m:t>
                                    </m:r>
                                  </m:num>
                                  <m:den>
                                    <m:r>
                                      <a:rPr lang="en-US" sz="1800" i="1" kern="100">
                                        <a:effectLst/>
                                        <a:latin typeface="Cambria Math" panose="02040503050406030204" pitchFamily="18" charset="0"/>
                                        <a:ea typeface="ＭＳ 明朝" panose="02020609040205080304" pitchFamily="17" charset="-128"/>
                                        <a:cs typeface="Times New Roman" panose="02020603050405020304" pitchFamily="18" charset="0"/>
                                      </a:rPr>
                                      <m:t>2</m:t>
                                    </m:r>
                                    <m:rad>
                                      <m:radPr>
                                        <m:degHide m:val="on"/>
                                        <m:ctrlPr>
                                          <a:rPr lang="ja-JP" sz="1800" i="1" kern="100">
                                            <a:effectLst/>
                                            <a:latin typeface="Cambria Math" panose="02040503050406030204" pitchFamily="18" charset="0"/>
                                            <a:ea typeface="Cambria Math" panose="02040503050406030204" pitchFamily="18" charset="0"/>
                                            <a:cs typeface="Times New Roman" panose="02020603050405020304" pitchFamily="18" charset="0"/>
                                          </a:rPr>
                                        </m:ctrlPr>
                                      </m:radPr>
                                      <m:deg/>
                                      <m:e>
                                        <m:r>
                                          <a:rPr lang="en-US" sz="1800" i="1" kern="100">
                                            <a:effectLst/>
                                            <a:latin typeface="Cambria Math" panose="02040503050406030204" pitchFamily="18" charset="0"/>
                                            <a:ea typeface="ＭＳ 明朝" panose="02020609040205080304" pitchFamily="17" charset="-128"/>
                                            <a:cs typeface="Times New Roman" panose="02020603050405020304" pitchFamily="18" charset="0"/>
                                          </a:rPr>
                                          <m:t>6</m:t>
                                        </m:r>
                                      </m:e>
                                    </m:rad>
                                  </m:den>
                                </m:f>
                              </m:oMath>
                            </m:oMathPara>
                          </a14:m>
                          <a:endParaRPr lang="ja-JP" sz="18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1573">
                    <a:tc>
                      <a:txBody>
                        <a:bodyPr/>
                        <a:lstStyle/>
                        <a:p>
                          <a:pPr algn="ctr">
                            <a:spcAft>
                              <a:spcPts val="0"/>
                            </a:spcAft>
                          </a:pPr>
                          <a:r>
                            <a:rPr lang="ja-JP" sz="1800" kern="100">
                              <a:effectLst/>
                              <a:latin typeface="Century" panose="02040604050505020304" pitchFamily="18" charset="0"/>
                              <a:ea typeface="ＭＳ 明朝" panose="02020609040205080304" pitchFamily="17" charset="-128"/>
                              <a:cs typeface="Times New Roman" panose="02020603050405020304" pitchFamily="18" charset="0"/>
                            </a:rPr>
                            <a:t>正六面体</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14:m>
                            <m:oMathPara xmlns:m="http://schemas.openxmlformats.org/officeDocument/2006/math">
                              <m:oMathParaPr>
                                <m:jc m:val="centerGroup"/>
                              </m:oMathParaPr>
                              <m:oMath xmlns:m="http://schemas.openxmlformats.org/officeDocument/2006/math">
                                <m:f>
                                  <m:fPr>
                                    <m:ctrlPr>
                                      <a:rPr lang="ja-JP" sz="1800" i="1" kern="100">
                                        <a:effectLst/>
                                        <a:latin typeface="Cambria Math" panose="02040503050406030204" pitchFamily="18" charset="0"/>
                                        <a:ea typeface="Cambria Math" panose="02040503050406030204" pitchFamily="18" charset="0"/>
                                        <a:cs typeface="Times New Roman" panose="02020603050405020304" pitchFamily="18" charset="0"/>
                                      </a:rPr>
                                    </m:ctrlPr>
                                  </m:fPr>
                                  <m:num>
                                    <m:rad>
                                      <m:radPr>
                                        <m:degHide m:val="on"/>
                                        <m:ctrlPr>
                                          <a:rPr lang="ja-JP" sz="1800" i="1" kern="100">
                                            <a:effectLst/>
                                            <a:latin typeface="Cambria Math" panose="02040503050406030204" pitchFamily="18" charset="0"/>
                                            <a:ea typeface="Cambria Math" panose="02040503050406030204" pitchFamily="18" charset="0"/>
                                            <a:cs typeface="Times New Roman" panose="02020603050405020304" pitchFamily="18" charset="0"/>
                                          </a:rPr>
                                        </m:ctrlPr>
                                      </m:radPr>
                                      <m:deg/>
                                      <m:e>
                                        <m:r>
                                          <a:rPr lang="en-US" sz="1800" i="1" kern="100">
                                            <a:effectLst/>
                                            <a:latin typeface="Cambria Math" panose="02040503050406030204" pitchFamily="18" charset="0"/>
                                            <a:ea typeface="ＭＳ 明朝" panose="02020609040205080304" pitchFamily="17" charset="-128"/>
                                            <a:cs typeface="Times New Roman" panose="02020603050405020304" pitchFamily="18" charset="0"/>
                                          </a:rPr>
                                          <m:t>3</m:t>
                                        </m:r>
                                      </m:e>
                                    </m:rad>
                                  </m:num>
                                  <m:den>
                                    <m:r>
                                      <a:rPr lang="en-US" sz="1800" i="1" kern="100">
                                        <a:effectLst/>
                                        <a:latin typeface="Cambria Math" panose="02040503050406030204" pitchFamily="18" charset="0"/>
                                        <a:ea typeface="ＭＳ 明朝" panose="02020609040205080304" pitchFamily="17" charset="-128"/>
                                        <a:cs typeface="Times New Roman" panose="02020603050405020304" pitchFamily="18" charset="0"/>
                                      </a:rPr>
                                      <m:t>2</m:t>
                                    </m:r>
                                  </m:den>
                                </m:f>
                              </m:oMath>
                            </m:oMathPara>
                          </a14:m>
                          <a:endParaRPr 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14:m>
                            <m:oMathPara xmlns:m="http://schemas.openxmlformats.org/officeDocument/2006/math">
                              <m:oMathParaPr>
                                <m:jc m:val="centerGroup"/>
                              </m:oMathParaPr>
                              <m:oMath xmlns:m="http://schemas.openxmlformats.org/officeDocument/2006/math">
                                <m:f>
                                  <m:fPr>
                                    <m:ctrlPr>
                                      <a:rPr lang="ja-JP" sz="1800" i="1" kern="100">
                                        <a:effectLst/>
                                        <a:latin typeface="Cambria Math" panose="02040503050406030204" pitchFamily="18" charset="0"/>
                                        <a:ea typeface="Cambria Math" panose="02040503050406030204" pitchFamily="18" charset="0"/>
                                        <a:cs typeface="Times New Roman" panose="02020603050405020304" pitchFamily="18" charset="0"/>
                                      </a:rPr>
                                    </m:ctrlPr>
                                  </m:fPr>
                                  <m:num>
                                    <m:r>
                                      <a:rPr lang="en-US" sz="1800" i="1" kern="100">
                                        <a:effectLst/>
                                        <a:latin typeface="Cambria Math" panose="02040503050406030204" pitchFamily="18" charset="0"/>
                                        <a:ea typeface="ＭＳ 明朝" panose="02020609040205080304" pitchFamily="17" charset="-128"/>
                                        <a:cs typeface="Times New Roman" panose="02020603050405020304" pitchFamily="18" charset="0"/>
                                      </a:rPr>
                                      <m:t>1</m:t>
                                    </m:r>
                                  </m:num>
                                  <m:den>
                                    <m:r>
                                      <a:rPr lang="en-US" sz="1800" i="1" kern="100">
                                        <a:effectLst/>
                                        <a:latin typeface="Cambria Math" panose="02040503050406030204" pitchFamily="18" charset="0"/>
                                        <a:ea typeface="ＭＳ 明朝" panose="02020609040205080304" pitchFamily="17" charset="-128"/>
                                        <a:cs typeface="Times New Roman" panose="02020603050405020304" pitchFamily="18" charset="0"/>
                                      </a:rPr>
                                      <m:t>2</m:t>
                                    </m:r>
                                  </m:den>
                                </m:f>
                              </m:oMath>
                            </m:oMathPara>
                          </a14:m>
                          <a:endParaRPr 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22131">
                    <a:tc>
                      <a:txBody>
                        <a:bodyPr/>
                        <a:lstStyle/>
                        <a:p>
                          <a:pPr algn="ctr">
                            <a:spcAft>
                              <a:spcPts val="0"/>
                            </a:spcAft>
                          </a:pPr>
                          <a:r>
                            <a:rPr lang="ja-JP" sz="1800" kern="100">
                              <a:effectLst/>
                              <a:latin typeface="Century" panose="02040604050505020304" pitchFamily="18" charset="0"/>
                              <a:ea typeface="ＭＳ 明朝" panose="02020609040205080304" pitchFamily="17" charset="-128"/>
                              <a:cs typeface="Times New Roman" panose="02020603050405020304" pitchFamily="18" charset="0"/>
                            </a:rPr>
                            <a:t>正八面体</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14:m>
                            <m:oMathPara xmlns:m="http://schemas.openxmlformats.org/officeDocument/2006/math">
                              <m:oMathParaPr>
                                <m:jc m:val="centerGroup"/>
                              </m:oMathParaPr>
                              <m:oMath xmlns:m="http://schemas.openxmlformats.org/officeDocument/2006/math">
                                <m:f>
                                  <m:fPr>
                                    <m:ctrlPr>
                                      <a:rPr lang="ja-JP" sz="1800" i="1" kern="100">
                                        <a:effectLst/>
                                        <a:latin typeface="Cambria Math" panose="02040503050406030204" pitchFamily="18" charset="0"/>
                                        <a:ea typeface="Cambria Math" panose="02040503050406030204" pitchFamily="18" charset="0"/>
                                        <a:cs typeface="Times New Roman" panose="02020603050405020304" pitchFamily="18" charset="0"/>
                                      </a:rPr>
                                    </m:ctrlPr>
                                  </m:fPr>
                                  <m:num>
                                    <m:r>
                                      <a:rPr lang="en-US" sz="1800" i="1" kern="100">
                                        <a:effectLst/>
                                        <a:latin typeface="Cambria Math" panose="02040503050406030204" pitchFamily="18" charset="0"/>
                                        <a:ea typeface="ＭＳ 明朝" panose="02020609040205080304" pitchFamily="17" charset="-128"/>
                                        <a:cs typeface="Times New Roman" panose="02020603050405020304" pitchFamily="18" charset="0"/>
                                      </a:rPr>
                                      <m:t>1</m:t>
                                    </m:r>
                                  </m:num>
                                  <m:den>
                                    <m:rad>
                                      <m:radPr>
                                        <m:degHide m:val="on"/>
                                        <m:ctrlPr>
                                          <a:rPr lang="ja-JP" sz="1800" i="1" kern="100">
                                            <a:effectLst/>
                                            <a:latin typeface="Cambria Math" panose="02040503050406030204" pitchFamily="18" charset="0"/>
                                            <a:ea typeface="Cambria Math" panose="02040503050406030204" pitchFamily="18" charset="0"/>
                                            <a:cs typeface="Times New Roman" panose="02020603050405020304" pitchFamily="18" charset="0"/>
                                          </a:rPr>
                                        </m:ctrlPr>
                                      </m:radPr>
                                      <m:deg/>
                                      <m:e>
                                        <m:r>
                                          <a:rPr lang="en-US" sz="1800" i="1" kern="100">
                                            <a:effectLst/>
                                            <a:latin typeface="Cambria Math" panose="02040503050406030204" pitchFamily="18" charset="0"/>
                                            <a:ea typeface="ＭＳ 明朝" panose="02020609040205080304" pitchFamily="17" charset="-128"/>
                                            <a:cs typeface="Times New Roman" panose="02020603050405020304" pitchFamily="18" charset="0"/>
                                          </a:rPr>
                                          <m:t>2</m:t>
                                        </m:r>
                                      </m:e>
                                    </m:rad>
                                  </m:den>
                                </m:f>
                              </m:oMath>
                            </m:oMathPara>
                          </a14:m>
                          <a:endParaRPr lang="ja-JP" sz="18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14:m>
                            <m:oMathPara xmlns:m="http://schemas.openxmlformats.org/officeDocument/2006/math">
                              <m:oMathParaPr>
                                <m:jc m:val="centerGroup"/>
                              </m:oMathParaPr>
                              <m:oMath xmlns:m="http://schemas.openxmlformats.org/officeDocument/2006/math">
                                <m:f>
                                  <m:fPr>
                                    <m:ctrlPr>
                                      <a:rPr lang="ja-JP" sz="1800" i="1" kern="100">
                                        <a:effectLst/>
                                        <a:latin typeface="Cambria Math" panose="02040503050406030204" pitchFamily="18" charset="0"/>
                                        <a:ea typeface="Cambria Math" panose="02040503050406030204" pitchFamily="18" charset="0"/>
                                        <a:cs typeface="Times New Roman" panose="02020603050405020304" pitchFamily="18" charset="0"/>
                                      </a:rPr>
                                    </m:ctrlPr>
                                  </m:fPr>
                                  <m:num>
                                    <m:r>
                                      <a:rPr lang="en-US" sz="1800" i="1" kern="100">
                                        <a:effectLst/>
                                        <a:latin typeface="Cambria Math" panose="02040503050406030204" pitchFamily="18" charset="0"/>
                                        <a:ea typeface="ＭＳ 明朝" panose="02020609040205080304" pitchFamily="17" charset="-128"/>
                                        <a:cs typeface="Times New Roman" panose="02020603050405020304" pitchFamily="18" charset="0"/>
                                      </a:rPr>
                                      <m:t>1</m:t>
                                    </m:r>
                                  </m:num>
                                  <m:den>
                                    <m:rad>
                                      <m:radPr>
                                        <m:degHide m:val="on"/>
                                        <m:ctrlPr>
                                          <a:rPr lang="ja-JP" sz="1800" i="1" kern="100">
                                            <a:effectLst/>
                                            <a:latin typeface="Cambria Math" panose="02040503050406030204" pitchFamily="18" charset="0"/>
                                            <a:ea typeface="Cambria Math" panose="02040503050406030204" pitchFamily="18" charset="0"/>
                                            <a:cs typeface="Times New Roman" panose="02020603050405020304" pitchFamily="18" charset="0"/>
                                          </a:rPr>
                                        </m:ctrlPr>
                                      </m:radPr>
                                      <m:deg/>
                                      <m:e>
                                        <m:r>
                                          <a:rPr lang="en-US" sz="1800" i="1" kern="100">
                                            <a:effectLst/>
                                            <a:latin typeface="Cambria Math" panose="02040503050406030204" pitchFamily="18" charset="0"/>
                                            <a:ea typeface="ＭＳ 明朝" panose="02020609040205080304" pitchFamily="17" charset="-128"/>
                                            <a:cs typeface="Times New Roman" panose="02020603050405020304" pitchFamily="18" charset="0"/>
                                          </a:rPr>
                                          <m:t>6</m:t>
                                        </m:r>
                                      </m:e>
                                    </m:rad>
                                  </m:den>
                                </m:f>
                              </m:oMath>
                            </m:oMathPara>
                          </a14:m>
                          <a:endParaRPr 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89869">
                    <a:tc>
                      <a:txBody>
                        <a:bodyPr/>
                        <a:lstStyle/>
                        <a:p>
                          <a:pPr algn="ctr">
                            <a:spcAft>
                              <a:spcPts val="0"/>
                            </a:spcAft>
                          </a:pP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正十二面体</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14:m>
                            <m:oMathPara xmlns:m="http://schemas.openxmlformats.org/officeDocument/2006/math">
                              <m:oMathParaPr>
                                <m:jc m:val="centerGroup"/>
                              </m:oMathParaPr>
                              <m:oMath xmlns:m="http://schemas.openxmlformats.org/officeDocument/2006/math">
                                <m:f>
                                  <m:fPr>
                                    <m:ctrlPr>
                                      <a:rPr lang="ja-JP" sz="1800" i="1" kern="100">
                                        <a:effectLst/>
                                        <a:latin typeface="Cambria Math" panose="02040503050406030204" pitchFamily="18" charset="0"/>
                                        <a:ea typeface="Cambria Math" panose="02040503050406030204" pitchFamily="18" charset="0"/>
                                        <a:cs typeface="Times New Roman" panose="02020603050405020304" pitchFamily="18" charset="0"/>
                                      </a:rPr>
                                    </m:ctrlPr>
                                  </m:fPr>
                                  <m:num>
                                    <m:rad>
                                      <m:radPr>
                                        <m:degHide m:val="on"/>
                                        <m:ctrlPr>
                                          <a:rPr lang="ja-JP" sz="1800" i="1" kern="100">
                                            <a:effectLst/>
                                            <a:latin typeface="Cambria Math" panose="02040503050406030204" pitchFamily="18" charset="0"/>
                                            <a:ea typeface="Cambria Math" panose="02040503050406030204" pitchFamily="18" charset="0"/>
                                            <a:cs typeface="Times New Roman" panose="02020603050405020304" pitchFamily="18" charset="0"/>
                                          </a:rPr>
                                        </m:ctrlPr>
                                      </m:radPr>
                                      <m:deg/>
                                      <m:e>
                                        <m:r>
                                          <a:rPr lang="en-US" sz="1800" i="1" kern="100">
                                            <a:effectLst/>
                                            <a:latin typeface="Cambria Math" panose="02040503050406030204" pitchFamily="18" charset="0"/>
                                            <a:ea typeface="ＭＳ 明朝" panose="02020609040205080304" pitchFamily="17" charset="-128"/>
                                            <a:cs typeface="Times New Roman" panose="02020603050405020304" pitchFamily="18" charset="0"/>
                                          </a:rPr>
                                          <m:t>15</m:t>
                                        </m:r>
                                      </m:e>
                                    </m:rad>
                                    <m:r>
                                      <a:rPr lang="en-US" sz="1800" i="1" kern="100">
                                        <a:effectLst/>
                                        <a:latin typeface="Cambria Math" panose="02040503050406030204" pitchFamily="18" charset="0"/>
                                        <a:ea typeface="ＭＳ 明朝" panose="02020609040205080304" pitchFamily="17" charset="-128"/>
                                        <a:cs typeface="Times New Roman" panose="02020603050405020304" pitchFamily="18" charset="0"/>
                                      </a:rPr>
                                      <m:t>+</m:t>
                                    </m:r>
                                    <m:rad>
                                      <m:radPr>
                                        <m:degHide m:val="on"/>
                                        <m:ctrlPr>
                                          <a:rPr lang="ja-JP" sz="1800" i="1" kern="100">
                                            <a:effectLst/>
                                            <a:latin typeface="Cambria Math" panose="02040503050406030204" pitchFamily="18" charset="0"/>
                                            <a:ea typeface="Cambria Math" panose="02040503050406030204" pitchFamily="18" charset="0"/>
                                            <a:cs typeface="Times New Roman" panose="02020603050405020304" pitchFamily="18" charset="0"/>
                                          </a:rPr>
                                        </m:ctrlPr>
                                      </m:radPr>
                                      <m:deg/>
                                      <m:e>
                                        <m:r>
                                          <a:rPr lang="en-US" sz="1800" i="1" kern="100">
                                            <a:effectLst/>
                                            <a:latin typeface="Cambria Math" panose="02040503050406030204" pitchFamily="18" charset="0"/>
                                            <a:ea typeface="ＭＳ 明朝" panose="02020609040205080304" pitchFamily="17" charset="-128"/>
                                            <a:cs typeface="Times New Roman" panose="02020603050405020304" pitchFamily="18" charset="0"/>
                                          </a:rPr>
                                          <m:t>3</m:t>
                                        </m:r>
                                      </m:e>
                                    </m:rad>
                                  </m:num>
                                  <m:den>
                                    <m:r>
                                      <a:rPr lang="en-US" sz="1800" i="1" kern="100">
                                        <a:effectLst/>
                                        <a:latin typeface="Cambria Math" panose="02040503050406030204" pitchFamily="18" charset="0"/>
                                        <a:ea typeface="ＭＳ 明朝" panose="02020609040205080304" pitchFamily="17" charset="-128"/>
                                        <a:cs typeface="Times New Roman" panose="02020603050405020304" pitchFamily="18" charset="0"/>
                                      </a:rPr>
                                      <m:t>4</m:t>
                                    </m:r>
                                  </m:den>
                                </m:f>
                              </m:oMath>
                            </m:oMathPara>
                          </a14:m>
                          <a:endParaRPr lang="ja-JP" sz="18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14:m>
                            <m:oMathPara xmlns:m="http://schemas.openxmlformats.org/officeDocument/2006/math">
                              <m:oMathParaPr>
                                <m:jc m:val="centerGroup"/>
                              </m:oMathParaPr>
                              <m:oMath xmlns:m="http://schemas.openxmlformats.org/officeDocument/2006/math">
                                <m:rad>
                                  <m:radPr>
                                    <m:degHide m:val="on"/>
                                    <m:ctrlPr>
                                      <a:rPr lang="ja-JP" sz="1800" i="1" kern="100">
                                        <a:effectLst/>
                                        <a:latin typeface="Cambria Math" panose="02040503050406030204" pitchFamily="18" charset="0"/>
                                        <a:ea typeface="Cambria Math" panose="02040503050406030204" pitchFamily="18" charset="0"/>
                                        <a:cs typeface="Times New Roman" panose="02020603050405020304" pitchFamily="18" charset="0"/>
                                      </a:rPr>
                                    </m:ctrlPr>
                                  </m:radPr>
                                  <m:deg/>
                                  <m:e>
                                    <m:f>
                                      <m:fPr>
                                        <m:ctrlPr>
                                          <a:rPr lang="ja-JP" sz="1800" i="1" kern="100">
                                            <a:effectLst/>
                                            <a:latin typeface="Cambria Math" panose="02040503050406030204" pitchFamily="18" charset="0"/>
                                            <a:ea typeface="Cambria Math" panose="02040503050406030204" pitchFamily="18" charset="0"/>
                                            <a:cs typeface="Times New Roman" panose="02020603050405020304" pitchFamily="18" charset="0"/>
                                          </a:rPr>
                                        </m:ctrlPr>
                                      </m:fPr>
                                      <m:num>
                                        <m:r>
                                          <a:rPr lang="en-US" sz="1800" i="1" kern="100">
                                            <a:effectLst/>
                                            <a:latin typeface="Cambria Math" panose="02040503050406030204" pitchFamily="18" charset="0"/>
                                            <a:ea typeface="ＭＳ 明朝" panose="02020609040205080304" pitchFamily="17" charset="-128"/>
                                            <a:cs typeface="Times New Roman" panose="02020603050405020304" pitchFamily="18" charset="0"/>
                                          </a:rPr>
                                          <m:t>25+11</m:t>
                                        </m:r>
                                        <m:rad>
                                          <m:radPr>
                                            <m:degHide m:val="on"/>
                                            <m:ctrlPr>
                                              <a:rPr lang="ja-JP" sz="1800" i="1" kern="100">
                                                <a:effectLst/>
                                                <a:latin typeface="Cambria Math" panose="02040503050406030204" pitchFamily="18" charset="0"/>
                                                <a:ea typeface="Cambria Math" panose="02040503050406030204" pitchFamily="18" charset="0"/>
                                                <a:cs typeface="Times New Roman" panose="02020603050405020304" pitchFamily="18" charset="0"/>
                                              </a:rPr>
                                            </m:ctrlPr>
                                          </m:radPr>
                                          <m:deg/>
                                          <m:e>
                                            <m:r>
                                              <a:rPr lang="en-US" sz="1800" i="1" kern="100">
                                                <a:effectLst/>
                                                <a:latin typeface="Cambria Math" panose="02040503050406030204" pitchFamily="18" charset="0"/>
                                                <a:ea typeface="ＭＳ 明朝" panose="02020609040205080304" pitchFamily="17" charset="-128"/>
                                                <a:cs typeface="Times New Roman" panose="02020603050405020304" pitchFamily="18" charset="0"/>
                                              </a:rPr>
                                              <m:t>5</m:t>
                                            </m:r>
                                          </m:e>
                                        </m:rad>
                                      </m:num>
                                      <m:den>
                                        <m:r>
                                          <a:rPr lang="en-US" sz="1800" i="1" kern="100">
                                            <a:effectLst/>
                                            <a:latin typeface="Cambria Math" panose="02040503050406030204" pitchFamily="18" charset="0"/>
                                            <a:ea typeface="ＭＳ 明朝" panose="02020609040205080304" pitchFamily="17" charset="-128"/>
                                            <a:cs typeface="Times New Roman" panose="02020603050405020304" pitchFamily="18" charset="0"/>
                                          </a:rPr>
                                          <m:t>40</m:t>
                                        </m:r>
                                      </m:den>
                                    </m:f>
                                  </m:e>
                                </m:rad>
                              </m:oMath>
                            </m:oMathPara>
                          </a14:m>
                          <a:endParaRPr 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93965">
                    <a:tc>
                      <a:txBody>
                        <a:bodyPr/>
                        <a:lstStyle/>
                        <a:p>
                          <a:pPr algn="ctr">
                            <a:spcAft>
                              <a:spcPts val="0"/>
                            </a:spcAft>
                          </a:pPr>
                          <a:r>
                            <a:rPr lang="ja-JP" sz="1800" kern="100">
                              <a:effectLst/>
                              <a:latin typeface="Century" panose="02040604050505020304" pitchFamily="18" charset="0"/>
                              <a:ea typeface="ＭＳ 明朝" panose="02020609040205080304" pitchFamily="17" charset="-128"/>
                              <a:cs typeface="Times New Roman" panose="02020603050405020304" pitchFamily="18" charset="0"/>
                            </a:rPr>
                            <a:t>正二十面体</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14:m>
                            <m:oMathPara xmlns:m="http://schemas.openxmlformats.org/officeDocument/2006/math">
                              <m:oMathParaPr>
                                <m:jc m:val="centerGroup"/>
                              </m:oMathParaPr>
                              <m:oMath xmlns:m="http://schemas.openxmlformats.org/officeDocument/2006/math">
                                <m:f>
                                  <m:fPr>
                                    <m:ctrlPr>
                                      <a:rPr lang="ja-JP" sz="1800" i="1" kern="100">
                                        <a:effectLst/>
                                        <a:latin typeface="Cambria Math" panose="02040503050406030204" pitchFamily="18" charset="0"/>
                                        <a:ea typeface="Cambria Math" panose="02040503050406030204" pitchFamily="18" charset="0"/>
                                        <a:cs typeface="Times New Roman" panose="02020603050405020304" pitchFamily="18" charset="0"/>
                                      </a:rPr>
                                    </m:ctrlPr>
                                  </m:fPr>
                                  <m:num>
                                    <m:rad>
                                      <m:radPr>
                                        <m:degHide m:val="on"/>
                                        <m:ctrlPr>
                                          <a:rPr lang="ja-JP" sz="1800" i="1" kern="100">
                                            <a:effectLst/>
                                            <a:latin typeface="Cambria Math" panose="02040503050406030204" pitchFamily="18" charset="0"/>
                                            <a:ea typeface="Cambria Math" panose="02040503050406030204" pitchFamily="18" charset="0"/>
                                            <a:cs typeface="Times New Roman" panose="02020603050405020304" pitchFamily="18" charset="0"/>
                                          </a:rPr>
                                        </m:ctrlPr>
                                      </m:radPr>
                                      <m:deg/>
                                      <m:e>
                                        <m:r>
                                          <a:rPr lang="en-US" sz="1800" i="1" kern="100">
                                            <a:effectLst/>
                                            <a:latin typeface="Cambria Math" panose="02040503050406030204" pitchFamily="18" charset="0"/>
                                            <a:ea typeface="ＭＳ 明朝" panose="02020609040205080304" pitchFamily="17" charset="-128"/>
                                            <a:cs typeface="Times New Roman" panose="02020603050405020304" pitchFamily="18" charset="0"/>
                                          </a:rPr>
                                          <m:t>10+2</m:t>
                                        </m:r>
                                        <m:rad>
                                          <m:radPr>
                                            <m:degHide m:val="on"/>
                                            <m:ctrlPr>
                                              <a:rPr lang="ja-JP" sz="1800" i="1" kern="100">
                                                <a:effectLst/>
                                                <a:latin typeface="Cambria Math" panose="02040503050406030204" pitchFamily="18" charset="0"/>
                                                <a:ea typeface="Cambria Math" panose="02040503050406030204" pitchFamily="18" charset="0"/>
                                                <a:cs typeface="Times New Roman" panose="02020603050405020304" pitchFamily="18" charset="0"/>
                                              </a:rPr>
                                            </m:ctrlPr>
                                          </m:radPr>
                                          <m:deg/>
                                          <m:e>
                                            <m:r>
                                              <a:rPr lang="en-US" sz="1800" i="1" kern="100">
                                                <a:effectLst/>
                                                <a:latin typeface="Cambria Math" panose="02040503050406030204" pitchFamily="18" charset="0"/>
                                                <a:ea typeface="ＭＳ 明朝" panose="02020609040205080304" pitchFamily="17" charset="-128"/>
                                                <a:cs typeface="Times New Roman" panose="02020603050405020304" pitchFamily="18" charset="0"/>
                                              </a:rPr>
                                              <m:t>5</m:t>
                                            </m:r>
                                          </m:e>
                                        </m:rad>
                                      </m:e>
                                    </m:rad>
                                  </m:num>
                                  <m:den>
                                    <m:r>
                                      <a:rPr lang="en-US" sz="1800" i="1" kern="100">
                                        <a:effectLst/>
                                        <a:latin typeface="Cambria Math" panose="02040503050406030204" pitchFamily="18" charset="0"/>
                                        <a:ea typeface="ＭＳ 明朝" panose="02020609040205080304" pitchFamily="17" charset="-128"/>
                                        <a:cs typeface="Times New Roman" panose="02020603050405020304" pitchFamily="18" charset="0"/>
                                      </a:rPr>
                                      <m:t>4</m:t>
                                    </m:r>
                                  </m:den>
                                </m:f>
                              </m:oMath>
                            </m:oMathPara>
                          </a14:m>
                          <a:endParaRPr lang="ja-JP" sz="18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14:m>
                            <m:oMathPara xmlns:m="http://schemas.openxmlformats.org/officeDocument/2006/math">
                              <m:oMathParaPr>
                                <m:jc m:val="centerGroup"/>
                              </m:oMathParaPr>
                              <m:oMath xmlns:m="http://schemas.openxmlformats.org/officeDocument/2006/math">
                                <m:f>
                                  <m:fPr>
                                    <m:ctrlPr>
                                      <a:rPr lang="ja-JP" sz="1800" i="1" kern="100">
                                        <a:effectLst/>
                                        <a:latin typeface="Cambria Math" panose="02040503050406030204" pitchFamily="18" charset="0"/>
                                        <a:ea typeface="Cambria Math" panose="02040503050406030204" pitchFamily="18" charset="0"/>
                                        <a:cs typeface="Times New Roman" panose="02020603050405020304" pitchFamily="18" charset="0"/>
                                      </a:rPr>
                                    </m:ctrlPr>
                                  </m:fPr>
                                  <m:num>
                                    <m:r>
                                      <a:rPr lang="en-US" sz="1800" i="1" kern="100">
                                        <a:effectLst/>
                                        <a:latin typeface="Cambria Math" panose="02040503050406030204" pitchFamily="18" charset="0"/>
                                        <a:ea typeface="ＭＳ 明朝" panose="02020609040205080304" pitchFamily="17" charset="-128"/>
                                        <a:cs typeface="Times New Roman" panose="02020603050405020304" pitchFamily="18" charset="0"/>
                                      </a:rPr>
                                      <m:t>3</m:t>
                                    </m:r>
                                    <m:rad>
                                      <m:radPr>
                                        <m:degHide m:val="on"/>
                                        <m:ctrlPr>
                                          <a:rPr lang="ja-JP" sz="1800" i="1" kern="100">
                                            <a:effectLst/>
                                            <a:latin typeface="Cambria Math" panose="02040503050406030204" pitchFamily="18" charset="0"/>
                                            <a:ea typeface="Cambria Math" panose="02040503050406030204" pitchFamily="18" charset="0"/>
                                            <a:cs typeface="Times New Roman" panose="02020603050405020304" pitchFamily="18" charset="0"/>
                                          </a:rPr>
                                        </m:ctrlPr>
                                      </m:radPr>
                                      <m:deg/>
                                      <m:e>
                                        <m:r>
                                          <a:rPr lang="en-US" sz="1800" i="1" kern="100">
                                            <a:effectLst/>
                                            <a:latin typeface="Cambria Math" panose="02040503050406030204" pitchFamily="18" charset="0"/>
                                            <a:ea typeface="ＭＳ 明朝" panose="02020609040205080304" pitchFamily="17" charset="-128"/>
                                            <a:cs typeface="Times New Roman" panose="02020603050405020304" pitchFamily="18" charset="0"/>
                                          </a:rPr>
                                          <m:t>3</m:t>
                                        </m:r>
                                      </m:e>
                                    </m:rad>
                                    <m:r>
                                      <a:rPr lang="en-US" sz="1800" i="1" kern="100">
                                        <a:effectLst/>
                                        <a:latin typeface="Cambria Math" panose="02040503050406030204" pitchFamily="18" charset="0"/>
                                        <a:ea typeface="ＭＳ 明朝" panose="02020609040205080304" pitchFamily="17" charset="-128"/>
                                        <a:cs typeface="Times New Roman" panose="02020603050405020304" pitchFamily="18" charset="0"/>
                                      </a:rPr>
                                      <m:t>+</m:t>
                                    </m:r>
                                    <m:rad>
                                      <m:radPr>
                                        <m:degHide m:val="on"/>
                                        <m:ctrlPr>
                                          <a:rPr lang="ja-JP" sz="1800" i="1" kern="100">
                                            <a:effectLst/>
                                            <a:latin typeface="Cambria Math" panose="02040503050406030204" pitchFamily="18" charset="0"/>
                                            <a:ea typeface="Cambria Math" panose="02040503050406030204" pitchFamily="18" charset="0"/>
                                            <a:cs typeface="Times New Roman" panose="02020603050405020304" pitchFamily="18" charset="0"/>
                                          </a:rPr>
                                        </m:ctrlPr>
                                      </m:radPr>
                                      <m:deg/>
                                      <m:e>
                                        <m:r>
                                          <a:rPr lang="en-US" sz="1800" i="1" kern="100">
                                            <a:effectLst/>
                                            <a:latin typeface="Cambria Math" panose="02040503050406030204" pitchFamily="18" charset="0"/>
                                            <a:ea typeface="ＭＳ 明朝" panose="02020609040205080304" pitchFamily="17" charset="-128"/>
                                            <a:cs typeface="Times New Roman" panose="02020603050405020304" pitchFamily="18" charset="0"/>
                                          </a:rPr>
                                          <m:t>15</m:t>
                                        </m:r>
                                      </m:e>
                                    </m:rad>
                                  </m:num>
                                  <m:den>
                                    <m:r>
                                      <a:rPr lang="en-US" sz="1800" i="1" kern="100">
                                        <a:effectLst/>
                                        <a:latin typeface="Cambria Math" panose="02040503050406030204" pitchFamily="18" charset="0"/>
                                        <a:ea typeface="ＭＳ 明朝" panose="02020609040205080304" pitchFamily="17" charset="-128"/>
                                        <a:cs typeface="Times New Roman" panose="02020603050405020304" pitchFamily="18" charset="0"/>
                                      </a:rPr>
                                      <m:t>12</m:t>
                                    </m:r>
                                  </m:den>
                                </m:f>
                              </m:oMath>
                            </m:oMathPara>
                          </a14:m>
                          <a:endParaRPr 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mc:Choice>
        <mc:Fallback xmlns="">
          <p:graphicFrame>
            <p:nvGraphicFramePr>
              <p:cNvPr id="5" name="表 4"/>
              <p:cNvGraphicFramePr>
                <a:graphicFrameLocks noGrp="1"/>
              </p:cNvGraphicFramePr>
              <p:nvPr>
                <p:extLst>
                  <p:ext uri="{D42A27DB-BD31-4B8C-83A1-F6EECF244321}">
                    <p14:modId xmlns:p14="http://schemas.microsoft.com/office/powerpoint/2010/main" val="4104050670"/>
                  </p:ext>
                </p:extLst>
              </p:nvPr>
            </p:nvGraphicFramePr>
            <p:xfrm>
              <a:off x="838200" y="2406647"/>
              <a:ext cx="9352004" cy="3770315"/>
            </p:xfrm>
            <a:graphic>
              <a:graphicData uri="http://schemas.openxmlformats.org/drawingml/2006/table">
                <a:tbl>
                  <a:tblPr firstRow="1" firstCol="1" bandRow="1"/>
                  <a:tblGrid>
                    <a:gridCol w="1603806"/>
                    <a:gridCol w="3738682"/>
                    <a:gridCol w="4009516"/>
                  </a:tblGrid>
                  <a:tr h="301204">
                    <a:tc>
                      <a:txBody>
                        <a:bodyPr/>
                        <a:lstStyle/>
                        <a:p>
                          <a:pPr algn="ctr">
                            <a:spcAft>
                              <a:spcPts val="0"/>
                            </a:spcAft>
                          </a:pPr>
                          <a:r>
                            <a:rPr lang="en-US" sz="1800" kern="100" dirty="0">
                              <a:effectLst/>
                              <a:latin typeface="Century" panose="02040604050505020304" pitchFamily="18" charset="0"/>
                              <a:ea typeface="ＭＳ 明朝" panose="02020609040205080304" pitchFamily="17" charset="-128"/>
                              <a:cs typeface="Times New Roman" panose="02020603050405020304" pitchFamily="18" charset="0"/>
                            </a:rPr>
                            <a:t> </a:t>
                          </a:r>
                          <a:endParaRPr 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800" kern="100">
                              <a:effectLst/>
                              <a:latin typeface="Century" panose="02040604050505020304" pitchFamily="18" charset="0"/>
                              <a:ea typeface="ＭＳ 明朝" panose="02020609040205080304" pitchFamily="17" charset="-128"/>
                              <a:cs typeface="Times New Roman" panose="02020603050405020304" pitchFamily="18" charset="0"/>
                            </a:rPr>
                            <a:t>外接球の半径</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800" kern="100">
                              <a:effectLst/>
                              <a:latin typeface="Century" panose="02040604050505020304" pitchFamily="18" charset="0"/>
                              <a:ea typeface="ＭＳ 明朝" panose="02020609040205080304" pitchFamily="17" charset="-128"/>
                              <a:cs typeface="Times New Roman" panose="02020603050405020304" pitchFamily="18" charset="0"/>
                            </a:rPr>
                            <a:t>内接球の半径</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1573">
                    <a:tc>
                      <a:txBody>
                        <a:bodyPr/>
                        <a:lstStyle/>
                        <a:p>
                          <a:pPr algn="ctr">
                            <a:spcAft>
                              <a:spcPts val="0"/>
                            </a:spcAft>
                          </a:pP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正四面体</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ja-JP"/>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0">
                          <a:blip r:embed="rId2"/>
                          <a:stretch>
                            <a:fillRect l="-42997" t="-62136" r="-107492" b="-455340"/>
                          </a:stretch>
                        </a:blipFill>
                      </a:tcPr>
                    </a:tc>
                    <a:tc>
                      <a:txBody>
                        <a:bodyPr/>
                        <a:lstStyle/>
                        <a:p>
                          <a:endParaRPr lang="ja-JP"/>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0">
                          <a:blip r:embed="rId2"/>
                          <a:stretch>
                            <a:fillRect l="-133435" t="-62136" r="-304" b="-455340"/>
                          </a:stretch>
                        </a:blipFill>
                      </a:tcPr>
                    </a:tc>
                  </a:tr>
                  <a:tr h="631573">
                    <a:tc>
                      <a:txBody>
                        <a:bodyPr/>
                        <a:lstStyle/>
                        <a:p>
                          <a:pPr algn="ctr">
                            <a:spcAft>
                              <a:spcPts val="0"/>
                            </a:spcAft>
                          </a:pPr>
                          <a:r>
                            <a:rPr lang="ja-JP" sz="1800" kern="100">
                              <a:effectLst/>
                              <a:latin typeface="Century" panose="02040604050505020304" pitchFamily="18" charset="0"/>
                              <a:ea typeface="ＭＳ 明朝" panose="02020609040205080304" pitchFamily="17" charset="-128"/>
                              <a:cs typeface="Times New Roman" panose="02020603050405020304" pitchFamily="18" charset="0"/>
                            </a:rPr>
                            <a:t>正六面体</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ja-JP"/>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0">
                          <a:blip r:embed="rId2"/>
                          <a:stretch>
                            <a:fillRect l="-42997" t="-160577" r="-107492" b="-350962"/>
                          </a:stretch>
                        </a:blipFill>
                      </a:tcPr>
                    </a:tc>
                    <a:tc>
                      <a:txBody>
                        <a:bodyPr/>
                        <a:lstStyle/>
                        <a:p>
                          <a:endParaRPr lang="ja-JP"/>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0">
                          <a:blip r:embed="rId2"/>
                          <a:stretch>
                            <a:fillRect l="-133435" t="-160577" r="-304" b="-350962"/>
                          </a:stretch>
                        </a:blipFill>
                      </a:tcPr>
                    </a:tc>
                  </a:tr>
                  <a:tr h="622131">
                    <a:tc>
                      <a:txBody>
                        <a:bodyPr/>
                        <a:lstStyle/>
                        <a:p>
                          <a:pPr algn="ctr">
                            <a:spcAft>
                              <a:spcPts val="0"/>
                            </a:spcAft>
                          </a:pPr>
                          <a:r>
                            <a:rPr lang="ja-JP" sz="1800" kern="100">
                              <a:effectLst/>
                              <a:latin typeface="Century" panose="02040604050505020304" pitchFamily="18" charset="0"/>
                              <a:ea typeface="ＭＳ 明朝" panose="02020609040205080304" pitchFamily="17" charset="-128"/>
                              <a:cs typeface="Times New Roman" panose="02020603050405020304" pitchFamily="18" charset="0"/>
                            </a:rPr>
                            <a:t>正八面体</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ja-JP"/>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0">
                          <a:blip r:embed="rId2"/>
                          <a:stretch>
                            <a:fillRect l="-42997" t="-263107" r="-107492" b="-254369"/>
                          </a:stretch>
                        </a:blipFill>
                      </a:tcPr>
                    </a:tc>
                    <a:tc>
                      <a:txBody>
                        <a:bodyPr/>
                        <a:lstStyle/>
                        <a:p>
                          <a:endParaRPr lang="ja-JP"/>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0">
                          <a:blip r:embed="rId2"/>
                          <a:stretch>
                            <a:fillRect l="-133435" t="-263107" r="-304" b="-254369"/>
                          </a:stretch>
                        </a:blipFill>
                      </a:tcPr>
                    </a:tc>
                  </a:tr>
                  <a:tr h="889869">
                    <a:tc>
                      <a:txBody>
                        <a:bodyPr/>
                        <a:lstStyle/>
                        <a:p>
                          <a:pPr algn="ctr">
                            <a:spcAft>
                              <a:spcPts val="0"/>
                            </a:spcAft>
                          </a:pPr>
                          <a:r>
                            <a:rPr lang="ja-JP" sz="1800" kern="100" dirty="0">
                              <a:effectLst/>
                              <a:latin typeface="Century" panose="02040604050505020304" pitchFamily="18" charset="0"/>
                              <a:ea typeface="ＭＳ 明朝" panose="02020609040205080304" pitchFamily="17" charset="-128"/>
                              <a:cs typeface="Times New Roman" panose="02020603050405020304" pitchFamily="18" charset="0"/>
                            </a:rPr>
                            <a:t>正十二面体</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ja-JP"/>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0">
                          <a:blip r:embed="rId2"/>
                          <a:stretch>
                            <a:fillRect l="-42997" t="-256164" r="-107492" b="-79452"/>
                          </a:stretch>
                        </a:blipFill>
                      </a:tcPr>
                    </a:tc>
                    <a:tc>
                      <a:txBody>
                        <a:bodyPr/>
                        <a:lstStyle/>
                        <a:p>
                          <a:endParaRPr lang="ja-JP"/>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0">
                          <a:blip r:embed="rId2"/>
                          <a:stretch>
                            <a:fillRect l="-133435" t="-256164" r="-304" b="-79452"/>
                          </a:stretch>
                        </a:blipFill>
                      </a:tcPr>
                    </a:tc>
                  </a:tr>
                  <a:tr h="693965">
                    <a:tc>
                      <a:txBody>
                        <a:bodyPr/>
                        <a:lstStyle/>
                        <a:p>
                          <a:pPr algn="ctr">
                            <a:spcAft>
                              <a:spcPts val="0"/>
                            </a:spcAft>
                          </a:pPr>
                          <a:r>
                            <a:rPr lang="ja-JP" sz="1800" kern="100">
                              <a:effectLst/>
                              <a:latin typeface="Century" panose="02040604050505020304" pitchFamily="18" charset="0"/>
                              <a:ea typeface="ＭＳ 明朝" panose="02020609040205080304" pitchFamily="17" charset="-128"/>
                              <a:cs typeface="Times New Roman" panose="02020603050405020304" pitchFamily="18" charset="0"/>
                            </a:rPr>
                            <a:t>正二十面体</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ja-JP"/>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0">
                          <a:blip r:embed="rId2"/>
                          <a:stretch>
                            <a:fillRect l="-42997" t="-456140" r="-107492" b="-1754"/>
                          </a:stretch>
                        </a:blipFill>
                      </a:tcPr>
                    </a:tc>
                    <a:tc>
                      <a:txBody>
                        <a:bodyPr/>
                        <a:lstStyle/>
                        <a:p>
                          <a:endParaRPr lang="ja-JP"/>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0">
                          <a:blip r:embed="rId2"/>
                          <a:stretch>
                            <a:fillRect l="-133435" t="-456140" r="-304" b="-1754"/>
                          </a:stretch>
                        </a:blipFill>
                      </a:tcPr>
                    </a:tc>
                  </a:tr>
                </a:tbl>
              </a:graphicData>
            </a:graphic>
          </p:graphicFrame>
        </mc:Fallback>
      </mc:AlternateContent>
    </p:spTree>
    <p:extLst>
      <p:ext uri="{BB962C8B-B14F-4D97-AF65-F5344CB8AC3E}">
        <p14:creationId xmlns:p14="http://schemas.microsoft.com/office/powerpoint/2010/main" val="15913348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ケプラーの多面体太陽系モデル</a:t>
            </a:r>
            <a:r>
              <a:rPr lang="ja-JP" altLang="en-US" dirty="0" smtClean="0"/>
              <a:t>（５）</a:t>
            </a:r>
            <a:endParaRPr kumimoji="1" lang="ja-JP" altLang="en-US" dirty="0"/>
          </a:p>
        </p:txBody>
      </p:sp>
      <p:sp>
        <p:nvSpPr>
          <p:cNvPr id="3" name="コンテンツ プレースホルダー 2"/>
          <p:cNvSpPr>
            <a:spLocks noGrp="1"/>
          </p:cNvSpPr>
          <p:nvPr>
            <p:ph idx="1"/>
          </p:nvPr>
        </p:nvSpPr>
        <p:spPr/>
        <p:txBody>
          <a:bodyPr>
            <a:normAutofit/>
          </a:bodyPr>
          <a:lstStyle/>
          <a:p>
            <a:pPr marL="0" indent="0">
              <a:buNone/>
            </a:pPr>
            <a:r>
              <a:rPr kumimoji="1" lang="ja-JP" altLang="en-US" sz="3600" dirty="0" smtClean="0"/>
              <a:t>　地球の軌道を１としたときの各惑星の軌道長半径</a:t>
            </a:r>
            <a:endParaRPr kumimoji="1" lang="ja-JP" altLang="en-US" sz="3600" dirty="0"/>
          </a:p>
        </p:txBody>
      </p:sp>
      <p:graphicFrame>
        <p:nvGraphicFramePr>
          <p:cNvPr id="4" name="表 3"/>
          <p:cNvGraphicFramePr>
            <a:graphicFrameLocks noGrp="1"/>
          </p:cNvGraphicFramePr>
          <p:nvPr>
            <p:extLst>
              <p:ext uri="{D42A27DB-BD31-4B8C-83A1-F6EECF244321}">
                <p14:modId xmlns:p14="http://schemas.microsoft.com/office/powerpoint/2010/main" val="4192410183"/>
              </p:ext>
            </p:extLst>
          </p:nvPr>
        </p:nvGraphicFramePr>
        <p:xfrm>
          <a:off x="838200" y="2551537"/>
          <a:ext cx="8923638" cy="3625426"/>
        </p:xfrm>
        <a:graphic>
          <a:graphicData uri="http://schemas.openxmlformats.org/drawingml/2006/table">
            <a:tbl>
              <a:tblPr firstRow="1" firstCol="1" bandRow="1"/>
              <a:tblGrid>
                <a:gridCol w="4461819"/>
                <a:gridCol w="4461819"/>
              </a:tblGrid>
              <a:tr h="517918">
                <a:tc>
                  <a:txBody>
                    <a:bodyPr/>
                    <a:lstStyle/>
                    <a:p>
                      <a:pPr algn="ctr">
                        <a:spcAft>
                          <a:spcPts val="0"/>
                        </a:spcAft>
                      </a:pPr>
                      <a:r>
                        <a:rPr lang="en-US" sz="2400" kern="100" dirty="0">
                          <a:effectLst/>
                          <a:latin typeface="Century" panose="02040604050505020304" pitchFamily="18" charset="0"/>
                          <a:ea typeface="ＭＳ 明朝" panose="02020609040205080304" pitchFamily="17" charset="-128"/>
                          <a:cs typeface="Times New Roman" panose="02020603050405020304" pitchFamily="18" charset="0"/>
                        </a:rPr>
                        <a:t> </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2400" kern="100">
                          <a:effectLst/>
                          <a:latin typeface="Century" panose="02040604050505020304" pitchFamily="18" charset="0"/>
                          <a:ea typeface="ＭＳ 明朝" panose="02020609040205080304" pitchFamily="17" charset="-128"/>
                          <a:cs typeface="Times New Roman" panose="02020603050405020304" pitchFamily="18" charset="0"/>
                        </a:rPr>
                        <a:t>軌道長半径</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7918">
                <a:tc>
                  <a:txBody>
                    <a:bodyPr/>
                    <a:lstStyle/>
                    <a:p>
                      <a:pPr algn="ctr">
                        <a:spcAft>
                          <a:spcPts val="0"/>
                        </a:spcAft>
                      </a:pPr>
                      <a:r>
                        <a:rPr lang="ja-JP" sz="2400" kern="100" dirty="0">
                          <a:effectLst/>
                          <a:latin typeface="Century" panose="02040604050505020304" pitchFamily="18" charset="0"/>
                          <a:ea typeface="ＭＳ 明朝" panose="02020609040205080304" pitchFamily="17" charset="-128"/>
                          <a:cs typeface="Times New Roman" panose="02020603050405020304" pitchFamily="18" charset="0"/>
                        </a:rPr>
                        <a:t>水星</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400" kern="100">
                          <a:effectLst/>
                          <a:latin typeface="Century" panose="02040604050505020304" pitchFamily="18" charset="0"/>
                          <a:ea typeface="ＭＳ 明朝" panose="02020609040205080304" pitchFamily="17" charset="-128"/>
                          <a:cs typeface="Times New Roman" panose="02020603050405020304" pitchFamily="18" charset="0"/>
                        </a:rPr>
                        <a:t>0.3871</a:t>
                      </a:r>
                      <a:endParaRPr lang="ja-JP" sz="2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7918">
                <a:tc>
                  <a:txBody>
                    <a:bodyPr/>
                    <a:lstStyle/>
                    <a:p>
                      <a:pPr algn="ctr">
                        <a:spcAft>
                          <a:spcPts val="0"/>
                        </a:spcAft>
                      </a:pPr>
                      <a:r>
                        <a:rPr lang="ja-JP" sz="2400" kern="100" dirty="0">
                          <a:effectLst/>
                          <a:latin typeface="Century" panose="02040604050505020304" pitchFamily="18" charset="0"/>
                          <a:ea typeface="ＭＳ 明朝" panose="02020609040205080304" pitchFamily="17" charset="-128"/>
                          <a:cs typeface="Times New Roman" panose="02020603050405020304" pitchFamily="18" charset="0"/>
                        </a:rPr>
                        <a:t>金星</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400" kern="100">
                          <a:effectLst/>
                          <a:latin typeface="Century" panose="02040604050505020304" pitchFamily="18" charset="0"/>
                          <a:ea typeface="ＭＳ 明朝" panose="02020609040205080304" pitchFamily="17" charset="-128"/>
                          <a:cs typeface="Times New Roman" panose="02020603050405020304" pitchFamily="18" charset="0"/>
                        </a:rPr>
                        <a:t>0.7233</a:t>
                      </a:r>
                      <a:endParaRPr lang="ja-JP" sz="2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7918">
                <a:tc>
                  <a:txBody>
                    <a:bodyPr/>
                    <a:lstStyle/>
                    <a:p>
                      <a:pPr algn="ctr">
                        <a:spcAft>
                          <a:spcPts val="0"/>
                        </a:spcAft>
                      </a:pPr>
                      <a:r>
                        <a:rPr lang="ja-JP" sz="2400" kern="100" dirty="0">
                          <a:effectLst/>
                          <a:latin typeface="Century" panose="02040604050505020304" pitchFamily="18" charset="0"/>
                          <a:ea typeface="ＭＳ 明朝" panose="02020609040205080304" pitchFamily="17" charset="-128"/>
                          <a:cs typeface="Times New Roman" panose="02020603050405020304" pitchFamily="18" charset="0"/>
                        </a:rPr>
                        <a:t>地球</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400" kern="100" dirty="0">
                          <a:effectLst/>
                          <a:latin typeface="Century" panose="02040604050505020304" pitchFamily="18" charset="0"/>
                          <a:ea typeface="ＭＳ 明朝" panose="02020609040205080304" pitchFamily="17" charset="-128"/>
                          <a:cs typeface="Times New Roman" panose="02020603050405020304" pitchFamily="18" charset="0"/>
                        </a:rPr>
                        <a:t>1</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7918">
                <a:tc>
                  <a:txBody>
                    <a:bodyPr/>
                    <a:lstStyle/>
                    <a:p>
                      <a:pPr algn="ctr">
                        <a:spcAft>
                          <a:spcPts val="0"/>
                        </a:spcAft>
                      </a:pPr>
                      <a:r>
                        <a:rPr lang="ja-JP" sz="2400" kern="100">
                          <a:effectLst/>
                          <a:latin typeface="Century" panose="02040604050505020304" pitchFamily="18" charset="0"/>
                          <a:ea typeface="ＭＳ 明朝" panose="02020609040205080304" pitchFamily="17" charset="-128"/>
                          <a:cs typeface="Times New Roman" panose="02020603050405020304" pitchFamily="18" charset="0"/>
                        </a:rPr>
                        <a:t>火星</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400" kern="100" dirty="0">
                          <a:effectLst/>
                          <a:latin typeface="Century" panose="02040604050505020304" pitchFamily="18" charset="0"/>
                          <a:ea typeface="ＭＳ 明朝" panose="02020609040205080304" pitchFamily="17" charset="-128"/>
                          <a:cs typeface="Times New Roman" panose="02020603050405020304" pitchFamily="18" charset="0"/>
                        </a:rPr>
                        <a:t>1.5237</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7918">
                <a:tc>
                  <a:txBody>
                    <a:bodyPr/>
                    <a:lstStyle/>
                    <a:p>
                      <a:pPr algn="ctr">
                        <a:spcAft>
                          <a:spcPts val="0"/>
                        </a:spcAft>
                      </a:pPr>
                      <a:r>
                        <a:rPr lang="ja-JP" sz="2400" kern="100">
                          <a:effectLst/>
                          <a:latin typeface="Century" panose="02040604050505020304" pitchFamily="18" charset="0"/>
                          <a:ea typeface="ＭＳ 明朝" panose="02020609040205080304" pitchFamily="17" charset="-128"/>
                          <a:cs typeface="Times New Roman" panose="02020603050405020304" pitchFamily="18" charset="0"/>
                        </a:rPr>
                        <a:t>木星</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400" kern="100" dirty="0">
                          <a:effectLst/>
                          <a:latin typeface="Century" panose="02040604050505020304" pitchFamily="18" charset="0"/>
                          <a:ea typeface="ＭＳ 明朝" panose="02020609040205080304" pitchFamily="17" charset="-128"/>
                          <a:cs typeface="Times New Roman" panose="02020603050405020304" pitchFamily="18" charset="0"/>
                        </a:rPr>
                        <a:t>5.2026</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7918">
                <a:tc>
                  <a:txBody>
                    <a:bodyPr/>
                    <a:lstStyle/>
                    <a:p>
                      <a:pPr algn="ctr">
                        <a:spcAft>
                          <a:spcPts val="0"/>
                        </a:spcAft>
                      </a:pPr>
                      <a:r>
                        <a:rPr lang="ja-JP" sz="2400" kern="100">
                          <a:effectLst/>
                          <a:latin typeface="Century" panose="02040604050505020304" pitchFamily="18" charset="0"/>
                          <a:ea typeface="ＭＳ 明朝" panose="02020609040205080304" pitchFamily="17" charset="-128"/>
                          <a:cs typeface="Times New Roman" panose="02020603050405020304" pitchFamily="18" charset="0"/>
                        </a:rPr>
                        <a:t>土星</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400" kern="100" dirty="0">
                          <a:effectLst/>
                          <a:latin typeface="Century" panose="02040604050505020304" pitchFamily="18" charset="0"/>
                          <a:ea typeface="ＭＳ 明朝" panose="02020609040205080304" pitchFamily="17" charset="-128"/>
                          <a:cs typeface="Times New Roman" panose="02020603050405020304" pitchFamily="18" charset="0"/>
                        </a:rPr>
                        <a:t>9.5549</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9945464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ケプラーの多面体太陽系モデル</a:t>
            </a:r>
            <a:r>
              <a:rPr lang="ja-JP" altLang="en-US" dirty="0" smtClean="0"/>
              <a:t>（６）</a:t>
            </a:r>
            <a:endParaRPr kumimoji="1" lang="ja-JP" altLang="en-US" dirty="0"/>
          </a:p>
        </p:txBody>
      </p:sp>
      <p:sp>
        <p:nvSpPr>
          <p:cNvPr id="3" name="コンテンツ プレースホルダー 2"/>
          <p:cNvSpPr>
            <a:spLocks noGrp="1"/>
          </p:cNvSpPr>
          <p:nvPr>
            <p:ph idx="1"/>
          </p:nvPr>
        </p:nvSpPr>
        <p:spPr/>
        <p:txBody>
          <a:bodyPr>
            <a:normAutofit fontScale="92500"/>
          </a:bodyPr>
          <a:lstStyle/>
          <a:p>
            <a:pPr marL="0" indent="0">
              <a:buNone/>
            </a:pPr>
            <a:r>
              <a:rPr kumimoji="1" lang="ja-JP" altLang="en-US" sz="3900" dirty="0" smtClean="0"/>
              <a:t>検証結果</a:t>
            </a:r>
            <a:endParaRPr kumimoji="1" lang="en-US" altLang="ja-JP" sz="3900" dirty="0" smtClean="0"/>
          </a:p>
          <a:p>
            <a:pPr marL="0" indent="0">
              <a:buNone/>
            </a:pPr>
            <a:r>
              <a:rPr lang="ja-JP" altLang="en-US" dirty="0" smtClean="0"/>
              <a:t>　　　　　　　　　　　　　　　　　　　　　　　　　　　　　　　　ケプラーモデルは二番</a:t>
            </a:r>
            <a:endParaRPr lang="en-US" altLang="ja-JP" dirty="0" smtClean="0"/>
          </a:p>
          <a:p>
            <a:pPr marL="0" indent="0">
              <a:buNone/>
            </a:pPr>
            <a:r>
              <a:rPr lang="ja-JP" altLang="en-US" dirty="0"/>
              <a:t>　</a:t>
            </a:r>
            <a:r>
              <a:rPr lang="ja-JP" altLang="en-US" dirty="0" smtClean="0"/>
              <a:t>　　　　　　　　　　　　　　　　　　　　　　　　　　　　　　目となり、誤差は</a:t>
            </a:r>
            <a:r>
              <a:rPr lang="en-US" altLang="ja-JP" dirty="0" smtClean="0"/>
              <a:t>10%</a:t>
            </a:r>
            <a:r>
              <a:rPr lang="ja-JP" altLang="en-US" dirty="0" smtClean="0"/>
              <a:t>以</a:t>
            </a:r>
            <a:endParaRPr lang="en-US" altLang="ja-JP" dirty="0" smtClean="0"/>
          </a:p>
          <a:p>
            <a:pPr marL="0" indent="0">
              <a:buNone/>
            </a:pPr>
            <a:r>
              <a:rPr lang="ja-JP" altLang="en-US" dirty="0"/>
              <a:t>　</a:t>
            </a:r>
            <a:r>
              <a:rPr lang="ja-JP" altLang="en-US" dirty="0" smtClean="0"/>
              <a:t>　　　　　　　　　　　　　　　　　　　　　　　　　　　　　　上存在する。</a:t>
            </a:r>
            <a:r>
              <a:rPr lang="en-US" altLang="ja-JP" dirty="0" smtClean="0"/>
              <a:t>                                                        </a:t>
            </a:r>
          </a:p>
          <a:p>
            <a:pPr marL="0" indent="0">
              <a:buNone/>
            </a:pPr>
            <a:r>
              <a:rPr lang="ja-JP" altLang="en-US" dirty="0"/>
              <a:t>　</a:t>
            </a:r>
            <a:r>
              <a:rPr lang="ja-JP" altLang="en-US" dirty="0" smtClean="0"/>
              <a:t>　　　　　　　　　　　　　　　　　　　　　　　　　　　　　　　最適なモデルは正多面</a:t>
            </a:r>
            <a:endParaRPr lang="en-US" altLang="ja-JP" dirty="0" smtClean="0"/>
          </a:p>
          <a:p>
            <a:pPr marL="0" indent="0">
              <a:buNone/>
            </a:pPr>
            <a:r>
              <a:rPr lang="ja-JP" altLang="en-US" dirty="0"/>
              <a:t>　</a:t>
            </a:r>
            <a:r>
              <a:rPr lang="ja-JP" altLang="en-US" dirty="0" smtClean="0"/>
              <a:t>　　　　　　　　　　　　　　　　　　　　　　　　　　　　　　体が重複しているため</a:t>
            </a:r>
            <a:endParaRPr lang="en-US" altLang="ja-JP" dirty="0"/>
          </a:p>
          <a:p>
            <a:pPr marL="0" indent="0">
              <a:buNone/>
            </a:pPr>
            <a:r>
              <a:rPr lang="ja-JP" altLang="en-US" dirty="0" smtClean="0"/>
              <a:t>　　　　　　　　　　　　　　　　　　　　　　　　　　　　　　　重複しない場合ではケプ</a:t>
            </a:r>
            <a:endParaRPr lang="en-US" altLang="ja-JP" dirty="0" smtClean="0"/>
          </a:p>
          <a:p>
            <a:pPr marL="0" indent="0">
              <a:buNone/>
            </a:pPr>
            <a:r>
              <a:rPr lang="ja-JP" altLang="en-US" dirty="0"/>
              <a:t>　</a:t>
            </a:r>
            <a:r>
              <a:rPr lang="ja-JP" altLang="en-US" dirty="0" smtClean="0"/>
              <a:t>　　　　　　　　　　　　　　　　　　　　　　　　　　　　　　ラーモデルが最適となる。　　　　　　　　　　　　　　　　　　　　</a:t>
            </a:r>
            <a:r>
              <a:rPr lang="ja-JP" altLang="en-US" sz="3600" dirty="0" smtClean="0"/>
              <a:t>　　　　　　　　　　　　　　　　　　　</a:t>
            </a:r>
            <a:r>
              <a:rPr lang="ja-JP" altLang="en-US" sz="3600" dirty="0"/>
              <a:t>　</a:t>
            </a:r>
            <a:r>
              <a:rPr lang="ja-JP" altLang="en-US" sz="3600" dirty="0" smtClean="0"/>
              <a:t>　　　　　　　　　　</a:t>
            </a:r>
            <a:endParaRPr lang="en-US" altLang="ja-JP" sz="3600" dirty="0" smtClean="0"/>
          </a:p>
        </p:txBody>
      </p:sp>
      <p:pic>
        <p:nvPicPr>
          <p:cNvPr id="5" name="図 4"/>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8199" y="2521035"/>
            <a:ext cx="7440827" cy="3655928"/>
          </a:xfrm>
          <a:prstGeom prst="rect">
            <a:avLst/>
          </a:prstGeom>
          <a:noFill/>
          <a:ln>
            <a:noFill/>
          </a:ln>
        </p:spPr>
      </p:pic>
    </p:spTree>
    <p:extLst>
      <p:ext uri="{BB962C8B-B14F-4D97-AF65-F5344CB8AC3E}">
        <p14:creationId xmlns:p14="http://schemas.microsoft.com/office/powerpoint/2010/main" val="1130154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ケプラーの多面体太陽系モデル</a:t>
            </a:r>
            <a:r>
              <a:rPr lang="ja-JP" altLang="en-US" dirty="0" smtClean="0"/>
              <a:t>（９）</a:t>
            </a:r>
            <a:endParaRPr kumimoji="1" lang="ja-JP" altLang="en-US" dirty="0"/>
          </a:p>
        </p:txBody>
      </p:sp>
      <p:sp>
        <p:nvSpPr>
          <p:cNvPr id="3" name="コンテンツ プレースホルダー 2"/>
          <p:cNvSpPr>
            <a:spLocks noGrp="1"/>
          </p:cNvSpPr>
          <p:nvPr>
            <p:ph idx="1"/>
          </p:nvPr>
        </p:nvSpPr>
        <p:spPr/>
        <p:txBody>
          <a:bodyPr/>
          <a:lstStyle/>
          <a:p>
            <a:pPr marL="0" indent="0">
              <a:buNone/>
            </a:pPr>
            <a:r>
              <a:rPr kumimoji="1" lang="ja-JP" altLang="en-US" dirty="0" smtClean="0"/>
              <a:t>　最適である外側からの順を重複する場合としない場合でまとめる。</a:t>
            </a:r>
            <a:endParaRPr kumimoji="1" lang="en-US" altLang="ja-JP" dirty="0" smtClean="0"/>
          </a:p>
          <a:p>
            <a:pPr marL="0" indent="0">
              <a:buNone/>
            </a:pPr>
            <a:r>
              <a:rPr lang="ja-JP" altLang="en-US" dirty="0" smtClean="0"/>
              <a:t>ケプラーモデルは赤文字で表す。</a:t>
            </a:r>
            <a:endParaRPr kumimoji="1" lang="ja-JP" altLang="en-US" dirty="0"/>
          </a:p>
        </p:txBody>
      </p:sp>
      <p:graphicFrame>
        <p:nvGraphicFramePr>
          <p:cNvPr id="8" name="表 7"/>
          <p:cNvGraphicFramePr>
            <a:graphicFrameLocks noGrp="1"/>
          </p:cNvGraphicFramePr>
          <p:nvPr>
            <p:extLst>
              <p:ext uri="{D42A27DB-BD31-4B8C-83A1-F6EECF244321}">
                <p14:modId xmlns:p14="http://schemas.microsoft.com/office/powerpoint/2010/main" val="3837696728"/>
              </p:ext>
            </p:extLst>
          </p:nvPr>
        </p:nvGraphicFramePr>
        <p:xfrm>
          <a:off x="644578" y="3009847"/>
          <a:ext cx="4601980" cy="2735740"/>
        </p:xfrm>
        <a:graphic>
          <a:graphicData uri="http://schemas.openxmlformats.org/drawingml/2006/table">
            <a:tbl>
              <a:tblPr firstRow="1" firstCol="1" bandRow="1"/>
              <a:tblGrid>
                <a:gridCol w="4601980"/>
              </a:tblGrid>
              <a:tr h="390820">
                <a:tc>
                  <a:txBody>
                    <a:bodyPr/>
                    <a:lstStyle/>
                    <a:p>
                      <a:pPr algn="ctr">
                        <a:spcAft>
                          <a:spcPts val="0"/>
                        </a:spcAft>
                      </a:pPr>
                      <a:r>
                        <a:rPr lang="ja-JP" sz="2400" kern="100" dirty="0">
                          <a:effectLst/>
                          <a:latin typeface="Century" panose="02040604050505020304" pitchFamily="18" charset="0"/>
                          <a:ea typeface="ＭＳ 明朝" panose="02020609040205080304" pitchFamily="17" charset="-128"/>
                          <a:cs typeface="Times New Roman" panose="02020603050405020304" pitchFamily="18" charset="0"/>
                        </a:rPr>
                        <a:t>重複しない</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81640">
                <a:tc>
                  <a:txBody>
                    <a:bodyPr/>
                    <a:lstStyle/>
                    <a:p>
                      <a:pPr algn="ctr">
                        <a:spcAft>
                          <a:spcPts val="0"/>
                        </a:spcAft>
                      </a:pPr>
                      <a:r>
                        <a:rPr lang="ja-JP" sz="2400" kern="100" dirty="0" smtClean="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正</a:t>
                      </a:r>
                      <a:r>
                        <a:rPr lang="en-US" altLang="ja-JP" sz="2400" kern="100" dirty="0" smtClean="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6</a:t>
                      </a:r>
                      <a:r>
                        <a:rPr lang="ja-JP" sz="2400" kern="100" dirty="0" smtClean="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面体</a:t>
                      </a:r>
                      <a:r>
                        <a:rPr lang="ja-JP" sz="240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a:t>
                      </a:r>
                      <a:r>
                        <a:rPr lang="ja-JP" sz="2400" kern="100" dirty="0" smtClean="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正</a:t>
                      </a:r>
                      <a:r>
                        <a:rPr lang="en-US" altLang="ja-JP" sz="2400" kern="100" dirty="0" smtClean="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4</a:t>
                      </a:r>
                      <a:r>
                        <a:rPr lang="ja-JP" sz="2400" kern="100" dirty="0" smtClean="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面体</a:t>
                      </a:r>
                      <a:r>
                        <a:rPr lang="ja-JP" sz="240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a:t>
                      </a:r>
                      <a:r>
                        <a:rPr lang="ja-JP" sz="2400" kern="100" dirty="0" smtClean="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正</a:t>
                      </a:r>
                      <a:r>
                        <a:rPr lang="en-US" altLang="ja-JP" sz="2400" kern="100" dirty="0" smtClean="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12</a:t>
                      </a:r>
                      <a:r>
                        <a:rPr lang="ja-JP" sz="2400" kern="100" dirty="0" smtClean="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面体</a:t>
                      </a:r>
                      <a:r>
                        <a:rPr lang="ja-JP" sz="240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a:t>
                      </a:r>
                      <a:r>
                        <a:rPr lang="ja-JP" sz="2400" kern="100" dirty="0" smtClean="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正</a:t>
                      </a:r>
                      <a:r>
                        <a:rPr lang="en-US" altLang="ja-JP" sz="2400" kern="100" dirty="0" smtClean="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20</a:t>
                      </a:r>
                      <a:r>
                        <a:rPr lang="ja-JP" sz="2400" kern="100" dirty="0" smtClean="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面体</a:t>
                      </a:r>
                      <a:r>
                        <a:rPr lang="ja-JP" sz="240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a:t>
                      </a:r>
                      <a:r>
                        <a:rPr lang="ja-JP" sz="2400" kern="100" dirty="0" smtClean="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正</a:t>
                      </a:r>
                      <a:r>
                        <a:rPr lang="en-US" altLang="ja-JP" sz="2400" kern="100" dirty="0" smtClean="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8</a:t>
                      </a:r>
                      <a:r>
                        <a:rPr lang="ja-JP" sz="2400" kern="100" dirty="0" smtClean="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面体</a:t>
                      </a:r>
                      <a:r>
                        <a:rPr lang="ja-JP" sz="240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a:t>
                      </a:r>
                      <a:r>
                        <a:rPr lang="en-US" sz="240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10.46%</a:t>
                      </a:r>
                      <a:r>
                        <a:rPr lang="ja-JP" sz="240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81640">
                <a:tc>
                  <a:txBody>
                    <a:bodyPr/>
                    <a:lstStyle/>
                    <a:p>
                      <a:pPr algn="ctr">
                        <a:spcAft>
                          <a:spcPts val="0"/>
                        </a:spcAft>
                      </a:pPr>
                      <a:r>
                        <a:rPr lang="ja-JP" sz="2400" kern="100" dirty="0" smtClean="0">
                          <a:effectLst/>
                          <a:latin typeface="Century" panose="02040604050505020304" pitchFamily="18" charset="0"/>
                          <a:ea typeface="ＭＳ 明朝" panose="02020609040205080304" pitchFamily="17" charset="-128"/>
                          <a:cs typeface="Times New Roman" panose="02020603050405020304" pitchFamily="18" charset="0"/>
                        </a:rPr>
                        <a:t>正</a:t>
                      </a:r>
                      <a:r>
                        <a:rPr lang="en-US" altLang="ja-JP" sz="2400" kern="100" dirty="0" smtClean="0">
                          <a:effectLst/>
                          <a:latin typeface="Century" panose="02040604050505020304" pitchFamily="18" charset="0"/>
                          <a:ea typeface="ＭＳ 明朝" panose="02020609040205080304" pitchFamily="17" charset="-128"/>
                          <a:cs typeface="Times New Roman" panose="02020603050405020304" pitchFamily="18" charset="0"/>
                        </a:rPr>
                        <a:t>12</a:t>
                      </a:r>
                      <a:r>
                        <a:rPr lang="ja-JP" sz="2400" kern="100" dirty="0" smtClean="0">
                          <a:effectLst/>
                          <a:latin typeface="Century" panose="02040604050505020304" pitchFamily="18" charset="0"/>
                          <a:ea typeface="ＭＳ 明朝" panose="02020609040205080304" pitchFamily="17" charset="-128"/>
                          <a:cs typeface="Times New Roman" panose="02020603050405020304" pitchFamily="18" charset="0"/>
                        </a:rPr>
                        <a:t>面体</a:t>
                      </a:r>
                      <a:r>
                        <a:rPr lang="ja-JP" sz="24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sz="2400" kern="100" dirty="0" smtClean="0">
                          <a:effectLst/>
                          <a:latin typeface="Century" panose="02040604050505020304" pitchFamily="18" charset="0"/>
                          <a:ea typeface="ＭＳ 明朝" panose="02020609040205080304" pitchFamily="17" charset="-128"/>
                          <a:cs typeface="Times New Roman" panose="02020603050405020304" pitchFamily="18" charset="0"/>
                        </a:rPr>
                        <a:t>正</a:t>
                      </a:r>
                      <a:r>
                        <a:rPr lang="en-US" altLang="ja-JP" sz="2400" kern="100" dirty="0" smtClean="0">
                          <a:effectLst/>
                          <a:latin typeface="Century" panose="02040604050505020304" pitchFamily="18" charset="0"/>
                          <a:ea typeface="ＭＳ 明朝" panose="02020609040205080304" pitchFamily="17" charset="-128"/>
                          <a:cs typeface="Times New Roman" panose="02020603050405020304" pitchFamily="18" charset="0"/>
                        </a:rPr>
                        <a:t>4</a:t>
                      </a:r>
                      <a:r>
                        <a:rPr lang="ja-JP" sz="2400" kern="100" dirty="0" smtClean="0">
                          <a:effectLst/>
                          <a:latin typeface="Century" panose="02040604050505020304" pitchFamily="18" charset="0"/>
                          <a:ea typeface="ＭＳ 明朝" panose="02020609040205080304" pitchFamily="17" charset="-128"/>
                          <a:cs typeface="Times New Roman" panose="02020603050405020304" pitchFamily="18" charset="0"/>
                        </a:rPr>
                        <a:t>面体</a:t>
                      </a:r>
                      <a:r>
                        <a:rPr lang="ja-JP" sz="24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sz="2400" kern="100" dirty="0" smtClean="0">
                          <a:effectLst/>
                          <a:latin typeface="Century" panose="02040604050505020304" pitchFamily="18" charset="0"/>
                          <a:ea typeface="ＭＳ 明朝" panose="02020609040205080304" pitchFamily="17" charset="-128"/>
                          <a:cs typeface="Times New Roman" panose="02020603050405020304" pitchFamily="18" charset="0"/>
                        </a:rPr>
                        <a:t>正</a:t>
                      </a:r>
                      <a:r>
                        <a:rPr lang="en-US" altLang="ja-JP" sz="2400" kern="100" dirty="0" smtClean="0">
                          <a:effectLst/>
                          <a:latin typeface="Century" panose="02040604050505020304" pitchFamily="18" charset="0"/>
                          <a:ea typeface="ＭＳ 明朝" panose="02020609040205080304" pitchFamily="17" charset="-128"/>
                          <a:cs typeface="Times New Roman" panose="02020603050405020304" pitchFamily="18" charset="0"/>
                        </a:rPr>
                        <a:t>6</a:t>
                      </a:r>
                      <a:r>
                        <a:rPr lang="ja-JP" sz="2400" kern="100" dirty="0" smtClean="0">
                          <a:effectLst/>
                          <a:latin typeface="Century" panose="02040604050505020304" pitchFamily="18" charset="0"/>
                          <a:ea typeface="ＭＳ 明朝" panose="02020609040205080304" pitchFamily="17" charset="-128"/>
                          <a:cs typeface="Times New Roman" panose="02020603050405020304" pitchFamily="18" charset="0"/>
                        </a:rPr>
                        <a:t>面体</a:t>
                      </a:r>
                      <a:r>
                        <a:rPr lang="ja-JP" sz="24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sz="2400" kern="100" dirty="0" smtClean="0">
                          <a:effectLst/>
                          <a:latin typeface="Century" panose="02040604050505020304" pitchFamily="18" charset="0"/>
                          <a:ea typeface="ＭＳ 明朝" panose="02020609040205080304" pitchFamily="17" charset="-128"/>
                          <a:cs typeface="Times New Roman" panose="02020603050405020304" pitchFamily="18" charset="0"/>
                        </a:rPr>
                        <a:t>正</a:t>
                      </a:r>
                      <a:r>
                        <a:rPr lang="en-US" altLang="ja-JP" sz="2400" kern="100" dirty="0" smtClean="0">
                          <a:effectLst/>
                          <a:latin typeface="Century" panose="02040604050505020304" pitchFamily="18" charset="0"/>
                          <a:ea typeface="ＭＳ 明朝" panose="02020609040205080304" pitchFamily="17" charset="-128"/>
                          <a:cs typeface="Times New Roman" panose="02020603050405020304" pitchFamily="18" charset="0"/>
                        </a:rPr>
                        <a:t>20</a:t>
                      </a:r>
                      <a:r>
                        <a:rPr lang="ja-JP" sz="2400" kern="100" dirty="0" smtClean="0">
                          <a:effectLst/>
                          <a:latin typeface="Century" panose="02040604050505020304" pitchFamily="18" charset="0"/>
                          <a:ea typeface="ＭＳ 明朝" panose="02020609040205080304" pitchFamily="17" charset="-128"/>
                          <a:cs typeface="Times New Roman" panose="02020603050405020304" pitchFamily="18" charset="0"/>
                        </a:rPr>
                        <a:t>面体</a:t>
                      </a:r>
                      <a:r>
                        <a:rPr lang="ja-JP" sz="24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sz="2400" kern="100" dirty="0" smtClean="0">
                          <a:effectLst/>
                          <a:latin typeface="Century" panose="02040604050505020304" pitchFamily="18" charset="0"/>
                          <a:ea typeface="ＭＳ 明朝" panose="02020609040205080304" pitchFamily="17" charset="-128"/>
                          <a:cs typeface="Times New Roman" panose="02020603050405020304" pitchFamily="18" charset="0"/>
                        </a:rPr>
                        <a:t>正</a:t>
                      </a:r>
                      <a:r>
                        <a:rPr lang="en-US" altLang="ja-JP" sz="2400" kern="100" dirty="0" smtClean="0">
                          <a:effectLst/>
                          <a:latin typeface="Century" panose="02040604050505020304" pitchFamily="18" charset="0"/>
                          <a:ea typeface="ＭＳ 明朝" panose="02020609040205080304" pitchFamily="17" charset="-128"/>
                          <a:cs typeface="Times New Roman" panose="02020603050405020304" pitchFamily="18" charset="0"/>
                        </a:rPr>
                        <a:t>8</a:t>
                      </a:r>
                      <a:r>
                        <a:rPr lang="ja-JP" sz="2400" kern="100" dirty="0" smtClean="0">
                          <a:effectLst/>
                          <a:latin typeface="Century" panose="02040604050505020304" pitchFamily="18" charset="0"/>
                          <a:ea typeface="ＭＳ 明朝" panose="02020609040205080304" pitchFamily="17" charset="-128"/>
                          <a:cs typeface="Times New Roman" panose="02020603050405020304" pitchFamily="18" charset="0"/>
                        </a:rPr>
                        <a:t>面体</a:t>
                      </a:r>
                      <a:r>
                        <a:rPr lang="en-US" sz="2400" kern="100" dirty="0" smtClean="0">
                          <a:effectLst/>
                          <a:latin typeface="Century" panose="02040604050505020304" pitchFamily="18" charset="0"/>
                          <a:ea typeface="ＭＳ 明朝" panose="02020609040205080304" pitchFamily="17" charset="-128"/>
                          <a:cs typeface="Times New Roman" panose="02020603050405020304" pitchFamily="18" charset="0"/>
                        </a:rPr>
                        <a:t>(</a:t>
                      </a:r>
                      <a:r>
                        <a:rPr lang="en-US" sz="2400" kern="100" dirty="0">
                          <a:effectLst/>
                          <a:latin typeface="Century" panose="02040604050505020304" pitchFamily="18" charset="0"/>
                          <a:ea typeface="ＭＳ 明朝" panose="02020609040205080304" pitchFamily="17" charset="-128"/>
                          <a:cs typeface="Times New Roman" panose="02020603050405020304" pitchFamily="18" charset="0"/>
                        </a:rPr>
                        <a:t>12.29%)</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81640">
                <a:tc>
                  <a:txBody>
                    <a:bodyPr/>
                    <a:lstStyle/>
                    <a:p>
                      <a:pPr algn="ctr">
                        <a:spcAft>
                          <a:spcPts val="0"/>
                        </a:spcAft>
                      </a:pPr>
                      <a:r>
                        <a:rPr lang="ja-JP" sz="2400" kern="100" dirty="0" smtClean="0">
                          <a:effectLst/>
                          <a:latin typeface="Century" panose="02040604050505020304" pitchFamily="18" charset="0"/>
                          <a:ea typeface="ＭＳ 明朝" panose="02020609040205080304" pitchFamily="17" charset="-128"/>
                          <a:cs typeface="Times New Roman" panose="02020603050405020304" pitchFamily="18" charset="0"/>
                        </a:rPr>
                        <a:t>正</a:t>
                      </a:r>
                      <a:r>
                        <a:rPr lang="en-US" altLang="ja-JP" sz="2400" kern="100" dirty="0" smtClean="0">
                          <a:effectLst/>
                          <a:latin typeface="Century" panose="02040604050505020304" pitchFamily="18" charset="0"/>
                          <a:ea typeface="ＭＳ 明朝" panose="02020609040205080304" pitchFamily="17" charset="-128"/>
                          <a:cs typeface="Times New Roman" panose="02020603050405020304" pitchFamily="18" charset="0"/>
                        </a:rPr>
                        <a:t>12</a:t>
                      </a:r>
                      <a:r>
                        <a:rPr lang="ja-JP" sz="2400" kern="100" dirty="0" smtClean="0">
                          <a:effectLst/>
                          <a:latin typeface="Century" panose="02040604050505020304" pitchFamily="18" charset="0"/>
                          <a:ea typeface="ＭＳ 明朝" panose="02020609040205080304" pitchFamily="17" charset="-128"/>
                          <a:cs typeface="Times New Roman" panose="02020603050405020304" pitchFamily="18" charset="0"/>
                        </a:rPr>
                        <a:t>面体</a:t>
                      </a:r>
                      <a:r>
                        <a:rPr lang="ja-JP" sz="24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sz="2400" kern="100" dirty="0" smtClean="0">
                          <a:effectLst/>
                          <a:latin typeface="Century" panose="02040604050505020304" pitchFamily="18" charset="0"/>
                          <a:ea typeface="ＭＳ 明朝" panose="02020609040205080304" pitchFamily="17" charset="-128"/>
                          <a:cs typeface="Times New Roman" panose="02020603050405020304" pitchFamily="18" charset="0"/>
                        </a:rPr>
                        <a:t>正</a:t>
                      </a:r>
                      <a:r>
                        <a:rPr lang="en-US" altLang="ja-JP" sz="2400" kern="100" dirty="0" smtClean="0">
                          <a:effectLst/>
                          <a:latin typeface="Century" panose="02040604050505020304" pitchFamily="18" charset="0"/>
                          <a:ea typeface="ＭＳ 明朝" panose="02020609040205080304" pitchFamily="17" charset="-128"/>
                          <a:cs typeface="Times New Roman" panose="02020603050405020304" pitchFamily="18" charset="0"/>
                        </a:rPr>
                        <a:t>4</a:t>
                      </a:r>
                      <a:r>
                        <a:rPr lang="ja-JP" sz="2400" kern="100" dirty="0" smtClean="0">
                          <a:effectLst/>
                          <a:latin typeface="Century" panose="02040604050505020304" pitchFamily="18" charset="0"/>
                          <a:ea typeface="ＭＳ 明朝" panose="02020609040205080304" pitchFamily="17" charset="-128"/>
                          <a:cs typeface="Times New Roman" panose="02020603050405020304" pitchFamily="18" charset="0"/>
                        </a:rPr>
                        <a:t>面体</a:t>
                      </a:r>
                      <a:r>
                        <a:rPr lang="ja-JP" sz="24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sz="2400" kern="100" dirty="0" smtClean="0">
                          <a:effectLst/>
                          <a:latin typeface="Century" panose="02040604050505020304" pitchFamily="18" charset="0"/>
                          <a:ea typeface="ＭＳ 明朝" panose="02020609040205080304" pitchFamily="17" charset="-128"/>
                          <a:cs typeface="Times New Roman" panose="02020603050405020304" pitchFamily="18" charset="0"/>
                        </a:rPr>
                        <a:t>正</a:t>
                      </a:r>
                      <a:r>
                        <a:rPr lang="en-US" altLang="ja-JP" sz="2400" kern="100" dirty="0" smtClean="0">
                          <a:effectLst/>
                          <a:latin typeface="Century" panose="02040604050505020304" pitchFamily="18" charset="0"/>
                          <a:ea typeface="ＭＳ 明朝" panose="02020609040205080304" pitchFamily="17" charset="-128"/>
                          <a:cs typeface="Times New Roman" panose="02020603050405020304" pitchFamily="18" charset="0"/>
                        </a:rPr>
                        <a:t>20</a:t>
                      </a:r>
                      <a:r>
                        <a:rPr lang="ja-JP" sz="2400" kern="100" dirty="0" smtClean="0">
                          <a:effectLst/>
                          <a:latin typeface="Century" panose="02040604050505020304" pitchFamily="18" charset="0"/>
                          <a:ea typeface="ＭＳ 明朝" panose="02020609040205080304" pitchFamily="17" charset="-128"/>
                          <a:cs typeface="Times New Roman" panose="02020603050405020304" pitchFamily="18" charset="0"/>
                        </a:rPr>
                        <a:t>面体</a:t>
                      </a:r>
                      <a:r>
                        <a:rPr lang="ja-JP" sz="24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sz="2400" kern="100" dirty="0" smtClean="0">
                          <a:effectLst/>
                          <a:latin typeface="Century" panose="02040604050505020304" pitchFamily="18" charset="0"/>
                          <a:ea typeface="ＭＳ 明朝" panose="02020609040205080304" pitchFamily="17" charset="-128"/>
                          <a:cs typeface="Times New Roman" panose="02020603050405020304" pitchFamily="18" charset="0"/>
                        </a:rPr>
                        <a:t>正</a:t>
                      </a:r>
                      <a:r>
                        <a:rPr lang="en-US" altLang="ja-JP" sz="2400" kern="100" dirty="0" smtClean="0">
                          <a:effectLst/>
                          <a:latin typeface="Century" panose="02040604050505020304" pitchFamily="18" charset="0"/>
                          <a:ea typeface="ＭＳ 明朝" panose="02020609040205080304" pitchFamily="17" charset="-128"/>
                          <a:cs typeface="Times New Roman" panose="02020603050405020304" pitchFamily="18" charset="0"/>
                        </a:rPr>
                        <a:t>6</a:t>
                      </a:r>
                      <a:r>
                        <a:rPr lang="ja-JP" sz="2400" kern="100" dirty="0" smtClean="0">
                          <a:effectLst/>
                          <a:latin typeface="Century" panose="02040604050505020304" pitchFamily="18" charset="0"/>
                          <a:ea typeface="ＭＳ 明朝" panose="02020609040205080304" pitchFamily="17" charset="-128"/>
                          <a:cs typeface="Times New Roman" panose="02020603050405020304" pitchFamily="18" charset="0"/>
                        </a:rPr>
                        <a:t>面体</a:t>
                      </a:r>
                      <a:r>
                        <a:rPr lang="ja-JP" sz="24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sz="2400" kern="100" dirty="0" smtClean="0">
                          <a:effectLst/>
                          <a:latin typeface="Century" panose="02040604050505020304" pitchFamily="18" charset="0"/>
                          <a:ea typeface="ＭＳ 明朝" panose="02020609040205080304" pitchFamily="17" charset="-128"/>
                          <a:cs typeface="Times New Roman" panose="02020603050405020304" pitchFamily="18" charset="0"/>
                        </a:rPr>
                        <a:t>正</a:t>
                      </a:r>
                      <a:r>
                        <a:rPr lang="en-US" altLang="ja-JP" sz="2400" kern="100" dirty="0" smtClean="0">
                          <a:effectLst/>
                          <a:latin typeface="Century" panose="02040604050505020304" pitchFamily="18" charset="0"/>
                          <a:ea typeface="ＭＳ 明朝" panose="02020609040205080304" pitchFamily="17" charset="-128"/>
                          <a:cs typeface="Times New Roman" panose="02020603050405020304" pitchFamily="18" charset="0"/>
                        </a:rPr>
                        <a:t>8</a:t>
                      </a:r>
                      <a:r>
                        <a:rPr lang="ja-JP" sz="2400" kern="100" dirty="0" smtClean="0">
                          <a:effectLst/>
                          <a:latin typeface="Century" panose="02040604050505020304" pitchFamily="18" charset="0"/>
                          <a:ea typeface="ＭＳ 明朝" panose="02020609040205080304" pitchFamily="17" charset="-128"/>
                          <a:cs typeface="Times New Roman" panose="02020603050405020304" pitchFamily="18" charset="0"/>
                        </a:rPr>
                        <a:t>面体</a:t>
                      </a:r>
                      <a:r>
                        <a:rPr lang="en-US" sz="2400" kern="100" dirty="0" smtClean="0">
                          <a:effectLst/>
                          <a:latin typeface="Century" panose="02040604050505020304" pitchFamily="18" charset="0"/>
                          <a:ea typeface="ＭＳ 明朝" panose="02020609040205080304" pitchFamily="17" charset="-128"/>
                          <a:cs typeface="Times New Roman" panose="02020603050405020304" pitchFamily="18" charset="0"/>
                        </a:rPr>
                        <a:t>(</a:t>
                      </a:r>
                      <a:r>
                        <a:rPr lang="en-US" sz="2400" kern="100" dirty="0">
                          <a:effectLst/>
                          <a:latin typeface="Century" panose="02040604050505020304" pitchFamily="18" charset="0"/>
                          <a:ea typeface="ＭＳ 明朝" panose="02020609040205080304" pitchFamily="17" charset="-128"/>
                          <a:cs typeface="Times New Roman" panose="02020603050405020304" pitchFamily="18" charset="0"/>
                        </a:rPr>
                        <a:t>21.53%)</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466300078"/>
              </p:ext>
            </p:extLst>
          </p:nvPr>
        </p:nvGraphicFramePr>
        <p:xfrm>
          <a:off x="6071017" y="3009847"/>
          <a:ext cx="4497049" cy="2747664"/>
        </p:xfrm>
        <a:graphic>
          <a:graphicData uri="http://schemas.openxmlformats.org/drawingml/2006/table">
            <a:tbl>
              <a:tblPr firstRow="1" firstCol="1" bandRow="1"/>
              <a:tblGrid>
                <a:gridCol w="4497049"/>
              </a:tblGrid>
              <a:tr h="353837">
                <a:tc>
                  <a:txBody>
                    <a:bodyPr/>
                    <a:lstStyle/>
                    <a:p>
                      <a:pPr algn="ctr">
                        <a:spcAft>
                          <a:spcPts val="0"/>
                        </a:spcAft>
                      </a:pPr>
                      <a:r>
                        <a:rPr lang="ja-JP" sz="2400" kern="100" dirty="0">
                          <a:effectLst/>
                          <a:latin typeface="Century" panose="02040604050505020304" pitchFamily="18" charset="0"/>
                          <a:ea typeface="ＭＳ 明朝" panose="02020609040205080304" pitchFamily="17" charset="-128"/>
                          <a:cs typeface="Times New Roman" panose="02020603050405020304" pitchFamily="18" charset="0"/>
                        </a:rPr>
                        <a:t>重複する</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93968">
                <a:tc>
                  <a:txBody>
                    <a:bodyPr/>
                    <a:lstStyle/>
                    <a:p>
                      <a:pPr algn="ctr">
                        <a:spcAft>
                          <a:spcPts val="0"/>
                        </a:spcAft>
                      </a:pPr>
                      <a:r>
                        <a:rPr lang="ja-JP" sz="2400" kern="100" dirty="0" smtClean="0">
                          <a:effectLst/>
                          <a:latin typeface="Century" panose="02040604050505020304" pitchFamily="18" charset="0"/>
                          <a:ea typeface="ＭＳ 明朝" panose="02020609040205080304" pitchFamily="17" charset="-128"/>
                          <a:cs typeface="Times New Roman" panose="02020603050405020304" pitchFamily="18" charset="0"/>
                        </a:rPr>
                        <a:t>正</a:t>
                      </a:r>
                      <a:r>
                        <a:rPr lang="en-US" altLang="ja-JP" sz="2400" kern="100" dirty="0" smtClean="0">
                          <a:effectLst/>
                          <a:latin typeface="Century" panose="02040604050505020304" pitchFamily="18" charset="0"/>
                          <a:ea typeface="ＭＳ 明朝" panose="02020609040205080304" pitchFamily="17" charset="-128"/>
                          <a:cs typeface="Times New Roman" panose="02020603050405020304" pitchFamily="18" charset="0"/>
                        </a:rPr>
                        <a:t>6</a:t>
                      </a:r>
                      <a:r>
                        <a:rPr lang="ja-JP" sz="2400" kern="100" dirty="0" smtClean="0">
                          <a:effectLst/>
                          <a:latin typeface="Century" panose="02040604050505020304" pitchFamily="18" charset="0"/>
                          <a:ea typeface="ＭＳ 明朝" panose="02020609040205080304" pitchFamily="17" charset="-128"/>
                          <a:cs typeface="Times New Roman" panose="02020603050405020304" pitchFamily="18" charset="0"/>
                        </a:rPr>
                        <a:t>面体</a:t>
                      </a:r>
                      <a:r>
                        <a:rPr lang="ja-JP" sz="24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sz="2400" kern="100" dirty="0" smtClean="0">
                          <a:effectLst/>
                          <a:latin typeface="Century" panose="02040604050505020304" pitchFamily="18" charset="0"/>
                          <a:ea typeface="ＭＳ 明朝" panose="02020609040205080304" pitchFamily="17" charset="-128"/>
                          <a:cs typeface="Times New Roman" panose="02020603050405020304" pitchFamily="18" charset="0"/>
                        </a:rPr>
                        <a:t>正</a:t>
                      </a:r>
                      <a:r>
                        <a:rPr lang="en-US" altLang="ja-JP" sz="2400" kern="100" dirty="0" smtClean="0">
                          <a:effectLst/>
                          <a:latin typeface="Century" panose="02040604050505020304" pitchFamily="18" charset="0"/>
                          <a:ea typeface="ＭＳ 明朝" panose="02020609040205080304" pitchFamily="17" charset="-128"/>
                          <a:cs typeface="Times New Roman" panose="02020603050405020304" pitchFamily="18" charset="0"/>
                        </a:rPr>
                        <a:t>4</a:t>
                      </a:r>
                      <a:r>
                        <a:rPr lang="ja-JP" sz="2400" kern="100" dirty="0" smtClean="0">
                          <a:effectLst/>
                          <a:latin typeface="Century" panose="02040604050505020304" pitchFamily="18" charset="0"/>
                          <a:ea typeface="ＭＳ 明朝" panose="02020609040205080304" pitchFamily="17" charset="-128"/>
                          <a:cs typeface="Times New Roman" panose="02020603050405020304" pitchFamily="18" charset="0"/>
                        </a:rPr>
                        <a:t>面体</a:t>
                      </a:r>
                      <a:r>
                        <a:rPr lang="ja-JP" sz="24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sz="2400" kern="100" dirty="0" smtClean="0">
                          <a:effectLst/>
                          <a:latin typeface="Century" panose="02040604050505020304" pitchFamily="18" charset="0"/>
                          <a:ea typeface="ＭＳ 明朝" panose="02020609040205080304" pitchFamily="17" charset="-128"/>
                          <a:cs typeface="Times New Roman" panose="02020603050405020304" pitchFamily="18" charset="0"/>
                        </a:rPr>
                        <a:t>正</a:t>
                      </a:r>
                      <a:r>
                        <a:rPr lang="en-US" altLang="ja-JP" sz="2400" kern="100" dirty="0" smtClean="0">
                          <a:effectLst/>
                          <a:latin typeface="Century" panose="02040604050505020304" pitchFamily="18" charset="0"/>
                          <a:ea typeface="ＭＳ 明朝" panose="02020609040205080304" pitchFamily="17" charset="-128"/>
                          <a:cs typeface="Times New Roman" panose="02020603050405020304" pitchFamily="18" charset="0"/>
                        </a:rPr>
                        <a:t>6</a:t>
                      </a:r>
                      <a:r>
                        <a:rPr lang="ja-JP" sz="2400" kern="100" dirty="0" smtClean="0">
                          <a:effectLst/>
                          <a:latin typeface="Century" panose="02040604050505020304" pitchFamily="18" charset="0"/>
                          <a:ea typeface="ＭＳ 明朝" panose="02020609040205080304" pitchFamily="17" charset="-128"/>
                          <a:cs typeface="Times New Roman" panose="02020603050405020304" pitchFamily="18" charset="0"/>
                        </a:rPr>
                        <a:t>面体</a:t>
                      </a:r>
                      <a:r>
                        <a:rPr lang="ja-JP" sz="24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sz="2400" kern="100" dirty="0" smtClean="0">
                          <a:effectLst/>
                          <a:latin typeface="Century" panose="02040604050505020304" pitchFamily="18" charset="0"/>
                          <a:ea typeface="ＭＳ 明朝" panose="02020609040205080304" pitchFamily="17" charset="-128"/>
                          <a:cs typeface="Times New Roman" panose="02020603050405020304" pitchFamily="18" charset="0"/>
                        </a:rPr>
                        <a:t>正</a:t>
                      </a:r>
                      <a:r>
                        <a:rPr lang="en-US" altLang="ja-JP" sz="2400" kern="100" dirty="0" smtClean="0">
                          <a:effectLst/>
                          <a:latin typeface="Century" panose="02040604050505020304" pitchFamily="18" charset="0"/>
                          <a:ea typeface="ＭＳ 明朝" panose="02020609040205080304" pitchFamily="17" charset="-128"/>
                          <a:cs typeface="Times New Roman" panose="02020603050405020304" pitchFamily="18" charset="0"/>
                        </a:rPr>
                        <a:t>20</a:t>
                      </a:r>
                      <a:r>
                        <a:rPr lang="ja-JP" sz="2400" kern="100" dirty="0" smtClean="0">
                          <a:effectLst/>
                          <a:latin typeface="Century" panose="02040604050505020304" pitchFamily="18" charset="0"/>
                          <a:ea typeface="ＭＳ 明朝" panose="02020609040205080304" pitchFamily="17" charset="-128"/>
                          <a:cs typeface="Times New Roman" panose="02020603050405020304" pitchFamily="18" charset="0"/>
                        </a:rPr>
                        <a:t>面体</a:t>
                      </a:r>
                      <a:r>
                        <a:rPr lang="ja-JP" sz="24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sz="2400" kern="100" dirty="0" smtClean="0">
                          <a:effectLst/>
                          <a:latin typeface="Century" panose="02040604050505020304" pitchFamily="18" charset="0"/>
                          <a:ea typeface="ＭＳ 明朝" panose="02020609040205080304" pitchFamily="17" charset="-128"/>
                          <a:cs typeface="Times New Roman" panose="02020603050405020304" pitchFamily="18" charset="0"/>
                        </a:rPr>
                        <a:t>正</a:t>
                      </a:r>
                      <a:r>
                        <a:rPr lang="en-US" altLang="ja-JP" sz="2400" kern="100" dirty="0" smtClean="0">
                          <a:effectLst/>
                          <a:latin typeface="Century" panose="02040604050505020304" pitchFamily="18" charset="0"/>
                          <a:ea typeface="ＭＳ 明朝" panose="02020609040205080304" pitchFamily="17" charset="-128"/>
                          <a:cs typeface="Times New Roman" panose="02020603050405020304" pitchFamily="18" charset="0"/>
                        </a:rPr>
                        <a:t>6</a:t>
                      </a:r>
                      <a:r>
                        <a:rPr lang="ja-JP" sz="2400" kern="100" dirty="0" smtClean="0">
                          <a:effectLst/>
                          <a:latin typeface="Century" panose="02040604050505020304" pitchFamily="18" charset="0"/>
                          <a:ea typeface="ＭＳ 明朝" panose="02020609040205080304" pitchFamily="17" charset="-128"/>
                          <a:cs typeface="Times New Roman" panose="02020603050405020304" pitchFamily="18" charset="0"/>
                        </a:rPr>
                        <a:t>面体</a:t>
                      </a:r>
                      <a:r>
                        <a:rPr lang="en-US" sz="2400" kern="100" dirty="0" smtClean="0">
                          <a:effectLst/>
                          <a:latin typeface="Century" panose="02040604050505020304" pitchFamily="18" charset="0"/>
                          <a:ea typeface="ＭＳ 明朝" panose="02020609040205080304" pitchFamily="17" charset="-128"/>
                          <a:cs typeface="Times New Roman" panose="02020603050405020304" pitchFamily="18" charset="0"/>
                        </a:rPr>
                        <a:t>(</a:t>
                      </a:r>
                      <a:r>
                        <a:rPr lang="en-US" sz="2400" kern="100" dirty="0">
                          <a:effectLst/>
                          <a:latin typeface="Century" panose="02040604050505020304" pitchFamily="18" charset="0"/>
                          <a:ea typeface="ＭＳ 明朝" panose="02020609040205080304" pitchFamily="17" charset="-128"/>
                          <a:cs typeface="Times New Roman" panose="02020603050405020304" pitchFamily="18" charset="0"/>
                        </a:rPr>
                        <a:t>7.99%)</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93968">
                <a:tc>
                  <a:txBody>
                    <a:bodyPr/>
                    <a:lstStyle/>
                    <a:p>
                      <a:pPr algn="ctr">
                        <a:spcAft>
                          <a:spcPts val="0"/>
                        </a:spcAft>
                      </a:pPr>
                      <a:r>
                        <a:rPr lang="ja-JP" sz="2400" kern="100" dirty="0" smtClean="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正</a:t>
                      </a:r>
                      <a:r>
                        <a:rPr lang="en-US" altLang="ja-JP" sz="2400" kern="100" dirty="0" smtClean="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6</a:t>
                      </a:r>
                      <a:r>
                        <a:rPr lang="ja-JP" sz="2400" kern="100" dirty="0" smtClean="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面体</a:t>
                      </a:r>
                      <a:r>
                        <a:rPr lang="ja-JP" sz="240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a:t>
                      </a:r>
                      <a:r>
                        <a:rPr lang="ja-JP" sz="2400" kern="100" dirty="0" smtClean="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正</a:t>
                      </a:r>
                      <a:r>
                        <a:rPr lang="en-US" altLang="ja-JP" sz="2400" kern="100" dirty="0" smtClean="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4</a:t>
                      </a:r>
                      <a:r>
                        <a:rPr lang="ja-JP" sz="2400" kern="100" dirty="0" smtClean="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面体</a:t>
                      </a:r>
                      <a:r>
                        <a:rPr lang="ja-JP" sz="240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a:t>
                      </a:r>
                      <a:r>
                        <a:rPr lang="ja-JP" sz="2400" kern="100" dirty="0" smtClean="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正</a:t>
                      </a:r>
                      <a:r>
                        <a:rPr lang="en-US" altLang="ja-JP" sz="2400" kern="100" dirty="0" smtClean="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12</a:t>
                      </a:r>
                      <a:r>
                        <a:rPr lang="ja-JP" sz="2400" kern="100" dirty="0" smtClean="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面体</a:t>
                      </a:r>
                      <a:r>
                        <a:rPr lang="ja-JP" sz="240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a:t>
                      </a:r>
                      <a:r>
                        <a:rPr lang="ja-JP" sz="2400" kern="100" dirty="0" smtClean="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正</a:t>
                      </a:r>
                      <a:r>
                        <a:rPr lang="en-US" altLang="ja-JP" sz="2400" kern="100" dirty="0" smtClean="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20</a:t>
                      </a:r>
                      <a:r>
                        <a:rPr lang="ja-JP" sz="2400" kern="100" dirty="0" smtClean="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面体</a:t>
                      </a:r>
                      <a:r>
                        <a:rPr lang="ja-JP" sz="240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a:t>
                      </a:r>
                      <a:r>
                        <a:rPr lang="ja-JP" sz="2400" kern="100" dirty="0" smtClean="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正</a:t>
                      </a:r>
                      <a:r>
                        <a:rPr lang="en-US" altLang="ja-JP" sz="2400" kern="100" dirty="0" smtClean="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8</a:t>
                      </a:r>
                      <a:r>
                        <a:rPr lang="ja-JP" sz="2400" kern="100" dirty="0" smtClean="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面体</a:t>
                      </a:r>
                      <a:r>
                        <a:rPr lang="en-US" sz="2400" kern="100" dirty="0" smtClean="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a:t>
                      </a:r>
                      <a:r>
                        <a:rPr lang="en-US" sz="240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rPr>
                        <a:t>10.46%)</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93968">
                <a:tc>
                  <a:txBody>
                    <a:bodyPr/>
                    <a:lstStyle/>
                    <a:p>
                      <a:pPr algn="ctr">
                        <a:spcAft>
                          <a:spcPts val="0"/>
                        </a:spcAft>
                      </a:pPr>
                      <a:r>
                        <a:rPr lang="ja-JP" sz="2400" kern="100" dirty="0" smtClean="0">
                          <a:effectLst/>
                          <a:latin typeface="Century" panose="02040604050505020304" pitchFamily="18" charset="0"/>
                          <a:ea typeface="ＭＳ 明朝" panose="02020609040205080304" pitchFamily="17" charset="-128"/>
                          <a:cs typeface="Times New Roman" panose="02020603050405020304" pitchFamily="18" charset="0"/>
                        </a:rPr>
                        <a:t>正</a:t>
                      </a:r>
                      <a:r>
                        <a:rPr lang="en-US" altLang="ja-JP" sz="2400" kern="100" dirty="0" smtClean="0">
                          <a:effectLst/>
                          <a:latin typeface="Century" panose="02040604050505020304" pitchFamily="18" charset="0"/>
                          <a:ea typeface="ＭＳ 明朝" panose="02020609040205080304" pitchFamily="17" charset="-128"/>
                          <a:cs typeface="Times New Roman" panose="02020603050405020304" pitchFamily="18" charset="0"/>
                        </a:rPr>
                        <a:t>6</a:t>
                      </a:r>
                      <a:r>
                        <a:rPr lang="ja-JP" sz="2400" kern="100" dirty="0" smtClean="0">
                          <a:effectLst/>
                          <a:latin typeface="Century" panose="02040604050505020304" pitchFamily="18" charset="0"/>
                          <a:ea typeface="ＭＳ 明朝" panose="02020609040205080304" pitchFamily="17" charset="-128"/>
                          <a:cs typeface="Times New Roman" panose="02020603050405020304" pitchFamily="18" charset="0"/>
                        </a:rPr>
                        <a:t>面体</a:t>
                      </a:r>
                      <a:r>
                        <a:rPr lang="ja-JP" sz="24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sz="2400" kern="100" dirty="0" smtClean="0">
                          <a:effectLst/>
                          <a:latin typeface="Century" panose="02040604050505020304" pitchFamily="18" charset="0"/>
                          <a:ea typeface="ＭＳ 明朝" panose="02020609040205080304" pitchFamily="17" charset="-128"/>
                          <a:cs typeface="Times New Roman" panose="02020603050405020304" pitchFamily="18" charset="0"/>
                        </a:rPr>
                        <a:t>正</a:t>
                      </a:r>
                      <a:r>
                        <a:rPr lang="en-US" altLang="ja-JP" sz="2400" kern="100" dirty="0" smtClean="0">
                          <a:effectLst/>
                          <a:latin typeface="Century" panose="02040604050505020304" pitchFamily="18" charset="0"/>
                          <a:ea typeface="ＭＳ 明朝" panose="02020609040205080304" pitchFamily="17" charset="-128"/>
                          <a:cs typeface="Times New Roman" panose="02020603050405020304" pitchFamily="18" charset="0"/>
                        </a:rPr>
                        <a:t>4</a:t>
                      </a:r>
                      <a:r>
                        <a:rPr lang="ja-JP" sz="2400" kern="100" dirty="0" smtClean="0">
                          <a:effectLst/>
                          <a:latin typeface="Century" panose="02040604050505020304" pitchFamily="18" charset="0"/>
                          <a:ea typeface="ＭＳ 明朝" panose="02020609040205080304" pitchFamily="17" charset="-128"/>
                          <a:cs typeface="Times New Roman" panose="02020603050405020304" pitchFamily="18" charset="0"/>
                        </a:rPr>
                        <a:t>面体</a:t>
                      </a:r>
                      <a:r>
                        <a:rPr lang="ja-JP" sz="24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sz="2400" kern="100" dirty="0" smtClean="0">
                          <a:effectLst/>
                          <a:latin typeface="Century" panose="02040604050505020304" pitchFamily="18" charset="0"/>
                          <a:ea typeface="ＭＳ 明朝" panose="02020609040205080304" pitchFamily="17" charset="-128"/>
                          <a:cs typeface="Times New Roman" panose="02020603050405020304" pitchFamily="18" charset="0"/>
                        </a:rPr>
                        <a:t>正</a:t>
                      </a:r>
                      <a:r>
                        <a:rPr lang="en-US" altLang="ja-JP" sz="2400" kern="100" dirty="0" smtClean="0">
                          <a:effectLst/>
                          <a:latin typeface="Century" panose="02040604050505020304" pitchFamily="18" charset="0"/>
                          <a:ea typeface="ＭＳ 明朝" panose="02020609040205080304" pitchFamily="17" charset="-128"/>
                          <a:cs typeface="Times New Roman" panose="02020603050405020304" pitchFamily="18" charset="0"/>
                        </a:rPr>
                        <a:t>6</a:t>
                      </a:r>
                      <a:r>
                        <a:rPr lang="ja-JP" sz="2400" kern="100" dirty="0" smtClean="0">
                          <a:effectLst/>
                          <a:latin typeface="Century" panose="02040604050505020304" pitchFamily="18" charset="0"/>
                          <a:ea typeface="ＭＳ 明朝" panose="02020609040205080304" pitchFamily="17" charset="-128"/>
                          <a:cs typeface="Times New Roman" panose="02020603050405020304" pitchFamily="18" charset="0"/>
                        </a:rPr>
                        <a:t>面体</a:t>
                      </a:r>
                      <a:r>
                        <a:rPr lang="ja-JP" sz="24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sz="2400" kern="100" dirty="0" smtClean="0">
                          <a:effectLst/>
                          <a:latin typeface="Century" panose="02040604050505020304" pitchFamily="18" charset="0"/>
                          <a:ea typeface="ＭＳ 明朝" panose="02020609040205080304" pitchFamily="17" charset="-128"/>
                          <a:cs typeface="Times New Roman" panose="02020603050405020304" pitchFamily="18" charset="0"/>
                        </a:rPr>
                        <a:t>正</a:t>
                      </a:r>
                      <a:r>
                        <a:rPr lang="en-US" altLang="ja-JP" sz="2400" kern="100" dirty="0" smtClean="0">
                          <a:effectLst/>
                          <a:latin typeface="Century" panose="02040604050505020304" pitchFamily="18" charset="0"/>
                          <a:ea typeface="ＭＳ 明朝" panose="02020609040205080304" pitchFamily="17" charset="-128"/>
                          <a:cs typeface="Times New Roman" panose="02020603050405020304" pitchFamily="18" charset="0"/>
                        </a:rPr>
                        <a:t>6</a:t>
                      </a:r>
                      <a:r>
                        <a:rPr lang="ja-JP" sz="2400" kern="100" dirty="0" smtClean="0">
                          <a:effectLst/>
                          <a:latin typeface="Century" panose="02040604050505020304" pitchFamily="18" charset="0"/>
                          <a:ea typeface="ＭＳ 明朝" panose="02020609040205080304" pitchFamily="17" charset="-128"/>
                          <a:cs typeface="Times New Roman" panose="02020603050405020304" pitchFamily="18" charset="0"/>
                        </a:rPr>
                        <a:t>面体</a:t>
                      </a:r>
                      <a:r>
                        <a:rPr lang="ja-JP" sz="2400" kern="1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sz="2400" kern="100" dirty="0" smtClean="0">
                          <a:effectLst/>
                          <a:latin typeface="Century" panose="02040604050505020304" pitchFamily="18" charset="0"/>
                          <a:ea typeface="ＭＳ 明朝" panose="02020609040205080304" pitchFamily="17" charset="-128"/>
                          <a:cs typeface="Times New Roman" panose="02020603050405020304" pitchFamily="18" charset="0"/>
                        </a:rPr>
                        <a:t>正</a:t>
                      </a:r>
                      <a:r>
                        <a:rPr lang="en-US" altLang="ja-JP" sz="2400" kern="100" dirty="0" smtClean="0">
                          <a:effectLst/>
                          <a:latin typeface="Century" panose="02040604050505020304" pitchFamily="18" charset="0"/>
                          <a:ea typeface="ＭＳ 明朝" panose="02020609040205080304" pitchFamily="17" charset="-128"/>
                          <a:cs typeface="Times New Roman" panose="02020603050405020304" pitchFamily="18" charset="0"/>
                        </a:rPr>
                        <a:t>6</a:t>
                      </a:r>
                      <a:r>
                        <a:rPr lang="ja-JP" sz="2400" kern="100" dirty="0" smtClean="0">
                          <a:effectLst/>
                          <a:latin typeface="Century" panose="02040604050505020304" pitchFamily="18" charset="0"/>
                          <a:ea typeface="ＭＳ 明朝" panose="02020609040205080304" pitchFamily="17" charset="-128"/>
                          <a:cs typeface="Times New Roman" panose="02020603050405020304" pitchFamily="18" charset="0"/>
                        </a:rPr>
                        <a:t>面体</a:t>
                      </a:r>
                      <a:r>
                        <a:rPr lang="en-US" sz="2400" kern="100" dirty="0" smtClean="0">
                          <a:effectLst/>
                          <a:latin typeface="Century" panose="02040604050505020304" pitchFamily="18" charset="0"/>
                          <a:ea typeface="ＭＳ 明朝" panose="02020609040205080304" pitchFamily="17" charset="-128"/>
                          <a:cs typeface="Times New Roman" panose="02020603050405020304" pitchFamily="18" charset="0"/>
                        </a:rPr>
                        <a:t>(</a:t>
                      </a:r>
                      <a:r>
                        <a:rPr lang="en-US" sz="2400" kern="100" dirty="0">
                          <a:effectLst/>
                          <a:latin typeface="Century" panose="02040604050505020304" pitchFamily="18" charset="0"/>
                          <a:ea typeface="ＭＳ 明朝" panose="02020609040205080304" pitchFamily="17" charset="-128"/>
                          <a:cs typeface="Times New Roman" panose="02020603050405020304" pitchFamily="18" charset="0"/>
                        </a:rPr>
                        <a:t>10.94%)</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54663814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6622</TotalTime>
  <Words>845</Words>
  <Application>Microsoft Office PowerPoint</Application>
  <PresentationFormat>ワイド画面</PresentationFormat>
  <Paragraphs>231</Paragraphs>
  <Slides>21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21</vt:i4>
      </vt:variant>
    </vt:vector>
  </HeadingPairs>
  <TitlesOfParts>
    <vt:vector size="30" baseType="lpstr">
      <vt:lpstr>ＭＳ Ｐゴシック</vt:lpstr>
      <vt:lpstr>ＭＳ 明朝</vt:lpstr>
      <vt:lpstr>Arial</vt:lpstr>
      <vt:lpstr>Calibri</vt:lpstr>
      <vt:lpstr>Calibri Light</vt:lpstr>
      <vt:lpstr>Cambria Math</vt:lpstr>
      <vt:lpstr>Century</vt:lpstr>
      <vt:lpstr>Times New Roman</vt:lpstr>
      <vt:lpstr>Office テーマ</vt:lpstr>
      <vt:lpstr>多面体の画面への投影 ケプラーの太陽系モデルとミウラ折り</vt:lpstr>
      <vt:lpstr>序論</vt:lpstr>
      <vt:lpstr>ケプラーの多面体太陽系モデル（１）</vt:lpstr>
      <vt:lpstr>ケプラーの多面体太陽系モデル（２）</vt:lpstr>
      <vt:lpstr>ケプラーの多面体太陽系モデル（３）</vt:lpstr>
      <vt:lpstr>ケプラーの多面体太陽系モデル（４）</vt:lpstr>
      <vt:lpstr>ケプラーの多面体太陽系モデル（５）</vt:lpstr>
      <vt:lpstr>ケプラーの多面体太陽系モデル（６）</vt:lpstr>
      <vt:lpstr>ケプラーの多面体太陽系モデル（９）</vt:lpstr>
      <vt:lpstr>ミウラ折り（１）</vt:lpstr>
      <vt:lpstr>ミウラ折り（２）</vt:lpstr>
      <vt:lpstr>ミウラ折り（３）</vt:lpstr>
      <vt:lpstr>ミウラ折り（４）</vt:lpstr>
      <vt:lpstr>ミウラ折り（５）</vt:lpstr>
      <vt:lpstr>ミウラ折り（６）</vt:lpstr>
      <vt:lpstr>ミウラ折り（７）</vt:lpstr>
      <vt:lpstr>ミウラ折り（８）</vt:lpstr>
      <vt:lpstr>ミウラ折り（９）</vt:lpstr>
      <vt:lpstr>結論</vt:lpstr>
      <vt:lpstr>付録</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多面体の画面への投影 ケプラーの太陽系モデルとミウラ折り</dc:title>
  <dc:creator>okuno</dc:creator>
  <cp:lastModifiedBy>okuno</cp:lastModifiedBy>
  <cp:revision>66</cp:revision>
  <cp:lastPrinted>2016-02-04T07:44:02Z</cp:lastPrinted>
  <dcterms:created xsi:type="dcterms:W3CDTF">2016-02-03T05:34:43Z</dcterms:created>
  <dcterms:modified xsi:type="dcterms:W3CDTF">2016-02-08T00:26:19Z</dcterms:modified>
</cp:coreProperties>
</file>