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8" r:id="rId3"/>
    <p:sldId id="257" r:id="rId4"/>
    <p:sldId id="268" r:id="rId5"/>
    <p:sldId id="269" r:id="rId6"/>
    <p:sldId id="261" r:id="rId7"/>
    <p:sldId id="263" r:id="rId8"/>
    <p:sldId id="262" r:id="rId9"/>
    <p:sldId id="264" r:id="rId10"/>
    <p:sldId id="265" r:id="rId11"/>
    <p:sldId id="266" r:id="rId12"/>
    <p:sldId id="267"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2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127862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312644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372944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3107295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348525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8" name="Date Placeholder 7"/>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334151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583436" y="3143250"/>
            <a:ext cx="4270248" cy="25967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40427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1993720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198271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9" name="Date Placeholder 8"/>
          <p:cNvSpPr>
            <a:spLocks noGrp="1"/>
          </p:cNvSpPr>
          <p:nvPr>
            <p:ph type="dt" sz="half" idx="10"/>
          </p:nvPr>
        </p:nvSpPr>
        <p:spPr/>
        <p:txBody>
          <a:bodyPr/>
          <a:lstStyle/>
          <a:p>
            <a:fld id="{125E19D2-4317-41CC-8018-02F30B094DAF}" type="datetimeFigureOut">
              <a:rPr kumimoji="1" lang="ja-JP" altLang="en-US" smtClean="0"/>
              <a:t>2016/2/8</a:t>
            </a:fld>
            <a:endParaRPr kumimoji="1" lang="ja-JP" alt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kumimoji="1" lang="ja-JP" altLang="en-US"/>
          </a:p>
        </p:txBody>
      </p:sp>
      <p:sp>
        <p:nvSpPr>
          <p:cNvPr id="11" name="Slide Number Placeholder 10"/>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220120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25E19D2-4317-41CC-8018-02F30B094DAF}" type="datetimeFigureOut">
              <a:rPr kumimoji="1" lang="ja-JP" altLang="en-US" smtClean="0"/>
              <a:t>2016/2/8</a:t>
            </a:fld>
            <a:endParaRPr kumimoji="1" lang="ja-JP" alt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399359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25E19D2-4317-41CC-8018-02F30B094DAF}" type="datetimeFigureOut">
              <a:rPr kumimoji="1" lang="ja-JP" altLang="en-US" smtClean="0"/>
              <a:t>2016/2/8</a:t>
            </a:fld>
            <a:endParaRPr kumimoji="1" lang="ja-JP" alt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kumimoji="1" lang="ja-JP" alt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DBF886D-A304-487F-B40E-279795B4C857}" type="slidenum">
              <a:rPr kumimoji="1" lang="ja-JP" altLang="en-US" smtClean="0"/>
              <a:t>‹#›</a:t>
            </a:fld>
            <a:endParaRPr kumimoji="1" lang="ja-JP" altLang="en-US"/>
          </a:p>
        </p:txBody>
      </p:sp>
    </p:spTree>
    <p:extLst>
      <p:ext uri="{BB962C8B-B14F-4D97-AF65-F5344CB8AC3E}">
        <p14:creationId xmlns:p14="http://schemas.microsoft.com/office/powerpoint/2010/main" val="169179184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ctr" defTabSz="914400" rtl="0" eaLnBrk="1" latinLnBrk="0" hangingPunct="1">
        <a:lnSpc>
          <a:spcPct val="90000"/>
        </a:lnSpc>
        <a:spcBef>
          <a:spcPct val="0"/>
        </a:spcBef>
        <a:buNone/>
        <a:defRPr kumimoji="1"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kumimoji="1" sz="1600" kern="1200" baseline="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5876" y="533783"/>
            <a:ext cx="10029173" cy="695927"/>
          </a:xfrm>
        </p:spPr>
        <p:txBody>
          <a:bodyPr>
            <a:normAutofit fontScale="90000"/>
          </a:bodyPr>
          <a:lstStyle/>
          <a:p>
            <a:r>
              <a:rPr kumimoji="1" lang="ja-JP" altLang="en-US" dirty="0" smtClean="0"/>
              <a:t>摩擦がある場合の最速降下線</a:t>
            </a:r>
            <a:endParaRPr kumimoji="1" lang="ja-JP" altLang="en-US" dirty="0"/>
          </a:p>
        </p:txBody>
      </p:sp>
      <p:sp>
        <p:nvSpPr>
          <p:cNvPr id="3" name="サブタイトル 2"/>
          <p:cNvSpPr>
            <a:spLocks noGrp="1"/>
          </p:cNvSpPr>
          <p:nvPr>
            <p:ph type="subTitle" idx="1"/>
          </p:nvPr>
        </p:nvSpPr>
        <p:spPr>
          <a:xfrm>
            <a:off x="2484987" y="2387110"/>
            <a:ext cx="6801612" cy="597828"/>
          </a:xfrm>
        </p:spPr>
        <p:txBody>
          <a:bodyPr>
            <a:normAutofit/>
          </a:bodyPr>
          <a:lstStyle/>
          <a:p>
            <a:r>
              <a:rPr lang="en-US" altLang="ja-JP" sz="2800" dirty="0" smtClean="0"/>
              <a:t>B11-053 </a:t>
            </a:r>
            <a:r>
              <a:rPr lang="ja-JP" altLang="en-US" sz="2800" dirty="0" smtClean="0"/>
              <a:t>柴山　貴次</a:t>
            </a:r>
            <a:endParaRPr kumimoji="1" lang="ja-JP" altLang="en-US" sz="2800" dirty="0"/>
          </a:p>
        </p:txBody>
      </p:sp>
    </p:spTree>
    <p:extLst>
      <p:ext uri="{BB962C8B-B14F-4D97-AF65-F5344CB8AC3E}">
        <p14:creationId xmlns:p14="http://schemas.microsoft.com/office/powerpoint/2010/main" val="924515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200605"/>
            <a:ext cx="7729728" cy="576009"/>
          </a:xfrm>
        </p:spPr>
        <p:txBody>
          <a:bodyPr>
            <a:normAutofit fontScale="90000"/>
          </a:bodyPr>
          <a:lstStyle/>
          <a:p>
            <a:r>
              <a:rPr kumimoji="1" lang="ja-JP" altLang="en-US" dirty="0" smtClean="0"/>
              <a:t>ボールが滑らず</a:t>
            </a:r>
            <a:r>
              <a:rPr lang="ja-JP" altLang="en-US" dirty="0" smtClean="0"/>
              <a:t>転が</a:t>
            </a:r>
            <a:r>
              <a:rPr kumimoji="1" lang="ja-JP" altLang="en-US" dirty="0" smtClean="0"/>
              <a:t>る条件</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363255" y="1002082"/>
                <a:ext cx="11511419" cy="5674291"/>
              </a:xfrm>
            </p:spPr>
            <p:txBody>
              <a:bodyPr/>
              <a:lstStyle/>
              <a:p>
                <a:pPr marL="0" indent="0">
                  <a:buNone/>
                </a:pPr>
                <a:r>
                  <a:rPr kumimoji="1" lang="ja-JP" altLang="en-US" sz="2400" dirty="0" smtClean="0"/>
                  <a:t>ボールの半径</a:t>
                </a:r>
                <a:r>
                  <a:rPr kumimoji="1" lang="en-US" altLang="ja-JP" sz="2400" dirty="0" smtClean="0"/>
                  <a:t>r</a:t>
                </a:r>
                <a:r>
                  <a:rPr kumimoji="1" lang="ja-JP" altLang="en-US" sz="2400" dirty="0" err="1" smtClean="0"/>
                  <a:t>、</a:t>
                </a:r>
                <a:r>
                  <a:rPr kumimoji="1" lang="ja-JP" altLang="en-US" sz="2400" dirty="0" smtClean="0"/>
                  <a:t>角速度</a:t>
                </a:r>
                <a14:m>
                  <m:oMath xmlns:m="http://schemas.openxmlformats.org/officeDocument/2006/math">
                    <m:r>
                      <a:rPr kumimoji="1" lang="ja-JP" altLang="en-US" sz="2400" i="1" smtClean="0">
                        <a:latin typeface="Cambria Math" panose="02040503050406030204" pitchFamily="18" charset="0"/>
                      </a:rPr>
                      <m:t>𝜔</m:t>
                    </m:r>
                  </m:oMath>
                </a14:m>
                <a:r>
                  <a:rPr kumimoji="1" lang="ja-JP" altLang="en-US" sz="2400" dirty="0" err="1" smtClean="0"/>
                  <a:t>、</a:t>
                </a:r>
                <a:r>
                  <a:rPr kumimoji="1" lang="ja-JP" altLang="en-US" sz="2400" dirty="0" smtClean="0"/>
                  <a:t>慣性モーメント</a:t>
                </a:r>
                <a:r>
                  <a:rPr lang="en-US" altLang="ja-JP" sz="2400" dirty="0" smtClean="0"/>
                  <a:t>J</a:t>
                </a:r>
                <a:r>
                  <a:rPr lang="ja-JP" altLang="en-US" sz="2400" dirty="0" err="1" smtClean="0"/>
                  <a:t>、</a:t>
                </a:r>
                <a:r>
                  <a:rPr lang="ja-JP" altLang="en-US" sz="2400" dirty="0" smtClean="0"/>
                  <a:t>傾斜角度</a:t>
                </a:r>
                <a14:m>
                  <m:oMath xmlns:m="http://schemas.openxmlformats.org/officeDocument/2006/math">
                    <m:r>
                      <a:rPr lang="ja-JP" altLang="en-US" sz="2400" i="1" smtClean="0">
                        <a:latin typeface="Cambria Math" panose="02040503050406030204" pitchFamily="18" charset="0"/>
                      </a:rPr>
                      <m:t>𝜃</m:t>
                    </m:r>
                  </m:oMath>
                </a14:m>
                <a:r>
                  <a:rPr kumimoji="1" lang="ja-JP" altLang="en-US" sz="2400" dirty="0" err="1" smtClean="0"/>
                  <a:t>、</a:t>
                </a:r>
                <a:r>
                  <a:rPr kumimoji="1" lang="ja-JP" altLang="en-US" sz="2400" dirty="0" smtClean="0"/>
                  <a:t>ボールと斜面との摩擦力を</a:t>
                </a:r>
                <a:r>
                  <a:rPr kumimoji="1" lang="en-US" altLang="ja-JP" sz="2400" dirty="0" smtClean="0"/>
                  <a:t>F</a:t>
                </a:r>
                <a:r>
                  <a:rPr kumimoji="1" lang="ja-JP" altLang="en-US" sz="2400" dirty="0" smtClean="0"/>
                  <a:t>とすると</a:t>
                </a:r>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𝐽</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𝑑</m:t>
                          </m:r>
                          <m:r>
                            <a:rPr kumimoji="1" lang="ja-JP" altLang="en-US" sz="2400" b="0" i="1" smtClean="0">
                              <a:latin typeface="Cambria Math" panose="02040503050406030204" pitchFamily="18" charset="0"/>
                            </a:rPr>
                            <m:t>𝜔</m:t>
                          </m:r>
                        </m:num>
                        <m:den>
                          <m:r>
                            <a:rPr kumimoji="1" lang="en-US" altLang="ja-JP" sz="2400" b="0" i="1" smtClean="0">
                              <a:latin typeface="Cambria Math" panose="02040503050406030204" pitchFamily="18" charset="0"/>
                            </a:rPr>
                            <m:t>𝑑𝑡</m:t>
                          </m:r>
                        </m:den>
                      </m:f>
                      <m:r>
                        <m:rPr>
                          <m:sty m:val="p"/>
                        </m:rPr>
                        <a:rPr kumimoji="1" lang="en-US" altLang="ja-JP" sz="2400" b="0" i="0" smtClean="0">
                          <a:latin typeface="Cambria Math" panose="02040503050406030204" pitchFamily="18" charset="0"/>
                        </a:rPr>
                        <m:t>r</m:t>
                      </m:r>
                      <m:r>
                        <a:rPr kumimoji="1" lang="en-US" altLang="ja-JP" sz="2400" b="0" i="0" smtClean="0">
                          <a:latin typeface="Cambria Math" panose="02040503050406030204" pitchFamily="18" charset="0"/>
                        </a:rPr>
                        <m:t>∗</m:t>
                      </m:r>
                      <m:r>
                        <m:rPr>
                          <m:sty m:val="p"/>
                        </m:rPr>
                        <a:rPr kumimoji="1" lang="en-US" altLang="ja-JP" sz="2400" b="0" i="0" smtClean="0">
                          <a:latin typeface="Cambria Math" panose="02040503050406030204" pitchFamily="18" charset="0"/>
                        </a:rPr>
                        <m:t>F</m:t>
                      </m:r>
                    </m:oMath>
                  </m:oMathPara>
                </a14:m>
                <a:endParaRPr kumimoji="1" lang="en-US" altLang="ja-JP" sz="2400" dirty="0" smtClean="0"/>
              </a:p>
              <a:p>
                <a:pPr marL="0" indent="0">
                  <a:buNone/>
                </a:pPr>
                <a:r>
                  <a:rPr lang="ja-JP" altLang="en-US" sz="2400" dirty="0"/>
                  <a:t>質量</a:t>
                </a:r>
                <a:r>
                  <a:rPr lang="en-US" altLang="ja-JP" sz="2400" dirty="0"/>
                  <a:t>m</a:t>
                </a:r>
                <a:r>
                  <a:rPr lang="ja-JP" altLang="en-US" sz="2400" dirty="0"/>
                  <a:t>のボールの重心について</a:t>
                </a:r>
                <a:r>
                  <a:rPr lang="ja-JP" altLang="en-US" sz="2400" dirty="0" smtClean="0"/>
                  <a:t>の運動</a:t>
                </a:r>
                <a:r>
                  <a:rPr lang="ja-JP" altLang="en-US" sz="2400" dirty="0"/>
                  <a:t>方程式は、傾斜角</a:t>
                </a:r>
                <a:r>
                  <a:rPr lang="en-US" altLang="ja-JP" sz="2400" dirty="0"/>
                  <a:t>θ</a:t>
                </a:r>
                <a:r>
                  <a:rPr lang="ja-JP" altLang="en-US" sz="2400" dirty="0"/>
                  <a:t>の斜面に沿って動く速度</a:t>
                </a:r>
                <a:r>
                  <a:rPr lang="en-US" altLang="ja-JP" sz="2400" dirty="0"/>
                  <a:t>v</a:t>
                </a:r>
                <a:r>
                  <a:rPr lang="ja-JP" altLang="en-US" sz="2400" dirty="0"/>
                  <a:t>に</a:t>
                </a:r>
                <a:r>
                  <a:rPr lang="ja-JP" altLang="en-US" sz="2400" dirty="0" smtClean="0"/>
                  <a:t>対して</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𝑚</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𝑑𝑣</m:t>
                          </m:r>
                        </m:num>
                        <m:den>
                          <m:r>
                            <a:rPr kumimoji="1" lang="en-US" altLang="ja-JP" sz="2400" b="0" i="1" smtClean="0">
                              <a:latin typeface="Cambria Math" panose="02040503050406030204" pitchFamily="18" charset="0"/>
                            </a:rPr>
                            <m:t>𝑑𝑡</m:t>
                          </m:r>
                        </m:den>
                      </m:f>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𝑚𝑔𝑠𝑖𝑛</m:t>
                      </m:r>
                      <m:r>
                        <a:rPr kumimoji="1" lang="ja-JP" altLang="en-US" sz="2400" b="0" i="1" smtClean="0">
                          <a:latin typeface="Cambria Math" panose="02040503050406030204" pitchFamily="18" charset="0"/>
                        </a:rPr>
                        <m:t>𝜃</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𝐹</m:t>
                      </m:r>
                    </m:oMath>
                  </m:oMathPara>
                </a14:m>
                <a:endParaRPr kumimoji="1" lang="en-US" altLang="ja-JP" sz="2400" b="0" dirty="0" smtClean="0"/>
              </a:p>
              <a:p>
                <a:pPr marL="0" indent="0">
                  <a:buNone/>
                </a:pPr>
                <a:r>
                  <a:rPr kumimoji="1" lang="ja-JP" altLang="en-US" sz="2400" dirty="0" smtClean="0"/>
                  <a:t>上記より</a:t>
                </a:r>
                <a:r>
                  <a:rPr kumimoji="1" lang="en-US" altLang="ja-JP" sz="2400" dirty="0" smtClean="0"/>
                  <a:t>F</a:t>
                </a:r>
                <a:r>
                  <a:rPr kumimoji="1" lang="ja-JP" altLang="en-US" sz="2400" dirty="0" smtClean="0"/>
                  <a:t>を消去し、速度と角速度の関係式</a:t>
                </a:r>
                <a14:m>
                  <m:oMath xmlns:m="http://schemas.openxmlformats.org/officeDocument/2006/math">
                    <m:r>
                      <a:rPr kumimoji="1" lang="en-US" altLang="ja-JP" sz="2400" b="0" i="1" smtClean="0">
                        <a:latin typeface="Cambria Math" panose="02040503050406030204" pitchFamily="18" charset="0"/>
                      </a:rPr>
                      <m:t>𝑣</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𝑟</m:t>
                    </m:r>
                    <m:r>
                      <a:rPr kumimoji="1" lang="ja-JP" altLang="en-US" sz="2400" b="0" i="1" smtClean="0">
                        <a:latin typeface="Cambria Math" panose="02040503050406030204" pitchFamily="18" charset="0"/>
                      </a:rPr>
                      <m:t>𝜔</m:t>
                    </m:r>
                  </m:oMath>
                </a14:m>
                <a:r>
                  <a:rPr kumimoji="1" lang="ja-JP" altLang="en-US" sz="2400" dirty="0" smtClean="0"/>
                  <a:t>より</a:t>
                </a:r>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𝑗</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𝑚</m:t>
                          </m:r>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𝑟</m:t>
                              </m:r>
                            </m:e>
                            <m:sup>
                              <m:r>
                                <a:rPr kumimoji="1" lang="en-US" altLang="ja-JP" sz="2400" b="0" i="1" smtClean="0">
                                  <a:latin typeface="Cambria Math" panose="02040503050406030204" pitchFamily="18" charset="0"/>
                                </a:rPr>
                                <m:t>2</m:t>
                              </m:r>
                            </m:sup>
                          </m:sSup>
                        </m:e>
                      </m:d>
                      <m:f>
                        <m:fPr>
                          <m:ctrlPr>
                            <a:rPr kumimoji="1" lang="en-US" altLang="ja-JP" sz="2400" i="1" dirty="0" smtClean="0">
                              <a:latin typeface="Cambria Math" panose="02040503050406030204" pitchFamily="18" charset="0"/>
                            </a:rPr>
                          </m:ctrlPr>
                        </m:fPr>
                        <m:num>
                          <m:r>
                            <a:rPr kumimoji="1" lang="en-US" altLang="ja-JP" sz="2400" b="0" i="1" dirty="0" smtClean="0">
                              <a:latin typeface="Cambria Math" panose="02040503050406030204" pitchFamily="18" charset="0"/>
                            </a:rPr>
                            <m:t>𝑑</m:t>
                          </m:r>
                          <m:r>
                            <a:rPr kumimoji="1" lang="ja-JP" altLang="en-US" sz="2400" b="0" i="1" dirty="0" smtClean="0">
                              <a:latin typeface="Cambria Math" panose="02040503050406030204" pitchFamily="18" charset="0"/>
                            </a:rPr>
                            <m:t>𝜔</m:t>
                          </m:r>
                        </m:num>
                        <m:den>
                          <m:r>
                            <a:rPr kumimoji="1" lang="en-US" altLang="ja-JP" sz="2400" b="0" i="1" dirty="0" smtClean="0">
                              <a:latin typeface="Cambria Math" panose="02040503050406030204" pitchFamily="18" charset="0"/>
                            </a:rPr>
                            <m:t>𝑑𝑡</m:t>
                          </m:r>
                        </m:den>
                      </m:f>
                      <m:r>
                        <a:rPr kumimoji="1" lang="en-US" altLang="ja-JP" sz="2400" b="0" i="1" dirty="0" smtClean="0">
                          <a:latin typeface="Cambria Math" panose="02040503050406030204" pitchFamily="18" charset="0"/>
                        </a:rPr>
                        <m:t>=</m:t>
                      </m:r>
                      <m:r>
                        <a:rPr kumimoji="1" lang="en-US" altLang="ja-JP" sz="2400" b="0" i="1" dirty="0" smtClean="0">
                          <a:latin typeface="Cambria Math" panose="02040503050406030204" pitchFamily="18" charset="0"/>
                        </a:rPr>
                        <m:t>𝑟𝑚𝑔𝑠𝑖𝑛</m:t>
                      </m:r>
                      <m:r>
                        <a:rPr kumimoji="1" lang="ja-JP" altLang="en-US" sz="2400" b="0" i="1" dirty="0" smtClean="0">
                          <a:latin typeface="Cambria Math" panose="02040503050406030204" pitchFamily="18" charset="0"/>
                        </a:rPr>
                        <m:t>𝜃</m:t>
                      </m:r>
                    </m:oMath>
                  </m:oMathPara>
                </a14:m>
                <a:endParaRPr kumimoji="1" lang="en-US" altLang="ja-JP" sz="2400" dirty="0" smtClean="0"/>
              </a:p>
              <a:p>
                <a:pPr marL="0" indent="0">
                  <a:buNone/>
                </a:pPr>
                <a:r>
                  <a:rPr lang="ja-JP" altLang="en-US" sz="2400" dirty="0" smtClean="0"/>
                  <a:t>二つ目の式の</a:t>
                </a:r>
                <a:r>
                  <a:rPr lang="en-US" altLang="ja-JP" sz="2400" dirty="0" smtClean="0"/>
                  <a:t>F</a:t>
                </a:r>
                <a:r>
                  <a:rPr lang="ja-JP" altLang="en-US" sz="2400" dirty="0" smtClean="0"/>
                  <a:t>に</a:t>
                </a:r>
                <a14:m>
                  <m:oMath xmlns:m="http://schemas.openxmlformats.org/officeDocument/2006/math">
                    <m:r>
                      <a:rPr lang="ja-JP" altLang="en-US" sz="2400" i="1" smtClean="0">
                        <a:latin typeface="Cambria Math" panose="02040503050406030204" pitchFamily="18" charset="0"/>
                      </a:rPr>
                      <m:t>𝜇</m:t>
                    </m:r>
                    <m:r>
                      <a:rPr lang="en-US" altLang="ja-JP" sz="2400" b="0" i="1" smtClean="0">
                        <a:latin typeface="Cambria Math" panose="02040503050406030204" pitchFamily="18" charset="0"/>
                      </a:rPr>
                      <m:t>𝑁</m:t>
                    </m:r>
                  </m:oMath>
                </a14:m>
                <a:r>
                  <a:rPr kumimoji="1" lang="ja-JP" altLang="en-US" sz="2400" dirty="0" smtClean="0"/>
                  <a:t>を代入すると</a:t>
                </a:r>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𝑟𝑚</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𝑑</m:t>
                          </m:r>
                          <m:r>
                            <a:rPr kumimoji="1" lang="ja-JP" altLang="en-US" sz="2400" b="0" i="1" smtClean="0">
                              <a:latin typeface="Cambria Math" panose="02040503050406030204" pitchFamily="18" charset="0"/>
                            </a:rPr>
                            <m:t>𝜔</m:t>
                          </m:r>
                        </m:num>
                        <m:den>
                          <m:r>
                            <a:rPr kumimoji="1" lang="en-US" altLang="ja-JP" sz="2400" b="0" i="1" smtClean="0">
                              <a:latin typeface="Cambria Math" panose="02040503050406030204" pitchFamily="18" charset="0"/>
                            </a:rPr>
                            <m:t>𝑑𝑡</m:t>
                          </m:r>
                        </m:den>
                      </m:f>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𝑚𝑔</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𝑠𝑖𝑛</m:t>
                      </m:r>
                      <m:r>
                        <a:rPr kumimoji="1" lang="ja-JP" altLang="en-US" sz="2400" b="0" i="1" smtClean="0">
                          <a:latin typeface="Cambria Math" panose="02040503050406030204" pitchFamily="18" charset="0"/>
                        </a:rPr>
                        <m:t>𝜃</m:t>
                      </m:r>
                      <m:r>
                        <a:rPr kumimoji="1" lang="en-US" altLang="ja-JP" sz="2400" b="0" i="1" smtClean="0">
                          <a:latin typeface="Cambria Math" panose="02040503050406030204" pitchFamily="18" charset="0"/>
                        </a:rPr>
                        <m:t>−</m:t>
                      </m:r>
                      <m:r>
                        <a:rPr kumimoji="1" lang="ja-JP" altLang="en-US" sz="2400" b="0" i="1" smtClean="0">
                          <a:latin typeface="Cambria Math" panose="02040503050406030204" pitchFamily="18" charset="0"/>
                        </a:rPr>
                        <m:t>𝜇</m:t>
                      </m:r>
                      <m:r>
                        <a:rPr kumimoji="1" lang="en-US" altLang="ja-JP" sz="2400" b="0" i="1" smtClean="0">
                          <a:latin typeface="Cambria Math" panose="02040503050406030204" pitchFamily="18" charset="0"/>
                        </a:rPr>
                        <m:t>𝑐𝑜𝑠</m:t>
                      </m:r>
                      <m:r>
                        <a:rPr kumimoji="1" lang="ja-JP" altLang="en-US" sz="2400" b="0" i="1" smtClean="0">
                          <a:latin typeface="Cambria Math" panose="02040503050406030204" pitchFamily="18" charset="0"/>
                        </a:rPr>
                        <m:t>𝜃</m:t>
                      </m:r>
                      <m:r>
                        <a:rPr kumimoji="1" lang="en-US" altLang="ja-JP" sz="2400" b="0" i="1" smtClean="0">
                          <a:latin typeface="Cambria Math" panose="02040503050406030204" pitchFamily="18" charset="0"/>
                        </a:rPr>
                        <m:t>)</m:t>
                      </m:r>
                    </m:oMath>
                  </m:oMathPara>
                </a14:m>
                <a:endParaRPr kumimoji="1" lang="ja-JP" altLang="en-US" sz="24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363255" y="1002082"/>
                <a:ext cx="11511419" cy="5674291"/>
              </a:xfrm>
              <a:blipFill>
                <a:blip r:embed="rId2"/>
                <a:stretch>
                  <a:fillRect l="-847" t="-1182" r="-37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67763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137974"/>
            <a:ext cx="7729728" cy="626113"/>
          </a:xfrm>
        </p:spPr>
        <p:txBody>
          <a:bodyPr>
            <a:normAutofit fontScale="90000"/>
          </a:bodyPr>
          <a:lstStyle/>
          <a:p>
            <a:r>
              <a:rPr lang="ja-JP" altLang="en-US" dirty="0"/>
              <a:t>ボール</a:t>
            </a:r>
            <a:r>
              <a:rPr lang="ja-JP" altLang="en-US" dirty="0" smtClean="0"/>
              <a:t>が滑らず転がる条件</a:t>
            </a:r>
            <a:r>
              <a:rPr lang="en-US" altLang="ja-JP" dirty="0" smtClean="0"/>
              <a:t>(2)</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237995" y="977030"/>
                <a:ext cx="11812043" cy="5724395"/>
              </a:xfrm>
            </p:spPr>
            <p:txBody>
              <a:bodyPr>
                <a:normAutofit/>
              </a:bodyPr>
              <a:lstStyle/>
              <a:p>
                <a:pPr marL="0" indent="0">
                  <a:buNone/>
                </a:pPr>
                <a:r>
                  <a:rPr kumimoji="1" lang="ja-JP" altLang="en-US" sz="2400" dirty="0" smtClean="0"/>
                  <a:t>先ほど得られた</a:t>
                </a:r>
                <a:r>
                  <a:rPr kumimoji="1" lang="en-US" altLang="ja-JP" sz="2400" dirty="0" smtClean="0"/>
                  <a:t>2</a:t>
                </a:r>
                <a:r>
                  <a:rPr kumimoji="1" lang="ja-JP" altLang="en-US" sz="2400" dirty="0" smtClean="0"/>
                  <a:t>式を連立し、慣性モーメント</a:t>
                </a:r>
                <a14:m>
                  <m:oMath xmlns:m="http://schemas.openxmlformats.org/officeDocument/2006/math">
                    <m:r>
                      <a:rPr kumimoji="1" lang="en-US" altLang="ja-JP" sz="2400" b="0" i="1" smtClean="0">
                        <a:latin typeface="Cambria Math" panose="02040503050406030204" pitchFamily="18" charset="0"/>
                      </a:rPr>
                      <m:t>𝐽</m:t>
                    </m:r>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3</m:t>
                        </m:r>
                      </m:num>
                      <m:den>
                        <m:r>
                          <a:rPr kumimoji="1" lang="en-US" altLang="ja-JP" sz="2400" b="0" i="1" smtClean="0">
                            <a:latin typeface="Cambria Math" panose="02040503050406030204" pitchFamily="18" charset="0"/>
                          </a:rPr>
                          <m:t>5</m:t>
                        </m:r>
                      </m:den>
                    </m:f>
                    <m:r>
                      <a:rPr kumimoji="1" lang="en-US" altLang="ja-JP" sz="2400" b="0" i="1" smtClean="0">
                        <a:latin typeface="Cambria Math" panose="02040503050406030204" pitchFamily="18" charset="0"/>
                      </a:rPr>
                      <m:t>𝑚</m:t>
                    </m:r>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𝑟</m:t>
                        </m:r>
                      </m:e>
                      <m:sup>
                        <m:r>
                          <a:rPr kumimoji="1" lang="en-US" altLang="ja-JP" sz="2400" b="0" i="1" smtClean="0">
                            <a:latin typeface="Cambria Math" panose="02040503050406030204" pitchFamily="18" charset="0"/>
                          </a:rPr>
                          <m:t>2</m:t>
                        </m:r>
                      </m:sup>
                    </m:sSup>
                  </m:oMath>
                </a14:m>
                <a:r>
                  <a:rPr kumimoji="1" lang="ja-JP" altLang="en-US" sz="2400" dirty="0" smtClean="0"/>
                  <a:t>を代入すると</a:t>
                </a:r>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𝑡𝑎𝑛</m:t>
                      </m:r>
                      <m:r>
                        <a:rPr kumimoji="1" lang="ja-JP" altLang="en-US" sz="2400" b="0" i="1" smtClean="0">
                          <a:latin typeface="Cambria Math" panose="02040503050406030204" pitchFamily="18" charset="0"/>
                        </a:rPr>
                        <m:t>𝜃</m:t>
                      </m:r>
                      <m:r>
                        <a:rPr kumimoji="1" lang="en-US" altLang="ja-JP" sz="2400" b="0" i="1" smtClean="0">
                          <a:latin typeface="Cambria Math" panose="02040503050406030204" pitchFamily="18" charset="0"/>
                        </a:rPr>
                        <m:t>=3.5</m:t>
                      </m:r>
                      <m:r>
                        <a:rPr kumimoji="1" lang="ja-JP" altLang="en-US" sz="2400" b="0" i="1" smtClean="0">
                          <a:latin typeface="Cambria Math" panose="02040503050406030204" pitchFamily="18" charset="0"/>
                        </a:rPr>
                        <m:t>𝜇</m:t>
                      </m:r>
                    </m:oMath>
                  </m:oMathPara>
                </a14:m>
                <a:endParaRPr kumimoji="1" lang="en-US" altLang="ja-JP" sz="2400" dirty="0" smtClean="0"/>
              </a:p>
              <a:p>
                <a:pPr marL="0" indent="0">
                  <a:buNone/>
                </a:pPr>
                <a:r>
                  <a:rPr lang="ja-JP" altLang="en-US" sz="2400" dirty="0" smtClean="0"/>
                  <a:t>が求められる。最大静止摩擦係数を</a:t>
                </a:r>
                <a14:m>
                  <m:oMath xmlns:m="http://schemas.openxmlformats.org/officeDocument/2006/math">
                    <m:sSub>
                      <m:sSubPr>
                        <m:ctrlPr>
                          <a:rPr lang="en-US" altLang="ja-JP" sz="2400" i="1" smtClean="0">
                            <a:latin typeface="Cambria Math" panose="02040503050406030204" pitchFamily="18" charset="0"/>
                          </a:rPr>
                        </m:ctrlPr>
                      </m:sSubPr>
                      <m:e>
                        <m:r>
                          <a:rPr lang="ja-JP" altLang="en-US" sz="2400" i="1" smtClean="0">
                            <a:latin typeface="Cambria Math" panose="02040503050406030204" pitchFamily="18" charset="0"/>
                          </a:rPr>
                          <m:t>𝜇</m:t>
                        </m:r>
                      </m:e>
                      <m:sub>
                        <m:r>
                          <a:rPr lang="en-US" altLang="ja-JP" sz="2400" b="0" i="1" smtClean="0">
                            <a:latin typeface="Cambria Math" panose="02040503050406030204" pitchFamily="18" charset="0"/>
                          </a:rPr>
                          <m:t>𝑚𝑎𝑥</m:t>
                        </m:r>
                      </m:sub>
                    </m:sSub>
                  </m:oMath>
                </a14:m>
                <a:r>
                  <a:rPr lang="ja-JP" altLang="en-US" sz="2400" dirty="0" smtClean="0"/>
                  <a:t>とすると</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𝑡𝑎𝑛</m:t>
                      </m:r>
                      <m:r>
                        <a:rPr lang="ja-JP" altLang="en-US" sz="2400" b="0" i="1" smtClean="0">
                          <a:latin typeface="Cambria Math" panose="02040503050406030204" pitchFamily="18" charset="0"/>
                        </a:rPr>
                        <m:t>𝜃</m:t>
                      </m:r>
                      <m:r>
                        <a:rPr lang="en-US" altLang="ja-JP" sz="2400" b="0" i="1" smtClean="0">
                          <a:latin typeface="Cambria Math" panose="02040503050406030204" pitchFamily="18" charset="0"/>
                          <a:ea typeface="Cambria Math" panose="02040503050406030204" pitchFamily="18" charset="0"/>
                        </a:rPr>
                        <m:t>&lt;3.5</m:t>
                      </m:r>
                      <m:sSub>
                        <m:sSubPr>
                          <m:ctrlPr>
                            <a:rPr lang="en-US" altLang="ja-JP" sz="2400" b="0" i="1" smtClean="0">
                              <a:latin typeface="Cambria Math" panose="02040503050406030204" pitchFamily="18" charset="0"/>
                              <a:ea typeface="Cambria Math" panose="02040503050406030204" pitchFamily="18" charset="0"/>
                            </a:rPr>
                          </m:ctrlPr>
                        </m:sSubPr>
                        <m:e>
                          <m:r>
                            <a:rPr lang="ja-JP" altLang="en-US" sz="2400" b="0" i="1" smtClean="0">
                              <a:latin typeface="Cambria Math" panose="02040503050406030204" pitchFamily="18" charset="0"/>
                              <a:ea typeface="Cambria Math" panose="02040503050406030204" pitchFamily="18" charset="0"/>
                            </a:rPr>
                            <m:t>𝜇</m:t>
                          </m:r>
                        </m:e>
                        <m:sub>
                          <m:r>
                            <a:rPr lang="en-US" altLang="ja-JP" sz="2400" b="0" i="1" smtClean="0">
                              <a:latin typeface="Cambria Math" panose="02040503050406030204" pitchFamily="18" charset="0"/>
                              <a:ea typeface="Cambria Math" panose="02040503050406030204" pitchFamily="18" charset="0"/>
                            </a:rPr>
                            <m:t>𝑚𝑎𝑥</m:t>
                          </m:r>
                        </m:sub>
                      </m:sSub>
                    </m:oMath>
                  </m:oMathPara>
                </a14:m>
                <a:endParaRPr lang="en-US" altLang="ja-JP" sz="2400" dirty="0" smtClean="0"/>
              </a:p>
              <a:p>
                <a:pPr marL="0" indent="0">
                  <a:buNone/>
                </a:pPr>
                <a:r>
                  <a:rPr lang="ja-JP" altLang="en-US" sz="2400" dirty="0" smtClean="0"/>
                  <a:t>の時にボールは滑らず転がり落ちる。</a:t>
                </a:r>
                <a:endParaRPr lang="en-US" altLang="ja-JP" sz="2400" dirty="0" smtClean="0"/>
              </a:p>
              <a:p>
                <a:pPr marL="0" indent="0">
                  <a:buNone/>
                </a:pPr>
                <a:endParaRPr lang="en-US" altLang="ja-JP" sz="24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237995" y="977030"/>
                <a:ext cx="11812043" cy="5724395"/>
              </a:xfrm>
              <a:blipFill>
                <a:blip r:embed="rId2"/>
                <a:stretch>
                  <a:fillRect l="-77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907625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188079"/>
            <a:ext cx="7729728" cy="588535"/>
          </a:xfrm>
        </p:spPr>
        <p:txBody>
          <a:bodyPr>
            <a:normAutofit fontScale="90000"/>
          </a:bodyPr>
          <a:lstStyle/>
          <a:p>
            <a:r>
              <a:rPr kumimoji="1" lang="ja-JP" altLang="en-US" dirty="0" smtClean="0"/>
              <a:t>摩擦力を含めた所要時間の比較</a:t>
            </a:r>
            <a:endParaRPr kumimoji="1" lang="ja-JP" altLang="en-US" dirty="0"/>
          </a:p>
        </p:txBody>
      </p:sp>
      <p:sp>
        <p:nvSpPr>
          <p:cNvPr id="6" name="テキスト ボックス 5"/>
          <p:cNvSpPr txBox="1"/>
          <p:nvPr/>
        </p:nvSpPr>
        <p:spPr>
          <a:xfrm>
            <a:off x="754060" y="5305822"/>
            <a:ext cx="11145665" cy="830997"/>
          </a:xfrm>
          <a:prstGeom prst="rect">
            <a:avLst/>
          </a:prstGeom>
          <a:noFill/>
        </p:spPr>
        <p:txBody>
          <a:bodyPr wrap="square" rtlCol="0">
            <a:spAutoFit/>
          </a:bodyPr>
          <a:lstStyle/>
          <a:p>
            <a:r>
              <a:rPr kumimoji="1" lang="ja-JP" altLang="en-US" sz="2400" dirty="0" smtClean="0"/>
              <a:t>摩擦力を含めた状態での時間を比較した結果、試みた曲線の中では摩擦がある場合でもサイクロイド曲線が最速となった</a:t>
            </a:r>
            <a:endParaRPr kumimoji="1" lang="ja-JP" altLang="en-US" sz="2400"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810" y="870562"/>
            <a:ext cx="9143332" cy="4341311"/>
          </a:xfrm>
          <a:prstGeom prst="rect">
            <a:avLst/>
          </a:prstGeom>
        </p:spPr>
      </p:pic>
    </p:spTree>
    <p:extLst>
      <p:ext uri="{BB962C8B-B14F-4D97-AF65-F5344CB8AC3E}">
        <p14:creationId xmlns:p14="http://schemas.microsoft.com/office/powerpoint/2010/main" val="3169211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278892"/>
            <a:ext cx="7729728" cy="646394"/>
          </a:xfrm>
        </p:spPr>
        <p:txBody>
          <a:bodyPr>
            <a:normAutofit fontScale="90000"/>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2144050" y="1495044"/>
            <a:ext cx="7729728" cy="3101983"/>
          </a:xfrm>
        </p:spPr>
        <p:txBody>
          <a:bodyPr>
            <a:noAutofit/>
          </a:bodyPr>
          <a:lstStyle/>
          <a:p>
            <a:pPr marL="0" indent="0">
              <a:buNone/>
            </a:pPr>
            <a:r>
              <a:rPr kumimoji="1" lang="ja-JP" altLang="en-US" sz="2800" dirty="0" smtClean="0"/>
              <a:t>サイクロイド曲線以外の曲線がサイクロイド曲線より早く転がり落ちる事を期待していた為、残念な結果になってしまった</a:t>
            </a:r>
            <a:endParaRPr kumimoji="1" lang="en-US" altLang="ja-JP" sz="2800" dirty="0" smtClean="0"/>
          </a:p>
          <a:p>
            <a:pPr marL="0" indent="0">
              <a:buNone/>
            </a:pPr>
            <a:endParaRPr lang="en-US" altLang="ja-JP" sz="2800" dirty="0"/>
          </a:p>
          <a:p>
            <a:pPr marL="0" indent="0">
              <a:buNone/>
            </a:pPr>
            <a:r>
              <a:rPr kumimoji="1" lang="ja-JP" altLang="en-US" sz="2800" dirty="0" smtClean="0"/>
              <a:t>試した曲線の種類が少ないため、曲線の種類を増やす事でサイクロイド曲線より早く転がり落ちる曲線が見つかるかもしれない</a:t>
            </a:r>
            <a:endParaRPr kumimoji="1" lang="ja-JP" altLang="en-US" sz="2800" dirty="0"/>
          </a:p>
        </p:txBody>
      </p:sp>
    </p:spTree>
    <p:extLst>
      <p:ext uri="{BB962C8B-B14F-4D97-AF65-F5344CB8AC3E}">
        <p14:creationId xmlns:p14="http://schemas.microsoft.com/office/powerpoint/2010/main" val="43445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134374"/>
            <a:ext cx="7729728" cy="580329"/>
          </a:xfrm>
        </p:spPr>
        <p:txBody>
          <a:bodyPr>
            <a:normAutofit fontScale="90000"/>
          </a:bodyPr>
          <a:lstStyle/>
          <a:p>
            <a:r>
              <a:rPr lang="ja-JP" altLang="en-US" dirty="0" smtClean="0"/>
              <a:t>目的・動機</a:t>
            </a:r>
            <a:endParaRPr kumimoji="1" lang="ja-JP" altLang="en-US" dirty="0"/>
          </a:p>
        </p:txBody>
      </p:sp>
      <p:sp>
        <p:nvSpPr>
          <p:cNvPr id="3" name="コンテンツ プレースホルダー 2"/>
          <p:cNvSpPr>
            <a:spLocks noGrp="1"/>
          </p:cNvSpPr>
          <p:nvPr>
            <p:ph idx="1"/>
          </p:nvPr>
        </p:nvSpPr>
        <p:spPr>
          <a:xfrm>
            <a:off x="475908" y="1229657"/>
            <a:ext cx="10570463" cy="5528495"/>
          </a:xfrm>
        </p:spPr>
        <p:txBody>
          <a:bodyPr>
            <a:normAutofit/>
          </a:bodyPr>
          <a:lstStyle/>
          <a:p>
            <a:pPr marL="0" indent="0">
              <a:buNone/>
            </a:pPr>
            <a:r>
              <a:rPr kumimoji="1" lang="ja-JP" altLang="en-US" sz="3200" dirty="0" smtClean="0"/>
              <a:t>動機</a:t>
            </a:r>
            <a:endParaRPr kumimoji="1" lang="en-US" altLang="ja-JP" sz="3200" dirty="0" smtClean="0"/>
          </a:p>
          <a:p>
            <a:pPr marL="0" indent="0">
              <a:buNone/>
            </a:pPr>
            <a:r>
              <a:rPr lang="ja-JP" altLang="en-US" sz="2400" dirty="0" smtClean="0"/>
              <a:t>　重力のみ力が働くと仮定した場合には最速降下線の最適解はサイクロイド曲線であることは証明されているが、摩擦などの外部力が働く場合の最速降下線についての最適解及び法則性は見つかっていない。これをプログラムによって求める事は出来ないかと考えた為</a:t>
            </a:r>
            <a:endParaRPr lang="en-US" altLang="ja-JP" sz="2400" dirty="0" smtClean="0"/>
          </a:p>
          <a:p>
            <a:pPr marL="0" indent="0">
              <a:buNone/>
            </a:pPr>
            <a:endParaRPr kumimoji="1" lang="en-US" altLang="ja-JP" sz="2400" dirty="0"/>
          </a:p>
          <a:p>
            <a:pPr marL="0" indent="0">
              <a:buNone/>
            </a:pPr>
            <a:r>
              <a:rPr lang="ja-JP" altLang="en-US" sz="3200" dirty="0" smtClean="0"/>
              <a:t>目的</a:t>
            </a:r>
            <a:endParaRPr lang="en-US" altLang="ja-JP" sz="3200" dirty="0" smtClean="0"/>
          </a:p>
          <a:p>
            <a:pPr marL="0" indent="0">
              <a:buNone/>
            </a:pPr>
            <a:r>
              <a:rPr kumimoji="1" lang="ja-JP" altLang="en-US" sz="3200" dirty="0"/>
              <a:t>　</a:t>
            </a:r>
            <a:r>
              <a:rPr kumimoji="1" lang="ja-JP" altLang="en-US" sz="2400" dirty="0" smtClean="0"/>
              <a:t>摩擦力を考慮した上での複数の曲線とサイクロイド曲線を比較する事で、最速降下線と摩擦力の関係を考察する</a:t>
            </a:r>
            <a:endParaRPr kumimoji="1" lang="en-US" altLang="ja-JP" sz="2400" dirty="0" smtClean="0"/>
          </a:p>
          <a:p>
            <a:pPr marL="0" indent="0">
              <a:buNone/>
            </a:pPr>
            <a:endParaRPr kumimoji="1" lang="ja-JP" altLang="en-US" dirty="0"/>
          </a:p>
        </p:txBody>
      </p:sp>
    </p:spTree>
    <p:extLst>
      <p:ext uri="{BB962C8B-B14F-4D97-AF65-F5344CB8AC3E}">
        <p14:creationId xmlns:p14="http://schemas.microsoft.com/office/powerpoint/2010/main" val="396219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0"/>
            <a:ext cx="7729728" cy="958701"/>
          </a:xfrm>
        </p:spPr>
        <p:txBody>
          <a:bodyPr/>
          <a:lstStyle/>
          <a:p>
            <a:r>
              <a:rPr kumimoji="1" lang="ja-JP" altLang="en-US" dirty="0" smtClean="0"/>
              <a:t>最速降下線とは</a:t>
            </a:r>
            <a:endParaRPr kumimoji="1" lang="ja-JP" altLang="en-US" dirty="0"/>
          </a:p>
        </p:txBody>
      </p:sp>
      <p:sp>
        <p:nvSpPr>
          <p:cNvPr id="3" name="コンテンツ プレースホルダー 2"/>
          <p:cNvSpPr>
            <a:spLocks noGrp="1"/>
          </p:cNvSpPr>
          <p:nvPr>
            <p:ph idx="1"/>
          </p:nvPr>
        </p:nvSpPr>
        <p:spPr>
          <a:xfrm>
            <a:off x="651641" y="1807779"/>
            <a:ext cx="10583917" cy="4089903"/>
          </a:xfrm>
        </p:spPr>
        <p:txBody>
          <a:bodyPr>
            <a:normAutofit/>
          </a:bodyPr>
          <a:lstStyle/>
          <a:p>
            <a:pPr marL="0" indent="0">
              <a:buNone/>
            </a:pPr>
            <a:r>
              <a:rPr lang="ja-JP" altLang="en-US" sz="2400" dirty="0" smtClean="0"/>
              <a:t>異なる</a:t>
            </a:r>
            <a:r>
              <a:rPr lang="ja-JP" altLang="en-US" sz="2400" dirty="0"/>
              <a:t>任意の２点</a:t>
            </a:r>
            <a:r>
              <a:rPr lang="en-US" altLang="ja-JP" sz="2400" dirty="0"/>
              <a:t>A</a:t>
            </a:r>
            <a:r>
              <a:rPr lang="ja-JP" altLang="en-US" sz="2400" dirty="0"/>
              <a:t>・</a:t>
            </a:r>
            <a:r>
              <a:rPr lang="en-US" altLang="ja-JP" sz="2400" dirty="0"/>
              <a:t>B</a:t>
            </a:r>
            <a:r>
              <a:rPr lang="ja-JP" altLang="en-US" sz="2400" dirty="0"/>
              <a:t>があり、１点が</a:t>
            </a:r>
            <a:r>
              <a:rPr lang="ja-JP" altLang="en-US" sz="2400" dirty="0" smtClean="0"/>
              <a:t>もう１点</a:t>
            </a:r>
            <a:r>
              <a:rPr lang="ja-JP" altLang="en-US" sz="2400" dirty="0"/>
              <a:t>の真上にないものとし、</a:t>
            </a:r>
            <a:r>
              <a:rPr lang="en-US" altLang="ja-JP" sz="2400" dirty="0"/>
              <a:t>A</a:t>
            </a:r>
            <a:r>
              <a:rPr lang="ja-JP" altLang="en-US" sz="2400" dirty="0"/>
              <a:t>・</a:t>
            </a:r>
            <a:r>
              <a:rPr lang="en-US" altLang="ja-JP" sz="2400" dirty="0"/>
              <a:t>B</a:t>
            </a:r>
            <a:r>
              <a:rPr lang="ja-JP" altLang="en-US" sz="2400" dirty="0"/>
              <a:t>を結ぶ様々な直線・曲線の中</a:t>
            </a:r>
            <a:r>
              <a:rPr lang="ja-JP" altLang="en-US" sz="2400" dirty="0" smtClean="0"/>
              <a:t>で線上</a:t>
            </a:r>
            <a:r>
              <a:rPr lang="ja-JP" altLang="en-US" sz="2400" dirty="0"/>
              <a:t>を物体が転がる時、両点を通過する最も所要時間が短い曲線の事を最速降下線</a:t>
            </a:r>
            <a:endParaRPr lang="en-US" altLang="ja-JP" sz="2400" dirty="0"/>
          </a:p>
          <a:p>
            <a:pPr marL="0" indent="0">
              <a:buNone/>
            </a:pPr>
            <a:endParaRPr lang="en-US" altLang="ja-JP" sz="2400" dirty="0"/>
          </a:p>
          <a:p>
            <a:pPr marL="0" indent="0">
              <a:buNone/>
            </a:pPr>
            <a:r>
              <a:rPr lang="ja-JP" altLang="en-US" sz="2400" dirty="0" smtClean="0"/>
              <a:t>　</a:t>
            </a:r>
            <a:endParaRPr lang="en-US" altLang="ja-JP" sz="24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1219" y="3152757"/>
            <a:ext cx="4686954" cy="3229426"/>
          </a:xfrm>
          <a:prstGeom prst="rect">
            <a:avLst/>
          </a:prstGeom>
        </p:spPr>
      </p:pic>
    </p:spTree>
    <p:extLst>
      <p:ext uri="{BB962C8B-B14F-4D97-AF65-F5344CB8AC3E}">
        <p14:creationId xmlns:p14="http://schemas.microsoft.com/office/powerpoint/2010/main" val="1581060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1136" y="313338"/>
            <a:ext cx="7729728" cy="814004"/>
          </a:xfrm>
        </p:spPr>
        <p:txBody>
          <a:bodyPr/>
          <a:lstStyle/>
          <a:p>
            <a:r>
              <a:rPr kumimoji="1" lang="ja-JP" altLang="en-US" dirty="0" smtClean="0"/>
              <a:t>サイクロイド曲線とは</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3510" y="2691729"/>
            <a:ext cx="7427636" cy="3668130"/>
          </a:xfrm>
        </p:spPr>
      </p:pic>
      <p:sp>
        <p:nvSpPr>
          <p:cNvPr id="5" name="テキスト ボックス 4"/>
          <p:cNvSpPr txBox="1"/>
          <p:nvPr/>
        </p:nvSpPr>
        <p:spPr>
          <a:xfrm>
            <a:off x="438041" y="1647925"/>
            <a:ext cx="11315918" cy="523220"/>
          </a:xfrm>
          <a:prstGeom prst="rect">
            <a:avLst/>
          </a:prstGeom>
          <a:noFill/>
        </p:spPr>
        <p:txBody>
          <a:bodyPr wrap="none" rtlCol="0">
            <a:spAutoFit/>
          </a:bodyPr>
          <a:lstStyle/>
          <a:p>
            <a:r>
              <a:rPr kumimoji="1" lang="ja-JP" altLang="en-US" sz="2800" dirty="0" smtClean="0"/>
              <a:t>円が線上を回転</a:t>
            </a:r>
            <a:r>
              <a:rPr kumimoji="1" lang="ja-JP" altLang="en-US" sz="2800" dirty="0"/>
              <a:t>する</a:t>
            </a:r>
            <a:r>
              <a:rPr kumimoji="1" lang="ja-JP" altLang="en-US" sz="2800" dirty="0" smtClean="0"/>
              <a:t>とき、円上</a:t>
            </a:r>
            <a:r>
              <a:rPr kumimoji="1" lang="ja-JP" altLang="en-US" sz="2800" dirty="0"/>
              <a:t>の定点が描く軌跡として</a:t>
            </a:r>
            <a:r>
              <a:rPr kumimoji="1" lang="ja-JP" altLang="en-US" sz="2800" dirty="0" smtClean="0"/>
              <a:t>得られる曲線</a:t>
            </a:r>
            <a:endParaRPr kumimoji="1" lang="ja-JP" altLang="en-US" sz="2800" dirty="0"/>
          </a:p>
        </p:txBody>
      </p:sp>
    </p:spTree>
    <p:extLst>
      <p:ext uri="{BB962C8B-B14F-4D97-AF65-F5344CB8AC3E}">
        <p14:creationId xmlns:p14="http://schemas.microsoft.com/office/powerpoint/2010/main" val="102746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52165" y="246235"/>
            <a:ext cx="7729728" cy="994736"/>
          </a:xfrm>
        </p:spPr>
        <p:txBody>
          <a:bodyPr/>
          <a:lstStyle/>
          <a:p>
            <a:r>
              <a:rPr kumimoji="1" lang="ja-JP" altLang="en-US" dirty="0" smtClean="0"/>
              <a:t>比較を行う三つの曲線</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0343" y="1689523"/>
            <a:ext cx="9888961" cy="4958488"/>
          </a:xfrm>
        </p:spPr>
      </p:pic>
    </p:spTree>
    <p:extLst>
      <p:ext uri="{BB962C8B-B14F-4D97-AF65-F5344CB8AC3E}">
        <p14:creationId xmlns:p14="http://schemas.microsoft.com/office/powerpoint/2010/main" val="197906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5309" y="126125"/>
            <a:ext cx="11729545" cy="738172"/>
          </a:xfrm>
        </p:spPr>
        <p:txBody>
          <a:bodyPr>
            <a:normAutofit fontScale="90000"/>
          </a:bodyPr>
          <a:lstStyle/>
          <a:p>
            <a:r>
              <a:rPr lang="ja-JP" altLang="en-US" dirty="0" smtClean="0"/>
              <a:t>比較を行う三つの曲線</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p:cNvSpPr>
                <a:spLocks noGrp="1"/>
              </p:cNvSpPr>
              <p:nvPr>
                <p:ph idx="1"/>
              </p:nvPr>
            </p:nvSpPr>
            <p:spPr>
              <a:xfrm>
                <a:off x="315309" y="1014608"/>
                <a:ext cx="11729545" cy="5611660"/>
              </a:xfrm>
            </p:spPr>
            <p:txBody>
              <a:bodyPr>
                <a:normAutofit fontScale="92500" lnSpcReduction="10000"/>
              </a:bodyPr>
              <a:lstStyle/>
              <a:p>
                <a:pPr marL="0" indent="0">
                  <a:buNone/>
                </a:pPr>
                <a:r>
                  <a:rPr kumimoji="1" lang="ja-JP" altLang="en-US" dirty="0" smtClean="0"/>
                  <a:t>　</a:t>
                </a:r>
                <a:r>
                  <a:rPr kumimoji="1" lang="ja-JP" altLang="en-US" sz="2400" dirty="0" smtClean="0"/>
                  <a:t>三つの直線・曲線を用いてボールが転がり落ちる所要時間を比較する</a:t>
                </a:r>
                <a:endParaRPr kumimoji="1" lang="en-US" altLang="ja-JP" sz="2400" dirty="0" smtClean="0"/>
              </a:p>
              <a:p>
                <a:pPr marL="0" indent="0">
                  <a:buNone/>
                </a:pPr>
                <a:r>
                  <a:rPr lang="ja-JP" altLang="en-US" sz="2400" dirty="0"/>
                  <a:t>　</a:t>
                </a:r>
                <a:r>
                  <a:rPr lang="ja-JP" altLang="en-US" sz="2400" dirty="0" smtClean="0"/>
                  <a:t>ボールの転がり落ちる地点を</a:t>
                </a:r>
                <a:r>
                  <a:rPr lang="en-US" altLang="ja-JP" sz="2400" dirty="0" smtClean="0"/>
                  <a:t>(0,H)</a:t>
                </a:r>
                <a:r>
                  <a:rPr lang="ja-JP" altLang="en-US" sz="2400" dirty="0" err="1" smtClean="0"/>
                  <a:t>、</a:t>
                </a:r>
                <a:r>
                  <a:rPr lang="ja-JP" altLang="en-US" sz="2400" dirty="0" smtClean="0"/>
                  <a:t>到達地点を</a:t>
                </a:r>
                <a:r>
                  <a:rPr lang="en-US" altLang="ja-JP" sz="2400" dirty="0" smtClean="0"/>
                  <a:t>(L,0)</a:t>
                </a:r>
                <a:r>
                  <a:rPr lang="ja-JP" altLang="en-US" sz="2400" dirty="0" smtClean="0"/>
                  <a:t>とし、ボールは左から右へ転がると考える為、右下下がりの直線・曲線とする</a:t>
                </a:r>
                <a:endParaRPr lang="en-US" altLang="ja-JP" sz="2400" dirty="0" smtClean="0"/>
              </a:p>
              <a:p>
                <a:pPr marL="0" indent="0">
                  <a:buNone/>
                </a:pPr>
                <a:endParaRPr lang="en-US" altLang="ja-JP" sz="2400" dirty="0" smtClean="0"/>
              </a:p>
              <a:p>
                <a:pPr marL="0" indent="0">
                  <a:buNone/>
                </a:pPr>
                <a:r>
                  <a:rPr kumimoji="1" lang="ja-JP" altLang="en-US" sz="2400" dirty="0" smtClean="0"/>
                  <a:t>直線</a:t>
                </a:r>
                <a:r>
                  <a:rPr lang="en-US" altLang="ja-JP" sz="2400" dirty="0"/>
                  <a:t>	</a:t>
                </a:r>
                <a:r>
                  <a:rPr lang="en-US" altLang="ja-JP" sz="2400" dirty="0" smtClean="0"/>
                  <a:t>	</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𝑦</m:t>
                      </m:r>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𝐻</m:t>
                          </m:r>
                        </m:num>
                        <m:den>
                          <m:r>
                            <a:rPr kumimoji="1" lang="en-US" altLang="ja-JP" sz="2400" b="0" i="1" smtClean="0">
                              <a:latin typeface="Cambria Math" panose="02040503050406030204" pitchFamily="18" charset="0"/>
                            </a:rPr>
                            <m:t>𝐿</m:t>
                          </m:r>
                        </m:den>
                      </m:f>
                      <m:r>
                        <a:rPr kumimoji="1" lang="en-US" altLang="ja-JP" sz="2400" b="0" i="1" smtClean="0">
                          <a:latin typeface="Cambria Math" panose="02040503050406030204" pitchFamily="18" charset="0"/>
                        </a:rPr>
                        <m:t>𝑥</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𝐻</m:t>
                      </m:r>
                    </m:oMath>
                  </m:oMathPara>
                </a14:m>
                <a:endParaRPr kumimoji="1" lang="en-US" altLang="ja-JP" sz="2400" dirty="0" smtClean="0"/>
              </a:p>
              <a:p>
                <a:pPr marL="0" indent="0">
                  <a:buNone/>
                </a:pPr>
                <a:r>
                  <a:rPr lang="ja-JP" altLang="en-US" sz="2400" dirty="0" smtClean="0"/>
                  <a:t>曲線</a:t>
                </a:r>
                <a:r>
                  <a:rPr lang="en-US" altLang="ja-JP" sz="2400" dirty="0" smtClean="0"/>
                  <a:t>(</a:t>
                </a:r>
                <a:r>
                  <a:rPr lang="ja-JP" altLang="en-US" sz="2400" dirty="0" smtClean="0"/>
                  <a:t>パラメータ</a:t>
                </a:r>
                <a:r>
                  <a:rPr lang="en-US" altLang="ja-JP" sz="2400" dirty="0" smtClean="0"/>
                  <a:t>:</a:t>
                </a:r>
                <a14:m>
                  <m:oMath xmlns:m="http://schemas.openxmlformats.org/officeDocument/2006/math">
                    <m:r>
                      <m:rPr>
                        <m:sty m:val="p"/>
                      </m:rPr>
                      <a:rPr lang="en-US" altLang="ja-JP" sz="2400" b="0" i="0" smtClean="0">
                        <a:latin typeface="Cambria Math" panose="02040503050406030204" pitchFamily="18" charset="0"/>
                      </a:rPr>
                      <m:t>n</m:t>
                    </m:r>
                    <m:r>
                      <a:rPr lang="en-US" altLang="ja-JP" sz="2400" b="0" i="0" smtClean="0">
                        <a:latin typeface="Cambria Math" panose="02040503050406030204" pitchFamily="18" charset="0"/>
                      </a:rPr>
                      <m:t> [</m:t>
                    </m:r>
                    <m:r>
                      <a:rPr lang="en-US" altLang="ja-JP" sz="2400" b="0" i="1" smtClean="0">
                        <a:latin typeface="Cambria Math" panose="02040503050406030204" pitchFamily="18" charset="0"/>
                      </a:rPr>
                      <m:t>0</m:t>
                    </m:r>
                    <m:r>
                      <a:rPr lang="en-US" altLang="ja-JP" sz="2400" b="0" i="1" smtClean="0">
                        <a:latin typeface="Cambria Math" panose="02040503050406030204" pitchFamily="18" charset="0"/>
                        <a:ea typeface="Cambria Math" panose="02040503050406030204" pitchFamily="18" charset="0"/>
                      </a:rPr>
                      <m:t>&lt;</m:t>
                    </m:r>
                    <m:r>
                      <a:rPr lang="en-US" altLang="ja-JP" sz="2400" b="0" i="1" smtClean="0">
                        <a:latin typeface="Cambria Math" panose="02040503050406030204" pitchFamily="18" charset="0"/>
                        <a:ea typeface="Cambria Math" panose="02040503050406030204" pitchFamily="18" charset="0"/>
                      </a:rPr>
                      <m:t>𝑛</m:t>
                    </m:r>
                    <m:r>
                      <a:rPr lang="en-US" altLang="ja-JP" sz="2400" b="0" i="1" smtClean="0">
                        <a:latin typeface="Cambria Math" panose="02040503050406030204" pitchFamily="18" charset="0"/>
                        <a:ea typeface="Cambria Math" panose="02040503050406030204" pitchFamily="18" charset="0"/>
                      </a:rPr>
                      <m:t>≤1]</m:t>
                    </m:r>
                  </m:oMath>
                </a14:m>
                <a:r>
                  <a:rPr lang="ja-JP" altLang="en-US" sz="2400" dirty="0" smtClean="0"/>
                  <a:t>　</a:t>
                </a:r>
                <a:r>
                  <a:rPr lang="en-US" altLang="ja-JP" sz="2400" dirty="0" smtClean="0"/>
                  <a:t>)</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r>
                        <a:rPr lang="en-US" altLang="ja-JP" sz="2400" b="0" i="1" smtClean="0">
                          <a:latin typeface="Cambria Math" panose="02040503050406030204" pitchFamily="18" charset="0"/>
                        </a:rPr>
                        <m:t>𝑦</m:t>
                      </m:r>
                      <m:r>
                        <a:rPr lang="en-US" altLang="ja-JP" sz="2400" b="0" i="1" smtClean="0">
                          <a:latin typeface="Cambria Math" panose="02040503050406030204" pitchFamily="18" charset="0"/>
                        </a:rPr>
                        <m:t>=−</m:t>
                      </m:r>
                      <m:f>
                        <m:fPr>
                          <m:ctrlPr>
                            <a:rPr lang="en-US" altLang="ja-JP" sz="2400" b="0" i="1" smtClean="0">
                              <a:latin typeface="Cambria Math" panose="02040503050406030204" pitchFamily="18" charset="0"/>
                            </a:rPr>
                          </m:ctrlPr>
                        </m:fPr>
                        <m:num>
                          <m:r>
                            <a:rPr lang="en-US" altLang="ja-JP" sz="2400" b="0" i="1" smtClean="0">
                              <a:latin typeface="Cambria Math" panose="02040503050406030204" pitchFamily="18" charset="0"/>
                            </a:rPr>
                            <m:t>𝐻</m:t>
                          </m:r>
                        </m:num>
                        <m:den>
                          <m:sSup>
                            <m:sSupPr>
                              <m:ctrlPr>
                                <a:rPr lang="en-US" altLang="ja-JP" sz="2400" b="0" i="1" smtClean="0">
                                  <a:latin typeface="Cambria Math" panose="02040503050406030204" pitchFamily="18" charset="0"/>
                                </a:rPr>
                              </m:ctrlPr>
                            </m:sSupPr>
                            <m:e>
                              <m:r>
                                <a:rPr lang="en-US" altLang="ja-JP" sz="2400" b="0" i="1" smtClean="0">
                                  <a:latin typeface="Cambria Math" panose="02040503050406030204" pitchFamily="18" charset="0"/>
                                </a:rPr>
                                <m:t>𝐿</m:t>
                              </m:r>
                            </m:e>
                            <m:sup>
                              <m:r>
                                <a:rPr lang="en-US" altLang="ja-JP" sz="2400" b="0" i="1" smtClean="0">
                                  <a:latin typeface="Cambria Math" panose="02040503050406030204" pitchFamily="18" charset="0"/>
                                </a:rPr>
                                <m:t>𝑛</m:t>
                              </m:r>
                            </m:sup>
                          </m:sSup>
                        </m:den>
                      </m:f>
                      <m:sSub>
                        <m:sSubPr>
                          <m:ctrlPr>
                            <a:rPr lang="en-US" altLang="ja-JP" sz="2400" b="0" i="1" smtClean="0">
                              <a:latin typeface="Cambria Math" panose="02040503050406030204" pitchFamily="18" charset="0"/>
                            </a:rPr>
                          </m:ctrlPr>
                        </m:sSubPr>
                        <m:e>
                          <m:r>
                            <a:rPr lang="en-US" altLang="ja-JP" sz="2400" b="0" i="1" smtClean="0">
                              <a:latin typeface="Cambria Math" panose="02040503050406030204" pitchFamily="18" charset="0"/>
                            </a:rPr>
                            <m:t>𝑥</m:t>
                          </m:r>
                        </m:e>
                        <m:sub>
                          <m:r>
                            <a:rPr lang="en-US" altLang="ja-JP" sz="2400" b="0" i="1" smtClean="0">
                              <a:latin typeface="Cambria Math" panose="02040503050406030204" pitchFamily="18" charset="0"/>
                            </a:rPr>
                            <m:t>𝑛</m:t>
                          </m:r>
                        </m:sub>
                      </m:sSub>
                      <m:r>
                        <a:rPr lang="en-US" altLang="ja-JP" sz="2400" b="0" i="1" smtClean="0">
                          <a:latin typeface="Cambria Math" panose="02040503050406030204" pitchFamily="18" charset="0"/>
                        </a:rPr>
                        <m:t>+</m:t>
                      </m:r>
                      <m:r>
                        <a:rPr lang="en-US" altLang="ja-JP" sz="2400" b="0" i="1" smtClean="0">
                          <a:latin typeface="Cambria Math" panose="02040503050406030204" pitchFamily="18" charset="0"/>
                        </a:rPr>
                        <m:t>𝐻</m:t>
                      </m:r>
                    </m:oMath>
                  </m:oMathPara>
                </a14:m>
                <a:endParaRPr lang="en-US" altLang="ja-JP" sz="2400" dirty="0" smtClean="0"/>
              </a:p>
              <a:p>
                <a:pPr marL="0" indent="0">
                  <a:buNone/>
                </a:pPr>
                <a:r>
                  <a:rPr lang="ja-JP" altLang="en-US" sz="2400" dirty="0" smtClean="0"/>
                  <a:t>サイクロイド</a:t>
                </a:r>
                <a:r>
                  <a:rPr lang="ja-JP" altLang="en-US" sz="2400" dirty="0" smtClean="0"/>
                  <a:t>曲線</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d>
                        <m:dPr>
                          <m:begChr m:val="{"/>
                          <m:endChr m:val=""/>
                          <m:ctrlPr>
                            <a:rPr lang="en-US" altLang="ja-JP" sz="2400" i="1" smtClean="0">
                              <a:latin typeface="Cambria Math" panose="02040503050406030204" pitchFamily="18" charset="0"/>
                            </a:rPr>
                          </m:ctrlPr>
                        </m:dPr>
                        <m:e>
                          <m:eqArr>
                            <m:eqArrPr>
                              <m:ctrlPr>
                                <a:rPr lang="en-US" altLang="ja-JP" sz="2400" i="1" smtClean="0">
                                  <a:latin typeface="Cambria Math" panose="02040503050406030204" pitchFamily="18" charset="0"/>
                                </a:rPr>
                              </m:ctrlPr>
                            </m:eqArrPr>
                            <m:e>
                              <m:r>
                                <a:rPr lang="en-US" altLang="ja-JP" sz="2400" b="0" i="1" smtClean="0">
                                  <a:latin typeface="Cambria Math" panose="02040503050406030204" pitchFamily="18" charset="0"/>
                                </a:rPr>
                                <m:t>𝑥</m:t>
                              </m:r>
                              <m:r>
                                <a:rPr lang="en-US" altLang="ja-JP" sz="2400" b="0" i="1" smtClean="0">
                                  <a:latin typeface="Cambria Math" panose="02040503050406030204" pitchFamily="18" charset="0"/>
                                </a:rPr>
                                <m:t>= </m:t>
                              </m:r>
                              <m:f>
                                <m:fPr>
                                  <m:ctrlPr>
                                    <a:rPr lang="en-US" altLang="ja-JP" sz="2400" b="0" i="1" smtClean="0">
                                      <a:latin typeface="Cambria Math" panose="02040503050406030204" pitchFamily="18" charset="0"/>
                                    </a:rPr>
                                  </m:ctrlPr>
                                </m:fPr>
                                <m:num>
                                  <m:r>
                                    <a:rPr lang="en-US" altLang="ja-JP" sz="2400" b="0" i="1" smtClean="0">
                                      <a:latin typeface="Cambria Math" panose="02040503050406030204" pitchFamily="18" charset="0"/>
                                    </a:rPr>
                                    <m:t>𝐻</m:t>
                                  </m:r>
                                </m:num>
                                <m:den>
                                  <m:r>
                                    <a:rPr lang="en-US" altLang="ja-JP" sz="2400" b="0" i="1" smtClean="0">
                                      <a:latin typeface="Cambria Math" panose="02040503050406030204" pitchFamily="18" charset="0"/>
                                    </a:rPr>
                                    <m:t>2</m:t>
                                  </m:r>
                                </m:den>
                              </m:f>
                              <m:d>
                                <m:dPr>
                                  <m:ctrlPr>
                                    <a:rPr lang="en-US" altLang="ja-JP" sz="2400" b="0" i="1" smtClean="0">
                                      <a:latin typeface="Cambria Math" panose="02040503050406030204" pitchFamily="18" charset="0"/>
                                    </a:rPr>
                                  </m:ctrlPr>
                                </m:dPr>
                                <m:e>
                                  <m:r>
                                    <a:rPr lang="ja-JP" altLang="en-US" sz="2400" b="0" i="1" smtClean="0">
                                      <a:latin typeface="Cambria Math" panose="02040503050406030204" pitchFamily="18" charset="0"/>
                                    </a:rPr>
                                    <m:t>𝜃</m:t>
                                  </m:r>
                                  <m:r>
                                    <a:rPr lang="en-US" altLang="ja-JP" sz="2400" b="0" i="1" smtClean="0">
                                      <a:latin typeface="Cambria Math" panose="02040503050406030204" pitchFamily="18" charset="0"/>
                                    </a:rPr>
                                    <m:t>−</m:t>
                                  </m:r>
                                  <m:r>
                                    <a:rPr lang="en-US" altLang="ja-JP" sz="2400" b="0" i="1" smtClean="0">
                                      <a:latin typeface="Cambria Math" panose="02040503050406030204" pitchFamily="18" charset="0"/>
                                    </a:rPr>
                                    <m:t>𝑠𝑖𝑛</m:t>
                                  </m:r>
                                  <m:r>
                                    <a:rPr lang="ja-JP" altLang="en-US" sz="2400" b="0" i="1" smtClean="0">
                                      <a:latin typeface="Cambria Math" panose="02040503050406030204" pitchFamily="18" charset="0"/>
                                    </a:rPr>
                                    <m:t>𝜃</m:t>
                                  </m:r>
                                </m:e>
                              </m:d>
                              <m:r>
                                <a:rPr lang="en-US" altLang="ja-JP" sz="2400" b="0" i="1" smtClean="0">
                                  <a:latin typeface="Cambria Math" panose="02040503050406030204" pitchFamily="18" charset="0"/>
                                </a:rPr>
                                <m:t>            </m:t>
                              </m:r>
                            </m:e>
                            <m:e>
                              <m:r>
                                <a:rPr lang="en-US" altLang="ja-JP" sz="2400" b="0" i="1" smtClean="0">
                                  <a:latin typeface="Cambria Math" panose="02040503050406030204" pitchFamily="18" charset="0"/>
                                </a:rPr>
                                <m:t>𝑦</m:t>
                              </m:r>
                              <m:r>
                                <a:rPr lang="en-US" altLang="ja-JP" sz="2400" b="0" i="1" smtClean="0">
                                  <a:latin typeface="Cambria Math" panose="02040503050406030204" pitchFamily="18" charset="0"/>
                                </a:rPr>
                                <m:t>=−</m:t>
                              </m:r>
                              <m:f>
                                <m:fPr>
                                  <m:ctrlPr>
                                    <a:rPr lang="en-US" altLang="ja-JP" sz="2400" b="0" i="1" smtClean="0">
                                      <a:latin typeface="Cambria Math" panose="02040503050406030204" pitchFamily="18" charset="0"/>
                                    </a:rPr>
                                  </m:ctrlPr>
                                </m:fPr>
                                <m:num>
                                  <m:r>
                                    <a:rPr lang="en-US" altLang="ja-JP" sz="2400" b="0" i="1" smtClean="0">
                                      <a:latin typeface="Cambria Math" panose="02040503050406030204" pitchFamily="18" charset="0"/>
                                    </a:rPr>
                                    <m:t>𝐻</m:t>
                                  </m:r>
                                </m:num>
                                <m:den>
                                  <m:r>
                                    <a:rPr lang="en-US" altLang="ja-JP" sz="2400" b="0" i="1" smtClean="0">
                                      <a:latin typeface="Cambria Math" panose="02040503050406030204" pitchFamily="18" charset="0"/>
                                    </a:rPr>
                                    <m:t>2</m:t>
                                  </m:r>
                                </m:den>
                              </m:f>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1−</m:t>
                                  </m:r>
                                  <m:r>
                                    <a:rPr lang="en-US" altLang="ja-JP" sz="2400" b="0" i="1" smtClean="0">
                                      <a:latin typeface="Cambria Math" panose="02040503050406030204" pitchFamily="18" charset="0"/>
                                    </a:rPr>
                                    <m:t>𝑐𝑜𝑠</m:t>
                                  </m:r>
                                  <m:r>
                                    <a:rPr lang="ja-JP" altLang="en-US" sz="2400" b="0" i="1" smtClean="0">
                                      <a:latin typeface="Cambria Math" panose="02040503050406030204" pitchFamily="18" charset="0"/>
                                    </a:rPr>
                                    <m:t>𝜃</m:t>
                                  </m:r>
                                </m:e>
                              </m:d>
                              <m:r>
                                <a:rPr lang="en-US" altLang="ja-JP" sz="2400" b="0" i="1" smtClean="0">
                                  <a:latin typeface="Cambria Math" panose="02040503050406030204" pitchFamily="18" charset="0"/>
                                </a:rPr>
                                <m:t>+</m:t>
                              </m:r>
                              <m:r>
                                <a:rPr lang="en-US" altLang="ja-JP" sz="2400" b="0" i="1" smtClean="0">
                                  <a:latin typeface="Cambria Math" panose="02040503050406030204" pitchFamily="18" charset="0"/>
                                </a:rPr>
                                <m:t>𝐻</m:t>
                              </m:r>
                            </m:e>
                          </m:eqArr>
                        </m:e>
                      </m:d>
                    </m:oMath>
                  </m:oMathPara>
                </a14:m>
                <a:endParaRPr lang="en-US" altLang="ja-JP" sz="2400" dirty="0" smtClean="0"/>
              </a:p>
            </p:txBody>
          </p:sp>
        </mc:Choice>
        <mc:Fallback>
          <p:sp>
            <p:nvSpPr>
              <p:cNvPr id="3" name="コンテンツ プレースホルダー 2"/>
              <p:cNvSpPr>
                <a:spLocks noGrp="1" noRot="1" noChangeAspect="1" noMove="1" noResize="1" noEditPoints="1" noAdjustHandles="1" noChangeArrowheads="1" noChangeShapeType="1" noTextEdit="1"/>
              </p:cNvSpPr>
              <p:nvPr>
                <p:ph idx="1"/>
              </p:nvPr>
            </p:nvSpPr>
            <p:spPr>
              <a:xfrm>
                <a:off x="315309" y="1014608"/>
                <a:ext cx="11729545" cy="5611660"/>
              </a:xfrm>
              <a:blipFill>
                <a:blip r:embed="rId2"/>
                <a:stretch>
                  <a:fillRect l="-676" t="-1629"/>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3194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2838" y="137786"/>
            <a:ext cx="11862148" cy="676406"/>
          </a:xfrm>
        </p:spPr>
        <p:txBody>
          <a:bodyPr>
            <a:normAutofit fontScale="90000"/>
          </a:bodyPr>
          <a:lstStyle/>
          <a:p>
            <a:r>
              <a:rPr kumimoji="1" lang="ja-JP" altLang="en-US" dirty="0" smtClean="0"/>
              <a:t>ボールが転がり落ちる所要時間の求め方</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162838" y="1052186"/>
                <a:ext cx="11862148" cy="5649239"/>
              </a:xfrm>
            </p:spPr>
            <p:txBody>
              <a:bodyPr>
                <a:normAutofit/>
              </a:bodyPr>
              <a:lstStyle/>
              <a:p>
                <a:pPr marL="0" indent="0">
                  <a:buNone/>
                </a:pPr>
                <a:r>
                  <a:rPr kumimoji="1" lang="ja-JP" altLang="en-US" sz="2400" dirty="0" smtClean="0"/>
                  <a:t>重力</a:t>
                </a:r>
                <a:r>
                  <a:rPr kumimoji="1" lang="en-US" altLang="ja-JP" sz="2400" dirty="0" smtClean="0"/>
                  <a:t>mg</a:t>
                </a:r>
                <a:r>
                  <a:rPr kumimoji="1" lang="ja-JP" altLang="en-US" sz="2400" dirty="0" smtClean="0"/>
                  <a:t>が働いて</a:t>
                </a:r>
                <a:r>
                  <a:rPr lang="ja-JP" altLang="en-US" sz="2400" dirty="0" smtClean="0"/>
                  <a:t>おり初速度が</a:t>
                </a:r>
                <a14:m>
                  <m:oMath xmlns:m="http://schemas.openxmlformats.org/officeDocument/2006/math">
                    <m:sSub>
                      <m:sSubPr>
                        <m:ctrlPr>
                          <a:rPr lang="en-US" altLang="ja-JP" sz="2400" i="1" smtClean="0">
                            <a:latin typeface="Cambria Math" panose="02040503050406030204" pitchFamily="18" charset="0"/>
                          </a:rPr>
                        </m:ctrlPr>
                      </m:sSubPr>
                      <m:e>
                        <m:r>
                          <a:rPr lang="en-US" altLang="ja-JP" sz="2400" b="0" i="1" smtClean="0">
                            <a:latin typeface="Cambria Math" panose="02040503050406030204" pitchFamily="18" charset="0"/>
                          </a:rPr>
                          <m:t>𝑣</m:t>
                        </m:r>
                      </m:e>
                      <m:sub>
                        <m:r>
                          <a:rPr lang="en-US" altLang="ja-JP" sz="2400" b="0" i="1" smtClean="0">
                            <a:latin typeface="Cambria Math" panose="02040503050406030204" pitchFamily="18" charset="0"/>
                          </a:rPr>
                          <m:t>0</m:t>
                        </m:r>
                      </m:sub>
                    </m:sSub>
                  </m:oMath>
                </a14:m>
                <a:r>
                  <a:rPr kumimoji="1" lang="ja-JP" altLang="en-US" sz="2400" dirty="0" smtClean="0"/>
                  <a:t>の時、高さ</a:t>
                </a:r>
                <a:r>
                  <a:rPr kumimoji="1" lang="en-US" altLang="ja-JP" sz="2400" dirty="0" smtClean="0"/>
                  <a:t>H</a:t>
                </a:r>
                <a:r>
                  <a:rPr kumimoji="1" lang="ja-JP" altLang="en-US" sz="2400" dirty="0" smtClean="0"/>
                  <a:t>から落下している</a:t>
                </a:r>
                <a:r>
                  <a:rPr lang="ja-JP" altLang="en-US" sz="2400" dirty="0"/>
                  <a:t>質量</a:t>
                </a:r>
                <a:r>
                  <a:rPr lang="en-US" altLang="ja-JP" sz="2400" dirty="0"/>
                  <a:t>m</a:t>
                </a:r>
                <a:r>
                  <a:rPr lang="ja-JP" altLang="en-US" sz="2400" dirty="0"/>
                  <a:t>の</a:t>
                </a:r>
                <a:r>
                  <a:rPr lang="ja-JP" altLang="en-US" sz="2400" dirty="0" smtClean="0"/>
                  <a:t>物体の高さが</a:t>
                </a:r>
                <a:r>
                  <a:rPr lang="en-US" altLang="ja-JP" sz="2400" dirty="0" smtClean="0"/>
                  <a:t>y</a:t>
                </a:r>
                <a:r>
                  <a:rPr lang="ja-JP" altLang="en-US" sz="2400" dirty="0" smtClean="0"/>
                  <a:t>の時の速度</a:t>
                </a:r>
                <a:r>
                  <a:rPr lang="en-US" altLang="ja-JP" sz="2400" dirty="0" smtClean="0"/>
                  <a:t>v</a:t>
                </a:r>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𝑣</m:t>
                      </m:r>
                      <m:r>
                        <a:rPr kumimoji="1" lang="en-US" altLang="ja-JP" sz="2400" b="0" i="1" smtClean="0">
                          <a:latin typeface="Cambria Math" panose="02040503050406030204" pitchFamily="18" charset="0"/>
                        </a:rPr>
                        <m:t>=</m:t>
                      </m:r>
                      <m:rad>
                        <m:radPr>
                          <m:degHide m:val="on"/>
                          <m:ctrlPr>
                            <a:rPr kumimoji="1" lang="en-US" altLang="ja-JP" sz="2400" b="0" i="1" smtClean="0">
                              <a:latin typeface="Cambria Math" panose="02040503050406030204" pitchFamily="18" charset="0"/>
                            </a:rPr>
                          </m:ctrlPr>
                        </m:radPr>
                        <m:deg/>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𝑣</m:t>
                              </m:r>
                            </m:e>
                            <m:sub>
                              <m:r>
                                <a:rPr kumimoji="1" lang="en-US" altLang="ja-JP" sz="2400" b="0" i="1" smtClean="0">
                                  <a:latin typeface="Cambria Math" panose="02040503050406030204" pitchFamily="18" charset="0"/>
                                </a:rPr>
                                <m:t>0+2</m:t>
                              </m:r>
                              <m:r>
                                <a:rPr kumimoji="1" lang="en-US" altLang="ja-JP" sz="2400" b="0" i="1" smtClean="0">
                                  <a:latin typeface="Cambria Math" panose="02040503050406030204" pitchFamily="18" charset="0"/>
                                </a:rPr>
                                <m:t>𝑔</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𝐻</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𝑦</m:t>
                              </m:r>
                              <m:r>
                                <a:rPr kumimoji="1" lang="en-US" altLang="ja-JP" sz="2400" b="0" i="1" smtClean="0">
                                  <a:latin typeface="Cambria Math" panose="02040503050406030204" pitchFamily="18" charset="0"/>
                                </a:rPr>
                                <m:t>)</m:t>
                              </m:r>
                            </m:sub>
                          </m:sSub>
                        </m:e>
                      </m:rad>
                    </m:oMath>
                  </m:oMathPara>
                </a14:m>
                <a:endParaRPr kumimoji="1" lang="en-US" altLang="ja-JP" sz="2400" dirty="0" smtClean="0"/>
              </a:p>
              <a:p>
                <a:pPr marL="0" indent="0">
                  <a:buNone/>
                </a:pPr>
                <a:r>
                  <a:rPr lang="ja-JP" altLang="en-US" sz="2400" dirty="0" smtClean="0"/>
                  <a:t>直線・曲線の高さ</a:t>
                </a:r>
                <a:r>
                  <a:rPr lang="en-US" altLang="ja-JP" sz="2400" dirty="0" smtClean="0"/>
                  <a:t>y</a:t>
                </a:r>
                <a:r>
                  <a:rPr lang="ja-JP" altLang="en-US" sz="2400" dirty="0" smtClean="0"/>
                  <a:t>の時の傾き</a:t>
                </a:r>
                <a14:m>
                  <m:oMath xmlns:m="http://schemas.openxmlformats.org/officeDocument/2006/math">
                    <m:r>
                      <a:rPr lang="ja-JP" altLang="en-US" sz="2400" i="1" smtClean="0">
                        <a:latin typeface="Cambria Math" panose="02040503050406030204" pitchFamily="18" charset="0"/>
                      </a:rPr>
                      <m:t>𝜃</m:t>
                    </m:r>
                  </m:oMath>
                </a14:m>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ja-JP" altLang="en-US" sz="2400" i="1" smtClean="0">
                          <a:latin typeface="Cambria Math" panose="02040503050406030204" pitchFamily="18" charset="0"/>
                        </a:rPr>
                        <m:t>𝜃</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𝑎𝑟𝑐𝑐𝑜𝑠</m:t>
                      </m:r>
                      <m:rad>
                        <m:radPr>
                          <m:degHide m:val="on"/>
                          <m:ctrlPr>
                            <a:rPr kumimoji="1" lang="en-US" altLang="ja-JP" sz="2400" b="0" i="1" smtClean="0">
                              <a:latin typeface="Cambria Math" panose="02040503050406030204" pitchFamily="18" charset="0"/>
                            </a:rPr>
                          </m:ctrlPr>
                        </m:radPr>
                        <m:deg/>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𝑑𝑦</m:t>
                                      </m:r>
                                    </m:num>
                                    <m:den>
                                      <m:r>
                                        <a:rPr kumimoji="1" lang="en-US" altLang="ja-JP" sz="2400" b="0" i="1" smtClean="0">
                                          <a:latin typeface="Cambria Math" panose="02040503050406030204" pitchFamily="18" charset="0"/>
                                        </a:rPr>
                                        <m:t>𝑑𝑥</m:t>
                                      </m:r>
                                    </m:den>
                                  </m:f>
                                  <m:r>
                                    <a:rPr kumimoji="1" lang="en-US" altLang="ja-JP" sz="2400" b="0" i="1" smtClean="0">
                                      <a:latin typeface="Cambria Math" panose="02040503050406030204" pitchFamily="18" charset="0"/>
                                    </a:rPr>
                                    <m:t>)</m:t>
                                  </m:r>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+1</m:t>
                              </m:r>
                            </m:den>
                          </m:f>
                        </m:e>
                      </m:rad>
                    </m:oMath>
                  </m:oMathPara>
                </a14:m>
                <a:endParaRPr kumimoji="1" lang="en-US" altLang="ja-JP" sz="2400" dirty="0" smtClean="0"/>
              </a:p>
              <a:p>
                <a:pPr marL="0" indent="0">
                  <a:buNone/>
                </a:pPr>
                <a:r>
                  <a:rPr kumimoji="1" lang="ja-JP" altLang="en-US" sz="2400" dirty="0" smtClean="0"/>
                  <a:t>速度</a:t>
                </a:r>
                <a:r>
                  <a:rPr kumimoji="1" lang="en-US" altLang="ja-JP" sz="2400" dirty="0" smtClean="0"/>
                  <a:t>v</a:t>
                </a:r>
                <a:r>
                  <a:rPr kumimoji="1" lang="ja-JP" altLang="en-US" sz="2400" dirty="0" smtClean="0"/>
                  <a:t>を角度</a:t>
                </a:r>
                <a14:m>
                  <m:oMath xmlns:m="http://schemas.openxmlformats.org/officeDocument/2006/math">
                    <m:r>
                      <a:rPr kumimoji="1" lang="ja-JP" altLang="en-US" sz="2400" i="1" smtClean="0">
                        <a:latin typeface="Cambria Math" panose="02040503050406030204" pitchFamily="18" charset="0"/>
                      </a:rPr>
                      <m:t>𝜃</m:t>
                    </m:r>
                  </m:oMath>
                </a14:m>
                <a:r>
                  <a:rPr kumimoji="1" lang="ja-JP" altLang="en-US" sz="2400" dirty="0" smtClean="0"/>
                  <a:t>より</a:t>
                </a:r>
                <a:r>
                  <a:rPr kumimoji="1" lang="en-US" altLang="ja-JP" sz="2400" dirty="0" smtClean="0"/>
                  <a:t>x</a:t>
                </a:r>
                <a:r>
                  <a:rPr kumimoji="1" lang="ja-JP" altLang="en-US" sz="2400" dirty="0" smtClean="0"/>
                  <a:t>成分</a:t>
                </a:r>
                <a:r>
                  <a:rPr kumimoji="1" lang="en-US" altLang="ja-JP" sz="2400" dirty="0" smtClean="0"/>
                  <a:t>y</a:t>
                </a:r>
                <a:r>
                  <a:rPr kumimoji="1" lang="ja-JP" altLang="en-US" sz="2400" dirty="0" smtClean="0"/>
                  <a:t>成分へ分解し、</a:t>
                </a:r>
                <a14:m>
                  <m:oMath xmlns:m="http://schemas.openxmlformats.org/officeDocument/2006/math">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𝑥</m:t>
                        </m:r>
                      </m:e>
                      <m:sub>
                        <m:r>
                          <a:rPr kumimoji="1" lang="en-US" altLang="ja-JP" sz="2400" b="0" i="1" smtClean="0">
                            <a:latin typeface="Cambria Math" panose="02040503050406030204" pitchFamily="18" charset="0"/>
                          </a:rPr>
                          <m:t>𝑛</m:t>
                        </m:r>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𝑦</m:t>
                        </m:r>
                      </m:e>
                      <m:sub>
                        <m:r>
                          <a:rPr kumimoji="1" lang="en-US" altLang="ja-JP" sz="2400" b="0" i="1" smtClean="0">
                            <a:latin typeface="Cambria Math" panose="02040503050406030204" pitchFamily="18" charset="0"/>
                          </a:rPr>
                          <m:t>𝑛</m:t>
                        </m:r>
                        <m:r>
                          <a:rPr kumimoji="1" lang="en-US" altLang="ja-JP" sz="2400" b="0" i="1" smtClean="0">
                            <a:latin typeface="Cambria Math" panose="02040503050406030204" pitchFamily="18" charset="0"/>
                          </a:rPr>
                          <m:t>−1</m:t>
                        </m:r>
                      </m:sub>
                    </m:sSub>
                    <m:r>
                      <a:rPr kumimoji="1" lang="en-US" altLang="ja-JP" sz="2400" b="0" i="1" smtClean="0">
                        <a:latin typeface="Cambria Math" panose="02040503050406030204" pitchFamily="18" charset="0"/>
                      </a:rPr>
                      <m:t>)</m:t>
                    </m:r>
                  </m:oMath>
                </a14:m>
                <a:r>
                  <a:rPr kumimoji="1" lang="ja-JP" altLang="en-US" sz="2400" dirty="0" smtClean="0"/>
                  <a:t>から</a:t>
                </a:r>
                <a14:m>
                  <m:oMath xmlns:m="http://schemas.openxmlformats.org/officeDocument/2006/math">
                    <m:r>
                      <a:rPr kumimoji="1" lang="ja-JP" altLang="en-US" sz="2400" i="1" dirty="0" smtClean="0">
                        <a:latin typeface="Cambria Math" panose="02040503050406030204" pitchFamily="18" charset="0"/>
                      </a:rPr>
                      <m:t>∆</m:t>
                    </m:r>
                    <m:r>
                      <a:rPr kumimoji="1" lang="en-US" altLang="ja-JP" sz="2400" b="0" i="1" dirty="0" smtClean="0">
                        <a:latin typeface="Cambria Math" panose="02040503050406030204" pitchFamily="18" charset="0"/>
                      </a:rPr>
                      <m:t>𝑡</m:t>
                    </m:r>
                  </m:oMath>
                </a14:m>
                <a:r>
                  <a:rPr kumimoji="1" lang="ja-JP" altLang="en-US" sz="2400" dirty="0" smtClean="0"/>
                  <a:t>秒後の位置</a:t>
                </a:r>
                <a14:m>
                  <m:oMath xmlns:m="http://schemas.openxmlformats.org/officeDocument/2006/math">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𝑥</m:t>
                        </m:r>
                      </m:e>
                      <m:sub>
                        <m:r>
                          <a:rPr kumimoji="1" lang="en-US" altLang="ja-JP" sz="2400" b="0" i="1" smtClean="0">
                            <a:latin typeface="Cambria Math" panose="02040503050406030204" pitchFamily="18" charset="0"/>
                          </a:rPr>
                          <m:t>𝑛</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𝑦</m:t>
                        </m:r>
                      </m:e>
                      <m:sub>
                        <m:r>
                          <a:rPr kumimoji="1" lang="en-US" altLang="ja-JP" sz="2400" b="0" i="1" smtClean="0">
                            <a:latin typeface="Cambria Math" panose="02040503050406030204" pitchFamily="18" charset="0"/>
                          </a:rPr>
                          <m:t>𝑛</m:t>
                        </m:r>
                      </m:sub>
                    </m:sSub>
                    <m:r>
                      <a:rPr kumimoji="1" lang="en-US" altLang="ja-JP" sz="2400" b="0" i="1" smtClean="0">
                        <a:latin typeface="Cambria Math" panose="02040503050406030204" pitchFamily="18" charset="0"/>
                      </a:rPr>
                      <m:t>)</m:t>
                    </m:r>
                  </m:oMath>
                </a14:m>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d>
                        <m:dPr>
                          <m:begChr m:val="{"/>
                          <m:endChr m:val=""/>
                          <m:ctrlPr>
                            <a:rPr kumimoji="1" lang="en-US" altLang="ja-JP" sz="2400" i="1" smtClean="0">
                              <a:latin typeface="Cambria Math" panose="02040503050406030204" pitchFamily="18" charset="0"/>
                            </a:rPr>
                          </m:ctrlPr>
                        </m:dPr>
                        <m:e>
                          <m:eqArr>
                            <m:eqArrPr>
                              <m:ctrlPr>
                                <a:rPr kumimoji="1" lang="en-US" altLang="ja-JP" sz="2400" i="1" smtClean="0">
                                  <a:latin typeface="Cambria Math" panose="02040503050406030204" pitchFamily="18" charset="0"/>
                                </a:rPr>
                              </m:ctrlPr>
                            </m:eqArrPr>
                            <m:e>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𝑥</m:t>
                                  </m:r>
                                </m:e>
                                <m:sub>
                                  <m:r>
                                    <a:rPr kumimoji="1" lang="en-US" altLang="ja-JP" sz="2400" b="0" i="1" smtClean="0">
                                      <a:latin typeface="Cambria Math" panose="02040503050406030204" pitchFamily="18" charset="0"/>
                                    </a:rPr>
                                    <m:t>𝑛</m:t>
                                  </m:r>
                                </m:sub>
                              </m:sSub>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𝑡</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𝑣𝑐𝑜𝑠</m:t>
                              </m:r>
                              <m:r>
                                <a:rPr kumimoji="1" lang="ja-JP" altLang="en-US" sz="2400" b="0" i="1" smtClean="0">
                                  <a:latin typeface="Cambria Math" panose="02040503050406030204" pitchFamily="18" charset="0"/>
                                  <a:ea typeface="Cambria Math" panose="02040503050406030204" pitchFamily="18" charset="0"/>
                                </a:rPr>
                                <m:t>𝜃</m:t>
                              </m:r>
                              <m:r>
                                <a:rPr kumimoji="1" lang="en-US" altLang="ja-JP" sz="2400" b="0" i="1" smtClean="0">
                                  <a:latin typeface="Cambria Math" panose="02040503050406030204" pitchFamily="18" charset="0"/>
                                  <a:ea typeface="Cambria Math" panose="02040503050406030204" pitchFamily="18" charset="0"/>
                                </a:rPr>
                                <m:t>+</m:t>
                              </m:r>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𝑥</m:t>
                                  </m:r>
                                </m:e>
                                <m:sub>
                                  <m:r>
                                    <a:rPr kumimoji="1" lang="en-US" altLang="ja-JP" sz="2400" b="0" i="1" smtClean="0">
                                      <a:latin typeface="Cambria Math" panose="02040503050406030204" pitchFamily="18" charset="0"/>
                                      <a:ea typeface="Cambria Math" panose="02040503050406030204" pitchFamily="18" charset="0"/>
                                    </a:rPr>
                                    <m:t>𝑛</m:t>
                                  </m:r>
                                  <m:r>
                                    <a:rPr kumimoji="1" lang="en-US" altLang="ja-JP" sz="2400" b="0" i="1" smtClean="0">
                                      <a:latin typeface="Cambria Math" panose="02040503050406030204" pitchFamily="18" charset="0"/>
                                      <a:ea typeface="Cambria Math" panose="02040503050406030204" pitchFamily="18" charset="0"/>
                                    </a:rPr>
                                    <m:t>−1</m:t>
                                  </m:r>
                                </m:sub>
                              </m:sSub>
                            </m:e>
                            <m:e>
                              <m:sSub>
                                <m:sSubPr>
                                  <m:ctrlPr>
                                    <a:rPr lang="en-US" altLang="ja-JP" sz="2400" i="1">
                                      <a:latin typeface="Cambria Math" panose="02040503050406030204" pitchFamily="18" charset="0"/>
                                    </a:rPr>
                                  </m:ctrlPr>
                                </m:sSubPr>
                                <m:e>
                                  <m:r>
                                    <a:rPr lang="en-US" altLang="ja-JP" sz="2400" b="0" i="1" smtClean="0">
                                      <a:latin typeface="Cambria Math" panose="02040503050406030204" pitchFamily="18" charset="0"/>
                                    </a:rPr>
                                    <m:t>𝑦</m:t>
                                  </m:r>
                                </m:e>
                                <m:sub>
                                  <m:r>
                                    <a:rPr lang="en-US" altLang="ja-JP" sz="2400" i="1">
                                      <a:latin typeface="Cambria Math" panose="02040503050406030204" pitchFamily="18" charset="0"/>
                                    </a:rPr>
                                    <m:t>𝑛</m:t>
                                  </m:r>
                                </m:sub>
                              </m:sSub>
                              <m:r>
                                <a:rPr lang="en-US" altLang="ja-JP" sz="2400" i="1">
                                  <a:latin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𝑡</m:t>
                              </m:r>
                              <m:r>
                                <a:rPr lang="en-US" altLang="ja-JP" sz="2400" i="1">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ea typeface="Cambria Math" panose="02040503050406030204" pitchFamily="18" charset="0"/>
                                </a:rPr>
                                <m:t>𝑣𝑐𝑜𝑠</m:t>
                              </m:r>
                              <m:r>
                                <a:rPr lang="ja-JP" altLang="en-US" sz="2400" i="1">
                                  <a:latin typeface="Cambria Math" panose="02040503050406030204" pitchFamily="18" charset="0"/>
                                  <a:ea typeface="Cambria Math" panose="02040503050406030204" pitchFamily="18" charset="0"/>
                                </a:rPr>
                                <m:t>𝜃</m:t>
                              </m:r>
                              <m:r>
                                <a:rPr lang="en-US" altLang="ja-JP" sz="2400" i="1">
                                  <a:latin typeface="Cambria Math" panose="02040503050406030204" pitchFamily="18" charset="0"/>
                                  <a:ea typeface="Cambria Math" panose="02040503050406030204" pitchFamily="18" charset="0"/>
                                </a:rPr>
                                <m:t>+</m:t>
                              </m:r>
                              <m:sSub>
                                <m:sSubPr>
                                  <m:ctrlPr>
                                    <a:rPr lang="en-US" altLang="ja-JP" sz="2400" i="1">
                                      <a:latin typeface="Cambria Math" panose="02040503050406030204" pitchFamily="18" charset="0"/>
                                      <a:ea typeface="Cambria Math" panose="02040503050406030204" pitchFamily="18" charset="0"/>
                                    </a:rPr>
                                  </m:ctrlPr>
                                </m:sSubPr>
                                <m:e>
                                  <m:r>
                                    <a:rPr lang="en-US" altLang="ja-JP" sz="2400" b="0" i="1" smtClean="0">
                                      <a:latin typeface="Cambria Math" panose="02040503050406030204" pitchFamily="18" charset="0"/>
                                      <a:ea typeface="Cambria Math" panose="02040503050406030204" pitchFamily="18" charset="0"/>
                                    </a:rPr>
                                    <m:t>𝑦</m:t>
                                  </m:r>
                                </m:e>
                                <m:sub>
                                  <m:r>
                                    <a:rPr lang="en-US" altLang="ja-JP" sz="2400" i="1">
                                      <a:latin typeface="Cambria Math" panose="02040503050406030204" pitchFamily="18" charset="0"/>
                                      <a:ea typeface="Cambria Math" panose="02040503050406030204" pitchFamily="18" charset="0"/>
                                    </a:rPr>
                                    <m:t>𝑛</m:t>
                                  </m:r>
                                  <m:r>
                                    <a:rPr lang="en-US" altLang="ja-JP" sz="2400" i="1">
                                      <a:latin typeface="Cambria Math" panose="02040503050406030204" pitchFamily="18" charset="0"/>
                                      <a:ea typeface="Cambria Math" panose="02040503050406030204" pitchFamily="18" charset="0"/>
                                    </a:rPr>
                                    <m:t>−1</m:t>
                                  </m:r>
                                </m:sub>
                              </m:sSub>
                            </m:e>
                          </m:eqArr>
                        </m:e>
                      </m:d>
                    </m:oMath>
                  </m:oMathPara>
                </a14:m>
                <a:endParaRPr kumimoji="1" lang="en-US" altLang="ja-JP" sz="2400" dirty="0" smtClean="0"/>
              </a:p>
              <a:p>
                <a:pPr marL="0" indent="0">
                  <a:buNone/>
                </a:pPr>
                <a:r>
                  <a:rPr kumimoji="1" lang="ja-JP" altLang="en-US" sz="2400" dirty="0" smtClean="0"/>
                  <a:t>最後に設定した到達地点</a:t>
                </a:r>
                <a:r>
                  <a:rPr kumimoji="1" lang="en-US" altLang="ja-JP" sz="2400" dirty="0" smtClean="0"/>
                  <a:t>(L,0)</a:t>
                </a:r>
                <a:r>
                  <a:rPr kumimoji="1" lang="ja-JP" altLang="en-US" sz="2400" dirty="0" smtClean="0"/>
                  <a:t>となった時の</a:t>
                </a:r>
                <a14:m>
                  <m:oMath xmlns:m="http://schemas.openxmlformats.org/officeDocument/2006/math">
                    <m:r>
                      <a:rPr kumimoji="1" lang="ja-JP" altLang="en-US" sz="2400" i="1" smtClean="0">
                        <a:latin typeface="Cambria Math" panose="02040503050406030204" pitchFamily="18" charset="0"/>
                      </a:rPr>
                      <m:t>∆</m:t>
                    </m:r>
                    <m:r>
                      <a:rPr kumimoji="1" lang="en-US" altLang="ja-JP" sz="2400" b="0" i="1" smtClean="0">
                        <a:latin typeface="Cambria Math" panose="02040503050406030204" pitchFamily="18" charset="0"/>
                      </a:rPr>
                      <m:t>𝑡</m:t>
                    </m:r>
                  </m:oMath>
                </a14:m>
                <a:r>
                  <a:rPr kumimoji="1" lang="ja-JP" altLang="en-US" sz="2400" dirty="0" smtClean="0"/>
                  <a:t>の合計をボールの転がり落ちる所要時間とする</a:t>
                </a:r>
                <a:endParaRPr kumimoji="1" lang="ja-JP" altLang="en-US" sz="24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162838" y="1052186"/>
                <a:ext cx="11862148" cy="5649239"/>
              </a:xfrm>
              <a:blipFill>
                <a:blip r:embed="rId2"/>
                <a:stretch>
                  <a:fillRect l="-822" t="-1188" r="-30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04382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786" y="150312"/>
            <a:ext cx="11824570" cy="676406"/>
          </a:xfrm>
        </p:spPr>
        <p:txBody>
          <a:bodyPr>
            <a:normAutofit fontScale="90000"/>
          </a:bodyPr>
          <a:lstStyle/>
          <a:p>
            <a:r>
              <a:rPr kumimoji="1" lang="ja-JP" altLang="en-US" dirty="0" smtClean="0"/>
              <a:t>三つのボールが転がり落ちる所要時間の比較</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787" y="984630"/>
            <a:ext cx="6046758" cy="3725156"/>
          </a:xfr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2554" y="984629"/>
            <a:ext cx="4139502" cy="3449585"/>
          </a:xfrm>
          <a:prstGeom prst="rect">
            <a:avLst/>
          </a:prstGeom>
        </p:spPr>
      </p:pic>
      <p:sp>
        <p:nvSpPr>
          <p:cNvPr id="6" name="テキスト ボックス 5"/>
          <p:cNvSpPr txBox="1"/>
          <p:nvPr/>
        </p:nvSpPr>
        <p:spPr>
          <a:xfrm>
            <a:off x="137786" y="5473872"/>
            <a:ext cx="10892909" cy="461665"/>
          </a:xfrm>
          <a:prstGeom prst="rect">
            <a:avLst/>
          </a:prstGeom>
          <a:noFill/>
        </p:spPr>
        <p:txBody>
          <a:bodyPr wrap="square" rtlCol="0">
            <a:spAutoFit/>
          </a:bodyPr>
          <a:lstStyle/>
          <a:p>
            <a:r>
              <a:rPr kumimoji="1" lang="ja-JP" altLang="en-US" sz="2400" dirty="0" smtClean="0"/>
              <a:t>いずれの場合もサイクロイド曲線が最も転がり落ちる所要時間が短い</a:t>
            </a:r>
            <a:endParaRPr kumimoji="1" lang="ja-JP" altLang="en-US" sz="2400" dirty="0"/>
          </a:p>
        </p:txBody>
      </p:sp>
    </p:spTree>
    <p:extLst>
      <p:ext uri="{BB962C8B-B14F-4D97-AF65-F5344CB8AC3E}">
        <p14:creationId xmlns:p14="http://schemas.microsoft.com/office/powerpoint/2010/main" val="400578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3036" y="125448"/>
            <a:ext cx="8127889" cy="500853"/>
          </a:xfrm>
        </p:spPr>
        <p:txBody>
          <a:bodyPr>
            <a:normAutofit fontScale="90000"/>
          </a:bodyPr>
          <a:lstStyle/>
          <a:p>
            <a:r>
              <a:rPr kumimoji="1" lang="ja-JP" altLang="en-US" dirty="0" smtClean="0"/>
              <a:t>摩擦力の追加</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225468" y="914400"/>
                <a:ext cx="11736888" cy="5749447"/>
              </a:xfrm>
            </p:spPr>
            <p:txBody>
              <a:bodyPr>
                <a:normAutofit/>
              </a:bodyPr>
              <a:lstStyle/>
              <a:p>
                <a:pPr marL="0" indent="0">
                  <a:buNone/>
                </a:pPr>
                <a:r>
                  <a:rPr kumimoji="1" lang="ja-JP" altLang="en-US" sz="2400" dirty="0" smtClean="0"/>
                  <a:t>ボールが転がり落ちる時に働く摩擦力には二つあり、ボールが滑り落ちる時に働く動摩擦力</a:t>
                </a:r>
                <a:r>
                  <a:rPr kumimoji="1" lang="en-US" altLang="ja-JP" sz="2400" dirty="0" smtClean="0"/>
                  <a:t>(</a:t>
                </a:r>
                <a:r>
                  <a:rPr kumimoji="1" lang="ja-JP" altLang="en-US" sz="2400" dirty="0" smtClean="0"/>
                  <a:t>以下</a:t>
                </a:r>
                <a:r>
                  <a:rPr kumimoji="1" lang="en-US" altLang="ja-JP" sz="2400" dirty="0" smtClean="0"/>
                  <a:t>:</a:t>
                </a:r>
                <a:r>
                  <a:rPr kumimoji="1" lang="ja-JP" altLang="en-US" sz="2400" dirty="0" smtClean="0"/>
                  <a:t>滑り摩擦</a:t>
                </a:r>
                <a:r>
                  <a:rPr kumimoji="1" lang="en-US" altLang="ja-JP" sz="2400" dirty="0" smtClean="0"/>
                  <a:t>)</a:t>
                </a:r>
                <a:r>
                  <a:rPr kumimoji="1" lang="ja-JP" altLang="en-US" sz="2400" dirty="0" smtClean="0"/>
                  <a:t>と、回転し転がっている時に働く転がり摩擦がある</a:t>
                </a:r>
                <a:endParaRPr kumimoji="1" lang="en-US" altLang="ja-JP" sz="2400" dirty="0" smtClean="0"/>
              </a:p>
              <a:p>
                <a:pPr marL="0" indent="0">
                  <a:buNone/>
                </a:pPr>
                <a:endParaRPr kumimoji="1" lang="en-US" altLang="ja-JP" sz="2400" dirty="0" smtClean="0"/>
              </a:p>
              <a:p>
                <a:pPr marL="0" indent="0">
                  <a:buNone/>
                </a:pPr>
                <a:r>
                  <a:rPr lang="ja-JP" altLang="en-US" sz="2400" dirty="0" smtClean="0"/>
                  <a:t>滑り摩擦に比べて転がり摩擦は非常に小さいので、今回は滑り摩擦のみ適用する</a:t>
                </a:r>
                <a:endParaRPr lang="en-US" altLang="ja-JP" sz="2400" dirty="0" smtClean="0"/>
              </a:p>
              <a:p>
                <a:pPr marL="0" indent="0">
                  <a:buNone/>
                </a:pPr>
                <a:endParaRPr kumimoji="1" lang="en-US" altLang="ja-JP" sz="2400" dirty="0"/>
              </a:p>
              <a:p>
                <a:pPr marL="0" indent="0">
                  <a:buNone/>
                </a:pPr>
                <a:r>
                  <a:rPr lang="ja-JP" altLang="en-US" sz="2400" dirty="0" smtClean="0"/>
                  <a:t>摩擦係数</a:t>
                </a:r>
                <a:r>
                  <a:rPr lang="en-US" altLang="ja-JP" sz="2400" dirty="0" smtClean="0"/>
                  <a:t>ν</a:t>
                </a:r>
                <a:r>
                  <a:rPr lang="ja-JP" altLang="en-US" sz="2400" dirty="0"/>
                  <a:t>・</a:t>
                </a:r>
                <a:r>
                  <a:rPr lang="ja-JP" altLang="en-US" sz="2400" dirty="0" smtClean="0"/>
                  <a:t>垂直抗力Ｎとして摩擦力</a:t>
                </a:r>
                <a:r>
                  <a:rPr lang="en-US" altLang="ja-JP" sz="2400" dirty="0" smtClean="0"/>
                  <a:t>w</a:t>
                </a:r>
                <a:r>
                  <a:rPr lang="ja-JP" altLang="en-US" sz="2400" dirty="0" smtClean="0"/>
                  <a:t>を表すと</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𝑁</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𝑚𝑔𝑐𝑜𝑠</m:t>
                      </m:r>
                      <m:r>
                        <m:rPr>
                          <m:sty m:val="p"/>
                        </m:rPr>
                        <a:rPr lang="en-US" altLang="ja-JP" sz="2400" dirty="0">
                          <a:latin typeface="Cambria Math" panose="02040503050406030204" pitchFamily="18" charset="0"/>
                          <a:ea typeface="Cambria Math" panose="02040503050406030204" pitchFamily="18" charset="0"/>
                        </a:rPr>
                        <m:t>θ</m:t>
                      </m:r>
                    </m:oMath>
                  </m:oMathPara>
                </a14:m>
                <a:endParaRPr kumimoji="1"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𝑤</m:t>
                      </m:r>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𝑚𝑔</m:t>
                      </m:r>
                      <m:r>
                        <a:rPr kumimoji="1" lang="ja-JP" altLang="en-US" sz="2400" b="0" i="1" smtClean="0">
                          <a:latin typeface="Cambria Math" panose="02040503050406030204" pitchFamily="18" charset="0"/>
                          <a:ea typeface="Cambria Math" panose="02040503050406030204" pitchFamily="18" charset="0"/>
                        </a:rPr>
                        <m:t>𝜇</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𝑥</m:t>
                      </m:r>
                    </m:oMath>
                  </m:oMathPara>
                </a14:m>
                <a:endParaRPr kumimoji="1" lang="en-US" altLang="ja-JP" sz="2400" dirty="0" smtClean="0"/>
              </a:p>
              <a:p>
                <a:pPr marL="0" indent="0">
                  <a:buNone/>
                </a:pPr>
                <a:r>
                  <a:rPr lang="ja-JP" altLang="en-US" sz="2400" dirty="0" smtClean="0"/>
                  <a:t>エネルギー保存則に摩擦力を加えて速度を求める</a:t>
                </a:r>
                <a:endParaRPr lang="en-US" altLang="ja-JP" sz="2400" dirty="0" smtClean="0"/>
              </a:p>
              <a:p>
                <a:pPr marL="0" indent="0">
                  <a:buNone/>
                </a:pPr>
                <a14:m>
                  <m:oMathPara xmlns:m="http://schemas.openxmlformats.org/officeDocument/2006/math">
                    <m:oMathParaPr>
                      <m:jc m:val="centerGroup"/>
                    </m:oMathParaPr>
                    <m:oMath xmlns:m="http://schemas.openxmlformats.org/officeDocument/2006/math">
                      <m:r>
                        <a:rPr kumimoji="1" lang="en-US" altLang="ja-JP" sz="2400" b="0" i="1" smtClean="0">
                          <a:latin typeface="Cambria Math" panose="02040503050406030204" pitchFamily="18" charset="0"/>
                        </a:rPr>
                        <m:t>𝑣</m:t>
                      </m:r>
                      <m:r>
                        <a:rPr kumimoji="1" lang="en-US" altLang="ja-JP" sz="2400" b="0" i="1" smtClean="0">
                          <a:latin typeface="Cambria Math" panose="02040503050406030204" pitchFamily="18" charset="0"/>
                        </a:rPr>
                        <m:t>=</m:t>
                      </m:r>
                      <m:rad>
                        <m:radPr>
                          <m:degHide m:val="on"/>
                          <m:ctrlPr>
                            <a:rPr kumimoji="1" lang="en-US" altLang="ja-JP" sz="2400" b="0" i="1" smtClean="0">
                              <a:latin typeface="Cambria Math" panose="02040503050406030204" pitchFamily="18" charset="0"/>
                            </a:rPr>
                          </m:ctrlPr>
                        </m:radPr>
                        <m:deg/>
                        <m:e>
                          <m:r>
                            <a:rPr lang="en-US" altLang="ja-JP" sz="2400" i="1">
                              <a:latin typeface="Cambria Math" panose="02040503050406030204" pitchFamily="18" charset="0"/>
                            </a:rPr>
                            <m:t>2</m:t>
                          </m:r>
                          <m:r>
                            <a:rPr lang="en-US" altLang="ja-JP" sz="2400" i="1">
                              <a:latin typeface="Cambria Math" panose="02040503050406030204" pitchFamily="18" charset="0"/>
                            </a:rPr>
                            <m:t>𝑔</m:t>
                          </m:r>
                          <m:r>
                            <a:rPr lang="en-US" altLang="ja-JP" sz="2400" i="1">
                              <a:latin typeface="Cambria Math" panose="02040503050406030204" pitchFamily="18" charset="0"/>
                            </a:rPr>
                            <m:t>(</m:t>
                          </m:r>
                          <m:r>
                            <a:rPr lang="en-US" altLang="ja-JP" sz="2400" i="1">
                              <a:latin typeface="Cambria Math" panose="02040503050406030204" pitchFamily="18" charset="0"/>
                            </a:rPr>
                            <m:t>𝐻</m:t>
                          </m:r>
                          <m:r>
                            <a:rPr lang="en-US" altLang="ja-JP" sz="2400" i="1">
                              <a:latin typeface="Cambria Math" panose="02040503050406030204" pitchFamily="18" charset="0"/>
                            </a:rPr>
                            <m:t>−</m:t>
                          </m:r>
                          <m:r>
                            <a:rPr lang="en-US" altLang="ja-JP" sz="2400" i="1">
                              <a:latin typeface="Cambria Math" panose="02040503050406030204" pitchFamily="18" charset="0"/>
                            </a:rPr>
                            <m:t>h</m:t>
                          </m:r>
                          <m:r>
                            <a:rPr lang="en-US" altLang="ja-JP" sz="2400" i="1">
                              <a:latin typeface="Cambria Math" panose="02040503050406030204" pitchFamily="18" charset="0"/>
                            </a:rPr>
                            <m:t>−</m:t>
                          </m:r>
                          <m:r>
                            <a:rPr lang="ja-JP" altLang="en-US" sz="2400" i="1">
                              <a:latin typeface="Cambria Math" panose="02040503050406030204" pitchFamily="18" charset="0"/>
                            </a:rPr>
                            <m:t>𝜇</m:t>
                          </m:r>
                          <m:r>
                            <a:rPr lang="ja-JP" altLang="en-US" sz="2400" i="1">
                              <a:latin typeface="Cambria Math" panose="02040503050406030204" pitchFamily="18" charset="0"/>
                            </a:rPr>
                            <m:t>∆</m:t>
                          </m:r>
                          <m:r>
                            <a:rPr lang="en-US" altLang="ja-JP" sz="2400" i="1">
                              <a:latin typeface="Cambria Math" panose="02040503050406030204" pitchFamily="18" charset="0"/>
                            </a:rPr>
                            <m:t>𝑥</m:t>
                          </m:r>
                          <m:r>
                            <a:rPr lang="en-US" altLang="ja-JP" sz="2400" i="1">
                              <a:latin typeface="Cambria Math" panose="02040503050406030204" pitchFamily="18" charset="0"/>
                            </a:rPr>
                            <m:t>)</m:t>
                          </m:r>
                          <m:r>
                            <m:rPr>
                              <m:nor/>
                            </m:rPr>
                            <a:rPr lang="en-US" altLang="ja-JP" sz="2400" dirty="0"/>
                            <m:t> </m:t>
                          </m:r>
                        </m:e>
                      </m:rad>
                    </m:oMath>
                  </m:oMathPara>
                </a14:m>
                <a:endParaRPr kumimoji="1" lang="en-US" altLang="ja-JP" sz="2400" dirty="0" smtClean="0"/>
              </a:p>
              <a:p>
                <a:pPr marL="0" indent="0">
                  <a:buNone/>
                </a:pPr>
                <a:endParaRPr kumimoji="1" lang="en-US" altLang="ja-JP" sz="24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225468" y="914400"/>
                <a:ext cx="11736888" cy="5749447"/>
              </a:xfrm>
              <a:blipFill>
                <a:blip r:embed="rId2"/>
                <a:stretch>
                  <a:fillRect l="-831" t="-848"/>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554599483"/>
      </p:ext>
    </p:extLst>
  </p:cSld>
  <p:clrMapOvr>
    <a:masterClrMapping/>
  </p:clrMapOvr>
</p:sld>
</file>

<file path=ppt/theme/theme1.xml><?xml version="1.0" encoding="utf-8"?>
<a:theme xmlns:a="http://schemas.openxmlformats.org/drawingml/2006/main" name="パーセル">
  <a:themeElements>
    <a:clrScheme name="パーセル">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パーセル">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パーセル">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TM10001115[[fn=パーセル]]</Template>
  <TotalTime>326</TotalTime>
  <Words>386</Words>
  <Application>Microsoft Office PowerPoint</Application>
  <PresentationFormat>ワイド画面</PresentationFormat>
  <Paragraphs>66</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HGｺﾞｼｯｸE</vt:lpstr>
      <vt:lpstr>Arial</vt:lpstr>
      <vt:lpstr>Cambria Math</vt:lpstr>
      <vt:lpstr>Gill Sans MT</vt:lpstr>
      <vt:lpstr>パーセル</vt:lpstr>
      <vt:lpstr>摩擦がある場合の最速降下線</vt:lpstr>
      <vt:lpstr>目的・動機</vt:lpstr>
      <vt:lpstr>最速降下線とは</vt:lpstr>
      <vt:lpstr>サイクロイド曲線とは</vt:lpstr>
      <vt:lpstr>比較を行う三つの曲線</vt:lpstr>
      <vt:lpstr>比較を行う三つの曲線</vt:lpstr>
      <vt:lpstr>ボールが転がり落ちる所要時間の求め方</vt:lpstr>
      <vt:lpstr>三つのボールが転がり落ちる所要時間の比較</vt:lpstr>
      <vt:lpstr>摩擦力の追加</vt:lpstr>
      <vt:lpstr>ボールが滑らず転がる条件</vt:lpstr>
      <vt:lpstr>ボールが滑らず転がる条件(2)</vt:lpstr>
      <vt:lpstr>摩擦力を含めた所要時間の比較</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摩擦がある場合の最速降下線</dc:title>
  <dc:creator>柴山貴次</dc:creator>
  <cp:lastModifiedBy>柴山貴次</cp:lastModifiedBy>
  <cp:revision>24</cp:revision>
  <dcterms:created xsi:type="dcterms:W3CDTF">2016-02-03T20:40:54Z</dcterms:created>
  <dcterms:modified xsi:type="dcterms:W3CDTF">2016-02-08T00:56:16Z</dcterms:modified>
</cp:coreProperties>
</file>