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5.JPG" ContentType="image/png"/>
  <Override PartName="/ppt/media/image10.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70" r:id="rId5"/>
    <p:sldId id="272" r:id="rId6"/>
    <p:sldId id="264" r:id="rId7"/>
    <p:sldId id="265" r:id="rId8"/>
    <p:sldId id="271" r:id="rId9"/>
    <p:sldId id="266" r:id="rId10"/>
    <p:sldId id="267" r:id="rId11"/>
    <p:sldId id="268" r:id="rId12"/>
    <p:sldId id="269" r:id="rId13"/>
    <p:sldId id="273"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F7FC3D7B-166B-41BA-AA24-1895E667E63F}" type="datetimeFigureOut">
              <a:rPr kumimoji="1" lang="ja-JP" altLang="en-US" smtClean="0"/>
              <a:t>2016/2/8</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9DAEE861-7A73-46E2-84EC-359487059FC6}"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F7FC3D7B-166B-41BA-AA24-1895E667E63F}"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9DAEE861-7A73-46E2-84EC-359487059FC6}"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F7FC3D7B-166B-41BA-AA24-1895E667E63F}"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AEE861-7A73-46E2-84EC-359487059FC6}"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7FC3D7B-166B-41BA-AA24-1895E667E63F}" type="datetimeFigureOut">
              <a:rPr kumimoji="1" lang="ja-JP" altLang="en-US" smtClean="0"/>
              <a:t>2016/2/8</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DAEE861-7A73-46E2-84EC-359487059FC6}"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多段式ロケットシミュレータ</a:t>
            </a:r>
            <a:r>
              <a:rPr kumimoji="1" lang="en-US" altLang="ja-JP" dirty="0" smtClean="0"/>
              <a:t/>
            </a:r>
            <a:br>
              <a:rPr kumimoji="1" lang="en-US" altLang="ja-JP" dirty="0" smtClean="0"/>
            </a:br>
            <a:r>
              <a:rPr lang="ja-JP" altLang="en-US" dirty="0" smtClean="0"/>
              <a:t>～切り離しと推力の考察～</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B12-007</a:t>
            </a:r>
            <a:r>
              <a:rPr kumimoji="1" lang="ja-JP" altLang="en-US" dirty="0" smtClean="0"/>
              <a:t>　上之勝　匠</a:t>
            </a:r>
            <a:endParaRPr kumimoji="1" lang="ja-JP" altLang="en-US" dirty="0"/>
          </a:p>
        </p:txBody>
      </p:sp>
    </p:spTree>
    <p:extLst>
      <p:ext uri="{BB962C8B-B14F-4D97-AF65-F5344CB8AC3E}">
        <p14:creationId xmlns:p14="http://schemas.microsoft.com/office/powerpoint/2010/main" val="3325175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進行距離変化の比較</a:t>
            </a:r>
            <a:endParaRPr kumimoji="1" lang="ja-JP" altLang="en-US" dirty="0"/>
          </a:p>
        </p:txBody>
      </p:sp>
      <p:sp>
        <p:nvSpPr>
          <p:cNvPr id="5" name="コンテンツ プレースホルダー 4"/>
          <p:cNvSpPr>
            <a:spLocks noGrp="1"/>
          </p:cNvSpPr>
          <p:nvPr>
            <p:ph sz="quarter" idx="1"/>
          </p:nvPr>
        </p:nvSpPr>
        <p:spPr>
          <a:xfrm>
            <a:off x="457200" y="2060848"/>
            <a:ext cx="4258816" cy="4065315"/>
          </a:xfrm>
        </p:spPr>
        <p:txBody>
          <a:bodyPr>
            <a:normAutofit fontScale="92500"/>
          </a:bodyPr>
          <a:lstStyle/>
          <a:p>
            <a:r>
              <a:rPr lang="ja-JP" altLang="en-US" sz="2400" dirty="0"/>
              <a:t>グラフの赤い線をモデル</a:t>
            </a:r>
            <a:r>
              <a:rPr lang="en-US" altLang="ja-JP" sz="2400" dirty="0"/>
              <a:t>A</a:t>
            </a:r>
            <a:r>
              <a:rPr lang="ja-JP" altLang="en-US" sz="2400" dirty="0" err="1"/>
              <a:t>，</a:t>
            </a:r>
            <a:r>
              <a:rPr lang="ja-JP" altLang="en-US" sz="2400" dirty="0"/>
              <a:t>黄色い線をモデル</a:t>
            </a:r>
            <a:r>
              <a:rPr lang="en-US" altLang="ja-JP" sz="2400" dirty="0"/>
              <a:t>B</a:t>
            </a:r>
            <a:r>
              <a:rPr lang="ja-JP" altLang="en-US" sz="2400" dirty="0" err="1"/>
              <a:t>，</a:t>
            </a:r>
            <a:r>
              <a:rPr lang="ja-JP" altLang="en-US" sz="2400" dirty="0"/>
              <a:t>緑の線をモデル</a:t>
            </a:r>
            <a:r>
              <a:rPr lang="en-US" altLang="ja-JP" sz="2400" dirty="0"/>
              <a:t>C</a:t>
            </a:r>
            <a:r>
              <a:rPr lang="ja-JP" altLang="en-US" sz="2400" dirty="0" err="1"/>
              <a:t>，</a:t>
            </a:r>
            <a:r>
              <a:rPr lang="ja-JP" altLang="en-US" sz="2400" dirty="0"/>
              <a:t>青い線をモデル</a:t>
            </a:r>
            <a:r>
              <a:rPr lang="en-US" altLang="ja-JP" sz="2400" dirty="0"/>
              <a:t>D</a:t>
            </a:r>
            <a:r>
              <a:rPr lang="ja-JP" altLang="en-US" sz="2400" dirty="0"/>
              <a:t>とする．</a:t>
            </a:r>
          </a:p>
          <a:p>
            <a:r>
              <a:rPr lang="ja-JP" altLang="en-US" sz="2400" dirty="0"/>
              <a:t>実機を想定したモデル</a:t>
            </a:r>
            <a:r>
              <a:rPr lang="en-US" altLang="ja-JP" sz="2400" dirty="0"/>
              <a:t>A</a:t>
            </a:r>
            <a:r>
              <a:rPr lang="ja-JP" altLang="en-US" sz="2400" dirty="0"/>
              <a:t>は，燃焼時間内に地球の周回軌道に乗るための速度，第一宇宙速度に近い速度を出すことができたが，その他の３つのモデルは半分以下の速度までしか達することができなかった．</a:t>
            </a:r>
          </a:p>
          <a:p>
            <a:endParaRPr lang="ja-JP" altLang="en-US" dirty="0"/>
          </a:p>
          <a:p>
            <a:endParaRPr kumimoji="1" lang="ja-JP" altLang="en-US" dirty="0"/>
          </a:p>
        </p:txBody>
      </p:sp>
      <p:pic>
        <p:nvPicPr>
          <p:cNvPr id="6"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2204864"/>
            <a:ext cx="4176464" cy="3417243"/>
          </a:xfrm>
          <a:prstGeom prst="rect">
            <a:avLst/>
          </a:prstGeom>
        </p:spPr>
      </p:pic>
    </p:spTree>
    <p:extLst>
      <p:ext uri="{BB962C8B-B14F-4D97-AF65-F5344CB8AC3E}">
        <p14:creationId xmlns:p14="http://schemas.microsoft.com/office/powerpoint/2010/main" val="2538705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速度変化の比較</a:t>
            </a:r>
            <a:endParaRPr kumimoji="1" lang="ja-JP" altLang="en-US" dirty="0"/>
          </a:p>
        </p:txBody>
      </p:sp>
      <p:sp>
        <p:nvSpPr>
          <p:cNvPr id="5" name="コンテンツ プレースホルダー 4"/>
          <p:cNvSpPr>
            <a:spLocks noGrp="1"/>
          </p:cNvSpPr>
          <p:nvPr>
            <p:ph sz="quarter" idx="1"/>
          </p:nvPr>
        </p:nvSpPr>
        <p:spPr>
          <a:xfrm>
            <a:off x="457200" y="1600200"/>
            <a:ext cx="3466728" cy="4525963"/>
          </a:xfrm>
        </p:spPr>
        <p:txBody>
          <a:bodyPr>
            <a:normAutofit fontScale="92500" lnSpcReduction="10000"/>
          </a:bodyPr>
          <a:lstStyle/>
          <a:p>
            <a:r>
              <a:rPr lang="ja-JP" altLang="en-US" sz="2800" dirty="0"/>
              <a:t>グラフの赤い線をモデル</a:t>
            </a:r>
            <a:r>
              <a:rPr lang="en-US" altLang="ja-JP" sz="2800" dirty="0"/>
              <a:t>A</a:t>
            </a:r>
            <a:r>
              <a:rPr lang="ja-JP" altLang="en-US" sz="2800" dirty="0" err="1"/>
              <a:t>，</a:t>
            </a:r>
            <a:r>
              <a:rPr lang="ja-JP" altLang="en-US" sz="2800" dirty="0"/>
              <a:t>黄色い線をモデル</a:t>
            </a:r>
            <a:r>
              <a:rPr lang="en-US" altLang="ja-JP" sz="2800" dirty="0"/>
              <a:t>B</a:t>
            </a:r>
            <a:r>
              <a:rPr lang="ja-JP" altLang="en-US" sz="2800" dirty="0" err="1"/>
              <a:t>，</a:t>
            </a:r>
            <a:r>
              <a:rPr lang="ja-JP" altLang="en-US" sz="2800" dirty="0"/>
              <a:t>緑の線をモデル</a:t>
            </a:r>
            <a:r>
              <a:rPr lang="en-US" altLang="ja-JP" sz="2800" dirty="0"/>
              <a:t>C</a:t>
            </a:r>
            <a:r>
              <a:rPr lang="ja-JP" altLang="en-US" sz="2800" dirty="0" err="1"/>
              <a:t>，</a:t>
            </a:r>
            <a:r>
              <a:rPr lang="ja-JP" altLang="en-US" sz="2800" dirty="0"/>
              <a:t>青い線をモデル</a:t>
            </a:r>
            <a:r>
              <a:rPr lang="en-US" altLang="ja-JP" sz="2800" dirty="0"/>
              <a:t>D</a:t>
            </a:r>
            <a:r>
              <a:rPr lang="ja-JP" altLang="en-US" sz="2800" dirty="0"/>
              <a:t>とする．</a:t>
            </a:r>
          </a:p>
          <a:p>
            <a:r>
              <a:rPr lang="ja-JP" altLang="en-US" sz="2800" dirty="0"/>
              <a:t>モデル</a:t>
            </a:r>
            <a:r>
              <a:rPr lang="en-US" altLang="ja-JP" sz="2800" dirty="0"/>
              <a:t>A</a:t>
            </a:r>
            <a:r>
              <a:rPr lang="ja-JP" altLang="en-US" sz="2800" dirty="0"/>
              <a:t>は地球周回軌道の高度</a:t>
            </a:r>
            <a:r>
              <a:rPr lang="en-US" altLang="ja-JP" sz="2800" dirty="0"/>
              <a:t>2000km</a:t>
            </a:r>
            <a:r>
              <a:rPr lang="ja-JP" altLang="en-US" sz="2800" dirty="0"/>
              <a:t>に近い高度まで到達することができた．</a:t>
            </a:r>
          </a:p>
          <a:p>
            <a:r>
              <a:rPr lang="ja-JP" altLang="en-US" dirty="0"/>
              <a:t/>
            </a:r>
            <a:br>
              <a:rPr lang="ja-JP" altLang="en-US" dirty="0"/>
            </a:br>
            <a:endParaRPr kumimoji="1" lang="ja-JP" altLang="en-US" dirty="0"/>
          </a:p>
        </p:txBody>
      </p:sp>
      <p:pic>
        <p:nvPicPr>
          <p:cNvPr id="6"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7" y="1589314"/>
            <a:ext cx="4854961" cy="4525963"/>
          </a:xfrm>
          <a:prstGeom prst="rect">
            <a:avLst/>
          </a:prstGeom>
        </p:spPr>
      </p:pic>
    </p:spTree>
    <p:extLst>
      <p:ext uri="{BB962C8B-B14F-4D97-AF65-F5344CB8AC3E}">
        <p14:creationId xmlns:p14="http://schemas.microsoft.com/office/powerpoint/2010/main" val="1483109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アプレット</a:t>
            </a:r>
            <a:endParaRPr kumimoji="1" lang="ja-JP" altLang="en-US" dirty="0"/>
          </a:p>
        </p:txBody>
      </p:sp>
      <p:sp>
        <p:nvSpPr>
          <p:cNvPr id="5" name="コンテンツ プレースホルダー 4"/>
          <p:cNvSpPr>
            <a:spLocks noGrp="1"/>
          </p:cNvSpPr>
          <p:nvPr>
            <p:ph sz="quarter" idx="1"/>
          </p:nvPr>
        </p:nvSpPr>
        <p:spPr>
          <a:xfrm>
            <a:off x="457200" y="2852936"/>
            <a:ext cx="4114800" cy="3273227"/>
          </a:xfrm>
        </p:spPr>
        <p:txBody>
          <a:bodyPr/>
          <a:lstStyle/>
          <a:p>
            <a:r>
              <a:rPr kumimoji="1" lang="en-US" altLang="ja-JP" dirty="0" smtClean="0"/>
              <a:t>Java</a:t>
            </a:r>
            <a:r>
              <a:rPr kumimoji="1" lang="ja-JP" altLang="en-US" dirty="0" smtClean="0"/>
              <a:t>アプレットにて</a:t>
            </a:r>
            <a:r>
              <a:rPr lang="ja-JP" altLang="en-US" dirty="0" smtClean="0"/>
              <a:t>グラフを表示せている</a:t>
            </a:r>
            <a:endParaRPr kumimoji="1" lang="en-US" altLang="ja-JP" dirty="0" smtClean="0"/>
          </a:p>
        </p:txBody>
      </p:sp>
      <p:pic>
        <p:nvPicPr>
          <p:cNvPr id="6"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895872"/>
            <a:ext cx="3653792" cy="4209331"/>
          </a:xfrm>
          <a:prstGeom prst="rect">
            <a:avLst/>
          </a:prstGeom>
        </p:spPr>
      </p:pic>
    </p:spTree>
    <p:extLst>
      <p:ext uri="{BB962C8B-B14F-4D97-AF65-F5344CB8AC3E}">
        <p14:creationId xmlns:p14="http://schemas.microsoft.com/office/powerpoint/2010/main" val="2903495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a:t>
            </a:r>
            <a:endParaRPr kumimoji="1" lang="ja-JP" altLang="en-US" dirty="0"/>
          </a:p>
        </p:txBody>
      </p:sp>
      <p:sp>
        <p:nvSpPr>
          <p:cNvPr id="3" name="コンテンツ プレースホルダー 2"/>
          <p:cNvSpPr>
            <a:spLocks noGrp="1"/>
          </p:cNvSpPr>
          <p:nvPr>
            <p:ph sz="quarter" idx="1"/>
          </p:nvPr>
        </p:nvSpPr>
        <p:spPr/>
        <p:txBody>
          <a:bodyPr>
            <a:normAutofit/>
          </a:bodyPr>
          <a:lstStyle/>
          <a:p>
            <a:r>
              <a:rPr lang="en-US" altLang="ja-JP" sz="2800" dirty="0"/>
              <a:t>H-2A</a:t>
            </a:r>
            <a:r>
              <a:rPr lang="ja-JP" altLang="en-US" sz="2800" dirty="0"/>
              <a:t>ロケットなどに代表される、多段式ロケットのシミュレータを作成した</a:t>
            </a:r>
          </a:p>
          <a:p>
            <a:r>
              <a:rPr lang="ja-JP" altLang="en-US" sz="2800" dirty="0" smtClean="0"/>
              <a:t>多段式</a:t>
            </a:r>
            <a:r>
              <a:rPr lang="ja-JP" altLang="en-US" sz="2800" dirty="0"/>
              <a:t>ロケットは切り離しのタイミングが早いほど、優れた結果を得ることができる</a:t>
            </a:r>
          </a:p>
          <a:p>
            <a:r>
              <a:rPr lang="ja-JP" altLang="en-US" sz="2800" dirty="0" smtClean="0"/>
              <a:t>切り離し</a:t>
            </a:r>
            <a:r>
              <a:rPr lang="ja-JP" altLang="en-US" sz="2800" dirty="0"/>
              <a:t>を行わないロケットは速度の加速が非常に少ないため、優れた結果を得られることができない。</a:t>
            </a:r>
          </a:p>
          <a:p>
            <a:pPr marL="0" indent="0">
              <a:buNone/>
            </a:pPr>
            <a:r>
              <a:rPr lang="ja-JP" altLang="en-US" sz="2800" dirty="0"/>
              <a:t/>
            </a:r>
            <a:br>
              <a:rPr lang="ja-JP" altLang="en-US" sz="2800" dirty="0"/>
            </a:br>
            <a:endParaRPr kumimoji="1" lang="ja-JP" altLang="en-US" sz="2800" dirty="0"/>
          </a:p>
        </p:txBody>
      </p:sp>
    </p:spTree>
    <p:extLst>
      <p:ext uri="{BB962C8B-B14F-4D97-AF65-F5344CB8AC3E}">
        <p14:creationId xmlns:p14="http://schemas.microsoft.com/office/powerpoint/2010/main" val="917643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本研究の概要</a:t>
            </a:r>
            <a:endParaRPr kumimoji="1" lang="ja-JP" altLang="en-US" dirty="0"/>
          </a:p>
        </p:txBody>
      </p:sp>
      <p:sp>
        <p:nvSpPr>
          <p:cNvPr id="3" name="コンテンツ プレースホルダー 2"/>
          <p:cNvSpPr>
            <a:spLocks noGrp="1"/>
          </p:cNvSpPr>
          <p:nvPr>
            <p:ph sz="quarter" idx="1"/>
          </p:nvPr>
        </p:nvSpPr>
        <p:spPr/>
        <p:txBody>
          <a:bodyPr>
            <a:normAutofit/>
          </a:bodyPr>
          <a:lstStyle/>
          <a:p>
            <a:r>
              <a:rPr lang="ja-JP" altLang="en-US" sz="2800" dirty="0"/>
              <a:t>本研究の目的は，燃料の噴出と共に部品を分離して加速していくロケットの振る舞いを</a:t>
            </a:r>
            <a:r>
              <a:rPr lang="ja-JP" altLang="en-US" sz="2800" dirty="0" smtClean="0"/>
              <a:t>シミュレートする</a:t>
            </a:r>
            <a:r>
              <a:rPr lang="ja-JP" altLang="en-US" sz="2800" dirty="0"/>
              <a:t>ことである．そして</a:t>
            </a:r>
            <a:r>
              <a:rPr lang="ja-JP" altLang="en-US" sz="2800" dirty="0" smtClean="0"/>
              <a:t>，リアルタイム</a:t>
            </a:r>
            <a:r>
              <a:rPr lang="ja-JP" altLang="en-US" sz="2800" dirty="0"/>
              <a:t>でロケットの飛行時間，進行距離，質量の変化をユーザの入力により実現するアプリケーションを</a:t>
            </a:r>
            <a:r>
              <a:rPr lang="en-US" altLang="ja-JP" sz="2800" dirty="0" err="1"/>
              <a:t>Runge-Kutta</a:t>
            </a:r>
            <a:r>
              <a:rPr lang="ja-JP" altLang="en-US" sz="2800" dirty="0"/>
              <a:t>法で運動方程式を解いて開発した．</a:t>
            </a:r>
            <a:endParaRPr kumimoji="1" lang="ja-JP" altLang="en-US" sz="2800" dirty="0"/>
          </a:p>
        </p:txBody>
      </p:sp>
    </p:spTree>
    <p:extLst>
      <p:ext uri="{BB962C8B-B14F-4D97-AF65-F5344CB8AC3E}">
        <p14:creationId xmlns:p14="http://schemas.microsoft.com/office/powerpoint/2010/main" val="222309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本研究の検証</a:t>
            </a:r>
            <a:r>
              <a:rPr lang="ja-JP" altLang="en-US" dirty="0" smtClean="0"/>
              <a:t>モデル</a:t>
            </a:r>
            <a:endParaRPr kumimoji="1" lang="ja-JP" altLang="en-US" dirty="0"/>
          </a:p>
        </p:txBody>
      </p:sp>
      <p:sp>
        <p:nvSpPr>
          <p:cNvPr id="3" name="コンテンツ プレースホルダー 2"/>
          <p:cNvSpPr>
            <a:spLocks noGrp="1"/>
          </p:cNvSpPr>
          <p:nvPr>
            <p:ph sz="quarter" idx="1"/>
          </p:nvPr>
        </p:nvSpPr>
        <p:spPr>
          <a:xfrm>
            <a:off x="457200" y="1600201"/>
            <a:ext cx="4042792" cy="4349080"/>
          </a:xfrm>
        </p:spPr>
        <p:txBody>
          <a:bodyPr>
            <a:normAutofit/>
          </a:bodyPr>
          <a:lstStyle/>
          <a:p>
            <a:r>
              <a:rPr lang="en-US" altLang="ja-JP" sz="2800" dirty="0"/>
              <a:t>H-2A</a:t>
            </a:r>
            <a:r>
              <a:rPr lang="ja-JP" altLang="en-US" sz="2800" dirty="0"/>
              <a:t>ロケットとは，</a:t>
            </a:r>
            <a:r>
              <a:rPr lang="en-US" altLang="ja-JP" sz="2800" dirty="0"/>
              <a:t>2001</a:t>
            </a:r>
            <a:r>
              <a:rPr lang="ja-JP" altLang="en-US" sz="2800" dirty="0"/>
              <a:t>年から運用を開始した</a:t>
            </a:r>
            <a:r>
              <a:rPr lang="en-US" altLang="ja-JP" sz="2800" dirty="0"/>
              <a:t>2</a:t>
            </a:r>
            <a:r>
              <a:rPr lang="ja-JP" altLang="en-US" sz="2800" dirty="0"/>
              <a:t>段式ロケットである</a:t>
            </a:r>
            <a:r>
              <a:rPr lang="ja-JP" altLang="en-US" sz="2800" dirty="0" smtClean="0"/>
              <a:t>．</a:t>
            </a:r>
            <a:endParaRPr lang="en-US" altLang="ja-JP" sz="2800" dirty="0" smtClean="0"/>
          </a:p>
          <a:p>
            <a:r>
              <a:rPr lang="ja-JP" altLang="en-US" sz="2800" dirty="0" smtClean="0"/>
              <a:t>静止</a:t>
            </a:r>
            <a:r>
              <a:rPr lang="ja-JP" altLang="en-US" sz="2800" dirty="0"/>
              <a:t>気象衛星「ひまわり</a:t>
            </a:r>
            <a:r>
              <a:rPr lang="en-US" altLang="ja-JP" sz="2800" dirty="0"/>
              <a:t>8</a:t>
            </a:r>
            <a:r>
              <a:rPr lang="ja-JP" altLang="en-US" sz="2800" dirty="0"/>
              <a:t>号」や，小惑星探査機「はやぶさ</a:t>
            </a:r>
            <a:r>
              <a:rPr lang="en-US" altLang="ja-JP" sz="2800" dirty="0"/>
              <a:t>2</a:t>
            </a:r>
            <a:r>
              <a:rPr lang="ja-JP" altLang="en-US" sz="2800" dirty="0"/>
              <a:t>」等の</a:t>
            </a:r>
            <a:r>
              <a:rPr lang="ja-JP" altLang="en-US" sz="2800" dirty="0" smtClean="0"/>
              <a:t>打ち上げ</a:t>
            </a:r>
            <a:r>
              <a:rPr lang="ja-JP" altLang="en-US" sz="2800" dirty="0"/>
              <a:t>実績が存在する</a:t>
            </a:r>
            <a:r>
              <a:rPr lang="ja-JP" altLang="en-US" sz="2800" dirty="0" smtClean="0"/>
              <a:t>．</a:t>
            </a:r>
            <a:endParaRPr lang="en-US" altLang="ja-JP" sz="2800" dirty="0" smtClean="0"/>
          </a:p>
          <a:p>
            <a:endParaRPr kumimoji="1" lang="en-US" altLang="ja-JP" sz="28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2420888"/>
            <a:ext cx="4236132" cy="2824088"/>
          </a:xfrm>
          <a:prstGeom prst="rect">
            <a:avLst/>
          </a:prstGeom>
        </p:spPr>
      </p:pic>
    </p:spTree>
    <p:extLst>
      <p:ext uri="{BB962C8B-B14F-4D97-AF65-F5344CB8AC3E}">
        <p14:creationId xmlns:p14="http://schemas.microsoft.com/office/powerpoint/2010/main" val="1695393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検証</a:t>
            </a:r>
            <a:r>
              <a:rPr lang="ja-JP" altLang="en-US" dirty="0"/>
              <a:t>モデルに選択した</a:t>
            </a:r>
            <a:r>
              <a:rPr lang="ja-JP" altLang="en-US" dirty="0" smtClean="0"/>
              <a:t>理由</a:t>
            </a:r>
            <a:endParaRPr kumimoji="1" lang="ja-JP" altLang="en-US" dirty="0"/>
          </a:p>
        </p:txBody>
      </p:sp>
      <p:sp>
        <p:nvSpPr>
          <p:cNvPr id="3" name="コンテンツ プレースホルダー 2"/>
          <p:cNvSpPr>
            <a:spLocks noGrp="1"/>
          </p:cNvSpPr>
          <p:nvPr>
            <p:ph sz="quarter" idx="1"/>
          </p:nvPr>
        </p:nvSpPr>
        <p:spPr/>
        <p:txBody>
          <a:bodyPr>
            <a:normAutofit/>
          </a:bodyPr>
          <a:lstStyle/>
          <a:p>
            <a:r>
              <a:rPr lang="ja-JP" altLang="en-US" dirty="0" smtClean="0"/>
              <a:t>現在</a:t>
            </a:r>
            <a:r>
              <a:rPr lang="ja-JP" altLang="en-US" dirty="0"/>
              <a:t>進行形で運用されているため，ロケットの打ち上げ結果や，ロケットのカタログスペック等のデータが豊富に存在した</a:t>
            </a:r>
            <a:r>
              <a:rPr lang="ja-JP" altLang="en-US" dirty="0" smtClean="0"/>
              <a:t>こと</a:t>
            </a:r>
            <a:endParaRPr lang="en-US" altLang="ja-JP" dirty="0" smtClean="0"/>
          </a:p>
          <a:p>
            <a:endParaRPr lang="en-US" altLang="ja-JP" dirty="0" smtClean="0"/>
          </a:p>
          <a:p>
            <a:r>
              <a:rPr lang="ja-JP" altLang="en-US" dirty="0" smtClean="0"/>
              <a:t>話題</a:t>
            </a:r>
            <a:r>
              <a:rPr lang="ja-JP" altLang="en-US" dirty="0"/>
              <a:t>となった人工衛星や探査機を打ち上げているため，より身近な存在で</a:t>
            </a:r>
            <a:r>
              <a:rPr lang="ja-JP" altLang="en-US" dirty="0" smtClean="0"/>
              <a:t>ある</a:t>
            </a:r>
            <a:r>
              <a:rPr lang="ja-JP" altLang="en-US" dirty="0"/>
              <a:t>ため</a:t>
            </a:r>
          </a:p>
          <a:p>
            <a:pPr marL="0" indent="0">
              <a:buNone/>
            </a:pPr>
            <a:r>
              <a:rPr lang="ja-JP" altLang="en-US" dirty="0"/>
              <a:t/>
            </a:r>
            <a:br>
              <a:rPr lang="ja-JP" altLang="en-US" dirty="0"/>
            </a:br>
            <a:endParaRPr lang="ja-JP" altLang="en-US" dirty="0"/>
          </a:p>
          <a:p>
            <a:endParaRPr kumimoji="1" lang="ja-JP" altLang="en-US" dirty="0"/>
          </a:p>
        </p:txBody>
      </p:sp>
    </p:spTree>
    <p:extLst>
      <p:ext uri="{BB962C8B-B14F-4D97-AF65-F5344CB8AC3E}">
        <p14:creationId xmlns:p14="http://schemas.microsoft.com/office/powerpoint/2010/main" val="2592544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H-2A</a:t>
            </a:r>
            <a:r>
              <a:rPr kumimoji="1" lang="ja-JP" altLang="en-US" dirty="0" smtClean="0"/>
              <a:t>ロケットの構成</a:t>
            </a:r>
            <a:endParaRPr kumimoji="1" lang="ja-JP" altLang="en-US" dirty="0"/>
          </a:p>
        </p:txBody>
      </p:sp>
      <p:sp>
        <p:nvSpPr>
          <p:cNvPr id="3" name="コンテンツ プレースホルダー 2"/>
          <p:cNvSpPr>
            <a:spLocks noGrp="1"/>
          </p:cNvSpPr>
          <p:nvPr>
            <p:ph sz="quarter" idx="1"/>
          </p:nvPr>
        </p:nvSpPr>
        <p:spPr>
          <a:xfrm>
            <a:off x="457200" y="1219200"/>
            <a:ext cx="5122912" cy="4937760"/>
          </a:xfrm>
        </p:spPr>
        <p:txBody>
          <a:bodyPr>
            <a:normAutofit fontScale="77500" lnSpcReduction="20000"/>
          </a:bodyPr>
          <a:lstStyle/>
          <a:p>
            <a:r>
              <a:rPr lang="en-US" altLang="ja-JP" dirty="0"/>
              <a:t>1. </a:t>
            </a:r>
            <a:r>
              <a:rPr lang="ja-JP" altLang="en-US" dirty="0"/>
              <a:t>衛星フェアリング</a:t>
            </a:r>
          </a:p>
          <a:p>
            <a:pPr marL="0" indent="0">
              <a:buNone/>
            </a:pPr>
            <a:r>
              <a:rPr lang="ja-JP" altLang="en-US" dirty="0"/>
              <a:t>フェアリングは内部に搭載している物体を打ち</a:t>
            </a:r>
          </a:p>
          <a:p>
            <a:pPr marL="0" indent="0">
              <a:buNone/>
            </a:pPr>
            <a:r>
              <a:rPr lang="ja-JP" altLang="en-US" dirty="0"/>
              <a:t>上げの際の大きな音響や振動，大気中を飛行</a:t>
            </a:r>
            <a:r>
              <a:rPr lang="ja-JP" altLang="en-US" dirty="0" smtClean="0"/>
              <a:t>する</a:t>
            </a:r>
            <a:r>
              <a:rPr lang="ja-JP" altLang="en-US" dirty="0"/>
              <a:t>際に生じる摩擦熱から守る役割を果たす</a:t>
            </a:r>
            <a:r>
              <a:rPr lang="ja-JP" altLang="en-US" dirty="0" smtClean="0"/>
              <a:t>．</a:t>
            </a:r>
            <a:r>
              <a:rPr lang="en-US" altLang="ja-JP" dirty="0" smtClean="0"/>
              <a:t>2</a:t>
            </a:r>
            <a:r>
              <a:rPr lang="en-US" altLang="ja-JP" dirty="0"/>
              <a:t>. </a:t>
            </a:r>
            <a:r>
              <a:rPr lang="ja-JP" altLang="en-US" dirty="0"/>
              <a:t>第</a:t>
            </a:r>
            <a:r>
              <a:rPr lang="en-US" altLang="ja-JP" dirty="0"/>
              <a:t>2 </a:t>
            </a:r>
            <a:r>
              <a:rPr lang="ja-JP" altLang="en-US" dirty="0" smtClean="0"/>
              <a:t>段</a:t>
            </a:r>
            <a:endParaRPr lang="en-US" altLang="ja-JP" dirty="0" smtClean="0"/>
          </a:p>
          <a:p>
            <a:pPr marL="0" indent="0">
              <a:buNone/>
            </a:pPr>
            <a:endParaRPr lang="ja-JP" altLang="en-US" dirty="0"/>
          </a:p>
          <a:p>
            <a:r>
              <a:rPr lang="ja-JP" altLang="en-US" dirty="0"/>
              <a:t>　</a:t>
            </a:r>
            <a:r>
              <a:rPr lang="ja-JP" altLang="en-US" dirty="0" smtClean="0"/>
              <a:t>第</a:t>
            </a:r>
            <a:r>
              <a:rPr lang="en-US" altLang="ja-JP" dirty="0" smtClean="0"/>
              <a:t>2 </a:t>
            </a:r>
            <a:r>
              <a:rPr lang="ja-JP" altLang="en-US" dirty="0"/>
              <a:t>段</a:t>
            </a:r>
            <a:r>
              <a:rPr lang="ja-JP" altLang="en-US" dirty="0" smtClean="0"/>
              <a:t>エンジン</a:t>
            </a:r>
            <a:endParaRPr lang="en-US" altLang="ja-JP" dirty="0" smtClean="0"/>
          </a:p>
          <a:p>
            <a:pPr marL="0" indent="0">
              <a:buNone/>
            </a:pPr>
            <a:r>
              <a:rPr lang="ja-JP" altLang="en-US" dirty="0" smtClean="0"/>
              <a:t>宇宙空間に</a:t>
            </a:r>
            <a:r>
              <a:rPr lang="ja-JP" altLang="en-US" dirty="0"/>
              <a:t>おいて着火を</a:t>
            </a:r>
            <a:r>
              <a:rPr lang="en-US" altLang="ja-JP" dirty="0"/>
              <a:t>2 </a:t>
            </a:r>
            <a:r>
              <a:rPr lang="ja-JP" altLang="en-US" dirty="0"/>
              <a:t>回行うことにより，複数の</a:t>
            </a:r>
            <a:r>
              <a:rPr lang="ja-JP" altLang="en-US" dirty="0" smtClean="0"/>
              <a:t>衛星</a:t>
            </a:r>
            <a:r>
              <a:rPr lang="ja-JP" altLang="en-US" dirty="0"/>
              <a:t>を異なる軌道へ投入することが可能である</a:t>
            </a:r>
            <a:r>
              <a:rPr lang="ja-JP" altLang="en-US" dirty="0" smtClean="0"/>
              <a:t>．</a:t>
            </a:r>
            <a:endParaRPr lang="en-US" altLang="ja-JP" dirty="0" smtClean="0"/>
          </a:p>
          <a:p>
            <a:pPr marL="0" indent="0">
              <a:buNone/>
            </a:pPr>
            <a:endParaRPr lang="ja-JP" altLang="en-US" dirty="0"/>
          </a:p>
          <a:p>
            <a:r>
              <a:rPr lang="en-US" altLang="ja-JP" dirty="0"/>
              <a:t>3. </a:t>
            </a:r>
            <a:r>
              <a:rPr lang="ja-JP" altLang="en-US" dirty="0"/>
              <a:t>第１段</a:t>
            </a:r>
          </a:p>
          <a:p>
            <a:pPr marL="0" indent="0">
              <a:buNone/>
            </a:pPr>
            <a:r>
              <a:rPr lang="ja-JP" altLang="en-US" dirty="0"/>
              <a:t>　標準型の第１段は，中央に配置された液体</a:t>
            </a:r>
            <a:r>
              <a:rPr lang="ja-JP" altLang="en-US" dirty="0" smtClean="0"/>
              <a:t>ロケット</a:t>
            </a:r>
            <a:r>
              <a:rPr lang="ja-JP" altLang="en-US" dirty="0"/>
              <a:t>と，その左右に各</a:t>
            </a:r>
            <a:r>
              <a:rPr lang="en-US" altLang="ja-JP" dirty="0"/>
              <a:t>1 </a:t>
            </a:r>
            <a:r>
              <a:rPr lang="ja-JP" altLang="en-US" dirty="0"/>
              <a:t>本取り付けられた</a:t>
            </a:r>
            <a:r>
              <a:rPr lang="ja-JP" altLang="en-US" dirty="0" smtClean="0"/>
              <a:t>固体</a:t>
            </a:r>
            <a:r>
              <a:rPr lang="ja-JP" altLang="en-US" dirty="0"/>
              <a:t>ロケットブースター（</a:t>
            </a:r>
            <a:r>
              <a:rPr lang="en-US" altLang="ja-JP" dirty="0"/>
              <a:t>SRB-A</a:t>
            </a:r>
            <a:r>
              <a:rPr lang="ja-JP" altLang="en-US" dirty="0"/>
              <a:t>）で構成されて</a:t>
            </a:r>
          </a:p>
          <a:p>
            <a:pPr marL="0" indent="0">
              <a:buNone/>
            </a:pPr>
            <a:r>
              <a:rPr lang="ja-JP" altLang="en-US" dirty="0"/>
              <a:t>いる．</a:t>
            </a:r>
            <a:endParaRPr kumimoji="1" lang="ja-JP" altLang="en-US" dirty="0"/>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66518" y="1196752"/>
            <a:ext cx="1796748" cy="5345832"/>
          </a:xfrm>
          <a:prstGeom prst="rect">
            <a:avLst/>
          </a:prstGeom>
        </p:spPr>
      </p:pic>
    </p:spTree>
    <p:extLst>
      <p:ext uri="{BB962C8B-B14F-4D97-AF65-F5344CB8AC3E}">
        <p14:creationId xmlns:p14="http://schemas.microsoft.com/office/powerpoint/2010/main" val="4122627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ロケットの計算モデル</a:t>
            </a:r>
            <a:endParaRPr kumimoji="1" lang="ja-JP" altLang="en-US" dirty="0"/>
          </a:p>
        </p:txBody>
      </p:sp>
      <p:sp>
        <p:nvSpPr>
          <p:cNvPr id="3" name="コンテンツ プレースホルダー 2"/>
          <p:cNvSpPr>
            <a:spLocks noGrp="1"/>
          </p:cNvSpPr>
          <p:nvPr>
            <p:ph sz="quarter" idx="1"/>
          </p:nvPr>
        </p:nvSpPr>
        <p:spPr>
          <a:xfrm>
            <a:off x="251520" y="2204864"/>
            <a:ext cx="5050904" cy="3345235"/>
          </a:xfrm>
        </p:spPr>
        <p:txBody>
          <a:bodyPr>
            <a:normAutofit/>
          </a:bodyPr>
          <a:lstStyle/>
          <a:p>
            <a:r>
              <a:rPr lang="ja-JP" altLang="en-US" sz="2400" dirty="0"/>
              <a:t>はじめ，ロケットは速度</a:t>
            </a:r>
            <a:r>
              <a:rPr lang="en-US" altLang="ja-JP" sz="2400" dirty="0"/>
              <a:t>v </a:t>
            </a:r>
            <a:r>
              <a:rPr lang="ja-JP" altLang="en-US" sz="2400" dirty="0"/>
              <a:t>で，質量が</a:t>
            </a:r>
            <a:r>
              <a:rPr lang="en-US" altLang="ja-JP" sz="2400" dirty="0"/>
              <a:t>m</a:t>
            </a:r>
            <a:r>
              <a:rPr lang="ja-JP" altLang="en-US" sz="2400" dirty="0"/>
              <a:t>と</a:t>
            </a:r>
            <a:r>
              <a:rPr lang="ja-JP" altLang="en-US" sz="2400" dirty="0" smtClean="0"/>
              <a:t>する</a:t>
            </a:r>
            <a:endParaRPr lang="en-US" altLang="ja-JP" sz="2400" dirty="0"/>
          </a:p>
          <a:p>
            <a:r>
              <a:rPr lang="ja-JP" altLang="en-US" sz="2400" dirty="0" smtClean="0"/>
              <a:t>時間</a:t>
            </a:r>
            <a:r>
              <a:rPr lang="en-US" altLang="ja-JP" sz="2400" dirty="0" err="1"/>
              <a:t>Δt</a:t>
            </a:r>
            <a:r>
              <a:rPr lang="en-US" altLang="ja-JP" sz="2400" dirty="0"/>
              <a:t> </a:t>
            </a:r>
            <a:r>
              <a:rPr lang="ja-JP" altLang="en-US" sz="2400" dirty="0"/>
              <a:t>のあいだに，ロケットは相対速度</a:t>
            </a:r>
            <a:r>
              <a:rPr lang="en-US" altLang="ja-JP" sz="2400" dirty="0"/>
              <a:t>u </a:t>
            </a:r>
            <a:r>
              <a:rPr lang="ja-JP" altLang="en-US" sz="2400" dirty="0"/>
              <a:t>で</a:t>
            </a:r>
            <a:r>
              <a:rPr lang="ja-JP" altLang="en-US" sz="2400" dirty="0" smtClean="0"/>
              <a:t>，</a:t>
            </a:r>
            <a:r>
              <a:rPr lang="en-US" altLang="ja-JP" sz="2400" dirty="0" err="1" smtClean="0"/>
              <a:t>Δt</a:t>
            </a:r>
            <a:r>
              <a:rPr lang="en-US" altLang="ja-JP" sz="2400" dirty="0" smtClean="0"/>
              <a:t> </a:t>
            </a:r>
            <a:r>
              <a:rPr lang="ja-JP" altLang="en-US" sz="2400" dirty="0"/>
              <a:t>の燃料を</a:t>
            </a:r>
            <a:r>
              <a:rPr lang="ja-JP" altLang="en-US" sz="2400" dirty="0" smtClean="0"/>
              <a:t>噴射</a:t>
            </a:r>
            <a:endParaRPr lang="en-US" altLang="ja-JP" sz="2400" dirty="0" smtClean="0"/>
          </a:p>
          <a:p>
            <a:r>
              <a:rPr lang="ja-JP" altLang="en-US" sz="2400" dirty="0" smtClean="0"/>
              <a:t> </a:t>
            </a:r>
            <a:r>
              <a:rPr lang="ja-JP" altLang="en-US" sz="2400" dirty="0"/>
              <a:t>その結果，ロケットの速度は</a:t>
            </a:r>
            <a:r>
              <a:rPr lang="en-US" altLang="ja-JP" sz="2400" dirty="0"/>
              <a:t>v + </a:t>
            </a:r>
            <a:r>
              <a:rPr lang="en-US" altLang="ja-JP" sz="2400" dirty="0" err="1"/>
              <a:t>Δv</a:t>
            </a:r>
            <a:r>
              <a:rPr lang="en-US" altLang="ja-JP" sz="2400" dirty="0"/>
              <a:t> </a:t>
            </a:r>
            <a:r>
              <a:rPr lang="ja-JP" altLang="en-US" sz="2400" dirty="0"/>
              <a:t>になり，質量は</a:t>
            </a:r>
            <a:r>
              <a:rPr lang="ja-JP" altLang="en-US" sz="2400" dirty="0" smtClean="0"/>
              <a:t>，</a:t>
            </a:r>
            <a:r>
              <a:rPr lang="en-US" altLang="ja-JP" sz="2400" dirty="0"/>
              <a:t>m </a:t>
            </a:r>
            <a:r>
              <a:rPr lang="en-US" altLang="ja-JP" sz="2400" dirty="0" smtClean="0"/>
              <a:t>-μ</a:t>
            </a:r>
            <a:r>
              <a:rPr lang="el-GR" altLang="ja-JP" sz="2400" dirty="0" smtClean="0"/>
              <a:t>Δ</a:t>
            </a:r>
            <a:r>
              <a:rPr lang="en-US" altLang="ja-JP" sz="2400" dirty="0" smtClean="0"/>
              <a:t>t</a:t>
            </a:r>
            <a:r>
              <a:rPr lang="ja-JP" altLang="en-US" sz="2400" dirty="0" smtClean="0"/>
              <a:t>になる</a:t>
            </a:r>
            <a:endParaRPr lang="en-US" altLang="ja-JP" sz="2400" dirty="0" smtClean="0"/>
          </a:p>
          <a:p>
            <a:r>
              <a:rPr lang="ja-JP" altLang="en-US" sz="2400" dirty="0"/>
              <a:t>ロケットには外力として重力</a:t>
            </a:r>
            <a:r>
              <a:rPr lang="en-US" altLang="ja-JP" sz="2400" dirty="0" err="1"/>
              <a:t>Fgrav</a:t>
            </a:r>
            <a:r>
              <a:rPr lang="en-US" altLang="ja-JP" sz="2400" dirty="0"/>
              <a:t> </a:t>
            </a:r>
            <a:r>
              <a:rPr lang="ja-JP" altLang="en-US" sz="2400" dirty="0" smtClean="0"/>
              <a:t>が働く．</a:t>
            </a:r>
            <a:endParaRPr kumimoji="1" lang="ja-JP" alt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3107" y="1988840"/>
            <a:ext cx="3194050" cy="312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2629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具体的なモデル設定</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sz="quarter" idx="1"/>
              </p:nvPr>
            </p:nvSpPr>
            <p:spPr>
              <a:xfrm>
                <a:off x="457200" y="1600200"/>
                <a:ext cx="5554960" cy="4525963"/>
              </a:xfrm>
            </p:spPr>
            <p:txBody>
              <a:bodyPr>
                <a:normAutofit/>
              </a:bodyPr>
              <a:lstStyle/>
              <a:p>
                <a:r>
                  <a:rPr lang="ja-JP" altLang="en-US" sz="2400" dirty="0" smtClean="0"/>
                  <a:t>ロケットの全質量</a:t>
                </a:r>
                <a:r>
                  <a:rPr lang="en-US" altLang="ja-JP" sz="2400" dirty="0" smtClean="0"/>
                  <a:t>MR</a:t>
                </a:r>
                <a:r>
                  <a:rPr lang="ja-JP" altLang="en-US" sz="2400" dirty="0" smtClean="0"/>
                  <a:t>を</a:t>
                </a:r>
                <a:r>
                  <a:rPr lang="en-US" altLang="ja-JP" sz="2400" dirty="0" smtClean="0"/>
                  <a:t>MR</a:t>
                </a:r>
              </a:p>
              <a:p>
                <a:r>
                  <a:rPr lang="ja-JP" altLang="en-US" sz="2400" dirty="0" smtClean="0"/>
                  <a:t>残りの全質量を</a:t>
                </a:r>
                <a:r>
                  <a:rPr lang="en-US" altLang="ja-JP" sz="2400" dirty="0" smtClean="0"/>
                  <a:t>M0</a:t>
                </a:r>
              </a:p>
              <a:p>
                <a:r>
                  <a:rPr lang="ja-JP" altLang="en-US" sz="2400" smtClean="0"/>
                  <a:t>ロケットは４段階とする</a:t>
                </a:r>
                <a:endParaRPr lang="en-US" altLang="ja-JP" sz="2400" dirty="0"/>
              </a:p>
              <a:p>
                <a14:m>
                  <m:oMath xmlns:m="http://schemas.openxmlformats.org/officeDocument/2006/math">
                    <m:sSub>
                      <m:sSubPr>
                        <m:ctrlPr>
                          <a:rPr lang="en-US" altLang="ja-JP" sz="2400" i="1" dirty="0" smtClean="0">
                            <a:latin typeface="Cambria Math" panose="02040503050406030204" pitchFamily="18" charset="0"/>
                          </a:rPr>
                        </m:ctrlPr>
                      </m:sSubPr>
                      <m:e>
                        <m:r>
                          <a:rPr lang="en-US" altLang="ja-JP" sz="2400" i="1" dirty="0">
                            <a:latin typeface="Cambria Math"/>
                          </a:rPr>
                          <m:t>𝑀</m:t>
                        </m:r>
                      </m:e>
                      <m:sub>
                        <m:r>
                          <a:rPr lang="en-US" altLang="ja-JP" sz="2400" i="1" dirty="0">
                            <a:latin typeface="Cambria Math"/>
                          </a:rPr>
                          <m:t>𝑅</m:t>
                        </m:r>
                      </m:sub>
                    </m:sSub>
                    <m:r>
                      <a:rPr lang="en-US" altLang="ja-JP" sz="2400" i="1" dirty="0" smtClean="0">
                        <a:latin typeface="Cambria Math"/>
                      </a:rPr>
                      <m:t> </m:t>
                    </m:r>
                    <m:r>
                      <a:rPr lang="en-US" altLang="ja-JP" sz="2400" i="1" dirty="0">
                        <a:latin typeface="Cambria Math"/>
                      </a:rPr>
                      <m:t>= </m:t>
                    </m:r>
                    <m:sSub>
                      <m:sSubPr>
                        <m:ctrlPr>
                          <a:rPr lang="en-US" altLang="ja-JP" sz="2400" i="1" dirty="0" smtClean="0">
                            <a:latin typeface="Cambria Math" panose="02040503050406030204" pitchFamily="18" charset="0"/>
                          </a:rPr>
                        </m:ctrlPr>
                      </m:sSubPr>
                      <m:e>
                        <m:r>
                          <a:rPr lang="en-US" altLang="ja-JP" sz="2400" i="1" dirty="0">
                            <a:latin typeface="Cambria Math"/>
                          </a:rPr>
                          <m:t>𝑀</m:t>
                        </m:r>
                      </m:e>
                      <m:sub>
                        <m:r>
                          <a:rPr lang="en-US" altLang="ja-JP" sz="2400" i="1" dirty="0">
                            <a:latin typeface="Cambria Math"/>
                          </a:rPr>
                          <m:t>1</m:t>
                        </m:r>
                      </m:sub>
                    </m:sSub>
                    <m:r>
                      <a:rPr lang="en-US" altLang="ja-JP" sz="2400" i="1" dirty="0">
                        <a:latin typeface="Cambria Math"/>
                      </a:rPr>
                      <m:t> + </m:t>
                    </m:r>
                    <m:sSub>
                      <m:sSubPr>
                        <m:ctrlPr>
                          <a:rPr lang="en-US" altLang="ja-JP" sz="2400" i="1" dirty="0" smtClean="0">
                            <a:latin typeface="Cambria Math" panose="02040503050406030204" pitchFamily="18" charset="0"/>
                          </a:rPr>
                        </m:ctrlPr>
                      </m:sSubPr>
                      <m:e>
                        <m:r>
                          <a:rPr lang="en-US" altLang="ja-JP" sz="2400" i="1" dirty="0">
                            <a:latin typeface="Cambria Math"/>
                          </a:rPr>
                          <m:t>𝑚</m:t>
                        </m:r>
                      </m:e>
                      <m:sub>
                        <m:r>
                          <a:rPr lang="en-US" altLang="ja-JP" sz="2400" i="1" dirty="0">
                            <a:latin typeface="Cambria Math"/>
                          </a:rPr>
                          <m:t>1</m:t>
                        </m:r>
                      </m:sub>
                    </m:sSub>
                    <m:r>
                      <a:rPr lang="en-US" altLang="ja-JP" sz="2400" b="0" i="1" dirty="0" smtClean="0">
                        <a:latin typeface="Cambria Math"/>
                      </a:rPr>
                      <m:t>+</m:t>
                    </m:r>
                    <m:sSub>
                      <m:sSubPr>
                        <m:ctrlPr>
                          <a:rPr lang="en-US" altLang="ja-JP" sz="2400" i="1" dirty="0">
                            <a:latin typeface="Cambria Math" panose="02040503050406030204" pitchFamily="18" charset="0"/>
                          </a:rPr>
                        </m:ctrlPr>
                      </m:sSubPr>
                      <m:e>
                        <m:r>
                          <a:rPr lang="en-US" altLang="ja-JP" sz="2400" i="1" dirty="0">
                            <a:latin typeface="Cambria Math"/>
                          </a:rPr>
                          <m:t>𝑀</m:t>
                        </m:r>
                      </m:e>
                      <m:sub>
                        <m:r>
                          <a:rPr lang="en-US" altLang="ja-JP" sz="2400" b="0" i="1" dirty="0" smtClean="0">
                            <a:latin typeface="Cambria Math"/>
                          </a:rPr>
                          <m:t>2</m:t>
                        </m:r>
                      </m:sub>
                    </m:sSub>
                    <m:r>
                      <a:rPr lang="en-US" altLang="ja-JP" sz="2400" i="1" dirty="0">
                        <a:latin typeface="Cambria Math"/>
                      </a:rPr>
                      <m:t> + </m:t>
                    </m:r>
                    <m:sSub>
                      <m:sSubPr>
                        <m:ctrlPr>
                          <a:rPr lang="en-US" altLang="ja-JP" sz="2400" i="1" dirty="0">
                            <a:latin typeface="Cambria Math" panose="02040503050406030204" pitchFamily="18" charset="0"/>
                          </a:rPr>
                        </m:ctrlPr>
                      </m:sSubPr>
                      <m:e>
                        <m:r>
                          <a:rPr lang="en-US" altLang="ja-JP" sz="2400" i="1" dirty="0">
                            <a:latin typeface="Cambria Math"/>
                          </a:rPr>
                          <m:t>𝑚</m:t>
                        </m:r>
                      </m:e>
                      <m:sub>
                        <m:r>
                          <a:rPr lang="en-US" altLang="ja-JP" sz="2400" b="0" i="1" dirty="0" smtClean="0">
                            <a:latin typeface="Cambria Math"/>
                          </a:rPr>
                          <m:t>2</m:t>
                        </m:r>
                      </m:sub>
                    </m:sSub>
                  </m:oMath>
                </a14:m>
                <a:endParaRPr lang="en-US" altLang="ja-JP" sz="2400" i="1" dirty="0" smtClean="0">
                  <a:latin typeface="Cambria Math"/>
                </a:endParaRPr>
              </a:p>
              <a:p>
                <a:pPr marL="457200" lvl="1" indent="0">
                  <a:buNone/>
                </a:pPr>
                <a14:m>
                  <m:oMathPara xmlns:m="http://schemas.openxmlformats.org/officeDocument/2006/math">
                    <m:oMathParaPr>
                      <m:jc m:val="centerGroup"/>
                    </m:oMathParaPr>
                    <m:oMath xmlns:m="http://schemas.openxmlformats.org/officeDocument/2006/math">
                      <m:r>
                        <a:rPr lang="en-US" altLang="ja-JP" sz="1800" b="0" i="1" dirty="0" smtClean="0">
                          <a:latin typeface="Cambria Math"/>
                        </a:rPr>
                        <m:t>+</m:t>
                      </m:r>
                      <m:sSub>
                        <m:sSubPr>
                          <m:ctrlPr>
                            <a:rPr lang="en-US" altLang="ja-JP" sz="1800" i="1" dirty="0">
                              <a:latin typeface="Cambria Math" panose="02040503050406030204" pitchFamily="18" charset="0"/>
                            </a:rPr>
                          </m:ctrlPr>
                        </m:sSubPr>
                        <m:e>
                          <m:r>
                            <a:rPr lang="en-US" altLang="ja-JP" sz="1800" i="1" dirty="0">
                              <a:latin typeface="Cambria Math"/>
                            </a:rPr>
                            <m:t>𝑀</m:t>
                          </m:r>
                        </m:e>
                        <m:sub>
                          <m:r>
                            <a:rPr lang="en-US" altLang="ja-JP" sz="1800" b="0" i="1" dirty="0" smtClean="0">
                              <a:latin typeface="Cambria Math"/>
                            </a:rPr>
                            <m:t>3</m:t>
                          </m:r>
                        </m:sub>
                      </m:sSub>
                      <m:r>
                        <a:rPr lang="en-US" altLang="ja-JP" sz="1800" i="1" dirty="0">
                          <a:latin typeface="Cambria Math"/>
                        </a:rPr>
                        <m:t> + </m:t>
                      </m:r>
                      <m:sSub>
                        <m:sSubPr>
                          <m:ctrlPr>
                            <a:rPr lang="en-US" altLang="ja-JP" sz="1800" i="1" dirty="0">
                              <a:latin typeface="Cambria Math" panose="02040503050406030204" pitchFamily="18" charset="0"/>
                            </a:rPr>
                          </m:ctrlPr>
                        </m:sSubPr>
                        <m:e>
                          <m:r>
                            <a:rPr lang="en-US" altLang="ja-JP" sz="1800" i="1" dirty="0">
                              <a:latin typeface="Cambria Math"/>
                            </a:rPr>
                            <m:t>𝑚</m:t>
                          </m:r>
                        </m:e>
                        <m:sub>
                          <m:r>
                            <a:rPr lang="en-US" altLang="ja-JP" sz="1800" b="0" i="1" dirty="0" smtClean="0">
                              <a:latin typeface="Cambria Math"/>
                            </a:rPr>
                            <m:t>3</m:t>
                          </m:r>
                        </m:sub>
                      </m:sSub>
                      <m:r>
                        <a:rPr lang="en-US" altLang="ja-JP" sz="1800" b="0" i="1" dirty="0" smtClean="0">
                          <a:latin typeface="Cambria Math"/>
                        </a:rPr>
                        <m:t>+</m:t>
                      </m:r>
                      <m:sSub>
                        <m:sSubPr>
                          <m:ctrlPr>
                            <a:rPr lang="en-US" altLang="ja-JP" sz="2000" i="1" dirty="0">
                              <a:latin typeface="Cambria Math" panose="02040503050406030204" pitchFamily="18" charset="0"/>
                            </a:rPr>
                          </m:ctrlPr>
                        </m:sSubPr>
                        <m:e>
                          <m:r>
                            <a:rPr lang="en-US" altLang="ja-JP" sz="2000" i="1" dirty="0">
                              <a:latin typeface="Cambria Math"/>
                            </a:rPr>
                            <m:t>𝑀</m:t>
                          </m:r>
                        </m:e>
                        <m:sub>
                          <m:r>
                            <a:rPr lang="en-US" altLang="ja-JP" sz="2000" b="0" i="1" dirty="0" smtClean="0">
                              <a:latin typeface="Cambria Math"/>
                            </a:rPr>
                            <m:t>4</m:t>
                          </m:r>
                        </m:sub>
                      </m:sSub>
                      <m:r>
                        <a:rPr lang="en-US" altLang="ja-JP" sz="2000" i="1" dirty="0">
                          <a:latin typeface="Cambria Math"/>
                        </a:rPr>
                        <m:t> + </m:t>
                      </m:r>
                      <m:sSub>
                        <m:sSubPr>
                          <m:ctrlPr>
                            <a:rPr lang="en-US" altLang="ja-JP" sz="2000" i="1" dirty="0">
                              <a:latin typeface="Cambria Math" panose="02040503050406030204" pitchFamily="18" charset="0"/>
                            </a:rPr>
                          </m:ctrlPr>
                        </m:sSubPr>
                        <m:e>
                          <m:r>
                            <a:rPr lang="en-US" altLang="ja-JP" sz="2000" i="1" dirty="0">
                              <a:latin typeface="Cambria Math"/>
                            </a:rPr>
                            <m:t>𝑚</m:t>
                          </m:r>
                        </m:e>
                        <m:sub>
                          <m:r>
                            <a:rPr lang="en-US" altLang="ja-JP" sz="2000" b="0" i="1" dirty="0" smtClean="0">
                              <a:latin typeface="Cambria Math"/>
                            </a:rPr>
                            <m:t>4</m:t>
                          </m:r>
                        </m:sub>
                      </m:sSub>
                      <m:r>
                        <a:rPr lang="en-US" altLang="ja-JP" sz="1600" i="1" dirty="0" smtClean="0">
                          <a:latin typeface="Cambria Math"/>
                        </a:rPr>
                        <m:t>+</m:t>
                      </m:r>
                      <m:sSub>
                        <m:sSubPr>
                          <m:ctrlPr>
                            <a:rPr lang="en-US" altLang="ja-JP" sz="1600" i="1" dirty="0">
                              <a:latin typeface="Cambria Math" panose="02040503050406030204" pitchFamily="18" charset="0"/>
                            </a:rPr>
                          </m:ctrlPr>
                        </m:sSubPr>
                        <m:e>
                          <m:r>
                            <a:rPr lang="en-US" altLang="ja-JP" sz="1600" i="1" dirty="0">
                              <a:latin typeface="Cambria Math"/>
                            </a:rPr>
                            <m:t>𝑀</m:t>
                          </m:r>
                        </m:e>
                        <m:sub>
                          <m:r>
                            <a:rPr lang="en-US" altLang="ja-JP" sz="1600" b="0" i="1" dirty="0" smtClean="0">
                              <a:latin typeface="Cambria Math"/>
                            </a:rPr>
                            <m:t>0</m:t>
                          </m:r>
                        </m:sub>
                      </m:sSub>
                    </m:oMath>
                  </m:oMathPara>
                </a14:m>
                <a:endParaRPr kumimoji="1" lang="ja-JP" altLang="en-US" sz="20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sz="quarter" idx="1"/>
              </p:nvPr>
            </p:nvSpPr>
            <p:spPr>
              <a:xfrm>
                <a:off x="457200" y="1600200"/>
                <a:ext cx="5554960" cy="4525963"/>
              </a:xfrm>
              <a:blipFill rotWithShape="1">
                <a:blip r:embed="rId2"/>
                <a:stretch>
                  <a:fillRect l="-659" t="-1482"/>
                </a:stretch>
              </a:blipFill>
            </p:spPr>
            <p:txBody>
              <a:bodyPr/>
              <a:lstStyle/>
              <a:p>
                <a:r>
                  <a:rPr lang="ja-JP" altLang="en-US">
                    <a:noFill/>
                  </a:rPr>
                  <a:t> </a:t>
                </a:r>
              </a:p>
            </p:txBody>
          </p:sp>
        </mc:Fallback>
      </mc:AlternateContent>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1844824"/>
            <a:ext cx="2686425" cy="3572374"/>
          </a:xfrm>
          <a:prstGeom prst="rect">
            <a:avLst/>
          </a:prstGeom>
        </p:spPr>
      </p:pic>
    </p:spTree>
    <p:extLst>
      <p:ext uri="{BB962C8B-B14F-4D97-AF65-F5344CB8AC3E}">
        <p14:creationId xmlns:p14="http://schemas.microsoft.com/office/powerpoint/2010/main" val="2058242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初期</a:t>
            </a:r>
            <a:r>
              <a:rPr lang="ja-JP" altLang="en-US" dirty="0" smtClean="0"/>
              <a:t>設定と運動方程式</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sz="quarter" idx="1"/>
              </p:nvPr>
            </p:nvSpPr>
            <p:spPr/>
            <p:txBody>
              <a:bodyPr>
                <a:normAutofit/>
              </a:bodyPr>
              <a:lstStyle/>
              <a:p>
                <a:r>
                  <a:rPr lang="ja-JP" altLang="en-US" sz="2400" i="1" dirty="0" smtClean="0"/>
                  <a:t>初速度</a:t>
                </a:r>
                <a:r>
                  <a:rPr lang="en-US" altLang="ja-JP" sz="2400" i="1" dirty="0"/>
                  <a:t>v0 = 0</a:t>
                </a:r>
              </a:p>
              <a:p>
                <a:r>
                  <a:rPr lang="en-US" altLang="ja-JP" sz="2400" i="1" dirty="0" smtClean="0"/>
                  <a:t> </a:t>
                </a:r>
                <a:r>
                  <a:rPr lang="ja-JP" altLang="en-US" sz="2400" i="1" dirty="0"/>
                  <a:t>初期位置</a:t>
                </a:r>
                <a:r>
                  <a:rPr lang="en-US" altLang="ja-JP" sz="2400" i="1" dirty="0"/>
                  <a:t>y0 = 0</a:t>
                </a:r>
              </a:p>
              <a:p>
                <a:r>
                  <a:rPr lang="en-US" altLang="ja-JP" sz="2400" i="1" dirty="0" smtClean="0"/>
                  <a:t> </a:t>
                </a:r>
                <a:r>
                  <a:rPr lang="ja-JP" altLang="en-US" sz="2400" i="1" dirty="0"/>
                  <a:t>燃焼時間</a:t>
                </a:r>
                <a:r>
                  <a:rPr lang="en-US" altLang="ja-JP" sz="2400" i="1" dirty="0" err="1"/>
                  <a:t>tmax</a:t>
                </a:r>
                <a:r>
                  <a:rPr lang="en-US" altLang="ja-JP" sz="2400" i="1" dirty="0"/>
                  <a:t> = t1 + t2 + t3 + t4</a:t>
                </a:r>
              </a:p>
              <a:p>
                <a:r>
                  <a:rPr lang="ja-JP" altLang="en-US" sz="2400" i="1" dirty="0" smtClean="0"/>
                  <a:t>ロケット</a:t>
                </a:r>
                <a:r>
                  <a:rPr lang="ja-JP" altLang="en-US" sz="2400" i="1" dirty="0"/>
                  <a:t>質量</a:t>
                </a:r>
                <a:r>
                  <a:rPr lang="en-US" altLang="ja-JP" sz="2400" i="1" dirty="0" err="1"/>
                  <a:t>Mr</a:t>
                </a:r>
                <a:r>
                  <a:rPr lang="en-US" altLang="ja-JP" sz="2400" i="1" dirty="0"/>
                  <a:t> = M1 +M2 +M3 +M4 +M0</a:t>
                </a:r>
              </a:p>
              <a:p>
                <a:r>
                  <a:rPr lang="ja-JP" altLang="en-US" sz="2400" i="1" dirty="0" smtClean="0"/>
                  <a:t>地球</a:t>
                </a:r>
                <a:r>
                  <a:rPr lang="ja-JP" altLang="en-US" sz="2400" i="1" dirty="0"/>
                  <a:t>半径</a:t>
                </a:r>
                <a:r>
                  <a:rPr lang="en-US" altLang="ja-JP" sz="2400" i="1" dirty="0"/>
                  <a:t>Re</a:t>
                </a:r>
              </a:p>
              <a:p>
                <a:r>
                  <a:rPr lang="en-US" altLang="ja-JP" sz="2400" i="1" dirty="0" smtClean="0"/>
                  <a:t> </a:t>
                </a:r>
                <a:r>
                  <a:rPr lang="en-US" altLang="ja-JP" sz="2400" i="1" dirty="0"/>
                  <a:t>n </a:t>
                </a:r>
                <a:r>
                  <a:rPr lang="ja-JP" altLang="en-US" sz="2400" i="1" dirty="0"/>
                  <a:t>段階目の燃料質量の変化量</a:t>
                </a:r>
                <a:r>
                  <a:rPr lang="en-US" altLang="ja-JP" sz="2400" i="1" dirty="0" err="1" smtClean="0"/>
                  <a:t>dmn</a:t>
                </a:r>
                <a:endParaRPr lang="en-US" altLang="ja-JP" sz="2400" i="1" dirty="0" smtClean="0"/>
              </a:p>
              <a:p>
                <a:r>
                  <a:rPr lang="ja-JP" altLang="en-US" sz="2400" i="1" dirty="0"/>
                  <a:t>運動方程式</a:t>
                </a:r>
                <a:endParaRPr lang="en-US" altLang="ja-JP" sz="2400" i="1" dirty="0"/>
              </a:p>
              <a:p>
                <a:pPr algn="ctr"/>
                <a14:m>
                  <m:oMath xmlns:m="http://schemas.openxmlformats.org/officeDocument/2006/math">
                    <m:f>
                      <m:fPr>
                        <m:ctrlPr>
                          <a:rPr lang="en-US" altLang="ja-JP" i="1" smtClean="0">
                            <a:latin typeface="Cambria Math" panose="02040503050406030204" pitchFamily="18" charset="0"/>
                          </a:rPr>
                        </m:ctrlPr>
                      </m:fPr>
                      <m:num>
                        <m:r>
                          <a:rPr lang="en-US" altLang="ja-JP" b="0" i="1" smtClean="0">
                            <a:latin typeface="Cambria Math"/>
                          </a:rPr>
                          <m:t>𝑑𝑦</m:t>
                        </m:r>
                      </m:num>
                      <m:den>
                        <m:r>
                          <a:rPr lang="en-US" altLang="ja-JP" b="0" i="1" smtClean="0">
                            <a:latin typeface="Cambria Math"/>
                          </a:rPr>
                          <m:t>𝑑𝑡</m:t>
                        </m:r>
                      </m:den>
                    </m:f>
                    <m:r>
                      <a:rPr lang="en-US" altLang="ja-JP" b="0" i="1" smtClean="0">
                        <a:latin typeface="Cambria Math"/>
                      </a:rPr>
                      <m:t>=</m:t>
                    </m:r>
                    <m:r>
                      <a:rPr lang="en-US" altLang="ja-JP" b="0" i="1" smtClean="0">
                        <a:latin typeface="Cambria Math"/>
                      </a:rPr>
                      <m:t>𝑥</m:t>
                    </m:r>
                  </m:oMath>
                </a14:m>
                <a:endParaRPr lang="en-US" altLang="ja-JP" b="0" i="1" dirty="0" smtClean="0"/>
              </a:p>
              <a:p>
                <a:pPr algn="ctr"/>
                <a14:m>
                  <m:oMath xmlns:m="http://schemas.openxmlformats.org/officeDocument/2006/math">
                    <m:f>
                      <m:fPr>
                        <m:ctrlPr>
                          <a:rPr lang="en-US" altLang="ja-JP" b="0" i="1" smtClean="0">
                            <a:latin typeface="Cambria Math" panose="02040503050406030204" pitchFamily="18" charset="0"/>
                          </a:rPr>
                        </m:ctrlPr>
                      </m:fPr>
                      <m:num>
                        <m:r>
                          <a:rPr lang="en-US" altLang="ja-JP" b="0" i="1" smtClean="0">
                            <a:latin typeface="Cambria Math"/>
                          </a:rPr>
                          <m:t>𝑑𝑣</m:t>
                        </m:r>
                      </m:num>
                      <m:den>
                        <m:r>
                          <a:rPr lang="en-US" altLang="ja-JP" b="0" i="1" smtClean="0">
                            <a:latin typeface="Cambria Math"/>
                          </a:rPr>
                          <m:t>𝑑𝑡</m:t>
                        </m:r>
                      </m:den>
                    </m:f>
                  </m:oMath>
                </a14:m>
                <a:r>
                  <a:rPr lang="en-US" altLang="ja-JP" b="0" i="1" dirty="0" smtClean="0"/>
                  <a:t> = -</a:t>
                </a:r>
                <a14:m>
                  <m:oMath xmlns:m="http://schemas.openxmlformats.org/officeDocument/2006/math">
                    <m:f>
                      <m:fPr>
                        <m:ctrlPr>
                          <a:rPr lang="en-US" altLang="ja-JP" b="0" i="1" smtClean="0">
                            <a:latin typeface="Cambria Math" panose="02040503050406030204" pitchFamily="18" charset="0"/>
                          </a:rPr>
                        </m:ctrlPr>
                      </m:fPr>
                      <m:num>
                        <m:sSubSup>
                          <m:sSubSupPr>
                            <m:ctrlPr>
                              <a:rPr lang="en-US" altLang="ja-JP" b="0" i="1" smtClean="0">
                                <a:latin typeface="Cambria Math" panose="02040503050406030204" pitchFamily="18" charset="0"/>
                              </a:rPr>
                            </m:ctrlPr>
                          </m:sSubSupPr>
                          <m:e>
                            <m:r>
                              <a:rPr lang="en-US" altLang="ja-JP" b="0" i="1" smtClean="0">
                                <a:latin typeface="Cambria Math"/>
                              </a:rPr>
                              <m:t>𝑅</m:t>
                            </m:r>
                          </m:e>
                          <m:sub/>
                          <m:sup>
                            <m:r>
                              <a:rPr lang="en-US" altLang="ja-JP" b="0" i="1" smtClean="0">
                                <a:latin typeface="Cambria Math"/>
                              </a:rPr>
                              <m:t>2</m:t>
                            </m:r>
                          </m:sup>
                        </m:sSubSup>
                      </m:num>
                      <m:den>
                        <m:sSup>
                          <m:sSupPr>
                            <m:ctrlPr>
                              <a:rPr lang="en-US" altLang="ja-JP" b="0" i="1" smtClean="0">
                                <a:latin typeface="Cambria Math" panose="02040503050406030204" pitchFamily="18" charset="0"/>
                              </a:rPr>
                            </m:ctrlPr>
                          </m:sSupPr>
                          <m:e>
                            <m:r>
                              <a:rPr lang="en-US" altLang="ja-JP" b="0" i="1" smtClean="0">
                                <a:latin typeface="Cambria Math"/>
                              </a:rPr>
                              <m:t>(</m:t>
                            </m:r>
                            <m:r>
                              <a:rPr lang="en-US" altLang="ja-JP" b="0" i="1" smtClean="0">
                                <a:latin typeface="Cambria Math"/>
                              </a:rPr>
                              <m:t>𝑅</m:t>
                            </m:r>
                            <m:r>
                              <a:rPr lang="en-US" altLang="ja-JP" b="0" i="1" smtClean="0">
                                <a:latin typeface="Cambria Math"/>
                              </a:rPr>
                              <m:t>+</m:t>
                            </m:r>
                            <m:r>
                              <a:rPr lang="en-US" altLang="ja-JP" b="0" i="1" smtClean="0">
                                <a:latin typeface="Cambria Math"/>
                              </a:rPr>
                              <m:t>𝑦</m:t>
                            </m:r>
                            <m:r>
                              <a:rPr lang="en-US" altLang="ja-JP" b="0" i="1" smtClean="0">
                                <a:latin typeface="Cambria Math"/>
                              </a:rPr>
                              <m:t>)</m:t>
                            </m:r>
                          </m:e>
                          <m:sup>
                            <m:r>
                              <a:rPr lang="en-US" altLang="ja-JP" b="0" i="1" smtClean="0">
                                <a:latin typeface="Cambria Math"/>
                              </a:rPr>
                              <m:t>2</m:t>
                            </m:r>
                          </m:sup>
                        </m:sSup>
                      </m:den>
                    </m:f>
                  </m:oMath>
                </a14:m>
                <a:r>
                  <a:rPr lang="en-US" altLang="ja-JP" b="0" i="1" dirty="0" smtClean="0"/>
                  <a:t>g + </a:t>
                </a:r>
                <a14:m>
                  <m:oMath xmlns:m="http://schemas.openxmlformats.org/officeDocument/2006/math">
                    <m:f>
                      <m:fPr>
                        <m:ctrlPr>
                          <a:rPr lang="en-US" altLang="ja-JP" b="0" i="1" smtClean="0">
                            <a:latin typeface="Cambria Math" panose="02040503050406030204" pitchFamily="18" charset="0"/>
                          </a:rPr>
                        </m:ctrlPr>
                      </m:fPr>
                      <m:num>
                        <m:r>
                          <a:rPr lang="en-US" altLang="ja-JP" b="0" i="1" smtClean="0">
                            <a:latin typeface="Cambria Math"/>
                          </a:rPr>
                          <m:t>𝑢</m:t>
                        </m:r>
                      </m:num>
                      <m:den>
                        <m:sSub>
                          <m:sSubPr>
                            <m:ctrlPr>
                              <a:rPr lang="en-US" altLang="ja-JP" b="0" i="1" smtClean="0">
                                <a:latin typeface="Cambria Math" panose="02040503050406030204" pitchFamily="18" charset="0"/>
                              </a:rPr>
                            </m:ctrlPr>
                          </m:sSubPr>
                          <m:e>
                            <m:r>
                              <a:rPr lang="en-US" altLang="ja-JP" b="0" i="1" smtClean="0">
                                <a:latin typeface="Cambria Math"/>
                              </a:rPr>
                              <m:t>𝑀</m:t>
                            </m:r>
                          </m:e>
                          <m:sub>
                            <m:r>
                              <a:rPr lang="en-US" altLang="ja-JP" b="0" i="1" smtClean="0">
                                <a:latin typeface="Cambria Math"/>
                              </a:rPr>
                              <m:t>𝑟</m:t>
                            </m:r>
                          </m:sub>
                        </m:sSub>
                      </m:den>
                    </m:f>
                    <m:f>
                      <m:fPr>
                        <m:ctrlPr>
                          <a:rPr lang="en-US" altLang="ja-JP" b="0" i="1" smtClean="0">
                            <a:latin typeface="Cambria Math" panose="02040503050406030204" pitchFamily="18" charset="0"/>
                          </a:rPr>
                        </m:ctrlPr>
                      </m:fPr>
                      <m:num>
                        <m:sSub>
                          <m:sSubPr>
                            <m:ctrlPr>
                              <a:rPr lang="en-US" altLang="ja-JP" b="0" i="1" smtClean="0">
                                <a:latin typeface="Cambria Math" panose="02040503050406030204" pitchFamily="18" charset="0"/>
                              </a:rPr>
                            </m:ctrlPr>
                          </m:sSubPr>
                          <m:e>
                            <m:r>
                              <a:rPr lang="en-US" altLang="ja-JP" b="0" i="1" smtClean="0">
                                <a:latin typeface="Cambria Math"/>
                              </a:rPr>
                              <m:t>𝑑𝑚</m:t>
                            </m:r>
                          </m:e>
                          <m:sub>
                            <m:r>
                              <a:rPr lang="en-US" altLang="ja-JP" b="0" i="1" smtClean="0">
                                <a:latin typeface="Cambria Math"/>
                              </a:rPr>
                              <m:t>𝑛</m:t>
                            </m:r>
                          </m:sub>
                        </m:sSub>
                      </m:num>
                      <m:den>
                        <m:r>
                          <a:rPr lang="en-US" altLang="ja-JP" b="0" i="1" smtClean="0">
                            <a:latin typeface="Cambria Math"/>
                          </a:rPr>
                          <m:t>𝑑𝑡</m:t>
                        </m:r>
                      </m:den>
                    </m:f>
                  </m:oMath>
                </a14:m>
                <a:endParaRPr lang="en-US" altLang="ja-JP" b="0" i="1" dirty="0" smtClean="0"/>
              </a:p>
              <a:p>
                <a:endParaRPr lang="ja-JP" altLang="en-US" i="1"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sz="quarter" idx="1"/>
              </p:nvPr>
            </p:nvSpPr>
            <p:spPr>
              <a:blipFill rotWithShape="1">
                <a:blip r:embed="rId2"/>
                <a:stretch>
                  <a:fillRect l="-444" t="-135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776587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検証</a:t>
            </a:r>
            <a:endParaRPr kumimoji="1" lang="ja-JP" altLang="en-US" dirty="0"/>
          </a:p>
        </p:txBody>
      </p:sp>
      <p:sp>
        <p:nvSpPr>
          <p:cNvPr id="3" name="コンテンツ プレースホルダー 2"/>
          <p:cNvSpPr>
            <a:spLocks noGrp="1"/>
          </p:cNvSpPr>
          <p:nvPr>
            <p:ph sz="quarter" idx="1"/>
          </p:nvPr>
        </p:nvSpPr>
        <p:spPr>
          <a:xfrm>
            <a:off x="457200" y="1600201"/>
            <a:ext cx="8229600" cy="2692896"/>
          </a:xfrm>
        </p:spPr>
        <p:txBody>
          <a:bodyPr>
            <a:normAutofit lnSpcReduction="10000"/>
          </a:bodyPr>
          <a:lstStyle/>
          <a:p>
            <a:r>
              <a:rPr lang="ja-JP" altLang="en-US" sz="2400" dirty="0"/>
              <a:t>モデルを４種類用意し，推進力の比較を行う．各モデルの全体の質量，時間あたりの</a:t>
            </a:r>
            <a:r>
              <a:rPr lang="ja-JP" altLang="en-US" sz="2400" dirty="0" smtClean="0"/>
              <a:t>燃料</a:t>
            </a:r>
            <a:r>
              <a:rPr lang="ja-JP" altLang="en-US" sz="2400" dirty="0"/>
              <a:t>噴射の質量を同一とし，</a:t>
            </a:r>
            <a:r>
              <a:rPr lang="en-US" altLang="ja-JP" sz="2400" dirty="0"/>
              <a:t>2 </a:t>
            </a:r>
            <a:r>
              <a:rPr lang="ja-JP" altLang="en-US" sz="2400" dirty="0"/>
              <a:t>段階の切り離すブースタの質量比を変更し</a:t>
            </a:r>
            <a:r>
              <a:rPr lang="ja-JP" altLang="en-US" sz="2400" dirty="0" smtClean="0"/>
              <a:t>シミュレート．</a:t>
            </a:r>
            <a:endParaRPr lang="ja-JP" altLang="en-US" sz="2400" dirty="0"/>
          </a:p>
          <a:p>
            <a:r>
              <a:rPr lang="ja-JP" altLang="en-US" sz="2400" dirty="0"/>
              <a:t>モデル</a:t>
            </a:r>
            <a:r>
              <a:rPr lang="en-US" altLang="ja-JP" sz="2400" dirty="0"/>
              <a:t>A </a:t>
            </a:r>
            <a:r>
              <a:rPr lang="ja-JP" altLang="en-US" sz="2400" dirty="0"/>
              <a:t>を実際に運用されているものと同一とし</a:t>
            </a:r>
            <a:r>
              <a:rPr lang="ja-JP" altLang="en-US" sz="2400" dirty="0" smtClean="0"/>
              <a:t>，モデル</a:t>
            </a:r>
            <a:r>
              <a:rPr lang="en-US" altLang="ja-JP" sz="2400" dirty="0"/>
              <a:t>B </a:t>
            </a:r>
            <a:r>
              <a:rPr lang="ja-JP" altLang="en-US" sz="2400" dirty="0"/>
              <a:t>は各段階の質量比を</a:t>
            </a:r>
            <a:r>
              <a:rPr lang="ja-JP" altLang="en-US" sz="2400" dirty="0" smtClean="0"/>
              <a:t>すべて等しい</a:t>
            </a:r>
            <a:r>
              <a:rPr lang="ja-JP" altLang="en-US" sz="2400" dirty="0"/>
              <a:t>ものとした．モデル</a:t>
            </a:r>
            <a:r>
              <a:rPr lang="en-US" altLang="ja-JP" sz="2400" dirty="0"/>
              <a:t>C </a:t>
            </a:r>
            <a:r>
              <a:rPr lang="ja-JP" altLang="en-US" sz="2400" dirty="0"/>
              <a:t>と</a:t>
            </a:r>
            <a:r>
              <a:rPr lang="en-US" altLang="ja-JP" sz="2400" dirty="0"/>
              <a:t>D</a:t>
            </a:r>
            <a:r>
              <a:rPr lang="ja-JP" altLang="en-US" sz="2400" dirty="0"/>
              <a:t>はそれぞれ前半と後半の質量比を</a:t>
            </a:r>
            <a:r>
              <a:rPr lang="en-US" altLang="ja-JP" sz="2400" dirty="0"/>
              <a:t>75</a:t>
            </a:r>
            <a:r>
              <a:rPr lang="ja-JP" altLang="en-US" sz="2400" dirty="0"/>
              <a:t>：</a:t>
            </a:r>
            <a:r>
              <a:rPr lang="en-US" altLang="ja-JP" sz="2400" dirty="0"/>
              <a:t>25</a:t>
            </a:r>
            <a:r>
              <a:rPr lang="ja-JP" altLang="en-US" sz="2400" dirty="0" err="1"/>
              <a:t>，</a:t>
            </a:r>
            <a:r>
              <a:rPr lang="en-US" altLang="ja-JP" sz="2400" dirty="0"/>
              <a:t>25</a:t>
            </a:r>
            <a:r>
              <a:rPr lang="ja-JP" altLang="en-US" sz="2400" dirty="0"/>
              <a:t>：</a:t>
            </a:r>
            <a:r>
              <a:rPr lang="en-US" altLang="ja-JP" sz="2400" dirty="0"/>
              <a:t>75 </a:t>
            </a:r>
            <a:r>
              <a:rPr lang="ja-JP" altLang="en-US" sz="2400" dirty="0"/>
              <a:t>とし</a:t>
            </a:r>
            <a:r>
              <a:rPr lang="ja-JP" altLang="en-US" sz="2400" dirty="0" smtClean="0"/>
              <a:t>，順序</a:t>
            </a:r>
            <a:r>
              <a:rPr lang="ja-JP" altLang="en-US" sz="2400" dirty="0"/>
              <a:t>を逆転させた場合の結果がどのようなものになるか</a:t>
            </a:r>
            <a:r>
              <a:rPr lang="ja-JP" altLang="en-US" sz="2400" dirty="0" smtClean="0"/>
              <a:t>調査</a:t>
            </a:r>
            <a:endParaRPr lang="ja-JP" alt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4581128"/>
            <a:ext cx="4176464"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37626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873</TotalTime>
  <Words>666</Words>
  <Application>Microsoft Office PowerPoint</Application>
  <PresentationFormat>画面に合わせる (4:3)</PresentationFormat>
  <Paragraphs>61</Paragraphs>
  <Slides>13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HG明朝E</vt:lpstr>
      <vt:lpstr>ＭＳ Ｐゴシック</vt:lpstr>
      <vt:lpstr>Bookman Old Style</vt:lpstr>
      <vt:lpstr>Calibri</vt:lpstr>
      <vt:lpstr>Cambria Math</vt:lpstr>
      <vt:lpstr>Gill Sans MT</vt:lpstr>
      <vt:lpstr>Wingdings</vt:lpstr>
      <vt:lpstr>Wingdings 3</vt:lpstr>
      <vt:lpstr>アース</vt:lpstr>
      <vt:lpstr>多段式ロケットシミュレータ ～切り離しと推力の考察～</vt:lpstr>
      <vt:lpstr>本研究の概要</vt:lpstr>
      <vt:lpstr>本研究の検証モデル</vt:lpstr>
      <vt:lpstr>検証モデルに選択した理由</vt:lpstr>
      <vt:lpstr>H-2Aロケットの構成</vt:lpstr>
      <vt:lpstr>ロケットの計算モデル</vt:lpstr>
      <vt:lpstr>具体的なモデル設定</vt:lpstr>
      <vt:lpstr>初期設定と運動方程式</vt:lpstr>
      <vt:lpstr>検証</vt:lpstr>
      <vt:lpstr>進行距離変化の比較</vt:lpstr>
      <vt:lpstr>速度変化の比較</vt:lpstr>
      <vt:lpstr>アプレット</vt:lpstr>
      <vt:lpstr>結論</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上之勝　匠</dc:creator>
  <cp:lastModifiedBy>Anonymous</cp:lastModifiedBy>
  <cp:revision>22</cp:revision>
  <dcterms:created xsi:type="dcterms:W3CDTF">2016-02-03T11:51:59Z</dcterms:created>
  <dcterms:modified xsi:type="dcterms:W3CDTF">2016-02-08T00:45:31Z</dcterms:modified>
</cp:coreProperties>
</file>