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4" r:id="rId1"/>
  </p:sldMasterIdLst>
  <p:sldIdLst>
    <p:sldId id="256" r:id="rId2"/>
    <p:sldId id="257" r:id="rId3"/>
    <p:sldId id="270" r:id="rId4"/>
    <p:sldId id="271" r:id="rId5"/>
    <p:sldId id="260" r:id="rId6"/>
    <p:sldId id="262" r:id="rId7"/>
    <p:sldId id="263" r:id="rId8"/>
    <p:sldId id="264" r:id="rId9"/>
    <p:sldId id="272" r:id="rId10"/>
    <p:sldId id="273" r:id="rId11"/>
    <p:sldId id="274" r:id="rId12"/>
    <p:sldId id="265" r:id="rId13"/>
    <p:sldId id="268" r:id="rId14"/>
    <p:sldId id="267" r:id="rId15"/>
    <p:sldId id="269" r:id="rId16"/>
    <p:sldId id="277" r:id="rId17"/>
    <p:sldId id="275" r:id="rId18"/>
    <p:sldId id="276"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415170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111980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561735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2443095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629402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4051738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406206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4238898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3228138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609600" y="1600201"/>
            <a:ext cx="5384800" cy="4530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6197600" y="1600201"/>
            <a:ext cx="5384800" cy="21891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6197600" y="3941763"/>
            <a:ext cx="5384800" cy="21891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609600" y="6248400"/>
            <a:ext cx="2844800" cy="457200"/>
          </a:xfrm>
        </p:spPr>
        <p:txBody>
          <a:bodyPr/>
          <a:lstStyle>
            <a:lvl1pPr>
              <a:defRPr/>
            </a:lvl1pPr>
          </a:lstStyle>
          <a:p>
            <a:endParaRPr lang="en-US" altLang="ja-JP"/>
          </a:p>
        </p:txBody>
      </p:sp>
      <p:sp>
        <p:nvSpPr>
          <p:cNvPr id="7" name="フッター プレースホルダー 6"/>
          <p:cNvSpPr>
            <a:spLocks noGrp="1"/>
          </p:cNvSpPr>
          <p:nvPr>
            <p:ph type="ftr" sz="quarter" idx="11"/>
          </p:nvPr>
        </p:nvSpPr>
        <p:spPr>
          <a:xfrm>
            <a:off x="4165600" y="6248400"/>
            <a:ext cx="3860800" cy="457200"/>
          </a:xfrm>
        </p:spPr>
        <p:txBody>
          <a:bodyPr/>
          <a:lstStyle>
            <a:lvl1pPr>
              <a:defRPr/>
            </a:lvl1pPr>
          </a:lstStyle>
          <a:p>
            <a:endParaRPr lang="en-US" altLang="ja-JP"/>
          </a:p>
        </p:txBody>
      </p:sp>
      <p:sp>
        <p:nvSpPr>
          <p:cNvPr id="8" name="スライド番号プレースホルダー 7"/>
          <p:cNvSpPr>
            <a:spLocks noGrp="1"/>
          </p:cNvSpPr>
          <p:nvPr>
            <p:ph type="sldNum" sz="quarter" idx="12"/>
          </p:nvPr>
        </p:nvSpPr>
        <p:spPr>
          <a:xfrm>
            <a:off x="8737600" y="6248400"/>
            <a:ext cx="2844800" cy="457200"/>
          </a:xfrm>
        </p:spPr>
        <p:txBody>
          <a:bodyPr/>
          <a:lstStyle>
            <a:lvl1pPr>
              <a:defRPr/>
            </a:lvl1pPr>
          </a:lstStyle>
          <a:p>
            <a:fld id="{B4266914-E50B-439E-881F-859970F98F39}" type="slidenum">
              <a:rPr lang="en-US" altLang="ja-JP"/>
              <a:pPr/>
              <a:t>‹#›</a:t>
            </a:fld>
            <a:endParaRPr lang="en-US" altLang="ja-JP"/>
          </a:p>
        </p:txBody>
      </p:sp>
    </p:spTree>
    <p:extLst>
      <p:ext uri="{BB962C8B-B14F-4D97-AF65-F5344CB8AC3E}">
        <p14:creationId xmlns:p14="http://schemas.microsoft.com/office/powerpoint/2010/main" val="112869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951856" y="5867131"/>
            <a:ext cx="551167" cy="365125"/>
          </a:xfrm>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1437912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2998595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143019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1212633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236418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2049802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1860929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E196AF-E421-4B81-90CE-654862D19CD4}" type="datetimeFigureOut">
              <a:rPr kumimoji="1" lang="ja-JP" altLang="en-US" smtClean="0"/>
              <a:t>2016/2/8</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2007136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BE196AF-E421-4B81-90CE-654862D19CD4}" type="datetimeFigureOut">
              <a:rPr kumimoji="1" lang="ja-JP" altLang="en-US" smtClean="0"/>
              <a:t>2016/2/8</a:t>
            </a:fld>
            <a:endParaRPr kumimoji="1" lang="ja-JP"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82A425A-05E0-462C-92E9-07E35960ED87}" type="slidenum">
              <a:rPr kumimoji="1" lang="ja-JP" altLang="en-US" smtClean="0"/>
              <a:t>‹#›</a:t>
            </a:fld>
            <a:endParaRPr kumimoji="1" lang="ja-JP" altLang="en-US"/>
          </a:p>
        </p:txBody>
      </p:sp>
    </p:spTree>
    <p:extLst>
      <p:ext uri="{BB962C8B-B14F-4D97-AF65-F5344CB8AC3E}">
        <p14:creationId xmlns:p14="http://schemas.microsoft.com/office/powerpoint/2010/main" val="2718131482"/>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 id="2147484366" r:id="rId12"/>
    <p:sldLayoutId id="2147484367" r:id="rId13"/>
    <p:sldLayoutId id="2147484368" r:id="rId14"/>
    <p:sldLayoutId id="2147484369" r:id="rId15"/>
    <p:sldLayoutId id="2147484370" r:id="rId16"/>
    <p:sldLayoutId id="2147484371" r:id="rId17"/>
    <p:sldLayoutId id="2147484372" r:id="rId18"/>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 Type="http://schemas.openxmlformats.org/officeDocument/2006/relationships/slideLayout" Target="../slideLayouts/slideLayout18.xml"/><Relationship Id="rId16" Type="http://schemas.openxmlformats.org/officeDocument/2006/relationships/image" Target="../media/image8.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スイングバイを行う惑星探査機軌道の再現</a:t>
            </a:r>
            <a:endParaRPr kumimoji="1" lang="ja-JP" altLang="en-US" dirty="0"/>
          </a:p>
        </p:txBody>
      </p:sp>
      <p:sp>
        <p:nvSpPr>
          <p:cNvPr id="3" name="サブタイトル 2"/>
          <p:cNvSpPr>
            <a:spLocks noGrp="1"/>
          </p:cNvSpPr>
          <p:nvPr>
            <p:ph type="subTitle" idx="1"/>
          </p:nvPr>
        </p:nvSpPr>
        <p:spPr/>
        <p:txBody>
          <a:bodyPr>
            <a:normAutofit/>
          </a:bodyPr>
          <a:lstStyle/>
          <a:p>
            <a:r>
              <a:rPr kumimoji="1" lang="en-US" altLang="ja-JP" dirty="0" smtClean="0"/>
              <a:t>B12-006</a:t>
            </a:r>
          </a:p>
          <a:p>
            <a:r>
              <a:rPr lang="ja-JP" altLang="en-US" dirty="0" smtClean="0"/>
              <a:t>上杉耕玄</a:t>
            </a:r>
            <a:endParaRPr kumimoji="1" lang="ja-JP" altLang="en-US" dirty="0"/>
          </a:p>
        </p:txBody>
      </p:sp>
    </p:spTree>
    <p:extLst>
      <p:ext uri="{BB962C8B-B14F-4D97-AF65-F5344CB8AC3E}">
        <p14:creationId xmlns:p14="http://schemas.microsoft.com/office/powerpoint/2010/main" val="2993780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266568"/>
          </a:xfrm>
        </p:spPr>
        <p:txBody>
          <a:bodyPr/>
          <a:lstStyle/>
          <a:p>
            <a:r>
              <a:rPr kumimoji="1" lang="ja-JP" altLang="en-US" dirty="0" smtClean="0"/>
              <a:t>パイオニア</a:t>
            </a:r>
            <a:r>
              <a:rPr kumimoji="1" lang="en-US" altLang="ja-JP" dirty="0" smtClean="0"/>
              <a:t>10</a:t>
            </a:r>
            <a:r>
              <a:rPr kumimoji="1" lang="ja-JP" altLang="en-US" dirty="0" smtClean="0"/>
              <a:t>号の軌道シミュレーション</a:t>
            </a:r>
            <a:endParaRPr kumimoji="1" lang="ja-JP" altLang="en-US" dirty="0"/>
          </a:p>
        </p:txBody>
      </p:sp>
      <p:sp>
        <p:nvSpPr>
          <p:cNvPr id="3" name="コンテンツ プレースホルダー 2"/>
          <p:cNvSpPr>
            <a:spLocks noGrp="1"/>
          </p:cNvSpPr>
          <p:nvPr>
            <p:ph idx="1"/>
          </p:nvPr>
        </p:nvSpPr>
        <p:spPr>
          <a:xfrm>
            <a:off x="1484310" y="2100649"/>
            <a:ext cx="6374587" cy="3933353"/>
          </a:xfrm>
        </p:spPr>
        <p:txBody>
          <a:bodyPr/>
          <a:lstStyle/>
          <a:p>
            <a:r>
              <a:rPr lang="ja-JP" altLang="ja-JP" sz="3200" dirty="0"/>
              <a:t>※</a:t>
            </a:r>
            <a:r>
              <a:rPr lang="en-US" altLang="ja-JP" sz="3200" dirty="0"/>
              <a:t>2</a:t>
            </a:r>
            <a:r>
              <a:rPr lang="ja-JP" altLang="ja-JP" sz="3200" dirty="0"/>
              <a:t>ではスイングバイに</a:t>
            </a:r>
            <a:r>
              <a:rPr lang="en-US" altLang="ja-JP" sz="3200" dirty="0"/>
              <a:t>3</a:t>
            </a:r>
            <a:r>
              <a:rPr lang="ja-JP" altLang="ja-JP" sz="3200" dirty="0"/>
              <a:t>日の差異があり</a:t>
            </a:r>
            <a:r>
              <a:rPr lang="en-US" altLang="ja-JP" sz="3200" dirty="0"/>
              <a:t>,</a:t>
            </a:r>
            <a:r>
              <a:rPr lang="ja-JP" altLang="ja-JP" sz="3200" dirty="0"/>
              <a:t>後の軌道が実際のデータから外れた</a:t>
            </a:r>
            <a:r>
              <a:rPr lang="en-US" altLang="ja-JP" sz="3200" dirty="0"/>
              <a:t>.</a:t>
            </a:r>
          </a:p>
          <a:p>
            <a:endParaRPr lang="en-US" altLang="ja-JP" sz="2800" dirty="0" smtClean="0"/>
          </a:p>
          <a:p>
            <a:endParaRPr kumimoji="1" lang="ja-JP" altLang="en-US" dirty="0"/>
          </a:p>
        </p:txBody>
      </p:sp>
      <p:sp>
        <p:nvSpPr>
          <p:cNvPr id="4" name="テキスト ボックス 3"/>
          <p:cNvSpPr txBox="1"/>
          <p:nvPr/>
        </p:nvSpPr>
        <p:spPr>
          <a:xfrm>
            <a:off x="8315678" y="5672104"/>
            <a:ext cx="3270421" cy="276999"/>
          </a:xfrm>
          <a:prstGeom prst="rect">
            <a:avLst/>
          </a:prstGeom>
          <a:noFill/>
        </p:spPr>
        <p:txBody>
          <a:bodyPr wrap="square" rtlCol="0">
            <a:spAutoFit/>
          </a:bodyPr>
          <a:lstStyle/>
          <a:p>
            <a:r>
              <a:rPr kumimoji="1" lang="ja-JP" altLang="en-US" sz="1200" dirty="0" smtClean="0"/>
              <a:t>図</a:t>
            </a:r>
            <a:r>
              <a:rPr lang="en-US" altLang="ja-JP" sz="1200" dirty="0" smtClean="0"/>
              <a:t>6</a:t>
            </a:r>
            <a:r>
              <a:rPr kumimoji="1" lang="en-US" altLang="ja-JP" sz="1200" dirty="0" smtClean="0"/>
              <a:t> </a:t>
            </a:r>
            <a:r>
              <a:rPr kumimoji="1" lang="ja-JP" altLang="en-US" sz="1200" dirty="0" smtClean="0"/>
              <a:t>パイオニア</a:t>
            </a:r>
            <a:r>
              <a:rPr kumimoji="1" lang="en-US" altLang="ja-JP" sz="1200" dirty="0" smtClean="0"/>
              <a:t>10</a:t>
            </a:r>
            <a:r>
              <a:rPr kumimoji="1" lang="ja-JP" altLang="en-US" sz="1200" dirty="0" smtClean="0"/>
              <a:t>号の軌道（</a:t>
            </a:r>
            <a:r>
              <a:rPr lang="ja-JP" altLang="en-US" sz="1200" dirty="0"/>
              <a:t>軸</a:t>
            </a:r>
            <a:r>
              <a:rPr lang="ja-JP" altLang="en-US" sz="1200" dirty="0" smtClean="0"/>
              <a:t>は天文単位</a:t>
            </a:r>
            <a:r>
              <a:rPr kumimoji="1" lang="ja-JP" altLang="en-US" sz="1200" dirty="0" smtClean="0"/>
              <a:t>）</a:t>
            </a:r>
            <a:endParaRPr kumimoji="1" lang="ja-JP" altLang="en-US" sz="1200" dirty="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9778" y="2547444"/>
            <a:ext cx="4482222" cy="3039762"/>
          </a:xfrm>
          <a:prstGeom prst="rect">
            <a:avLst/>
          </a:prstGeom>
        </p:spPr>
      </p:pic>
    </p:spTree>
    <p:extLst>
      <p:ext uri="{BB962C8B-B14F-4D97-AF65-F5344CB8AC3E}">
        <p14:creationId xmlns:p14="http://schemas.microsoft.com/office/powerpoint/2010/main" val="1476338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266568"/>
          </a:xfrm>
        </p:spPr>
        <p:txBody>
          <a:bodyPr/>
          <a:lstStyle/>
          <a:p>
            <a:r>
              <a:rPr kumimoji="1" lang="ja-JP" altLang="en-US" dirty="0" smtClean="0"/>
              <a:t>パイオニア</a:t>
            </a:r>
            <a:r>
              <a:rPr kumimoji="1" lang="en-US" altLang="ja-JP" dirty="0" smtClean="0"/>
              <a:t>10</a:t>
            </a:r>
            <a:r>
              <a:rPr kumimoji="1" lang="ja-JP" altLang="en-US" dirty="0" smtClean="0"/>
              <a:t>号の軌道シミュレーション</a:t>
            </a:r>
            <a:endParaRPr kumimoji="1" lang="ja-JP" altLang="en-US" dirty="0"/>
          </a:p>
        </p:txBody>
      </p:sp>
      <p:sp>
        <p:nvSpPr>
          <p:cNvPr id="3" name="コンテンツ プレースホルダー 2"/>
          <p:cNvSpPr>
            <a:spLocks noGrp="1"/>
          </p:cNvSpPr>
          <p:nvPr>
            <p:ph idx="1"/>
          </p:nvPr>
        </p:nvSpPr>
        <p:spPr>
          <a:xfrm>
            <a:off x="1484310" y="2100649"/>
            <a:ext cx="6374587" cy="3933353"/>
          </a:xfrm>
        </p:spPr>
        <p:txBody>
          <a:bodyPr/>
          <a:lstStyle/>
          <a:p>
            <a:r>
              <a:rPr lang="ja-JP" altLang="ja-JP" sz="3200" dirty="0"/>
              <a:t>※</a:t>
            </a:r>
            <a:r>
              <a:rPr lang="en-US" altLang="ja-JP" sz="3200" dirty="0"/>
              <a:t>3</a:t>
            </a:r>
            <a:r>
              <a:rPr lang="ja-JP" altLang="ja-JP" sz="3200" dirty="0"/>
              <a:t>は実際の軌道との差はほとんど見られない</a:t>
            </a:r>
            <a:r>
              <a:rPr lang="en-US" altLang="ja-JP" sz="3200" dirty="0"/>
              <a:t>.</a:t>
            </a:r>
          </a:p>
          <a:p>
            <a:endParaRPr lang="en-US" altLang="ja-JP" sz="2800" dirty="0" smtClean="0"/>
          </a:p>
          <a:p>
            <a:endParaRPr kumimoji="1" lang="ja-JP" altLang="en-US" dirty="0"/>
          </a:p>
        </p:txBody>
      </p:sp>
      <p:sp>
        <p:nvSpPr>
          <p:cNvPr id="4" name="テキスト ボックス 3"/>
          <p:cNvSpPr txBox="1"/>
          <p:nvPr/>
        </p:nvSpPr>
        <p:spPr>
          <a:xfrm>
            <a:off x="8183606" y="6186615"/>
            <a:ext cx="3270421" cy="276999"/>
          </a:xfrm>
          <a:prstGeom prst="rect">
            <a:avLst/>
          </a:prstGeom>
          <a:noFill/>
        </p:spPr>
        <p:txBody>
          <a:bodyPr wrap="square" rtlCol="0">
            <a:spAutoFit/>
          </a:bodyPr>
          <a:lstStyle/>
          <a:p>
            <a:r>
              <a:rPr kumimoji="1" lang="ja-JP" altLang="en-US" sz="1200" dirty="0" smtClean="0"/>
              <a:t>図</a:t>
            </a:r>
            <a:r>
              <a:rPr lang="en-US" altLang="ja-JP" sz="1200" dirty="0"/>
              <a:t>5</a:t>
            </a:r>
            <a:r>
              <a:rPr kumimoji="1" lang="en-US" altLang="ja-JP" sz="1200" dirty="0" smtClean="0"/>
              <a:t> </a:t>
            </a:r>
            <a:r>
              <a:rPr kumimoji="1" lang="ja-JP" altLang="en-US" sz="1200" dirty="0" smtClean="0"/>
              <a:t>パイオニア</a:t>
            </a:r>
            <a:r>
              <a:rPr kumimoji="1" lang="en-US" altLang="ja-JP" sz="1200" dirty="0" smtClean="0"/>
              <a:t>10</a:t>
            </a:r>
            <a:r>
              <a:rPr kumimoji="1" lang="ja-JP" altLang="en-US" sz="1200" dirty="0" smtClean="0"/>
              <a:t>号の軌道（</a:t>
            </a:r>
            <a:r>
              <a:rPr lang="ja-JP" altLang="en-US" sz="1200" dirty="0"/>
              <a:t>軸</a:t>
            </a:r>
            <a:r>
              <a:rPr lang="ja-JP" altLang="en-US" sz="1200" dirty="0" smtClean="0"/>
              <a:t>は天文単位</a:t>
            </a:r>
            <a:r>
              <a:rPr kumimoji="1" lang="ja-JP" altLang="en-US" sz="1200" dirty="0" smtClean="0"/>
              <a:t>）</a:t>
            </a:r>
            <a:endParaRPr kumimoji="1" lang="ja-JP" altLang="en-US" sz="1200" dirty="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6944" y="2970088"/>
            <a:ext cx="4414440" cy="3006249"/>
          </a:xfrm>
          <a:prstGeom prst="rect">
            <a:avLst/>
          </a:prstGeom>
        </p:spPr>
      </p:pic>
    </p:spTree>
    <p:extLst>
      <p:ext uri="{BB962C8B-B14F-4D97-AF65-F5344CB8AC3E}">
        <p14:creationId xmlns:p14="http://schemas.microsoft.com/office/powerpoint/2010/main" val="2988014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84310" y="823785"/>
            <a:ext cx="10018713" cy="4967416"/>
          </a:xfrm>
        </p:spPr>
        <p:txBody>
          <a:bodyPr>
            <a:normAutofit/>
          </a:bodyPr>
          <a:lstStyle/>
          <a:p>
            <a:r>
              <a:rPr lang="ja-JP" altLang="ja-JP" sz="3200" dirty="0" smtClean="0"/>
              <a:t>これら</a:t>
            </a:r>
            <a:r>
              <a:rPr lang="ja-JP" altLang="ja-JP" sz="3200" dirty="0"/>
              <a:t>の原因は探査機自体が</a:t>
            </a:r>
            <a:r>
              <a:rPr lang="en-US" altLang="ja-JP" sz="3200" dirty="0"/>
              <a:t>,</a:t>
            </a:r>
            <a:r>
              <a:rPr lang="ja-JP" altLang="ja-JP" sz="3200" dirty="0"/>
              <a:t>目的地に正確に辿り着くように燃料を使って軌道コントロールがされているからだと考えられる</a:t>
            </a:r>
            <a:r>
              <a:rPr lang="en-US" altLang="ja-JP" sz="3200" dirty="0"/>
              <a:t>.</a:t>
            </a:r>
            <a:endParaRPr kumimoji="1" lang="ja-JP" altLang="en-US" sz="3200" dirty="0"/>
          </a:p>
        </p:txBody>
      </p:sp>
    </p:spTree>
    <p:extLst>
      <p:ext uri="{BB962C8B-B14F-4D97-AF65-F5344CB8AC3E}">
        <p14:creationId xmlns:p14="http://schemas.microsoft.com/office/powerpoint/2010/main" val="1320047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26646" y="1374348"/>
            <a:ext cx="4331604" cy="4845220"/>
          </a:xfrm>
        </p:spPr>
        <p:txBody>
          <a:bodyPr>
            <a:normAutofit lnSpcReduction="10000"/>
          </a:bodyPr>
          <a:lstStyle/>
          <a:p>
            <a:r>
              <a:rPr kumimoji="1" lang="ja-JP" altLang="en-US" sz="2800" dirty="0" smtClean="0"/>
              <a:t>図</a:t>
            </a:r>
            <a:r>
              <a:rPr kumimoji="1" lang="en-US" altLang="ja-JP" sz="2800" dirty="0" smtClean="0"/>
              <a:t>5</a:t>
            </a:r>
            <a:r>
              <a:rPr kumimoji="1" lang="ja-JP" altLang="en-US" sz="2800" dirty="0" smtClean="0"/>
              <a:t>は</a:t>
            </a:r>
            <a:r>
              <a:rPr kumimoji="1" lang="en-US" altLang="ja-JP" sz="2800" dirty="0" smtClean="0"/>
              <a:t>※1</a:t>
            </a:r>
            <a:r>
              <a:rPr kumimoji="1" lang="ja-JP" altLang="en-US" sz="2800" dirty="0" smtClean="0"/>
              <a:t>～</a:t>
            </a:r>
            <a:r>
              <a:rPr kumimoji="1" lang="en-US" altLang="ja-JP" sz="2800" dirty="0" smtClean="0"/>
              <a:t>※3</a:t>
            </a:r>
            <a:r>
              <a:rPr kumimoji="1" lang="ja-JP" altLang="en-US" sz="2800" dirty="0" smtClean="0"/>
              <a:t>のパイオニア</a:t>
            </a:r>
            <a:r>
              <a:rPr lang="en-US" altLang="ja-JP" sz="2800" dirty="0"/>
              <a:t>10</a:t>
            </a:r>
            <a:r>
              <a:rPr lang="ja-JP" altLang="en-US" sz="2800" dirty="0" smtClean="0"/>
              <a:t>号が木星に最接近をした日付を示している</a:t>
            </a:r>
            <a:r>
              <a:rPr lang="en-US" altLang="ja-JP" sz="2800" dirty="0" smtClean="0"/>
              <a:t>.</a:t>
            </a:r>
          </a:p>
          <a:p>
            <a:r>
              <a:rPr lang="ja-JP" altLang="en-US" sz="2800" dirty="0" smtClean="0"/>
              <a:t>初期</a:t>
            </a:r>
            <a:r>
              <a:rPr lang="ja-JP" altLang="en-US" sz="2800" dirty="0"/>
              <a:t>データ</a:t>
            </a:r>
            <a:r>
              <a:rPr lang="ja-JP" altLang="en-US" sz="2800" dirty="0" smtClean="0"/>
              <a:t>によって軌道がずれているので</a:t>
            </a:r>
            <a:r>
              <a:rPr lang="en-US" altLang="ja-JP" sz="2800" dirty="0" smtClean="0"/>
              <a:t>,</a:t>
            </a:r>
            <a:r>
              <a:rPr lang="ja-JP" altLang="en-US" sz="2800" dirty="0"/>
              <a:t>最</a:t>
            </a:r>
            <a:r>
              <a:rPr lang="ja-JP" altLang="en-US" sz="2800" dirty="0" smtClean="0"/>
              <a:t>接近した日付も大きく差異が出ているのが図</a:t>
            </a:r>
            <a:r>
              <a:rPr lang="en-US" altLang="ja-JP" sz="2800" dirty="0" smtClean="0"/>
              <a:t>5</a:t>
            </a:r>
            <a:r>
              <a:rPr lang="ja-JP" altLang="en-US" sz="2800" dirty="0" smtClean="0"/>
              <a:t>からわかる</a:t>
            </a:r>
            <a:r>
              <a:rPr lang="en-US" altLang="ja-JP" sz="2800" dirty="0" smtClean="0"/>
              <a:t>.</a:t>
            </a:r>
          </a:p>
          <a:p>
            <a:r>
              <a:rPr lang="ja-JP" altLang="en-US" sz="2800" dirty="0" smtClean="0"/>
              <a:t>木星半径の約</a:t>
            </a:r>
            <a:r>
              <a:rPr lang="en-US" altLang="ja-JP" sz="2800" dirty="0"/>
              <a:t>3</a:t>
            </a:r>
            <a:r>
              <a:rPr lang="ja-JP" altLang="en-US" sz="2800" dirty="0" smtClean="0"/>
              <a:t>倍</a:t>
            </a:r>
            <a:r>
              <a:rPr lang="en-US" altLang="ja-JP" sz="2800" dirty="0" smtClean="0"/>
              <a:t>,</a:t>
            </a:r>
            <a:r>
              <a:rPr lang="ja-JP" altLang="en-US" sz="2800" dirty="0" smtClean="0"/>
              <a:t>接近している</a:t>
            </a:r>
            <a:r>
              <a:rPr lang="en-US" altLang="ja-JP" sz="2800" dirty="0" smtClean="0"/>
              <a:t>.</a:t>
            </a:r>
            <a:endParaRPr kumimoji="1" lang="ja-JP" altLang="en-US" sz="2800" dirty="0"/>
          </a:p>
        </p:txBody>
      </p:sp>
      <p:pic>
        <p:nvPicPr>
          <p:cNvPr id="7170" name="Picture 2" descr="F:\日付\日付.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5965" y="1374348"/>
            <a:ext cx="5992812" cy="36576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6764057" y="5099221"/>
            <a:ext cx="4316627" cy="369332"/>
          </a:xfrm>
          <a:prstGeom prst="rect">
            <a:avLst/>
          </a:prstGeom>
          <a:noFill/>
        </p:spPr>
        <p:txBody>
          <a:bodyPr wrap="square" rtlCol="0">
            <a:spAutoFit/>
          </a:bodyPr>
          <a:lstStyle/>
          <a:p>
            <a:r>
              <a:rPr lang="ja-JP" altLang="en-US" dirty="0" smtClean="0"/>
              <a:t>図</a:t>
            </a:r>
            <a:r>
              <a:rPr lang="en-US" altLang="ja-JP" dirty="0" smtClean="0"/>
              <a:t>5</a:t>
            </a:r>
            <a:r>
              <a:rPr lang="ja-JP" altLang="en-US" dirty="0"/>
              <a:t> </a:t>
            </a:r>
            <a:r>
              <a:rPr lang="ja-JP" altLang="en-US" dirty="0" smtClean="0"/>
              <a:t>パイオニア</a:t>
            </a:r>
            <a:r>
              <a:rPr lang="en-US" altLang="ja-JP" dirty="0" smtClean="0"/>
              <a:t>10</a:t>
            </a:r>
            <a:r>
              <a:rPr lang="ja-JP" altLang="en-US" dirty="0" smtClean="0"/>
              <a:t>号の木星最接近の日付</a:t>
            </a:r>
            <a:endParaRPr kumimoji="1" lang="ja-JP" altLang="en-US" dirty="0"/>
          </a:p>
        </p:txBody>
      </p:sp>
    </p:spTree>
    <p:extLst>
      <p:ext uri="{BB962C8B-B14F-4D97-AF65-F5344CB8AC3E}">
        <p14:creationId xmlns:p14="http://schemas.microsoft.com/office/powerpoint/2010/main" val="71380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1324231"/>
          </a:xfrm>
        </p:spPr>
        <p:txBody>
          <a:bodyPr>
            <a:normAutofit/>
          </a:bodyPr>
          <a:lstStyle/>
          <a:p>
            <a:r>
              <a:rPr lang="ja-JP" altLang="ja-JP" dirty="0"/>
              <a:t>スイングバイのための軌道コントロールにどれ程精度を要求されるか</a:t>
            </a:r>
            <a:endParaRPr kumimoji="1" lang="ja-JP" altLang="en-US" dirty="0"/>
          </a:p>
        </p:txBody>
      </p:sp>
      <p:sp>
        <p:nvSpPr>
          <p:cNvPr id="3" name="コンテンツ プレースホルダー 2"/>
          <p:cNvSpPr>
            <a:spLocks noGrp="1"/>
          </p:cNvSpPr>
          <p:nvPr>
            <p:ph idx="1"/>
          </p:nvPr>
        </p:nvSpPr>
        <p:spPr>
          <a:xfrm>
            <a:off x="1484310" y="2034746"/>
            <a:ext cx="10018713" cy="4193059"/>
          </a:xfrm>
        </p:spPr>
        <p:txBody>
          <a:bodyPr>
            <a:normAutofit/>
          </a:bodyPr>
          <a:lstStyle/>
          <a:p>
            <a:r>
              <a:rPr kumimoji="1" lang="ja-JP" altLang="en-US" sz="2800" dirty="0" smtClean="0"/>
              <a:t>スイングバイの</a:t>
            </a:r>
            <a:r>
              <a:rPr kumimoji="1" lang="en-US" altLang="ja-JP" sz="2800" dirty="0" smtClean="0"/>
              <a:t>10</a:t>
            </a:r>
            <a:r>
              <a:rPr kumimoji="1" lang="ja-JP" altLang="en-US" sz="2800" dirty="0" smtClean="0"/>
              <a:t>日前のデータを初期データとし</a:t>
            </a:r>
            <a:r>
              <a:rPr kumimoji="1" lang="en-US" altLang="ja-JP" sz="2800" dirty="0" smtClean="0"/>
              <a:t>,</a:t>
            </a:r>
            <a:r>
              <a:rPr kumimoji="1" lang="ja-JP" altLang="en-US" sz="2800" dirty="0" smtClean="0"/>
              <a:t>わずかに内向きに傾けたときどのような軌道になるか</a:t>
            </a:r>
            <a:r>
              <a:rPr lang="ja-JP" altLang="en-US" sz="2800" dirty="0" smtClean="0"/>
              <a:t>を調べた</a:t>
            </a:r>
            <a:r>
              <a:rPr kumimoji="1" lang="en-US" altLang="ja-JP" sz="2800" dirty="0" smtClean="0"/>
              <a:t>.</a:t>
            </a:r>
          </a:p>
          <a:p>
            <a:endParaRPr lang="en-US" altLang="ja-JP" sz="2800" dirty="0"/>
          </a:p>
          <a:p>
            <a:endParaRPr kumimoji="1" lang="en-US" altLang="ja-JP" sz="2800" dirty="0" smtClean="0"/>
          </a:p>
          <a:p>
            <a:endParaRPr kumimoji="1" lang="en-US" altLang="ja-JP" sz="2800" dirty="0" smtClean="0"/>
          </a:p>
          <a:p>
            <a:endParaRPr kumimoji="1" lang="ja-JP" altLang="en-US" sz="28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1475" y="3815154"/>
            <a:ext cx="7230343" cy="2641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3585709" y="3522706"/>
            <a:ext cx="5815914" cy="276999"/>
          </a:xfrm>
          <a:prstGeom prst="rect">
            <a:avLst/>
          </a:prstGeom>
          <a:noFill/>
        </p:spPr>
        <p:txBody>
          <a:bodyPr wrap="square" rtlCol="0">
            <a:spAutoFit/>
          </a:bodyPr>
          <a:lstStyle/>
          <a:p>
            <a:r>
              <a:rPr lang="ja-JP" altLang="en-US" sz="1200" dirty="0" smtClean="0"/>
              <a:t>表</a:t>
            </a:r>
            <a:r>
              <a:rPr lang="en-US" altLang="ja-JP" sz="1200" smtClean="0"/>
              <a:t>1</a:t>
            </a:r>
            <a:r>
              <a:rPr lang="ja-JP" altLang="en-US" sz="1200" smtClean="0"/>
              <a:t> </a:t>
            </a:r>
            <a:r>
              <a:rPr lang="ja-JP" altLang="en-US" sz="1200" dirty="0" smtClean="0"/>
              <a:t>スイングバイの</a:t>
            </a:r>
            <a:r>
              <a:rPr lang="en-US" altLang="ja-JP" sz="1200" dirty="0" smtClean="0"/>
              <a:t>10</a:t>
            </a:r>
            <a:r>
              <a:rPr lang="ja-JP" altLang="en-US" sz="1200" dirty="0" smtClean="0"/>
              <a:t>日前のデータの初期速度を傾けたときの軌道の差異（</a:t>
            </a:r>
            <a:r>
              <a:rPr lang="en-US" altLang="ja-JP" sz="1200" dirty="0" smtClean="0"/>
              <a:t>km</a:t>
            </a:r>
            <a:r>
              <a:rPr lang="ja-JP" altLang="en-US" sz="1200" dirty="0" smtClean="0"/>
              <a:t>）</a:t>
            </a:r>
            <a:endParaRPr kumimoji="1" lang="ja-JP" altLang="en-US" sz="1200" dirty="0"/>
          </a:p>
        </p:txBody>
      </p:sp>
    </p:spTree>
    <p:extLst>
      <p:ext uri="{BB962C8B-B14F-4D97-AF65-F5344CB8AC3E}">
        <p14:creationId xmlns:p14="http://schemas.microsoft.com/office/powerpoint/2010/main" val="3172624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1002957"/>
          </a:xfrm>
        </p:spPr>
        <p:txBody>
          <a:bodyPr/>
          <a:lstStyle/>
          <a:p>
            <a:r>
              <a:rPr lang="ja-JP" altLang="en-US" dirty="0"/>
              <a:t>まとめ</a:t>
            </a:r>
            <a:endParaRPr kumimoji="1" lang="ja-JP" altLang="en-US" dirty="0"/>
          </a:p>
        </p:txBody>
      </p:sp>
      <p:sp>
        <p:nvSpPr>
          <p:cNvPr id="3" name="コンテンツ プレースホルダー 2"/>
          <p:cNvSpPr>
            <a:spLocks noGrp="1"/>
          </p:cNvSpPr>
          <p:nvPr>
            <p:ph idx="1"/>
          </p:nvPr>
        </p:nvSpPr>
        <p:spPr>
          <a:xfrm>
            <a:off x="1484310" y="1771135"/>
            <a:ext cx="10018713" cy="4011827"/>
          </a:xfrm>
        </p:spPr>
        <p:txBody>
          <a:bodyPr>
            <a:normAutofit/>
          </a:bodyPr>
          <a:lstStyle/>
          <a:p>
            <a:endParaRPr kumimoji="1" lang="en-US" altLang="ja-JP" sz="2800" dirty="0" smtClean="0"/>
          </a:p>
          <a:p>
            <a:r>
              <a:rPr kumimoji="1" lang="ja-JP" altLang="en-US" sz="2800" dirty="0" smtClean="0"/>
              <a:t>精密な太陽系の惑星シミュレータを作成し</a:t>
            </a:r>
            <a:r>
              <a:rPr lang="en-US" altLang="ja-JP" sz="2800" dirty="0" smtClean="0"/>
              <a:t>,</a:t>
            </a:r>
            <a:r>
              <a:rPr lang="ja-JP" altLang="en-US" sz="2800" dirty="0" smtClean="0"/>
              <a:t>スイングバイシミュレーションを行うことができた</a:t>
            </a:r>
            <a:r>
              <a:rPr lang="en-US" altLang="ja-JP" sz="2800" dirty="0" smtClean="0"/>
              <a:t>.</a:t>
            </a:r>
          </a:p>
          <a:p>
            <a:r>
              <a:rPr lang="ja-JP" altLang="ja-JP" sz="2800" dirty="0"/>
              <a:t>スイングバイによる探査機制御は</a:t>
            </a:r>
            <a:r>
              <a:rPr lang="en-US" altLang="ja-JP" sz="2800" dirty="0"/>
              <a:t>,</a:t>
            </a:r>
            <a:r>
              <a:rPr lang="ja-JP" altLang="ja-JP" sz="2800" dirty="0"/>
              <a:t>惑星間飛行に必須の技術であるが</a:t>
            </a:r>
            <a:r>
              <a:rPr lang="en-US" altLang="ja-JP" sz="2800" dirty="0"/>
              <a:t>,</a:t>
            </a:r>
            <a:r>
              <a:rPr lang="ja-JP" altLang="ja-JP" sz="2800" dirty="0"/>
              <a:t>高い精度で制御しないといけないことがわかった</a:t>
            </a:r>
            <a:r>
              <a:rPr lang="en-US" altLang="ja-JP" sz="2800" dirty="0" smtClean="0"/>
              <a:t>.</a:t>
            </a:r>
            <a:endParaRPr lang="en-US" altLang="ja-JP" sz="2800" dirty="0"/>
          </a:p>
          <a:p>
            <a:r>
              <a:rPr lang="ja-JP" altLang="ja-JP" sz="2800" dirty="0"/>
              <a:t>パイオニア</a:t>
            </a:r>
            <a:r>
              <a:rPr lang="en-US" altLang="ja-JP" sz="2800" dirty="0"/>
              <a:t>10</a:t>
            </a:r>
            <a:r>
              <a:rPr lang="ja-JP" altLang="ja-JP" sz="2800" dirty="0"/>
              <a:t>号の軌道については</a:t>
            </a:r>
            <a:r>
              <a:rPr lang="en-US" altLang="ja-JP" sz="2800" dirty="0"/>
              <a:t>,</a:t>
            </a:r>
            <a:r>
              <a:rPr lang="ja-JP" altLang="ja-JP" sz="2800" dirty="0"/>
              <a:t>太陽系の外側で「アノマリー」現象が知られているが</a:t>
            </a:r>
            <a:r>
              <a:rPr lang="en-US" altLang="ja-JP" sz="2800" dirty="0"/>
              <a:t>,</a:t>
            </a:r>
            <a:r>
              <a:rPr lang="ja-JP" altLang="ja-JP" sz="2800" dirty="0"/>
              <a:t>本研究では確認出来なかった</a:t>
            </a:r>
            <a:r>
              <a:rPr lang="en-US" altLang="ja-JP" sz="2800" dirty="0"/>
              <a:t>.</a:t>
            </a:r>
            <a:endParaRPr lang="ja-JP" altLang="ja-JP" sz="2800" dirty="0"/>
          </a:p>
          <a:p>
            <a:endParaRPr lang="en-US" altLang="ja-JP" sz="2800" dirty="0" smtClean="0"/>
          </a:p>
          <a:p>
            <a:endParaRPr kumimoji="1" lang="ja-JP" altLang="en-US" sz="2800" dirty="0"/>
          </a:p>
        </p:txBody>
      </p:sp>
    </p:spTree>
    <p:extLst>
      <p:ext uri="{BB962C8B-B14F-4D97-AF65-F5344CB8AC3E}">
        <p14:creationId xmlns:p14="http://schemas.microsoft.com/office/powerpoint/2010/main" val="1004238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044146"/>
          </a:xfrm>
        </p:spPr>
        <p:txBody>
          <a:bodyPr/>
          <a:lstStyle/>
          <a:p>
            <a:r>
              <a:rPr kumimoji="1" lang="ja-JP" altLang="en-US" dirty="0" smtClean="0"/>
              <a:t>軌道の分類</a:t>
            </a:r>
            <a:endParaRPr kumimoji="1" lang="ja-JP" altLang="en-US" dirty="0"/>
          </a:p>
        </p:txBody>
      </p:sp>
      <p:sp>
        <p:nvSpPr>
          <p:cNvPr id="3" name="コンテンツ プレースホルダー 2"/>
          <p:cNvSpPr>
            <a:spLocks noGrp="1"/>
          </p:cNvSpPr>
          <p:nvPr>
            <p:ph idx="1"/>
          </p:nvPr>
        </p:nvSpPr>
        <p:spPr>
          <a:xfrm>
            <a:off x="1484310" y="1812324"/>
            <a:ext cx="10018713" cy="4753233"/>
          </a:xfrm>
        </p:spPr>
        <p:txBody>
          <a:bodyPr/>
          <a:lstStyle/>
          <a:p>
            <a:r>
              <a:rPr kumimoji="1" lang="ja-JP" altLang="en-US" sz="3200" dirty="0" smtClean="0"/>
              <a:t>惑星探査機の軌道は全エネルギー</a:t>
            </a:r>
            <a:r>
              <a:rPr kumimoji="1" lang="en-US" altLang="ja-JP" sz="3200" dirty="0" smtClean="0"/>
              <a:t>E</a:t>
            </a:r>
            <a:r>
              <a:rPr kumimoji="1" lang="ja-JP" altLang="en-US" sz="3200" dirty="0" smtClean="0"/>
              <a:t>よって決まる</a:t>
            </a:r>
            <a:r>
              <a:rPr kumimoji="1" lang="en-US" altLang="ja-JP" sz="3200" dirty="0" smtClean="0"/>
              <a:t>.</a:t>
            </a:r>
          </a:p>
          <a:p>
            <a:r>
              <a:rPr lang="en-US" altLang="ja-JP" sz="3200" dirty="0" smtClean="0"/>
              <a:t>E&gt;0</a:t>
            </a:r>
            <a:r>
              <a:rPr lang="ja-JP" altLang="en-US" sz="3200" dirty="0" smtClean="0"/>
              <a:t>のとき双曲線軌道（</a:t>
            </a:r>
            <a:r>
              <a:rPr lang="ja-JP" altLang="en-US" sz="3200" dirty="0"/>
              <a:t>通常、この軌道上を運動する物体は中心天体に対して無限に遠ざかる。</a:t>
            </a:r>
            <a:r>
              <a:rPr lang="ja-JP" altLang="en-US" sz="3200" dirty="0" smtClean="0"/>
              <a:t>）</a:t>
            </a:r>
            <a:endParaRPr lang="en-US" altLang="ja-JP" sz="3200" dirty="0" smtClean="0"/>
          </a:p>
          <a:p>
            <a:r>
              <a:rPr lang="en-US" altLang="ja-JP" sz="3200" dirty="0" smtClean="0"/>
              <a:t>E=0</a:t>
            </a:r>
            <a:r>
              <a:rPr lang="ja-JP" altLang="en-US" sz="3200" dirty="0" smtClean="0"/>
              <a:t>のとき放物線軌道（</a:t>
            </a:r>
            <a:r>
              <a:rPr lang="en-US" altLang="ja-JP" sz="3200" dirty="0" smtClean="0"/>
              <a:t>E&gt;0</a:t>
            </a:r>
            <a:r>
              <a:rPr lang="ja-JP" altLang="en-US" sz="3200" dirty="0" smtClean="0"/>
              <a:t>と似たような軌道）</a:t>
            </a:r>
            <a:endParaRPr lang="en-US" altLang="ja-JP" sz="3200" dirty="0" smtClean="0"/>
          </a:p>
          <a:p>
            <a:r>
              <a:rPr lang="en-US" altLang="ja-JP" sz="3200" dirty="0" smtClean="0"/>
              <a:t>E&lt;0</a:t>
            </a:r>
            <a:r>
              <a:rPr lang="ja-JP" altLang="en-US" sz="3200" dirty="0" smtClean="0"/>
              <a:t>のとき楕円</a:t>
            </a:r>
            <a:endParaRPr lang="en-US" altLang="ja-JP" sz="3200" dirty="0" smtClean="0"/>
          </a:p>
          <a:p>
            <a:endParaRPr kumimoji="1" lang="ja-JP" altLang="en-US" dirty="0"/>
          </a:p>
        </p:txBody>
      </p:sp>
    </p:spTree>
    <p:extLst>
      <p:ext uri="{BB962C8B-B14F-4D97-AF65-F5344CB8AC3E}">
        <p14:creationId xmlns:p14="http://schemas.microsoft.com/office/powerpoint/2010/main" val="5368826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1972</a:t>
            </a:r>
            <a:r>
              <a:rPr kumimoji="1" lang="ja-JP" altLang="en-US" dirty="0" smtClean="0"/>
              <a:t>年</a:t>
            </a:r>
            <a:r>
              <a:rPr kumimoji="1" lang="en-US" altLang="ja-JP" dirty="0" smtClean="0"/>
              <a:t>4</a:t>
            </a:r>
            <a:r>
              <a:rPr kumimoji="1" lang="ja-JP" altLang="en-US" dirty="0" smtClean="0"/>
              <a:t>月</a:t>
            </a:r>
            <a:r>
              <a:rPr kumimoji="1" lang="en-US" altLang="ja-JP" dirty="0" smtClean="0"/>
              <a:t>4</a:t>
            </a:r>
            <a:r>
              <a:rPr kumimoji="1" lang="ja-JP" altLang="en-US" dirty="0" smtClean="0"/>
              <a:t>日拡大画像</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93667" y="2724664"/>
            <a:ext cx="3836149" cy="3124200"/>
          </a:xfrm>
        </p:spPr>
      </p:pic>
      <p:sp>
        <p:nvSpPr>
          <p:cNvPr id="5" name="テキスト ボックス 4"/>
          <p:cNvSpPr txBox="1"/>
          <p:nvPr/>
        </p:nvSpPr>
        <p:spPr>
          <a:xfrm>
            <a:off x="1293341" y="2438399"/>
            <a:ext cx="4720281" cy="3970318"/>
          </a:xfrm>
          <a:prstGeom prst="rect">
            <a:avLst/>
          </a:prstGeom>
          <a:noFill/>
        </p:spPr>
        <p:txBody>
          <a:bodyPr wrap="square" rtlCol="0">
            <a:spAutoFit/>
          </a:bodyPr>
          <a:lstStyle/>
          <a:p>
            <a:r>
              <a:rPr lang="ja-JP" altLang="en-US" sz="2400" dirty="0"/>
              <a:t>木星付近でのシミュレーションの軌道である</a:t>
            </a:r>
            <a:r>
              <a:rPr lang="en-US" altLang="ja-JP" sz="2400" dirty="0"/>
              <a:t>.</a:t>
            </a:r>
            <a:r>
              <a:rPr lang="ja-JP" altLang="en-US" sz="2400" dirty="0"/>
              <a:t>わずかな軌道の差異で木星の公転方向の前を通過してしまい</a:t>
            </a:r>
            <a:r>
              <a:rPr lang="en-US" altLang="ja-JP" sz="2400" dirty="0"/>
              <a:t>,</a:t>
            </a:r>
            <a:r>
              <a:rPr lang="ja-JP" altLang="en-US" sz="2400" dirty="0"/>
              <a:t>太陽系に脱出する軌道にならなかったと考えられる</a:t>
            </a:r>
            <a:r>
              <a:rPr lang="en-US" altLang="ja-JP" sz="2400" dirty="0"/>
              <a:t>.</a:t>
            </a:r>
            <a:r>
              <a:rPr lang="ja-JP" altLang="en-US" sz="2400" dirty="0"/>
              <a:t>そのまま木星の周りをまわり一周して</a:t>
            </a:r>
            <a:r>
              <a:rPr lang="en-US" altLang="ja-JP" sz="2400" dirty="0"/>
              <a:t>,</a:t>
            </a:r>
            <a:r>
              <a:rPr lang="ja-JP" altLang="en-US" sz="2400" dirty="0"/>
              <a:t>弾き出され</a:t>
            </a:r>
            <a:r>
              <a:rPr lang="en-US" altLang="ja-JP" sz="2400" dirty="0"/>
              <a:t>,</a:t>
            </a:r>
            <a:r>
              <a:rPr lang="ja-JP" altLang="en-US" sz="2400" dirty="0"/>
              <a:t>その後太陽系内を楕円軌道で周回すると考えられる</a:t>
            </a:r>
            <a:r>
              <a:rPr lang="en-US" altLang="ja-JP" sz="2400" dirty="0"/>
              <a:t>.</a:t>
            </a:r>
          </a:p>
          <a:p>
            <a:r>
              <a:rPr lang="en-US" altLang="ja-JP" dirty="0"/>
              <a:t/>
            </a:r>
            <a:br>
              <a:rPr lang="en-US" altLang="ja-JP" dirty="0"/>
            </a:br>
            <a:endParaRPr kumimoji="1" lang="ja-JP" altLang="en-US" dirty="0"/>
          </a:p>
        </p:txBody>
      </p:sp>
    </p:spTree>
    <p:extLst>
      <p:ext uri="{BB962C8B-B14F-4D97-AF65-F5344CB8AC3E}">
        <p14:creationId xmlns:p14="http://schemas.microsoft.com/office/powerpoint/2010/main" val="1494375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スイングバイ</a:t>
            </a:r>
            <a:r>
              <a:rPr kumimoji="1" lang="en-US" altLang="ja-JP" dirty="0" smtClean="0"/>
              <a:t>6</a:t>
            </a:r>
            <a:r>
              <a:rPr kumimoji="1" lang="ja-JP" altLang="en-US" dirty="0" smtClean="0"/>
              <a:t>ヶ月</a:t>
            </a:r>
            <a:r>
              <a:rPr lang="ja-JP" altLang="en-US" dirty="0"/>
              <a:t>前</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4311" y="2535195"/>
            <a:ext cx="4710835" cy="3124200"/>
          </a:xfr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9992" y="2535195"/>
            <a:ext cx="4673032" cy="3112603"/>
          </a:xfrm>
          <a:prstGeom prst="rect">
            <a:avLst/>
          </a:prstGeom>
        </p:spPr>
      </p:pic>
    </p:spTree>
    <p:extLst>
      <p:ext uri="{BB962C8B-B14F-4D97-AF65-F5344CB8AC3E}">
        <p14:creationId xmlns:p14="http://schemas.microsoft.com/office/powerpoint/2010/main" val="805081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912341"/>
          </a:xfrm>
        </p:spPr>
        <p:txBody>
          <a:bodyPr/>
          <a:lstStyle/>
          <a:p>
            <a:r>
              <a:rPr kumimoji="1" lang="ja-JP" altLang="en-US" dirty="0" smtClean="0"/>
              <a:t>目的・研究概要</a:t>
            </a:r>
            <a:endParaRPr kumimoji="1" lang="ja-JP" altLang="en-US" dirty="0"/>
          </a:p>
        </p:txBody>
      </p:sp>
      <p:sp>
        <p:nvSpPr>
          <p:cNvPr id="3" name="コンテンツ プレースホルダー 2"/>
          <p:cNvSpPr>
            <a:spLocks noGrp="1"/>
          </p:cNvSpPr>
          <p:nvPr>
            <p:ph idx="1"/>
          </p:nvPr>
        </p:nvSpPr>
        <p:spPr>
          <a:xfrm>
            <a:off x="1484310" y="1795849"/>
            <a:ext cx="10106328" cy="4481383"/>
          </a:xfrm>
        </p:spPr>
        <p:txBody>
          <a:bodyPr>
            <a:noAutofit/>
          </a:bodyPr>
          <a:lstStyle/>
          <a:p>
            <a:r>
              <a:rPr kumimoji="1" lang="ja-JP" altLang="en-US" sz="3200" dirty="0" smtClean="0"/>
              <a:t>スイングバイを再現するために</a:t>
            </a:r>
            <a:r>
              <a:rPr kumimoji="1" lang="en-US" altLang="ja-JP" sz="3200" dirty="0" smtClean="0"/>
              <a:t>3</a:t>
            </a:r>
            <a:r>
              <a:rPr kumimoji="1" lang="ja-JP" altLang="en-US" sz="3200" dirty="0" smtClean="0"/>
              <a:t>次元の運動方程式をルンゲクッタを用いて解き</a:t>
            </a:r>
            <a:r>
              <a:rPr kumimoji="1" lang="en-US" altLang="ja-JP" sz="3200" dirty="0" smtClean="0"/>
              <a:t>,</a:t>
            </a:r>
            <a:r>
              <a:rPr kumimoji="1" lang="ja-JP" altLang="en-US" sz="3200" dirty="0" smtClean="0"/>
              <a:t>精密な太陽系シミュレータを作成した</a:t>
            </a:r>
            <a:r>
              <a:rPr kumimoji="1" lang="en-US" altLang="ja-JP" sz="3200" dirty="0" smtClean="0"/>
              <a:t>.</a:t>
            </a:r>
          </a:p>
          <a:p>
            <a:r>
              <a:rPr lang="ja-JP" altLang="en-US" sz="3200" dirty="0" smtClean="0"/>
              <a:t>各惑星とパイオニア</a:t>
            </a:r>
            <a:r>
              <a:rPr lang="en-US" altLang="ja-JP" sz="3200" dirty="0" smtClean="0"/>
              <a:t>10</a:t>
            </a:r>
            <a:r>
              <a:rPr lang="ja-JP" altLang="en-US" sz="3200" dirty="0" smtClean="0"/>
              <a:t>号の初期位置と</a:t>
            </a:r>
            <a:r>
              <a:rPr lang="ja-JP" altLang="en-US" sz="3200" dirty="0"/>
              <a:t>初期</a:t>
            </a:r>
            <a:r>
              <a:rPr lang="ja-JP" altLang="en-US" sz="3200" dirty="0" smtClean="0"/>
              <a:t>速度を打ち上げの</a:t>
            </a:r>
            <a:r>
              <a:rPr lang="en-US" altLang="ja-JP" sz="3200" dirty="0" smtClean="0"/>
              <a:t>1</a:t>
            </a:r>
            <a:r>
              <a:rPr lang="ja-JP" altLang="en-US" sz="3200" dirty="0" smtClean="0"/>
              <a:t>ヶ月後</a:t>
            </a:r>
            <a:r>
              <a:rPr lang="en-US" altLang="ja-JP" sz="3200" dirty="0" smtClean="0"/>
              <a:t>,6</a:t>
            </a:r>
            <a:r>
              <a:rPr lang="ja-JP" altLang="en-US" sz="3200" dirty="0" smtClean="0"/>
              <a:t>ヶ月後</a:t>
            </a:r>
            <a:r>
              <a:rPr lang="en-US" altLang="ja-JP" sz="3200" dirty="0" smtClean="0"/>
              <a:t>,</a:t>
            </a:r>
            <a:r>
              <a:rPr lang="ja-JP" altLang="en-US" sz="3200" dirty="0" smtClean="0"/>
              <a:t>スイングバイの</a:t>
            </a:r>
            <a:r>
              <a:rPr lang="en-US" altLang="ja-JP" sz="3200" dirty="0" smtClean="0"/>
              <a:t>6</a:t>
            </a:r>
            <a:r>
              <a:rPr lang="ja-JP" altLang="en-US" sz="3200" dirty="0" smtClean="0"/>
              <a:t>ヶ月前</a:t>
            </a:r>
            <a:r>
              <a:rPr lang="en-US" altLang="ja-JP" sz="3200" dirty="0" smtClean="0"/>
              <a:t>,10</a:t>
            </a:r>
            <a:r>
              <a:rPr lang="ja-JP" altLang="en-US" sz="3200" dirty="0" smtClean="0"/>
              <a:t>日前にそれぞれ設定し</a:t>
            </a:r>
            <a:r>
              <a:rPr lang="en-US" altLang="ja-JP" sz="3200" dirty="0" smtClean="0"/>
              <a:t>,</a:t>
            </a:r>
            <a:r>
              <a:rPr lang="ja-JP" altLang="en-US" sz="3200" dirty="0" smtClean="0"/>
              <a:t>データを比較</a:t>
            </a:r>
            <a:r>
              <a:rPr lang="ja-JP" altLang="en-US" sz="3200" dirty="0"/>
              <a:t>した</a:t>
            </a:r>
            <a:r>
              <a:rPr lang="en-US" altLang="ja-JP" sz="3200" dirty="0" smtClean="0"/>
              <a:t>.</a:t>
            </a:r>
          </a:p>
          <a:p>
            <a:r>
              <a:rPr lang="ja-JP" altLang="en-US" sz="3200" dirty="0" smtClean="0"/>
              <a:t>パイオニア</a:t>
            </a:r>
            <a:r>
              <a:rPr lang="en-US" altLang="ja-JP" sz="3200" dirty="0" smtClean="0"/>
              <a:t>10</a:t>
            </a:r>
            <a:r>
              <a:rPr lang="ja-JP" altLang="en-US" sz="3200" dirty="0" smtClean="0"/>
              <a:t>号の初期速度の方向をわずかに内向きに傾けたときどれ程差異が出るかを調べた</a:t>
            </a:r>
            <a:r>
              <a:rPr lang="en-US" altLang="ja-JP" sz="3200" dirty="0" smtClean="0"/>
              <a:t>.</a:t>
            </a:r>
          </a:p>
        </p:txBody>
      </p:sp>
    </p:spTree>
    <p:extLst>
      <p:ext uri="{BB962C8B-B14F-4D97-AF65-F5344CB8AC3E}">
        <p14:creationId xmlns:p14="http://schemas.microsoft.com/office/powerpoint/2010/main" val="3631551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952500"/>
          </a:xfrm>
        </p:spPr>
        <p:txBody>
          <a:bodyPr/>
          <a:lstStyle/>
          <a:p>
            <a:r>
              <a:rPr kumimoji="1" lang="ja-JP" altLang="en-US" dirty="0" smtClean="0"/>
              <a:t>スイングバイとは</a:t>
            </a:r>
            <a:endParaRPr kumimoji="1" lang="ja-JP" altLang="en-US" dirty="0"/>
          </a:p>
        </p:txBody>
      </p:sp>
      <p:sp>
        <p:nvSpPr>
          <p:cNvPr id="3" name="コンテンツ プレースホルダー 2"/>
          <p:cNvSpPr>
            <a:spLocks noGrp="1"/>
          </p:cNvSpPr>
          <p:nvPr>
            <p:ph idx="1"/>
          </p:nvPr>
        </p:nvSpPr>
        <p:spPr>
          <a:xfrm>
            <a:off x="1484310" y="1838325"/>
            <a:ext cx="10018713" cy="3952876"/>
          </a:xfrm>
        </p:spPr>
        <p:txBody>
          <a:bodyPr>
            <a:normAutofit/>
          </a:bodyPr>
          <a:lstStyle/>
          <a:p>
            <a:r>
              <a:rPr lang="ja-JP" altLang="ja-JP" sz="3200" dirty="0"/>
              <a:t>スイングバイとは</a:t>
            </a:r>
            <a:r>
              <a:rPr lang="en-US" altLang="ja-JP" sz="3200" dirty="0"/>
              <a:t>,</a:t>
            </a:r>
            <a:r>
              <a:rPr lang="ja-JP" altLang="ja-JP" sz="3200" dirty="0"/>
              <a:t>惑星の万有引力と公転運動を利用して惑星</a:t>
            </a:r>
            <a:r>
              <a:rPr lang="ja-JP" altLang="ja-JP" sz="3200" dirty="0" smtClean="0"/>
              <a:t>探査機の</a:t>
            </a:r>
            <a:r>
              <a:rPr lang="ja-JP" altLang="ja-JP" sz="3200" dirty="0"/>
              <a:t>運動方向を変更し</a:t>
            </a:r>
            <a:r>
              <a:rPr lang="en-US" altLang="ja-JP" sz="3200" dirty="0"/>
              <a:t>,</a:t>
            </a:r>
            <a:r>
              <a:rPr lang="ja-JP" altLang="ja-JP" sz="3200" dirty="0"/>
              <a:t>加速・減速する技術で</a:t>
            </a:r>
            <a:r>
              <a:rPr lang="ja-JP" altLang="ja-JP" sz="3200" dirty="0" smtClean="0"/>
              <a:t>ある</a:t>
            </a:r>
            <a:r>
              <a:rPr lang="en-US" altLang="ja-JP" sz="3200" dirty="0" smtClean="0"/>
              <a:t>.</a:t>
            </a:r>
          </a:p>
          <a:p>
            <a:endParaRPr lang="en-US" altLang="ja-JP" sz="3200" dirty="0"/>
          </a:p>
          <a:p>
            <a:endParaRPr lang="en-US" altLang="ja-JP" sz="3200" dirty="0" smtClean="0"/>
          </a:p>
          <a:p>
            <a:endParaRPr kumimoji="1" lang="en-US" altLang="ja-JP" sz="3200" dirty="0"/>
          </a:p>
          <a:p>
            <a:endParaRPr kumimoji="1" lang="ja-JP" altLang="en-US" sz="3200" dirty="0"/>
          </a:p>
        </p:txBody>
      </p:sp>
    </p:spTree>
    <p:extLst>
      <p:ext uri="{BB962C8B-B14F-4D97-AF65-F5344CB8AC3E}">
        <p14:creationId xmlns:p14="http://schemas.microsoft.com/office/powerpoint/2010/main" val="783624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258330"/>
          </a:xfrm>
        </p:spPr>
        <p:txBody>
          <a:bodyPr/>
          <a:lstStyle/>
          <a:p>
            <a:r>
              <a:rPr kumimoji="1" lang="ja-JP" altLang="en-US" dirty="0" smtClean="0"/>
              <a:t>パイオニア</a:t>
            </a:r>
            <a:r>
              <a:rPr kumimoji="1" lang="en-US" altLang="ja-JP" dirty="0" smtClean="0"/>
              <a:t>10</a:t>
            </a:r>
            <a:r>
              <a:rPr kumimoji="1" lang="ja-JP" altLang="en-US" dirty="0" smtClean="0"/>
              <a:t>号について</a:t>
            </a:r>
            <a:endParaRPr kumimoji="1" lang="ja-JP" altLang="en-US" dirty="0"/>
          </a:p>
        </p:txBody>
      </p:sp>
      <p:sp>
        <p:nvSpPr>
          <p:cNvPr id="3" name="コンテンツ プレースホルダー 2"/>
          <p:cNvSpPr>
            <a:spLocks noGrp="1"/>
          </p:cNvSpPr>
          <p:nvPr>
            <p:ph idx="1"/>
          </p:nvPr>
        </p:nvSpPr>
        <p:spPr>
          <a:xfrm>
            <a:off x="1484310" y="2117125"/>
            <a:ext cx="10018713" cy="3674076"/>
          </a:xfrm>
        </p:spPr>
        <p:txBody>
          <a:bodyPr>
            <a:normAutofit/>
          </a:bodyPr>
          <a:lstStyle/>
          <a:p>
            <a:r>
              <a:rPr lang="ja-JP" altLang="en-US" sz="3200" dirty="0"/>
              <a:t>パイオニア計画の</a:t>
            </a:r>
            <a:r>
              <a:rPr lang="en-US" altLang="ja-JP" sz="3200" dirty="0"/>
              <a:t>10</a:t>
            </a:r>
            <a:r>
              <a:rPr lang="ja-JP" altLang="en-US" sz="3200" dirty="0"/>
              <a:t>号機と</a:t>
            </a:r>
            <a:r>
              <a:rPr lang="ja-JP" altLang="en-US" sz="3200" dirty="0" smtClean="0"/>
              <a:t>して</a:t>
            </a:r>
            <a:r>
              <a:rPr lang="en-US" altLang="ja-JP" sz="3200" dirty="0" smtClean="0"/>
              <a:t>,1972</a:t>
            </a:r>
            <a:r>
              <a:rPr lang="ja-JP" altLang="en-US" sz="3200" dirty="0"/>
              <a:t>年</a:t>
            </a:r>
            <a:r>
              <a:rPr lang="en-US" altLang="ja-JP" sz="3200" dirty="0"/>
              <a:t>3</a:t>
            </a:r>
            <a:r>
              <a:rPr lang="ja-JP" altLang="en-US" sz="3200" dirty="0"/>
              <a:t>月</a:t>
            </a:r>
            <a:r>
              <a:rPr lang="en-US" altLang="ja-JP" sz="3200" dirty="0"/>
              <a:t>2</a:t>
            </a:r>
            <a:r>
              <a:rPr lang="ja-JP" altLang="en-US" sz="3200" dirty="0"/>
              <a:t>日</a:t>
            </a:r>
            <a:r>
              <a:rPr lang="ja-JP" altLang="en-US" sz="3200" dirty="0" smtClean="0"/>
              <a:t>に打ち上げられた</a:t>
            </a:r>
            <a:r>
              <a:rPr lang="en-US" altLang="ja-JP" sz="3200" dirty="0" smtClean="0"/>
              <a:t>.</a:t>
            </a:r>
          </a:p>
          <a:p>
            <a:r>
              <a:rPr lang="en-US" altLang="ja-JP" sz="3200" dirty="0" smtClean="0"/>
              <a:t>1973</a:t>
            </a:r>
            <a:r>
              <a:rPr lang="ja-JP" altLang="en-US" sz="3200" dirty="0"/>
              <a:t>年</a:t>
            </a:r>
            <a:r>
              <a:rPr lang="en-US" altLang="ja-JP" sz="3200" dirty="0"/>
              <a:t>12</a:t>
            </a:r>
            <a:r>
              <a:rPr lang="ja-JP" altLang="en-US" sz="3200" dirty="0"/>
              <a:t>月</a:t>
            </a:r>
            <a:r>
              <a:rPr lang="en-US" altLang="ja-JP" sz="3200" dirty="0"/>
              <a:t>4</a:t>
            </a:r>
            <a:r>
              <a:rPr lang="ja-JP" altLang="en-US" sz="3200" dirty="0"/>
              <a:t>日</a:t>
            </a:r>
            <a:r>
              <a:rPr lang="ja-JP" altLang="en-US" sz="3200" dirty="0" smtClean="0"/>
              <a:t>に</a:t>
            </a:r>
            <a:r>
              <a:rPr lang="en-US" altLang="ja-JP" sz="3200" dirty="0" smtClean="0"/>
              <a:t>,</a:t>
            </a:r>
            <a:r>
              <a:rPr lang="ja-JP" altLang="en-US" sz="3200" dirty="0" smtClean="0"/>
              <a:t>木星へ最接近し</a:t>
            </a:r>
            <a:r>
              <a:rPr lang="en-US" altLang="ja-JP" sz="3200" dirty="0" smtClean="0"/>
              <a:t>,</a:t>
            </a:r>
            <a:r>
              <a:rPr lang="ja-JP" altLang="en-US" sz="3200" dirty="0" smtClean="0"/>
              <a:t>スイングバイを行った</a:t>
            </a:r>
            <a:r>
              <a:rPr lang="en-US" altLang="ja-JP" sz="3200" dirty="0" smtClean="0"/>
              <a:t>.</a:t>
            </a:r>
          </a:p>
          <a:p>
            <a:r>
              <a:rPr lang="ja-JP" altLang="en-US" sz="3200" dirty="0" smtClean="0"/>
              <a:t>パイオニア</a:t>
            </a:r>
            <a:r>
              <a:rPr lang="en-US" altLang="ja-JP" sz="3200" dirty="0"/>
              <a:t>10</a:t>
            </a:r>
            <a:r>
              <a:rPr lang="ja-JP" altLang="en-US" sz="3200" dirty="0"/>
              <a:t>号はこの</a:t>
            </a:r>
            <a:r>
              <a:rPr lang="ja-JP" altLang="en-US" sz="3200" dirty="0" smtClean="0"/>
              <a:t>木星</a:t>
            </a:r>
            <a:r>
              <a:rPr lang="ja-JP" altLang="en-US" sz="3200" dirty="0"/>
              <a:t>で</a:t>
            </a:r>
            <a:r>
              <a:rPr lang="ja-JP" altLang="en-US" sz="3200" dirty="0" smtClean="0"/>
              <a:t>のスイングバイに</a:t>
            </a:r>
            <a:r>
              <a:rPr lang="ja-JP" altLang="en-US" sz="3200" dirty="0"/>
              <a:t>よって太陽系を脱出</a:t>
            </a:r>
            <a:r>
              <a:rPr lang="ja-JP" altLang="en-US" sz="3200" dirty="0" smtClean="0"/>
              <a:t>する軌道になった</a:t>
            </a:r>
            <a:r>
              <a:rPr lang="en-US" altLang="ja-JP" sz="3200" dirty="0" smtClean="0"/>
              <a:t>.</a:t>
            </a:r>
            <a:endParaRPr kumimoji="1" lang="ja-JP" altLang="en-US" sz="3200" dirty="0"/>
          </a:p>
        </p:txBody>
      </p:sp>
    </p:spTree>
    <p:extLst>
      <p:ext uri="{BB962C8B-B14F-4D97-AF65-F5344CB8AC3E}">
        <p14:creationId xmlns:p14="http://schemas.microsoft.com/office/powerpoint/2010/main" val="369387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48507" y="582612"/>
            <a:ext cx="10972800" cy="1143000"/>
          </a:xfrm>
        </p:spPr>
        <p:txBody>
          <a:bodyPr/>
          <a:lstStyle/>
          <a:p>
            <a:r>
              <a:rPr lang="ja-JP" altLang="en-US" dirty="0"/>
              <a:t>運動方程式</a:t>
            </a:r>
          </a:p>
        </p:txBody>
      </p:sp>
      <p:sp>
        <p:nvSpPr>
          <p:cNvPr id="13319" name="Rectangle 7"/>
          <p:cNvSpPr>
            <a:spLocks noGrp="1" noChangeArrowheads="1"/>
          </p:cNvSpPr>
          <p:nvPr>
            <p:ph type="body" sz="half" idx="1"/>
          </p:nvPr>
        </p:nvSpPr>
        <p:spPr>
          <a:xfrm>
            <a:off x="1981201" y="1600200"/>
            <a:ext cx="8507413" cy="4637088"/>
          </a:xfrm>
        </p:spPr>
        <p:txBody>
          <a:bodyPr>
            <a:normAutofit fontScale="92500" lnSpcReduction="10000"/>
          </a:bodyPr>
          <a:lstStyle/>
          <a:p>
            <a:r>
              <a:rPr lang="ja-JP" altLang="en-US" sz="3500" dirty="0"/>
              <a:t>質量　　</a:t>
            </a:r>
            <a:r>
              <a:rPr lang="ja-JP" altLang="en-US" sz="3500" dirty="0" smtClean="0"/>
              <a:t>  の</a:t>
            </a:r>
            <a:r>
              <a:rPr lang="ja-JP" altLang="en-US" sz="3500" dirty="0"/>
              <a:t>物体から受ける万有引力</a:t>
            </a:r>
            <a:r>
              <a:rPr lang="ja-JP" altLang="en-US" sz="3500" dirty="0" smtClean="0"/>
              <a:t>で</a:t>
            </a:r>
            <a:r>
              <a:rPr lang="en-US" altLang="ja-JP" sz="3500" dirty="0" smtClean="0"/>
              <a:t>,</a:t>
            </a:r>
            <a:r>
              <a:rPr lang="ja-JP" altLang="en-US" sz="3500" dirty="0" smtClean="0"/>
              <a:t>質量</a:t>
            </a:r>
            <a:r>
              <a:rPr lang="ja-JP" altLang="en-US" sz="3500" dirty="0"/>
              <a:t>の</a:t>
            </a:r>
            <a:r>
              <a:rPr lang="ja-JP" altLang="en-US" sz="3500" dirty="0" smtClean="0"/>
              <a:t>物体</a:t>
            </a:r>
            <a:r>
              <a:rPr lang="ja-JP" altLang="en-US" sz="3500" dirty="0"/>
              <a:t>の運動を考えると以下の式に</a:t>
            </a:r>
            <a:r>
              <a:rPr lang="ja-JP" altLang="en-US" sz="3500" dirty="0" smtClean="0"/>
              <a:t>なる</a:t>
            </a:r>
            <a:r>
              <a:rPr lang="en-US" altLang="ja-JP" sz="3500" dirty="0" smtClean="0"/>
              <a:t>.</a:t>
            </a:r>
            <a:endParaRPr lang="ja-JP" altLang="en-US" sz="3500" dirty="0"/>
          </a:p>
          <a:p>
            <a:pPr>
              <a:buFont typeface="Wingdings" panose="05000000000000000000" pitchFamily="2" charset="2"/>
              <a:buNone/>
            </a:pPr>
            <a:endParaRPr lang="ja-JP" altLang="en-US" sz="2800" dirty="0"/>
          </a:p>
          <a:p>
            <a:pPr>
              <a:buFont typeface="Wingdings" panose="05000000000000000000" pitchFamily="2" charset="2"/>
              <a:buNone/>
            </a:pPr>
            <a:endParaRPr lang="ja-JP" altLang="en-US" sz="2800" dirty="0"/>
          </a:p>
          <a:p>
            <a:pPr>
              <a:buFont typeface="Wingdings" panose="05000000000000000000" pitchFamily="2" charset="2"/>
              <a:buNone/>
            </a:pPr>
            <a:endParaRPr lang="ja-JP" altLang="en-US" sz="2800" dirty="0"/>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smtClean="0"/>
              <a:t>	     </a:t>
            </a:r>
            <a:r>
              <a:rPr lang="en-US" altLang="ja-JP" sz="1800" dirty="0" smtClean="0">
                <a:latin typeface="ＭＳ Ｐゴシック" panose="020B0600070205080204" pitchFamily="50" charset="-128"/>
              </a:rPr>
              <a:t>: </a:t>
            </a:r>
            <a:r>
              <a:rPr lang="ja-JP" altLang="en-US" sz="1800" dirty="0">
                <a:latin typeface="ＭＳ Ｐゴシック" panose="020B0600070205080204" pitchFamily="50" charset="-128"/>
              </a:rPr>
              <a:t>太陽から惑星までの距離</a:t>
            </a:r>
            <a:endParaRPr lang="ja-JP" altLang="en-US" sz="1800" dirty="0"/>
          </a:p>
          <a:p>
            <a:pPr>
              <a:buFont typeface="Wingdings" panose="05000000000000000000" pitchFamily="2" charset="2"/>
              <a:buNone/>
            </a:pPr>
            <a:r>
              <a:rPr lang="ja-JP" altLang="en-US" sz="1800" dirty="0"/>
              <a:t>　　　</a:t>
            </a:r>
            <a:r>
              <a:rPr lang="en-US" altLang="ja-JP" sz="1800" dirty="0" smtClean="0"/>
              <a:t>: </a:t>
            </a:r>
            <a:r>
              <a:rPr lang="en-US" altLang="ja-JP" sz="1800" dirty="0" err="1"/>
              <a:t>i</a:t>
            </a:r>
            <a:r>
              <a:rPr lang="ja-JP" altLang="en-US" sz="1800" dirty="0"/>
              <a:t>と</a:t>
            </a:r>
            <a:r>
              <a:rPr lang="ja-JP" altLang="en-US" sz="1800" dirty="0" err="1"/>
              <a:t>ｊ</a:t>
            </a:r>
            <a:r>
              <a:rPr lang="ja-JP" altLang="en-US" sz="1800" dirty="0"/>
              <a:t>の距離 </a:t>
            </a:r>
          </a:p>
          <a:p>
            <a:pPr>
              <a:buFont typeface="Wingdings" panose="05000000000000000000" pitchFamily="2" charset="2"/>
              <a:buNone/>
            </a:pPr>
            <a:r>
              <a:rPr lang="ja-JP" altLang="en-US" sz="1800" dirty="0"/>
              <a:t>	</a:t>
            </a:r>
            <a:r>
              <a:rPr lang="ja-JP" altLang="en-US" sz="1800" dirty="0" smtClean="0"/>
              <a:t> </a:t>
            </a:r>
            <a:r>
              <a:rPr lang="en-US" altLang="ja-JP" sz="1800" dirty="0" smtClean="0"/>
              <a:t>G    : </a:t>
            </a:r>
            <a:r>
              <a:rPr lang="ja-JP" altLang="en-US" sz="1800" dirty="0"/>
              <a:t>万有引力定数</a:t>
            </a:r>
          </a:p>
          <a:p>
            <a:pPr>
              <a:buFont typeface="Wingdings" panose="05000000000000000000" pitchFamily="2" charset="2"/>
              <a:buNone/>
            </a:pPr>
            <a:r>
              <a:rPr lang="ja-JP" altLang="en-US" sz="1800" dirty="0"/>
              <a:t>	</a:t>
            </a:r>
            <a:r>
              <a:rPr lang="ja-JP" altLang="en-US" sz="1800" dirty="0" smtClean="0"/>
              <a:t>   </a:t>
            </a:r>
            <a:r>
              <a:rPr lang="en-US" altLang="ja-JP" sz="1800" dirty="0" smtClean="0"/>
              <a:t>n </a:t>
            </a:r>
            <a:r>
              <a:rPr lang="ja-JP" altLang="en-US" sz="1800" dirty="0"/>
              <a:t>： </a:t>
            </a:r>
            <a:r>
              <a:rPr lang="ja-JP" altLang="en-US" sz="1800" dirty="0" smtClean="0"/>
              <a:t>惑星（惑星探査機含む）の</a:t>
            </a:r>
            <a:r>
              <a:rPr lang="ja-JP" altLang="en-US" sz="1800" dirty="0"/>
              <a:t>数</a:t>
            </a:r>
          </a:p>
        </p:txBody>
      </p:sp>
      <p:graphicFrame>
        <p:nvGraphicFramePr>
          <p:cNvPr id="13330" name="Object 18"/>
          <p:cNvGraphicFramePr>
            <a:graphicFrameLocks noGrp="1" noChangeAspect="1"/>
          </p:cNvGraphicFramePr>
          <p:nvPr>
            <p:ph sz="quarter" idx="3"/>
          </p:nvPr>
        </p:nvGraphicFramePr>
        <p:xfrm>
          <a:off x="2351089" y="4983163"/>
          <a:ext cx="390525" cy="533400"/>
        </p:xfrm>
        <a:graphic>
          <a:graphicData uri="http://schemas.openxmlformats.org/presentationml/2006/ole">
            <mc:AlternateContent xmlns:mc="http://schemas.openxmlformats.org/markup-compatibility/2006">
              <mc:Choice xmlns:v="urn:schemas-microsoft-com:vml" Requires="v">
                <p:oleObj spid="_x0000_s1274" name="数式" r:id="rId3" imgW="139680" imgH="190440" progId="Equation.3">
                  <p:embed/>
                </p:oleObj>
              </mc:Choice>
              <mc:Fallback>
                <p:oleObj name="数式" r:id="rId3" imgW="139680" imgH="190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4983163"/>
                        <a:ext cx="39052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16" name="Object 4"/>
          <p:cNvGraphicFramePr>
            <a:graphicFrameLocks noGrp="1" noChangeAspect="1"/>
          </p:cNvGraphicFramePr>
          <p:nvPr>
            <p:ph idx="4294967295"/>
          </p:nvPr>
        </p:nvGraphicFramePr>
        <p:xfrm>
          <a:off x="4224338" y="2924175"/>
          <a:ext cx="4464050" cy="1543050"/>
        </p:xfrm>
        <a:graphic>
          <a:graphicData uri="http://schemas.openxmlformats.org/presentationml/2006/ole">
            <mc:AlternateContent xmlns:mc="http://schemas.openxmlformats.org/markup-compatibility/2006">
              <mc:Choice xmlns:v="urn:schemas-microsoft-com:vml" Requires="v">
                <p:oleObj spid="_x0000_s1275" name="数式" r:id="rId5" imgW="1358640" imgH="469800" progId="Equation.3">
                  <p:embed/>
                </p:oleObj>
              </mc:Choice>
              <mc:Fallback>
                <p:oleObj name="数式" r:id="rId5" imgW="1358640" imgH="469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4338" y="2924175"/>
                        <a:ext cx="4464050" cy="154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32" name="Object 20"/>
          <p:cNvGraphicFramePr>
            <a:graphicFrameLocks noChangeAspect="1"/>
          </p:cNvGraphicFramePr>
          <p:nvPr>
            <p:extLst>
              <p:ext uri="{D42A27DB-BD31-4B8C-83A1-F6EECF244321}">
                <p14:modId xmlns:p14="http://schemas.microsoft.com/office/powerpoint/2010/main" val="2718939802"/>
              </p:ext>
            </p:extLst>
          </p:nvPr>
        </p:nvGraphicFramePr>
        <p:xfrm>
          <a:off x="3183539" y="1547813"/>
          <a:ext cx="511175" cy="595312"/>
        </p:xfrm>
        <a:graphic>
          <a:graphicData uri="http://schemas.openxmlformats.org/presentationml/2006/ole">
            <mc:AlternateContent xmlns:mc="http://schemas.openxmlformats.org/markup-compatibility/2006">
              <mc:Choice xmlns:v="urn:schemas-microsoft-com:vml" Requires="v">
                <p:oleObj spid="_x0000_s1276" name="数式" r:id="rId7" imgW="152280" imgH="177480" progId="Equation.3">
                  <p:embed/>
                </p:oleObj>
              </mc:Choice>
              <mc:Fallback>
                <p:oleObj name="数式" r:id="rId7" imgW="15228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3539" y="1547813"/>
                        <a:ext cx="511175" cy="595312"/>
                      </a:xfrm>
                      <a:prstGeom prst="rect">
                        <a:avLst/>
                      </a:prstGeom>
                      <a:noFill/>
                      <a:ln>
                        <a:noFill/>
                      </a:ln>
                      <a:effectLst/>
                      <a:extLst/>
                    </p:spPr>
                  </p:pic>
                </p:oleObj>
              </mc:Fallback>
            </mc:AlternateContent>
          </a:graphicData>
        </a:graphic>
      </p:graphicFrame>
      <p:graphicFrame>
        <p:nvGraphicFramePr>
          <p:cNvPr id="13333" name="Object 21"/>
          <p:cNvGraphicFramePr>
            <a:graphicFrameLocks noChangeAspect="1"/>
          </p:cNvGraphicFramePr>
          <p:nvPr/>
        </p:nvGraphicFramePr>
        <p:xfrm>
          <a:off x="6059489" y="3338514"/>
          <a:ext cx="73025" cy="180975"/>
        </p:xfrm>
        <a:graphic>
          <a:graphicData uri="http://schemas.openxmlformats.org/presentationml/2006/ole">
            <mc:AlternateContent xmlns:mc="http://schemas.openxmlformats.org/markup-compatibility/2006">
              <mc:Choice xmlns:v="urn:schemas-microsoft-com:vml" Requires="v">
                <p:oleObj spid="_x0000_s1277" name="OpenOffice.org" r:id="rId9" imgW="72360" imgH="181080" progId="opendocument.MathDocument.1">
                  <p:embed/>
                </p:oleObj>
              </mc:Choice>
              <mc:Fallback>
                <p:oleObj name="OpenOffice.org" r:id="rId9" imgW="72360" imgH="181080" progId="opendocument.MathDocument.1">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59489" y="3338514"/>
                        <a:ext cx="73025"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34" name="Object 22"/>
          <p:cNvGraphicFramePr>
            <a:graphicFrameLocks noChangeAspect="1"/>
          </p:cNvGraphicFramePr>
          <p:nvPr>
            <p:extLst>
              <p:ext uri="{D42A27DB-BD31-4B8C-83A1-F6EECF244321}">
                <p14:modId xmlns:p14="http://schemas.microsoft.com/office/powerpoint/2010/main" val="3636289147"/>
              </p:ext>
            </p:extLst>
          </p:nvPr>
        </p:nvGraphicFramePr>
        <p:xfrm>
          <a:off x="3574470" y="1556244"/>
          <a:ext cx="534988" cy="617538"/>
        </p:xfrm>
        <a:graphic>
          <a:graphicData uri="http://schemas.openxmlformats.org/presentationml/2006/ole">
            <mc:AlternateContent xmlns:mc="http://schemas.openxmlformats.org/markup-compatibility/2006">
              <mc:Choice xmlns:v="urn:schemas-microsoft-com:vml" Requires="v">
                <p:oleObj spid="_x0000_s1278" name="数式" r:id="rId11" imgW="164880" imgH="190440" progId="Equation.3">
                  <p:embed/>
                </p:oleObj>
              </mc:Choice>
              <mc:Fallback>
                <p:oleObj name="数式" r:id="rId11" imgW="164880" imgH="1904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74470" y="1556244"/>
                        <a:ext cx="534988"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35" name="Object 23"/>
          <p:cNvGraphicFramePr>
            <a:graphicFrameLocks noChangeAspect="1"/>
          </p:cNvGraphicFramePr>
          <p:nvPr>
            <p:extLst>
              <p:ext uri="{D42A27DB-BD31-4B8C-83A1-F6EECF244321}">
                <p14:modId xmlns:p14="http://schemas.microsoft.com/office/powerpoint/2010/main" val="2196030960"/>
              </p:ext>
            </p:extLst>
          </p:nvPr>
        </p:nvGraphicFramePr>
        <p:xfrm>
          <a:off x="3916105" y="5047392"/>
          <a:ext cx="2608262" cy="404812"/>
        </p:xfrm>
        <a:graphic>
          <a:graphicData uri="http://schemas.openxmlformats.org/presentationml/2006/ole">
            <mc:AlternateContent xmlns:mc="http://schemas.openxmlformats.org/markup-compatibility/2006">
              <mc:Choice xmlns:v="urn:schemas-microsoft-com:vml" Requires="v">
                <p:oleObj spid="_x0000_s1279" name="数式" r:id="rId13" imgW="1307880" imgH="203040" progId="Equation.3">
                  <p:embed/>
                </p:oleObj>
              </mc:Choice>
              <mc:Fallback>
                <p:oleObj name="数式" r:id="rId13" imgW="130788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16105" y="5047392"/>
                        <a:ext cx="2608262"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37" name="Object 25"/>
          <p:cNvGraphicFramePr>
            <a:graphicFrameLocks noGrp="1" noChangeAspect="1"/>
          </p:cNvGraphicFramePr>
          <p:nvPr>
            <p:ph sz="quarter" idx="2"/>
          </p:nvPr>
        </p:nvGraphicFramePr>
        <p:xfrm>
          <a:off x="8121650" y="2598738"/>
          <a:ext cx="139700" cy="190500"/>
        </p:xfrm>
        <a:graphic>
          <a:graphicData uri="http://schemas.openxmlformats.org/presentationml/2006/ole">
            <mc:AlternateContent xmlns:mc="http://schemas.openxmlformats.org/markup-compatibility/2006">
              <mc:Choice xmlns:v="urn:schemas-microsoft-com:vml" Requires="v">
                <p:oleObj spid="_x0000_s1280" name="数式" r:id="rId15" imgW="139680" imgH="190440" progId="Equation.3">
                  <p:embed/>
                </p:oleObj>
              </mc:Choice>
              <mc:Fallback>
                <p:oleObj name="数式" r:id="rId15" imgW="139680" imgH="1904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121650" y="2598738"/>
                        <a:ext cx="139700" cy="19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39" name="Object 27"/>
          <p:cNvGraphicFramePr>
            <a:graphicFrameLocks noChangeAspect="1"/>
          </p:cNvGraphicFramePr>
          <p:nvPr/>
        </p:nvGraphicFramePr>
        <p:xfrm>
          <a:off x="2403476" y="4776788"/>
          <a:ext cx="284163" cy="284162"/>
        </p:xfrm>
        <a:graphic>
          <a:graphicData uri="http://schemas.openxmlformats.org/presentationml/2006/ole">
            <mc:AlternateContent xmlns:mc="http://schemas.openxmlformats.org/markup-compatibility/2006">
              <mc:Choice xmlns:v="urn:schemas-microsoft-com:vml" Requires="v">
                <p:oleObj spid="_x0000_s1281" name="数式" r:id="rId17" imgW="101520" imgH="101520" progId="Equation.3">
                  <p:embed/>
                </p:oleObj>
              </mc:Choice>
              <mc:Fallback>
                <p:oleObj name="数式" r:id="rId17" imgW="101520" imgH="10152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03476" y="4776788"/>
                        <a:ext cx="284163" cy="28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4591932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1307757"/>
          </a:xfrm>
        </p:spPr>
        <p:txBody>
          <a:bodyPr/>
          <a:lstStyle/>
          <a:p>
            <a:r>
              <a:rPr kumimoji="1" lang="ja-JP" altLang="en-US" dirty="0" smtClean="0"/>
              <a:t>太陽系の惑星シミュレータの作成</a:t>
            </a:r>
            <a:endParaRPr kumimoji="1" lang="ja-JP" altLang="en-US" dirty="0"/>
          </a:p>
        </p:txBody>
      </p:sp>
      <p:sp>
        <p:nvSpPr>
          <p:cNvPr id="3" name="コンテンツ プレースホルダー 2"/>
          <p:cNvSpPr>
            <a:spLocks noGrp="1"/>
          </p:cNvSpPr>
          <p:nvPr>
            <p:ph idx="1"/>
          </p:nvPr>
        </p:nvSpPr>
        <p:spPr>
          <a:xfrm>
            <a:off x="1484310" y="1968843"/>
            <a:ext cx="10018713" cy="3822357"/>
          </a:xfrm>
        </p:spPr>
        <p:txBody>
          <a:bodyPr>
            <a:normAutofit/>
          </a:bodyPr>
          <a:lstStyle/>
          <a:p>
            <a:r>
              <a:rPr kumimoji="1" lang="ja-JP" altLang="en-US" sz="3200" dirty="0" smtClean="0"/>
              <a:t>太陽系の惑星シミュレータを作成し</a:t>
            </a:r>
            <a:r>
              <a:rPr kumimoji="1" lang="en-US" altLang="ja-JP" sz="3200" dirty="0" smtClean="0"/>
              <a:t>,</a:t>
            </a:r>
            <a:r>
              <a:rPr kumimoji="1" lang="ja-JP" altLang="en-US" sz="3200" dirty="0" smtClean="0"/>
              <a:t>そこで探査機を動かすことで</a:t>
            </a:r>
            <a:r>
              <a:rPr kumimoji="1" lang="en-US" altLang="ja-JP" sz="3200" dirty="0" smtClean="0"/>
              <a:t>,</a:t>
            </a:r>
            <a:r>
              <a:rPr lang="ja-JP" altLang="en-US" sz="3200" dirty="0" smtClean="0"/>
              <a:t>実際の探査機のデータと比較した</a:t>
            </a:r>
            <a:r>
              <a:rPr lang="en-US" altLang="ja-JP" sz="3200" dirty="0" smtClean="0"/>
              <a:t>.</a:t>
            </a:r>
            <a:r>
              <a:rPr lang="ja-JP" altLang="en-US" sz="3200" dirty="0" smtClean="0"/>
              <a:t>図</a:t>
            </a:r>
            <a:r>
              <a:rPr lang="en-US" altLang="ja-JP" sz="3200" dirty="0" smtClean="0"/>
              <a:t>1</a:t>
            </a:r>
            <a:r>
              <a:rPr lang="ja-JP" altLang="en-US" sz="3200" dirty="0" smtClean="0"/>
              <a:t>は</a:t>
            </a:r>
            <a:r>
              <a:rPr lang="en-US" altLang="ja-JP" sz="3200" dirty="0" smtClean="0"/>
              <a:t>2000</a:t>
            </a:r>
            <a:r>
              <a:rPr lang="ja-JP" altLang="en-US" sz="3200" dirty="0" smtClean="0"/>
              <a:t>日分である</a:t>
            </a:r>
            <a:r>
              <a:rPr lang="en-US" altLang="ja-JP" sz="3200" dirty="0" smtClean="0"/>
              <a:t>.</a:t>
            </a:r>
          </a:p>
          <a:p>
            <a:endParaRPr lang="en-US" altLang="ja-JP" sz="2800" dirty="0" smtClean="0"/>
          </a:p>
          <a:p>
            <a:endParaRPr kumimoji="1" lang="en-US" altLang="ja-JP" sz="2800" dirty="0" smtClean="0"/>
          </a:p>
          <a:p>
            <a:endParaRPr lang="en-US" altLang="ja-JP" sz="2800" dirty="0"/>
          </a:p>
          <a:p>
            <a:pPr marL="0" indent="0">
              <a:buNone/>
            </a:pPr>
            <a:endParaRPr kumimoji="1" lang="en-US" altLang="ja-JP" sz="2800" dirty="0" smtClean="0"/>
          </a:p>
          <a:p>
            <a:endParaRPr kumimoji="1" lang="en-US" altLang="ja-JP" sz="2800" dirty="0" smtClean="0"/>
          </a:p>
        </p:txBody>
      </p:sp>
      <p:pic>
        <p:nvPicPr>
          <p:cNvPr id="3074" name="Picture 2" descr="F:\Tex\solarsyste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460" y="3507286"/>
            <a:ext cx="4959479" cy="282074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3974624" y="6328031"/>
            <a:ext cx="4671153" cy="369332"/>
          </a:xfrm>
          <a:prstGeom prst="rect">
            <a:avLst/>
          </a:prstGeom>
          <a:noFill/>
        </p:spPr>
        <p:txBody>
          <a:bodyPr wrap="square" rtlCol="0">
            <a:spAutoFit/>
          </a:bodyPr>
          <a:lstStyle/>
          <a:p>
            <a:pPr algn="ctr"/>
            <a:r>
              <a:rPr lang="ja-JP" altLang="en-US" dirty="0" smtClean="0"/>
              <a:t>図</a:t>
            </a:r>
            <a:r>
              <a:rPr lang="en-US" altLang="ja-JP" dirty="0" smtClean="0"/>
              <a:t>1</a:t>
            </a:r>
            <a:r>
              <a:rPr lang="ja-JP" altLang="en-US" dirty="0"/>
              <a:t> 太陽</a:t>
            </a:r>
            <a:r>
              <a:rPr lang="ja-JP" altLang="en-US" dirty="0" smtClean="0"/>
              <a:t>系の惑星シミュレータ</a:t>
            </a:r>
            <a:endParaRPr kumimoji="1" lang="ja-JP" altLang="en-US" dirty="0"/>
          </a:p>
        </p:txBody>
      </p:sp>
    </p:spTree>
    <p:extLst>
      <p:ext uri="{BB962C8B-B14F-4D97-AF65-F5344CB8AC3E}">
        <p14:creationId xmlns:p14="http://schemas.microsoft.com/office/powerpoint/2010/main" val="704856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208902"/>
          </a:xfrm>
        </p:spPr>
        <p:txBody>
          <a:bodyPr/>
          <a:lstStyle/>
          <a:p>
            <a:r>
              <a:rPr kumimoji="1" lang="ja-JP" altLang="en-US" dirty="0" smtClean="0"/>
              <a:t>太陽系の惑星シミュレータの精度</a:t>
            </a:r>
            <a:endParaRPr kumimoji="1" lang="ja-JP" altLang="en-US" dirty="0"/>
          </a:p>
        </p:txBody>
      </p:sp>
      <p:sp>
        <p:nvSpPr>
          <p:cNvPr id="3" name="コンテンツ プレースホルダー 2"/>
          <p:cNvSpPr>
            <a:spLocks noGrp="1"/>
          </p:cNvSpPr>
          <p:nvPr>
            <p:ph idx="1"/>
          </p:nvPr>
        </p:nvSpPr>
        <p:spPr>
          <a:xfrm>
            <a:off x="1484310" y="1869989"/>
            <a:ext cx="10018713" cy="3921211"/>
          </a:xfrm>
        </p:spPr>
        <p:txBody>
          <a:bodyPr>
            <a:normAutofit/>
          </a:bodyPr>
          <a:lstStyle/>
          <a:p>
            <a:r>
              <a:rPr kumimoji="1" lang="ja-JP" altLang="en-US" sz="3200" dirty="0" smtClean="0"/>
              <a:t>精度チェックに力学的エネルギー保存の誤差率とケプラーの第三法則を用いた</a:t>
            </a:r>
            <a:r>
              <a:rPr kumimoji="1" lang="en-US" altLang="ja-JP" sz="3200" dirty="0" smtClean="0"/>
              <a:t>.</a:t>
            </a:r>
          </a:p>
          <a:p>
            <a:endParaRPr kumimoji="1" lang="en-US" altLang="ja-JP" sz="2800" dirty="0" smtClean="0"/>
          </a:p>
          <a:p>
            <a:pPr marL="0" indent="0">
              <a:buNone/>
            </a:pPr>
            <a:endParaRPr lang="en-US" altLang="ja-JP" sz="2800" dirty="0"/>
          </a:p>
          <a:p>
            <a:pPr marL="0" indent="0">
              <a:buNone/>
            </a:pPr>
            <a:endParaRPr kumimoji="1" lang="en-US" altLang="ja-JP" sz="2800" dirty="0" smtClean="0"/>
          </a:p>
          <a:p>
            <a:pPr marL="0" indent="0">
              <a:buNone/>
            </a:pPr>
            <a:endParaRPr lang="en-US" altLang="ja-JP" sz="2800" dirty="0"/>
          </a:p>
          <a:p>
            <a:pPr marL="0" indent="0">
              <a:buNone/>
            </a:pPr>
            <a:endParaRPr kumimoji="1" lang="ja-JP" altLang="en-US" sz="2800" dirty="0"/>
          </a:p>
        </p:txBody>
      </p:sp>
      <p:pic>
        <p:nvPicPr>
          <p:cNvPr id="4100" name="Picture 4" descr="F:\Tex\GOSAenerg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6692" y="3196131"/>
            <a:ext cx="4469623" cy="2698192"/>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F:\Tex\kepl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3666" y="3173777"/>
            <a:ext cx="4438848" cy="272054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2010948" y="6004014"/>
            <a:ext cx="3995351" cy="369332"/>
          </a:xfrm>
          <a:prstGeom prst="rect">
            <a:avLst/>
          </a:prstGeom>
          <a:noFill/>
        </p:spPr>
        <p:txBody>
          <a:bodyPr wrap="square" rtlCol="0">
            <a:spAutoFit/>
          </a:bodyPr>
          <a:lstStyle/>
          <a:p>
            <a:r>
              <a:rPr kumimoji="1" lang="ja-JP" altLang="en-US" dirty="0" smtClean="0"/>
              <a:t>図</a:t>
            </a:r>
            <a:r>
              <a:rPr kumimoji="1" lang="en-US" altLang="ja-JP" dirty="0" smtClean="0"/>
              <a:t>2</a:t>
            </a:r>
            <a:r>
              <a:rPr lang="ja-JP" altLang="en-US" dirty="0" smtClean="0"/>
              <a:t> </a:t>
            </a:r>
            <a:r>
              <a:rPr kumimoji="1" lang="ja-JP" altLang="en-US" dirty="0" smtClean="0"/>
              <a:t>力学的エネルギー保存の誤差率</a:t>
            </a:r>
            <a:endParaRPr kumimoji="1" lang="ja-JP" altLang="en-US" dirty="0"/>
          </a:p>
        </p:txBody>
      </p:sp>
      <mc:AlternateContent xmlns:mc="http://schemas.openxmlformats.org/markup-compatibility/2006" xmlns:a14="http://schemas.microsoft.com/office/drawing/2010/main">
        <mc:Choice Requires="a14">
          <p:sp>
            <p:nvSpPr>
              <p:cNvPr id="5" name="テキスト ボックス 4"/>
              <p:cNvSpPr txBox="1"/>
              <p:nvPr/>
            </p:nvSpPr>
            <p:spPr>
              <a:xfrm>
                <a:off x="6607159" y="6004014"/>
                <a:ext cx="4629251" cy="369332"/>
              </a:xfrm>
              <a:prstGeom prst="rect">
                <a:avLst/>
              </a:prstGeom>
              <a:noFill/>
            </p:spPr>
            <p:txBody>
              <a:bodyPr wrap="square" rtlCol="0">
                <a:spAutoFit/>
              </a:bodyPr>
              <a:lstStyle/>
              <a:p>
                <a:r>
                  <a:rPr kumimoji="1" lang="ja-JP" altLang="en-US" dirty="0" smtClean="0"/>
                  <a:t>図</a:t>
                </a:r>
                <a:r>
                  <a:rPr kumimoji="1" lang="en-US" altLang="ja-JP" dirty="0" smtClean="0"/>
                  <a:t>3</a:t>
                </a:r>
                <a:r>
                  <a:rPr lang="ja-JP" altLang="en-US" dirty="0"/>
                  <a:t> </a:t>
                </a:r>
                <a:r>
                  <a:rPr lang="ja-JP" altLang="en-US" dirty="0" smtClean="0"/>
                  <a:t>ケプラーの第三法則</a:t>
                </a:r>
                <a:r>
                  <a:rPr lang="en-US" altLang="ja-JP" dirty="0" smtClean="0"/>
                  <a:t>(</a:t>
                </a:r>
                <a14:m>
                  <m:oMath xmlns:m="http://schemas.openxmlformats.org/officeDocument/2006/math">
                    <m:sSup>
                      <m:sSupPr>
                        <m:ctrlPr>
                          <a:rPr lang="en-US" altLang="ja-JP" i="1" smtClean="0">
                            <a:latin typeface="Cambria Math" panose="02040503050406030204" pitchFamily="18" charset="0"/>
                          </a:rPr>
                        </m:ctrlPr>
                      </m:sSupPr>
                      <m:e>
                        <m:r>
                          <a:rPr lang="en-US" altLang="ja-JP" b="0" i="1" smtClean="0">
                            <a:latin typeface="Cambria Math"/>
                          </a:rPr>
                          <m:t>𝑅</m:t>
                        </m:r>
                      </m:e>
                      <m:sup>
                        <m:r>
                          <a:rPr lang="en-US" altLang="ja-JP" b="0" i="1" smtClean="0">
                            <a:latin typeface="Cambria Math"/>
                          </a:rPr>
                          <m:t>3</m:t>
                        </m:r>
                      </m:sup>
                    </m:sSup>
                    <m:r>
                      <a:rPr lang="en-US" altLang="ja-JP" b="0" i="1" smtClean="0">
                        <a:latin typeface="Cambria Math"/>
                      </a:rPr>
                      <m:t>−</m:t>
                    </m:r>
                    <m:sSup>
                      <m:sSupPr>
                        <m:ctrlPr>
                          <a:rPr lang="en-US" altLang="ja-JP" b="0" i="1" smtClean="0">
                            <a:latin typeface="Cambria Math" panose="02040503050406030204" pitchFamily="18" charset="0"/>
                          </a:rPr>
                        </m:ctrlPr>
                      </m:sSupPr>
                      <m:e>
                        <m:r>
                          <a:rPr lang="en-US" altLang="ja-JP" b="0" i="1" smtClean="0">
                            <a:latin typeface="Cambria Math"/>
                          </a:rPr>
                          <m:t>𝑇</m:t>
                        </m:r>
                      </m:e>
                      <m:sup>
                        <m:r>
                          <a:rPr lang="en-US" altLang="ja-JP" b="0" i="1" smtClean="0">
                            <a:latin typeface="Cambria Math"/>
                          </a:rPr>
                          <m:t>2</m:t>
                        </m:r>
                      </m:sup>
                    </m:sSup>
                    <m:r>
                      <a:rPr lang="ja-JP" altLang="en-US" i="1">
                        <a:latin typeface="Cambria Math"/>
                      </a:rPr>
                      <m:t>グラフ</m:t>
                    </m:r>
                  </m:oMath>
                </a14:m>
                <a:r>
                  <a:rPr lang="en-US" altLang="ja-JP" dirty="0" smtClean="0"/>
                  <a:t>)</a:t>
                </a: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6607159" y="6004014"/>
                <a:ext cx="4629251" cy="369332"/>
              </a:xfrm>
              <a:prstGeom prst="rect">
                <a:avLst/>
              </a:prstGeom>
              <a:blipFill rotWithShape="0">
                <a:blip r:embed="rId4"/>
                <a:stretch>
                  <a:fillRect l="-1186" t="-15000" b="-28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282106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266568"/>
          </a:xfrm>
        </p:spPr>
        <p:txBody>
          <a:bodyPr/>
          <a:lstStyle/>
          <a:p>
            <a:r>
              <a:rPr kumimoji="1" lang="ja-JP" altLang="en-US" dirty="0" smtClean="0"/>
              <a:t>パイオニア</a:t>
            </a:r>
            <a:r>
              <a:rPr kumimoji="1" lang="en-US" altLang="ja-JP" dirty="0" smtClean="0"/>
              <a:t>10</a:t>
            </a:r>
            <a:r>
              <a:rPr kumimoji="1" lang="ja-JP" altLang="en-US" dirty="0" smtClean="0"/>
              <a:t>号の軌道シミュレーション</a:t>
            </a:r>
            <a:endParaRPr kumimoji="1" lang="ja-JP" altLang="en-US" dirty="0"/>
          </a:p>
        </p:txBody>
      </p:sp>
      <p:sp>
        <p:nvSpPr>
          <p:cNvPr id="3" name="コンテンツ プレースホルダー 2"/>
          <p:cNvSpPr>
            <a:spLocks noGrp="1"/>
          </p:cNvSpPr>
          <p:nvPr>
            <p:ph idx="1"/>
          </p:nvPr>
        </p:nvSpPr>
        <p:spPr>
          <a:xfrm>
            <a:off x="1484310" y="2100649"/>
            <a:ext cx="6374587" cy="3933353"/>
          </a:xfrm>
        </p:spPr>
        <p:txBody>
          <a:bodyPr/>
          <a:lstStyle/>
          <a:p>
            <a:r>
              <a:rPr lang="ja-JP" altLang="ja-JP" sz="3200" dirty="0" smtClean="0"/>
              <a:t>図</a:t>
            </a:r>
            <a:r>
              <a:rPr lang="en-US" altLang="ja-JP" sz="3200" dirty="0"/>
              <a:t>4</a:t>
            </a:r>
            <a:r>
              <a:rPr lang="ja-JP" altLang="ja-JP" sz="3200" dirty="0" smtClean="0"/>
              <a:t>は</a:t>
            </a:r>
            <a:r>
              <a:rPr lang="en-US" altLang="ja-JP" sz="3200" dirty="0"/>
              <a:t>,</a:t>
            </a:r>
            <a:r>
              <a:rPr lang="ja-JP" altLang="ja-JP" sz="3200" dirty="0"/>
              <a:t>探査機の初期データを打ち上げの</a:t>
            </a:r>
            <a:r>
              <a:rPr lang="en-US" altLang="ja-JP" sz="3200" dirty="0"/>
              <a:t>1</a:t>
            </a:r>
            <a:r>
              <a:rPr lang="ja-JP" altLang="ja-JP" sz="3200" dirty="0"/>
              <a:t>ヶ月後</a:t>
            </a:r>
            <a:r>
              <a:rPr lang="en-US" altLang="ja-JP" sz="3200" dirty="0"/>
              <a:t>(</a:t>
            </a:r>
            <a:r>
              <a:rPr lang="ja-JP" altLang="ja-JP" sz="3200" dirty="0"/>
              <a:t>※</a:t>
            </a:r>
            <a:r>
              <a:rPr lang="en-US" altLang="ja-JP" sz="3200" dirty="0"/>
              <a:t>1),6</a:t>
            </a:r>
            <a:r>
              <a:rPr lang="ja-JP" altLang="ja-JP" sz="3200" dirty="0"/>
              <a:t>ヶ月後</a:t>
            </a:r>
            <a:r>
              <a:rPr lang="en-US" altLang="ja-JP" sz="3200" dirty="0"/>
              <a:t>(</a:t>
            </a:r>
            <a:r>
              <a:rPr lang="ja-JP" altLang="ja-JP" sz="3200" dirty="0"/>
              <a:t>※</a:t>
            </a:r>
            <a:r>
              <a:rPr lang="en-US" altLang="ja-JP" sz="3200" dirty="0"/>
              <a:t>2),</a:t>
            </a:r>
            <a:r>
              <a:rPr lang="ja-JP" altLang="ja-JP" sz="3200" dirty="0"/>
              <a:t>スイングバイの</a:t>
            </a:r>
            <a:r>
              <a:rPr lang="en-US" altLang="ja-JP" sz="3200" dirty="0"/>
              <a:t>10</a:t>
            </a:r>
            <a:r>
              <a:rPr lang="ja-JP" altLang="ja-JP" sz="3200" dirty="0"/>
              <a:t>日前</a:t>
            </a:r>
            <a:r>
              <a:rPr lang="en-US" altLang="ja-JP" sz="3200" dirty="0"/>
              <a:t>(</a:t>
            </a:r>
            <a:r>
              <a:rPr lang="ja-JP" altLang="ja-JP" sz="3200" dirty="0"/>
              <a:t>※</a:t>
            </a:r>
            <a:r>
              <a:rPr lang="en-US" altLang="ja-JP" sz="3200" dirty="0"/>
              <a:t>3)</a:t>
            </a:r>
            <a:r>
              <a:rPr lang="ja-JP" altLang="ja-JP" sz="3200" dirty="0"/>
              <a:t>としたときの軌道である</a:t>
            </a:r>
            <a:r>
              <a:rPr lang="en-US" altLang="ja-JP" sz="3200" dirty="0" smtClean="0"/>
              <a:t>.</a:t>
            </a:r>
          </a:p>
          <a:p>
            <a:endParaRPr lang="en-US" altLang="ja-JP" sz="2800" dirty="0" smtClean="0"/>
          </a:p>
          <a:p>
            <a:endParaRPr kumimoji="1" lang="ja-JP" altLang="en-US" dirty="0"/>
          </a:p>
        </p:txBody>
      </p:sp>
      <p:pic>
        <p:nvPicPr>
          <p:cNvPr id="5122" name="Picture 2" descr="F:\概要用\overview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9542" y="2166551"/>
            <a:ext cx="3908376" cy="3867451"/>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8183606" y="6186615"/>
            <a:ext cx="3270421" cy="276999"/>
          </a:xfrm>
          <a:prstGeom prst="rect">
            <a:avLst/>
          </a:prstGeom>
          <a:noFill/>
        </p:spPr>
        <p:txBody>
          <a:bodyPr wrap="square" rtlCol="0">
            <a:spAutoFit/>
          </a:bodyPr>
          <a:lstStyle/>
          <a:p>
            <a:r>
              <a:rPr kumimoji="1" lang="ja-JP" altLang="en-US" sz="1200" dirty="0" smtClean="0"/>
              <a:t>図</a:t>
            </a:r>
            <a:r>
              <a:rPr kumimoji="1" lang="en-US" altLang="ja-JP" sz="1200" dirty="0" smtClean="0"/>
              <a:t>4 </a:t>
            </a:r>
            <a:r>
              <a:rPr kumimoji="1" lang="ja-JP" altLang="en-US" sz="1200" dirty="0" smtClean="0"/>
              <a:t>パイオニア</a:t>
            </a:r>
            <a:r>
              <a:rPr kumimoji="1" lang="en-US" altLang="ja-JP" sz="1200" dirty="0" smtClean="0"/>
              <a:t>10</a:t>
            </a:r>
            <a:r>
              <a:rPr kumimoji="1" lang="ja-JP" altLang="en-US" sz="1200" dirty="0" smtClean="0"/>
              <a:t>号の軌道（</a:t>
            </a:r>
            <a:r>
              <a:rPr lang="ja-JP" altLang="en-US" sz="1200" dirty="0"/>
              <a:t>軸</a:t>
            </a:r>
            <a:r>
              <a:rPr lang="ja-JP" altLang="en-US" sz="1200" dirty="0" smtClean="0"/>
              <a:t>は天文単位</a:t>
            </a:r>
            <a:r>
              <a:rPr kumimoji="1" lang="ja-JP" altLang="en-US" sz="1200" dirty="0" smtClean="0"/>
              <a:t>）</a:t>
            </a:r>
            <a:endParaRPr kumimoji="1" lang="ja-JP" altLang="en-US" sz="1200" dirty="0"/>
          </a:p>
        </p:txBody>
      </p:sp>
    </p:spTree>
    <p:extLst>
      <p:ext uri="{BB962C8B-B14F-4D97-AF65-F5344CB8AC3E}">
        <p14:creationId xmlns:p14="http://schemas.microsoft.com/office/powerpoint/2010/main" val="3917337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1266568"/>
          </a:xfrm>
        </p:spPr>
        <p:txBody>
          <a:bodyPr/>
          <a:lstStyle/>
          <a:p>
            <a:r>
              <a:rPr kumimoji="1" lang="ja-JP" altLang="en-US" dirty="0" smtClean="0"/>
              <a:t>パイオニア</a:t>
            </a:r>
            <a:r>
              <a:rPr kumimoji="1" lang="en-US" altLang="ja-JP" dirty="0" smtClean="0"/>
              <a:t>10</a:t>
            </a:r>
            <a:r>
              <a:rPr kumimoji="1" lang="ja-JP" altLang="en-US" dirty="0" smtClean="0"/>
              <a:t>号の軌道シミュレーション</a:t>
            </a:r>
            <a:endParaRPr kumimoji="1" lang="ja-JP" altLang="en-US" dirty="0"/>
          </a:p>
        </p:txBody>
      </p:sp>
      <p:sp>
        <p:nvSpPr>
          <p:cNvPr id="3" name="コンテンツ プレースホルダー 2"/>
          <p:cNvSpPr>
            <a:spLocks noGrp="1"/>
          </p:cNvSpPr>
          <p:nvPr>
            <p:ph idx="1"/>
          </p:nvPr>
        </p:nvSpPr>
        <p:spPr>
          <a:xfrm>
            <a:off x="1484310" y="2100649"/>
            <a:ext cx="6374587" cy="3933353"/>
          </a:xfrm>
        </p:spPr>
        <p:txBody>
          <a:bodyPr/>
          <a:lstStyle/>
          <a:p>
            <a:r>
              <a:rPr lang="ja-JP" altLang="ja-JP" sz="3200" dirty="0"/>
              <a:t>※</a:t>
            </a:r>
            <a:r>
              <a:rPr lang="en-US" altLang="ja-JP" sz="3200" dirty="0"/>
              <a:t>1</a:t>
            </a:r>
            <a:r>
              <a:rPr lang="ja-JP" altLang="ja-JP" sz="3200" dirty="0"/>
              <a:t>では</a:t>
            </a:r>
            <a:r>
              <a:rPr lang="en-US" altLang="ja-JP" sz="3200" dirty="0"/>
              <a:t>,</a:t>
            </a:r>
            <a:r>
              <a:rPr lang="ja-JP" altLang="ja-JP" sz="3200" dirty="0"/>
              <a:t>探査機が木星の公転方向の前を通り</a:t>
            </a:r>
            <a:r>
              <a:rPr lang="en-US" altLang="ja-JP" sz="3200" dirty="0"/>
              <a:t>,</a:t>
            </a:r>
            <a:r>
              <a:rPr lang="ja-JP" altLang="ja-JP" sz="3200" dirty="0"/>
              <a:t>減速したため太陽系を脱出</a:t>
            </a:r>
            <a:r>
              <a:rPr lang="ja-JP" altLang="en-US" sz="3200" dirty="0"/>
              <a:t>しなかった</a:t>
            </a:r>
            <a:r>
              <a:rPr lang="en-US" altLang="ja-JP" sz="3200" dirty="0"/>
              <a:t>.</a:t>
            </a:r>
          </a:p>
          <a:p>
            <a:endParaRPr lang="en-US" altLang="ja-JP" sz="2800" dirty="0" smtClean="0"/>
          </a:p>
          <a:p>
            <a:endParaRPr kumimoji="1" lang="ja-JP" altLang="en-US" dirty="0"/>
          </a:p>
        </p:txBody>
      </p:sp>
      <p:sp>
        <p:nvSpPr>
          <p:cNvPr id="4" name="テキスト ボックス 3"/>
          <p:cNvSpPr txBox="1"/>
          <p:nvPr/>
        </p:nvSpPr>
        <p:spPr>
          <a:xfrm>
            <a:off x="8183606" y="6186615"/>
            <a:ext cx="3270421" cy="276999"/>
          </a:xfrm>
          <a:prstGeom prst="rect">
            <a:avLst/>
          </a:prstGeom>
          <a:noFill/>
        </p:spPr>
        <p:txBody>
          <a:bodyPr wrap="square" rtlCol="0">
            <a:spAutoFit/>
          </a:bodyPr>
          <a:lstStyle/>
          <a:p>
            <a:r>
              <a:rPr kumimoji="1" lang="ja-JP" altLang="en-US" sz="1200" dirty="0" smtClean="0"/>
              <a:t>図</a:t>
            </a:r>
            <a:r>
              <a:rPr lang="en-US" altLang="ja-JP" sz="1200" dirty="0"/>
              <a:t>5</a:t>
            </a:r>
            <a:r>
              <a:rPr kumimoji="1" lang="en-US" altLang="ja-JP" sz="1200" dirty="0" smtClean="0"/>
              <a:t> </a:t>
            </a:r>
            <a:r>
              <a:rPr kumimoji="1" lang="ja-JP" altLang="en-US" sz="1200" dirty="0" smtClean="0"/>
              <a:t>パイオニア</a:t>
            </a:r>
            <a:r>
              <a:rPr kumimoji="1" lang="en-US" altLang="ja-JP" sz="1200" dirty="0" smtClean="0"/>
              <a:t>10</a:t>
            </a:r>
            <a:r>
              <a:rPr kumimoji="1" lang="ja-JP" altLang="en-US" sz="1200" dirty="0" smtClean="0"/>
              <a:t>号の軌道（</a:t>
            </a:r>
            <a:r>
              <a:rPr lang="ja-JP" altLang="en-US" sz="1200" dirty="0"/>
              <a:t>軸</a:t>
            </a:r>
            <a:r>
              <a:rPr lang="ja-JP" altLang="en-US" sz="1200" dirty="0" smtClean="0"/>
              <a:t>は天文単位</a:t>
            </a:r>
            <a:r>
              <a:rPr kumimoji="1" lang="ja-JP" altLang="en-US" sz="1200" dirty="0" smtClean="0"/>
              <a:t>）</a:t>
            </a:r>
            <a:endParaRPr kumimoji="1" lang="ja-JP" altLang="en-US" sz="1200"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8897" y="3237471"/>
            <a:ext cx="4020774" cy="2737077"/>
          </a:xfrm>
          <a:prstGeom prst="rect">
            <a:avLst/>
          </a:prstGeom>
        </p:spPr>
      </p:pic>
    </p:spTree>
    <p:extLst>
      <p:ext uri="{BB962C8B-B14F-4D97-AF65-F5344CB8AC3E}">
        <p14:creationId xmlns:p14="http://schemas.microsoft.com/office/powerpoint/2010/main" val="40621106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TM03457496[[fn=視差]]</Template>
  <TotalTime>607</TotalTime>
  <Words>833</Words>
  <Application>Microsoft Office PowerPoint</Application>
  <PresentationFormat>ワイド画面</PresentationFormat>
  <Paragraphs>74</Paragraphs>
  <Slides>18</Slides>
  <Notes>0</Notes>
  <HiddenSlides>3</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18</vt:i4>
      </vt:variant>
    </vt:vector>
  </HeadingPairs>
  <TitlesOfParts>
    <vt:vector size="27" baseType="lpstr">
      <vt:lpstr>HGｺﾞｼｯｸM</vt:lpstr>
      <vt:lpstr>ＭＳ Ｐゴシック</vt:lpstr>
      <vt:lpstr>Arial</vt:lpstr>
      <vt:lpstr>Cambria Math</vt:lpstr>
      <vt:lpstr>Corbel</vt:lpstr>
      <vt:lpstr>Wingdings</vt:lpstr>
      <vt:lpstr>視差</vt:lpstr>
      <vt:lpstr>数式</vt:lpstr>
      <vt:lpstr>OpenOffice.org</vt:lpstr>
      <vt:lpstr>スイングバイを行う惑星探査機軌道の再現</vt:lpstr>
      <vt:lpstr>目的・研究概要</vt:lpstr>
      <vt:lpstr>スイングバイとは</vt:lpstr>
      <vt:lpstr>パイオニア10号について</vt:lpstr>
      <vt:lpstr>運動方程式</vt:lpstr>
      <vt:lpstr>太陽系の惑星シミュレータの作成</vt:lpstr>
      <vt:lpstr>太陽系の惑星シミュレータの精度</vt:lpstr>
      <vt:lpstr>パイオニア10号の軌道シミュレーション</vt:lpstr>
      <vt:lpstr>パイオニア10号の軌道シミュレーション</vt:lpstr>
      <vt:lpstr>パイオニア10号の軌道シミュレーション</vt:lpstr>
      <vt:lpstr>パイオニア10号の軌道シミュレーション</vt:lpstr>
      <vt:lpstr>PowerPoint プレゼンテーション</vt:lpstr>
      <vt:lpstr>PowerPoint プレゼンテーション</vt:lpstr>
      <vt:lpstr>スイングバイのための軌道コントロールにどれ程精度を要求されるか</vt:lpstr>
      <vt:lpstr>まとめ</vt:lpstr>
      <vt:lpstr>軌道の分類</vt:lpstr>
      <vt:lpstr>1972年4月4日拡大画像</vt:lpstr>
      <vt:lpstr>スイングバイ6ヶ月前</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スイングバイを行う惑星探査機軌道の再現</dc:title>
  <dc:creator>yasuhiro</dc:creator>
  <cp:lastModifiedBy>yasuhiro</cp:lastModifiedBy>
  <cp:revision>42</cp:revision>
  <dcterms:created xsi:type="dcterms:W3CDTF">2016-02-03T09:08:14Z</dcterms:created>
  <dcterms:modified xsi:type="dcterms:W3CDTF">2016-02-08T00:41:03Z</dcterms:modified>
</cp:coreProperties>
</file>