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notesMasterIdLst>
    <p:notesMasterId r:id="rId17"/>
  </p:notesMasterIdLst>
  <p:sldIdLst>
    <p:sldId id="256" r:id="rId2"/>
    <p:sldId id="266" r:id="rId3"/>
    <p:sldId id="257" r:id="rId4"/>
    <p:sldId id="258" r:id="rId5"/>
    <p:sldId id="270" r:id="rId6"/>
    <p:sldId id="261" r:id="rId7"/>
    <p:sldId id="259" r:id="rId8"/>
    <p:sldId id="260" r:id="rId9"/>
    <p:sldId id="272" r:id="rId10"/>
    <p:sldId id="262" r:id="rId11"/>
    <p:sldId id="269" r:id="rId12"/>
    <p:sldId id="264" r:id="rId13"/>
    <p:sldId id="263" r:id="rId14"/>
    <p:sldId id="265"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9" d="100"/>
          <a:sy n="89" d="100"/>
        </p:scale>
        <p:origin x="418" y="77"/>
      </p:cViewPr>
      <p:guideLst/>
    </p:cSldViewPr>
  </p:slideViewPr>
  <p:notesTextViewPr>
    <p:cViewPr>
      <p:scale>
        <a:sx n="3" d="2"/>
        <a:sy n="3" d="2"/>
      </p:scale>
      <p:origin x="0" y="0"/>
    </p:cViewPr>
  </p:notesTextViewPr>
  <p:notesViewPr>
    <p:cSldViewPr snapToGrid="0">
      <p:cViewPr varScale="1">
        <p:scale>
          <a:sx n="88" d="100"/>
          <a:sy n="88" d="100"/>
        </p:scale>
        <p:origin x="3822"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0C748E-7701-4A20-9876-4BCD3284C447}" type="datetimeFigureOut">
              <a:rPr kumimoji="1" lang="ja-JP" altLang="en-US" smtClean="0"/>
              <a:t>2016/2/7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D9798C-2B32-430C-9E33-5E6C74EC5DA0}" type="slidenum">
              <a:rPr kumimoji="1" lang="ja-JP" altLang="en-US" smtClean="0"/>
              <a:t>‹#›</a:t>
            </a:fld>
            <a:endParaRPr kumimoji="1" lang="ja-JP" altLang="en-US"/>
          </a:p>
        </p:txBody>
      </p:sp>
    </p:spTree>
    <p:extLst>
      <p:ext uri="{BB962C8B-B14F-4D97-AF65-F5344CB8AC3E}">
        <p14:creationId xmlns:p14="http://schemas.microsoft.com/office/powerpoint/2010/main" val="19601490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D9798C-2B32-430C-9E33-5E6C74EC5DA0}" type="slidenum">
              <a:rPr kumimoji="1" lang="ja-JP" altLang="en-US" smtClean="0"/>
              <a:t>1</a:t>
            </a:fld>
            <a:endParaRPr kumimoji="1" lang="ja-JP" altLang="en-US"/>
          </a:p>
        </p:txBody>
      </p:sp>
    </p:spTree>
    <p:extLst>
      <p:ext uri="{BB962C8B-B14F-4D97-AF65-F5344CB8AC3E}">
        <p14:creationId xmlns:p14="http://schemas.microsoft.com/office/powerpoint/2010/main" val="20912475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5D9798C-2B32-430C-9E33-5E6C74EC5DA0}" type="slidenum">
              <a:rPr kumimoji="1" lang="ja-JP" altLang="en-US" smtClean="0"/>
              <a:t>11</a:t>
            </a:fld>
            <a:endParaRPr kumimoji="1" lang="ja-JP" altLang="en-US"/>
          </a:p>
        </p:txBody>
      </p:sp>
    </p:spTree>
    <p:extLst>
      <p:ext uri="{BB962C8B-B14F-4D97-AF65-F5344CB8AC3E}">
        <p14:creationId xmlns:p14="http://schemas.microsoft.com/office/powerpoint/2010/main" val="4677150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5D9798C-2B32-430C-9E33-5E6C74EC5DA0}" type="slidenum">
              <a:rPr kumimoji="1" lang="ja-JP" altLang="en-US" smtClean="0"/>
              <a:t>12</a:t>
            </a:fld>
            <a:endParaRPr kumimoji="1" lang="ja-JP" altLang="en-US"/>
          </a:p>
        </p:txBody>
      </p:sp>
    </p:spTree>
    <p:extLst>
      <p:ext uri="{BB962C8B-B14F-4D97-AF65-F5344CB8AC3E}">
        <p14:creationId xmlns:p14="http://schemas.microsoft.com/office/powerpoint/2010/main" val="20338399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5D9798C-2B32-430C-9E33-5E6C74EC5DA0}" type="slidenum">
              <a:rPr kumimoji="1" lang="ja-JP" altLang="en-US" smtClean="0"/>
              <a:t>13</a:t>
            </a:fld>
            <a:endParaRPr kumimoji="1" lang="ja-JP" altLang="en-US"/>
          </a:p>
        </p:txBody>
      </p:sp>
    </p:spTree>
    <p:extLst>
      <p:ext uri="{BB962C8B-B14F-4D97-AF65-F5344CB8AC3E}">
        <p14:creationId xmlns:p14="http://schemas.microsoft.com/office/powerpoint/2010/main" val="28014023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5D9798C-2B32-430C-9E33-5E6C74EC5DA0}" type="slidenum">
              <a:rPr kumimoji="1" lang="ja-JP" altLang="en-US" smtClean="0"/>
              <a:t>14</a:t>
            </a:fld>
            <a:endParaRPr kumimoji="1" lang="ja-JP" altLang="en-US"/>
          </a:p>
        </p:txBody>
      </p:sp>
    </p:spTree>
    <p:extLst>
      <p:ext uri="{BB962C8B-B14F-4D97-AF65-F5344CB8AC3E}">
        <p14:creationId xmlns:p14="http://schemas.microsoft.com/office/powerpoint/2010/main" val="4133768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D9798C-2B32-430C-9E33-5E6C74EC5DA0}" type="slidenum">
              <a:rPr kumimoji="1" lang="ja-JP" altLang="en-US" smtClean="0"/>
              <a:t>2</a:t>
            </a:fld>
            <a:endParaRPr kumimoji="1" lang="ja-JP" altLang="en-US"/>
          </a:p>
        </p:txBody>
      </p:sp>
    </p:spTree>
    <p:extLst>
      <p:ext uri="{BB962C8B-B14F-4D97-AF65-F5344CB8AC3E}">
        <p14:creationId xmlns:p14="http://schemas.microsoft.com/office/powerpoint/2010/main" val="477520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5D9798C-2B32-430C-9E33-5E6C74EC5DA0}" type="slidenum">
              <a:rPr kumimoji="1" lang="ja-JP" altLang="en-US" smtClean="0"/>
              <a:t>3</a:t>
            </a:fld>
            <a:endParaRPr kumimoji="1" lang="ja-JP" altLang="en-US"/>
          </a:p>
        </p:txBody>
      </p:sp>
    </p:spTree>
    <p:extLst>
      <p:ext uri="{BB962C8B-B14F-4D97-AF65-F5344CB8AC3E}">
        <p14:creationId xmlns:p14="http://schemas.microsoft.com/office/powerpoint/2010/main" val="4194058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D9798C-2B32-430C-9E33-5E6C74EC5DA0}" type="slidenum">
              <a:rPr kumimoji="1" lang="ja-JP" altLang="en-US" smtClean="0"/>
              <a:t>4</a:t>
            </a:fld>
            <a:endParaRPr kumimoji="1" lang="ja-JP" altLang="en-US"/>
          </a:p>
        </p:txBody>
      </p:sp>
    </p:spTree>
    <p:extLst>
      <p:ext uri="{BB962C8B-B14F-4D97-AF65-F5344CB8AC3E}">
        <p14:creationId xmlns:p14="http://schemas.microsoft.com/office/powerpoint/2010/main" val="11030612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光速</a:t>
            </a:r>
            <a:r>
              <a:rPr kumimoji="1" lang="en-US" altLang="ja-JP" dirty="0" smtClean="0"/>
              <a:t>c</a:t>
            </a:r>
            <a:r>
              <a:rPr kumimoji="1" lang="ja-JP" altLang="en-US" dirty="0" smtClean="0"/>
              <a:t>と惑星の速度</a:t>
            </a:r>
            <a:r>
              <a:rPr kumimoji="1" lang="en-US" altLang="ja-JP" dirty="0" smtClean="0"/>
              <a:t>v</a:t>
            </a:r>
            <a:r>
              <a:rPr kumimoji="1" lang="ja-JP" altLang="en-US" dirty="0" smtClean="0"/>
              <a:t>から</a:t>
            </a:r>
            <a:r>
              <a:rPr lang="ja-JP" altLang="en-US" dirty="0" smtClean="0"/>
              <a:t>近日点</a:t>
            </a:r>
            <a:r>
              <a:rPr lang="ja-JP" altLang="en-US" dirty="0"/>
              <a:t>移動</a:t>
            </a:r>
            <a:r>
              <a:rPr lang="ja-JP" altLang="en-US" dirty="0" smtClean="0"/>
              <a:t>のずれを</a:t>
            </a:r>
            <a:endParaRPr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25D9798C-2B32-430C-9E33-5E6C74EC5DA0}" type="slidenum">
              <a:rPr kumimoji="1" lang="ja-JP" altLang="en-US" smtClean="0"/>
              <a:t>5</a:t>
            </a:fld>
            <a:endParaRPr kumimoji="1" lang="ja-JP" altLang="en-US"/>
          </a:p>
        </p:txBody>
      </p:sp>
    </p:spTree>
    <p:extLst>
      <p:ext uri="{BB962C8B-B14F-4D97-AF65-F5344CB8AC3E}">
        <p14:creationId xmlns:p14="http://schemas.microsoft.com/office/powerpoint/2010/main" val="4969942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D9798C-2B32-430C-9E33-5E6C74EC5DA0}" type="slidenum">
              <a:rPr kumimoji="1" lang="ja-JP" altLang="en-US" smtClean="0"/>
              <a:t>6</a:t>
            </a:fld>
            <a:endParaRPr kumimoji="1" lang="ja-JP" altLang="en-US"/>
          </a:p>
        </p:txBody>
      </p:sp>
    </p:spTree>
    <p:extLst>
      <p:ext uri="{BB962C8B-B14F-4D97-AF65-F5344CB8AC3E}">
        <p14:creationId xmlns:p14="http://schemas.microsoft.com/office/powerpoint/2010/main" val="3754724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左</a:t>
            </a:r>
            <a:r>
              <a:rPr kumimoji="1" lang="en-US" altLang="ja-JP" dirty="0" smtClean="0"/>
              <a:t>:</a:t>
            </a:r>
            <a:r>
              <a:rPr kumimoji="1" lang="ja-JP" altLang="en-US" dirty="0" smtClean="0"/>
              <a:t>　</a:t>
            </a:r>
            <a:r>
              <a:rPr kumimoji="1" lang="en-US" altLang="ja-JP" dirty="0" smtClean="0"/>
              <a:t>Newton</a:t>
            </a:r>
            <a:r>
              <a:rPr kumimoji="1" lang="ja-JP" altLang="en-US" dirty="0" smtClean="0"/>
              <a:t>の影響のみ</a:t>
            </a:r>
            <a:endParaRPr kumimoji="1" lang="en-US" altLang="ja-JP" dirty="0" smtClean="0"/>
          </a:p>
          <a:p>
            <a:r>
              <a:rPr lang="ja-JP" altLang="en-US" dirty="0" smtClean="0"/>
              <a:t>右：　</a:t>
            </a:r>
            <a:r>
              <a:rPr lang="en-US" altLang="ja-JP" dirty="0" err="1" smtClean="0"/>
              <a:t>PostNewton</a:t>
            </a:r>
            <a:r>
              <a:rPr lang="ja-JP" altLang="en-US" dirty="0" smtClean="0"/>
              <a:t>の影響</a:t>
            </a:r>
            <a:endParaRPr kumimoji="1" lang="ja-JP" altLang="en-US" dirty="0"/>
          </a:p>
        </p:txBody>
      </p:sp>
      <p:sp>
        <p:nvSpPr>
          <p:cNvPr id="4" name="スライド番号プレースホルダー 3"/>
          <p:cNvSpPr>
            <a:spLocks noGrp="1"/>
          </p:cNvSpPr>
          <p:nvPr>
            <p:ph type="sldNum" sz="quarter" idx="10"/>
          </p:nvPr>
        </p:nvSpPr>
        <p:spPr/>
        <p:txBody>
          <a:bodyPr/>
          <a:lstStyle/>
          <a:p>
            <a:fld id="{25D9798C-2B32-430C-9E33-5E6C74EC5DA0}" type="slidenum">
              <a:rPr kumimoji="1" lang="ja-JP" altLang="en-US" smtClean="0"/>
              <a:t>7</a:t>
            </a:fld>
            <a:endParaRPr kumimoji="1" lang="ja-JP" altLang="en-US"/>
          </a:p>
        </p:txBody>
      </p:sp>
    </p:spTree>
    <p:extLst>
      <p:ext uri="{BB962C8B-B14F-4D97-AF65-F5344CB8AC3E}">
        <p14:creationId xmlns:p14="http://schemas.microsoft.com/office/powerpoint/2010/main" val="20599169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D9798C-2B32-430C-9E33-5E6C74EC5DA0}" type="slidenum">
              <a:rPr kumimoji="1" lang="ja-JP" altLang="en-US" smtClean="0"/>
              <a:t>8</a:t>
            </a:fld>
            <a:endParaRPr kumimoji="1" lang="ja-JP" altLang="en-US"/>
          </a:p>
        </p:txBody>
      </p:sp>
    </p:spTree>
    <p:extLst>
      <p:ext uri="{BB962C8B-B14F-4D97-AF65-F5344CB8AC3E}">
        <p14:creationId xmlns:p14="http://schemas.microsoft.com/office/powerpoint/2010/main" val="42750220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5D9798C-2B32-430C-9E33-5E6C74EC5DA0}" type="slidenum">
              <a:rPr kumimoji="1" lang="ja-JP" altLang="en-US" smtClean="0"/>
              <a:t>10</a:t>
            </a:fld>
            <a:endParaRPr kumimoji="1" lang="ja-JP" altLang="en-US"/>
          </a:p>
        </p:txBody>
      </p:sp>
    </p:spTree>
    <p:extLst>
      <p:ext uri="{BB962C8B-B14F-4D97-AF65-F5344CB8AC3E}">
        <p14:creationId xmlns:p14="http://schemas.microsoft.com/office/powerpoint/2010/main" val="3844771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84598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31254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20903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497247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579057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83662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26274462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2185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39439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89769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982823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88010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57694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9649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2A54C80-263E-416B-A8E0-580EDEADCBDC}" type="datetimeFigureOut">
              <a:rPr lang="en-US" smtClean="0"/>
              <a:t>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987599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2/7/2016</a:t>
            </a:fld>
            <a:endParaRPr lang="en-US" dirty="0"/>
          </a:p>
        </p:txBody>
      </p:sp>
    </p:spTree>
    <p:extLst>
      <p:ext uri="{BB962C8B-B14F-4D97-AF65-F5344CB8AC3E}">
        <p14:creationId xmlns:p14="http://schemas.microsoft.com/office/powerpoint/2010/main" val="665084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2/7/2016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52516887"/>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2.jp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sz="4800" dirty="0" smtClean="0"/>
              <a:t>ポストニュートン近似を</a:t>
            </a:r>
            <a:r>
              <a:rPr kumimoji="1" lang="en-US" altLang="ja-JP" sz="4800" dirty="0" smtClean="0"/>
              <a:t/>
            </a:r>
            <a:br>
              <a:rPr kumimoji="1" lang="en-US" altLang="ja-JP" sz="4800" dirty="0" smtClean="0"/>
            </a:br>
            <a:r>
              <a:rPr kumimoji="1" lang="ja-JP" altLang="en-US" sz="4800" dirty="0" smtClean="0"/>
              <a:t>用いた天体の運動</a:t>
            </a:r>
            <a:r>
              <a:rPr kumimoji="1" lang="en-US" altLang="ja-JP" sz="4800" dirty="0" smtClean="0"/>
              <a:t/>
            </a:r>
            <a:br>
              <a:rPr kumimoji="1" lang="en-US" altLang="ja-JP" sz="4800" dirty="0" smtClean="0"/>
            </a:br>
            <a:r>
              <a:rPr kumimoji="1" lang="ja-JP" altLang="en-US" sz="4800" dirty="0" smtClean="0"/>
              <a:t>～水星の近日点移動と</a:t>
            </a:r>
            <a:r>
              <a:rPr kumimoji="1" lang="en-US" altLang="ja-JP" sz="4800" dirty="0" smtClean="0"/>
              <a:t/>
            </a:r>
            <a:br>
              <a:rPr kumimoji="1" lang="en-US" altLang="ja-JP" sz="4800" dirty="0" smtClean="0"/>
            </a:br>
            <a:r>
              <a:rPr kumimoji="1" lang="ja-JP" altLang="en-US" sz="4800" dirty="0" smtClean="0"/>
              <a:t>連星からの重力波</a:t>
            </a:r>
            <a:r>
              <a:rPr lang="ja-JP" altLang="en-US" sz="4800" dirty="0" smtClean="0"/>
              <a:t>放出</a:t>
            </a:r>
            <a:r>
              <a:rPr kumimoji="1" lang="ja-JP" altLang="en-US" sz="4800" dirty="0" smtClean="0"/>
              <a:t>～</a:t>
            </a:r>
            <a:endParaRPr kumimoji="1" lang="ja-JP" altLang="en-US" sz="4800" dirty="0"/>
          </a:p>
        </p:txBody>
      </p:sp>
      <p:sp>
        <p:nvSpPr>
          <p:cNvPr id="3" name="サブタイトル 2"/>
          <p:cNvSpPr>
            <a:spLocks noGrp="1"/>
          </p:cNvSpPr>
          <p:nvPr>
            <p:ph type="subTitle" idx="1"/>
          </p:nvPr>
        </p:nvSpPr>
        <p:spPr/>
        <p:txBody>
          <a:bodyPr>
            <a:normAutofit/>
          </a:bodyPr>
          <a:lstStyle/>
          <a:p>
            <a:r>
              <a:rPr kumimoji="1" lang="ja-JP" altLang="en-US" sz="2400" dirty="0" smtClean="0"/>
              <a:t>宇宙物理数理科学研究室</a:t>
            </a:r>
            <a:endParaRPr kumimoji="1" lang="en-US" altLang="ja-JP" sz="2400" dirty="0" smtClean="0"/>
          </a:p>
          <a:p>
            <a:r>
              <a:rPr kumimoji="1" lang="en-US" altLang="ja-JP" sz="2400" dirty="0" smtClean="0"/>
              <a:t>B12-101</a:t>
            </a:r>
            <a:r>
              <a:rPr kumimoji="1" lang="ja-JP" altLang="en-US" sz="2400" dirty="0" smtClean="0"/>
              <a:t>　山本 峻</a:t>
            </a:r>
            <a:endParaRPr kumimoji="1" lang="ja-JP" altLang="en-US" sz="2400" dirty="0"/>
          </a:p>
        </p:txBody>
      </p:sp>
    </p:spTree>
    <p:extLst>
      <p:ext uri="{BB962C8B-B14F-4D97-AF65-F5344CB8AC3E}">
        <p14:creationId xmlns:p14="http://schemas.microsoft.com/office/powerpoint/2010/main" val="1833360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エネルギー保存</a:t>
            </a:r>
            <a:endParaRPr kumimoji="1" lang="ja-JP" altLang="en-US" dirty="0"/>
          </a:p>
        </p:txBody>
      </p:sp>
      <p:pic>
        <p:nvPicPr>
          <p:cNvPr id="4" name="コンテンツ プレースホルダー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77334" y="1457019"/>
            <a:ext cx="5585443" cy="4454346"/>
          </a:xfrm>
        </p:spPr>
      </p:pic>
      <p:sp>
        <p:nvSpPr>
          <p:cNvPr id="3" name="テキスト ボックス 2"/>
          <p:cNvSpPr txBox="1"/>
          <p:nvPr/>
        </p:nvSpPr>
        <p:spPr>
          <a:xfrm>
            <a:off x="2139351" y="6164211"/>
            <a:ext cx="3424687" cy="646331"/>
          </a:xfrm>
          <a:prstGeom prst="rect">
            <a:avLst/>
          </a:prstGeom>
          <a:noFill/>
        </p:spPr>
        <p:txBody>
          <a:bodyPr wrap="square" rtlCol="0">
            <a:spAutoFit/>
          </a:bodyPr>
          <a:lstStyle/>
          <a:p>
            <a:r>
              <a:rPr kumimoji="1" lang="en-US" altLang="ja-JP" dirty="0" err="1" smtClean="0"/>
              <a:t>Newoton</a:t>
            </a:r>
            <a:r>
              <a:rPr kumimoji="1" lang="ja-JP" altLang="en-US" dirty="0" smtClean="0"/>
              <a:t>および</a:t>
            </a:r>
            <a:r>
              <a:rPr kumimoji="1" lang="en-US" altLang="ja-JP" dirty="0" err="1" smtClean="0"/>
              <a:t>PostNewton</a:t>
            </a:r>
            <a:r>
              <a:rPr kumimoji="1" lang="ja-JP" altLang="en-US" dirty="0" smtClean="0"/>
              <a:t>各項のエネルギー変化</a:t>
            </a:r>
            <a:endParaRPr kumimoji="1" lang="ja-JP" altLang="en-US" dirty="0"/>
          </a:p>
        </p:txBody>
      </p:sp>
      <p:pic>
        <p:nvPicPr>
          <p:cNvPr id="5" name="図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71629" y="787834"/>
            <a:ext cx="4207986" cy="5123531"/>
          </a:xfrm>
          <a:prstGeom prst="rect">
            <a:avLst/>
          </a:prstGeom>
        </p:spPr>
      </p:pic>
      <p:sp>
        <p:nvSpPr>
          <p:cNvPr id="8" name="テキスト ボックス 7"/>
          <p:cNvSpPr txBox="1"/>
          <p:nvPr/>
        </p:nvSpPr>
        <p:spPr>
          <a:xfrm>
            <a:off x="6571629" y="6089599"/>
            <a:ext cx="4918756" cy="646331"/>
          </a:xfrm>
          <a:prstGeom prst="rect">
            <a:avLst/>
          </a:prstGeom>
          <a:noFill/>
        </p:spPr>
        <p:txBody>
          <a:bodyPr wrap="square" rtlCol="0">
            <a:spAutoFit/>
          </a:bodyPr>
          <a:lstStyle/>
          <a:p>
            <a:r>
              <a:rPr kumimoji="1" lang="ja-JP" altLang="en-US" dirty="0" smtClean="0"/>
              <a:t>連星パルサー（</a:t>
            </a:r>
            <a:r>
              <a:rPr kumimoji="1" lang="en-US" altLang="ja-JP" dirty="0" smtClean="0"/>
              <a:t>PSR B1913+16</a:t>
            </a:r>
            <a:r>
              <a:rPr kumimoji="1" lang="ja-JP" altLang="en-US" dirty="0" smtClean="0"/>
              <a:t>）の時間変化にともなう周期のずれの蓄積</a:t>
            </a:r>
            <a:endParaRPr kumimoji="1" lang="ja-JP" altLang="en-US" dirty="0"/>
          </a:p>
        </p:txBody>
      </p:sp>
    </p:spTree>
    <p:extLst>
      <p:ext uri="{BB962C8B-B14F-4D97-AF65-F5344CB8AC3E}">
        <p14:creationId xmlns:p14="http://schemas.microsoft.com/office/powerpoint/2010/main" val="12425473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精度の確認</a:t>
            </a:r>
            <a:r>
              <a:rPr kumimoji="1" lang="en-US" altLang="ja-JP" dirty="0" smtClean="0"/>
              <a:t/>
            </a:r>
            <a:br>
              <a:rPr kumimoji="1" lang="en-US" altLang="ja-JP" dirty="0" smtClean="0"/>
            </a:br>
            <a:endParaRPr kumimoji="1" lang="ja-JP" altLang="en-US" dirty="0"/>
          </a:p>
        </p:txBody>
      </p:sp>
      <p:sp>
        <p:nvSpPr>
          <p:cNvPr id="5" name="コンテンツ プレースホルダー 4"/>
          <p:cNvSpPr>
            <a:spLocks noGrp="1"/>
          </p:cNvSpPr>
          <p:nvPr>
            <p:ph idx="1"/>
          </p:nvPr>
        </p:nvSpPr>
        <p:spPr/>
        <p:txBody>
          <a:bodyPr>
            <a:normAutofit lnSpcReduction="10000"/>
          </a:bodyPr>
          <a:lstStyle/>
          <a:p>
            <a:r>
              <a:rPr kumimoji="1" lang="en-US" altLang="ja-JP" sz="2400" dirty="0" smtClean="0"/>
              <a:t>RR</a:t>
            </a:r>
            <a:r>
              <a:rPr kumimoji="1" lang="ja-JP" altLang="en-US" sz="2400" dirty="0" smtClean="0"/>
              <a:t>の項までだと合体まで</a:t>
            </a:r>
            <a:endParaRPr kumimoji="1" lang="en-US" altLang="ja-JP" sz="2400" dirty="0" smtClean="0"/>
          </a:p>
          <a:p>
            <a:pPr marL="0" indent="0">
              <a:buNone/>
            </a:pPr>
            <a:r>
              <a:rPr lang="ja-JP" altLang="en-US" sz="2400" dirty="0"/>
              <a:t>計算するには精度が十分でない</a:t>
            </a:r>
            <a:endParaRPr lang="en-US" altLang="ja-JP" sz="2400" dirty="0"/>
          </a:p>
          <a:p>
            <a:endParaRPr lang="en-US" altLang="ja-JP" sz="2400" dirty="0"/>
          </a:p>
          <a:p>
            <a:r>
              <a:rPr lang="ja-JP" altLang="en-US" sz="2400" dirty="0" smtClean="0"/>
              <a:t>連星の速度</a:t>
            </a:r>
            <a:r>
              <a:rPr lang="en-US" altLang="ja-JP" sz="2400" dirty="0" smtClean="0"/>
              <a:t>v</a:t>
            </a:r>
            <a:r>
              <a:rPr lang="ja-JP" altLang="en-US" sz="2400" dirty="0" smtClean="0"/>
              <a:t>の光速に対する比</a:t>
            </a:r>
            <a:endParaRPr kumimoji="1" lang="en-US" altLang="ja-JP" sz="2400" dirty="0" smtClean="0"/>
          </a:p>
          <a:p>
            <a:pPr marL="0" indent="0">
              <a:buNone/>
            </a:pPr>
            <a:r>
              <a:rPr kumimoji="1" lang="en-US" altLang="ja-JP" sz="2400" dirty="0" smtClean="0"/>
              <a:t>	</a:t>
            </a:r>
          </a:p>
          <a:p>
            <a:r>
              <a:rPr kumimoji="1" lang="ja-JP" altLang="en-US" sz="2400" dirty="0" smtClean="0"/>
              <a:t>連星のお互いの距離が</a:t>
            </a:r>
            <a:endParaRPr kumimoji="1" lang="en-US" altLang="ja-JP" sz="2400" dirty="0" smtClean="0"/>
          </a:p>
          <a:p>
            <a:pPr marL="0" indent="0">
              <a:buNone/>
            </a:pPr>
            <a:r>
              <a:rPr kumimoji="1" lang="en-US" altLang="ja-JP" sz="2400" dirty="0" smtClean="0"/>
              <a:t>	</a:t>
            </a:r>
            <a:r>
              <a:rPr kumimoji="1" lang="ja-JP" altLang="en-US" sz="2400" dirty="0" smtClean="0"/>
              <a:t>約</a:t>
            </a:r>
            <a:r>
              <a:rPr kumimoji="1" lang="en-US" altLang="ja-JP" sz="2400" dirty="0" smtClean="0"/>
              <a:t>32km</a:t>
            </a:r>
            <a:r>
              <a:rPr kumimoji="1" lang="ja-JP" altLang="en-US" sz="2400" dirty="0" smtClean="0"/>
              <a:t>のとき</a:t>
            </a:r>
            <a:endParaRPr kumimoji="1" lang="en-US" altLang="ja-JP" sz="2400" dirty="0" smtClean="0"/>
          </a:p>
          <a:p>
            <a:pPr marL="0" indent="0">
              <a:buNone/>
            </a:pPr>
            <a:r>
              <a:rPr kumimoji="1" lang="en-US" altLang="ja-JP" sz="2400" dirty="0" smtClean="0"/>
              <a:t>	</a:t>
            </a:r>
            <a:r>
              <a:rPr kumimoji="1" lang="ja-JP" altLang="en-US" sz="2400" dirty="0" smtClean="0"/>
              <a:t>精度が十分でなくなった</a:t>
            </a:r>
            <a:endParaRPr kumimoji="1" lang="en-US" altLang="ja-JP" sz="2400" dirty="0" smtClean="0"/>
          </a:p>
          <a:p>
            <a:endParaRPr kumimoji="1" lang="ja-JP" altLang="en-US" sz="2400" dirty="0"/>
          </a:p>
        </p:txBody>
      </p:sp>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27603" y="1270000"/>
            <a:ext cx="6153651" cy="4615239"/>
          </a:xfrm>
          <a:prstGeom prst="rect">
            <a:avLst/>
          </a:prstGeom>
        </p:spPr>
      </p:pic>
      <p:sp>
        <p:nvSpPr>
          <p:cNvPr id="7" name="テキスト ボックス 6"/>
          <p:cNvSpPr txBox="1"/>
          <p:nvPr/>
        </p:nvSpPr>
        <p:spPr>
          <a:xfrm>
            <a:off x="5667639" y="6041362"/>
            <a:ext cx="5692345" cy="646331"/>
          </a:xfrm>
          <a:prstGeom prst="rect">
            <a:avLst/>
          </a:prstGeom>
          <a:noFill/>
        </p:spPr>
        <p:txBody>
          <a:bodyPr wrap="square" rtlCol="0">
            <a:spAutoFit/>
          </a:bodyPr>
          <a:lstStyle/>
          <a:p>
            <a:pPr algn="ctr"/>
            <a:r>
              <a:rPr kumimoji="1" lang="en-US" altLang="ja-JP" dirty="0" smtClean="0"/>
              <a:t>RR</a:t>
            </a:r>
            <a:r>
              <a:rPr kumimoji="1" lang="ja-JP" altLang="en-US" dirty="0" smtClean="0"/>
              <a:t>の項まで含めた連星の</a:t>
            </a:r>
            <a:r>
              <a:rPr kumimoji="1" lang="en-US" altLang="ja-JP" dirty="0" smtClean="0"/>
              <a:t>(v/c)(</a:t>
            </a:r>
            <a:r>
              <a:rPr kumimoji="1" lang="ja-JP" altLang="en-US" dirty="0" smtClean="0"/>
              <a:t>横軸：時間　縦軸：</a:t>
            </a:r>
            <a:r>
              <a:rPr kumimoji="1" lang="en-US" altLang="ja-JP" dirty="0" smtClean="0"/>
              <a:t>v/c)</a:t>
            </a:r>
            <a:endParaRPr kumimoji="1" lang="ja-JP" altLang="en-US" dirty="0"/>
          </a:p>
        </p:txBody>
      </p:sp>
    </p:spTree>
    <p:extLst>
      <p:ext uri="{BB962C8B-B14F-4D97-AF65-F5344CB8AC3E}">
        <p14:creationId xmlns:p14="http://schemas.microsoft.com/office/powerpoint/2010/main" val="23721329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重力波波形</a:t>
            </a:r>
            <a:r>
              <a:rPr kumimoji="1" lang="en-US" altLang="ja-JP" dirty="0" smtClean="0"/>
              <a:t>(Newton)</a:t>
            </a:r>
            <a:br>
              <a:rPr kumimoji="1" lang="en-US" altLang="ja-JP" dirty="0" smtClean="0"/>
            </a:br>
            <a:endParaRPr kumimoji="1" lang="ja-JP" altLang="en-US" dirty="0"/>
          </a:p>
        </p:txBody>
      </p:sp>
      <p:pic>
        <p:nvPicPr>
          <p:cNvPr id="4" name="コンテンツ プレースホルダー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916596" y="0"/>
            <a:ext cx="4382526" cy="3286896"/>
          </a:xfrm>
        </p:spPr>
      </p:pic>
      <p:pic>
        <p:nvPicPr>
          <p:cNvPr id="5" name="図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16595" y="3361038"/>
            <a:ext cx="4382527" cy="3286896"/>
          </a:xfrm>
          <a:prstGeom prst="rect">
            <a:avLst/>
          </a:prstGeom>
        </p:spPr>
      </p:pic>
      <p:pic>
        <p:nvPicPr>
          <p:cNvPr id="6" name="図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7334" y="1505952"/>
            <a:ext cx="4946895" cy="3710172"/>
          </a:xfrm>
          <a:prstGeom prst="rect">
            <a:avLst/>
          </a:prstGeom>
        </p:spPr>
      </p:pic>
      <p:sp>
        <p:nvSpPr>
          <p:cNvPr id="3" name="テキスト ボックス 2"/>
          <p:cNvSpPr txBox="1"/>
          <p:nvPr/>
        </p:nvSpPr>
        <p:spPr>
          <a:xfrm>
            <a:off x="823517" y="5598543"/>
            <a:ext cx="5180468" cy="646331"/>
          </a:xfrm>
          <a:prstGeom prst="rect">
            <a:avLst/>
          </a:prstGeom>
          <a:noFill/>
        </p:spPr>
        <p:txBody>
          <a:bodyPr wrap="square" rtlCol="0">
            <a:spAutoFit/>
          </a:bodyPr>
          <a:lstStyle/>
          <a:p>
            <a:r>
              <a:rPr kumimoji="1" lang="en-US" altLang="ja-JP" dirty="0" smtClean="0"/>
              <a:t>Newton</a:t>
            </a:r>
            <a:r>
              <a:rPr kumimoji="1" lang="ja-JP" altLang="en-US" dirty="0" smtClean="0"/>
              <a:t>の項のみの波形（左上）と</a:t>
            </a:r>
            <a:endParaRPr kumimoji="1" lang="en-US" altLang="ja-JP" dirty="0" smtClean="0"/>
          </a:p>
          <a:p>
            <a:r>
              <a:rPr kumimoji="1" lang="ja-JP" altLang="en-US" dirty="0" smtClean="0"/>
              <a:t>その初期（右上）と</a:t>
            </a:r>
            <a:r>
              <a:rPr kumimoji="1" lang="en-US" altLang="ja-JP" dirty="0" smtClean="0"/>
              <a:t>100</a:t>
            </a:r>
            <a:r>
              <a:rPr kumimoji="1" lang="ja-JP" altLang="en-US" dirty="0"/>
              <a:t>周</a:t>
            </a:r>
            <a:r>
              <a:rPr kumimoji="1" lang="ja-JP" altLang="en-US" dirty="0" smtClean="0"/>
              <a:t>経過後（右下）</a:t>
            </a:r>
            <a:endParaRPr kumimoji="1" lang="ja-JP" altLang="en-US" dirty="0"/>
          </a:p>
        </p:txBody>
      </p:sp>
    </p:spTree>
    <p:extLst>
      <p:ext uri="{BB962C8B-B14F-4D97-AF65-F5344CB8AC3E}">
        <p14:creationId xmlns:p14="http://schemas.microsoft.com/office/powerpoint/2010/main" val="16229334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重力波波形</a:t>
            </a:r>
            <a:r>
              <a:rPr kumimoji="1" lang="en-US" altLang="ja-JP" dirty="0" smtClean="0"/>
              <a:t>(RR)</a:t>
            </a:r>
            <a:endParaRPr kumimoji="1" lang="ja-JP" altLang="en-US" dirty="0"/>
          </a:p>
        </p:txBody>
      </p:sp>
      <p:pic>
        <p:nvPicPr>
          <p:cNvPr id="4" name="コンテンツ プレースホルダー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419919" y="-3650"/>
            <a:ext cx="4432535" cy="3324403"/>
          </a:xfrm>
        </p:spPr>
      </p:pic>
      <p:pic>
        <p:nvPicPr>
          <p:cNvPr id="5" name="図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19919" y="3451653"/>
            <a:ext cx="4430995" cy="3323247"/>
          </a:xfrm>
          <a:prstGeom prst="rect">
            <a:avLst/>
          </a:prstGeom>
        </p:spPr>
      </p:pic>
      <p:pic>
        <p:nvPicPr>
          <p:cNvPr id="7" name="図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4034" y="1930400"/>
            <a:ext cx="4645760" cy="3484320"/>
          </a:xfrm>
          <a:prstGeom prst="rect">
            <a:avLst/>
          </a:prstGeom>
        </p:spPr>
      </p:pic>
      <p:sp>
        <p:nvSpPr>
          <p:cNvPr id="6" name="テキスト ボックス 5"/>
          <p:cNvSpPr txBox="1"/>
          <p:nvPr/>
        </p:nvSpPr>
        <p:spPr>
          <a:xfrm>
            <a:off x="823517" y="5598543"/>
            <a:ext cx="5180468" cy="646331"/>
          </a:xfrm>
          <a:prstGeom prst="rect">
            <a:avLst/>
          </a:prstGeom>
          <a:noFill/>
        </p:spPr>
        <p:txBody>
          <a:bodyPr wrap="square" rtlCol="0">
            <a:spAutoFit/>
          </a:bodyPr>
          <a:lstStyle/>
          <a:p>
            <a:r>
              <a:rPr kumimoji="1" lang="en-US" altLang="ja-JP" dirty="0" smtClean="0"/>
              <a:t>RR</a:t>
            </a:r>
            <a:r>
              <a:rPr kumimoji="1" lang="ja-JP" altLang="en-US" dirty="0" smtClean="0"/>
              <a:t>の項まで含めた波形（左上）と</a:t>
            </a:r>
            <a:endParaRPr kumimoji="1" lang="en-US" altLang="ja-JP" dirty="0" smtClean="0"/>
          </a:p>
          <a:p>
            <a:r>
              <a:rPr kumimoji="1" lang="ja-JP" altLang="en-US" dirty="0" smtClean="0"/>
              <a:t>その初期（右上）と</a:t>
            </a:r>
            <a:r>
              <a:rPr kumimoji="1" lang="en-US" altLang="ja-JP" dirty="0" smtClean="0"/>
              <a:t>100</a:t>
            </a:r>
            <a:r>
              <a:rPr kumimoji="1" lang="ja-JP" altLang="en-US" dirty="0"/>
              <a:t>周</a:t>
            </a:r>
            <a:r>
              <a:rPr kumimoji="1" lang="ja-JP" altLang="en-US" dirty="0" smtClean="0"/>
              <a:t>経過後（右下）</a:t>
            </a:r>
            <a:endParaRPr kumimoji="1" lang="ja-JP" altLang="en-US" dirty="0"/>
          </a:p>
        </p:txBody>
      </p:sp>
    </p:spTree>
    <p:extLst>
      <p:ext uri="{BB962C8B-B14F-4D97-AF65-F5344CB8AC3E}">
        <p14:creationId xmlns:p14="http://schemas.microsoft.com/office/powerpoint/2010/main" val="10687957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sz="4000" dirty="0"/>
              <a:t>相対論的</a:t>
            </a:r>
            <a:r>
              <a:rPr lang="ja-JP" altLang="en-US" sz="4000" dirty="0" smtClean="0"/>
              <a:t>な天体の運動を計算した</a:t>
            </a:r>
            <a:endParaRPr lang="en-US" altLang="ja-JP" sz="4000" dirty="0" smtClean="0"/>
          </a:p>
          <a:p>
            <a:r>
              <a:rPr lang="ja-JP" altLang="en-US" sz="4000" dirty="0" smtClean="0"/>
              <a:t>重力波</a:t>
            </a:r>
            <a:r>
              <a:rPr lang="ja-JP" altLang="en-US" sz="4000" dirty="0" smtClean="0"/>
              <a:t>を放つ連星の動き，重力波の波形が計算</a:t>
            </a:r>
            <a:r>
              <a:rPr lang="ja-JP" altLang="en-US" sz="4000" dirty="0" smtClean="0"/>
              <a:t>できた</a:t>
            </a:r>
            <a:endParaRPr lang="en-US" altLang="ja-JP" sz="4000" dirty="0" smtClean="0"/>
          </a:p>
          <a:p>
            <a:endParaRPr lang="en-US" altLang="ja-JP" sz="4000" dirty="0" smtClean="0"/>
          </a:p>
          <a:p>
            <a:endParaRPr lang="en-US" altLang="ja-JP" sz="4000" dirty="0" smtClean="0"/>
          </a:p>
          <a:p>
            <a:endParaRPr lang="en-US" altLang="ja-JP" sz="3200" dirty="0" smtClean="0"/>
          </a:p>
        </p:txBody>
      </p:sp>
    </p:spTree>
    <p:extLst>
      <p:ext uri="{BB962C8B-B14F-4D97-AF65-F5344CB8AC3E}">
        <p14:creationId xmlns:p14="http://schemas.microsoft.com/office/powerpoint/2010/main" val="8244398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今後の展望</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sz="4000" dirty="0"/>
              <a:t>星の半径や自転を含めて実際の数値に近づける</a:t>
            </a:r>
            <a:endParaRPr lang="en-US" altLang="ja-JP" sz="4000" dirty="0"/>
          </a:p>
          <a:p>
            <a:r>
              <a:rPr lang="ja-JP" altLang="en-US" sz="4000" dirty="0"/>
              <a:t>修正した重力理論での波形解析</a:t>
            </a:r>
            <a:endParaRPr lang="ja-JP" altLang="en-US" sz="4000" dirty="0"/>
          </a:p>
        </p:txBody>
      </p:sp>
    </p:spTree>
    <p:extLst>
      <p:ext uri="{BB962C8B-B14F-4D97-AF65-F5344CB8AC3E}">
        <p14:creationId xmlns:p14="http://schemas.microsoft.com/office/powerpoint/2010/main" val="29590470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目的</a:t>
            </a:r>
            <a:endParaRPr kumimoji="1" lang="ja-JP" altLang="en-US" dirty="0"/>
          </a:p>
        </p:txBody>
      </p:sp>
      <p:sp>
        <p:nvSpPr>
          <p:cNvPr id="3" name="コンテンツ プレースホルダー 2"/>
          <p:cNvSpPr>
            <a:spLocks noGrp="1"/>
          </p:cNvSpPr>
          <p:nvPr>
            <p:ph idx="1"/>
          </p:nvPr>
        </p:nvSpPr>
        <p:spPr/>
        <p:txBody>
          <a:bodyPr/>
          <a:lstStyle/>
          <a:p>
            <a:r>
              <a:rPr lang="ja-JP" altLang="en-US" sz="3200" dirty="0"/>
              <a:t>アインシュタイン方程式で予測される時空の歪みを含めた天体の運動を</a:t>
            </a:r>
            <a:r>
              <a:rPr lang="ja-JP" altLang="en-US" sz="3200" dirty="0" smtClean="0"/>
              <a:t>計算</a:t>
            </a:r>
            <a:endParaRPr lang="en-US" altLang="ja-JP" sz="3200" dirty="0"/>
          </a:p>
          <a:p>
            <a:r>
              <a:rPr lang="ja-JP" altLang="en-US" sz="3200" dirty="0"/>
              <a:t>すべて計算することができないので精度のいい近似（ポストニュートン近似）を用いる</a:t>
            </a:r>
            <a:endParaRPr lang="en-US" altLang="ja-JP" sz="3200" dirty="0"/>
          </a:p>
          <a:p>
            <a:endParaRPr lang="en-US" altLang="ja-JP" dirty="0"/>
          </a:p>
          <a:p>
            <a:endParaRPr kumimoji="1" lang="ja-JP" altLang="en-US" dirty="0"/>
          </a:p>
        </p:txBody>
      </p:sp>
    </p:spTree>
    <p:extLst>
      <p:ext uri="{BB962C8B-B14F-4D97-AF65-F5344CB8AC3E}">
        <p14:creationId xmlns:p14="http://schemas.microsoft.com/office/powerpoint/2010/main" val="37666342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ポストニュートン近似とは</a:t>
            </a:r>
            <a:endParaRPr kumimoji="1" lang="ja-JP" altLang="en-US" dirty="0"/>
          </a:p>
        </p:txBody>
      </p:sp>
      <mc:AlternateContent xmlns:mc="http://schemas.openxmlformats.org/markup-compatibility/2006">
        <mc:Choice xmlns:a14="http://schemas.microsoft.com/office/drawing/2010/main" Requires="a14">
          <p:sp>
            <p:nvSpPr>
              <p:cNvPr id="3" name="コンテンツ プレースホルダー 2"/>
              <p:cNvSpPr>
                <a:spLocks noGrp="1"/>
              </p:cNvSpPr>
              <p:nvPr>
                <p:ph idx="1"/>
              </p:nvPr>
            </p:nvSpPr>
            <p:spPr/>
            <p:txBody>
              <a:bodyPr>
                <a:noAutofit/>
              </a:bodyPr>
              <a:lstStyle/>
              <a:p>
                <a:r>
                  <a:rPr lang="ja-JP" altLang="en-US" sz="2800" dirty="0" smtClean="0"/>
                  <a:t>アインシュタイン方程式の弱い重力場での近似</a:t>
                </a:r>
                <a:endParaRPr lang="en-US" altLang="ja-JP" sz="2800" dirty="0" smtClean="0"/>
              </a:p>
              <a:p>
                <a:r>
                  <a:rPr kumimoji="1" lang="ja-JP" altLang="en-US" sz="2800" dirty="0"/>
                  <a:t>物体</a:t>
                </a:r>
                <a:r>
                  <a:rPr kumimoji="1" lang="ja-JP" altLang="en-US" sz="2800" dirty="0" smtClean="0"/>
                  <a:t>の運動</a:t>
                </a:r>
                <a:r>
                  <a:rPr kumimoji="1" lang="en-US" altLang="ja-JP" sz="2800" dirty="0" smtClean="0"/>
                  <a:t>v</a:t>
                </a:r>
                <a:r>
                  <a:rPr kumimoji="1" lang="ja-JP" altLang="en-US" sz="2800" dirty="0" smtClean="0"/>
                  <a:t>と光速</a:t>
                </a:r>
                <a:r>
                  <a:rPr kumimoji="1" lang="en-US" altLang="ja-JP" sz="2800" dirty="0" smtClean="0"/>
                  <a:t>c</a:t>
                </a:r>
                <a:r>
                  <a:rPr lang="ja-JP" altLang="en-US" sz="2800" dirty="0" err="1" smtClean="0"/>
                  <a:t>，</a:t>
                </a:r>
                <a14:m>
                  <m:oMath xmlns:m="http://schemas.openxmlformats.org/officeDocument/2006/math">
                    <m:sSup>
                      <m:sSupPr>
                        <m:ctrlPr>
                          <a:rPr lang="en-US" altLang="ja-JP" sz="2800" i="1" smtClean="0">
                            <a:latin typeface="Cambria Math" panose="02040503050406030204" pitchFamily="18" charset="0"/>
                          </a:rPr>
                        </m:ctrlPr>
                      </m:sSupPr>
                      <m:e>
                        <m:r>
                          <a:rPr lang="en-US" altLang="ja-JP" sz="2800" b="0" i="1" smtClean="0">
                            <a:latin typeface="Cambria Math" panose="02040503050406030204" pitchFamily="18" charset="0"/>
                          </a:rPr>
                          <m:t>(</m:t>
                        </m:r>
                        <m:f>
                          <m:fPr>
                            <m:ctrlPr>
                              <a:rPr lang="en-US" altLang="ja-JP" sz="2800" b="0" i="1" smtClean="0">
                                <a:latin typeface="Cambria Math" panose="02040503050406030204" pitchFamily="18" charset="0"/>
                              </a:rPr>
                            </m:ctrlPr>
                          </m:fPr>
                          <m:num>
                            <m:r>
                              <a:rPr lang="en-US" altLang="ja-JP" sz="2800" b="0" i="1" smtClean="0">
                                <a:latin typeface="Cambria Math" panose="02040503050406030204" pitchFamily="18" charset="0"/>
                              </a:rPr>
                              <m:t>𝑣</m:t>
                            </m:r>
                          </m:num>
                          <m:den>
                            <m:r>
                              <a:rPr lang="en-US" altLang="ja-JP" sz="2800" b="0" i="1" smtClean="0">
                                <a:latin typeface="Cambria Math" panose="02040503050406030204" pitchFamily="18" charset="0"/>
                              </a:rPr>
                              <m:t>𝑐</m:t>
                            </m:r>
                          </m:den>
                        </m:f>
                        <m:r>
                          <a:rPr lang="en-US" altLang="ja-JP" sz="2800" b="0" i="1" smtClean="0">
                            <a:latin typeface="Cambria Math" panose="02040503050406030204" pitchFamily="18" charset="0"/>
                          </a:rPr>
                          <m:t>)</m:t>
                        </m:r>
                      </m:e>
                      <m:sup>
                        <m:r>
                          <a:rPr lang="en-US" altLang="ja-JP" sz="2800" b="0" i="1" smtClean="0">
                            <a:latin typeface="Cambria Math" panose="02040503050406030204" pitchFamily="18" charset="0"/>
                          </a:rPr>
                          <m:t>2</m:t>
                        </m:r>
                      </m:sup>
                    </m:sSup>
                    <m:r>
                      <a:rPr lang="en-US" altLang="ja-JP" sz="2800" b="0" i="0" smtClean="0">
                        <a:latin typeface="Cambria Math" panose="02040503050406030204" pitchFamily="18" charset="0"/>
                      </a:rPr>
                      <m:t> </m:t>
                    </m:r>
                  </m:oMath>
                </a14:m>
                <a:r>
                  <a:rPr kumimoji="1" lang="ja-JP" altLang="en-US" sz="2800" dirty="0" smtClean="0"/>
                  <a:t>を展開パラメータとして近似</a:t>
                </a:r>
                <a:endParaRPr kumimoji="1" lang="en-US" altLang="ja-JP" sz="2800" dirty="0" smtClean="0"/>
              </a:p>
              <a:p>
                <a:pPr marL="457200" lvl="1" indent="0" algn="ctr">
                  <a:buNone/>
                </a:pPr>
                <a:r>
                  <a:rPr lang="en-US" altLang="ja-JP" sz="2800" dirty="0" smtClean="0"/>
                  <a:t>	</a:t>
                </a:r>
                <a14:m>
                  <m:oMath xmlns:m="http://schemas.openxmlformats.org/officeDocument/2006/math">
                    <m:r>
                      <a:rPr lang="en-US" altLang="ja-JP" sz="2800" b="0" i="1" smtClean="0">
                        <a:latin typeface="Cambria Math" panose="02040503050406030204" pitchFamily="18" charset="0"/>
                      </a:rPr>
                      <m:t>𝑎</m:t>
                    </m:r>
                  </m:oMath>
                </a14:m>
                <a:r>
                  <a:rPr lang="en-US" altLang="ja-JP" sz="2800" dirty="0" smtClean="0"/>
                  <a:t> </a:t>
                </a:r>
                <a:r>
                  <a:rPr lang="en-US" altLang="ja-JP" sz="2800" dirty="0" smtClean="0"/>
                  <a:t>= </a:t>
                </a:r>
                <a14:m>
                  <m:oMath xmlns:m="http://schemas.openxmlformats.org/officeDocument/2006/math">
                    <m:sSub>
                      <m:sSubPr>
                        <m:ctrlPr>
                          <a:rPr lang="en-US" altLang="ja-JP" sz="2800" i="1" smtClean="0">
                            <a:latin typeface="Cambria Math" panose="02040503050406030204" pitchFamily="18" charset="0"/>
                          </a:rPr>
                        </m:ctrlPr>
                      </m:sSubPr>
                      <m:e>
                        <m:r>
                          <a:rPr lang="en-US" altLang="ja-JP" sz="2800" b="0" i="1" smtClean="0">
                            <a:latin typeface="Cambria Math" panose="02040503050406030204" pitchFamily="18" charset="0"/>
                          </a:rPr>
                          <m:t>𝑎</m:t>
                        </m:r>
                      </m:e>
                      <m:sub>
                        <m:r>
                          <a:rPr lang="en-US" altLang="ja-JP" sz="2800" b="0" i="1" smtClean="0">
                            <a:latin typeface="Cambria Math" panose="02040503050406030204" pitchFamily="18" charset="0"/>
                          </a:rPr>
                          <m:t>𝑁</m:t>
                        </m:r>
                      </m:sub>
                    </m:sSub>
                    <m:r>
                      <a:rPr lang="en-US" altLang="ja-JP" sz="2800" b="0" i="1" smtClean="0">
                        <a:latin typeface="Cambria Math" panose="02040503050406030204" pitchFamily="18" charset="0"/>
                      </a:rPr>
                      <m:t>+ </m:t>
                    </m:r>
                    <m:sSub>
                      <m:sSubPr>
                        <m:ctrlPr>
                          <a:rPr lang="en-US" altLang="ja-JP" sz="2800" b="0" i="1" smtClean="0">
                            <a:latin typeface="Cambria Math" panose="02040503050406030204" pitchFamily="18" charset="0"/>
                          </a:rPr>
                        </m:ctrlPr>
                      </m:sSubPr>
                      <m:e>
                        <m:r>
                          <a:rPr lang="en-US" altLang="ja-JP" sz="2800" b="0" i="1" smtClean="0">
                            <a:latin typeface="Cambria Math" panose="02040503050406030204" pitchFamily="18" charset="0"/>
                          </a:rPr>
                          <m:t>𝑎</m:t>
                        </m:r>
                      </m:e>
                      <m:sub>
                        <m:r>
                          <a:rPr lang="en-US" altLang="ja-JP" sz="2800" b="0" i="1" smtClean="0">
                            <a:latin typeface="Cambria Math" panose="02040503050406030204" pitchFamily="18" charset="0"/>
                          </a:rPr>
                          <m:t>𝑃𝑁</m:t>
                        </m:r>
                      </m:sub>
                    </m:sSub>
                    <m:r>
                      <a:rPr lang="en-US" altLang="ja-JP" sz="2800" b="0" i="1" smtClean="0">
                        <a:latin typeface="Cambria Math" panose="02040503050406030204" pitchFamily="18" charset="0"/>
                      </a:rPr>
                      <m:t>+</m:t>
                    </m:r>
                    <m:sSub>
                      <m:sSubPr>
                        <m:ctrlPr>
                          <a:rPr lang="en-US" altLang="ja-JP" sz="2800" b="0" i="1" smtClean="0">
                            <a:latin typeface="Cambria Math" panose="02040503050406030204" pitchFamily="18" charset="0"/>
                          </a:rPr>
                        </m:ctrlPr>
                      </m:sSubPr>
                      <m:e>
                        <m:r>
                          <a:rPr lang="en-US" altLang="ja-JP" sz="2800" b="0" i="1" smtClean="0">
                            <a:latin typeface="Cambria Math" panose="02040503050406030204" pitchFamily="18" charset="0"/>
                          </a:rPr>
                          <m:t>𝑎</m:t>
                        </m:r>
                      </m:e>
                      <m:sub>
                        <m:r>
                          <a:rPr lang="en-US" altLang="ja-JP" sz="2800" b="0" i="1" smtClean="0">
                            <a:latin typeface="Cambria Math" panose="02040503050406030204" pitchFamily="18" charset="0"/>
                          </a:rPr>
                          <m:t>2</m:t>
                        </m:r>
                        <m:r>
                          <a:rPr lang="en-US" altLang="ja-JP" sz="2800" b="0" i="1" smtClean="0">
                            <a:latin typeface="Cambria Math" panose="02040503050406030204" pitchFamily="18" charset="0"/>
                          </a:rPr>
                          <m:t>𝑃𝑁</m:t>
                        </m:r>
                      </m:sub>
                    </m:sSub>
                    <m:r>
                      <a:rPr lang="en-US" altLang="ja-JP" sz="2800" b="0" i="1" smtClean="0">
                        <a:latin typeface="Cambria Math" panose="02040503050406030204" pitchFamily="18" charset="0"/>
                      </a:rPr>
                      <m:t>+</m:t>
                    </m:r>
                    <m:sSub>
                      <m:sSubPr>
                        <m:ctrlPr>
                          <a:rPr lang="en-US" altLang="ja-JP" sz="2800" i="1">
                            <a:latin typeface="Cambria Math" panose="02040503050406030204" pitchFamily="18" charset="0"/>
                          </a:rPr>
                        </m:ctrlPr>
                      </m:sSubPr>
                      <m:e>
                        <m:r>
                          <a:rPr lang="en-US" altLang="ja-JP" sz="2800" i="1">
                            <a:latin typeface="Cambria Math" panose="02040503050406030204" pitchFamily="18" charset="0"/>
                          </a:rPr>
                          <m:t>𝑎</m:t>
                        </m:r>
                      </m:e>
                      <m:sub>
                        <m:r>
                          <a:rPr lang="en-US" altLang="ja-JP" sz="2800" b="0" i="1" smtClean="0">
                            <a:latin typeface="Cambria Math" panose="02040503050406030204" pitchFamily="18" charset="0"/>
                          </a:rPr>
                          <m:t>𝑅𝑅</m:t>
                        </m:r>
                      </m:sub>
                    </m:sSub>
                  </m:oMath>
                </a14:m>
                <a:r>
                  <a:rPr lang="en-US" altLang="ja-JP" sz="2800" dirty="0" smtClean="0"/>
                  <a:t>								</a:t>
                </a:r>
                <a:endParaRPr lang="en-US" altLang="ja-JP" sz="2800" dirty="0"/>
              </a:p>
              <a:p>
                <a:r>
                  <a:rPr lang="en-US" altLang="ja-JP" sz="2800" dirty="0" smtClean="0"/>
                  <a:t>Post-Newton(1</a:t>
                </a:r>
                <a:r>
                  <a:rPr lang="ja-JP" altLang="en-US" sz="2800" dirty="0" smtClean="0"/>
                  <a:t>次</a:t>
                </a:r>
                <a:r>
                  <a:rPr lang="en-US" altLang="ja-JP" sz="2800" dirty="0" smtClean="0"/>
                  <a:t>), </a:t>
                </a:r>
                <a14:m>
                  <m:oMath xmlns:m="http://schemas.openxmlformats.org/officeDocument/2006/math">
                    <m:sSup>
                      <m:sSupPr>
                        <m:ctrlPr>
                          <a:rPr lang="en-US" altLang="ja-JP" sz="2800" i="1" smtClean="0">
                            <a:latin typeface="Cambria Math" panose="02040503050406030204" pitchFamily="18" charset="0"/>
                          </a:rPr>
                        </m:ctrlPr>
                      </m:sSupPr>
                      <m:e>
                        <m:r>
                          <m:rPr>
                            <m:nor/>
                          </m:rPr>
                          <a:rPr lang="en-US" altLang="ja-JP" sz="2800" dirty="0"/>
                          <m:t>Post</m:t>
                        </m:r>
                      </m:e>
                      <m:sup>
                        <m:r>
                          <a:rPr lang="en-US" altLang="ja-JP" sz="2800" b="0" i="1" smtClean="0">
                            <a:latin typeface="Cambria Math" panose="02040503050406030204" pitchFamily="18" charset="0"/>
                          </a:rPr>
                          <m:t>2</m:t>
                        </m:r>
                      </m:sup>
                    </m:sSup>
                  </m:oMath>
                </a14:m>
                <a:r>
                  <a:rPr kumimoji="1" lang="en-US" altLang="ja-JP" sz="2800" dirty="0" smtClean="0"/>
                  <a:t>-Newton(2</a:t>
                </a:r>
                <a:r>
                  <a:rPr kumimoji="1" lang="ja-JP" altLang="en-US" sz="2800" dirty="0" smtClean="0"/>
                  <a:t>次</a:t>
                </a:r>
                <a:r>
                  <a:rPr kumimoji="1" lang="en-US" altLang="ja-JP" sz="2800" dirty="0" smtClean="0"/>
                  <a:t>), Radiation Reaction[</a:t>
                </a:r>
                <a:r>
                  <a:rPr kumimoji="1" lang="ja-JP" altLang="en-US" sz="2800" dirty="0" smtClean="0"/>
                  <a:t>放射反作用</a:t>
                </a:r>
                <a:r>
                  <a:rPr kumimoji="1" lang="en-US" altLang="ja-JP" sz="2800" dirty="0" smtClean="0"/>
                  <a:t>](2.5</a:t>
                </a:r>
                <a:r>
                  <a:rPr kumimoji="1" lang="ja-JP" altLang="en-US" sz="2800" dirty="0" smtClean="0"/>
                  <a:t>次</a:t>
                </a:r>
                <a:r>
                  <a:rPr kumimoji="1" lang="en-US" altLang="ja-JP" sz="2800" dirty="0" smtClean="0"/>
                  <a:t>) </a:t>
                </a:r>
                <a:r>
                  <a:rPr kumimoji="1" lang="ja-JP" altLang="en-US" sz="2800" dirty="0" smtClean="0"/>
                  <a:t>と補正項を加えていく</a:t>
                </a:r>
                <a:endParaRPr kumimoji="1" lang="en-US" altLang="ja-JP" sz="2800" dirty="0" smtClean="0"/>
              </a:p>
            </p:txBody>
          </p:sp>
        </mc:Choice>
        <mc:Fallback>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0">
                <a:blip r:embed="rId3"/>
                <a:stretch>
                  <a:fillRect l="-851" t="-1256" b="-9733"/>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0740072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水星の近日点移動</a:t>
            </a:r>
            <a:endParaRPr kumimoji="1" lang="ja-JP" altLang="en-US" dirty="0"/>
          </a:p>
        </p:txBody>
      </p:sp>
      <p:sp>
        <p:nvSpPr>
          <p:cNvPr id="3" name="コンテンツ プレースホルダー 2"/>
          <p:cNvSpPr>
            <a:spLocks noGrp="1"/>
          </p:cNvSpPr>
          <p:nvPr>
            <p:ph idx="1"/>
          </p:nvPr>
        </p:nvSpPr>
        <p:spPr>
          <a:xfrm>
            <a:off x="677334" y="2160589"/>
            <a:ext cx="8596668" cy="4231973"/>
          </a:xfrm>
        </p:spPr>
        <p:txBody>
          <a:bodyPr>
            <a:normAutofit fontScale="92500" lnSpcReduction="20000"/>
          </a:bodyPr>
          <a:lstStyle/>
          <a:p>
            <a:r>
              <a:rPr kumimoji="1" lang="ja-JP" altLang="en-US" sz="3200" dirty="0" smtClean="0"/>
              <a:t>水星が描く楕円軌道上で</a:t>
            </a:r>
            <a:endParaRPr kumimoji="1" lang="en-US" altLang="ja-JP" sz="3200" dirty="0" smtClean="0"/>
          </a:p>
          <a:p>
            <a:pPr marL="457200" lvl="1" indent="0">
              <a:buNone/>
            </a:pPr>
            <a:r>
              <a:rPr kumimoji="1" lang="ja-JP" altLang="en-US" sz="3200" dirty="0" smtClean="0"/>
              <a:t>太陽と最も近くなる点</a:t>
            </a:r>
            <a:endParaRPr kumimoji="1" lang="en-US" altLang="ja-JP" sz="3200" dirty="0" smtClean="0"/>
          </a:p>
          <a:p>
            <a:pPr marL="457200" lvl="1" indent="0">
              <a:buNone/>
            </a:pPr>
            <a:r>
              <a:rPr kumimoji="1" lang="ja-JP" altLang="en-US" sz="3200" dirty="0" smtClean="0"/>
              <a:t>（近日点）は</a:t>
            </a:r>
            <a:endParaRPr kumimoji="1" lang="en-US" altLang="ja-JP" sz="3200" dirty="0" smtClean="0"/>
          </a:p>
          <a:p>
            <a:pPr marL="457200" lvl="1" indent="0">
              <a:buNone/>
            </a:pPr>
            <a:r>
              <a:rPr lang="en-US" altLang="ja-JP" sz="3200" dirty="0" smtClean="0"/>
              <a:t>100</a:t>
            </a:r>
            <a:r>
              <a:rPr lang="ja-JP" altLang="en-US" sz="3200" dirty="0" smtClean="0"/>
              <a:t>年で</a:t>
            </a:r>
            <a:r>
              <a:rPr lang="en-US" altLang="ja-JP" sz="3200" dirty="0" smtClean="0"/>
              <a:t>574</a:t>
            </a:r>
            <a:r>
              <a:rPr lang="ja-JP" altLang="en-US" sz="3200" dirty="0" smtClean="0"/>
              <a:t>秒角ずれる</a:t>
            </a:r>
            <a:endParaRPr lang="en-US" altLang="ja-JP" sz="3200" dirty="0"/>
          </a:p>
          <a:p>
            <a:r>
              <a:rPr lang="en-US" altLang="ja-JP" sz="3200" dirty="0" smtClean="0"/>
              <a:t>574</a:t>
            </a:r>
            <a:r>
              <a:rPr lang="ja-JP" altLang="en-US" sz="3200" dirty="0" smtClean="0"/>
              <a:t>秒のうち，</a:t>
            </a:r>
            <a:r>
              <a:rPr lang="en-US" altLang="ja-JP" sz="3200" dirty="0" smtClean="0"/>
              <a:t>43</a:t>
            </a:r>
            <a:r>
              <a:rPr lang="ja-JP" altLang="en-US" sz="3200" dirty="0" smtClean="0"/>
              <a:t>秒だけ</a:t>
            </a:r>
            <a:endParaRPr lang="en-US" altLang="ja-JP" sz="3200" dirty="0" smtClean="0"/>
          </a:p>
          <a:p>
            <a:pPr marL="0" indent="0">
              <a:buNone/>
            </a:pPr>
            <a:r>
              <a:rPr lang="en-US" altLang="ja-JP" sz="3200" dirty="0"/>
              <a:t>	</a:t>
            </a:r>
            <a:r>
              <a:rPr lang="ja-JP" altLang="en-US" sz="3200" dirty="0" smtClean="0"/>
              <a:t>万有引力とは</a:t>
            </a:r>
            <a:endParaRPr lang="en-US" altLang="ja-JP" sz="3200" dirty="0" smtClean="0"/>
          </a:p>
          <a:p>
            <a:pPr marL="457200" lvl="1" indent="0">
              <a:buNone/>
            </a:pPr>
            <a:r>
              <a:rPr lang="ja-JP" altLang="en-US" sz="3200" dirty="0" smtClean="0"/>
              <a:t>計算があわな</a:t>
            </a:r>
            <a:r>
              <a:rPr lang="ja-JP" altLang="en-US" sz="3200" dirty="0"/>
              <a:t>い</a:t>
            </a:r>
            <a:endParaRPr lang="en-US" altLang="ja-JP" sz="3200" dirty="0" smtClean="0"/>
          </a:p>
          <a:p>
            <a:r>
              <a:rPr kumimoji="1" lang="ja-JP" altLang="en-US" sz="3200" dirty="0" smtClean="0"/>
              <a:t>このずれを近日点移動とよぶ</a:t>
            </a:r>
            <a:endParaRPr kumimoji="1" lang="en-US" altLang="ja-JP" sz="3200" dirty="0" smtClean="0"/>
          </a:p>
          <a:p>
            <a:endParaRPr kumimoji="1" lang="ja-JP" altLang="en-US" sz="2200" dirty="0"/>
          </a:p>
        </p:txBody>
      </p:sp>
      <p:sp>
        <p:nvSpPr>
          <p:cNvPr id="6" name="テキスト ボックス 5"/>
          <p:cNvSpPr txBox="1"/>
          <p:nvPr/>
        </p:nvSpPr>
        <p:spPr>
          <a:xfrm>
            <a:off x="6054810" y="4819135"/>
            <a:ext cx="4794422" cy="646331"/>
          </a:xfrm>
          <a:prstGeom prst="rect">
            <a:avLst/>
          </a:prstGeom>
          <a:noFill/>
        </p:spPr>
        <p:txBody>
          <a:bodyPr wrap="square" rtlCol="0">
            <a:spAutoFit/>
          </a:bodyPr>
          <a:lstStyle/>
          <a:p>
            <a:r>
              <a:rPr kumimoji="1" lang="ja-JP" altLang="en-US" dirty="0" smtClean="0"/>
              <a:t>影響</a:t>
            </a:r>
            <a:r>
              <a:rPr kumimoji="1" lang="en-US" altLang="ja-JP" dirty="0" smtClean="0"/>
              <a:t>ε</a:t>
            </a:r>
            <a:r>
              <a:rPr kumimoji="1" lang="ja-JP" altLang="en-US" dirty="0" smtClean="0"/>
              <a:t>を（</a:t>
            </a:r>
            <a:r>
              <a:rPr kumimoji="1" lang="en-US" altLang="ja-JP" dirty="0" smtClean="0"/>
              <a:t>v/c</a:t>
            </a:r>
            <a:r>
              <a:rPr kumimoji="1" lang="ja-JP" altLang="en-US" dirty="0" smtClean="0"/>
              <a:t>）から</a:t>
            </a:r>
            <a:r>
              <a:rPr kumimoji="1" lang="en-US" altLang="ja-JP" dirty="0" smtClean="0"/>
              <a:t>0.1</a:t>
            </a:r>
            <a:r>
              <a:rPr kumimoji="1" lang="ja-JP" altLang="en-US" dirty="0" smtClean="0"/>
              <a:t>として誇張して描いた近日点移動</a:t>
            </a:r>
            <a:endParaRPr kumimoji="1" lang="ja-JP" altLang="en-US" dirty="0"/>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04035" y="958616"/>
            <a:ext cx="5515027" cy="3860519"/>
          </a:xfrm>
          <a:prstGeom prst="rect">
            <a:avLst/>
          </a:prstGeom>
        </p:spPr>
      </p:pic>
    </p:spTree>
    <p:extLst>
      <p:ext uri="{BB962C8B-B14F-4D97-AF65-F5344CB8AC3E}">
        <p14:creationId xmlns:p14="http://schemas.microsoft.com/office/powerpoint/2010/main" val="12016957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太陽系シミュレータ</a:t>
            </a:r>
            <a:endParaRPr kumimoji="1" lang="ja-JP" altLang="en-US" dirty="0"/>
          </a:p>
        </p:txBody>
      </p:sp>
      <p:pic>
        <p:nvPicPr>
          <p:cNvPr id="4" name="コンテンツ プレースホルダー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77334" y="1930400"/>
            <a:ext cx="5175248" cy="3881437"/>
          </a:xfrm>
        </p:spPr>
      </p:pic>
      <p:pic>
        <p:nvPicPr>
          <p:cNvPr id="3" name="図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52583" y="1932855"/>
            <a:ext cx="5171976" cy="3878982"/>
          </a:xfrm>
          <a:prstGeom prst="rect">
            <a:avLst/>
          </a:prstGeom>
        </p:spPr>
      </p:pic>
      <p:sp>
        <p:nvSpPr>
          <p:cNvPr id="5" name="テキスト ボックス 4"/>
          <p:cNvSpPr txBox="1"/>
          <p:nvPr/>
        </p:nvSpPr>
        <p:spPr>
          <a:xfrm>
            <a:off x="1129920" y="5917720"/>
            <a:ext cx="5050465" cy="369332"/>
          </a:xfrm>
          <a:prstGeom prst="rect">
            <a:avLst/>
          </a:prstGeom>
          <a:noFill/>
        </p:spPr>
        <p:txBody>
          <a:bodyPr wrap="square" rtlCol="0">
            <a:spAutoFit/>
          </a:bodyPr>
          <a:lstStyle/>
          <a:p>
            <a:r>
              <a:rPr kumimoji="1" lang="ja-JP" altLang="en-US" dirty="0"/>
              <a:t>太陽</a:t>
            </a:r>
            <a:r>
              <a:rPr kumimoji="1" lang="ja-JP" altLang="en-US" dirty="0" smtClean="0"/>
              <a:t>系シミュレータ（火星までのｘｙ平面）</a:t>
            </a:r>
            <a:endParaRPr kumimoji="1" lang="ja-JP" altLang="en-US" dirty="0"/>
          </a:p>
        </p:txBody>
      </p:sp>
      <p:sp>
        <p:nvSpPr>
          <p:cNvPr id="6" name="テキスト ボックス 5"/>
          <p:cNvSpPr txBox="1"/>
          <p:nvPr/>
        </p:nvSpPr>
        <p:spPr>
          <a:xfrm>
            <a:off x="6892506" y="5943600"/>
            <a:ext cx="4244196" cy="646331"/>
          </a:xfrm>
          <a:prstGeom prst="rect">
            <a:avLst/>
          </a:prstGeom>
          <a:noFill/>
        </p:spPr>
        <p:txBody>
          <a:bodyPr wrap="square" rtlCol="0">
            <a:spAutoFit/>
          </a:bodyPr>
          <a:lstStyle/>
          <a:p>
            <a:r>
              <a:rPr kumimoji="1" lang="ja-JP" altLang="en-US" dirty="0"/>
              <a:t>太陽</a:t>
            </a:r>
            <a:r>
              <a:rPr kumimoji="1" lang="ja-JP" altLang="en-US" dirty="0" smtClean="0"/>
              <a:t>からの影響のみ受けて周回する水生の軌道</a:t>
            </a:r>
            <a:endParaRPr kumimoji="1" lang="ja-JP" altLang="en-US" dirty="0"/>
          </a:p>
        </p:txBody>
      </p:sp>
    </p:spTree>
    <p:extLst>
      <p:ext uri="{BB962C8B-B14F-4D97-AF65-F5344CB8AC3E}">
        <p14:creationId xmlns:p14="http://schemas.microsoft.com/office/powerpoint/2010/main" val="37326305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重力波とは</a:t>
            </a:r>
            <a:endParaRPr kumimoji="1" lang="ja-JP" altLang="en-US" dirty="0"/>
          </a:p>
        </p:txBody>
      </p:sp>
      <p:sp>
        <p:nvSpPr>
          <p:cNvPr id="3" name="コンテンツ プレースホルダー 2"/>
          <p:cNvSpPr>
            <a:spLocks noGrp="1"/>
          </p:cNvSpPr>
          <p:nvPr>
            <p:ph idx="1"/>
          </p:nvPr>
        </p:nvSpPr>
        <p:spPr/>
        <p:txBody>
          <a:bodyPr/>
          <a:lstStyle/>
          <a:p>
            <a:r>
              <a:rPr lang="ja-JP" altLang="en-US" sz="3200" dirty="0"/>
              <a:t>重力波とは時空の歪みが伝わる波</a:t>
            </a:r>
            <a:endParaRPr lang="en-US" altLang="ja-JP" sz="3200" dirty="0"/>
          </a:p>
          <a:p>
            <a:pPr lvl="1"/>
            <a:r>
              <a:rPr lang="ja-JP" altLang="en-US" sz="3000" dirty="0"/>
              <a:t>一般相対論で予測される</a:t>
            </a:r>
            <a:endParaRPr lang="en-US" altLang="ja-JP" sz="3000" dirty="0"/>
          </a:p>
          <a:p>
            <a:pPr lvl="1"/>
            <a:r>
              <a:rPr lang="ja-JP" altLang="en-US" sz="3000" dirty="0"/>
              <a:t>光速で伝搬</a:t>
            </a:r>
            <a:r>
              <a:rPr lang="ja-JP" altLang="en-US" sz="3000" dirty="0" smtClean="0"/>
              <a:t>する</a:t>
            </a:r>
            <a:endParaRPr lang="en-US" altLang="ja-JP" sz="3000" dirty="0" smtClean="0"/>
          </a:p>
          <a:p>
            <a:r>
              <a:rPr lang="en-US" altLang="ja-JP" sz="3200" dirty="0" smtClean="0"/>
              <a:t>RR</a:t>
            </a:r>
            <a:r>
              <a:rPr lang="ja-JP" altLang="en-US" sz="3200" dirty="0" smtClean="0"/>
              <a:t>の項から重力波の影響がみられる</a:t>
            </a:r>
            <a:endParaRPr lang="en-US" altLang="ja-JP" sz="3000" dirty="0"/>
          </a:p>
          <a:p>
            <a:endParaRPr kumimoji="1" lang="ja-JP" altLang="en-US" dirty="0"/>
          </a:p>
        </p:txBody>
      </p:sp>
    </p:spTree>
    <p:extLst>
      <p:ext uri="{BB962C8B-B14F-4D97-AF65-F5344CB8AC3E}">
        <p14:creationId xmlns:p14="http://schemas.microsoft.com/office/powerpoint/2010/main" val="34402000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連星の運動</a:t>
            </a:r>
            <a:r>
              <a:rPr kumimoji="1" lang="en-US" altLang="ja-JP" dirty="0" smtClean="0"/>
              <a:t/>
            </a:r>
            <a:br>
              <a:rPr kumimoji="1" lang="en-US" altLang="ja-JP" dirty="0" smtClean="0"/>
            </a:br>
            <a:endParaRPr kumimoji="1" lang="ja-JP" altLang="en-US" dirty="0"/>
          </a:p>
        </p:txBody>
      </p:sp>
      <p:pic>
        <p:nvPicPr>
          <p:cNvPr id="4" name="コンテンツ プレースホルダー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77334" y="1400433"/>
            <a:ext cx="5953209" cy="4464908"/>
          </a:xfrm>
        </p:spPr>
      </p:pic>
      <p:pic>
        <p:nvPicPr>
          <p:cNvPr id="5" name="図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87874" y="1400433"/>
            <a:ext cx="5858646" cy="4393985"/>
          </a:xfrm>
          <a:prstGeom prst="rect">
            <a:avLst/>
          </a:prstGeom>
        </p:spPr>
      </p:pic>
      <p:sp>
        <p:nvSpPr>
          <p:cNvPr id="3" name="テキスト ボックス 2"/>
          <p:cNvSpPr txBox="1"/>
          <p:nvPr/>
        </p:nvSpPr>
        <p:spPr>
          <a:xfrm>
            <a:off x="1578634" y="5865341"/>
            <a:ext cx="3605841" cy="646331"/>
          </a:xfrm>
          <a:prstGeom prst="rect">
            <a:avLst/>
          </a:prstGeom>
          <a:noFill/>
        </p:spPr>
        <p:txBody>
          <a:bodyPr wrap="square" rtlCol="0">
            <a:spAutoFit/>
          </a:bodyPr>
          <a:lstStyle/>
          <a:p>
            <a:r>
              <a:rPr kumimoji="1" lang="en-US" altLang="ja-JP" dirty="0" smtClean="0"/>
              <a:t>Newton</a:t>
            </a:r>
            <a:r>
              <a:rPr kumimoji="1" lang="ja-JP" altLang="en-US" dirty="0" smtClean="0"/>
              <a:t>の万有引力のみの影響で周回する連星の軌道</a:t>
            </a:r>
            <a:endParaRPr kumimoji="1" lang="ja-JP" altLang="en-US" dirty="0"/>
          </a:p>
        </p:txBody>
      </p:sp>
      <p:sp>
        <p:nvSpPr>
          <p:cNvPr id="6" name="テキスト ボックス 5"/>
          <p:cNvSpPr txBox="1"/>
          <p:nvPr/>
        </p:nvSpPr>
        <p:spPr>
          <a:xfrm>
            <a:off x="7314276" y="6017741"/>
            <a:ext cx="3605841" cy="646331"/>
          </a:xfrm>
          <a:prstGeom prst="rect">
            <a:avLst/>
          </a:prstGeom>
          <a:noFill/>
        </p:spPr>
        <p:txBody>
          <a:bodyPr wrap="square" rtlCol="0">
            <a:spAutoFit/>
          </a:bodyPr>
          <a:lstStyle/>
          <a:p>
            <a:r>
              <a:rPr kumimoji="1" lang="en-US" altLang="ja-JP" dirty="0" smtClean="0"/>
              <a:t>PostNewton1</a:t>
            </a:r>
            <a:r>
              <a:rPr kumimoji="1" lang="ja-JP" altLang="en-US" dirty="0" smtClean="0"/>
              <a:t>次の項の影響を含めた連星の軌道</a:t>
            </a:r>
            <a:endParaRPr kumimoji="1" lang="ja-JP" altLang="en-US" dirty="0"/>
          </a:p>
        </p:txBody>
      </p:sp>
    </p:spTree>
    <p:extLst>
      <p:ext uri="{BB962C8B-B14F-4D97-AF65-F5344CB8AC3E}">
        <p14:creationId xmlns:p14="http://schemas.microsoft.com/office/powerpoint/2010/main" val="2592514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連星の運動（</a:t>
            </a:r>
            <a:r>
              <a:rPr kumimoji="1" lang="en-US" altLang="ja-JP" dirty="0" smtClean="0"/>
              <a:t>RR</a:t>
            </a:r>
            <a:r>
              <a:rPr kumimoji="1" lang="ja-JP" altLang="en-US" dirty="0" smtClean="0"/>
              <a:t>の項も含めると）</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sz="2400" dirty="0" smtClean="0"/>
              <a:t>あ</a:t>
            </a:r>
            <a:endParaRPr kumimoji="1" lang="ja-JP" altLang="en-US" sz="2400" dirty="0"/>
          </a:p>
        </p:txBody>
      </p:sp>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7334" y="2131821"/>
            <a:ext cx="5212720" cy="3909541"/>
          </a:xfrm>
          <a:prstGeom prst="rect">
            <a:avLst/>
          </a:prstGeom>
        </p:spPr>
      </p:pic>
      <p:pic>
        <p:nvPicPr>
          <p:cNvPr id="5" name="図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37917" y="2131821"/>
            <a:ext cx="6467955" cy="3880773"/>
          </a:xfrm>
          <a:prstGeom prst="rect">
            <a:avLst/>
          </a:prstGeom>
        </p:spPr>
      </p:pic>
      <p:sp>
        <p:nvSpPr>
          <p:cNvPr id="6" name="テキスト ボックス 5"/>
          <p:cNvSpPr txBox="1"/>
          <p:nvPr/>
        </p:nvSpPr>
        <p:spPr>
          <a:xfrm>
            <a:off x="5982709" y="6214015"/>
            <a:ext cx="4601902" cy="369332"/>
          </a:xfrm>
          <a:prstGeom prst="rect">
            <a:avLst/>
          </a:prstGeom>
          <a:noFill/>
        </p:spPr>
        <p:txBody>
          <a:bodyPr wrap="square" rtlCol="0">
            <a:spAutoFit/>
          </a:bodyPr>
          <a:lstStyle/>
          <a:p>
            <a:r>
              <a:rPr kumimoji="1" lang="en-US" altLang="ja-JP" dirty="0" smtClean="0"/>
              <a:t>RR</a:t>
            </a:r>
            <a:r>
              <a:rPr kumimoji="1" lang="ja-JP" altLang="en-US" dirty="0" smtClean="0"/>
              <a:t>の項まで含めた連星の軌道の中心部</a:t>
            </a:r>
            <a:endParaRPr kumimoji="1" lang="ja-JP" altLang="en-US" dirty="0"/>
          </a:p>
        </p:txBody>
      </p:sp>
      <p:sp>
        <p:nvSpPr>
          <p:cNvPr id="7" name="テキスト ボックス 6"/>
          <p:cNvSpPr txBox="1"/>
          <p:nvPr/>
        </p:nvSpPr>
        <p:spPr>
          <a:xfrm>
            <a:off x="1705155" y="6193762"/>
            <a:ext cx="3778370" cy="369332"/>
          </a:xfrm>
          <a:prstGeom prst="rect">
            <a:avLst/>
          </a:prstGeom>
          <a:noFill/>
        </p:spPr>
        <p:txBody>
          <a:bodyPr wrap="square" rtlCol="0">
            <a:spAutoFit/>
          </a:bodyPr>
          <a:lstStyle/>
          <a:p>
            <a:r>
              <a:rPr kumimoji="1" lang="en-US" altLang="ja-JP" dirty="0" smtClean="0"/>
              <a:t>RR</a:t>
            </a:r>
            <a:r>
              <a:rPr kumimoji="1" lang="ja-JP" altLang="en-US" dirty="0" smtClean="0"/>
              <a:t>の項まで含めた連星の軌道</a:t>
            </a:r>
            <a:endParaRPr kumimoji="1" lang="ja-JP" altLang="en-US" dirty="0"/>
          </a:p>
        </p:txBody>
      </p:sp>
    </p:spTree>
    <p:extLst>
      <p:ext uri="{BB962C8B-B14F-4D97-AF65-F5344CB8AC3E}">
        <p14:creationId xmlns:p14="http://schemas.microsoft.com/office/powerpoint/2010/main" val="42775627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7334" y="2134708"/>
            <a:ext cx="5175248" cy="3881437"/>
          </a:xfrm>
          <a:prstGeom prst="rect">
            <a:avLst/>
          </a:prstGeom>
        </p:spPr>
      </p:pic>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52581" y="2134708"/>
            <a:ext cx="5175249" cy="3881437"/>
          </a:xfrm>
          <a:prstGeom prst="rect">
            <a:avLst/>
          </a:prstGeom>
        </p:spPr>
      </p:pic>
      <p:sp>
        <p:nvSpPr>
          <p:cNvPr id="6" name="テキスト ボックス 5"/>
          <p:cNvSpPr txBox="1"/>
          <p:nvPr/>
        </p:nvSpPr>
        <p:spPr>
          <a:xfrm>
            <a:off x="1362974" y="6193766"/>
            <a:ext cx="4106173" cy="370936"/>
          </a:xfrm>
          <a:prstGeom prst="rect">
            <a:avLst/>
          </a:prstGeom>
          <a:noFill/>
        </p:spPr>
        <p:txBody>
          <a:bodyPr wrap="square" rtlCol="0">
            <a:spAutoFit/>
          </a:bodyPr>
          <a:lstStyle/>
          <a:p>
            <a:r>
              <a:rPr kumimoji="1" lang="en-US" altLang="ja-JP" dirty="0" smtClean="0"/>
              <a:t>Newton</a:t>
            </a:r>
            <a:r>
              <a:rPr kumimoji="1" lang="ja-JP" altLang="en-US" dirty="0" smtClean="0"/>
              <a:t>の項までの連星のエネルギー</a:t>
            </a:r>
            <a:endParaRPr kumimoji="1" lang="ja-JP" altLang="en-US" dirty="0"/>
          </a:p>
        </p:txBody>
      </p:sp>
      <p:sp>
        <p:nvSpPr>
          <p:cNvPr id="7" name="テキスト ボックス 6"/>
          <p:cNvSpPr txBox="1"/>
          <p:nvPr/>
        </p:nvSpPr>
        <p:spPr>
          <a:xfrm>
            <a:off x="6387118" y="6193766"/>
            <a:ext cx="4106173" cy="646331"/>
          </a:xfrm>
          <a:prstGeom prst="rect">
            <a:avLst/>
          </a:prstGeom>
          <a:noFill/>
        </p:spPr>
        <p:txBody>
          <a:bodyPr wrap="square" rtlCol="0">
            <a:spAutoFit/>
          </a:bodyPr>
          <a:lstStyle/>
          <a:p>
            <a:r>
              <a:rPr kumimoji="1" lang="en-US" altLang="ja-JP" dirty="0" err="1" smtClean="0"/>
              <a:t>PostNewton</a:t>
            </a:r>
            <a:r>
              <a:rPr kumimoji="1" lang="ja-JP" altLang="en-US" dirty="0" smtClean="0"/>
              <a:t>の項までの連星のエネルギー</a:t>
            </a:r>
            <a:endParaRPr kumimoji="1" lang="ja-JP" altLang="en-US" dirty="0"/>
          </a:p>
        </p:txBody>
      </p:sp>
    </p:spTree>
    <p:extLst>
      <p:ext uri="{BB962C8B-B14F-4D97-AF65-F5344CB8AC3E}">
        <p14:creationId xmlns:p14="http://schemas.microsoft.com/office/powerpoint/2010/main" val="2460587180"/>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39966</TotalTime>
  <Words>434</Words>
  <Application>Microsoft Office PowerPoint</Application>
  <PresentationFormat>ワイド画面</PresentationFormat>
  <Paragraphs>80</Paragraphs>
  <Slides>15</Slides>
  <Notes>13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15</vt:i4>
      </vt:variant>
    </vt:vector>
  </HeadingPairs>
  <TitlesOfParts>
    <vt:vector size="23" baseType="lpstr">
      <vt:lpstr>ＭＳ Ｐゴシック</vt:lpstr>
      <vt:lpstr>メイリオ</vt:lpstr>
      <vt:lpstr>Arial</vt:lpstr>
      <vt:lpstr>Calibri</vt:lpstr>
      <vt:lpstr>Cambria Math</vt:lpstr>
      <vt:lpstr>Trebuchet MS</vt:lpstr>
      <vt:lpstr>Wingdings 3</vt:lpstr>
      <vt:lpstr>ファセット</vt:lpstr>
      <vt:lpstr>ポストニュートン近似を 用いた天体の運動 ～水星の近日点移動と 連星からの重力波放出～</vt:lpstr>
      <vt:lpstr>目的</vt:lpstr>
      <vt:lpstr>ポストニュートン近似とは</vt:lpstr>
      <vt:lpstr>水星の近日点移動</vt:lpstr>
      <vt:lpstr>太陽系シミュレータ</vt:lpstr>
      <vt:lpstr>重力波とは</vt:lpstr>
      <vt:lpstr>連星の運動 </vt:lpstr>
      <vt:lpstr>連星の運動（RRの項も含めると）</vt:lpstr>
      <vt:lpstr>PowerPoint プレゼンテーション</vt:lpstr>
      <vt:lpstr>エネルギー保存</vt:lpstr>
      <vt:lpstr>精度の確認 </vt:lpstr>
      <vt:lpstr>重力波波形(Newton) </vt:lpstr>
      <vt:lpstr>重力波波形(RR)</vt:lpstr>
      <vt:lpstr>まとめ</vt:lpstr>
      <vt:lpstr>今後の展望</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ポストニュートン近似を用いた天体の運動 ～水星の近日点移動と連星からの重力波放出～</dc:title>
  <dc:creator>山本峻</dc:creator>
  <cp:lastModifiedBy>Anonymous</cp:lastModifiedBy>
  <cp:revision>40</cp:revision>
  <dcterms:created xsi:type="dcterms:W3CDTF">2016-02-03T04:02:18Z</dcterms:created>
  <dcterms:modified xsi:type="dcterms:W3CDTF">2016-03-05T04:52:01Z</dcterms:modified>
</cp:coreProperties>
</file>