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6" r:id="rId11"/>
    <p:sldId id="265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2" autoAdjust="0"/>
    <p:restoredTop sz="94660"/>
  </p:normalViewPr>
  <p:slideViewPr>
    <p:cSldViewPr snapToGrid="0">
      <p:cViewPr varScale="1">
        <p:scale>
          <a:sx n="84" d="100"/>
          <a:sy n="84" d="100"/>
        </p:scale>
        <p:origin x="62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FFB-A638-4D1F-B822-5A3720E7FB66}" type="datetimeFigureOut">
              <a:rPr kumimoji="1" lang="ja-JP" altLang="en-US" smtClean="0"/>
              <a:t>2017/2/9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C962-8C33-447C-8EF1-FBE7EA1916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392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FFB-A638-4D1F-B822-5A3720E7FB66}" type="datetimeFigureOut">
              <a:rPr kumimoji="1" lang="ja-JP" altLang="en-US" smtClean="0"/>
              <a:t>2017/2/9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C962-8C33-447C-8EF1-FBE7EA1916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706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FFB-A638-4D1F-B822-5A3720E7FB66}" type="datetimeFigureOut">
              <a:rPr kumimoji="1" lang="ja-JP" altLang="en-US" smtClean="0"/>
              <a:t>2017/2/9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C962-8C33-447C-8EF1-FBE7EA1916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236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FFB-A638-4D1F-B822-5A3720E7FB66}" type="datetimeFigureOut">
              <a:rPr kumimoji="1" lang="ja-JP" altLang="en-US" smtClean="0"/>
              <a:t>2017/2/9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C962-8C33-447C-8EF1-FBE7EA1916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97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FFB-A638-4D1F-B822-5A3720E7FB66}" type="datetimeFigureOut">
              <a:rPr kumimoji="1" lang="ja-JP" altLang="en-US" smtClean="0"/>
              <a:t>2017/2/9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C962-8C33-447C-8EF1-FBE7EA1916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707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FFB-A638-4D1F-B822-5A3720E7FB66}" type="datetimeFigureOut">
              <a:rPr kumimoji="1" lang="ja-JP" altLang="en-US" smtClean="0"/>
              <a:t>2017/2/9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C962-8C33-447C-8EF1-FBE7EA1916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671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FFB-A638-4D1F-B822-5A3720E7FB66}" type="datetimeFigureOut">
              <a:rPr kumimoji="1" lang="ja-JP" altLang="en-US" smtClean="0"/>
              <a:t>2017/2/9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C962-8C33-447C-8EF1-FBE7EA1916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509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FFB-A638-4D1F-B822-5A3720E7FB66}" type="datetimeFigureOut">
              <a:rPr kumimoji="1" lang="ja-JP" altLang="en-US" smtClean="0"/>
              <a:t>2017/2/9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C962-8C33-447C-8EF1-FBE7EA1916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841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FFB-A638-4D1F-B822-5A3720E7FB66}" type="datetimeFigureOut">
              <a:rPr kumimoji="1" lang="ja-JP" altLang="en-US" smtClean="0"/>
              <a:t>2017/2/9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C962-8C33-447C-8EF1-FBE7EA1916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1279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FFB-A638-4D1F-B822-5A3720E7FB66}" type="datetimeFigureOut">
              <a:rPr kumimoji="1" lang="ja-JP" altLang="en-US" smtClean="0"/>
              <a:t>2017/2/9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C962-8C33-447C-8EF1-FBE7EA1916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868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76FFB-A638-4D1F-B822-5A3720E7FB66}" type="datetimeFigureOut">
              <a:rPr kumimoji="1" lang="ja-JP" altLang="en-US" smtClean="0"/>
              <a:t>2017/2/9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C962-8C33-447C-8EF1-FBE7EA1916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712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76FFB-A638-4D1F-B822-5A3720E7FB66}" type="datetimeFigureOut">
              <a:rPr kumimoji="1" lang="ja-JP" altLang="en-US" smtClean="0"/>
              <a:t>2017/2/9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C962-8C33-447C-8EF1-FBE7EA1916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738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0.png"/><Relationship Id="rId5" Type="http://schemas.openxmlformats.org/officeDocument/2006/relationships/image" Target="../media/image18.png"/><Relationship Id="rId4" Type="http://schemas.openxmlformats.org/officeDocument/2006/relationships/image" Target="../media/image1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6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614363"/>
            <a:ext cx="11950700" cy="2387600"/>
          </a:xfrm>
        </p:spPr>
        <p:txBody>
          <a:bodyPr/>
          <a:lstStyle/>
          <a:p>
            <a:r>
              <a:rPr lang="ja-JP" altLang="en-US" dirty="0" smtClean="0"/>
              <a:t>コンピュータによるホログラムの生成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58290" y="3864928"/>
            <a:ext cx="9144000" cy="1655762"/>
          </a:xfrm>
        </p:spPr>
        <p:txBody>
          <a:bodyPr>
            <a:normAutofit/>
          </a:bodyPr>
          <a:lstStyle/>
          <a:p>
            <a:r>
              <a:rPr lang="ja-JP" altLang="en-US" sz="3600" b="1" dirty="0" smtClean="0"/>
              <a:t>宇宙物理・数理科学研究室　</a:t>
            </a:r>
            <a:r>
              <a:rPr lang="en-US" altLang="ja-JP" sz="3600" b="1" dirty="0" smtClean="0"/>
              <a:t>B13029 </a:t>
            </a:r>
            <a:r>
              <a:rPr lang="ja-JP" altLang="en-US" sz="3600" b="1" dirty="0" smtClean="0"/>
              <a:t>葛城孝之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27846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64820" y="339775"/>
            <a:ext cx="29895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/>
              <a:t>　　</a:t>
            </a:r>
            <a:endParaRPr lang="en-US" altLang="ja-JP" sz="4000" dirty="0"/>
          </a:p>
        </p:txBody>
      </p:sp>
      <p:cxnSp>
        <p:nvCxnSpPr>
          <p:cNvPr id="5" name="直線矢印コネクタ 4"/>
          <p:cNvCxnSpPr/>
          <p:nvPr/>
        </p:nvCxnSpPr>
        <p:spPr>
          <a:xfrm flipH="1">
            <a:off x="559163" y="3581646"/>
            <a:ext cx="1930400" cy="22642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2501356" y="3581646"/>
            <a:ext cx="2786743" cy="14840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2501356" y="1074304"/>
            <a:ext cx="0" cy="2507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288099" y="5065732"/>
            <a:ext cx="856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x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366192" y="704972"/>
            <a:ext cx="856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z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4820" y="5845875"/>
            <a:ext cx="856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y</a:t>
            </a:r>
            <a:endParaRPr kumimoji="1" lang="ja-JP" altLang="en-US" dirty="0"/>
          </a:p>
        </p:txBody>
      </p:sp>
      <p:sp>
        <p:nvSpPr>
          <p:cNvPr id="23" name="二等辺三角形 22"/>
          <p:cNvSpPr/>
          <p:nvPr/>
        </p:nvSpPr>
        <p:spPr>
          <a:xfrm rot="10800000">
            <a:off x="2328544" y="3421986"/>
            <a:ext cx="345621" cy="467696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2328544" y="3376267"/>
            <a:ext cx="345621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コネクタ 25"/>
          <p:cNvCxnSpPr>
            <a:stCxn id="23" idx="5"/>
            <a:endCxn id="23" idx="1"/>
          </p:cNvCxnSpPr>
          <p:nvPr/>
        </p:nvCxnSpPr>
        <p:spPr>
          <a:xfrm>
            <a:off x="2414949" y="3655834"/>
            <a:ext cx="172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2722924" y="3376267"/>
            <a:ext cx="1431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視点</a:t>
            </a:r>
            <a:r>
              <a:rPr lang="en-US" altLang="ja-JP" dirty="0" smtClean="0"/>
              <a:t>(0,0,0)</a:t>
            </a:r>
            <a:endParaRPr kumimoji="1" lang="ja-JP" altLang="en-US" dirty="0"/>
          </a:p>
        </p:txBody>
      </p:sp>
      <p:sp>
        <p:nvSpPr>
          <p:cNvPr id="28" name="円/楕円 27"/>
          <p:cNvSpPr/>
          <p:nvPr/>
        </p:nvSpPr>
        <p:spPr>
          <a:xfrm>
            <a:off x="2028991" y="2520720"/>
            <a:ext cx="599105" cy="6044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光源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690146" y="2637603"/>
            <a:ext cx="1456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(0.1,0.2,0.4)</a:t>
            </a:r>
            <a:endParaRPr kumimoji="1" lang="ja-JP" altLang="en-US" dirty="0"/>
          </a:p>
        </p:txBody>
      </p:sp>
      <p:sp>
        <p:nvSpPr>
          <p:cNvPr id="30" name="円/楕円 29"/>
          <p:cNvSpPr/>
          <p:nvPr/>
        </p:nvSpPr>
        <p:spPr>
          <a:xfrm>
            <a:off x="2171362" y="1186865"/>
            <a:ext cx="623001" cy="5995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球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929527" y="1233964"/>
            <a:ext cx="1352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(0,0,1)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60464" y="1852773"/>
            <a:ext cx="54735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次のスライドから扱う内容は，左図の様な位置関係として考える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7788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02" y="205740"/>
            <a:ext cx="3555972" cy="3367159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774" y="205740"/>
            <a:ext cx="3332801" cy="336715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575" y="205740"/>
            <a:ext cx="3435878" cy="33671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391403" y="3792974"/>
                <a:ext cx="3060458" cy="19916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4000" dirty="0" smtClean="0"/>
                  <a:t>　物体から跳ね返ってきた光</a:t>
                </a:r>
                <a:r>
                  <a:rPr lang="en-US" altLang="ja-JP" sz="4000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ja-JP" sz="4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ja-JP" sz="4000" dirty="0" smtClean="0"/>
                  <a:t>)</a:t>
                </a:r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03" y="3792974"/>
                <a:ext cx="3060458" cy="1991699"/>
              </a:xfrm>
              <a:prstGeom prst="rect">
                <a:avLst/>
              </a:prstGeom>
              <a:blipFill rotWithShape="0">
                <a:blip r:embed="rId5"/>
                <a:stretch>
                  <a:fillRect l="-6972" t="-5505" r="-3785" b="-100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3718774" y="3792974"/>
                <a:ext cx="33328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4000" dirty="0" smtClean="0"/>
                  <a:t>　光源から直接くる光</a:t>
                </a:r>
                <a:r>
                  <a:rPr lang="en-US" altLang="ja-JP" sz="4000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ja-JP" sz="4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4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sup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ja-JP" sz="4000" dirty="0" smtClean="0"/>
                  <a:t>)</a:t>
                </a:r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774" y="3792974"/>
                <a:ext cx="3332801" cy="1323439"/>
              </a:xfrm>
              <a:prstGeom prst="rect">
                <a:avLst/>
              </a:prstGeom>
              <a:blipFill rotWithShape="0">
                <a:blip r:embed="rId6"/>
                <a:stretch>
                  <a:fillRect l="-6399" t="-8295" b="-1981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7051575" y="3699748"/>
                <a:ext cx="3332801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4000" dirty="0" smtClean="0"/>
                  <a:t>　二つの波を足し合わせたもの</a:t>
                </a:r>
                <a:r>
                  <a:rPr lang="en-US" altLang="ja-JP" sz="40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ja-JP" sz="40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ja-JP" sz="4000" dirty="0" smtClean="0"/>
                  <a:t>)</a:t>
                </a:r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1575" y="3699748"/>
                <a:ext cx="3332801" cy="1938992"/>
              </a:xfrm>
              <a:prstGeom prst="rect">
                <a:avLst/>
              </a:prstGeom>
              <a:blipFill rotWithShape="0">
                <a:blip r:embed="rId7"/>
                <a:stretch>
                  <a:fillRect l="-6593" t="-5660" r="-5678" b="-1320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732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98" y="2478480"/>
            <a:ext cx="4352996" cy="42297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5437782" y="507607"/>
                <a:ext cx="6217920" cy="5710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ja-JP" altLang="en-US" sz="4000" i="1" smtClean="0">
                            <a:latin typeface="Cambria Math" panose="02040503050406030204" pitchFamily="18" charset="0"/>
                          </a:rPr>
                          <m:t>左</m:t>
                        </m:r>
                        <m:r>
                          <a:rPr lang="ja-JP" altLang="en-US" sz="4000" i="1">
                            <a:latin typeface="Cambria Math" panose="02040503050406030204" pitchFamily="18" charset="0"/>
                          </a:rPr>
                          <m:t>の</m:t>
                        </m:r>
                        <m:r>
                          <a:rPr lang="ja-JP" altLang="en-US" sz="4000" i="1" smtClean="0">
                            <a:latin typeface="Cambria Math" panose="02040503050406030204" pitchFamily="18" charset="0"/>
                          </a:rPr>
                          <m:t>画像</m:t>
                        </m:r>
                        <m:r>
                          <m:rPr>
                            <m:nor/>
                          </m:rPr>
                          <a:rPr lang="en-US" altLang="ja-JP" sz="4000" dirty="0"/>
                          <m:t>(</m:t>
                        </m:r>
                        <m:sSub>
                          <m:sSubPr>
                            <m:ctrlPr>
                              <a:rPr lang="en-US" altLang="ja-JP" sz="4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altLang="ja-JP" sz="4000" dirty="0"/>
                          <m:t>+</m:t>
                        </m:r>
                        <m:sSub>
                          <m:sSubPr>
                            <m:ctrlPr>
                              <a:rPr lang="en-US" altLang="ja-JP" sz="4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altLang="ja-JP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altLang="ja-JP" sz="4000" dirty="0"/>
                          <m:t>) 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kumimoji="1" lang="ja-JP" altLang="en-US" sz="4000" dirty="0" smtClean="0"/>
                  <a:t>から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ja-JP" sz="4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sup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ja-JP" altLang="en-US" sz="4000" dirty="0" smtClean="0"/>
                  <a:t>を引けば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ja-JP" sz="4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ja-JP" sz="4000" dirty="0" smtClean="0"/>
                  <a:t>(</a:t>
                </a:r>
                <a:r>
                  <a:rPr kumimoji="1" lang="ja-JP" altLang="en-US" sz="4000" dirty="0" smtClean="0"/>
                  <a:t>球</a:t>
                </a:r>
                <a:r>
                  <a:rPr kumimoji="1" lang="en-US" altLang="ja-JP" sz="4000" dirty="0" smtClean="0"/>
                  <a:t>)</a:t>
                </a:r>
                <a:r>
                  <a:rPr kumimoji="1" lang="ja-JP" altLang="en-US" sz="4000" dirty="0" smtClean="0"/>
                  <a:t>が出てくるはず</a:t>
                </a:r>
                <a:r>
                  <a:rPr kumimoji="1" lang="en-US" altLang="ja-JP" sz="4000" dirty="0" smtClean="0"/>
                  <a:t>?</a:t>
                </a:r>
              </a:p>
              <a:p>
                <a:endParaRPr lang="en-US" altLang="ja-JP" sz="4000" dirty="0"/>
              </a:p>
              <a:p>
                <a:r>
                  <a:rPr kumimoji="1" lang="ja-JP" altLang="en-US" sz="4000" dirty="0" smtClean="0"/>
                  <a:t>　実際は左のような画像が出てくる</a:t>
                </a:r>
                <a:endParaRPr kumimoji="1" lang="en-US" altLang="ja-JP" sz="4000" dirty="0" smtClean="0"/>
              </a:p>
              <a:p>
                <a:endParaRPr lang="en-US" altLang="ja-JP" sz="4000" dirty="0"/>
              </a:p>
              <a:p>
                <a:r>
                  <a:rPr lang="ja-JP" altLang="en-US" sz="4000" dirty="0" smtClean="0"/>
                  <a:t>　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kumimoji="1" lang="en-US" altLang="ja-JP" sz="40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ja-JP" altLang="en-US" sz="4000" dirty="0" smtClean="0"/>
                  <a:t>を二乗して</a:t>
                </a:r>
                <a:r>
                  <a:rPr lang="ja-JP" altLang="en-US" sz="4000" dirty="0" smtClean="0"/>
                  <a:t>いるた</a:t>
                </a:r>
                <a:r>
                  <a:rPr lang="ja-JP" altLang="en-US" sz="4000" dirty="0"/>
                  <a:t>め</a:t>
                </a:r>
                <a:r>
                  <a:rPr kumimoji="1" lang="ja-JP" altLang="en-US" sz="4000" dirty="0" smtClean="0"/>
                  <a:t>，</a:t>
                </a:r>
                <a:r>
                  <a:rPr kumimoji="1" lang="en-US" altLang="ja-JP" sz="4000" dirty="0" smtClean="0"/>
                  <a:t>2</a:t>
                </a:r>
                <a:r>
                  <a:rPr kumimoji="1" lang="ja-JP" altLang="en-US" sz="4000" dirty="0" smtClean="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ja-JP" altLang="en-US" sz="4000" dirty="0" smtClean="0"/>
                  <a:t>の項がある．</a:t>
                </a:r>
                <a:endParaRPr kumimoji="1" lang="ja-JP" altLang="en-US" sz="40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782" y="507607"/>
                <a:ext cx="6217920" cy="5710089"/>
              </a:xfrm>
              <a:prstGeom prst="rect">
                <a:avLst/>
              </a:prstGeom>
              <a:blipFill rotWithShape="0">
                <a:blip r:embed="rId3"/>
                <a:stretch>
                  <a:fillRect l="-3431" t="-2348" r="-9020" b="-37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3627" y="221238"/>
            <a:ext cx="2178066" cy="213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52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01" y="296160"/>
            <a:ext cx="3351919" cy="316396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320" y="296160"/>
            <a:ext cx="3069042" cy="31639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518600" y="3657600"/>
                <a:ext cx="301752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dirty="0" smtClean="0"/>
                  <a:t>　</a:t>
                </a:r>
                <a:r>
                  <a:rPr kumimoji="1" lang="en-US" altLang="ja-JP" sz="4000" dirty="0" smtClean="0"/>
                  <a:t>2</a:t>
                </a:r>
                <a:r>
                  <a:rPr kumimoji="1" lang="ja-JP" altLang="en-US" sz="4000" dirty="0" smtClean="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ja-JP" altLang="en-US" sz="4000" dirty="0" smtClean="0"/>
                  <a:t>の項</a:t>
                </a:r>
                <a:endParaRPr kumimoji="1" lang="ja-JP" altLang="en-US" sz="40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00" y="3657600"/>
                <a:ext cx="3017520" cy="1323439"/>
              </a:xfrm>
              <a:prstGeom prst="rect">
                <a:avLst/>
              </a:prstGeom>
              <a:blipFill rotWithShape="0">
                <a:blip r:embed="rId4"/>
                <a:stretch>
                  <a:fillRect l="-7071" t="-11060" b="-161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3569061" y="3551561"/>
                <a:ext cx="333756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altLang="ja-JP" sz="4000" dirty="0"/>
                      <m:t>+</m:t>
                    </m:r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ja-JP" altLang="en-US" sz="4000" dirty="0" smtClean="0"/>
                  <a:t>から</a:t>
                </a:r>
                <a:r>
                  <a:rPr kumimoji="1" lang="en-US" altLang="ja-JP" sz="4000" dirty="0" smtClean="0"/>
                  <a:t>2</a:t>
                </a:r>
                <a:r>
                  <a:rPr kumimoji="1" lang="ja-JP" altLang="en-US" sz="4000" dirty="0" smtClean="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ja-JP" altLang="en-US" sz="4000" dirty="0" smtClean="0"/>
                  <a:t>を取り除いたもの</a:t>
                </a:r>
                <a:endParaRPr kumimoji="1" lang="ja-JP" altLang="en-US" sz="40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061" y="3551561"/>
                <a:ext cx="3337560" cy="1938992"/>
              </a:xfrm>
              <a:prstGeom prst="rect">
                <a:avLst/>
              </a:prstGeom>
              <a:blipFill rotWithShape="0">
                <a:blip r:embed="rId5"/>
                <a:stretch>
                  <a:fillRect l="-6387" t="-6918" b="-106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7360920" y="2182848"/>
                <a:ext cx="393192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dirty="0" smtClean="0"/>
                  <a:t>　</a:t>
                </a:r>
                <a:r>
                  <a:rPr kumimoji="1" lang="en-US" altLang="ja-JP" sz="4000" dirty="0" smtClean="0"/>
                  <a:t>2</a:t>
                </a:r>
                <a:r>
                  <a:rPr kumimoji="1" lang="ja-JP" altLang="en-US" sz="4000" dirty="0" smtClean="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ja-JP" altLang="en-US" sz="4000" dirty="0" smtClean="0"/>
                  <a:t>の項が干渉縞を生み出している事が分かる．</a:t>
                </a:r>
                <a:endParaRPr kumimoji="1" lang="ja-JP" altLang="en-US" sz="40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0920" y="2182848"/>
                <a:ext cx="3931920" cy="2554545"/>
              </a:xfrm>
              <a:prstGeom prst="rect">
                <a:avLst/>
              </a:prstGeom>
              <a:blipFill rotWithShape="0">
                <a:blip r:embed="rId6"/>
                <a:stretch>
                  <a:fillRect l="-5581" t="-5728" b="-787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988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28" y="1333430"/>
            <a:ext cx="4879732" cy="45719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5760787" y="1806308"/>
                <a:ext cx="6192699" cy="3888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4000" i="1" smtClean="0">
                        <a:latin typeface="Cambria Math" panose="02040503050406030204" pitchFamily="18" charset="0"/>
                      </a:rPr>
                      <m:t>　</m:t>
                    </m:r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altLang="ja-JP" sz="4000" dirty="0"/>
                      <m:t>+</m:t>
                    </m:r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ja-JP" altLang="en-US" sz="4000" dirty="0" smtClean="0"/>
                  <a:t>から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ja-JP" sz="4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sup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ja-JP" altLang="en-US" sz="4000" dirty="0" smtClean="0"/>
                  <a:t>と</a:t>
                </a:r>
                <a:r>
                  <a:rPr kumimoji="1" lang="en-US" altLang="ja-JP" sz="4000" dirty="0" smtClean="0"/>
                  <a:t>2</a:t>
                </a:r>
                <a:r>
                  <a:rPr kumimoji="1" lang="ja-JP" altLang="en-US" sz="4000" dirty="0" smtClean="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ja-JP" altLang="en-US" sz="4000" dirty="0" smtClean="0"/>
                  <a:t>を取り除くと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sz="4000" dirty="0" smtClean="0"/>
                  <a:t>(</a:t>
                </a:r>
                <a:r>
                  <a:rPr lang="ja-JP" altLang="en-US" sz="4000" dirty="0" smtClean="0"/>
                  <a:t>球</a:t>
                </a:r>
                <a:r>
                  <a:rPr lang="en-US" altLang="ja-JP" sz="4000" dirty="0" smtClean="0"/>
                  <a:t>)</a:t>
                </a:r>
                <a:r>
                  <a:rPr lang="ja-JP" altLang="en-US" sz="4000" dirty="0" smtClean="0"/>
                  <a:t>が出てきた．</a:t>
                </a:r>
                <a:endParaRPr lang="en-US" altLang="ja-JP" sz="4000" dirty="0" smtClean="0"/>
              </a:p>
              <a:p>
                <a:endParaRPr kumimoji="1" lang="en-US" altLang="ja-JP" sz="4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altLang="ja-JP" sz="4000" dirty="0"/>
                      <m:t>+</m:t>
                    </m:r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ja-JP" sz="4000" dirty="0" smtClean="0"/>
                  <a:t>=(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ja-JP" sz="40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sz="4000" dirty="0" smtClean="0"/>
                  <a:t>)^2</a:t>
                </a:r>
              </a:p>
              <a:p>
                <a:r>
                  <a:rPr kumimoji="1" lang="ja-JP" altLang="en-US" sz="4000" dirty="0" smtClean="0"/>
                  <a:t>　　　　　  </a:t>
                </a:r>
                <a:r>
                  <a:rPr kumimoji="1" lang="en-US" altLang="ja-JP" sz="40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ja-JP" sz="4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4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sup>
                        <m:r>
                          <a:rPr kumimoji="1" lang="en-US" altLang="ja-JP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en-US" altLang="ja-JP" sz="4000" dirty="0" smtClean="0"/>
                  <a:t>+</a:t>
                </a:r>
                <a:r>
                  <a:rPr lang="en-US" altLang="ja-JP" sz="4000" dirty="0"/>
                  <a:t> 2</a:t>
                </a:r>
                <a:r>
                  <a:rPr lang="ja-JP" altLang="en-US" sz="4000" dirty="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sz="4000" dirty="0" smtClean="0"/>
                  <a:t> 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ja-JP" sz="4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4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ja-JP" sz="4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ja-JP" altLang="en-US" sz="4000" dirty="0"/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87" y="1806308"/>
                <a:ext cx="6192699" cy="3888180"/>
              </a:xfrm>
              <a:prstGeom prst="rect">
                <a:avLst/>
              </a:prstGeom>
              <a:blipFill rotWithShape="0">
                <a:blip r:embed="rId3"/>
                <a:stretch>
                  <a:fillRect l="-3445" t="-1411" r="-492" b="-595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80" y="47071"/>
            <a:ext cx="1672000" cy="163855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310" y="155361"/>
            <a:ext cx="1621176" cy="153026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302" y="93944"/>
            <a:ext cx="1621838" cy="16385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1549830" y="5905428"/>
                <a:ext cx="308416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4000" dirty="0" smtClean="0"/>
                  <a:t>復元</a:t>
                </a:r>
                <a14:m>
                  <m:oMath xmlns:m="http://schemas.openxmlformats.org/officeDocument/2006/math">
                    <m:r>
                      <a:rPr lang="ja-JP" altLang="en-US" sz="4000" i="1" smtClean="0">
                        <a:latin typeface="Cambria Math" panose="02040503050406030204" pitchFamily="18" charset="0"/>
                      </a:rPr>
                      <m:t>した</m:t>
                    </m:r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kumimoji="1" lang="ja-JP" altLang="en-US" sz="40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830" y="5905428"/>
                <a:ext cx="3084163" cy="707886"/>
              </a:xfrm>
              <a:prstGeom prst="rect">
                <a:avLst/>
              </a:prstGeom>
              <a:blipFill rotWithShape="0">
                <a:blip r:embed="rId7"/>
                <a:stretch>
                  <a:fillRect l="-6917" t="-20690" b="-310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矢印コネクタ 8"/>
          <p:cNvCxnSpPr/>
          <p:nvPr/>
        </p:nvCxnSpPr>
        <p:spPr>
          <a:xfrm flipV="1">
            <a:off x="6989736" y="1806308"/>
            <a:ext cx="46495" cy="2239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H="1" flipV="1">
            <a:off x="9219221" y="1806308"/>
            <a:ext cx="23102" cy="3173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V="1">
            <a:off x="10830733" y="1852991"/>
            <a:ext cx="46495" cy="2239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94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5760" y="228600"/>
            <a:ext cx="10538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 smtClean="0"/>
              <a:t>まとめ</a:t>
            </a:r>
            <a:endParaRPr kumimoji="1" lang="ja-JP" altLang="en-US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657171" y="1225689"/>
                <a:ext cx="10674028" cy="50167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4000" dirty="0" smtClean="0"/>
                  <a:t>　二つの波</a:t>
                </a:r>
                <a:r>
                  <a:rPr lang="en-US" altLang="ja-JP" sz="40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ja-JP" altLang="en-US" sz="4000" dirty="0" smtClean="0"/>
                  <a:t>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sz="4000" dirty="0" smtClean="0"/>
                  <a:t>)</a:t>
                </a:r>
                <a:r>
                  <a:rPr lang="ja-JP" altLang="en-US" sz="4000" dirty="0" smtClean="0"/>
                  <a:t>の干渉</a:t>
                </a:r>
                <a:r>
                  <a:rPr lang="ja-JP" altLang="en-US" sz="4000" dirty="0"/>
                  <a:t>縞</a:t>
                </a:r>
                <a:r>
                  <a:rPr lang="ja-JP" altLang="en-US" sz="4000" dirty="0" smtClean="0"/>
                  <a:t>の正体は</a:t>
                </a:r>
                <a:r>
                  <a:rPr lang="en-US" altLang="ja-JP" sz="4000" dirty="0" smtClean="0"/>
                  <a:t>2</a:t>
                </a:r>
                <a:r>
                  <a:rPr lang="ja-JP" altLang="en-US" sz="4000" dirty="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sz="4000" dirty="0"/>
                  <a:t> </a:t>
                </a:r>
                <a:r>
                  <a:rPr lang="ja-JP" altLang="en-US" sz="4000" dirty="0" smtClean="0"/>
                  <a:t>であり，この項を消すことで干渉縞も消すことができる．</a:t>
                </a:r>
                <a:endParaRPr lang="en-US" altLang="ja-JP" sz="4000" dirty="0" smtClean="0"/>
              </a:p>
              <a:p>
                <a:endParaRPr lang="en-US" altLang="ja-JP" sz="4000" dirty="0"/>
              </a:p>
              <a:p>
                <a:r>
                  <a:rPr lang="ja-JP" altLang="en-US" sz="4000" dirty="0" smtClean="0"/>
                  <a:t>　三次元の情報の</a:t>
                </a:r>
                <a:r>
                  <a:rPr lang="ja-JP" altLang="en-US" sz="4000" dirty="0"/>
                  <a:t>記録</a:t>
                </a:r>
                <a:r>
                  <a:rPr lang="ja-JP" altLang="en-US" sz="4000" dirty="0" smtClean="0"/>
                  <a:t>は出来たが</a:t>
                </a:r>
                <a:r>
                  <a:rPr lang="ja-JP" altLang="en-US" sz="4000" dirty="0"/>
                  <a:t>，</a:t>
                </a:r>
                <a:r>
                  <a:rPr lang="ja-JP" altLang="en-US" sz="4000" dirty="0" smtClean="0"/>
                  <a:t>再生はできなかった．再生の際に回折という現象を計算機上で</a:t>
                </a:r>
                <a:r>
                  <a:rPr lang="ja-JP" altLang="en-US" sz="4000" dirty="0"/>
                  <a:t>再現</a:t>
                </a:r>
                <a:r>
                  <a:rPr lang="ja-JP" altLang="en-US" sz="4000" dirty="0" smtClean="0"/>
                  <a:t>できなかった</a:t>
                </a:r>
                <a:r>
                  <a:rPr lang="ja-JP" altLang="en-US" sz="4000" dirty="0"/>
                  <a:t>．</a:t>
                </a:r>
                <a:r>
                  <a:rPr lang="ja-JP" altLang="en-US" sz="4000" dirty="0" smtClean="0"/>
                  <a:t>しかし，干渉縞を消すことで再現できることは確かめられた．</a:t>
                </a:r>
                <a:endParaRPr lang="en-US" altLang="ja-JP" sz="4000" dirty="0" smtClean="0"/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71" y="1225689"/>
                <a:ext cx="10674028" cy="5016758"/>
              </a:xfrm>
              <a:prstGeom prst="rect">
                <a:avLst/>
              </a:prstGeom>
              <a:blipFill rotWithShape="0">
                <a:blip r:embed="rId2"/>
                <a:stretch>
                  <a:fillRect l="-2056" t="-2916" r="-1028" b="-35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48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25780" y="662940"/>
            <a:ext cx="7063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/>
              <a:t>本研究</a:t>
            </a:r>
            <a:r>
              <a:rPr lang="ja-JP" altLang="en-US" sz="5400" dirty="0" smtClean="0"/>
              <a:t>の概要</a:t>
            </a:r>
            <a:endParaRPr kumimoji="1" lang="ja-JP" altLang="en-US" sz="5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7240" y="1920240"/>
            <a:ext cx="103098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　三次元の立体情報を干渉と呼ばれる波の現象を利用して，二次平面に記録したものをホログラムと呼ぶ．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　本研究にて，計算機にてホログラムの作成過程をシミュレートし，生成した．また，簡単なホログラムの作成モデルを考え，干渉縞について考察した．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73763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/>
              <a:t>干渉について</a:t>
            </a:r>
            <a:endParaRPr kumimoji="1" lang="ja-JP" altLang="en-US" sz="5400" dirty="0"/>
          </a:p>
        </p:txBody>
      </p:sp>
      <p:sp>
        <p:nvSpPr>
          <p:cNvPr id="4" name="正方形/長方形 3"/>
          <p:cNvSpPr/>
          <p:nvPr/>
        </p:nvSpPr>
        <p:spPr>
          <a:xfrm>
            <a:off x="6426200" y="1690688"/>
            <a:ext cx="5486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/>
              <a:t>　光</a:t>
            </a:r>
            <a:r>
              <a:rPr lang="ja-JP" altLang="en-US" sz="4000" dirty="0"/>
              <a:t>は波である。</a:t>
            </a:r>
            <a:endParaRPr lang="en-US" altLang="ja-JP" sz="4000" dirty="0"/>
          </a:p>
          <a:p>
            <a:endParaRPr lang="en-US" altLang="ja-JP" sz="4000" dirty="0" smtClean="0"/>
          </a:p>
          <a:p>
            <a:r>
              <a:rPr lang="ja-JP" altLang="en-US" sz="4000" dirty="0" smtClean="0"/>
              <a:t>　波</a:t>
            </a:r>
            <a:r>
              <a:rPr lang="ja-JP" altLang="en-US" sz="4000" dirty="0"/>
              <a:t>が重なった場所の振幅は、それぞれの振幅の足し合わせになる。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38" y="1690688"/>
            <a:ext cx="6117523" cy="485018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3272" y="5491840"/>
            <a:ext cx="3325230" cy="69451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770368" y="6035040"/>
            <a:ext cx="2798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波動方程式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8937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3221864" y="337175"/>
            <a:ext cx="6576811" cy="97623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 smtClean="0"/>
              <a:t>ホログラムの作り方</a:t>
            </a:r>
            <a:endParaRPr lang="ja-JP" altLang="en-US" sz="5400" dirty="0"/>
          </a:p>
        </p:txBody>
      </p:sp>
      <p:sp>
        <p:nvSpPr>
          <p:cNvPr id="6" name="正方形/長方形 5"/>
          <p:cNvSpPr/>
          <p:nvPr/>
        </p:nvSpPr>
        <p:spPr>
          <a:xfrm>
            <a:off x="187551" y="2142255"/>
            <a:ext cx="2498502" cy="48939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レーザー</a:t>
            </a:r>
            <a:endParaRPr kumimoji="1" lang="ja-JP" altLang="en-US" dirty="0"/>
          </a:p>
        </p:txBody>
      </p:sp>
      <p:cxnSp>
        <p:nvCxnSpPr>
          <p:cNvPr id="7" name="直線矢印コネクタ 6"/>
          <p:cNvCxnSpPr>
            <a:stCxn id="6" idx="3"/>
          </p:cNvCxnSpPr>
          <p:nvPr/>
        </p:nvCxnSpPr>
        <p:spPr>
          <a:xfrm flipV="1">
            <a:off x="2686053" y="2348317"/>
            <a:ext cx="5190184" cy="38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7495793" y="1981709"/>
            <a:ext cx="845714" cy="7083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772400" y="1890255"/>
            <a:ext cx="901521" cy="373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鏡</a:t>
            </a:r>
            <a:endParaRPr kumimoji="1" lang="ja-JP" altLang="en-US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4102727" y="2029565"/>
            <a:ext cx="529107" cy="637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256335" y="1875954"/>
            <a:ext cx="2049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ハーフミラー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782901" y="2386953"/>
            <a:ext cx="584380" cy="747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円/楕円 12"/>
          <p:cNvSpPr/>
          <p:nvPr/>
        </p:nvSpPr>
        <p:spPr>
          <a:xfrm>
            <a:off x="1628191" y="4123234"/>
            <a:ext cx="1387966" cy="139091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物体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3317631" y="3138864"/>
            <a:ext cx="862885" cy="5924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対物レンズ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7237120" y="3020577"/>
            <a:ext cx="862885" cy="5924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対物レンズ</a:t>
            </a:r>
            <a:endParaRPr kumimoji="1" lang="ja-JP" altLang="en-US" dirty="0"/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5478887" y="5525133"/>
            <a:ext cx="2010985" cy="815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5935287" y="5636586"/>
            <a:ext cx="1518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フィルム</a:t>
            </a:r>
            <a:endParaRPr kumimoji="1" lang="ja-JP" altLang="en-US" dirty="0"/>
          </a:p>
        </p:txBody>
      </p:sp>
      <p:cxnSp>
        <p:nvCxnSpPr>
          <p:cNvPr id="18" name="直線矢印コネクタ 17"/>
          <p:cNvCxnSpPr>
            <a:endCxn id="15" idx="0"/>
          </p:cNvCxnSpPr>
          <p:nvPr/>
        </p:nvCxnSpPr>
        <p:spPr>
          <a:xfrm flipH="1">
            <a:off x="7668563" y="2381793"/>
            <a:ext cx="207674" cy="638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フリーフォーム 18"/>
          <p:cNvSpPr/>
          <p:nvPr/>
        </p:nvSpPr>
        <p:spPr>
          <a:xfrm>
            <a:off x="5496187" y="3597567"/>
            <a:ext cx="1983346" cy="1996226"/>
          </a:xfrm>
          <a:custGeom>
            <a:avLst/>
            <a:gdLst>
              <a:gd name="connsiteX0" fmla="*/ 1944709 w 1983346"/>
              <a:gd name="connsiteY0" fmla="*/ 0 h 1996226"/>
              <a:gd name="connsiteX1" fmla="*/ 0 w 1983346"/>
              <a:gd name="connsiteY1" fmla="*/ 1996226 h 1996226"/>
              <a:gd name="connsiteX2" fmla="*/ 1983346 w 1983346"/>
              <a:gd name="connsiteY2" fmla="*/ 1970468 h 1996226"/>
              <a:gd name="connsiteX3" fmla="*/ 1944709 w 1983346"/>
              <a:gd name="connsiteY3" fmla="*/ 0 h 1996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3346" h="1996226">
                <a:moveTo>
                  <a:pt x="1944709" y="0"/>
                </a:moveTo>
                <a:lnTo>
                  <a:pt x="0" y="1996226"/>
                </a:lnTo>
                <a:lnTo>
                  <a:pt x="1983346" y="1970468"/>
                </a:lnTo>
                <a:lnTo>
                  <a:pt x="1944709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8100005" y="3109228"/>
            <a:ext cx="3825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/>
              <a:t>　レーザー光を二つに分け、片方はそのまま、もう片方は物体に</a:t>
            </a:r>
            <a:r>
              <a:rPr lang="ja-JP" altLang="en-US" sz="4000" smtClean="0"/>
              <a:t>反射させフィルムに</a:t>
            </a:r>
            <a:r>
              <a:rPr lang="ja-JP" altLang="en-US" sz="4000" dirty="0" smtClean="0"/>
              <a:t>照射する。</a:t>
            </a:r>
            <a:endParaRPr lang="en-US" altLang="ja-JP" sz="4000" dirty="0" smtClean="0"/>
          </a:p>
        </p:txBody>
      </p:sp>
      <p:sp>
        <p:nvSpPr>
          <p:cNvPr id="21" name="フリーフォーム 20"/>
          <p:cNvSpPr/>
          <p:nvPr/>
        </p:nvSpPr>
        <p:spPr>
          <a:xfrm>
            <a:off x="2575252" y="3727583"/>
            <a:ext cx="957943" cy="812800"/>
          </a:xfrm>
          <a:custGeom>
            <a:avLst/>
            <a:gdLst>
              <a:gd name="connsiteX0" fmla="*/ 957943 w 957943"/>
              <a:gd name="connsiteY0" fmla="*/ 0 h 812800"/>
              <a:gd name="connsiteX1" fmla="*/ 0 w 957943"/>
              <a:gd name="connsiteY1" fmla="*/ 420914 h 812800"/>
              <a:gd name="connsiteX2" fmla="*/ 391886 w 957943"/>
              <a:gd name="connsiteY2" fmla="*/ 812800 h 812800"/>
              <a:gd name="connsiteX3" fmla="*/ 870857 w 957943"/>
              <a:gd name="connsiteY3" fmla="*/ 14514 h 812800"/>
              <a:gd name="connsiteX4" fmla="*/ 957943 w 957943"/>
              <a:gd name="connsiteY4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943" h="812800">
                <a:moveTo>
                  <a:pt x="957943" y="0"/>
                </a:moveTo>
                <a:lnTo>
                  <a:pt x="0" y="420914"/>
                </a:lnTo>
                <a:lnTo>
                  <a:pt x="391886" y="812800"/>
                </a:lnTo>
                <a:lnTo>
                  <a:pt x="870857" y="14514"/>
                </a:lnTo>
                <a:lnTo>
                  <a:pt x="957943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フリーフォーム 21"/>
          <p:cNvSpPr/>
          <p:nvPr/>
        </p:nvSpPr>
        <p:spPr>
          <a:xfrm>
            <a:off x="2575252" y="4148497"/>
            <a:ext cx="4920343" cy="1451429"/>
          </a:xfrm>
          <a:custGeom>
            <a:avLst/>
            <a:gdLst>
              <a:gd name="connsiteX0" fmla="*/ 0 w 4920343"/>
              <a:gd name="connsiteY0" fmla="*/ 0 h 1451429"/>
              <a:gd name="connsiteX1" fmla="*/ 4920343 w 4920343"/>
              <a:gd name="connsiteY1" fmla="*/ 1422400 h 1451429"/>
              <a:gd name="connsiteX2" fmla="*/ 2917372 w 4920343"/>
              <a:gd name="connsiteY2" fmla="*/ 1451429 h 1451429"/>
              <a:gd name="connsiteX3" fmla="*/ 391886 w 4920343"/>
              <a:gd name="connsiteY3" fmla="*/ 391886 h 1451429"/>
              <a:gd name="connsiteX4" fmla="*/ 0 w 4920343"/>
              <a:gd name="connsiteY4" fmla="*/ 0 h 145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20343" h="1451429">
                <a:moveTo>
                  <a:pt x="0" y="0"/>
                </a:moveTo>
                <a:lnTo>
                  <a:pt x="4920343" y="1422400"/>
                </a:lnTo>
                <a:lnTo>
                  <a:pt x="2917372" y="1451429"/>
                </a:lnTo>
                <a:lnTo>
                  <a:pt x="391886" y="3918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597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091373" y="661154"/>
            <a:ext cx="74639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 smtClean="0"/>
              <a:t>ホログラムの再生の仕方</a:t>
            </a:r>
            <a:endParaRPr lang="ja-JP" altLang="en-US" sz="5400" dirty="0"/>
          </a:p>
        </p:txBody>
      </p:sp>
      <p:sp>
        <p:nvSpPr>
          <p:cNvPr id="21" name="正方形/長方形 20"/>
          <p:cNvSpPr/>
          <p:nvPr/>
        </p:nvSpPr>
        <p:spPr>
          <a:xfrm>
            <a:off x="7668562" y="3835668"/>
            <a:ext cx="43307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/>
              <a:t>　記録した時と同じ光を用いて光を当てると，記録した物体の虚像が浮かぶ</a:t>
            </a:r>
            <a:endParaRPr lang="en-US" altLang="ja-JP" sz="40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87551" y="2142255"/>
            <a:ext cx="2498502" cy="48939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レーザー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>
            <a:stCxn id="5" idx="3"/>
          </p:cNvCxnSpPr>
          <p:nvPr/>
        </p:nvCxnSpPr>
        <p:spPr>
          <a:xfrm flipV="1">
            <a:off x="2686053" y="2348317"/>
            <a:ext cx="5190184" cy="38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7495793" y="1981709"/>
            <a:ext cx="845714" cy="7083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2714761" y="3112150"/>
            <a:ext cx="1387966" cy="139091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物体の虚像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7237120" y="3020577"/>
            <a:ext cx="862885" cy="5924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対物レンズ</a:t>
            </a:r>
            <a:endParaRPr kumimoji="1" lang="ja-JP" altLang="en-US" dirty="0"/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5478887" y="5525133"/>
            <a:ext cx="2010985" cy="815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991234" y="5643560"/>
            <a:ext cx="1518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ホログラム</a:t>
            </a:r>
            <a:endParaRPr kumimoji="1" lang="ja-JP" altLang="en-US" dirty="0"/>
          </a:p>
        </p:txBody>
      </p:sp>
      <p:cxnSp>
        <p:nvCxnSpPr>
          <p:cNvPr id="16" name="直線矢印コネクタ 15"/>
          <p:cNvCxnSpPr>
            <a:endCxn id="13" idx="0"/>
          </p:cNvCxnSpPr>
          <p:nvPr/>
        </p:nvCxnSpPr>
        <p:spPr>
          <a:xfrm flipH="1">
            <a:off x="7668563" y="2381793"/>
            <a:ext cx="207674" cy="638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フリーフォーム 16"/>
          <p:cNvSpPr/>
          <p:nvPr/>
        </p:nvSpPr>
        <p:spPr>
          <a:xfrm>
            <a:off x="5496187" y="3597567"/>
            <a:ext cx="1983346" cy="1996226"/>
          </a:xfrm>
          <a:custGeom>
            <a:avLst/>
            <a:gdLst>
              <a:gd name="connsiteX0" fmla="*/ 1944709 w 1983346"/>
              <a:gd name="connsiteY0" fmla="*/ 0 h 1996226"/>
              <a:gd name="connsiteX1" fmla="*/ 0 w 1983346"/>
              <a:gd name="connsiteY1" fmla="*/ 1996226 h 1996226"/>
              <a:gd name="connsiteX2" fmla="*/ 1983346 w 1983346"/>
              <a:gd name="connsiteY2" fmla="*/ 1970468 h 1996226"/>
              <a:gd name="connsiteX3" fmla="*/ 1944709 w 1983346"/>
              <a:gd name="connsiteY3" fmla="*/ 0 h 1996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3346" h="1996226">
                <a:moveTo>
                  <a:pt x="1944709" y="0"/>
                </a:moveTo>
                <a:lnTo>
                  <a:pt x="0" y="1996226"/>
                </a:lnTo>
                <a:lnTo>
                  <a:pt x="1983346" y="1970468"/>
                </a:lnTo>
                <a:lnTo>
                  <a:pt x="1944709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" name="直線コネクタ 2"/>
          <p:cNvCxnSpPr>
            <a:stCxn id="17" idx="1"/>
          </p:cNvCxnSpPr>
          <p:nvPr/>
        </p:nvCxnSpPr>
        <p:spPr>
          <a:xfrm flipH="1" flipV="1">
            <a:off x="3055434" y="4404732"/>
            <a:ext cx="2440753" cy="118906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7" idx="2"/>
            <a:endCxn id="11" idx="7"/>
          </p:cNvCxnSpPr>
          <p:nvPr/>
        </p:nvCxnSpPr>
        <p:spPr>
          <a:xfrm flipH="1" flipV="1">
            <a:off x="3899464" y="3315845"/>
            <a:ext cx="3580069" cy="225219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739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25780" y="662940"/>
            <a:ext cx="7063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 smtClean="0"/>
              <a:t>コンピュータで作るには</a:t>
            </a:r>
            <a:endParaRPr lang="ja-JP" altLang="en-US" sz="5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77240" y="1920240"/>
            <a:ext cx="10309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/>
              <a:t>レイトレーシング法を用いた．</a:t>
            </a:r>
            <a:endParaRPr kumimoji="1" lang="ja-JP" altLang="en-US" sz="4000" dirty="0"/>
          </a:p>
        </p:txBody>
      </p:sp>
      <p:cxnSp>
        <p:nvCxnSpPr>
          <p:cNvPr id="4" name="直線コネクタ 3"/>
          <p:cNvCxnSpPr/>
          <p:nvPr/>
        </p:nvCxnSpPr>
        <p:spPr>
          <a:xfrm flipH="1">
            <a:off x="525781" y="4222867"/>
            <a:ext cx="580571" cy="261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525780" y="4484124"/>
            <a:ext cx="580571" cy="2322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円弧 5"/>
          <p:cNvSpPr/>
          <p:nvPr/>
        </p:nvSpPr>
        <p:spPr>
          <a:xfrm>
            <a:off x="845097" y="4329710"/>
            <a:ext cx="174170" cy="750453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16065" y="4751892"/>
            <a:ext cx="1016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目</a:t>
            </a:r>
            <a:endParaRPr kumimoji="1" lang="ja-JP" altLang="en-US" dirty="0"/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1483722" y="2923838"/>
            <a:ext cx="29028" cy="31205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845097" y="6198824"/>
            <a:ext cx="1509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ディスプレイ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1324065" y="3231017"/>
            <a:ext cx="508001" cy="1098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V="1">
            <a:off x="1324065" y="2923838"/>
            <a:ext cx="275774" cy="1405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V="1">
            <a:off x="1324065" y="3914863"/>
            <a:ext cx="2336801" cy="414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1324065" y="4298338"/>
            <a:ext cx="508001" cy="447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1338583" y="4317161"/>
            <a:ext cx="493483" cy="1226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1324064" y="4329710"/>
            <a:ext cx="362858" cy="1493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>
            <a:off x="3486694" y="2628126"/>
            <a:ext cx="1698172" cy="160925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物体</a:t>
            </a:r>
            <a:endParaRPr kumimoji="1" lang="ja-JP" altLang="en-US" dirty="0"/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3660866" y="3903301"/>
            <a:ext cx="159657" cy="1432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>
          <a:xfrm>
            <a:off x="3486694" y="5311262"/>
            <a:ext cx="957944" cy="86372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光源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436326" y="2982123"/>
            <a:ext cx="645087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　目から光源へレイを飛ばす．</a:t>
            </a:r>
            <a:endParaRPr kumimoji="1" lang="en-US" altLang="ja-JP" sz="4000" dirty="0" smtClean="0"/>
          </a:p>
          <a:p>
            <a:endParaRPr lang="en-US" altLang="ja-JP" sz="4000" dirty="0"/>
          </a:p>
          <a:p>
            <a:r>
              <a:rPr kumimoji="1" lang="ja-JP" altLang="en-US" sz="4000" dirty="0" smtClean="0"/>
              <a:t>　目に届かない光は考えなくてよい</a:t>
            </a:r>
            <a:endParaRPr lang="en-US" altLang="ja-JP" sz="4000" dirty="0" smtClean="0"/>
          </a:p>
          <a:p>
            <a:r>
              <a:rPr kumimoji="1" lang="ja-JP" altLang="en-US" sz="4000" dirty="0" smtClean="0"/>
              <a:t>→計算量削減</a:t>
            </a:r>
            <a:endParaRPr kumimoji="1" lang="en-US" altLang="ja-JP" sz="4000" dirty="0" smtClean="0"/>
          </a:p>
        </p:txBody>
      </p:sp>
    </p:spTree>
    <p:extLst>
      <p:ext uri="{BB962C8B-B14F-4D97-AF65-F5344CB8AC3E}">
        <p14:creationId xmlns:p14="http://schemas.microsoft.com/office/powerpoint/2010/main" val="337453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71" y="201221"/>
            <a:ext cx="2975678" cy="274430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388" y="378689"/>
            <a:ext cx="2649146" cy="332540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71" y="3704094"/>
            <a:ext cx="2870549" cy="287054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44389" y="3704094"/>
            <a:ext cx="2884048" cy="2884048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6869805" y="1243884"/>
            <a:ext cx="532219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/>
              <a:t>光源の位置を変え，満月や半月を描画した．</a:t>
            </a:r>
            <a:endParaRPr lang="en-US" altLang="ja-JP" sz="4000" dirty="0" smtClean="0"/>
          </a:p>
          <a:p>
            <a:endParaRPr kumimoji="1" lang="en-US" altLang="ja-JP" sz="4000" dirty="0"/>
          </a:p>
          <a:p>
            <a:r>
              <a:rPr kumimoji="1" lang="ja-JP" altLang="en-US" sz="4000" dirty="0" smtClean="0"/>
              <a:t>満月の明るさを</a:t>
            </a:r>
            <a:r>
              <a:rPr kumimoji="1" lang="en-US" altLang="ja-JP" sz="4000" dirty="0" smtClean="0"/>
              <a:t>1</a:t>
            </a:r>
            <a:r>
              <a:rPr kumimoji="1" lang="ja-JP" altLang="en-US" sz="4000" dirty="0" smtClean="0"/>
              <a:t>とした時の半月の明るさは</a:t>
            </a:r>
            <a:r>
              <a:rPr kumimoji="1" lang="en-US" altLang="ja-JP" sz="4000" dirty="0" smtClean="0"/>
              <a:t>0.2015</a:t>
            </a:r>
            <a:r>
              <a:rPr kumimoji="1" lang="ja-JP" altLang="en-US" sz="4000" dirty="0" smtClean="0"/>
              <a:t>となった．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5246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00100" y="64008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/>
              <a:t>簡単なホログラムのモデル</a:t>
            </a:r>
            <a:endParaRPr kumimoji="1" lang="ja-JP" altLang="en-US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800100" y="1779954"/>
                <a:ext cx="10789920" cy="53262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4000" dirty="0" smtClean="0"/>
                  <a:t>　通常</a:t>
                </a:r>
                <a:r>
                  <a:rPr lang="ja-JP" altLang="en-US" sz="4000" dirty="0"/>
                  <a:t>、レイトレーシングでは明暗</a:t>
                </a:r>
                <a:r>
                  <a:rPr lang="en-US" altLang="ja-JP" sz="4000" dirty="0"/>
                  <a:t>(</a:t>
                </a:r>
                <a:r>
                  <a:rPr lang="ja-JP" altLang="en-US" sz="4000" dirty="0"/>
                  <a:t>振幅</a:t>
                </a:r>
                <a:r>
                  <a:rPr lang="en-US" altLang="ja-JP" sz="4000" dirty="0"/>
                  <a:t>)</a:t>
                </a:r>
                <a:r>
                  <a:rPr lang="ja-JP" altLang="en-US" sz="4000" dirty="0"/>
                  <a:t>しか考えないが、位相も考慮して考える</a:t>
                </a:r>
                <a:r>
                  <a:rPr lang="ja-JP" altLang="en-US" sz="4000" dirty="0" smtClean="0"/>
                  <a:t>。</a:t>
                </a:r>
                <a:endParaRPr lang="en-US" altLang="ja-JP" sz="4000" dirty="0" smtClean="0"/>
              </a:p>
              <a:p>
                <a:endParaRPr lang="en-US" altLang="ja-JP" sz="4000" dirty="0"/>
              </a:p>
              <a:p>
                <a:r>
                  <a:rPr lang="ja-JP" altLang="en-US" sz="4000" dirty="0" smtClean="0"/>
                  <a:t>　レイトレーシング</a:t>
                </a:r>
                <a:r>
                  <a:rPr lang="ja-JP" altLang="en-US" sz="4000" dirty="0"/>
                  <a:t>のレイは波で</a:t>
                </a:r>
                <a:r>
                  <a:rPr lang="ja-JP" altLang="en-US" sz="4000" dirty="0" smtClean="0"/>
                  <a:t>ある。</a:t>
                </a:r>
                <a:endParaRPr lang="en-US" altLang="ja-JP" sz="4000" dirty="0" smtClean="0"/>
              </a:p>
              <a:p>
                <a:r>
                  <a:rPr lang="en-US" altLang="ja-JP" sz="4000" dirty="0" smtClean="0"/>
                  <a:t>f(x)=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ja-JP" altLang="en-US" sz="4000" dirty="0" smtClean="0"/>
                  <a:t>・</a:t>
                </a:r>
                <a:r>
                  <a:rPr lang="en-US" altLang="ja-JP" sz="4000" dirty="0" smtClean="0"/>
                  <a:t>sin(2πf(t-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</m:oMath>
                </a14:m>
                <a:r>
                  <a:rPr lang="en-US" altLang="ja-JP" sz="4000" dirty="0" smtClean="0"/>
                  <a:t>))</a:t>
                </a:r>
                <a:r>
                  <a:rPr lang="ja-JP" altLang="en-US" sz="4000" dirty="0" smtClean="0"/>
                  <a:t>から</a:t>
                </a:r>
                <a:endParaRPr lang="en-US" altLang="ja-JP" sz="4000" dirty="0" smtClean="0"/>
              </a:p>
              <a:p>
                <a:r>
                  <a:rPr lang="ja-JP" altLang="en-US" sz="4000" dirty="0" smtClean="0"/>
                  <a:t>　光源</a:t>
                </a:r>
                <a:r>
                  <a:rPr lang="ja-JP" altLang="en-US" sz="4000" dirty="0"/>
                  <a:t>の情報</a:t>
                </a:r>
                <a:r>
                  <a:rPr lang="en-US" altLang="ja-JP" sz="4000" dirty="0" smtClean="0"/>
                  <a:t>(A:</a:t>
                </a:r>
                <a:r>
                  <a:rPr lang="ja-JP" altLang="en-US" sz="4000" dirty="0" smtClean="0"/>
                  <a:t>振幅、</a:t>
                </a:r>
                <a:r>
                  <a:rPr lang="en-US" altLang="ja-JP" sz="4000" dirty="0" smtClean="0"/>
                  <a:t>f:</a:t>
                </a:r>
                <a:r>
                  <a:rPr lang="ja-JP" altLang="en-US" sz="4000" dirty="0" smtClean="0"/>
                  <a:t>周波数、</a:t>
                </a:r>
                <a:r>
                  <a:rPr lang="en-US" altLang="ja-JP" sz="4000" dirty="0" smtClean="0"/>
                  <a:t>v:</a:t>
                </a:r>
                <a:r>
                  <a:rPr lang="ja-JP" altLang="en-US" sz="4000" dirty="0" smtClean="0"/>
                  <a:t>速さ</a:t>
                </a:r>
                <a:r>
                  <a:rPr lang="en-US" altLang="ja-JP" sz="4000" dirty="0" smtClean="0"/>
                  <a:t>)</a:t>
                </a:r>
                <a:r>
                  <a:rPr lang="ja-JP" altLang="en-US" sz="4000" dirty="0" smtClean="0"/>
                  <a:t>と</a:t>
                </a:r>
                <a:r>
                  <a:rPr lang="ja-JP" altLang="en-US" sz="4000" dirty="0"/>
                  <a:t>記録材料までの距離</a:t>
                </a:r>
                <a:r>
                  <a:rPr lang="en-US" altLang="ja-JP" sz="4000" dirty="0"/>
                  <a:t>x</a:t>
                </a:r>
                <a:r>
                  <a:rPr lang="ja-JP" altLang="en-US" sz="4000" dirty="0"/>
                  <a:t>から、波の位相が分かる。</a:t>
                </a:r>
              </a:p>
              <a:p>
                <a:endParaRPr lang="ja-JP" altLang="en-US" sz="4000" dirty="0"/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" y="1779954"/>
                <a:ext cx="10789920" cy="5326202"/>
              </a:xfrm>
              <a:prstGeom prst="rect">
                <a:avLst/>
              </a:prstGeom>
              <a:blipFill rotWithShape="0">
                <a:blip r:embed="rId2"/>
                <a:stretch>
                  <a:fillRect l="-1977" t="-274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627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/>
        </p:nvCxnSpPr>
        <p:spPr>
          <a:xfrm flipH="1">
            <a:off x="342901" y="2988427"/>
            <a:ext cx="580571" cy="261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>
            <a:off x="342900" y="3249684"/>
            <a:ext cx="580571" cy="2322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円弧 3"/>
          <p:cNvSpPr/>
          <p:nvPr/>
        </p:nvSpPr>
        <p:spPr>
          <a:xfrm>
            <a:off x="662217" y="3095270"/>
            <a:ext cx="174170" cy="750453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3185" y="3517452"/>
            <a:ext cx="1016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目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1300842" y="1689398"/>
            <a:ext cx="29028" cy="31205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662217" y="4964384"/>
            <a:ext cx="1509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ディスプレイ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1141185" y="1996577"/>
            <a:ext cx="508001" cy="1098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V="1">
            <a:off x="1141185" y="1689398"/>
            <a:ext cx="275774" cy="1405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V="1">
            <a:off x="1141185" y="2680423"/>
            <a:ext cx="2336801" cy="4148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1141185" y="3063898"/>
            <a:ext cx="508001" cy="447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1155703" y="3082721"/>
            <a:ext cx="493483" cy="1226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1141184" y="3095270"/>
            <a:ext cx="362858" cy="1493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3477986" y="2668861"/>
            <a:ext cx="159657" cy="14327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3303814" y="4076822"/>
            <a:ext cx="957944" cy="863729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光源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1329870" y="2240280"/>
            <a:ext cx="1973944" cy="2068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1329870" y="2680423"/>
            <a:ext cx="1973944" cy="1628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1329870" y="3063898"/>
            <a:ext cx="1973944" cy="12450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1329870" y="3249684"/>
            <a:ext cx="1988458" cy="1070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1344386" y="3542550"/>
            <a:ext cx="2002970" cy="785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2933700" y="1112982"/>
            <a:ext cx="1698172" cy="160925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物体</a:t>
            </a:r>
            <a:endParaRPr kumimoji="1" lang="ja-JP" altLang="en-US" dirty="0"/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1300842" y="3785106"/>
            <a:ext cx="2017486" cy="523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5451930" y="896080"/>
                <a:ext cx="6236791" cy="68634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4000" dirty="0" smtClean="0"/>
                  <a:t>　物体から跳ね返ってきた光</a:t>
                </a:r>
                <a:r>
                  <a:rPr lang="en-US" altLang="ja-JP" sz="40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sz="4000" dirty="0" smtClean="0"/>
                  <a:t>)</a:t>
                </a:r>
              </a:p>
              <a:p>
                <a:r>
                  <a:rPr lang="ja-JP" altLang="en-US" sz="4000" dirty="0" smtClean="0"/>
                  <a:t>　光源から直接くる光</a:t>
                </a:r>
                <a:r>
                  <a:rPr lang="en-US" altLang="ja-JP" sz="40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ja-JP" sz="4000" dirty="0" smtClean="0"/>
                  <a:t>)</a:t>
                </a:r>
              </a:p>
              <a:p>
                <a:r>
                  <a:rPr lang="ja-JP" altLang="en-US" sz="4000" dirty="0" smtClean="0"/>
                  <a:t>　の二つの光だけを考え，干渉させる．</a:t>
                </a:r>
                <a:endParaRPr lang="en-US" altLang="ja-JP" sz="4000" dirty="0" smtClean="0"/>
              </a:p>
              <a:p>
                <a:endParaRPr lang="en-US" altLang="ja-JP" sz="4000" dirty="0"/>
              </a:p>
              <a:p>
                <a:r>
                  <a:rPr lang="ja-JP" altLang="en-US" sz="4000" dirty="0" smtClean="0"/>
                  <a:t>　明るさを知るため，二乗したものを時間積分して平均を取った．</a:t>
                </a:r>
                <a:endParaRPr lang="en-US" altLang="ja-JP" sz="4000" dirty="0" smtClean="0"/>
              </a:p>
              <a:p>
                <a:endParaRPr lang="en-US" altLang="ja-JP" sz="4000" dirty="0"/>
              </a:p>
              <a:p>
                <a:endParaRPr lang="en-US" altLang="ja-JP" sz="4000" dirty="0" smtClean="0"/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930" y="896080"/>
                <a:ext cx="6236791" cy="6863417"/>
              </a:xfrm>
              <a:prstGeom prst="rect">
                <a:avLst/>
              </a:prstGeom>
              <a:blipFill rotWithShape="0">
                <a:blip r:embed="rId2"/>
                <a:stretch>
                  <a:fillRect l="-3421" t="-1599" r="-30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338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132</Words>
  <Application>Microsoft Office PowerPoint</Application>
  <PresentationFormat>ワイド画面</PresentationFormat>
  <Paragraphs>83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Cambria Math</vt:lpstr>
      <vt:lpstr>Office テーマ</vt:lpstr>
      <vt:lpstr>コンピュータによるホログラムの生成</vt:lpstr>
      <vt:lpstr>PowerPoint プレゼンテーション</vt:lpstr>
      <vt:lpstr>干渉について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葛城孝之</dc:creator>
  <cp:lastModifiedBy>Anonymous</cp:lastModifiedBy>
  <cp:revision>22</cp:revision>
  <dcterms:created xsi:type="dcterms:W3CDTF">2017-02-04T13:41:43Z</dcterms:created>
  <dcterms:modified xsi:type="dcterms:W3CDTF">2017-02-09T00:20:59Z</dcterms:modified>
</cp:coreProperties>
</file>