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85" r:id="rId3"/>
    <p:sldId id="265" r:id="rId4"/>
    <p:sldId id="261" r:id="rId5"/>
    <p:sldId id="258" r:id="rId6"/>
    <p:sldId id="259" r:id="rId7"/>
    <p:sldId id="267" r:id="rId8"/>
    <p:sldId id="264" r:id="rId9"/>
    <p:sldId id="269" r:id="rId10"/>
    <p:sldId id="271" r:id="rId11"/>
    <p:sldId id="275" r:id="rId12"/>
    <p:sldId id="276" r:id="rId13"/>
    <p:sldId id="278" r:id="rId14"/>
    <p:sldId id="283" r:id="rId15"/>
    <p:sldId id="260" r:id="rId16"/>
    <p:sldId id="273" r:id="rId17"/>
    <p:sldId id="272" r:id="rId18"/>
    <p:sldId id="274" r:id="rId19"/>
    <p:sldId id="281" r:id="rId20"/>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0B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27" autoAdjust="0"/>
    <p:restoredTop sz="0" autoAdjust="0"/>
  </p:normalViewPr>
  <p:slideViewPr>
    <p:cSldViewPr snapToGrid="0">
      <p:cViewPr varScale="1">
        <p:scale>
          <a:sx n="114" d="100"/>
          <a:sy n="114" d="100"/>
        </p:scale>
        <p:origin x="22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974AB3C-1898-4FB8-9A57-A30BE468717A}" type="datetimeFigureOut">
              <a:rPr kumimoji="1" lang="ja-JP" altLang="en-US" smtClean="0"/>
              <a:t>2020/2/14</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E5BBE30-C554-42EF-B431-65F43ADAA214}" type="slidenum">
              <a:rPr kumimoji="1" lang="ja-JP" altLang="en-US" smtClean="0"/>
              <a:t>‹#›</a:t>
            </a:fld>
            <a:endParaRPr kumimoji="1" lang="ja-JP" altLang="en-US"/>
          </a:p>
        </p:txBody>
      </p:sp>
    </p:spTree>
    <p:extLst>
      <p:ext uri="{BB962C8B-B14F-4D97-AF65-F5344CB8AC3E}">
        <p14:creationId xmlns:p14="http://schemas.microsoft.com/office/powerpoint/2010/main" val="408970036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433B55-EDF4-4EA8-997A-9493EE54B57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5CA0876-1D78-4684-898E-00F8E8518A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0455BF9-997D-479A-A93C-E3ABCCAE5A65}"/>
              </a:ext>
            </a:extLst>
          </p:cNvPr>
          <p:cNvSpPr>
            <a:spLocks noGrp="1"/>
          </p:cNvSpPr>
          <p:nvPr>
            <p:ph type="dt" sz="half" idx="10"/>
          </p:nvPr>
        </p:nvSpPr>
        <p:spPr/>
        <p:txBody>
          <a:bodyPr/>
          <a:lstStyle/>
          <a:p>
            <a:fld id="{374686A5-EEC8-49DC-B34D-1894389218F4}" type="datetime1">
              <a:rPr kumimoji="1" lang="ja-JP" altLang="en-US" smtClean="0"/>
              <a:t>2020/2/14</a:t>
            </a:fld>
            <a:endParaRPr kumimoji="1" lang="ja-JP" altLang="en-US"/>
          </a:p>
        </p:txBody>
      </p:sp>
      <p:sp>
        <p:nvSpPr>
          <p:cNvPr id="5" name="フッター プレースホルダー 4">
            <a:extLst>
              <a:ext uri="{FF2B5EF4-FFF2-40B4-BE49-F238E27FC236}">
                <a16:creationId xmlns:a16="http://schemas.microsoft.com/office/drawing/2014/main" id="{F6D41485-3F4D-4BB6-80A9-D5EFC6013AF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248CA86-17A4-40C3-A3DF-60B257D0946A}"/>
              </a:ext>
            </a:extLst>
          </p:cNvPr>
          <p:cNvSpPr>
            <a:spLocks noGrp="1"/>
          </p:cNvSpPr>
          <p:nvPr>
            <p:ph type="sldNum" sz="quarter" idx="12"/>
          </p:nvPr>
        </p:nvSpPr>
        <p:spPr/>
        <p:txBody>
          <a:bodyPr/>
          <a:lstStyle/>
          <a:p>
            <a:fld id="{3618331D-A76A-4019-8E14-1751E5ACDDCA}" type="slidenum">
              <a:rPr kumimoji="1" lang="ja-JP" altLang="en-US" smtClean="0"/>
              <a:t>‹#›</a:t>
            </a:fld>
            <a:endParaRPr kumimoji="1" lang="ja-JP" altLang="en-US"/>
          </a:p>
        </p:txBody>
      </p:sp>
    </p:spTree>
    <p:extLst>
      <p:ext uri="{BB962C8B-B14F-4D97-AF65-F5344CB8AC3E}">
        <p14:creationId xmlns:p14="http://schemas.microsoft.com/office/powerpoint/2010/main" val="2982783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70C256-D19C-4870-9115-3A2988AC9B0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3CEBBD2-A7D6-4CC3-9209-397E8A77EA6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5BB3962-8B83-45EE-99FC-DCE79A862E34}"/>
              </a:ext>
            </a:extLst>
          </p:cNvPr>
          <p:cNvSpPr>
            <a:spLocks noGrp="1"/>
          </p:cNvSpPr>
          <p:nvPr>
            <p:ph type="dt" sz="half" idx="10"/>
          </p:nvPr>
        </p:nvSpPr>
        <p:spPr/>
        <p:txBody>
          <a:bodyPr/>
          <a:lstStyle/>
          <a:p>
            <a:fld id="{C4B408B8-8437-4753-8B13-C51B89D9E82D}" type="datetime1">
              <a:rPr kumimoji="1" lang="ja-JP" altLang="en-US" smtClean="0"/>
              <a:t>2020/2/14</a:t>
            </a:fld>
            <a:endParaRPr kumimoji="1" lang="ja-JP" altLang="en-US"/>
          </a:p>
        </p:txBody>
      </p:sp>
      <p:sp>
        <p:nvSpPr>
          <p:cNvPr id="5" name="フッター プレースホルダー 4">
            <a:extLst>
              <a:ext uri="{FF2B5EF4-FFF2-40B4-BE49-F238E27FC236}">
                <a16:creationId xmlns:a16="http://schemas.microsoft.com/office/drawing/2014/main" id="{1FAC8954-BAA5-4DD5-AD80-AF81EDA3C06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50A01C7-0AB4-4848-8FB4-7E67555C3E93}"/>
              </a:ext>
            </a:extLst>
          </p:cNvPr>
          <p:cNvSpPr>
            <a:spLocks noGrp="1"/>
          </p:cNvSpPr>
          <p:nvPr>
            <p:ph type="sldNum" sz="quarter" idx="12"/>
          </p:nvPr>
        </p:nvSpPr>
        <p:spPr/>
        <p:txBody>
          <a:bodyPr/>
          <a:lstStyle/>
          <a:p>
            <a:fld id="{3618331D-A76A-4019-8E14-1751E5ACDDCA}" type="slidenum">
              <a:rPr kumimoji="1" lang="ja-JP" altLang="en-US" smtClean="0"/>
              <a:t>‹#›</a:t>
            </a:fld>
            <a:endParaRPr kumimoji="1" lang="ja-JP" altLang="en-US"/>
          </a:p>
        </p:txBody>
      </p:sp>
    </p:spTree>
    <p:extLst>
      <p:ext uri="{BB962C8B-B14F-4D97-AF65-F5344CB8AC3E}">
        <p14:creationId xmlns:p14="http://schemas.microsoft.com/office/powerpoint/2010/main" val="1670024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F970744-17E8-4011-84C1-EF4BD2299F5F}"/>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944BDD1-1905-4F75-A807-3DD1A9FA82D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ED369B2-4403-4830-9B5F-AE3B065EFFA2}"/>
              </a:ext>
            </a:extLst>
          </p:cNvPr>
          <p:cNvSpPr>
            <a:spLocks noGrp="1"/>
          </p:cNvSpPr>
          <p:nvPr>
            <p:ph type="dt" sz="half" idx="10"/>
          </p:nvPr>
        </p:nvSpPr>
        <p:spPr/>
        <p:txBody>
          <a:bodyPr/>
          <a:lstStyle/>
          <a:p>
            <a:fld id="{9BF92575-AED8-413B-9B12-07F6584A5CF9}" type="datetime1">
              <a:rPr kumimoji="1" lang="ja-JP" altLang="en-US" smtClean="0"/>
              <a:t>2020/2/14</a:t>
            </a:fld>
            <a:endParaRPr kumimoji="1" lang="ja-JP" altLang="en-US"/>
          </a:p>
        </p:txBody>
      </p:sp>
      <p:sp>
        <p:nvSpPr>
          <p:cNvPr id="5" name="フッター プレースホルダー 4">
            <a:extLst>
              <a:ext uri="{FF2B5EF4-FFF2-40B4-BE49-F238E27FC236}">
                <a16:creationId xmlns:a16="http://schemas.microsoft.com/office/drawing/2014/main" id="{9CA7E5A5-2543-408C-B8B5-6DF6789273C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EDFA063-2032-464A-A40B-8683D0C93F1F}"/>
              </a:ext>
            </a:extLst>
          </p:cNvPr>
          <p:cNvSpPr>
            <a:spLocks noGrp="1"/>
          </p:cNvSpPr>
          <p:nvPr>
            <p:ph type="sldNum" sz="quarter" idx="12"/>
          </p:nvPr>
        </p:nvSpPr>
        <p:spPr/>
        <p:txBody>
          <a:bodyPr/>
          <a:lstStyle/>
          <a:p>
            <a:fld id="{3618331D-A76A-4019-8E14-1751E5ACDDCA}" type="slidenum">
              <a:rPr kumimoji="1" lang="ja-JP" altLang="en-US" smtClean="0"/>
              <a:t>‹#›</a:t>
            </a:fld>
            <a:endParaRPr kumimoji="1" lang="ja-JP" altLang="en-US"/>
          </a:p>
        </p:txBody>
      </p:sp>
    </p:spTree>
    <p:extLst>
      <p:ext uri="{BB962C8B-B14F-4D97-AF65-F5344CB8AC3E}">
        <p14:creationId xmlns:p14="http://schemas.microsoft.com/office/powerpoint/2010/main" val="1178726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6D25F3-71F2-460F-ACE4-2B562C7E917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4C69893-AF3D-4AFB-A260-E59478D2BB1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77A5A80-54ED-46CE-8E33-BCDC727D14EE}"/>
              </a:ext>
            </a:extLst>
          </p:cNvPr>
          <p:cNvSpPr>
            <a:spLocks noGrp="1"/>
          </p:cNvSpPr>
          <p:nvPr>
            <p:ph type="dt" sz="half" idx="10"/>
          </p:nvPr>
        </p:nvSpPr>
        <p:spPr/>
        <p:txBody>
          <a:bodyPr/>
          <a:lstStyle/>
          <a:p>
            <a:fld id="{0AF9D236-37A2-4B2C-B630-0B50985719EA}" type="datetime1">
              <a:rPr kumimoji="1" lang="ja-JP" altLang="en-US" smtClean="0"/>
              <a:t>2020/2/14</a:t>
            </a:fld>
            <a:endParaRPr kumimoji="1" lang="ja-JP" altLang="en-US"/>
          </a:p>
        </p:txBody>
      </p:sp>
      <p:sp>
        <p:nvSpPr>
          <p:cNvPr id="5" name="フッター プレースホルダー 4">
            <a:extLst>
              <a:ext uri="{FF2B5EF4-FFF2-40B4-BE49-F238E27FC236}">
                <a16:creationId xmlns:a16="http://schemas.microsoft.com/office/drawing/2014/main" id="{8056CEA9-9A21-4871-AE94-C0C9287EB13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9B8410D-05F0-456E-AF97-25994F70063D}"/>
              </a:ext>
            </a:extLst>
          </p:cNvPr>
          <p:cNvSpPr>
            <a:spLocks noGrp="1"/>
          </p:cNvSpPr>
          <p:nvPr>
            <p:ph type="sldNum" sz="quarter" idx="12"/>
          </p:nvPr>
        </p:nvSpPr>
        <p:spPr/>
        <p:txBody>
          <a:bodyPr/>
          <a:lstStyle/>
          <a:p>
            <a:fld id="{3618331D-A76A-4019-8E14-1751E5ACDDCA}" type="slidenum">
              <a:rPr kumimoji="1" lang="ja-JP" altLang="en-US" smtClean="0"/>
              <a:t>‹#›</a:t>
            </a:fld>
            <a:endParaRPr kumimoji="1" lang="ja-JP" altLang="en-US"/>
          </a:p>
        </p:txBody>
      </p:sp>
    </p:spTree>
    <p:extLst>
      <p:ext uri="{BB962C8B-B14F-4D97-AF65-F5344CB8AC3E}">
        <p14:creationId xmlns:p14="http://schemas.microsoft.com/office/powerpoint/2010/main" val="1739541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ABF52C-DD0F-4BEA-8088-6333FA50AF7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EC76F3B-561D-4507-AFC9-C2AF51A3C5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BD91A34-F631-4E72-9C3F-C3322760272A}"/>
              </a:ext>
            </a:extLst>
          </p:cNvPr>
          <p:cNvSpPr>
            <a:spLocks noGrp="1"/>
          </p:cNvSpPr>
          <p:nvPr>
            <p:ph type="dt" sz="half" idx="10"/>
          </p:nvPr>
        </p:nvSpPr>
        <p:spPr/>
        <p:txBody>
          <a:bodyPr/>
          <a:lstStyle/>
          <a:p>
            <a:fld id="{C1D72E33-A6B6-491D-A7E0-114A48C5DD5D}" type="datetime1">
              <a:rPr kumimoji="1" lang="ja-JP" altLang="en-US" smtClean="0"/>
              <a:t>2020/2/14</a:t>
            </a:fld>
            <a:endParaRPr kumimoji="1" lang="ja-JP" altLang="en-US"/>
          </a:p>
        </p:txBody>
      </p:sp>
      <p:sp>
        <p:nvSpPr>
          <p:cNvPr id="5" name="フッター プレースホルダー 4">
            <a:extLst>
              <a:ext uri="{FF2B5EF4-FFF2-40B4-BE49-F238E27FC236}">
                <a16:creationId xmlns:a16="http://schemas.microsoft.com/office/drawing/2014/main" id="{9A82EA52-77F2-4166-91C6-D6688D8CFFE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D8D44F2-2C90-45F9-B551-FB0270806E99}"/>
              </a:ext>
            </a:extLst>
          </p:cNvPr>
          <p:cNvSpPr>
            <a:spLocks noGrp="1"/>
          </p:cNvSpPr>
          <p:nvPr>
            <p:ph type="sldNum" sz="quarter" idx="12"/>
          </p:nvPr>
        </p:nvSpPr>
        <p:spPr/>
        <p:txBody>
          <a:bodyPr/>
          <a:lstStyle/>
          <a:p>
            <a:fld id="{3618331D-A76A-4019-8E14-1751E5ACDDCA}" type="slidenum">
              <a:rPr kumimoji="1" lang="ja-JP" altLang="en-US" smtClean="0"/>
              <a:t>‹#›</a:t>
            </a:fld>
            <a:endParaRPr kumimoji="1" lang="ja-JP" altLang="en-US"/>
          </a:p>
        </p:txBody>
      </p:sp>
    </p:spTree>
    <p:extLst>
      <p:ext uri="{BB962C8B-B14F-4D97-AF65-F5344CB8AC3E}">
        <p14:creationId xmlns:p14="http://schemas.microsoft.com/office/powerpoint/2010/main" val="1319604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F0449C-6978-47D0-9E7E-4F539C2ABB9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3417ADC-45F1-4207-8D91-2A5CC0F8297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7DE8F29-7D51-473B-92AD-65675F9F265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D5DC76B-9F73-47D4-8AE8-105EE785D175}"/>
              </a:ext>
            </a:extLst>
          </p:cNvPr>
          <p:cNvSpPr>
            <a:spLocks noGrp="1"/>
          </p:cNvSpPr>
          <p:nvPr>
            <p:ph type="dt" sz="half" idx="10"/>
          </p:nvPr>
        </p:nvSpPr>
        <p:spPr/>
        <p:txBody>
          <a:bodyPr/>
          <a:lstStyle/>
          <a:p>
            <a:fld id="{5CD3A59E-CF98-4C53-930B-D25729AEA567}" type="datetime1">
              <a:rPr kumimoji="1" lang="ja-JP" altLang="en-US" smtClean="0"/>
              <a:t>2020/2/14</a:t>
            </a:fld>
            <a:endParaRPr kumimoji="1" lang="ja-JP" altLang="en-US"/>
          </a:p>
        </p:txBody>
      </p:sp>
      <p:sp>
        <p:nvSpPr>
          <p:cNvPr id="6" name="フッター プレースホルダー 5">
            <a:extLst>
              <a:ext uri="{FF2B5EF4-FFF2-40B4-BE49-F238E27FC236}">
                <a16:creationId xmlns:a16="http://schemas.microsoft.com/office/drawing/2014/main" id="{6409A16F-5299-44B0-A8EC-B800872CCC2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ECD0F7E-466D-4AF4-9016-4562A188319F}"/>
              </a:ext>
            </a:extLst>
          </p:cNvPr>
          <p:cNvSpPr>
            <a:spLocks noGrp="1"/>
          </p:cNvSpPr>
          <p:nvPr>
            <p:ph type="sldNum" sz="quarter" idx="12"/>
          </p:nvPr>
        </p:nvSpPr>
        <p:spPr/>
        <p:txBody>
          <a:bodyPr/>
          <a:lstStyle/>
          <a:p>
            <a:fld id="{3618331D-A76A-4019-8E14-1751E5ACDDCA}" type="slidenum">
              <a:rPr kumimoji="1" lang="ja-JP" altLang="en-US" smtClean="0"/>
              <a:t>‹#›</a:t>
            </a:fld>
            <a:endParaRPr kumimoji="1" lang="ja-JP" altLang="en-US"/>
          </a:p>
        </p:txBody>
      </p:sp>
    </p:spTree>
    <p:extLst>
      <p:ext uri="{BB962C8B-B14F-4D97-AF65-F5344CB8AC3E}">
        <p14:creationId xmlns:p14="http://schemas.microsoft.com/office/powerpoint/2010/main" val="3308989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EC77B4-CBBE-48DD-A16A-187A07EFB67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28A49AB-7708-4C63-B918-0103BE927F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F66D22B-02C5-4084-9D85-B5434DDD937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6E38597-59CC-40D5-88F6-65085E18AD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76327F3-C1D7-4A8D-B259-5808B6580013}"/>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BD09833-6C50-40AA-9286-668B17B69A49}"/>
              </a:ext>
            </a:extLst>
          </p:cNvPr>
          <p:cNvSpPr>
            <a:spLocks noGrp="1"/>
          </p:cNvSpPr>
          <p:nvPr>
            <p:ph type="dt" sz="half" idx="10"/>
          </p:nvPr>
        </p:nvSpPr>
        <p:spPr/>
        <p:txBody>
          <a:bodyPr/>
          <a:lstStyle/>
          <a:p>
            <a:fld id="{D83E2A49-E8C3-4F28-BD84-ACF97F78B642}" type="datetime1">
              <a:rPr kumimoji="1" lang="ja-JP" altLang="en-US" smtClean="0"/>
              <a:t>2020/2/14</a:t>
            </a:fld>
            <a:endParaRPr kumimoji="1" lang="ja-JP" altLang="en-US"/>
          </a:p>
        </p:txBody>
      </p:sp>
      <p:sp>
        <p:nvSpPr>
          <p:cNvPr id="8" name="フッター プレースホルダー 7">
            <a:extLst>
              <a:ext uri="{FF2B5EF4-FFF2-40B4-BE49-F238E27FC236}">
                <a16:creationId xmlns:a16="http://schemas.microsoft.com/office/drawing/2014/main" id="{D32780CE-E1DB-4B7A-B7AA-A03BB891A0D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F51231B4-3A35-4583-B40B-5CCDE74B8DF9}"/>
              </a:ext>
            </a:extLst>
          </p:cNvPr>
          <p:cNvSpPr>
            <a:spLocks noGrp="1"/>
          </p:cNvSpPr>
          <p:nvPr>
            <p:ph type="sldNum" sz="quarter" idx="12"/>
          </p:nvPr>
        </p:nvSpPr>
        <p:spPr/>
        <p:txBody>
          <a:bodyPr/>
          <a:lstStyle/>
          <a:p>
            <a:fld id="{3618331D-A76A-4019-8E14-1751E5ACDDCA}" type="slidenum">
              <a:rPr kumimoji="1" lang="ja-JP" altLang="en-US" smtClean="0"/>
              <a:t>‹#›</a:t>
            </a:fld>
            <a:endParaRPr kumimoji="1" lang="ja-JP" altLang="en-US"/>
          </a:p>
        </p:txBody>
      </p:sp>
    </p:spTree>
    <p:extLst>
      <p:ext uri="{BB962C8B-B14F-4D97-AF65-F5344CB8AC3E}">
        <p14:creationId xmlns:p14="http://schemas.microsoft.com/office/powerpoint/2010/main" val="464950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C9E779-C977-4AE2-8506-74C53B5D3E4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0E294675-0BD8-434B-9BCB-A1F344673C21}"/>
              </a:ext>
            </a:extLst>
          </p:cNvPr>
          <p:cNvSpPr>
            <a:spLocks noGrp="1"/>
          </p:cNvSpPr>
          <p:nvPr>
            <p:ph type="dt" sz="half" idx="10"/>
          </p:nvPr>
        </p:nvSpPr>
        <p:spPr/>
        <p:txBody>
          <a:bodyPr/>
          <a:lstStyle/>
          <a:p>
            <a:fld id="{3A9849CC-04A8-45D6-A0BF-A0264FC68D14}" type="datetime1">
              <a:rPr kumimoji="1" lang="ja-JP" altLang="en-US" smtClean="0"/>
              <a:t>2020/2/14</a:t>
            </a:fld>
            <a:endParaRPr kumimoji="1" lang="ja-JP" altLang="en-US"/>
          </a:p>
        </p:txBody>
      </p:sp>
      <p:sp>
        <p:nvSpPr>
          <p:cNvPr id="4" name="フッター プレースホルダー 3">
            <a:extLst>
              <a:ext uri="{FF2B5EF4-FFF2-40B4-BE49-F238E27FC236}">
                <a16:creationId xmlns:a16="http://schemas.microsoft.com/office/drawing/2014/main" id="{32110ED8-C938-4FA4-8DE3-D5B23A7B37A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9EE9A16-1260-46E6-BF5C-1A1036CDD88D}"/>
              </a:ext>
            </a:extLst>
          </p:cNvPr>
          <p:cNvSpPr>
            <a:spLocks noGrp="1"/>
          </p:cNvSpPr>
          <p:nvPr>
            <p:ph type="sldNum" sz="quarter" idx="12"/>
          </p:nvPr>
        </p:nvSpPr>
        <p:spPr/>
        <p:txBody>
          <a:bodyPr/>
          <a:lstStyle/>
          <a:p>
            <a:fld id="{3618331D-A76A-4019-8E14-1751E5ACDDCA}" type="slidenum">
              <a:rPr kumimoji="1" lang="ja-JP" altLang="en-US" smtClean="0"/>
              <a:t>‹#›</a:t>
            </a:fld>
            <a:endParaRPr kumimoji="1" lang="ja-JP" altLang="en-US"/>
          </a:p>
        </p:txBody>
      </p:sp>
    </p:spTree>
    <p:extLst>
      <p:ext uri="{BB962C8B-B14F-4D97-AF65-F5344CB8AC3E}">
        <p14:creationId xmlns:p14="http://schemas.microsoft.com/office/powerpoint/2010/main" val="2190052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6EA1879-7210-42A7-895C-6C91297A5F31}"/>
              </a:ext>
            </a:extLst>
          </p:cNvPr>
          <p:cNvSpPr>
            <a:spLocks noGrp="1"/>
          </p:cNvSpPr>
          <p:nvPr>
            <p:ph type="dt" sz="half" idx="10"/>
          </p:nvPr>
        </p:nvSpPr>
        <p:spPr/>
        <p:txBody>
          <a:bodyPr/>
          <a:lstStyle/>
          <a:p>
            <a:fld id="{6D03CDA9-3DA9-4CE1-AFDA-F733E347E516}" type="datetime1">
              <a:rPr kumimoji="1" lang="ja-JP" altLang="en-US" smtClean="0"/>
              <a:t>2020/2/14</a:t>
            </a:fld>
            <a:endParaRPr kumimoji="1" lang="ja-JP" altLang="en-US"/>
          </a:p>
        </p:txBody>
      </p:sp>
      <p:sp>
        <p:nvSpPr>
          <p:cNvPr id="3" name="フッター プレースホルダー 2">
            <a:extLst>
              <a:ext uri="{FF2B5EF4-FFF2-40B4-BE49-F238E27FC236}">
                <a16:creationId xmlns:a16="http://schemas.microsoft.com/office/drawing/2014/main" id="{8BD627EA-7FC8-46A8-9F76-FDA72D146FF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67B7200-CFE8-4A85-A8FC-4A48B3EA6A42}"/>
              </a:ext>
            </a:extLst>
          </p:cNvPr>
          <p:cNvSpPr>
            <a:spLocks noGrp="1"/>
          </p:cNvSpPr>
          <p:nvPr>
            <p:ph type="sldNum" sz="quarter" idx="12"/>
          </p:nvPr>
        </p:nvSpPr>
        <p:spPr/>
        <p:txBody>
          <a:bodyPr/>
          <a:lstStyle/>
          <a:p>
            <a:fld id="{3618331D-A76A-4019-8E14-1751E5ACDDCA}" type="slidenum">
              <a:rPr kumimoji="1" lang="ja-JP" altLang="en-US" smtClean="0"/>
              <a:t>‹#›</a:t>
            </a:fld>
            <a:endParaRPr kumimoji="1" lang="ja-JP" altLang="en-US"/>
          </a:p>
        </p:txBody>
      </p:sp>
    </p:spTree>
    <p:extLst>
      <p:ext uri="{BB962C8B-B14F-4D97-AF65-F5344CB8AC3E}">
        <p14:creationId xmlns:p14="http://schemas.microsoft.com/office/powerpoint/2010/main" val="1600061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7C8926-768F-44DF-99F0-4C8EDD4E482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AAB9E03-DF29-461E-BE49-A9605AC096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7670F07-8770-4C7F-9485-6DF4D24DE4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B5A5681-89EE-41E7-AA21-DFA89D2450A8}"/>
              </a:ext>
            </a:extLst>
          </p:cNvPr>
          <p:cNvSpPr>
            <a:spLocks noGrp="1"/>
          </p:cNvSpPr>
          <p:nvPr>
            <p:ph type="dt" sz="half" idx="10"/>
          </p:nvPr>
        </p:nvSpPr>
        <p:spPr/>
        <p:txBody>
          <a:bodyPr/>
          <a:lstStyle/>
          <a:p>
            <a:fld id="{7B0671D3-97A1-4E3C-AD11-C8E35F6D2656}" type="datetime1">
              <a:rPr kumimoji="1" lang="ja-JP" altLang="en-US" smtClean="0"/>
              <a:t>2020/2/14</a:t>
            </a:fld>
            <a:endParaRPr kumimoji="1" lang="ja-JP" altLang="en-US"/>
          </a:p>
        </p:txBody>
      </p:sp>
      <p:sp>
        <p:nvSpPr>
          <p:cNvPr id="6" name="フッター プレースホルダー 5">
            <a:extLst>
              <a:ext uri="{FF2B5EF4-FFF2-40B4-BE49-F238E27FC236}">
                <a16:creationId xmlns:a16="http://schemas.microsoft.com/office/drawing/2014/main" id="{ECE71E4A-1789-482D-ACFF-64687CA914B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4A9E0A6-D579-4988-ACD0-89DD08138869}"/>
              </a:ext>
            </a:extLst>
          </p:cNvPr>
          <p:cNvSpPr>
            <a:spLocks noGrp="1"/>
          </p:cNvSpPr>
          <p:nvPr>
            <p:ph type="sldNum" sz="quarter" idx="12"/>
          </p:nvPr>
        </p:nvSpPr>
        <p:spPr/>
        <p:txBody>
          <a:bodyPr/>
          <a:lstStyle/>
          <a:p>
            <a:fld id="{3618331D-A76A-4019-8E14-1751E5ACDDCA}" type="slidenum">
              <a:rPr kumimoji="1" lang="ja-JP" altLang="en-US" smtClean="0"/>
              <a:t>‹#›</a:t>
            </a:fld>
            <a:endParaRPr kumimoji="1" lang="ja-JP" altLang="en-US"/>
          </a:p>
        </p:txBody>
      </p:sp>
    </p:spTree>
    <p:extLst>
      <p:ext uri="{BB962C8B-B14F-4D97-AF65-F5344CB8AC3E}">
        <p14:creationId xmlns:p14="http://schemas.microsoft.com/office/powerpoint/2010/main" val="2053777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6BB3AB-874E-43AF-8319-2054CE0D33B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FC38669-9176-4247-A4AE-E4AF461F50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B1134B4-DAF8-4971-A44B-55EC03FE2B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053EC03-0A63-4196-8F60-DDE7B9625BB4}"/>
              </a:ext>
            </a:extLst>
          </p:cNvPr>
          <p:cNvSpPr>
            <a:spLocks noGrp="1"/>
          </p:cNvSpPr>
          <p:nvPr>
            <p:ph type="dt" sz="half" idx="10"/>
          </p:nvPr>
        </p:nvSpPr>
        <p:spPr/>
        <p:txBody>
          <a:bodyPr/>
          <a:lstStyle/>
          <a:p>
            <a:fld id="{46B25F5E-4507-455A-A46B-CEB0A54EA74D}" type="datetime1">
              <a:rPr kumimoji="1" lang="ja-JP" altLang="en-US" smtClean="0"/>
              <a:t>2020/2/14</a:t>
            </a:fld>
            <a:endParaRPr kumimoji="1" lang="ja-JP" altLang="en-US"/>
          </a:p>
        </p:txBody>
      </p:sp>
      <p:sp>
        <p:nvSpPr>
          <p:cNvPr id="6" name="フッター プレースホルダー 5">
            <a:extLst>
              <a:ext uri="{FF2B5EF4-FFF2-40B4-BE49-F238E27FC236}">
                <a16:creationId xmlns:a16="http://schemas.microsoft.com/office/drawing/2014/main" id="{34B7E8EC-A846-4144-9662-60666E9996C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B84A709-CFC5-441E-A369-74C3A34731E7}"/>
              </a:ext>
            </a:extLst>
          </p:cNvPr>
          <p:cNvSpPr>
            <a:spLocks noGrp="1"/>
          </p:cNvSpPr>
          <p:nvPr>
            <p:ph type="sldNum" sz="quarter" idx="12"/>
          </p:nvPr>
        </p:nvSpPr>
        <p:spPr/>
        <p:txBody>
          <a:bodyPr/>
          <a:lstStyle/>
          <a:p>
            <a:fld id="{3618331D-A76A-4019-8E14-1751E5ACDDCA}" type="slidenum">
              <a:rPr kumimoji="1" lang="ja-JP" altLang="en-US" smtClean="0"/>
              <a:t>‹#›</a:t>
            </a:fld>
            <a:endParaRPr kumimoji="1" lang="ja-JP" altLang="en-US"/>
          </a:p>
        </p:txBody>
      </p:sp>
    </p:spTree>
    <p:extLst>
      <p:ext uri="{BB962C8B-B14F-4D97-AF65-F5344CB8AC3E}">
        <p14:creationId xmlns:p14="http://schemas.microsoft.com/office/powerpoint/2010/main" val="2824666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E663E5C-DA66-4845-9D02-C95B754641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42CF52A-038F-4AC9-BED4-A8A2E12A85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F2D927F-4C85-4BA1-95BE-79D2255152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54AA29-F063-4D65-810F-5DC56D6305ED}" type="datetime1">
              <a:rPr kumimoji="1" lang="ja-JP" altLang="en-US" smtClean="0"/>
              <a:t>2020/2/14</a:t>
            </a:fld>
            <a:endParaRPr kumimoji="1" lang="ja-JP" altLang="en-US"/>
          </a:p>
        </p:txBody>
      </p:sp>
      <p:sp>
        <p:nvSpPr>
          <p:cNvPr id="5" name="フッター プレースホルダー 4">
            <a:extLst>
              <a:ext uri="{FF2B5EF4-FFF2-40B4-BE49-F238E27FC236}">
                <a16:creationId xmlns:a16="http://schemas.microsoft.com/office/drawing/2014/main" id="{B5923902-54BD-45E0-8C42-FA30C046C4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25EC12B-028B-4176-8F5F-2E74D869F4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18331D-A76A-4019-8E14-1751E5ACDDCA}" type="slidenum">
              <a:rPr kumimoji="1" lang="ja-JP" altLang="en-US" smtClean="0"/>
              <a:t>‹#›</a:t>
            </a:fld>
            <a:endParaRPr kumimoji="1" lang="ja-JP" altLang="en-US"/>
          </a:p>
        </p:txBody>
      </p:sp>
    </p:spTree>
    <p:extLst>
      <p:ext uri="{BB962C8B-B14F-4D97-AF65-F5344CB8AC3E}">
        <p14:creationId xmlns:p14="http://schemas.microsoft.com/office/powerpoint/2010/main" val="3556011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93AD52-A64F-41EC-8C4B-0A7BD3BFF2B3}"/>
              </a:ext>
            </a:extLst>
          </p:cNvPr>
          <p:cNvSpPr>
            <a:spLocks noGrp="1"/>
          </p:cNvSpPr>
          <p:nvPr>
            <p:ph type="ctrTitle"/>
          </p:nvPr>
        </p:nvSpPr>
        <p:spPr>
          <a:xfrm>
            <a:off x="1199626" y="627412"/>
            <a:ext cx="9468374" cy="2387600"/>
          </a:xfrm>
        </p:spPr>
        <p:txBody>
          <a:bodyPr/>
          <a:lstStyle/>
          <a:p>
            <a:r>
              <a:rPr kumimoji="1" lang="ja-JP" altLang="en-US" b="1" dirty="0"/>
              <a:t>空気抵抗力の運動への影響</a:t>
            </a:r>
          </a:p>
        </p:txBody>
      </p:sp>
      <p:sp>
        <p:nvSpPr>
          <p:cNvPr id="3" name="字幕 2">
            <a:extLst>
              <a:ext uri="{FF2B5EF4-FFF2-40B4-BE49-F238E27FC236}">
                <a16:creationId xmlns:a16="http://schemas.microsoft.com/office/drawing/2014/main" id="{0CB5942A-7BD9-40A4-B847-C032C8369C0A}"/>
              </a:ext>
            </a:extLst>
          </p:cNvPr>
          <p:cNvSpPr>
            <a:spLocks noGrp="1"/>
          </p:cNvSpPr>
          <p:nvPr>
            <p:ph type="subTitle" idx="1"/>
          </p:nvPr>
        </p:nvSpPr>
        <p:spPr/>
        <p:txBody>
          <a:bodyPr>
            <a:normAutofit lnSpcReduction="10000"/>
          </a:bodyPr>
          <a:lstStyle/>
          <a:p>
            <a:r>
              <a:rPr kumimoji="1" lang="ja-JP" altLang="en-US" sz="3200" dirty="0"/>
              <a:t>大阪工業大学　情報科学部　情報システム学科</a:t>
            </a:r>
            <a:endParaRPr kumimoji="1" lang="en-US" altLang="ja-JP" sz="3200" dirty="0"/>
          </a:p>
          <a:p>
            <a:endParaRPr kumimoji="1" lang="en-US" altLang="ja-JP" sz="3200" dirty="0"/>
          </a:p>
          <a:p>
            <a:r>
              <a:rPr kumimoji="1" lang="ja-JP" altLang="en-US" sz="3200" dirty="0"/>
              <a:t>福井　陸斗</a:t>
            </a:r>
          </a:p>
        </p:txBody>
      </p:sp>
      <p:sp>
        <p:nvSpPr>
          <p:cNvPr id="8" name="スライド番号プレースホルダー 7">
            <a:extLst>
              <a:ext uri="{FF2B5EF4-FFF2-40B4-BE49-F238E27FC236}">
                <a16:creationId xmlns:a16="http://schemas.microsoft.com/office/drawing/2014/main" id="{6C578F77-D249-4942-A61E-B7A3836E40D2}"/>
              </a:ext>
            </a:extLst>
          </p:cNvPr>
          <p:cNvSpPr>
            <a:spLocks noGrp="1"/>
          </p:cNvSpPr>
          <p:nvPr>
            <p:ph type="sldNum" sz="quarter" idx="12"/>
          </p:nvPr>
        </p:nvSpPr>
        <p:spPr/>
        <p:txBody>
          <a:bodyPr/>
          <a:lstStyle/>
          <a:p>
            <a:fld id="{3618331D-A76A-4019-8E14-1751E5ACDDCA}" type="slidenum">
              <a:rPr kumimoji="1" lang="ja-JP" altLang="en-US" smtClean="0"/>
              <a:t>1</a:t>
            </a:fld>
            <a:endParaRPr kumimoji="1" lang="ja-JP" altLang="en-US"/>
          </a:p>
        </p:txBody>
      </p:sp>
    </p:spTree>
    <p:extLst>
      <p:ext uri="{BB962C8B-B14F-4D97-AF65-F5344CB8AC3E}">
        <p14:creationId xmlns:p14="http://schemas.microsoft.com/office/powerpoint/2010/main" val="2768835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動体の形状による空気抵抗力の比較</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838200" y="1825625"/>
                <a:ext cx="5257800" cy="4351338"/>
              </a:xfrm>
            </p:spPr>
            <p:txBody>
              <a:bodyPr>
                <a:normAutofit fontScale="92500" lnSpcReduction="10000"/>
              </a:bodyPr>
              <a:lstStyle/>
              <a:p>
                <a:r>
                  <a:rPr lang="ja-JP" altLang="en-US" sz="2400" dirty="0"/>
                  <a:t>跳ね返り係数</a:t>
                </a:r>
                <a14:m>
                  <m:oMath xmlns:m="http://schemas.openxmlformats.org/officeDocument/2006/math">
                    <m:r>
                      <a:rPr lang="en-US" altLang="ja-JP" sz="2400" i="1" dirty="0">
                        <a:latin typeface="Cambria Math" panose="02040503050406030204" pitchFamily="18" charset="0"/>
                      </a:rPr>
                      <m:t>𝑒</m:t>
                    </m:r>
                  </m:oMath>
                </a14:m>
                <a:r>
                  <a:rPr kumimoji="1" lang="ja-JP" altLang="en-US" sz="2400" dirty="0"/>
                  <a:t>である物体の形状を曲線</a:t>
                </a:r>
                <a14:m>
                  <m:oMath xmlns:m="http://schemas.openxmlformats.org/officeDocument/2006/math">
                    <m:r>
                      <a:rPr kumimoji="1" lang="en-US" altLang="ja-JP" sz="2400" b="0" i="1" smtClean="0">
                        <a:latin typeface="Cambria Math" panose="02040503050406030204" pitchFamily="18" charset="0"/>
                      </a:rPr>
                      <m:t>𝑦</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𝑥</m:t>
                    </m:r>
                    <m:r>
                      <a:rPr kumimoji="1" lang="en-US" altLang="ja-JP" sz="2400" b="0" i="1" smtClean="0">
                        <a:latin typeface="Cambria Math" panose="02040503050406030204" pitchFamily="18" charset="0"/>
                      </a:rPr>
                      <m:t>)</m:t>
                    </m:r>
                  </m:oMath>
                </a14:m>
                <a:r>
                  <a:rPr kumimoji="1" lang="ja-JP" altLang="en-US" sz="2400" dirty="0"/>
                  <a:t>を断面として、</a:t>
                </a:r>
                <a14:m>
                  <m:oMath xmlns:m="http://schemas.openxmlformats.org/officeDocument/2006/math">
                    <m:r>
                      <a:rPr kumimoji="1" lang="en-US" altLang="ja-JP" sz="2400" b="0" i="1" smtClean="0">
                        <a:latin typeface="Cambria Math" panose="02040503050406030204" pitchFamily="18" charset="0"/>
                      </a:rPr>
                      <m:t>𝑥</m:t>
                    </m:r>
                  </m:oMath>
                </a14:m>
                <a:r>
                  <a:rPr kumimoji="1" lang="ja-JP" altLang="en-US" sz="2400" dirty="0"/>
                  <a:t>軸の周りに</a:t>
                </a:r>
                <a:r>
                  <a:rPr kumimoji="1" lang="en-US" altLang="ja-JP" sz="2400" dirty="0"/>
                  <a:t>180</a:t>
                </a:r>
                <a:r>
                  <a:rPr kumimoji="1" lang="ja-JP" altLang="en-US" sz="2400" dirty="0"/>
                  <a:t>度回転させた形状の物体が速度</a:t>
                </a:r>
                <a14:m>
                  <m:oMath xmlns:m="http://schemas.openxmlformats.org/officeDocument/2006/math">
                    <m:r>
                      <a:rPr kumimoji="1" lang="en-US" altLang="ja-JP" sz="2400" b="0" i="1" smtClean="0">
                        <a:latin typeface="Cambria Math" panose="02040503050406030204" pitchFamily="18" charset="0"/>
                      </a:rPr>
                      <m:t>𝑣</m:t>
                    </m:r>
                  </m:oMath>
                </a14:m>
                <a:r>
                  <a:rPr kumimoji="1" lang="ja-JP" altLang="en-US" sz="2400" dirty="0"/>
                  <a:t>で</a:t>
                </a:r>
                <a14:m>
                  <m:oMath xmlns:m="http://schemas.openxmlformats.org/officeDocument/2006/math">
                    <m:r>
                      <a:rPr lang="en-US" altLang="ja-JP" sz="2400" i="1">
                        <a:latin typeface="Cambria Math" panose="02040503050406030204" pitchFamily="18" charset="0"/>
                      </a:rPr>
                      <m:t>𝑥</m:t>
                    </m:r>
                  </m:oMath>
                </a14:m>
                <a:r>
                  <a:rPr lang="ja-JP" altLang="en-US" sz="2400" dirty="0"/>
                  <a:t>軸方向に動くとき空気分子から受ける抵抗力を考えた</a:t>
                </a:r>
                <a:endParaRPr lang="en-US" altLang="ja-JP" sz="2400" dirty="0"/>
              </a:p>
              <a:p>
                <a:endParaRPr lang="en-US" altLang="ja-JP" sz="2400" dirty="0"/>
              </a:p>
              <a:p>
                <a:r>
                  <a:rPr lang="ja-JP" altLang="en-US" sz="2400" dirty="0"/>
                  <a:t>物体の断面の高さは</a:t>
                </a:r>
                <a:r>
                  <a:rPr lang="en-US" altLang="ja-JP" sz="2400" dirty="0"/>
                  <a:t>H</a:t>
                </a:r>
                <a:r>
                  <a:rPr lang="ja-JP" altLang="en-US" sz="2400" dirty="0" err="1"/>
                  <a:t>、</a:t>
                </a:r>
                <a:r>
                  <a:rPr lang="ja-JP" altLang="en-US" sz="2400" dirty="0"/>
                  <a:t>先端までの長さは</a:t>
                </a:r>
                <a:r>
                  <a:rPr lang="en-US" altLang="ja-JP" sz="2400" dirty="0"/>
                  <a:t>L</a:t>
                </a:r>
                <a:r>
                  <a:rPr lang="ja-JP" altLang="en-US" sz="2400" dirty="0"/>
                  <a:t>である</a:t>
                </a:r>
                <a:endParaRPr lang="en-US" altLang="ja-JP" sz="2400" dirty="0"/>
              </a:p>
              <a:p>
                <a:endParaRPr kumimoji="1" lang="en-US" altLang="ja-JP" sz="2400" dirty="0"/>
              </a:p>
              <a:p>
                <a:r>
                  <a:rPr kumimoji="1" lang="ja-JP" altLang="en-US" sz="2400" dirty="0"/>
                  <a:t>図の通りに、質量</a:t>
                </a:r>
                <a:r>
                  <a:rPr kumimoji="1" lang="en-US" altLang="ja-JP" sz="2400" dirty="0"/>
                  <a:t>m</a:t>
                </a:r>
                <a:r>
                  <a:rPr kumimoji="1" lang="ja-JP" altLang="en-US" sz="2400" dirty="0"/>
                  <a:t>の空気分子が</a:t>
                </a:r>
                <a14:m>
                  <m:oMath xmlns:m="http://schemas.openxmlformats.org/officeDocument/2006/math">
                    <m:r>
                      <a:rPr lang="en-US" altLang="ja-JP" sz="2400" i="1">
                        <a:latin typeface="Cambria Math" panose="02040503050406030204" pitchFamily="18" charset="0"/>
                      </a:rPr>
                      <m:t>𝑥</m:t>
                    </m:r>
                  </m:oMath>
                </a14:m>
                <a:r>
                  <a:rPr lang="ja-JP" altLang="en-US" sz="2400" dirty="0"/>
                  <a:t>軸に水平に物体にぶつかり、速度</a:t>
                </a:r>
                <a14:m>
                  <m:oMath xmlns:m="http://schemas.openxmlformats.org/officeDocument/2006/math">
                    <m:r>
                      <a:rPr lang="en-US" altLang="ja-JP" sz="2400" b="0" i="1" smtClean="0">
                        <a:latin typeface="Cambria Math" panose="02040503050406030204" pitchFamily="18" charset="0"/>
                      </a:rPr>
                      <m:t>𝑣</m:t>
                    </m:r>
                    <m:r>
                      <a:rPr lang="en-US" altLang="ja-JP" sz="2400" b="0" i="1" smtClean="0">
                        <a:latin typeface="Cambria Math" panose="02040503050406030204" pitchFamily="18" charset="0"/>
                      </a:rPr>
                      <m:t>′</m:t>
                    </m:r>
                  </m:oMath>
                </a14:m>
                <a:r>
                  <a:rPr kumimoji="1" lang="ja-JP" altLang="en-US" sz="2400" dirty="0"/>
                  <a:t>で跳ね返り、同様に角度</a:t>
                </a:r>
                <a:r>
                  <a:rPr kumimoji="1" lang="en-US" altLang="ja-JP" sz="2400" dirty="0"/>
                  <a:t>θ</a:t>
                </a:r>
                <a:r>
                  <a:rPr kumimoji="1" lang="ja-JP" altLang="en-US" sz="2400" dirty="0"/>
                  <a:t>でぶつかり</a:t>
                </a:r>
                <a:r>
                  <a:rPr kumimoji="1" lang="en-US" altLang="ja-JP" sz="2400" dirty="0"/>
                  <a:t>θ’</a:t>
                </a:r>
                <a:r>
                  <a:rPr kumimoji="1" lang="ja-JP" altLang="en-US" sz="2400" dirty="0"/>
                  <a:t>で跳ね返るとした</a:t>
                </a:r>
                <a:endParaRPr kumimoji="1" lang="en-US" altLang="ja-JP" sz="24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838200" y="1825625"/>
                <a:ext cx="5257800" cy="4351338"/>
              </a:xfrm>
              <a:blipFill rotWithShape="0">
                <a:blip r:embed="rId2"/>
                <a:stretch>
                  <a:fillRect l="-1392" t="-2101" r="-1392"/>
                </a:stretch>
              </a:blipFill>
            </p:spPr>
            <p:txBody>
              <a:bodyPr/>
              <a:lstStyle/>
              <a:p>
                <a:r>
                  <a:rPr lang="ja-JP" altLang="en-US">
                    <a:noFill/>
                  </a:rPr>
                  <a:t> </a:t>
                </a:r>
              </a:p>
            </p:txBody>
          </p:sp>
        </mc:Fallback>
      </mc:AlternateContent>
      <p:pic>
        <p:nvPicPr>
          <p:cNvPr id="6" name="図 5" descr="テキスト, 地図, 座る, テーブル が含まれている画像&#10;&#10;自動的に生成された説明">
            <a:extLst>
              <a:ext uri="{FF2B5EF4-FFF2-40B4-BE49-F238E27FC236}">
                <a16:creationId xmlns:a16="http://schemas.microsoft.com/office/drawing/2014/main" id="{35F12E27-73F4-4269-8F9F-2AF49E65E3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2843" y="1825625"/>
            <a:ext cx="5591175" cy="4524375"/>
          </a:xfrm>
          <a:prstGeom prst="rect">
            <a:avLst/>
          </a:prstGeom>
        </p:spPr>
      </p:pic>
      <p:sp>
        <p:nvSpPr>
          <p:cNvPr id="9" name="スライド番号プレースホルダー 8">
            <a:extLst>
              <a:ext uri="{FF2B5EF4-FFF2-40B4-BE49-F238E27FC236}">
                <a16:creationId xmlns:a16="http://schemas.microsoft.com/office/drawing/2014/main" id="{793DBC9F-89B0-4B67-B3E4-4B9AE3E9352D}"/>
              </a:ext>
            </a:extLst>
          </p:cNvPr>
          <p:cNvSpPr>
            <a:spLocks noGrp="1"/>
          </p:cNvSpPr>
          <p:nvPr>
            <p:ph type="sldNum" sz="quarter" idx="12"/>
          </p:nvPr>
        </p:nvSpPr>
        <p:spPr/>
        <p:txBody>
          <a:bodyPr/>
          <a:lstStyle/>
          <a:p>
            <a:pPr algn="ctr"/>
            <a:fld id="{3618331D-A76A-4019-8E14-1751E5ACDDCA}" type="slidenum">
              <a:rPr kumimoji="1" lang="ja-JP" altLang="en-US" sz="2000" smtClean="0"/>
              <a:pPr algn="ctr"/>
              <a:t>10</a:t>
            </a:fld>
            <a:endParaRPr kumimoji="1" lang="ja-JP" altLang="en-US" sz="2000" dirty="0"/>
          </a:p>
        </p:txBody>
      </p:sp>
    </p:spTree>
    <p:extLst>
      <p:ext uri="{BB962C8B-B14F-4D97-AF65-F5344CB8AC3E}">
        <p14:creationId xmlns:p14="http://schemas.microsoft.com/office/powerpoint/2010/main" val="4005061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31343" y="365125"/>
            <a:ext cx="4312217" cy="3979195"/>
          </a:xfrm>
        </p:spPr>
      </p:pic>
      <mc:AlternateContent xmlns:mc="http://schemas.openxmlformats.org/markup-compatibility/2006" xmlns:a14="http://schemas.microsoft.com/office/drawing/2010/main">
        <mc:Choice Requires="a14">
          <p:sp>
            <p:nvSpPr>
              <p:cNvPr id="5" name="テキスト ボックス 4"/>
              <p:cNvSpPr txBox="1"/>
              <p:nvPr/>
            </p:nvSpPr>
            <p:spPr>
              <a:xfrm>
                <a:off x="854242" y="629794"/>
                <a:ext cx="6331618" cy="5908733"/>
              </a:xfrm>
              <a:prstGeom prst="rect">
                <a:avLst/>
              </a:prstGeom>
              <a:noFill/>
            </p:spPr>
            <p:txBody>
              <a:bodyPr wrap="square" rtlCol="0">
                <a:spAutoFit/>
              </a:bodyPr>
              <a:lstStyle/>
              <a:p>
                <a:r>
                  <a:rPr lang="ja-JP" altLang="en-US" sz="2000" dirty="0"/>
                  <a:t>上</a:t>
                </a:r>
                <a:r>
                  <a:rPr kumimoji="1" lang="ja-JP" altLang="en-US" sz="2000" dirty="0"/>
                  <a:t>図のように</a:t>
                </a:r>
                <a14:m>
                  <m:oMath xmlns:m="http://schemas.openxmlformats.org/officeDocument/2006/math">
                    <m:r>
                      <a:rPr kumimoji="1" lang="en-US" altLang="ja-JP" sz="2000" i="1" dirty="0" smtClean="0">
                        <a:latin typeface="Cambria Math" panose="02040503050406030204" pitchFamily="18" charset="0"/>
                      </a:rPr>
                      <m:t>𝑑𝑦</m:t>
                    </m:r>
                  </m:oMath>
                </a14:m>
                <a:r>
                  <a:rPr kumimoji="1" lang="ja-JP" altLang="en-US" sz="2000" dirty="0"/>
                  <a:t>の部分にぶつかる粒子が一様で等しい数</a:t>
                </a:r>
                <a:r>
                  <a:rPr kumimoji="1" lang="en-US" altLang="ja-JP" sz="2000" dirty="0"/>
                  <a:t>N</a:t>
                </a:r>
                <a:r>
                  <a:rPr kumimoji="1" lang="ja-JP" altLang="en-US" sz="2000" dirty="0"/>
                  <a:t>であるとすると、</a:t>
                </a:r>
                <a:r>
                  <a:rPr lang="en-US" altLang="ja-JP" sz="2000" dirty="0"/>
                  <a:t> </a:t>
                </a:r>
                <a14:m>
                  <m:oMath xmlns:m="http://schemas.openxmlformats.org/officeDocument/2006/math">
                    <m:r>
                      <a:rPr lang="en-US" altLang="ja-JP" sz="2000" i="1" dirty="0">
                        <a:latin typeface="Cambria Math" panose="02040503050406030204" pitchFamily="18" charset="0"/>
                      </a:rPr>
                      <m:t>𝑑𝑦</m:t>
                    </m:r>
                  </m:oMath>
                </a14:m>
                <a:r>
                  <a:rPr kumimoji="1" lang="ja-JP" altLang="en-US" sz="2000" dirty="0"/>
                  <a:t>に</a:t>
                </a:r>
                <a14:m>
                  <m:oMath xmlns:m="http://schemas.openxmlformats.org/officeDocument/2006/math">
                    <m:r>
                      <a:rPr lang="ja-JP" altLang="en-US" sz="2000" i="1" dirty="0">
                        <a:latin typeface="Cambria Math" panose="02040503050406030204" pitchFamily="18" charset="0"/>
                      </a:rPr>
                      <m:t>働く</m:t>
                    </m:r>
                    <m:r>
                      <a:rPr lang="en-US" altLang="ja-JP" sz="2000" b="0" i="1" dirty="0" smtClean="0">
                        <a:latin typeface="Cambria Math" panose="02040503050406030204" pitchFamily="18" charset="0"/>
                      </a:rPr>
                      <m:t>𝑥</m:t>
                    </m:r>
                    <m:r>
                      <a:rPr lang="ja-JP" altLang="en-US" sz="2000" i="1" dirty="0">
                        <a:latin typeface="Cambria Math" panose="02040503050406030204" pitchFamily="18" charset="0"/>
                      </a:rPr>
                      <m:t>方向の</m:t>
                    </m:r>
                    <m:r>
                      <a:rPr lang="ja-JP" altLang="en-US" sz="2000" i="1" dirty="0" smtClean="0">
                        <a:latin typeface="Cambria Math" panose="02040503050406030204" pitchFamily="18" charset="0"/>
                      </a:rPr>
                      <m:t>運動量を</m:t>
                    </m:r>
                    <m:sSub>
                      <m:sSubPr>
                        <m:ctrlPr>
                          <a:rPr lang="en-US" altLang="ja-JP" sz="2000" i="1">
                            <a:latin typeface="Cambria Math" panose="02040503050406030204" pitchFamily="18" charset="0"/>
                          </a:rPr>
                        </m:ctrlPr>
                      </m:sSubPr>
                      <m:e>
                        <m:acc>
                          <m:accPr>
                            <m:chr m:val="̃"/>
                            <m:ctrlPr>
                              <a:rPr lang="en-US" altLang="ja-JP" sz="2000" i="1">
                                <a:latin typeface="Cambria Math" panose="02040503050406030204" pitchFamily="18" charset="0"/>
                              </a:rPr>
                            </m:ctrlPr>
                          </m:accPr>
                          <m:e>
                            <m:r>
                              <a:rPr lang="en-US" altLang="ja-JP" sz="2000" i="1">
                                <a:latin typeface="Cambria Math" panose="02040503050406030204" pitchFamily="18" charset="0"/>
                              </a:rPr>
                              <m:t>𝑃</m:t>
                            </m:r>
                          </m:e>
                        </m:acc>
                      </m:e>
                      <m:sub>
                        <m:r>
                          <a:rPr lang="en-US" altLang="ja-JP" sz="2000" i="1">
                            <a:latin typeface="Cambria Math" panose="02040503050406030204" pitchFamily="18" charset="0"/>
                          </a:rPr>
                          <m:t>𝑥</m:t>
                        </m:r>
                      </m:sub>
                    </m:sSub>
                    <m:r>
                      <a:rPr lang="en-US" altLang="ja-JP" sz="2000" i="1">
                        <a:latin typeface="Cambria Math" panose="02040503050406030204" pitchFamily="18" charset="0"/>
                      </a:rPr>
                      <m:t> </m:t>
                    </m:r>
                  </m:oMath>
                </a14:m>
                <a:r>
                  <a:rPr kumimoji="1" lang="ja-JP" altLang="en-US" sz="2000" dirty="0"/>
                  <a:t>として</a:t>
                </a:r>
                <a:endParaRPr kumimoji="1" lang="en-US" altLang="ja-JP" sz="2000" dirty="0"/>
              </a:p>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𝑑𝑃</m:t>
                      </m:r>
                      <m:r>
                        <a:rPr kumimoji="1" lang="en-US" altLang="ja-JP" sz="2000" b="0" i="1" smtClean="0">
                          <a:latin typeface="Cambria Math" panose="02040503050406030204" pitchFamily="18" charset="0"/>
                        </a:rPr>
                        <m:t>= </m:t>
                      </m:r>
                      <m:nary>
                        <m:naryPr>
                          <m:ctrlPr>
                            <a:rPr kumimoji="1" lang="en-US" altLang="ja-JP" sz="2000" b="0" i="1" smtClean="0">
                              <a:latin typeface="Cambria Math" panose="02040503050406030204" pitchFamily="18" charset="0"/>
                            </a:rPr>
                          </m:ctrlPr>
                        </m:naryPr>
                        <m:sub>
                          <m:r>
                            <m:rPr>
                              <m:brk m:alnAt="23"/>
                            </m:rPr>
                            <a:rPr kumimoji="1" lang="en-US" altLang="ja-JP" sz="2000" b="0" i="1" smtClean="0">
                              <a:latin typeface="Cambria Math" panose="02040503050406030204" pitchFamily="18" charset="0"/>
                            </a:rPr>
                            <m:t>0</m:t>
                          </m:r>
                        </m:sub>
                        <m:sup>
                          <m:r>
                            <a:rPr kumimoji="1" lang="en-US" altLang="ja-JP" sz="2000" b="0" i="1" smtClean="0">
                              <a:latin typeface="Cambria Math" panose="02040503050406030204" pitchFamily="18" charset="0"/>
                            </a:rPr>
                            <m:t>𝐻</m:t>
                          </m:r>
                        </m:sup>
                        <m:e>
                          <m:r>
                            <a:rPr kumimoji="1" lang="en-US" altLang="ja-JP" sz="2000" b="0" i="1" smtClean="0">
                              <a:latin typeface="Cambria Math" panose="02040503050406030204" pitchFamily="18" charset="0"/>
                            </a:rPr>
                            <m:t>𝑑</m:t>
                          </m:r>
                          <m:sSub>
                            <m:sSubPr>
                              <m:ctrlPr>
                                <a:rPr kumimoji="1" lang="en-US" altLang="ja-JP" sz="2000" b="0" i="1" smtClean="0">
                                  <a:latin typeface="Cambria Math" panose="02040503050406030204" pitchFamily="18" charset="0"/>
                                </a:rPr>
                              </m:ctrlPr>
                            </m:sSubPr>
                            <m:e>
                              <m:acc>
                                <m:accPr>
                                  <m:chr m:val="̃"/>
                                  <m:ctrlPr>
                                    <a:rPr kumimoji="1" lang="en-US" altLang="ja-JP" sz="2000" b="0" i="1" smtClean="0">
                                      <a:latin typeface="Cambria Math" panose="02040503050406030204" pitchFamily="18" charset="0"/>
                                    </a:rPr>
                                  </m:ctrlPr>
                                </m:accPr>
                                <m:e>
                                  <m:r>
                                    <a:rPr kumimoji="1" lang="en-US" altLang="ja-JP" sz="2000" b="0" i="1" smtClean="0">
                                      <a:latin typeface="Cambria Math" panose="02040503050406030204" pitchFamily="18" charset="0"/>
                                    </a:rPr>
                                    <m:t>𝑃</m:t>
                                  </m:r>
                                </m:e>
                              </m:acc>
                            </m:e>
                            <m:sub>
                              <m:r>
                                <a:rPr kumimoji="1" lang="en-US" altLang="ja-JP" sz="2000" b="0" i="1" smtClean="0">
                                  <a:latin typeface="Cambria Math" panose="02040503050406030204" pitchFamily="18" charset="0"/>
                                </a:rPr>
                                <m:t>𝑥</m:t>
                              </m:r>
                            </m:sub>
                          </m:sSub>
                          <m:r>
                            <a:rPr kumimoji="1" lang="en-US" altLang="ja-JP" sz="2000" b="0" i="1" smtClean="0">
                              <a:latin typeface="Cambria Math" panose="02040503050406030204" pitchFamily="18" charset="0"/>
                            </a:rPr>
                            <m:t> </m:t>
                          </m:r>
                          <m:r>
                            <a:rPr kumimoji="1" lang="en-US" altLang="ja-JP" sz="2000" b="0" i="1" smtClean="0">
                              <a:latin typeface="Cambria Math" panose="02040503050406030204" pitchFamily="18" charset="0"/>
                            </a:rPr>
                            <m:t>𝑁𝑑𝑦</m:t>
                          </m:r>
                        </m:e>
                      </m:nary>
                    </m:oMath>
                  </m:oMathPara>
                </a14:m>
                <a:endParaRPr kumimoji="1" lang="en-US" altLang="ja-JP" sz="2000" dirty="0"/>
              </a:p>
              <a:p>
                <a:endParaRPr kumimoji="1" lang="en-US" altLang="ja-JP" sz="2000" dirty="0"/>
              </a:p>
              <a:p>
                <a:r>
                  <a:rPr lang="ja-JP" altLang="en-US" sz="2000" dirty="0"/>
                  <a:t>下図に示す面積</a:t>
                </a:r>
                <a14:m>
                  <m:oMath xmlns:m="http://schemas.openxmlformats.org/officeDocument/2006/math">
                    <m:r>
                      <a:rPr lang="en-US" altLang="ja-JP" sz="2000" i="1" dirty="0" smtClean="0">
                        <a:latin typeface="Cambria Math" panose="02040503050406030204" pitchFamily="18" charset="0"/>
                      </a:rPr>
                      <m:t>𝑑𝑆</m:t>
                    </m:r>
                  </m:oMath>
                </a14:m>
                <a:r>
                  <a:rPr kumimoji="1" lang="ja-JP" altLang="en-US" sz="2000" dirty="0"/>
                  <a:t>を用いて、空気分子の密度を</a:t>
                </a:r>
                <a14:m>
                  <m:oMath xmlns:m="http://schemas.openxmlformats.org/officeDocument/2006/math">
                    <m:r>
                      <a:rPr kumimoji="1" lang="ja-JP" altLang="en-US" sz="2000" i="1" smtClean="0">
                        <a:latin typeface="Cambria Math" panose="02040503050406030204" pitchFamily="18" charset="0"/>
                      </a:rPr>
                      <m:t>𝜌</m:t>
                    </m:r>
                  </m:oMath>
                </a14:m>
                <a:r>
                  <a:rPr kumimoji="1" lang="ja-JP" altLang="en-US" sz="2000" dirty="0"/>
                  <a:t>とすると</a:t>
                </a:r>
                <a:endParaRPr kumimoji="1" lang="en-US" altLang="ja-JP" sz="2000" dirty="0"/>
              </a:p>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𝑁</m:t>
                      </m:r>
                      <m:r>
                        <a:rPr kumimoji="1" lang="en-US" altLang="ja-JP" sz="2000" b="0" i="1" smtClean="0">
                          <a:latin typeface="Cambria Math" panose="02040503050406030204" pitchFamily="18" charset="0"/>
                        </a:rPr>
                        <m:t>= </m:t>
                      </m:r>
                      <m:r>
                        <a:rPr kumimoji="1" lang="ja-JP" altLang="en-US" sz="2000" b="0" i="1" smtClean="0">
                          <a:latin typeface="Cambria Math" panose="02040503050406030204" pitchFamily="18" charset="0"/>
                        </a:rPr>
                        <m:t>𝜌</m:t>
                      </m:r>
                      <m:r>
                        <a:rPr kumimoji="1" lang="en-US" altLang="ja-JP" sz="2000" b="0" i="1" smtClean="0">
                          <a:latin typeface="Cambria Math" panose="02040503050406030204" pitchFamily="18" charset="0"/>
                        </a:rPr>
                        <m:t>𝑣𝑑𝑆𝑑𝑡</m:t>
                      </m:r>
                    </m:oMath>
                  </m:oMathPara>
                </a14:m>
                <a:endParaRPr kumimoji="1" lang="en-US" altLang="ja-JP" sz="2000" dirty="0"/>
              </a:p>
              <a:p>
                <a:endParaRPr kumimoji="1" lang="en-US" altLang="ja-JP" sz="2000" dirty="0"/>
              </a:p>
              <a:p>
                <a:r>
                  <a:rPr kumimoji="1" lang="ja-JP" altLang="en-US" sz="2000" dirty="0"/>
                  <a:t>面積</a:t>
                </a:r>
                <a14:m>
                  <m:oMath xmlns:m="http://schemas.openxmlformats.org/officeDocument/2006/math">
                    <m:r>
                      <a:rPr kumimoji="1" lang="en-US" altLang="ja-JP" sz="2000" b="0" i="1" smtClean="0">
                        <a:latin typeface="Cambria Math" panose="02040503050406030204" pitchFamily="18" charset="0"/>
                      </a:rPr>
                      <m:t>𝑑𝑆</m:t>
                    </m:r>
                  </m:oMath>
                </a14:m>
                <a:r>
                  <a:rPr kumimoji="1" lang="ja-JP" altLang="en-US" sz="2000" dirty="0"/>
                  <a:t>は、半径</a:t>
                </a:r>
                <a14:m>
                  <m:oMath xmlns:m="http://schemas.openxmlformats.org/officeDocument/2006/math">
                    <m:r>
                      <a:rPr kumimoji="1" lang="en-US" altLang="ja-JP" sz="2000" b="0" i="1" smtClean="0">
                        <a:latin typeface="Cambria Math" panose="02040503050406030204" pitchFamily="18" charset="0"/>
                      </a:rPr>
                      <m:t>𝑦</m:t>
                    </m:r>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𝑑𝑦</m:t>
                    </m:r>
                  </m:oMath>
                </a14:m>
                <a:r>
                  <a:rPr kumimoji="1" lang="ja-JP" altLang="en-US" sz="2000" dirty="0"/>
                  <a:t>の半円と半径</a:t>
                </a:r>
                <a14:m>
                  <m:oMath xmlns:m="http://schemas.openxmlformats.org/officeDocument/2006/math">
                    <m:r>
                      <a:rPr kumimoji="1" lang="en-US" altLang="ja-JP" sz="2000" b="0" i="1" smtClean="0">
                        <a:latin typeface="Cambria Math" panose="02040503050406030204" pitchFamily="18" charset="0"/>
                      </a:rPr>
                      <m:t>𝑦</m:t>
                    </m:r>
                  </m:oMath>
                </a14:m>
                <a:r>
                  <a:rPr kumimoji="1" lang="ja-JP" altLang="en-US" sz="2000" dirty="0"/>
                  <a:t>の半円の間の面積に相当するため</a:t>
                </a:r>
                <a:endParaRPr kumimoji="1" lang="en-US" altLang="ja-JP" sz="2000" dirty="0"/>
              </a:p>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𝑑𝑆</m:t>
                      </m:r>
                      <m:r>
                        <a:rPr kumimoji="1" lang="en-US" altLang="ja-JP" sz="2000" b="0" i="1" smtClean="0">
                          <a:latin typeface="Cambria Math" panose="02040503050406030204" pitchFamily="18" charset="0"/>
                        </a:rPr>
                        <m:t>= </m:t>
                      </m:r>
                      <m:f>
                        <m:fPr>
                          <m:ctrlPr>
                            <a:rPr kumimoji="1" lang="en-US" altLang="ja-JP" sz="2000" b="0" i="1" smtClean="0">
                              <a:latin typeface="Cambria Math" panose="02040503050406030204" pitchFamily="18" charset="0"/>
                            </a:rPr>
                          </m:ctrlPr>
                        </m:fPr>
                        <m:num>
                          <m:r>
                            <a:rPr kumimoji="1" lang="en-US" altLang="ja-JP" sz="2000" b="0" i="1" smtClean="0">
                              <a:latin typeface="Cambria Math" panose="02040503050406030204" pitchFamily="18" charset="0"/>
                            </a:rPr>
                            <m:t>1</m:t>
                          </m:r>
                        </m:num>
                        <m:den>
                          <m:r>
                            <a:rPr kumimoji="1" lang="en-US" altLang="ja-JP" sz="2000" b="0" i="1" smtClean="0">
                              <a:latin typeface="Cambria Math" panose="02040503050406030204" pitchFamily="18" charset="0"/>
                            </a:rPr>
                            <m:t>2</m:t>
                          </m:r>
                        </m:den>
                      </m:f>
                      <m:d>
                        <m:dPr>
                          <m:begChr m:val="{"/>
                          <m:endChr m:val="}"/>
                          <m:ctrlPr>
                            <a:rPr kumimoji="1" lang="en-US" altLang="ja-JP" sz="2000" b="0" i="1" smtClean="0">
                              <a:latin typeface="Cambria Math" panose="02040503050406030204" pitchFamily="18" charset="0"/>
                            </a:rPr>
                          </m:ctrlPr>
                        </m:dPr>
                        <m:e>
                          <m:r>
                            <a:rPr kumimoji="1" lang="ja-JP" altLang="en-US" sz="2000" b="0" i="1" smtClean="0">
                              <a:latin typeface="Cambria Math" panose="02040503050406030204" pitchFamily="18" charset="0"/>
                            </a:rPr>
                            <m:t>𝜋</m:t>
                          </m:r>
                          <m:sSup>
                            <m:sSupPr>
                              <m:ctrlPr>
                                <a:rPr kumimoji="1" lang="en-US" altLang="ja-JP" sz="2000" b="0" i="1" smtClean="0">
                                  <a:latin typeface="Cambria Math" panose="02040503050406030204" pitchFamily="18" charset="0"/>
                                </a:rPr>
                              </m:ctrlPr>
                            </m:sSupPr>
                            <m:e>
                              <m:d>
                                <m:dPr>
                                  <m:ctrlPr>
                                    <a:rPr lang="en-US" altLang="ja-JP" sz="2000" i="1">
                                      <a:latin typeface="Cambria Math" panose="02040503050406030204" pitchFamily="18" charset="0"/>
                                    </a:rPr>
                                  </m:ctrlPr>
                                </m:dPr>
                                <m:e>
                                  <m:r>
                                    <a:rPr lang="en-US" altLang="ja-JP" sz="2000" i="1">
                                      <a:latin typeface="Cambria Math" panose="02040503050406030204" pitchFamily="18" charset="0"/>
                                    </a:rPr>
                                    <m:t>𝑦</m:t>
                                  </m:r>
                                  <m:r>
                                    <a:rPr lang="en-US" altLang="ja-JP" sz="2000" i="1">
                                      <a:latin typeface="Cambria Math" panose="02040503050406030204" pitchFamily="18" charset="0"/>
                                    </a:rPr>
                                    <m:t>+</m:t>
                                  </m:r>
                                  <m:r>
                                    <a:rPr lang="en-US" altLang="ja-JP" sz="2000" i="1">
                                      <a:latin typeface="Cambria Math" panose="02040503050406030204" pitchFamily="18" charset="0"/>
                                    </a:rPr>
                                    <m:t>𝑑𝑦</m:t>
                                  </m:r>
                                </m:e>
                              </m:d>
                            </m:e>
                            <m:sup>
                              <m:r>
                                <a:rPr kumimoji="1" lang="en-US" altLang="ja-JP" sz="2000" b="0" i="1" smtClean="0">
                                  <a:latin typeface="Cambria Math" panose="02040503050406030204" pitchFamily="18" charset="0"/>
                                </a:rPr>
                                <m:t>2</m:t>
                              </m:r>
                            </m:sup>
                          </m:sSup>
                          <m:r>
                            <a:rPr kumimoji="1" lang="en-US" altLang="ja-JP" sz="2000" b="0" i="1" smtClean="0">
                              <a:latin typeface="Cambria Math" panose="02040503050406030204" pitchFamily="18" charset="0"/>
                            </a:rPr>
                            <m:t> − </m:t>
                          </m:r>
                          <m:r>
                            <a:rPr kumimoji="1" lang="ja-JP" altLang="en-US" sz="2000" b="0" i="1" smtClean="0">
                              <a:latin typeface="Cambria Math" panose="02040503050406030204" pitchFamily="18" charset="0"/>
                            </a:rPr>
                            <m:t>𝜋</m:t>
                          </m:r>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𝑦</m:t>
                              </m:r>
                            </m:e>
                            <m:sup>
                              <m:r>
                                <a:rPr kumimoji="1" lang="en-US" altLang="ja-JP" sz="2000" b="0" i="1" smtClean="0">
                                  <a:latin typeface="Cambria Math" panose="02040503050406030204" pitchFamily="18" charset="0"/>
                                </a:rPr>
                                <m:t>2</m:t>
                              </m:r>
                            </m:sup>
                          </m:sSup>
                        </m:e>
                      </m:d>
                      <m:r>
                        <a:rPr kumimoji="1" lang="en-US" altLang="ja-JP" sz="2000" b="0" i="1" smtClean="0">
                          <a:latin typeface="Cambria Math" panose="02040503050406030204" pitchFamily="18" charset="0"/>
                        </a:rPr>
                        <m:t>= </m:t>
                      </m:r>
                      <m:r>
                        <a:rPr kumimoji="1" lang="ja-JP" altLang="en-US" sz="2000" b="0" i="1" smtClean="0">
                          <a:latin typeface="Cambria Math" panose="02040503050406030204" pitchFamily="18" charset="0"/>
                        </a:rPr>
                        <m:t>𝜋</m:t>
                      </m:r>
                      <m:r>
                        <a:rPr kumimoji="1" lang="en-US" altLang="ja-JP" sz="2000" b="0" i="1" smtClean="0">
                          <a:latin typeface="Cambria Math" panose="02040503050406030204" pitchFamily="18" charset="0"/>
                        </a:rPr>
                        <m:t>𝑦𝑑𝑦</m:t>
                      </m:r>
                    </m:oMath>
                  </m:oMathPara>
                </a14:m>
                <a:endParaRPr kumimoji="1" lang="en-US" altLang="ja-JP" sz="2000" dirty="0"/>
              </a:p>
              <a:p>
                <a:endParaRPr kumimoji="1" lang="en-US" altLang="ja-JP" sz="2000" dirty="0"/>
              </a:p>
              <a:p>
                <a:r>
                  <a:rPr lang="ja-JP" altLang="en-US" sz="2000" dirty="0"/>
                  <a:t>以上より、分子が与える運動量を</a:t>
                </a:r>
                <a14:m>
                  <m:oMath xmlns:m="http://schemas.openxmlformats.org/officeDocument/2006/math">
                    <m:r>
                      <a:rPr lang="en-US" altLang="ja-JP" sz="2000" b="0" i="1" smtClean="0">
                        <a:latin typeface="Cambria Math" panose="02040503050406030204" pitchFamily="18" charset="0"/>
                      </a:rPr>
                      <m:t>𝑃</m:t>
                    </m:r>
                  </m:oMath>
                </a14:m>
                <a:r>
                  <a:rPr lang="ja-JP" altLang="en-US" sz="2000" dirty="0"/>
                  <a:t>として</a:t>
                </a:r>
                <a:endParaRPr lang="en-US" altLang="ja-JP" sz="2000" dirty="0"/>
              </a:p>
              <a:p>
                <a:pPr/>
                <a14:m>
                  <m:oMathPara xmlns:m="http://schemas.openxmlformats.org/officeDocument/2006/math">
                    <m:oMathParaPr>
                      <m:jc m:val="centerGroup"/>
                    </m:oMathParaPr>
                    <m:oMath xmlns:m="http://schemas.openxmlformats.org/officeDocument/2006/math">
                      <m:r>
                        <a:rPr kumimoji="1" lang="en-US" altLang="ja-JP" sz="2400" b="1" i="1" smtClean="0">
                          <a:latin typeface="Cambria Math" panose="02040503050406030204" pitchFamily="18" charset="0"/>
                        </a:rPr>
                        <m:t>𝑭</m:t>
                      </m:r>
                      <m:r>
                        <a:rPr kumimoji="1" lang="en-US" altLang="ja-JP" sz="2400" b="1" i="1" smtClean="0">
                          <a:latin typeface="Cambria Math" panose="02040503050406030204" pitchFamily="18" charset="0"/>
                        </a:rPr>
                        <m:t>= </m:t>
                      </m:r>
                      <m:f>
                        <m:fPr>
                          <m:ctrlPr>
                            <a:rPr kumimoji="1" lang="en-US" altLang="ja-JP" sz="2400" i="1" smtClean="0">
                              <a:latin typeface="Cambria Math" panose="02040503050406030204" pitchFamily="18" charset="0"/>
                            </a:rPr>
                          </m:ctrlPr>
                        </m:fPr>
                        <m:num>
                          <m:r>
                            <a:rPr kumimoji="1" lang="en-US" altLang="ja-JP" sz="2400" b="0" i="1" smtClean="0">
                              <a:latin typeface="Cambria Math" panose="02040503050406030204" pitchFamily="18" charset="0"/>
                            </a:rPr>
                            <m:t>𝑑𝑃</m:t>
                          </m:r>
                        </m:num>
                        <m:den>
                          <m:r>
                            <a:rPr kumimoji="1" lang="en-US" altLang="ja-JP" sz="2400" b="0" i="1" smtClean="0">
                              <a:latin typeface="Cambria Math" panose="02040503050406030204" pitchFamily="18" charset="0"/>
                            </a:rPr>
                            <m:t>𝑑𝑡</m:t>
                          </m:r>
                        </m:den>
                      </m:f>
                      <m:r>
                        <a:rPr kumimoji="1" lang="en-US" altLang="ja-JP" sz="2400" b="1" i="1" smtClean="0">
                          <a:latin typeface="Cambria Math" panose="02040503050406030204" pitchFamily="18" charset="0"/>
                        </a:rPr>
                        <m:t>=</m:t>
                      </m:r>
                      <m:r>
                        <a:rPr kumimoji="1" lang="en-US" altLang="ja-JP" sz="2400" b="1" i="1" smtClean="0">
                          <a:latin typeface="Cambria Math" panose="02040503050406030204" pitchFamily="18" charset="0"/>
                        </a:rPr>
                        <m:t>𝒎</m:t>
                      </m:r>
                      <m:sSup>
                        <m:sSupPr>
                          <m:ctrlPr>
                            <a:rPr kumimoji="1" lang="en-US" altLang="ja-JP" sz="2400" b="1" i="1" smtClean="0">
                              <a:latin typeface="Cambria Math" panose="02040503050406030204" pitchFamily="18" charset="0"/>
                            </a:rPr>
                          </m:ctrlPr>
                        </m:sSupPr>
                        <m:e>
                          <m:r>
                            <a:rPr kumimoji="1" lang="en-US" altLang="ja-JP" sz="2400" b="1" i="1" smtClean="0">
                              <a:latin typeface="Cambria Math" panose="02040503050406030204" pitchFamily="18" charset="0"/>
                            </a:rPr>
                            <m:t>𝒗</m:t>
                          </m:r>
                        </m:e>
                        <m:sup>
                          <m:r>
                            <a:rPr kumimoji="1" lang="en-US" altLang="ja-JP" sz="2400" b="1" i="1" smtClean="0">
                              <a:latin typeface="Cambria Math" panose="02040503050406030204" pitchFamily="18" charset="0"/>
                            </a:rPr>
                            <m:t>𝟐</m:t>
                          </m:r>
                        </m:sup>
                      </m:sSup>
                      <m:r>
                        <a:rPr kumimoji="1" lang="ja-JP" altLang="en-US" sz="2400" b="1" i="1" smtClean="0">
                          <a:latin typeface="Cambria Math" panose="02040503050406030204" pitchFamily="18" charset="0"/>
                        </a:rPr>
                        <m:t>𝝆</m:t>
                      </m:r>
                      <m:d>
                        <m:dPr>
                          <m:ctrlPr>
                            <a:rPr lang="en-US" altLang="ja-JP" sz="2400" b="1" i="1">
                              <a:latin typeface="Cambria Math" panose="02040503050406030204" pitchFamily="18" charset="0"/>
                            </a:rPr>
                          </m:ctrlPr>
                        </m:dPr>
                        <m:e>
                          <m:f>
                            <m:fPr>
                              <m:ctrlPr>
                                <a:rPr lang="en-US" altLang="ja-JP" sz="2400" b="1" i="1">
                                  <a:latin typeface="Cambria Math" panose="02040503050406030204" pitchFamily="18" charset="0"/>
                                </a:rPr>
                              </m:ctrlPr>
                            </m:fPr>
                            <m:num>
                              <m:r>
                                <a:rPr lang="en-US" altLang="ja-JP" sz="2400" b="1" i="1">
                                  <a:latin typeface="Cambria Math" panose="02040503050406030204" pitchFamily="18" charset="0"/>
                                </a:rPr>
                                <m:t>𝟏</m:t>
                              </m:r>
                              <m:r>
                                <a:rPr lang="en-US" altLang="ja-JP" sz="2400" b="1" i="1">
                                  <a:latin typeface="Cambria Math" panose="02040503050406030204" pitchFamily="18" charset="0"/>
                                </a:rPr>
                                <m:t>+</m:t>
                              </m:r>
                              <m:r>
                                <a:rPr lang="en-US" altLang="ja-JP" sz="2400" b="1" i="1">
                                  <a:latin typeface="Cambria Math" panose="02040503050406030204" pitchFamily="18" charset="0"/>
                                </a:rPr>
                                <m:t>𝒆</m:t>
                              </m:r>
                            </m:num>
                            <m:den>
                              <m:r>
                                <a:rPr lang="en-US" altLang="ja-JP" sz="2400" b="1" i="1">
                                  <a:latin typeface="Cambria Math" panose="02040503050406030204" pitchFamily="18" charset="0"/>
                                </a:rPr>
                                <m:t>𝒆</m:t>
                              </m:r>
                            </m:den>
                          </m:f>
                        </m:e>
                      </m:d>
                      <m:nary>
                        <m:naryPr>
                          <m:ctrlPr>
                            <a:rPr lang="en-US" altLang="ja-JP" sz="2400" b="1" i="1">
                              <a:latin typeface="Cambria Math" panose="02040503050406030204" pitchFamily="18" charset="0"/>
                            </a:rPr>
                          </m:ctrlPr>
                        </m:naryPr>
                        <m:sub>
                          <m:r>
                            <m:rPr>
                              <m:brk m:alnAt="23"/>
                            </m:rPr>
                            <a:rPr lang="en-US" altLang="ja-JP" sz="2400" b="1" i="1">
                              <a:latin typeface="Cambria Math" panose="02040503050406030204" pitchFamily="18" charset="0"/>
                            </a:rPr>
                            <m:t>𝟎</m:t>
                          </m:r>
                        </m:sub>
                        <m:sup>
                          <m:r>
                            <a:rPr lang="en-US" altLang="ja-JP" sz="2400" b="1" i="1">
                              <a:latin typeface="Cambria Math" panose="02040503050406030204" pitchFamily="18" charset="0"/>
                            </a:rPr>
                            <m:t>𝑯</m:t>
                          </m:r>
                        </m:sup>
                        <m:e>
                          <m:f>
                            <m:fPr>
                              <m:ctrlPr>
                                <a:rPr lang="en-US" altLang="ja-JP" sz="2400" b="1" i="1">
                                  <a:latin typeface="Cambria Math" panose="02040503050406030204" pitchFamily="18" charset="0"/>
                                </a:rPr>
                              </m:ctrlPr>
                            </m:fPr>
                            <m:num>
                              <m:sSup>
                                <m:sSupPr>
                                  <m:ctrlPr>
                                    <a:rPr lang="en-US" altLang="ja-JP" sz="2400" b="1" i="1">
                                      <a:latin typeface="Cambria Math" panose="02040503050406030204" pitchFamily="18" charset="0"/>
                                    </a:rPr>
                                  </m:ctrlPr>
                                </m:sSupPr>
                                <m:e>
                                  <m:r>
                                    <a:rPr lang="en-US" altLang="ja-JP" sz="2400" b="1" i="1">
                                      <a:latin typeface="Cambria Math" panose="02040503050406030204" pitchFamily="18" charset="0"/>
                                    </a:rPr>
                                    <m:t>(</m:t>
                                  </m:r>
                                  <m:r>
                                    <a:rPr lang="en-US" altLang="ja-JP" sz="2400" b="1" i="1">
                                      <a:latin typeface="Cambria Math" panose="02040503050406030204" pitchFamily="18" charset="0"/>
                                    </a:rPr>
                                    <m:t>𝒚</m:t>
                                  </m:r>
                                  <m:r>
                                    <a:rPr lang="en-US" altLang="ja-JP" sz="2400" b="1" i="1">
                                      <a:latin typeface="Cambria Math" panose="02040503050406030204" pitchFamily="18" charset="0"/>
                                    </a:rPr>
                                    <m:t>′)</m:t>
                                  </m:r>
                                </m:e>
                                <m:sup>
                                  <m:r>
                                    <a:rPr lang="en-US" altLang="ja-JP" sz="2400" b="1" i="1">
                                      <a:latin typeface="Cambria Math" panose="02040503050406030204" pitchFamily="18" charset="0"/>
                                    </a:rPr>
                                    <m:t>𝟐</m:t>
                                  </m:r>
                                </m:sup>
                              </m:sSup>
                            </m:num>
                            <m:den>
                              <m:sSup>
                                <m:sSupPr>
                                  <m:ctrlPr>
                                    <a:rPr lang="en-US" altLang="ja-JP" sz="2400" b="1" i="1">
                                      <a:latin typeface="Cambria Math" panose="02040503050406030204" pitchFamily="18" charset="0"/>
                                    </a:rPr>
                                  </m:ctrlPr>
                                </m:sSupPr>
                                <m:e>
                                  <m:r>
                                    <a:rPr lang="en-US" altLang="ja-JP" sz="2400" b="1" i="1">
                                      <a:latin typeface="Cambria Math" panose="02040503050406030204" pitchFamily="18" charset="0"/>
                                    </a:rPr>
                                    <m:t>𝟏</m:t>
                                  </m:r>
                                  <m:r>
                                    <a:rPr lang="en-US" altLang="ja-JP" sz="2400" b="1" i="1">
                                      <a:latin typeface="Cambria Math" panose="02040503050406030204" pitchFamily="18" charset="0"/>
                                    </a:rPr>
                                    <m:t>+ (</m:t>
                                  </m:r>
                                  <m:r>
                                    <a:rPr lang="en-US" altLang="ja-JP" sz="2400" b="1" i="1">
                                      <a:latin typeface="Cambria Math" panose="02040503050406030204" pitchFamily="18" charset="0"/>
                                    </a:rPr>
                                    <m:t>𝒚</m:t>
                                  </m:r>
                                  <m:r>
                                    <a:rPr lang="en-US" altLang="ja-JP" sz="2400" b="1" i="1">
                                      <a:latin typeface="Cambria Math" panose="02040503050406030204" pitchFamily="18" charset="0"/>
                                    </a:rPr>
                                    <m:t>′)</m:t>
                                  </m:r>
                                </m:e>
                                <m:sup>
                                  <m:r>
                                    <a:rPr lang="en-US" altLang="ja-JP" sz="2400" b="1" i="1">
                                      <a:latin typeface="Cambria Math" panose="02040503050406030204" pitchFamily="18" charset="0"/>
                                    </a:rPr>
                                    <m:t>𝟐</m:t>
                                  </m:r>
                                </m:sup>
                              </m:sSup>
                            </m:den>
                          </m:f>
                          <m:r>
                            <a:rPr lang="ja-JP" altLang="en-US" sz="2400" b="1" i="1" smtClean="0">
                              <a:latin typeface="Cambria Math" panose="02040503050406030204" pitchFamily="18" charset="0"/>
                            </a:rPr>
                            <m:t>𝝅</m:t>
                          </m:r>
                          <m:r>
                            <a:rPr lang="en-US" altLang="ja-JP" sz="2400" b="1" i="1">
                              <a:latin typeface="Cambria Math" panose="02040503050406030204" pitchFamily="18" charset="0"/>
                            </a:rPr>
                            <m:t>𝒚𝒅𝒚</m:t>
                          </m:r>
                        </m:e>
                      </m:nary>
                    </m:oMath>
                  </m:oMathPara>
                </a14:m>
                <a:endParaRPr kumimoji="1" lang="en-US" altLang="ja-JP" sz="2400" b="1"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854242" y="629794"/>
                <a:ext cx="6331618" cy="5908733"/>
              </a:xfrm>
              <a:prstGeom prst="rect">
                <a:avLst/>
              </a:prstGeom>
              <a:blipFill>
                <a:blip r:embed="rId3"/>
                <a:stretch>
                  <a:fillRect l="-962" t="-412" r="-1059"/>
                </a:stretch>
              </a:blipFill>
            </p:spPr>
            <p:txBody>
              <a:bodyPr/>
              <a:lstStyle/>
              <a:p>
                <a:r>
                  <a:rPr lang="ja-JP" altLang="en-US">
                    <a:noFill/>
                  </a:rPr>
                  <a:t> </a:t>
                </a:r>
              </a:p>
            </p:txBody>
          </p:sp>
        </mc:Fallback>
      </mc:AlternateContent>
      <p:pic>
        <p:nvPicPr>
          <p:cNvPr id="6" name="図 5"/>
          <p:cNvPicPr>
            <a:picLocks noChangeAspect="1"/>
          </p:cNvPicPr>
          <p:nvPr/>
        </p:nvPicPr>
        <p:blipFill rotWithShape="1">
          <a:blip r:embed="rId4">
            <a:extLst>
              <a:ext uri="{28A0092B-C50C-407E-A947-70E740481C1C}">
                <a14:useLocalDpi xmlns:a14="http://schemas.microsoft.com/office/drawing/2010/main" val="0"/>
              </a:ext>
            </a:extLst>
          </a:blip>
          <a:srcRect t="15462"/>
          <a:stretch/>
        </p:blipFill>
        <p:spPr>
          <a:xfrm>
            <a:off x="7331343" y="4219074"/>
            <a:ext cx="3867960" cy="2137992"/>
          </a:xfrm>
          <a:prstGeom prst="rect">
            <a:avLst/>
          </a:prstGeom>
        </p:spPr>
      </p:pic>
      <p:sp>
        <p:nvSpPr>
          <p:cNvPr id="9" name="スライド番号プレースホルダー 8">
            <a:extLst>
              <a:ext uri="{FF2B5EF4-FFF2-40B4-BE49-F238E27FC236}">
                <a16:creationId xmlns:a16="http://schemas.microsoft.com/office/drawing/2014/main" id="{7997E50E-FC64-424A-A377-F000095EB96A}"/>
              </a:ext>
            </a:extLst>
          </p:cNvPr>
          <p:cNvSpPr>
            <a:spLocks noGrp="1"/>
          </p:cNvSpPr>
          <p:nvPr>
            <p:ph type="sldNum" sz="quarter" idx="12"/>
          </p:nvPr>
        </p:nvSpPr>
        <p:spPr/>
        <p:txBody>
          <a:bodyPr/>
          <a:lstStyle/>
          <a:p>
            <a:pPr algn="ctr"/>
            <a:fld id="{3618331D-A76A-4019-8E14-1751E5ACDDCA}" type="slidenum">
              <a:rPr kumimoji="1" lang="ja-JP" altLang="en-US" sz="2000" smtClean="0"/>
              <a:pPr algn="ctr"/>
              <a:t>11</a:t>
            </a:fld>
            <a:endParaRPr kumimoji="1" lang="ja-JP" altLang="en-US" sz="2000" dirty="0"/>
          </a:p>
        </p:txBody>
      </p:sp>
    </p:spTree>
    <p:extLst>
      <p:ext uri="{BB962C8B-B14F-4D97-AF65-F5344CB8AC3E}">
        <p14:creationId xmlns:p14="http://schemas.microsoft.com/office/powerpoint/2010/main" val="1881077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タイトル 1"/>
              <p:cNvSpPr>
                <a:spLocks noGrp="1"/>
              </p:cNvSpPr>
              <p:nvPr>
                <p:ph type="title"/>
              </p:nvPr>
            </p:nvSpPr>
            <p:spPr/>
            <p:txBody>
              <a:bodyPr/>
              <a:lstStyle/>
              <a:p>
                <a14:m>
                  <m:oMath xmlns:m="http://schemas.openxmlformats.org/officeDocument/2006/math">
                    <m:r>
                      <a:rPr kumimoji="1" lang="en-US" altLang="ja-JP" b="0" i="1" smtClean="0">
                        <a:latin typeface="Cambria Math" panose="02040503050406030204" pitchFamily="18" charset="0"/>
                      </a:rPr>
                      <m:t>𝑦</m:t>
                    </m:r>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𝑥</m:t>
                    </m:r>
                    <m:r>
                      <a:rPr kumimoji="1" lang="en-US" altLang="ja-JP" b="0" i="1" smtClean="0">
                        <a:latin typeface="Cambria Math" panose="02040503050406030204" pitchFamily="18" charset="0"/>
                      </a:rPr>
                      <m:t>)</m:t>
                    </m:r>
                    <m:r>
                      <a:rPr lang="ja-JP" altLang="en-US" i="1">
                        <a:latin typeface="Cambria Math" panose="02040503050406030204" pitchFamily="18" charset="0"/>
                      </a:rPr>
                      <m:t>の</m:t>
                    </m:r>
                  </m:oMath>
                </a14:m>
                <a:r>
                  <a:rPr kumimoji="1" lang="ja-JP" altLang="en-US" dirty="0"/>
                  <a:t>形</a:t>
                </a:r>
              </a:p>
            </p:txBody>
          </p:sp>
        </mc:Choice>
        <mc:Fallback xmlns="">
          <p:sp>
            <p:nvSpPr>
              <p:cNvPr id="2" name="タイトル 1"/>
              <p:cNvSpPr>
                <a:spLocks noGrp="1" noRot="1" noChangeAspect="1" noMove="1" noResize="1" noEditPoints="1" noAdjustHandles="1" noChangeArrowheads="1" noChangeShapeType="1" noTextEdit="1"/>
              </p:cNvSpPr>
              <p:nvPr>
                <p:ph type="title"/>
              </p:nvPr>
            </p:nvSpPr>
            <p:spPr>
              <a:blipFill rotWithShape="0">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838200" y="1594338"/>
                <a:ext cx="5972908" cy="4841631"/>
              </a:xfrm>
            </p:spPr>
            <p:txBody>
              <a:bodyPr>
                <a:normAutofit fontScale="70000" lnSpcReduction="20000"/>
              </a:bodyPr>
              <a:lstStyle/>
              <a:p>
                <a:pPr marL="0" indent="0">
                  <a:buNone/>
                </a:pPr>
                <a14:m>
                  <m:oMath xmlns:m="http://schemas.openxmlformats.org/officeDocument/2006/math">
                    <m:r>
                      <a:rPr kumimoji="1" lang="en-US" altLang="ja-JP" sz="3200" i="1" dirty="0" smtClean="0">
                        <a:latin typeface="Cambria Math" panose="02040503050406030204" pitchFamily="18" charset="0"/>
                      </a:rPr>
                      <m:t>(</m:t>
                    </m:r>
                    <m:r>
                      <a:rPr kumimoji="1" lang="en-US" altLang="ja-JP" sz="3200" i="1" dirty="0" err="1" smtClean="0">
                        <a:latin typeface="Cambria Math" panose="02040503050406030204" pitchFamily="18" charset="0"/>
                      </a:rPr>
                      <m:t>𝐻</m:t>
                    </m:r>
                    <m:r>
                      <a:rPr kumimoji="1" lang="en-US" altLang="ja-JP" sz="3200" i="1" dirty="0" err="1" smtClean="0">
                        <a:latin typeface="Cambria Math" panose="02040503050406030204" pitchFamily="18" charset="0"/>
                      </a:rPr>
                      <m:t>,0)</m:t>
                    </m:r>
                    <m:r>
                      <a:rPr kumimoji="1" lang="ja-JP" altLang="en-US" sz="3200" i="1" dirty="0" smtClean="0">
                        <a:latin typeface="Cambria Math" panose="02040503050406030204" pitchFamily="18" charset="0"/>
                      </a:rPr>
                      <m:t>、</m:t>
                    </m:r>
                    <m:r>
                      <a:rPr kumimoji="1" lang="en-US" altLang="ja-JP" sz="3200" i="1" dirty="0" smtClean="0">
                        <a:latin typeface="Cambria Math" panose="02040503050406030204" pitchFamily="18" charset="0"/>
                      </a:rPr>
                      <m:t>(</m:t>
                    </m:r>
                    <m:r>
                      <a:rPr kumimoji="1" lang="en-US" altLang="ja-JP" sz="3200" i="1" dirty="0" err="1" smtClean="0">
                        <a:latin typeface="Cambria Math" panose="02040503050406030204" pitchFamily="18" charset="0"/>
                      </a:rPr>
                      <m:t>0,</m:t>
                    </m:r>
                    <m:r>
                      <a:rPr kumimoji="1" lang="en-US" altLang="ja-JP" sz="3200" i="1" dirty="0" err="1" smtClean="0">
                        <a:latin typeface="Cambria Math" panose="02040503050406030204" pitchFamily="18" charset="0"/>
                      </a:rPr>
                      <m:t>𝐿</m:t>
                    </m:r>
                    <m:r>
                      <a:rPr kumimoji="1" lang="en-US" altLang="ja-JP" sz="3200" i="1" dirty="0" smtClean="0">
                        <a:latin typeface="Cambria Math" panose="02040503050406030204" pitchFamily="18" charset="0"/>
                      </a:rPr>
                      <m:t>)</m:t>
                    </m:r>
                  </m:oMath>
                </a14:m>
                <a:r>
                  <a:rPr kumimoji="1" lang="ja-JP" altLang="en-US" sz="3200" dirty="0"/>
                  <a:t>を通る二つのモデルを考えた</a:t>
                </a:r>
                <a:endParaRPr kumimoji="1" lang="en-US" altLang="ja-JP" sz="3200" dirty="0"/>
              </a:p>
              <a:p>
                <a:pPr marL="0" indent="0">
                  <a:buNone/>
                </a:pPr>
                <a:r>
                  <a:rPr kumimoji="1" lang="ja-JP" altLang="en-US" sz="3200" dirty="0"/>
                  <a:t>①直線変形型モデル</a:t>
                </a:r>
                <a:r>
                  <a:rPr kumimoji="1" lang="en-US" altLang="ja-JP" sz="3200" dirty="0"/>
                  <a:t>(</a:t>
                </a:r>
                <a:r>
                  <a:rPr lang="ja-JP" altLang="en-US" sz="3200" dirty="0"/>
                  <a:t>直線</a:t>
                </a:r>
                <a14:m>
                  <m:oMath xmlns:m="http://schemas.openxmlformats.org/officeDocument/2006/math">
                    <m:r>
                      <a:rPr lang="en-US" altLang="ja-JP" sz="3200" b="0" i="1" smtClean="0">
                        <a:latin typeface="Cambria Math" panose="02040503050406030204" pitchFamily="18" charset="0"/>
                      </a:rPr>
                      <m:t>𝑦</m:t>
                    </m:r>
                    <m:r>
                      <a:rPr lang="en-US" altLang="ja-JP" sz="3200" b="0" i="1" smtClean="0">
                        <a:latin typeface="Cambria Math" panose="02040503050406030204" pitchFamily="18" charset="0"/>
                      </a:rPr>
                      <m:t>=−</m:t>
                    </m:r>
                    <m:f>
                      <m:fPr>
                        <m:ctrlPr>
                          <a:rPr lang="en-US" altLang="ja-JP" sz="3200" b="0" i="1" smtClean="0">
                            <a:latin typeface="Cambria Math" panose="02040503050406030204" pitchFamily="18" charset="0"/>
                          </a:rPr>
                        </m:ctrlPr>
                      </m:fPr>
                      <m:num>
                        <m:r>
                          <a:rPr lang="en-US" altLang="ja-JP" sz="3200" b="0" i="1" smtClean="0">
                            <a:latin typeface="Cambria Math" panose="02040503050406030204" pitchFamily="18" charset="0"/>
                          </a:rPr>
                          <m:t>𝐻</m:t>
                        </m:r>
                      </m:num>
                      <m:den>
                        <m:r>
                          <a:rPr lang="en-US" altLang="ja-JP" sz="3200" b="0" i="1" smtClean="0">
                            <a:latin typeface="Cambria Math" panose="02040503050406030204" pitchFamily="18" charset="0"/>
                          </a:rPr>
                          <m:t>𝐿</m:t>
                        </m:r>
                      </m:den>
                    </m:f>
                    <m:r>
                      <a:rPr lang="en-US" altLang="ja-JP" sz="3200" b="0" i="1" smtClean="0">
                        <a:latin typeface="Cambria Math" panose="02040503050406030204" pitchFamily="18" charset="0"/>
                      </a:rPr>
                      <m:t>𝑥</m:t>
                    </m:r>
                    <m:r>
                      <a:rPr lang="en-US" altLang="ja-JP" sz="3200" b="0" i="1" smtClean="0">
                        <a:latin typeface="Cambria Math" panose="02040503050406030204" pitchFamily="18" charset="0"/>
                      </a:rPr>
                      <m:t>+</m:t>
                    </m:r>
                    <m:r>
                      <a:rPr lang="en-US" altLang="ja-JP" sz="3200" b="0" i="1" smtClean="0">
                        <a:latin typeface="Cambria Math" panose="02040503050406030204" pitchFamily="18" charset="0"/>
                      </a:rPr>
                      <m:t>𝐻</m:t>
                    </m:r>
                  </m:oMath>
                </a14:m>
                <a:r>
                  <a:rPr kumimoji="1" lang="ja-JP" altLang="en-US" sz="3200" dirty="0"/>
                  <a:t>をもとに変形</a:t>
                </a:r>
                <a:r>
                  <a:rPr kumimoji="1" lang="en-US" altLang="ja-JP" sz="3200" dirty="0"/>
                  <a:t>)</a:t>
                </a:r>
              </a:p>
              <a:p>
                <a:pPr marL="0" indent="0">
                  <a:buNone/>
                </a:pPr>
                <a:endParaRPr kumimoji="1" lang="en-US" altLang="ja-JP" sz="3200" dirty="0"/>
              </a:p>
              <a:p>
                <a:pPr marL="0" indent="0">
                  <a:buNone/>
                </a:pPr>
                <a14:m>
                  <m:oMathPara xmlns:m="http://schemas.openxmlformats.org/officeDocument/2006/math">
                    <m:oMathParaPr>
                      <m:jc m:val="centerGroup"/>
                    </m:oMathParaPr>
                    <m:oMath xmlns:m="http://schemas.openxmlformats.org/officeDocument/2006/math">
                      <m:sSub>
                        <m:sSubPr>
                          <m:ctrlPr>
                            <a:rPr kumimoji="1" lang="en-US" altLang="ja-JP" sz="3200" b="1" i="1" smtClean="0">
                              <a:latin typeface="Cambria Math" panose="02040503050406030204" pitchFamily="18" charset="0"/>
                            </a:rPr>
                          </m:ctrlPr>
                        </m:sSubPr>
                        <m:e>
                          <m:r>
                            <a:rPr kumimoji="1" lang="en-US" altLang="ja-JP" sz="3200" b="1" i="1" smtClean="0">
                              <a:latin typeface="Cambria Math" panose="02040503050406030204" pitchFamily="18" charset="0"/>
                            </a:rPr>
                            <m:t>𝒚</m:t>
                          </m:r>
                        </m:e>
                        <m:sub>
                          <m:r>
                            <a:rPr kumimoji="1" lang="en-US" altLang="ja-JP" sz="3200" b="1" i="1" smtClean="0">
                              <a:latin typeface="Cambria Math" panose="02040503050406030204" pitchFamily="18" charset="0"/>
                            </a:rPr>
                            <m:t>𝟏</m:t>
                          </m:r>
                        </m:sub>
                      </m:sSub>
                      <m:d>
                        <m:dPr>
                          <m:ctrlPr>
                            <a:rPr kumimoji="1" lang="en-US" altLang="ja-JP" sz="3200" b="1" i="1" smtClean="0">
                              <a:latin typeface="Cambria Math" panose="02040503050406030204" pitchFamily="18" charset="0"/>
                            </a:rPr>
                          </m:ctrlPr>
                        </m:dPr>
                        <m:e>
                          <m:r>
                            <a:rPr kumimoji="1" lang="en-US" altLang="ja-JP" sz="3200" b="1" i="1" smtClean="0">
                              <a:latin typeface="Cambria Math" panose="02040503050406030204" pitchFamily="18" charset="0"/>
                            </a:rPr>
                            <m:t>𝒙</m:t>
                          </m:r>
                        </m:e>
                      </m:d>
                      <m:r>
                        <a:rPr kumimoji="1" lang="en-US" altLang="ja-JP" sz="3200" b="1" i="1" smtClean="0">
                          <a:latin typeface="Cambria Math" panose="02040503050406030204" pitchFamily="18" charset="0"/>
                        </a:rPr>
                        <m:t>=−</m:t>
                      </m:r>
                      <m:f>
                        <m:fPr>
                          <m:ctrlPr>
                            <a:rPr kumimoji="1" lang="en-US" altLang="ja-JP" sz="3200" b="1" i="1" smtClean="0">
                              <a:latin typeface="Cambria Math" panose="02040503050406030204" pitchFamily="18" charset="0"/>
                            </a:rPr>
                          </m:ctrlPr>
                        </m:fPr>
                        <m:num>
                          <m:r>
                            <a:rPr kumimoji="1" lang="en-US" altLang="ja-JP" sz="3200" b="1" i="1" smtClean="0">
                              <a:latin typeface="Cambria Math" panose="02040503050406030204" pitchFamily="18" charset="0"/>
                            </a:rPr>
                            <m:t>𝑯</m:t>
                          </m:r>
                        </m:num>
                        <m:den>
                          <m:sSup>
                            <m:sSupPr>
                              <m:ctrlPr>
                                <a:rPr kumimoji="1" lang="en-US" altLang="ja-JP" sz="3200" b="1" i="1" smtClean="0">
                                  <a:latin typeface="Cambria Math" panose="02040503050406030204" pitchFamily="18" charset="0"/>
                                </a:rPr>
                              </m:ctrlPr>
                            </m:sSupPr>
                            <m:e>
                              <m:r>
                                <a:rPr kumimoji="1" lang="en-US" altLang="ja-JP" sz="3200" b="1" i="1" smtClean="0">
                                  <a:latin typeface="Cambria Math" panose="02040503050406030204" pitchFamily="18" charset="0"/>
                                </a:rPr>
                                <m:t>𝑳</m:t>
                              </m:r>
                            </m:e>
                            <m:sup>
                              <m:r>
                                <a:rPr kumimoji="1" lang="en-US" altLang="ja-JP" sz="3200" b="1" i="1" smtClean="0">
                                  <a:latin typeface="Cambria Math" panose="02040503050406030204" pitchFamily="18" charset="0"/>
                                </a:rPr>
                                <m:t>𝒏</m:t>
                              </m:r>
                            </m:sup>
                          </m:sSup>
                        </m:den>
                      </m:f>
                      <m:sSup>
                        <m:sSupPr>
                          <m:ctrlPr>
                            <a:rPr kumimoji="1" lang="en-US" altLang="ja-JP" sz="3200" b="1" i="1" smtClean="0">
                              <a:latin typeface="Cambria Math" panose="02040503050406030204" pitchFamily="18" charset="0"/>
                            </a:rPr>
                          </m:ctrlPr>
                        </m:sSupPr>
                        <m:e>
                          <m:r>
                            <a:rPr kumimoji="1" lang="en-US" altLang="ja-JP" sz="3200" b="1" i="1" smtClean="0">
                              <a:latin typeface="Cambria Math" panose="02040503050406030204" pitchFamily="18" charset="0"/>
                            </a:rPr>
                            <m:t>𝒙</m:t>
                          </m:r>
                        </m:e>
                        <m:sup>
                          <m:r>
                            <a:rPr kumimoji="1" lang="en-US" altLang="ja-JP" sz="3200" b="1" i="1" smtClean="0">
                              <a:latin typeface="Cambria Math" panose="02040503050406030204" pitchFamily="18" charset="0"/>
                            </a:rPr>
                            <m:t>𝒏</m:t>
                          </m:r>
                        </m:sup>
                      </m:sSup>
                      <m:r>
                        <a:rPr kumimoji="1" lang="en-US" altLang="ja-JP" sz="3200" b="1" i="1" smtClean="0">
                          <a:latin typeface="Cambria Math" panose="02040503050406030204" pitchFamily="18" charset="0"/>
                        </a:rPr>
                        <m:t>+</m:t>
                      </m:r>
                      <m:r>
                        <a:rPr kumimoji="1" lang="en-US" altLang="ja-JP" sz="3200" b="1" i="1" smtClean="0">
                          <a:latin typeface="Cambria Math" panose="02040503050406030204" pitchFamily="18" charset="0"/>
                        </a:rPr>
                        <m:t>𝑯</m:t>
                      </m:r>
                    </m:oMath>
                  </m:oMathPara>
                </a14:m>
                <a:endParaRPr kumimoji="1" lang="en-US" altLang="ja-JP" sz="3200" b="1" dirty="0"/>
              </a:p>
              <a:p>
                <a:pPr marL="0" indent="0">
                  <a:buNone/>
                </a:pPr>
                <a:endParaRPr kumimoji="1" lang="en-US" altLang="ja-JP" sz="3200" dirty="0"/>
              </a:p>
              <a:p>
                <a:pPr marL="0" indent="0">
                  <a:buNone/>
                </a:pPr>
                <a:r>
                  <a:rPr lang="ja-JP" altLang="en-US" sz="3200" dirty="0"/>
                  <a:t>②楕円変形型モデル</a:t>
                </a:r>
                <a:r>
                  <a:rPr lang="en-US" altLang="ja-JP" sz="3200" dirty="0"/>
                  <a:t>(</a:t>
                </a:r>
                <a:r>
                  <a:rPr lang="ja-JP" altLang="en-US" sz="3200" dirty="0"/>
                  <a:t>楕円</a:t>
                </a:r>
                <a14:m>
                  <m:oMath xmlns:m="http://schemas.openxmlformats.org/officeDocument/2006/math">
                    <m:sSup>
                      <m:sSupPr>
                        <m:ctrlPr>
                          <a:rPr lang="en-US" altLang="ja-JP" sz="3200" i="1" smtClean="0">
                            <a:latin typeface="Cambria Math" panose="02040503050406030204" pitchFamily="18" charset="0"/>
                          </a:rPr>
                        </m:ctrlPr>
                      </m:sSupPr>
                      <m:e>
                        <m:r>
                          <a:rPr lang="en-US" altLang="ja-JP" sz="3200" b="0" i="1" smtClean="0">
                            <a:latin typeface="Cambria Math" panose="02040503050406030204" pitchFamily="18" charset="0"/>
                          </a:rPr>
                          <m:t>(</m:t>
                        </m:r>
                        <m:f>
                          <m:fPr>
                            <m:ctrlPr>
                              <a:rPr lang="en-US" altLang="ja-JP" sz="3200" b="0" i="1" smtClean="0">
                                <a:latin typeface="Cambria Math" panose="02040503050406030204" pitchFamily="18" charset="0"/>
                              </a:rPr>
                            </m:ctrlPr>
                          </m:fPr>
                          <m:num>
                            <m:r>
                              <a:rPr lang="en-US" altLang="ja-JP" sz="3200" b="0" i="1" smtClean="0">
                                <a:latin typeface="Cambria Math" panose="02040503050406030204" pitchFamily="18" charset="0"/>
                              </a:rPr>
                              <m:t>𝑥</m:t>
                            </m:r>
                          </m:num>
                          <m:den>
                            <m:r>
                              <a:rPr lang="en-US" altLang="ja-JP" sz="3200" b="0" i="1" smtClean="0">
                                <a:latin typeface="Cambria Math" panose="02040503050406030204" pitchFamily="18" charset="0"/>
                              </a:rPr>
                              <m:t>𝐿</m:t>
                            </m:r>
                          </m:den>
                        </m:f>
                        <m:r>
                          <a:rPr lang="en-US" altLang="ja-JP" sz="3200" b="0" i="1" smtClean="0">
                            <a:latin typeface="Cambria Math" panose="02040503050406030204" pitchFamily="18" charset="0"/>
                          </a:rPr>
                          <m:t>)</m:t>
                        </m:r>
                      </m:e>
                      <m:sup>
                        <m:r>
                          <a:rPr lang="en-US" altLang="ja-JP" sz="3200" b="0" i="1" smtClean="0">
                            <a:latin typeface="Cambria Math" panose="02040503050406030204" pitchFamily="18" charset="0"/>
                          </a:rPr>
                          <m:t>2</m:t>
                        </m:r>
                      </m:sup>
                    </m:sSup>
                    <m:r>
                      <a:rPr lang="en-US" altLang="ja-JP" sz="3200" b="0" i="1" smtClean="0">
                        <a:latin typeface="Cambria Math" panose="02040503050406030204" pitchFamily="18" charset="0"/>
                      </a:rPr>
                      <m:t>+ </m:t>
                    </m:r>
                    <m:sSup>
                      <m:sSupPr>
                        <m:ctrlPr>
                          <a:rPr lang="en-US" altLang="ja-JP" sz="3200" i="1">
                            <a:latin typeface="Cambria Math" panose="02040503050406030204" pitchFamily="18" charset="0"/>
                          </a:rPr>
                        </m:ctrlPr>
                      </m:sSupPr>
                      <m:e>
                        <m:r>
                          <a:rPr lang="en-US" altLang="ja-JP" sz="3200" i="1">
                            <a:latin typeface="Cambria Math" panose="02040503050406030204" pitchFamily="18" charset="0"/>
                          </a:rPr>
                          <m:t>(</m:t>
                        </m:r>
                        <m:f>
                          <m:fPr>
                            <m:ctrlPr>
                              <a:rPr lang="en-US" altLang="ja-JP" sz="3200" i="1">
                                <a:latin typeface="Cambria Math" panose="02040503050406030204" pitchFamily="18" charset="0"/>
                              </a:rPr>
                            </m:ctrlPr>
                          </m:fPr>
                          <m:num>
                            <m:r>
                              <a:rPr lang="en-US" altLang="ja-JP" sz="3200" b="0" i="1" smtClean="0">
                                <a:latin typeface="Cambria Math" panose="02040503050406030204" pitchFamily="18" charset="0"/>
                              </a:rPr>
                              <m:t>𝑦</m:t>
                            </m:r>
                          </m:num>
                          <m:den>
                            <m:r>
                              <a:rPr lang="en-US" altLang="ja-JP" sz="3200" b="0" i="1" smtClean="0">
                                <a:latin typeface="Cambria Math" panose="02040503050406030204" pitchFamily="18" charset="0"/>
                              </a:rPr>
                              <m:t>𝐻</m:t>
                            </m:r>
                          </m:den>
                        </m:f>
                        <m:r>
                          <a:rPr lang="en-US" altLang="ja-JP" sz="3200" i="1">
                            <a:latin typeface="Cambria Math" panose="02040503050406030204" pitchFamily="18" charset="0"/>
                          </a:rPr>
                          <m:t>)</m:t>
                        </m:r>
                      </m:e>
                      <m:sup>
                        <m:r>
                          <a:rPr lang="en-US" altLang="ja-JP" sz="3200" i="1">
                            <a:latin typeface="Cambria Math" panose="02040503050406030204" pitchFamily="18" charset="0"/>
                          </a:rPr>
                          <m:t>2</m:t>
                        </m:r>
                      </m:sup>
                    </m:sSup>
                    <m:r>
                      <a:rPr lang="en-US" altLang="ja-JP" sz="3200" b="0" i="1" smtClean="0">
                        <a:latin typeface="Cambria Math" panose="02040503050406030204" pitchFamily="18" charset="0"/>
                      </a:rPr>
                      <m:t>=1</m:t>
                    </m:r>
                  </m:oMath>
                </a14:m>
                <a:r>
                  <a:rPr lang="ja-JP" altLang="en-US" sz="3200" dirty="0"/>
                  <a:t>をもとに変形</a:t>
                </a:r>
                <a:r>
                  <a:rPr lang="en-US" altLang="ja-JP" sz="3200" dirty="0"/>
                  <a:t>)</a:t>
                </a:r>
              </a:p>
              <a:p>
                <a:pPr marL="0" indent="0">
                  <a:buNone/>
                </a:pPr>
                <a:endParaRPr lang="en-US" altLang="ja-JP" sz="3200" dirty="0"/>
              </a:p>
              <a:p>
                <a:pPr marL="0" indent="0">
                  <a:buNone/>
                </a:pPr>
                <a14:m>
                  <m:oMathPara xmlns:m="http://schemas.openxmlformats.org/officeDocument/2006/math">
                    <m:oMathParaPr>
                      <m:jc m:val="centerGroup"/>
                    </m:oMathParaPr>
                    <m:oMath xmlns:m="http://schemas.openxmlformats.org/officeDocument/2006/math">
                      <m:sSub>
                        <m:sSubPr>
                          <m:ctrlPr>
                            <a:rPr kumimoji="1" lang="en-US" altLang="ja-JP" sz="3200" b="1" i="1" smtClean="0">
                              <a:latin typeface="Cambria Math" panose="02040503050406030204" pitchFamily="18" charset="0"/>
                            </a:rPr>
                          </m:ctrlPr>
                        </m:sSubPr>
                        <m:e>
                          <m:r>
                            <a:rPr kumimoji="1" lang="en-US" altLang="ja-JP" sz="3200" b="1" i="1" smtClean="0">
                              <a:latin typeface="Cambria Math" panose="02040503050406030204" pitchFamily="18" charset="0"/>
                            </a:rPr>
                            <m:t>𝒚</m:t>
                          </m:r>
                        </m:e>
                        <m:sub>
                          <m:r>
                            <a:rPr kumimoji="1" lang="en-US" altLang="ja-JP" sz="3200" b="1" i="1" smtClean="0">
                              <a:latin typeface="Cambria Math" panose="02040503050406030204" pitchFamily="18" charset="0"/>
                            </a:rPr>
                            <m:t>𝟐</m:t>
                          </m:r>
                        </m:sub>
                      </m:sSub>
                      <m:d>
                        <m:dPr>
                          <m:ctrlPr>
                            <a:rPr kumimoji="1" lang="en-US" altLang="ja-JP" sz="3200" b="1" i="1" smtClean="0">
                              <a:latin typeface="Cambria Math" panose="02040503050406030204" pitchFamily="18" charset="0"/>
                            </a:rPr>
                          </m:ctrlPr>
                        </m:dPr>
                        <m:e>
                          <m:r>
                            <a:rPr kumimoji="1" lang="en-US" altLang="ja-JP" sz="3200" b="1" i="1" smtClean="0">
                              <a:latin typeface="Cambria Math" panose="02040503050406030204" pitchFamily="18" charset="0"/>
                            </a:rPr>
                            <m:t>𝒙</m:t>
                          </m:r>
                        </m:e>
                      </m:d>
                      <m:r>
                        <a:rPr kumimoji="1" lang="en-US" altLang="ja-JP" sz="3200" b="1" i="1" smtClean="0">
                          <a:latin typeface="Cambria Math" panose="02040503050406030204" pitchFamily="18" charset="0"/>
                        </a:rPr>
                        <m:t>=</m:t>
                      </m:r>
                      <m:r>
                        <a:rPr kumimoji="1" lang="en-US" altLang="ja-JP" sz="3200" b="1" i="1" smtClean="0">
                          <a:latin typeface="Cambria Math" panose="02040503050406030204" pitchFamily="18" charset="0"/>
                        </a:rPr>
                        <m:t>𝑯</m:t>
                      </m:r>
                      <m:r>
                        <a:rPr kumimoji="1" lang="en-US" altLang="ja-JP" sz="3200" b="1" i="1" smtClean="0">
                          <a:latin typeface="Cambria Math" panose="02040503050406030204" pitchFamily="18" charset="0"/>
                        </a:rPr>
                        <m:t> </m:t>
                      </m:r>
                      <m:sSup>
                        <m:sSupPr>
                          <m:ctrlPr>
                            <a:rPr kumimoji="1" lang="en-US" altLang="ja-JP" sz="3200" b="1" i="1" smtClean="0">
                              <a:latin typeface="Cambria Math" panose="02040503050406030204" pitchFamily="18" charset="0"/>
                            </a:rPr>
                          </m:ctrlPr>
                        </m:sSupPr>
                        <m:e>
                          <m:r>
                            <a:rPr lang="en-US" altLang="ja-JP" sz="3200" b="1" i="1" smtClean="0">
                              <a:latin typeface="Cambria Math" panose="02040503050406030204" pitchFamily="18" charset="0"/>
                            </a:rPr>
                            <m:t>{</m:t>
                          </m:r>
                          <m:r>
                            <a:rPr lang="en-US" altLang="ja-JP" sz="3200" b="1" i="1" smtClean="0">
                              <a:latin typeface="Cambria Math" panose="02040503050406030204" pitchFamily="18" charset="0"/>
                            </a:rPr>
                            <m:t>𝟏</m:t>
                          </m:r>
                          <m:r>
                            <a:rPr lang="en-US" altLang="ja-JP" sz="3200" b="1" i="1" smtClean="0">
                              <a:latin typeface="Cambria Math" panose="02040503050406030204" pitchFamily="18" charset="0"/>
                            </a:rPr>
                            <m:t> − </m:t>
                          </m:r>
                          <m:sSup>
                            <m:sSupPr>
                              <m:ctrlPr>
                                <a:rPr lang="en-US" altLang="ja-JP" sz="3200" b="1" i="1">
                                  <a:latin typeface="Cambria Math" panose="02040503050406030204" pitchFamily="18" charset="0"/>
                                </a:rPr>
                              </m:ctrlPr>
                            </m:sSupPr>
                            <m:e>
                              <m:r>
                                <a:rPr lang="en-US" altLang="ja-JP" sz="3200" b="1" i="1">
                                  <a:latin typeface="Cambria Math" panose="02040503050406030204" pitchFamily="18" charset="0"/>
                                </a:rPr>
                                <m:t>(</m:t>
                              </m:r>
                              <m:f>
                                <m:fPr>
                                  <m:ctrlPr>
                                    <a:rPr lang="en-US" altLang="ja-JP" sz="3200" b="1" i="1">
                                      <a:latin typeface="Cambria Math" panose="02040503050406030204" pitchFamily="18" charset="0"/>
                                    </a:rPr>
                                  </m:ctrlPr>
                                </m:fPr>
                                <m:num>
                                  <m:r>
                                    <a:rPr lang="en-US" altLang="ja-JP" sz="3200" b="1" i="1">
                                      <a:latin typeface="Cambria Math" panose="02040503050406030204" pitchFamily="18" charset="0"/>
                                    </a:rPr>
                                    <m:t>𝒙</m:t>
                                  </m:r>
                                </m:num>
                                <m:den>
                                  <m:r>
                                    <a:rPr lang="en-US" altLang="ja-JP" sz="3200" b="1" i="1">
                                      <a:latin typeface="Cambria Math" panose="02040503050406030204" pitchFamily="18" charset="0"/>
                                    </a:rPr>
                                    <m:t>𝑳</m:t>
                                  </m:r>
                                </m:den>
                              </m:f>
                              <m:r>
                                <a:rPr lang="en-US" altLang="ja-JP" sz="3200" b="1" i="1">
                                  <a:latin typeface="Cambria Math" panose="02040503050406030204" pitchFamily="18" charset="0"/>
                                </a:rPr>
                                <m:t>)</m:t>
                              </m:r>
                            </m:e>
                            <m:sup>
                              <m:r>
                                <a:rPr lang="en-US" altLang="ja-JP" sz="3200" b="1" i="1">
                                  <a:latin typeface="Cambria Math" panose="02040503050406030204" pitchFamily="18" charset="0"/>
                                </a:rPr>
                                <m:t>𝒎</m:t>
                              </m:r>
                            </m:sup>
                          </m:sSup>
                          <m:r>
                            <a:rPr lang="en-US" altLang="ja-JP" sz="3200" b="1" i="1">
                              <a:latin typeface="Cambria Math" panose="02040503050406030204" pitchFamily="18" charset="0"/>
                            </a:rPr>
                            <m:t>}</m:t>
                          </m:r>
                        </m:e>
                        <m:sup>
                          <m:f>
                            <m:fPr>
                              <m:ctrlPr>
                                <a:rPr kumimoji="1" lang="en-US" altLang="ja-JP" sz="3200" b="1" i="1" smtClean="0">
                                  <a:latin typeface="Cambria Math" panose="02040503050406030204" pitchFamily="18" charset="0"/>
                                </a:rPr>
                              </m:ctrlPr>
                            </m:fPr>
                            <m:num>
                              <m:r>
                                <a:rPr kumimoji="1" lang="en-US" altLang="ja-JP" sz="3200" b="1" i="1" smtClean="0">
                                  <a:latin typeface="Cambria Math" panose="02040503050406030204" pitchFamily="18" charset="0"/>
                                </a:rPr>
                                <m:t>𝟏</m:t>
                              </m:r>
                            </m:num>
                            <m:den>
                              <m:r>
                                <a:rPr kumimoji="1" lang="en-US" altLang="ja-JP" sz="3200" b="1" i="1" smtClean="0">
                                  <a:latin typeface="Cambria Math" panose="02040503050406030204" pitchFamily="18" charset="0"/>
                                </a:rPr>
                                <m:t>𝒎</m:t>
                              </m:r>
                            </m:den>
                          </m:f>
                        </m:sup>
                      </m:sSup>
                    </m:oMath>
                  </m:oMathPara>
                </a14:m>
                <a:endParaRPr kumimoji="1" lang="en-US" altLang="ja-JP" b="1" dirty="0"/>
              </a:p>
              <a:p>
                <a:pPr marL="0" indent="0">
                  <a:buNone/>
                </a:pPr>
                <a:endParaRPr lang="en-US" altLang="ja-JP" dirty="0"/>
              </a:p>
              <a:p>
                <a:pPr marL="0" indent="0">
                  <a:buNone/>
                </a:pPr>
                <a:r>
                  <a:rPr lang="ja-JP" altLang="en-US" dirty="0"/>
                  <a:t>パラメータ</a:t>
                </a:r>
                <a14:m>
                  <m:oMath xmlns:m="http://schemas.openxmlformats.org/officeDocument/2006/math">
                    <m:r>
                      <a:rPr lang="en-US" altLang="ja-JP" b="0" i="1" smtClean="0">
                        <a:latin typeface="Cambria Math" panose="02040503050406030204" pitchFamily="18" charset="0"/>
                      </a:rPr>
                      <m:t>𝑛</m:t>
                    </m:r>
                    <m:r>
                      <a:rPr lang="en-US" altLang="ja-JP" b="0" i="1" smtClean="0">
                        <a:latin typeface="Cambria Math" panose="02040503050406030204" pitchFamily="18" charset="0"/>
                      </a:rPr>
                      <m:t>,</m:t>
                    </m:r>
                    <m:r>
                      <a:rPr lang="en-US" altLang="ja-JP" b="0" i="1" smtClean="0">
                        <a:latin typeface="Cambria Math" panose="02040503050406030204" pitchFamily="18" charset="0"/>
                      </a:rPr>
                      <m:t>𝑚</m:t>
                    </m:r>
                  </m:oMath>
                </a14:m>
                <a:r>
                  <a:rPr kumimoji="1" lang="ja-JP" altLang="en-US" dirty="0"/>
                  <a:t>を変えて</a:t>
                </a:r>
                <a14:m>
                  <m:oMath xmlns:m="http://schemas.openxmlformats.org/officeDocument/2006/math">
                    <m:r>
                      <a:rPr kumimoji="1" lang="en-US" altLang="ja-JP" b="0" i="1" smtClean="0">
                        <a:latin typeface="Cambria Math" panose="02040503050406030204" pitchFamily="18" charset="0"/>
                      </a:rPr>
                      <m:t>𝐹</m:t>
                    </m:r>
                  </m:oMath>
                </a14:m>
                <a:r>
                  <a:rPr kumimoji="1" lang="ja-JP" altLang="en-US" dirty="0"/>
                  <a:t>の大きさを比較する</a:t>
                </a: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838200" y="1594338"/>
                <a:ext cx="5972908" cy="4841631"/>
              </a:xfrm>
              <a:blipFill>
                <a:blip r:embed="rId3"/>
                <a:stretch>
                  <a:fillRect l="-1328" t="-2519" r="-715"/>
                </a:stretch>
              </a:blipFill>
            </p:spPr>
            <p:txBody>
              <a:bodyPr/>
              <a:lstStyle/>
              <a:p>
                <a:r>
                  <a:rPr lang="ja-JP" altLang="en-US">
                    <a:noFill/>
                  </a:rPr>
                  <a:t> </a:t>
                </a:r>
              </a:p>
            </p:txBody>
          </p:sp>
        </mc:Fallback>
      </mc:AlternateContent>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9152" y="4032967"/>
            <a:ext cx="2825033" cy="2825033"/>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9152" y="844289"/>
            <a:ext cx="2825033" cy="2825033"/>
          </a:xfrm>
          <a:prstGeom prst="rect">
            <a:avLst/>
          </a:prstGeom>
        </p:spPr>
      </p:pic>
      <p:sp>
        <p:nvSpPr>
          <p:cNvPr id="7" name="テキスト ボックス 6"/>
          <p:cNvSpPr txBox="1"/>
          <p:nvPr/>
        </p:nvSpPr>
        <p:spPr>
          <a:xfrm>
            <a:off x="7828199" y="658574"/>
            <a:ext cx="3346938" cy="369332"/>
          </a:xfrm>
          <a:prstGeom prst="rect">
            <a:avLst/>
          </a:prstGeom>
          <a:noFill/>
        </p:spPr>
        <p:txBody>
          <a:bodyPr wrap="square" rtlCol="0">
            <a:spAutoFit/>
          </a:bodyPr>
          <a:lstStyle/>
          <a:p>
            <a:pPr algn="ctr"/>
            <a:r>
              <a:rPr lang="ja-JP" altLang="en-US" dirty="0"/>
              <a:t>直線変形型モデル</a:t>
            </a:r>
            <a:endParaRPr kumimoji="1" lang="ja-JP" altLang="en-US" dirty="0"/>
          </a:p>
        </p:txBody>
      </p:sp>
      <p:sp>
        <p:nvSpPr>
          <p:cNvPr id="8" name="テキスト ボックス 7"/>
          <p:cNvSpPr txBox="1"/>
          <p:nvPr/>
        </p:nvSpPr>
        <p:spPr>
          <a:xfrm>
            <a:off x="7828199" y="3830487"/>
            <a:ext cx="3346938" cy="369332"/>
          </a:xfrm>
          <a:prstGeom prst="rect">
            <a:avLst/>
          </a:prstGeom>
          <a:noFill/>
        </p:spPr>
        <p:txBody>
          <a:bodyPr wrap="square" rtlCol="0">
            <a:spAutoFit/>
          </a:bodyPr>
          <a:lstStyle/>
          <a:p>
            <a:pPr algn="ctr"/>
            <a:r>
              <a:rPr lang="ja-JP" altLang="en-US" dirty="0"/>
              <a:t>楕円変形型モデル</a:t>
            </a:r>
            <a:endParaRPr kumimoji="1" lang="ja-JP" altLang="en-US" dirty="0"/>
          </a:p>
        </p:txBody>
      </p:sp>
      <p:sp>
        <p:nvSpPr>
          <p:cNvPr id="12" name="スライド番号プレースホルダー 11">
            <a:extLst>
              <a:ext uri="{FF2B5EF4-FFF2-40B4-BE49-F238E27FC236}">
                <a16:creationId xmlns:a16="http://schemas.microsoft.com/office/drawing/2014/main" id="{1BFF7F65-1F3E-48C5-B11E-73733F298AD9}"/>
              </a:ext>
            </a:extLst>
          </p:cNvPr>
          <p:cNvSpPr>
            <a:spLocks noGrp="1"/>
          </p:cNvSpPr>
          <p:nvPr>
            <p:ph type="sldNum" sz="quarter" idx="12"/>
          </p:nvPr>
        </p:nvSpPr>
        <p:spPr/>
        <p:txBody>
          <a:bodyPr/>
          <a:lstStyle/>
          <a:p>
            <a:fld id="{3618331D-A76A-4019-8E14-1751E5ACDDCA}" type="slidenum">
              <a:rPr kumimoji="1" lang="ja-JP" altLang="en-US" sz="2000" smtClean="0"/>
              <a:t>12</a:t>
            </a:fld>
            <a:endParaRPr kumimoji="1" lang="ja-JP" altLang="en-US" sz="2000" dirty="0"/>
          </a:p>
        </p:txBody>
      </p:sp>
    </p:spTree>
    <p:extLst>
      <p:ext uri="{BB962C8B-B14F-4D97-AF65-F5344CB8AC3E}">
        <p14:creationId xmlns:p14="http://schemas.microsoft.com/office/powerpoint/2010/main" val="1717376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抵抗力が最小の形状</a:t>
            </a:r>
            <a:endParaRPr kumimoji="1" lang="ja-JP" altLang="en-US"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4021703510"/>
              </p:ext>
            </p:extLst>
          </p:nvPr>
        </p:nvGraphicFramePr>
        <p:xfrm>
          <a:off x="6969213" y="760507"/>
          <a:ext cx="4584033" cy="2760000"/>
        </p:xfrm>
        <a:graphic>
          <a:graphicData uri="http://schemas.openxmlformats.org/drawingml/2006/table">
            <a:tbl>
              <a:tblPr>
                <a:tableStyleId>{5C22544A-7EE6-4342-B048-85BDC9FD1C3A}</a:tableStyleId>
              </a:tblPr>
              <a:tblGrid>
                <a:gridCol w="1528011">
                  <a:extLst>
                    <a:ext uri="{9D8B030D-6E8A-4147-A177-3AD203B41FA5}">
                      <a16:colId xmlns:a16="http://schemas.microsoft.com/office/drawing/2014/main" val="20000"/>
                    </a:ext>
                  </a:extLst>
                </a:gridCol>
                <a:gridCol w="1528011">
                  <a:extLst>
                    <a:ext uri="{9D8B030D-6E8A-4147-A177-3AD203B41FA5}">
                      <a16:colId xmlns:a16="http://schemas.microsoft.com/office/drawing/2014/main" val="20001"/>
                    </a:ext>
                  </a:extLst>
                </a:gridCol>
                <a:gridCol w="1528011">
                  <a:extLst>
                    <a:ext uri="{9D8B030D-6E8A-4147-A177-3AD203B41FA5}">
                      <a16:colId xmlns:a16="http://schemas.microsoft.com/office/drawing/2014/main" val="20002"/>
                    </a:ext>
                  </a:extLst>
                </a:gridCol>
              </a:tblGrid>
              <a:tr h="466548">
                <a:tc gridSpan="3">
                  <a:txBody>
                    <a:bodyPr/>
                    <a:lstStyle/>
                    <a:p>
                      <a:pPr algn="ctr" fontAlgn="ctr"/>
                      <a:r>
                        <a:rPr lang="ja-JP" altLang="en-US" sz="2400" u="none" strike="noStrike" dirty="0">
                          <a:effectLst/>
                        </a:rPr>
                        <a:t>直線変形型モデル</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456726">
                <a:tc>
                  <a:txBody>
                    <a:bodyPr/>
                    <a:lstStyle/>
                    <a:p>
                      <a:pPr algn="ctr" fontAlgn="ctr"/>
                      <a:r>
                        <a:rPr lang="en-US" sz="2000" u="none" strike="noStrike" dirty="0">
                          <a:effectLst/>
                        </a:rPr>
                        <a:t>H:L</a:t>
                      </a:r>
                      <a:endParaRPr 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000" u="none" strike="noStrike" dirty="0">
                          <a:effectLst/>
                        </a:rPr>
                        <a:t>n</a:t>
                      </a:r>
                      <a:r>
                        <a:rPr lang="ja-JP" altLang="en-US" sz="2000" u="none" strike="noStrike" dirty="0">
                          <a:effectLst/>
                        </a:rPr>
                        <a:t>の値</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000" u="none" strike="noStrike" dirty="0">
                          <a:effectLst/>
                        </a:rPr>
                        <a:t>抵抗力</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56726">
                <a:tc>
                  <a:txBody>
                    <a:bodyPr/>
                    <a:lstStyle/>
                    <a:p>
                      <a:pPr algn="ctr" fontAlgn="ctr"/>
                      <a:r>
                        <a:rPr lang="en-US" altLang="ja-JP" sz="2000" b="0" i="0" u="none" strike="noStrike" dirty="0">
                          <a:solidFill>
                            <a:srgbClr val="000000"/>
                          </a:solidFill>
                          <a:effectLst/>
                          <a:latin typeface="+mn-lt"/>
                          <a:ea typeface="游ゴシック" panose="020B0400000000000000" pitchFamily="50" charset="-128"/>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b="0" i="0" u="none" strike="noStrike" dirty="0">
                          <a:solidFill>
                            <a:srgbClr val="000000"/>
                          </a:solidFill>
                          <a:effectLst/>
                          <a:latin typeface="+mn-lt"/>
                          <a:ea typeface="ＭＳ Ｐゴシック" panose="020B0600070205080204" pitchFamily="50" charset="-128"/>
                        </a:rPr>
                        <a:t>1.75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b="0" i="0" u="none" strike="noStrike" dirty="0">
                          <a:solidFill>
                            <a:srgbClr val="000000"/>
                          </a:solidFill>
                          <a:effectLst/>
                          <a:latin typeface="+mn-lt"/>
                          <a:ea typeface="ＭＳ Ｐゴシック" panose="020B0600070205080204" pitchFamily="50" charset="-128"/>
                        </a:rPr>
                        <a:t>5274.7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56726">
                <a:tc>
                  <a:txBody>
                    <a:bodyPr/>
                    <a:lstStyle/>
                    <a:p>
                      <a:pPr algn="ctr" fontAlgn="ctr"/>
                      <a:r>
                        <a:rPr lang="en-US" altLang="ja-JP" sz="2000" u="none" strike="noStrike" dirty="0">
                          <a:effectLst/>
                        </a:rPr>
                        <a:t>1:1</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dirty="0">
                          <a:effectLst/>
                        </a:rPr>
                        <a:t>1.37</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dirty="0">
                          <a:effectLst/>
                        </a:rPr>
                        <a:t>3271.07</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56726">
                <a:tc>
                  <a:txBody>
                    <a:bodyPr/>
                    <a:lstStyle/>
                    <a:p>
                      <a:pPr algn="ctr" fontAlgn="ctr"/>
                      <a:r>
                        <a:rPr lang="en-US" altLang="ja-JP" sz="2000" u="none" strike="noStrike" dirty="0">
                          <a:effectLst/>
                        </a:rPr>
                        <a:t>1:2</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dirty="0">
                          <a:effectLst/>
                        </a:rPr>
                        <a:t>1.24</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dirty="0">
                          <a:effectLst/>
                        </a:rPr>
                        <a:t>1307.96</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66548">
                <a:tc>
                  <a:txBody>
                    <a:bodyPr/>
                    <a:lstStyle/>
                    <a:p>
                      <a:pPr algn="ctr" fontAlgn="ctr"/>
                      <a:r>
                        <a:rPr lang="en-US" altLang="ja-JP" sz="2000" b="0" i="0" u="none" strike="noStrike" dirty="0">
                          <a:solidFill>
                            <a:schemeClr val="dk1"/>
                          </a:solidFill>
                          <a:effectLst/>
                          <a:latin typeface="+mn-lt"/>
                          <a:ea typeface="+mn-ea"/>
                        </a:rPr>
                        <a:t>1:3</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dirty="0">
                          <a:effectLst/>
                        </a:rPr>
                        <a:t>1.21</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dirty="0">
                          <a:effectLst/>
                        </a:rPr>
                        <a:t>654. 07</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885871749"/>
              </p:ext>
            </p:extLst>
          </p:nvPr>
        </p:nvGraphicFramePr>
        <p:xfrm>
          <a:off x="6945924" y="3767477"/>
          <a:ext cx="4607322" cy="2588874"/>
        </p:xfrm>
        <a:graphic>
          <a:graphicData uri="http://schemas.openxmlformats.org/drawingml/2006/table">
            <a:tbl>
              <a:tblPr>
                <a:tableStyleId>{5C22544A-7EE6-4342-B048-85BDC9FD1C3A}</a:tableStyleId>
              </a:tblPr>
              <a:tblGrid>
                <a:gridCol w="1535774">
                  <a:extLst>
                    <a:ext uri="{9D8B030D-6E8A-4147-A177-3AD203B41FA5}">
                      <a16:colId xmlns:a16="http://schemas.microsoft.com/office/drawing/2014/main" val="20000"/>
                    </a:ext>
                  </a:extLst>
                </a:gridCol>
                <a:gridCol w="1535774">
                  <a:extLst>
                    <a:ext uri="{9D8B030D-6E8A-4147-A177-3AD203B41FA5}">
                      <a16:colId xmlns:a16="http://schemas.microsoft.com/office/drawing/2014/main" val="20001"/>
                    </a:ext>
                  </a:extLst>
                </a:gridCol>
                <a:gridCol w="1535774">
                  <a:extLst>
                    <a:ext uri="{9D8B030D-6E8A-4147-A177-3AD203B41FA5}">
                      <a16:colId xmlns:a16="http://schemas.microsoft.com/office/drawing/2014/main" val="20002"/>
                    </a:ext>
                  </a:extLst>
                </a:gridCol>
              </a:tblGrid>
              <a:tr h="437621">
                <a:tc gridSpan="3">
                  <a:txBody>
                    <a:bodyPr/>
                    <a:lstStyle/>
                    <a:p>
                      <a:pPr algn="ctr" fontAlgn="ctr"/>
                      <a:r>
                        <a:rPr lang="ja-JP" altLang="en-US" sz="2800" u="none" strike="noStrike" dirty="0">
                          <a:effectLst/>
                        </a:rPr>
                        <a:t>楕円変形型モデル</a:t>
                      </a:r>
                      <a:endParaRPr lang="ja-JP" altLang="en-US" sz="28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428408">
                <a:tc>
                  <a:txBody>
                    <a:bodyPr/>
                    <a:lstStyle/>
                    <a:p>
                      <a:pPr algn="ctr" fontAlgn="ctr"/>
                      <a:r>
                        <a:rPr lang="en-US" sz="2000" u="none" strike="noStrike" dirty="0">
                          <a:effectLst/>
                        </a:rPr>
                        <a:t>H:L</a:t>
                      </a:r>
                      <a:endParaRPr 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dirty="0">
                          <a:effectLst/>
                        </a:rPr>
                        <a:t>m</a:t>
                      </a:r>
                      <a:r>
                        <a:rPr lang="ja-JP" altLang="en-US" sz="2000" u="none" strike="noStrike" dirty="0">
                          <a:effectLst/>
                        </a:rPr>
                        <a:t>の値</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000" u="none" strike="noStrike" dirty="0">
                          <a:effectLst/>
                        </a:rPr>
                        <a:t>抵抗力</a:t>
                      </a:r>
                      <a:endParaRPr lang="ja-JP"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28408">
                <a:tc>
                  <a:txBody>
                    <a:bodyPr/>
                    <a:lstStyle/>
                    <a:p>
                      <a:pPr algn="ctr" fontAlgn="ctr"/>
                      <a:r>
                        <a:rPr lang="en-US" altLang="ja-JP" sz="2000" u="none" strike="noStrike" dirty="0">
                          <a:effectLst/>
                        </a:rPr>
                        <a:t>2:1</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dirty="0">
                          <a:effectLst/>
                        </a:rPr>
                        <a:t>2.03</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dirty="0">
                          <a:effectLst/>
                        </a:rPr>
                        <a:t>4744.04</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28408">
                <a:tc>
                  <a:txBody>
                    <a:bodyPr/>
                    <a:lstStyle/>
                    <a:p>
                      <a:pPr algn="ctr" fontAlgn="ctr"/>
                      <a:r>
                        <a:rPr lang="en-US" altLang="ja-JP" sz="2000" u="none" strike="noStrike" dirty="0">
                          <a:effectLst/>
                        </a:rPr>
                        <a:t>1:1</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dirty="0">
                          <a:effectLst/>
                        </a:rPr>
                        <a:t>1.58</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dirty="0">
                          <a:effectLst/>
                        </a:rPr>
                        <a:t>2879.97</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28408">
                <a:tc>
                  <a:txBody>
                    <a:bodyPr/>
                    <a:lstStyle/>
                    <a:p>
                      <a:pPr algn="ctr" fontAlgn="ctr"/>
                      <a:r>
                        <a:rPr lang="en-US" altLang="ja-JP" sz="2000" u="none" strike="noStrike">
                          <a:effectLst/>
                        </a:rPr>
                        <a:t>1:2</a:t>
                      </a:r>
                      <a:endParaRPr lang="en-US" altLang="ja-JP" sz="2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dirty="0">
                          <a:effectLst/>
                        </a:rPr>
                        <a:t>1.32</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dirty="0">
                          <a:effectLst/>
                        </a:rPr>
                        <a:t>1170.41</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37621">
                <a:tc>
                  <a:txBody>
                    <a:bodyPr/>
                    <a:lstStyle/>
                    <a:p>
                      <a:pPr algn="ctr" fontAlgn="ctr"/>
                      <a:r>
                        <a:rPr lang="en-US" altLang="ja-JP" sz="2000" u="none" strike="noStrike" dirty="0">
                          <a:effectLst/>
                        </a:rPr>
                        <a:t>1:3</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u="none" strike="noStrike" dirty="0">
                          <a:effectLst/>
                        </a:rPr>
                        <a:t>1.27</a:t>
                      </a:r>
                      <a:endParaRPr lang="en-US" altLang="ja-JP"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000" b="0" i="0" u="none" strike="noStrike" dirty="0">
                          <a:solidFill>
                            <a:srgbClr val="000000"/>
                          </a:solidFill>
                          <a:effectLst/>
                          <a:latin typeface="+mn-lt"/>
                          <a:ea typeface="ＭＳ Ｐゴシック" panose="020B0600070205080204" pitchFamily="50" charset="-128"/>
                        </a:rPr>
                        <a:t>589.42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246" y="1690688"/>
            <a:ext cx="6096000" cy="3657600"/>
          </a:xfrm>
          <a:prstGeom prst="rect">
            <a:avLst/>
          </a:prstGeom>
        </p:spPr>
      </p:pic>
      <p:sp>
        <p:nvSpPr>
          <p:cNvPr id="4" name="テキスト ボックス 3"/>
          <p:cNvSpPr txBox="1"/>
          <p:nvPr/>
        </p:nvSpPr>
        <p:spPr>
          <a:xfrm>
            <a:off x="3165230" y="1971139"/>
            <a:ext cx="2086708" cy="923330"/>
          </a:xfrm>
          <a:prstGeom prst="rect">
            <a:avLst/>
          </a:prstGeom>
          <a:noFill/>
        </p:spPr>
        <p:txBody>
          <a:bodyPr wrap="square" rtlCol="0">
            <a:spAutoFit/>
          </a:bodyPr>
          <a:lstStyle/>
          <a:p>
            <a:r>
              <a:rPr kumimoji="1" lang="ja-JP" altLang="en-US" dirty="0"/>
              <a:t>直線変形型モデル</a:t>
            </a:r>
            <a:endParaRPr kumimoji="1" lang="en-US" altLang="ja-JP" dirty="0"/>
          </a:p>
          <a:p>
            <a:endParaRPr lang="en-US" altLang="ja-JP" dirty="0"/>
          </a:p>
          <a:p>
            <a:r>
              <a:rPr kumimoji="1" lang="ja-JP" altLang="en-US" dirty="0"/>
              <a:t>楕円変形型モデル</a:t>
            </a:r>
          </a:p>
        </p:txBody>
      </p:sp>
      <p:sp>
        <p:nvSpPr>
          <p:cNvPr id="5" name="正方形/長方形 4"/>
          <p:cNvSpPr/>
          <p:nvPr/>
        </p:nvSpPr>
        <p:spPr>
          <a:xfrm>
            <a:off x="5439508" y="1899138"/>
            <a:ext cx="656492" cy="1312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p:cNvCxnSpPr/>
          <p:nvPr/>
        </p:nvCxnSpPr>
        <p:spPr>
          <a:xfrm>
            <a:off x="5251938" y="2133600"/>
            <a:ext cx="703385" cy="0"/>
          </a:xfrm>
          <a:prstGeom prst="line">
            <a:avLst/>
          </a:prstGeom>
          <a:ln>
            <a:solidFill>
              <a:srgbClr val="1C0BFD"/>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5251938" y="2708031"/>
            <a:ext cx="70338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テキスト ボックス 10"/>
              <p:cNvSpPr txBox="1"/>
              <p:nvPr/>
            </p:nvSpPr>
            <p:spPr>
              <a:xfrm>
                <a:off x="2977661" y="5324200"/>
                <a:ext cx="1230923" cy="6090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i="1" smtClean="0">
                              <a:latin typeface="Cambria Math" panose="02040503050406030204" pitchFamily="18" charset="0"/>
                            </a:rPr>
                          </m:ctrlPr>
                        </m:fPr>
                        <m:num>
                          <m:r>
                            <m:rPr>
                              <m:sty m:val="p"/>
                            </m:rPr>
                            <a:rPr kumimoji="1" lang="en-US" altLang="ja-JP" b="0" i="0" smtClean="0">
                              <a:latin typeface="Cambria Math" panose="02040503050406030204" pitchFamily="18" charset="0"/>
                            </a:rPr>
                            <m:t>L</m:t>
                          </m:r>
                        </m:num>
                        <m:den>
                          <m:r>
                            <m:rPr>
                              <m:sty m:val="p"/>
                            </m:rPr>
                            <a:rPr kumimoji="1" lang="en-US" altLang="ja-JP" b="0" i="0" smtClean="0">
                              <a:latin typeface="Cambria Math" panose="02040503050406030204" pitchFamily="18" charset="0"/>
                            </a:rPr>
                            <m:t>H</m:t>
                          </m:r>
                        </m:den>
                      </m:f>
                    </m:oMath>
                  </m:oMathPara>
                </a14:m>
                <a:endParaRPr kumimoji="1" lang="ja-JP" altLang="en-US" dirty="0"/>
              </a:p>
            </p:txBody>
          </p:sp>
        </mc:Choice>
        <mc:Fallback xmlns="">
          <p:sp>
            <p:nvSpPr>
              <p:cNvPr id="11" name="テキスト ボックス 10"/>
              <p:cNvSpPr txBox="1">
                <a:spLocks noRot="1" noChangeAspect="1" noMove="1" noResize="1" noEditPoints="1" noAdjustHandles="1" noChangeArrowheads="1" noChangeShapeType="1" noTextEdit="1"/>
              </p:cNvSpPr>
              <p:nvPr/>
            </p:nvSpPr>
            <p:spPr>
              <a:xfrm>
                <a:off x="2977661" y="5324200"/>
                <a:ext cx="1230923" cy="609077"/>
              </a:xfrm>
              <a:prstGeom prst="rect">
                <a:avLst/>
              </a:prstGeom>
              <a:blipFill rotWithShape="0">
                <a:blip r:embed="rId3"/>
                <a:stretch>
                  <a:fillRect/>
                </a:stretch>
              </a:blipFill>
            </p:spPr>
            <p:txBody>
              <a:bodyPr/>
              <a:lstStyle/>
              <a:p>
                <a:r>
                  <a:rPr lang="ja-JP" altLang="en-US">
                    <a:noFill/>
                  </a:rPr>
                  <a:t> </a:t>
                </a:r>
              </a:p>
            </p:txBody>
          </p:sp>
        </mc:Fallback>
      </mc:AlternateContent>
      <p:sp>
        <p:nvSpPr>
          <p:cNvPr id="15" name="スライド番号プレースホルダー 14">
            <a:extLst>
              <a:ext uri="{FF2B5EF4-FFF2-40B4-BE49-F238E27FC236}">
                <a16:creationId xmlns:a16="http://schemas.microsoft.com/office/drawing/2014/main" id="{EA0462F9-3AE9-4D71-A77D-6DFAE3EBA0F3}"/>
              </a:ext>
            </a:extLst>
          </p:cNvPr>
          <p:cNvSpPr>
            <a:spLocks noGrp="1"/>
          </p:cNvSpPr>
          <p:nvPr>
            <p:ph type="sldNum" sz="quarter" idx="12"/>
          </p:nvPr>
        </p:nvSpPr>
        <p:spPr/>
        <p:txBody>
          <a:bodyPr/>
          <a:lstStyle/>
          <a:p>
            <a:pPr algn="ctr"/>
            <a:fld id="{3618331D-A76A-4019-8E14-1751E5ACDDCA}" type="slidenum">
              <a:rPr kumimoji="1" lang="ja-JP" altLang="en-US" sz="2000" smtClean="0"/>
              <a:pPr algn="ctr"/>
              <a:t>13</a:t>
            </a:fld>
            <a:endParaRPr kumimoji="1" lang="ja-JP" altLang="en-US" sz="2000" dirty="0"/>
          </a:p>
        </p:txBody>
      </p:sp>
    </p:spTree>
    <p:extLst>
      <p:ext uri="{BB962C8B-B14F-4D97-AF65-F5344CB8AC3E}">
        <p14:creationId xmlns:p14="http://schemas.microsoft.com/office/powerpoint/2010/main" val="2207230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14754" y="189465"/>
            <a:ext cx="10515600" cy="1325563"/>
          </a:xfrm>
        </p:spPr>
        <p:txBody>
          <a:bodyPr/>
          <a:lstStyle/>
          <a:p>
            <a:r>
              <a:rPr lang="ja-JP" altLang="en-US" dirty="0"/>
              <a:t>速度による抵抗力の比較</a:t>
            </a:r>
            <a:endParaRPr kumimoji="1" lang="ja-JP" altLang="en-US" dirty="0"/>
          </a:p>
        </p:txBody>
      </p:sp>
      <mc:AlternateContent xmlns:mc="http://schemas.openxmlformats.org/markup-compatibility/2006" xmlns:a14="http://schemas.microsoft.com/office/drawing/2010/main">
        <mc:Choice Requires="a14">
          <p:sp>
            <p:nvSpPr>
              <p:cNvPr id="5" name="コンテンツ プレースホルダー 2">
                <a:extLst>
                  <a:ext uri="{FF2B5EF4-FFF2-40B4-BE49-F238E27FC236}">
                    <a16:creationId xmlns:a16="http://schemas.microsoft.com/office/drawing/2014/main" id="{8BF7FA4D-4D51-43E7-B244-5FAAFC6AD477}"/>
                  </a:ext>
                </a:extLst>
              </p:cNvPr>
              <p:cNvSpPr txBox="1">
                <a:spLocks/>
              </p:cNvSpPr>
              <p:nvPr/>
            </p:nvSpPr>
            <p:spPr>
              <a:xfrm>
                <a:off x="460696" y="1515028"/>
                <a:ext cx="4497198" cy="49778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t>両モデルとも抵抗力は速度の</a:t>
                </a:r>
                <a:r>
                  <a:rPr lang="en-US" altLang="ja-JP" sz="2400" dirty="0"/>
                  <a:t>2</a:t>
                </a:r>
                <a:r>
                  <a:rPr lang="ja-JP" altLang="en-US" sz="2400" dirty="0"/>
                  <a:t>乗に比例していることがわかる</a:t>
                </a:r>
                <a:endParaRPr lang="en-US" altLang="ja-JP" sz="2400" dirty="0"/>
              </a:p>
              <a:p>
                <a:pPr marL="0" indent="0">
                  <a:buNone/>
                </a:pPr>
                <a:r>
                  <a:rPr lang="ja-JP" altLang="en-US" sz="2400" dirty="0"/>
                  <a:t>各モデルの最適形状が受ける抵抗力</a:t>
                </a:r>
                <a14:m>
                  <m:oMath xmlns:m="http://schemas.openxmlformats.org/officeDocument/2006/math">
                    <m:r>
                      <a:rPr lang="en-US" altLang="ja-JP" sz="2400" b="0" i="1" smtClean="0">
                        <a:latin typeface="Cambria Math" panose="02040503050406030204" pitchFamily="18" charset="0"/>
                      </a:rPr>
                      <m:t>𝐹</m:t>
                    </m:r>
                  </m:oMath>
                </a14:m>
                <a:r>
                  <a:rPr lang="ja-JP" altLang="en-US" sz="2400" dirty="0"/>
                  <a:t>は</a:t>
                </a:r>
                <a:endParaRPr lang="en-US" altLang="ja-JP" sz="2400" dirty="0"/>
              </a:p>
              <a:p>
                <a:pPr marL="0" indent="0">
                  <a:buNone/>
                </a:pPr>
                <a14:m>
                  <m:oMathPara xmlns:m="http://schemas.openxmlformats.org/officeDocument/2006/math">
                    <m:oMathParaPr>
                      <m:jc m:val="centerGroup"/>
                    </m:oMathParaPr>
                    <m:oMath xmlns:m="http://schemas.openxmlformats.org/officeDocument/2006/math">
                      <m:r>
                        <a:rPr lang="pt-BR" altLang="ja-JP" sz="2400" i="1">
                          <a:latin typeface="Cambria Math" panose="02040503050406030204" pitchFamily="18" charset="0"/>
                        </a:rPr>
                        <m:t>𝐹</m:t>
                      </m:r>
                      <m:r>
                        <a:rPr lang="pt-BR" altLang="ja-JP" sz="2400" i="1">
                          <a:latin typeface="Cambria Math" panose="02040503050406030204" pitchFamily="18" charset="0"/>
                        </a:rPr>
                        <m:t> ∝ </m:t>
                      </m:r>
                      <m:sSup>
                        <m:sSupPr>
                          <m:ctrlPr>
                            <a:rPr lang="pt-BR" altLang="ja-JP" sz="2400" i="1" smtClean="0">
                              <a:latin typeface="Cambria Math" panose="02040503050406030204" pitchFamily="18" charset="0"/>
                            </a:rPr>
                          </m:ctrlPr>
                        </m:sSupPr>
                        <m:e>
                          <m:r>
                            <a:rPr lang="en-US" altLang="ja-JP" sz="2400" b="0" i="1" smtClean="0">
                              <a:latin typeface="Cambria Math" panose="02040503050406030204" pitchFamily="18" charset="0"/>
                            </a:rPr>
                            <m:t>𝑣</m:t>
                          </m:r>
                        </m:e>
                        <m:sup>
                          <m:r>
                            <a:rPr lang="en-US" altLang="ja-JP" sz="2400" b="0" i="1" smtClean="0">
                              <a:latin typeface="Cambria Math" panose="02040503050406030204" pitchFamily="18" charset="0"/>
                            </a:rPr>
                            <m:t>2</m:t>
                          </m:r>
                        </m:sup>
                      </m:sSup>
                      <m:r>
                        <a:rPr lang="en-US" altLang="ja-JP" sz="2400" b="0" i="1" smtClean="0">
                          <a:latin typeface="Cambria Math" panose="02040503050406030204" pitchFamily="18" charset="0"/>
                        </a:rPr>
                        <m:t>(</m:t>
                      </m:r>
                      <m:sSup>
                        <m:sSupPr>
                          <m:ctrlPr>
                            <a:rPr lang="pt-BR" altLang="ja-JP" sz="2400" i="1" smtClean="0">
                              <a:latin typeface="Cambria Math" panose="02040503050406030204" pitchFamily="18" charset="0"/>
                            </a:rPr>
                          </m:ctrlPr>
                        </m:sSupPr>
                        <m:e>
                          <m:f>
                            <m:fPr>
                              <m:ctrlPr>
                                <a:rPr lang="pt-BR" altLang="ja-JP" sz="2400" i="1" smtClean="0">
                                  <a:latin typeface="Cambria Math" panose="02040503050406030204" pitchFamily="18" charset="0"/>
                                </a:rPr>
                              </m:ctrlPr>
                            </m:fPr>
                            <m:num>
                              <m:r>
                                <a:rPr lang="en-US" altLang="ja-JP" sz="2400" b="0" i="1" smtClean="0">
                                  <a:latin typeface="Cambria Math" panose="02040503050406030204" pitchFamily="18" charset="0"/>
                                </a:rPr>
                                <m:t>𝐿</m:t>
                              </m:r>
                            </m:num>
                            <m:den>
                              <m:r>
                                <a:rPr lang="en-US" altLang="ja-JP" sz="2400" b="0" i="1" smtClean="0">
                                  <a:latin typeface="Cambria Math" panose="02040503050406030204" pitchFamily="18" charset="0"/>
                                </a:rPr>
                                <m:t>𝐻</m:t>
                              </m:r>
                            </m:den>
                          </m:f>
                          <m:r>
                            <a:rPr lang="en-US" altLang="ja-JP" sz="2400" b="0" i="1" smtClean="0">
                              <a:latin typeface="Cambria Math" panose="02040503050406030204" pitchFamily="18" charset="0"/>
                            </a:rPr>
                            <m:t>)</m:t>
                          </m:r>
                        </m:e>
                        <m:sup>
                          <m:r>
                            <a:rPr lang="en-US" altLang="ja-JP" sz="2400" b="0" i="1" smtClean="0">
                              <a:latin typeface="Cambria Math" panose="02040503050406030204" pitchFamily="18" charset="0"/>
                            </a:rPr>
                            <m:t>2.7</m:t>
                          </m:r>
                        </m:sup>
                      </m:sSup>
                    </m:oMath>
                  </m:oMathPara>
                </a14:m>
                <a:endParaRPr lang="en-US" altLang="ja-JP" sz="2400" dirty="0"/>
              </a:p>
              <a:p>
                <a:pPr marL="0" indent="0">
                  <a:buNone/>
                </a:pPr>
                <a:r>
                  <a:rPr lang="ja-JP" altLang="en-US" sz="2400" dirty="0"/>
                  <a:t>両モデルとも、速度を</a:t>
                </a:r>
                <a:r>
                  <a:rPr lang="en-US" altLang="ja-JP" sz="2400" dirty="0"/>
                  <a:t>2</a:t>
                </a:r>
                <a:r>
                  <a:rPr lang="ja-JP" altLang="en-US" sz="2400"/>
                  <a:t>倍にしたときに同程度</a:t>
                </a:r>
                <a:r>
                  <a:rPr lang="ja-JP" altLang="en-US" sz="2400" dirty="0"/>
                  <a:t>の抵抗力にするには</a:t>
                </a:r>
                <a14:m>
                  <m:oMath xmlns:m="http://schemas.openxmlformats.org/officeDocument/2006/math">
                    <m:f>
                      <m:fPr>
                        <m:ctrlPr>
                          <a:rPr lang="en-US" altLang="ja-JP" sz="2400" i="1">
                            <a:latin typeface="Cambria Math" panose="02040503050406030204" pitchFamily="18" charset="0"/>
                          </a:rPr>
                        </m:ctrlPr>
                      </m:fPr>
                      <m:num>
                        <m:r>
                          <m:rPr>
                            <m:sty m:val="p"/>
                          </m:rPr>
                          <a:rPr lang="en-US" altLang="ja-JP" sz="2400" i="1">
                            <a:latin typeface="Cambria Math" panose="02040503050406030204" pitchFamily="18" charset="0"/>
                          </a:rPr>
                          <m:t>L</m:t>
                        </m:r>
                      </m:num>
                      <m:den>
                        <m:r>
                          <m:rPr>
                            <m:sty m:val="p"/>
                          </m:rPr>
                          <a:rPr lang="en-US" altLang="ja-JP" sz="2400" i="1">
                            <a:latin typeface="Cambria Math" panose="02040503050406030204" pitchFamily="18" charset="0"/>
                          </a:rPr>
                          <m:t>H</m:t>
                        </m:r>
                      </m:den>
                    </m:f>
                  </m:oMath>
                </a14:m>
                <a:r>
                  <a:rPr lang="ja-JP" altLang="en-US" sz="2400" dirty="0"/>
                  <a:t>を約</a:t>
                </a:r>
                <a:r>
                  <a:rPr lang="en-US" altLang="ja-JP" sz="2400" dirty="0"/>
                  <a:t>2.7</a:t>
                </a:r>
                <a:r>
                  <a:rPr lang="ja-JP" altLang="en-US" sz="2400" dirty="0"/>
                  <a:t>倍にするとよい</a:t>
                </a:r>
              </a:p>
            </p:txBody>
          </p:sp>
        </mc:Choice>
        <mc:Fallback xmlns="">
          <p:sp>
            <p:nvSpPr>
              <p:cNvPr id="5" name="コンテンツ プレースホルダー 2">
                <a:extLst>
                  <a:ext uri="{FF2B5EF4-FFF2-40B4-BE49-F238E27FC236}">
                    <a16:creationId xmlns:a16="http://schemas.microsoft.com/office/drawing/2014/main" id="{8BF7FA4D-4D51-43E7-B244-5FAAFC6AD477}"/>
                  </a:ext>
                </a:extLst>
              </p:cNvPr>
              <p:cNvSpPr txBox="1">
                <a:spLocks noRot="1" noChangeAspect="1" noMove="1" noResize="1" noEditPoints="1" noAdjustHandles="1" noChangeArrowheads="1" noChangeShapeType="1" noTextEdit="1"/>
              </p:cNvSpPr>
              <p:nvPr/>
            </p:nvSpPr>
            <p:spPr>
              <a:xfrm>
                <a:off x="460696" y="1515028"/>
                <a:ext cx="4497198" cy="4977847"/>
              </a:xfrm>
              <a:prstGeom prst="rect">
                <a:avLst/>
              </a:prstGeom>
              <a:blipFill>
                <a:blip r:embed="rId2"/>
                <a:stretch>
                  <a:fillRect l="-2171" t="-1593" r="-1085"/>
                </a:stretch>
              </a:blipFill>
            </p:spPr>
            <p:txBody>
              <a:bodyPr/>
              <a:lstStyle/>
              <a:p>
                <a:r>
                  <a:rPr lang="ja-JP" altLang="en-US">
                    <a:noFill/>
                  </a:rPr>
                  <a:t> </a:t>
                </a:r>
              </a:p>
            </p:txBody>
          </p:sp>
        </mc:Fallback>
      </mc:AlternateContent>
      <p:cxnSp>
        <p:nvCxnSpPr>
          <p:cNvPr id="6" name="直線コネクタ 5"/>
          <p:cNvCxnSpPr/>
          <p:nvPr/>
        </p:nvCxnSpPr>
        <p:spPr>
          <a:xfrm>
            <a:off x="6761190" y="4931999"/>
            <a:ext cx="4680000" cy="0"/>
          </a:xfrm>
          <a:prstGeom prst="line">
            <a:avLst/>
          </a:prstGeom>
          <a:ln w="317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6933133" y="4628483"/>
            <a:ext cx="4618893" cy="70339"/>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 name="図 3" descr="地図のスクリーンショット&#10;&#10;自動的に生成された説明">
            <a:extLst>
              <a:ext uri="{FF2B5EF4-FFF2-40B4-BE49-F238E27FC236}">
                <a16:creationId xmlns:a16="http://schemas.microsoft.com/office/drawing/2014/main" id="{85CF3366-8351-483E-B663-9FC63D15F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7894" y="1509713"/>
            <a:ext cx="7687112" cy="4324001"/>
          </a:xfrm>
          <a:prstGeom prst="rect">
            <a:avLst/>
          </a:prstGeom>
        </p:spPr>
      </p:pic>
      <p:sp>
        <p:nvSpPr>
          <p:cNvPr id="15" name="スライド番号プレースホルダー 14">
            <a:extLst>
              <a:ext uri="{FF2B5EF4-FFF2-40B4-BE49-F238E27FC236}">
                <a16:creationId xmlns:a16="http://schemas.microsoft.com/office/drawing/2014/main" id="{7F5FE3C1-E2CF-483C-89B4-B4721BF03764}"/>
              </a:ext>
            </a:extLst>
          </p:cNvPr>
          <p:cNvSpPr>
            <a:spLocks noGrp="1"/>
          </p:cNvSpPr>
          <p:nvPr>
            <p:ph type="sldNum" sz="quarter" idx="12"/>
          </p:nvPr>
        </p:nvSpPr>
        <p:spPr/>
        <p:txBody>
          <a:bodyPr/>
          <a:lstStyle/>
          <a:p>
            <a:pPr algn="ctr"/>
            <a:fld id="{3618331D-A76A-4019-8E14-1751E5ACDDCA}" type="slidenum">
              <a:rPr kumimoji="1" lang="ja-JP" altLang="en-US" sz="2000" smtClean="0"/>
              <a:pPr algn="ctr"/>
              <a:t>14</a:t>
            </a:fld>
            <a:endParaRPr kumimoji="1" lang="ja-JP" altLang="en-US" sz="2000" dirty="0"/>
          </a:p>
        </p:txBody>
      </p:sp>
    </p:spTree>
    <p:extLst>
      <p:ext uri="{BB962C8B-B14F-4D97-AF65-F5344CB8AC3E}">
        <p14:creationId xmlns:p14="http://schemas.microsoft.com/office/powerpoint/2010/main" val="3968631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1B4123-F607-4D7C-BD22-F19354355D9F}"/>
              </a:ext>
            </a:extLst>
          </p:cNvPr>
          <p:cNvSpPr>
            <a:spLocks noGrp="1"/>
          </p:cNvSpPr>
          <p:nvPr>
            <p:ph type="title"/>
          </p:nvPr>
        </p:nvSpPr>
        <p:spPr/>
        <p:txBody>
          <a:bodyPr/>
          <a:lstStyle/>
          <a:p>
            <a:r>
              <a:rPr kumimoji="1" lang="ja-JP" altLang="en-US" dirty="0"/>
              <a:t>まとめ</a:t>
            </a:r>
          </a:p>
        </p:txBody>
      </p:sp>
      <p:sp>
        <p:nvSpPr>
          <p:cNvPr id="3" name="コンテンツ プレースホルダー 2">
            <a:extLst>
              <a:ext uri="{FF2B5EF4-FFF2-40B4-BE49-F238E27FC236}">
                <a16:creationId xmlns:a16="http://schemas.microsoft.com/office/drawing/2014/main" id="{11856B19-2650-4367-8500-0DC27DF68211}"/>
              </a:ext>
            </a:extLst>
          </p:cNvPr>
          <p:cNvSpPr>
            <a:spLocks noGrp="1"/>
          </p:cNvSpPr>
          <p:nvPr>
            <p:ph idx="1"/>
          </p:nvPr>
        </p:nvSpPr>
        <p:spPr/>
        <p:txBody>
          <a:bodyPr>
            <a:normAutofit fontScale="92500" lnSpcReduction="10000"/>
          </a:bodyPr>
          <a:lstStyle/>
          <a:p>
            <a:r>
              <a:rPr lang="ja-JP" altLang="en-US" sz="2600" dirty="0"/>
              <a:t>質点放物モデル、動体の形状による空気抵抗力モデルを用いて空気抵抗力について検証した</a:t>
            </a:r>
            <a:endParaRPr lang="en-US" altLang="ja-JP" sz="2600" dirty="0"/>
          </a:p>
          <a:p>
            <a:endParaRPr lang="en-US" altLang="ja-JP" sz="2600" dirty="0"/>
          </a:p>
          <a:p>
            <a:r>
              <a:rPr lang="ja-JP" altLang="en-US" sz="2600" dirty="0"/>
              <a:t>ドーム球場は、ボールに働く空気抵抗力を慣性抵抗として設計されていることがわかった</a:t>
            </a:r>
            <a:endParaRPr lang="en-US" altLang="ja-JP" sz="2600" dirty="0"/>
          </a:p>
          <a:p>
            <a:pPr marL="0" indent="0">
              <a:buNone/>
            </a:pPr>
            <a:endParaRPr kumimoji="1" lang="en-US" altLang="ja-JP" sz="2600" dirty="0"/>
          </a:p>
          <a:p>
            <a:r>
              <a:rPr lang="ja-JP" altLang="en-US" sz="2600" dirty="0"/>
              <a:t>物体の先端形状が同じとき、先端までの長さが長いほど受ける空気抵抗力が小さいことがわかった</a:t>
            </a:r>
            <a:endParaRPr lang="en-US" altLang="ja-JP" sz="2600" dirty="0"/>
          </a:p>
          <a:p>
            <a:endParaRPr lang="en-US" altLang="ja-JP" sz="2600" dirty="0"/>
          </a:p>
          <a:p>
            <a:r>
              <a:rPr lang="ja-JP" altLang="en-US" sz="2600" dirty="0"/>
              <a:t>物体の受ける空気抵抗力が最も小さい最適形状は、楕円変形型モデルに近い形状であることがわかった</a:t>
            </a:r>
            <a:endParaRPr lang="en-US" altLang="ja-JP" sz="2600" dirty="0"/>
          </a:p>
          <a:p>
            <a:endParaRPr lang="en-US" altLang="ja-JP" dirty="0"/>
          </a:p>
          <a:p>
            <a:endParaRPr lang="en-US" altLang="ja-JP" dirty="0"/>
          </a:p>
          <a:p>
            <a:endParaRPr lang="en-US" altLang="ja-JP" dirty="0"/>
          </a:p>
          <a:p>
            <a:endParaRPr kumimoji="1" lang="en-US" altLang="ja-JP" dirty="0"/>
          </a:p>
          <a:p>
            <a:endParaRPr kumimoji="1" lang="en-US" altLang="ja-JP" dirty="0"/>
          </a:p>
        </p:txBody>
      </p:sp>
      <p:sp>
        <p:nvSpPr>
          <p:cNvPr id="8" name="スライド番号プレースホルダー 7">
            <a:extLst>
              <a:ext uri="{FF2B5EF4-FFF2-40B4-BE49-F238E27FC236}">
                <a16:creationId xmlns:a16="http://schemas.microsoft.com/office/drawing/2014/main" id="{7F4EB199-B878-4A4F-A161-59AB77A740DE}"/>
              </a:ext>
            </a:extLst>
          </p:cNvPr>
          <p:cNvSpPr>
            <a:spLocks noGrp="1"/>
          </p:cNvSpPr>
          <p:nvPr>
            <p:ph type="sldNum" sz="quarter" idx="12"/>
          </p:nvPr>
        </p:nvSpPr>
        <p:spPr/>
        <p:txBody>
          <a:bodyPr/>
          <a:lstStyle/>
          <a:p>
            <a:pPr algn="ctr"/>
            <a:fld id="{3618331D-A76A-4019-8E14-1751E5ACDDCA}" type="slidenum">
              <a:rPr kumimoji="1" lang="ja-JP" altLang="en-US" sz="2000" smtClean="0"/>
              <a:pPr algn="ctr"/>
              <a:t>15</a:t>
            </a:fld>
            <a:endParaRPr kumimoji="1" lang="ja-JP" altLang="en-US" sz="2000" dirty="0"/>
          </a:p>
        </p:txBody>
      </p:sp>
    </p:spTree>
    <p:extLst>
      <p:ext uri="{BB962C8B-B14F-4D97-AF65-F5344CB8AC3E}">
        <p14:creationId xmlns:p14="http://schemas.microsoft.com/office/powerpoint/2010/main" val="4077851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粒子の運動量変化</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a:bodyPr>
              <a:lstStyle/>
              <a:p>
                <a:pPr marL="0" indent="0">
                  <a:buNone/>
                </a:pPr>
                <a:r>
                  <a:rPr kumimoji="1" lang="ja-JP" altLang="en-US" sz="2400" dirty="0"/>
                  <a:t>粒子が物体にぶつかる前後の運動量変化を</a:t>
                </a:r>
                <a:r>
                  <a:rPr kumimoji="1" lang="en-US" altLang="ja-JP" sz="2400" dirty="0"/>
                  <a:t>ΔP</a:t>
                </a:r>
                <a:r>
                  <a:rPr kumimoji="1" lang="ja-JP" altLang="en-US" sz="2400" dirty="0"/>
                  <a:t>とすると</a:t>
                </a:r>
                <a:endParaRPr kumimoji="1" lang="en-US" altLang="ja-JP" sz="2400" dirty="0"/>
              </a:p>
              <a:p>
                <a:pPr marL="0" indent="0">
                  <a:buNone/>
                </a:pPr>
                <a14:m>
                  <m:oMathPara xmlns:m="http://schemas.openxmlformats.org/officeDocument/2006/math">
                    <m:oMathParaPr>
                      <m:jc m:val="centerGroup"/>
                    </m:oMathParaPr>
                    <m:oMath xmlns:m="http://schemas.openxmlformats.org/officeDocument/2006/math">
                      <m:r>
                        <a:rPr lang="ja-JP" altLang="en-US" sz="2400" i="1">
                          <a:latin typeface="Cambria Math" panose="02040503050406030204" pitchFamily="18" charset="0"/>
                        </a:rPr>
                        <m:t>∆</m:t>
                      </m:r>
                      <m:r>
                        <a:rPr lang="en-US" altLang="ja-JP" sz="2400" i="1">
                          <a:latin typeface="Cambria Math" panose="02040503050406030204" pitchFamily="18" charset="0"/>
                        </a:rPr>
                        <m:t>𝑃</m:t>
                      </m:r>
                      <m:r>
                        <a:rPr lang="en-US" altLang="ja-JP" sz="2400" i="1">
                          <a:latin typeface="Cambria Math" panose="02040503050406030204" pitchFamily="18" charset="0"/>
                        </a:rPr>
                        <m:t>=−</m:t>
                      </m:r>
                      <m:r>
                        <a:rPr lang="en-US" altLang="ja-JP" sz="2400" i="1">
                          <a:latin typeface="Cambria Math" panose="02040503050406030204" pitchFamily="18" charset="0"/>
                        </a:rPr>
                        <m:t>𝑚𝑣</m:t>
                      </m:r>
                      <m:r>
                        <a:rPr lang="en-US" altLang="ja-JP" sz="2400" i="1">
                          <a:latin typeface="Cambria Math" panose="02040503050406030204" pitchFamily="18" charset="0"/>
                        </a:rPr>
                        <m:t>′</m:t>
                      </m:r>
                      <m:func>
                        <m:funcPr>
                          <m:ctrlPr>
                            <a:rPr lang="en-US" altLang="ja-JP" sz="2400" i="1">
                              <a:latin typeface="Cambria Math" panose="02040503050406030204" pitchFamily="18" charset="0"/>
                            </a:rPr>
                          </m:ctrlPr>
                        </m:funcPr>
                        <m:fName>
                          <m:r>
                            <a:rPr lang="en-US" altLang="ja-JP" sz="2400">
                              <a:latin typeface="Cambria Math" panose="02040503050406030204" pitchFamily="18" charset="0"/>
                            </a:rPr>
                            <m:t> </m:t>
                          </m:r>
                          <m:r>
                            <m:rPr>
                              <m:sty m:val="p"/>
                            </m:rPr>
                            <a:rPr lang="en-US" altLang="ja-JP" sz="2400">
                              <a:latin typeface="Cambria Math" panose="02040503050406030204" pitchFamily="18" charset="0"/>
                            </a:rPr>
                            <m:t>sin</m:t>
                          </m:r>
                        </m:fName>
                        <m:e>
                          <m:sSup>
                            <m:sSupPr>
                              <m:ctrlPr>
                                <a:rPr lang="en-US" altLang="ja-JP" sz="2400" i="1">
                                  <a:latin typeface="Cambria Math" panose="02040503050406030204" pitchFamily="18" charset="0"/>
                                </a:rPr>
                              </m:ctrlPr>
                            </m:sSupPr>
                            <m:e>
                              <m:r>
                                <a:rPr lang="ja-JP" altLang="en-US" sz="2400" i="1">
                                  <a:latin typeface="Cambria Math" panose="02040503050406030204" pitchFamily="18" charset="0"/>
                                </a:rPr>
                                <m:t>𝜃</m:t>
                              </m:r>
                            </m:e>
                            <m:sup>
                              <m:r>
                                <a:rPr lang="en-US" altLang="ja-JP" sz="2400" i="1">
                                  <a:latin typeface="Cambria Math" panose="02040503050406030204" pitchFamily="18" charset="0"/>
                                </a:rPr>
                                <m:t>′</m:t>
                              </m:r>
                            </m:sup>
                          </m:sSup>
                          <m:r>
                            <a:rPr lang="en-US" altLang="ja-JP" sz="2400" i="1">
                              <a:latin typeface="Cambria Math" panose="02040503050406030204" pitchFamily="18" charset="0"/>
                            </a:rPr>
                            <m:t>−(−</m:t>
                          </m:r>
                          <m:r>
                            <a:rPr lang="en-US" altLang="ja-JP" sz="2400" i="1">
                              <a:latin typeface="Cambria Math" panose="02040503050406030204" pitchFamily="18" charset="0"/>
                            </a:rPr>
                            <m:t>𝑚𝑣</m:t>
                          </m:r>
                          <m:r>
                            <a:rPr lang="en-US" altLang="ja-JP" sz="2400" i="1">
                              <a:latin typeface="Cambria Math" panose="02040503050406030204" pitchFamily="18" charset="0"/>
                            </a:rPr>
                            <m:t> </m:t>
                          </m:r>
                          <m:func>
                            <m:funcPr>
                              <m:ctrlPr>
                                <a:rPr lang="en-US" altLang="ja-JP" sz="2400" i="1">
                                  <a:latin typeface="Cambria Math" panose="02040503050406030204" pitchFamily="18" charset="0"/>
                                </a:rPr>
                              </m:ctrlPr>
                            </m:funcPr>
                            <m:fName>
                              <m:r>
                                <m:rPr>
                                  <m:sty m:val="p"/>
                                </m:rPr>
                                <a:rPr lang="en-US" altLang="ja-JP" sz="2400">
                                  <a:latin typeface="Cambria Math" panose="02040503050406030204" pitchFamily="18" charset="0"/>
                                </a:rPr>
                                <m:t>sin</m:t>
                              </m:r>
                            </m:fName>
                            <m:e>
                              <m:r>
                                <a:rPr lang="ja-JP" altLang="en-US" sz="2400" i="1">
                                  <a:latin typeface="Cambria Math" panose="02040503050406030204" pitchFamily="18" charset="0"/>
                                </a:rPr>
                                <m:t>𝜃</m:t>
                              </m:r>
                            </m:e>
                          </m:func>
                          <m:r>
                            <a:rPr lang="en-US" altLang="ja-JP" sz="2400" i="1">
                              <a:latin typeface="Cambria Math" panose="02040503050406030204" pitchFamily="18" charset="0"/>
                            </a:rPr>
                            <m:t>)</m:t>
                          </m:r>
                        </m:e>
                      </m:func>
                    </m:oMath>
                  </m:oMathPara>
                </a14:m>
                <a:endParaRPr kumimoji="1" lang="en-US" altLang="ja-JP" sz="2400" dirty="0"/>
              </a:p>
              <a:p>
                <a:pPr marL="0" indent="0">
                  <a:buNone/>
                </a:pPr>
                <a:endParaRPr kumimoji="1" lang="en-US" altLang="ja-JP" sz="2400" dirty="0"/>
              </a:p>
              <a:p>
                <a:pPr marL="0" indent="0">
                  <a:buNone/>
                </a:pPr>
                <a14:m>
                  <m:oMathPara xmlns:m="http://schemas.openxmlformats.org/officeDocument/2006/math">
                    <m:oMathParaPr>
                      <m:jc m:val="centerGroup"/>
                    </m:oMathParaPr>
                    <m:oMath xmlns:m="http://schemas.openxmlformats.org/officeDocument/2006/math">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𝑚𝑣</m:t>
                      </m:r>
                      <m:r>
                        <a:rPr kumimoji="1" lang="en-US" altLang="ja-JP" sz="2400" b="0" i="1" smtClean="0">
                          <a:latin typeface="Cambria Math" panose="02040503050406030204" pitchFamily="18" charset="0"/>
                        </a:rPr>
                        <m:t>(</m:t>
                      </m:r>
                      <m:f>
                        <m:fPr>
                          <m:ctrlPr>
                            <a:rPr kumimoji="1" lang="en-US" altLang="ja-JP" sz="2400" b="0" i="1" smtClean="0">
                              <a:latin typeface="Cambria Math" panose="02040503050406030204" pitchFamily="18" charset="0"/>
                            </a:rPr>
                          </m:ctrlPr>
                        </m:fPr>
                        <m:num>
                          <m:sSup>
                            <m:sSupPr>
                              <m:ctrlPr>
                                <a:rPr kumimoji="1" lang="en-US" altLang="ja-JP" sz="2400" b="0" i="1" smtClean="0">
                                  <a:latin typeface="Cambria Math" panose="02040503050406030204" pitchFamily="18" charset="0"/>
                                </a:rPr>
                              </m:ctrlPr>
                            </m:sSupPr>
                            <m:e>
                              <m:r>
                                <a:rPr kumimoji="1" lang="en-US" altLang="ja-JP" sz="2400" b="0" i="1" smtClean="0">
                                  <a:latin typeface="Cambria Math" panose="02040503050406030204" pitchFamily="18" charset="0"/>
                                </a:rPr>
                                <m:t> </m:t>
                              </m:r>
                              <m:r>
                                <a:rPr kumimoji="1" lang="en-US" altLang="ja-JP" sz="2400" b="0" i="1" smtClean="0">
                                  <a:latin typeface="Cambria Math" panose="02040503050406030204" pitchFamily="18" charset="0"/>
                                </a:rPr>
                                <m:t>𝑣</m:t>
                              </m:r>
                            </m:e>
                            <m:sup>
                              <m:r>
                                <a:rPr kumimoji="1" lang="en-US" altLang="ja-JP" sz="2400" b="0" i="1" smtClean="0">
                                  <a:latin typeface="Cambria Math" panose="02040503050406030204" pitchFamily="18" charset="0"/>
                                </a:rPr>
                                <m:t>′</m:t>
                              </m:r>
                            </m:sup>
                          </m:sSup>
                        </m:num>
                        <m:den>
                          <m:r>
                            <a:rPr kumimoji="1" lang="en-US" altLang="ja-JP" sz="2400" b="0" i="1" smtClean="0">
                              <a:latin typeface="Cambria Math" panose="02040503050406030204" pitchFamily="18" charset="0"/>
                            </a:rPr>
                            <m:t>𝑣</m:t>
                          </m:r>
                        </m:den>
                      </m:f>
                      <m:r>
                        <a:rPr kumimoji="1" lang="en-US" altLang="ja-JP" sz="2400" b="0" i="1" smtClean="0">
                          <a:latin typeface="Cambria Math" panose="02040503050406030204" pitchFamily="18" charset="0"/>
                        </a:rPr>
                        <m:t> </m:t>
                      </m:r>
                      <m:func>
                        <m:funcPr>
                          <m:ctrlPr>
                            <a:rPr kumimoji="1" lang="en-US" altLang="ja-JP" sz="2400" b="0" i="1" smtClean="0">
                              <a:latin typeface="Cambria Math" panose="02040503050406030204" pitchFamily="18" charset="0"/>
                            </a:rPr>
                          </m:ctrlPr>
                        </m:funcPr>
                        <m:fName>
                          <m:r>
                            <m:rPr>
                              <m:sty m:val="p"/>
                            </m:rPr>
                            <a:rPr kumimoji="1" lang="en-US" altLang="ja-JP" sz="2400" b="0" i="0" smtClean="0">
                              <a:latin typeface="Cambria Math" panose="02040503050406030204" pitchFamily="18" charset="0"/>
                            </a:rPr>
                            <m:t>sin</m:t>
                          </m:r>
                        </m:fName>
                        <m:e>
                          <m:r>
                            <a:rPr kumimoji="1" lang="ja-JP" altLang="en-US" sz="2400" b="0" i="1" smtClean="0">
                              <a:latin typeface="Cambria Math" panose="02040503050406030204" pitchFamily="18" charset="0"/>
                            </a:rPr>
                            <m:t>𝜃</m:t>
                          </m:r>
                          <m:r>
                            <a:rPr kumimoji="1" lang="en-US" altLang="ja-JP" sz="2400" b="0" i="1" smtClean="0">
                              <a:latin typeface="Cambria Math" panose="02040503050406030204" pitchFamily="18" charset="0"/>
                            </a:rPr>
                            <m:t>+ </m:t>
                          </m:r>
                          <m:func>
                            <m:funcPr>
                              <m:ctrlPr>
                                <a:rPr kumimoji="1" lang="en-US" altLang="ja-JP" sz="2400" b="0" i="1" smtClean="0">
                                  <a:latin typeface="Cambria Math" panose="02040503050406030204" pitchFamily="18" charset="0"/>
                                </a:rPr>
                              </m:ctrlPr>
                            </m:funcPr>
                            <m:fName>
                              <m:r>
                                <m:rPr>
                                  <m:sty m:val="p"/>
                                </m:rPr>
                                <a:rPr kumimoji="1" lang="en-US" altLang="ja-JP" sz="2400" b="0" i="0" smtClean="0">
                                  <a:latin typeface="Cambria Math" panose="02040503050406030204" pitchFamily="18" charset="0"/>
                                </a:rPr>
                                <m:t>sin</m:t>
                              </m:r>
                            </m:fName>
                            <m:e>
                              <m:sSup>
                                <m:sSupPr>
                                  <m:ctrlPr>
                                    <a:rPr kumimoji="1" lang="en-US" altLang="ja-JP" sz="2400" b="0" i="1" smtClean="0">
                                      <a:latin typeface="Cambria Math" panose="02040503050406030204" pitchFamily="18" charset="0"/>
                                    </a:rPr>
                                  </m:ctrlPr>
                                </m:sSupPr>
                                <m:e>
                                  <m:r>
                                    <a:rPr kumimoji="1" lang="ja-JP" altLang="en-US" sz="2400" b="0" i="1" smtClean="0">
                                      <a:latin typeface="Cambria Math" panose="02040503050406030204" pitchFamily="18" charset="0"/>
                                    </a:rPr>
                                    <m:t>𝜃</m:t>
                                  </m:r>
                                </m:e>
                                <m:sup>
                                  <m:r>
                                    <a:rPr kumimoji="1" lang="en-US" altLang="ja-JP" sz="2400" b="0" i="1" smtClean="0">
                                      <a:latin typeface="Cambria Math" panose="02040503050406030204" pitchFamily="18" charset="0"/>
                                    </a:rPr>
                                    <m:t>′</m:t>
                                  </m:r>
                                </m:sup>
                              </m:sSup>
                            </m:e>
                          </m:func>
                          <m:r>
                            <a:rPr kumimoji="1" lang="en-US" altLang="ja-JP" sz="2400" b="0" i="1" smtClean="0">
                              <a:latin typeface="Cambria Math" panose="02040503050406030204" pitchFamily="18" charset="0"/>
                            </a:rPr>
                            <m:t> )</m:t>
                          </m:r>
                        </m:e>
                      </m:func>
                    </m:oMath>
                  </m:oMathPara>
                </a14:m>
                <a:endParaRPr kumimoji="1" lang="en-US" altLang="ja-JP" sz="2400" b="0" dirty="0"/>
              </a:p>
              <a:p>
                <a:pPr marL="0" indent="0">
                  <a:buNone/>
                </a:pPr>
                <a:endParaRPr kumimoji="1" lang="en-US" altLang="ja-JP" sz="2400" dirty="0"/>
              </a:p>
              <a:p>
                <a:pPr marL="0" indent="0">
                  <a:buNone/>
                </a:pPr>
                <a14:m>
                  <m:oMathPara xmlns:m="http://schemas.openxmlformats.org/officeDocument/2006/math">
                    <m:oMathParaPr>
                      <m:jc m:val="centerGroup"/>
                    </m:oMathParaPr>
                    <m:oMath xmlns:m="http://schemas.openxmlformats.org/officeDocument/2006/math">
                      <m:r>
                        <a:rPr kumimoji="1" lang="ja-JP" altLang="en-US" sz="2400" i="1" smtClean="0">
                          <a:latin typeface="Cambria Math" panose="02040503050406030204" pitchFamily="18" charset="0"/>
                        </a:rPr>
                        <m:t>∆</m:t>
                      </m:r>
                      <m:r>
                        <a:rPr kumimoji="1" lang="en-US" altLang="ja-JP" sz="2400" b="0" i="1" smtClean="0">
                          <a:latin typeface="Cambria Math" panose="02040503050406030204" pitchFamily="18" charset="0"/>
                        </a:rPr>
                        <m:t>𝑃</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𝑚𝑣</m:t>
                      </m:r>
                      <m:r>
                        <a:rPr kumimoji="1" lang="en-US" altLang="ja-JP" sz="2400" b="0" i="1" smtClean="0">
                          <a:latin typeface="Cambria Math" panose="02040503050406030204" pitchFamily="18" charset="0"/>
                        </a:rPr>
                        <m:t> </m:t>
                      </m:r>
                      <m:d>
                        <m:dPr>
                          <m:ctrlPr>
                            <a:rPr kumimoji="1" lang="en-US" altLang="ja-JP" sz="2400" b="0" i="1" smtClean="0">
                              <a:latin typeface="Cambria Math" panose="02040503050406030204" pitchFamily="18" charset="0"/>
                            </a:rPr>
                          </m:ctrlPr>
                        </m:dPr>
                        <m:e>
                          <m:func>
                            <m:funcPr>
                              <m:ctrlPr>
                                <a:rPr kumimoji="1" lang="en-US" altLang="ja-JP" sz="2400" b="0" i="1" smtClean="0">
                                  <a:latin typeface="Cambria Math" panose="02040503050406030204" pitchFamily="18" charset="0"/>
                                </a:rPr>
                              </m:ctrlPr>
                            </m:funcPr>
                            <m:fName>
                              <m:r>
                                <m:rPr>
                                  <m:sty m:val="p"/>
                                </m:rPr>
                                <a:rPr kumimoji="1" lang="en-US" altLang="ja-JP" sz="2400" b="0" i="0" smtClean="0">
                                  <a:latin typeface="Cambria Math" panose="02040503050406030204" pitchFamily="18" charset="0"/>
                                </a:rPr>
                                <m:t>tan</m:t>
                              </m:r>
                            </m:fName>
                            <m:e>
                              <m:sSup>
                                <m:sSupPr>
                                  <m:ctrlPr>
                                    <a:rPr kumimoji="1" lang="en-US" altLang="ja-JP" sz="2400" b="0" i="1" smtClean="0">
                                      <a:latin typeface="Cambria Math" panose="02040503050406030204" pitchFamily="18" charset="0"/>
                                    </a:rPr>
                                  </m:ctrlPr>
                                </m:sSupPr>
                                <m:e>
                                  <m:r>
                                    <a:rPr kumimoji="1" lang="ja-JP" altLang="en-US" sz="2400" b="0" i="1" smtClean="0">
                                      <a:latin typeface="Cambria Math" panose="02040503050406030204" pitchFamily="18" charset="0"/>
                                    </a:rPr>
                                    <m:t>𝜃</m:t>
                                  </m:r>
                                </m:e>
                                <m:sup>
                                  <m:r>
                                    <a:rPr kumimoji="1" lang="en-US" altLang="ja-JP" sz="2400" b="0" i="1" smtClean="0">
                                      <a:latin typeface="Cambria Math" panose="02040503050406030204" pitchFamily="18" charset="0"/>
                                    </a:rPr>
                                    <m:t>′</m:t>
                                  </m:r>
                                </m:sup>
                              </m:sSup>
                            </m:e>
                          </m:func>
                          <m:r>
                            <a:rPr kumimoji="1" lang="en-US" altLang="ja-JP" sz="2400" b="0" i="1" smtClean="0">
                              <a:latin typeface="Cambria Math" panose="02040503050406030204" pitchFamily="18" charset="0"/>
                              <a:ea typeface="Cambria Math" panose="02040503050406030204" pitchFamily="18" charset="0"/>
                            </a:rPr>
                            <m:t>∙ </m:t>
                          </m:r>
                          <m:func>
                            <m:funcPr>
                              <m:ctrlPr>
                                <a:rPr kumimoji="1" lang="en-US" altLang="ja-JP" sz="2400" b="0" i="1" smtClean="0">
                                  <a:latin typeface="Cambria Math" panose="02040503050406030204" pitchFamily="18" charset="0"/>
                                  <a:ea typeface="Cambria Math" panose="02040503050406030204" pitchFamily="18" charset="0"/>
                                </a:rPr>
                              </m:ctrlPr>
                            </m:funcPr>
                            <m:fName>
                              <m:r>
                                <m:rPr>
                                  <m:sty m:val="p"/>
                                </m:rPr>
                                <a:rPr kumimoji="1" lang="en-US" altLang="ja-JP" sz="2400" b="0" i="0" smtClean="0">
                                  <a:latin typeface="Cambria Math" panose="02040503050406030204" pitchFamily="18" charset="0"/>
                                  <a:ea typeface="Cambria Math" panose="02040503050406030204" pitchFamily="18" charset="0"/>
                                </a:rPr>
                                <m:t>cos</m:t>
                              </m:r>
                            </m:fName>
                            <m:e>
                              <m:r>
                                <a:rPr kumimoji="1" lang="ja-JP" altLang="en-US" sz="2400" b="0" i="1" smtClean="0">
                                  <a:latin typeface="Cambria Math" panose="02040503050406030204" pitchFamily="18" charset="0"/>
                                  <a:ea typeface="Cambria Math" panose="02040503050406030204" pitchFamily="18" charset="0"/>
                                </a:rPr>
                                <m:t>𝜃</m:t>
                              </m:r>
                            </m:e>
                          </m:func>
                          <m:r>
                            <a:rPr kumimoji="1" lang="en-US" altLang="ja-JP" sz="2400" b="0" i="1" smtClean="0">
                              <a:latin typeface="Cambria Math" panose="02040503050406030204" pitchFamily="18" charset="0"/>
                              <a:ea typeface="Cambria Math" panose="02040503050406030204" pitchFamily="18" charset="0"/>
                            </a:rPr>
                            <m:t>+ </m:t>
                          </m:r>
                          <m:func>
                            <m:funcPr>
                              <m:ctrlPr>
                                <a:rPr kumimoji="1" lang="en-US" altLang="ja-JP" sz="2400" b="0" i="1" smtClean="0">
                                  <a:latin typeface="Cambria Math" panose="02040503050406030204" pitchFamily="18" charset="0"/>
                                  <a:ea typeface="Cambria Math" panose="02040503050406030204" pitchFamily="18" charset="0"/>
                                </a:rPr>
                              </m:ctrlPr>
                            </m:funcPr>
                            <m:fName>
                              <m:r>
                                <m:rPr>
                                  <m:sty m:val="p"/>
                                </m:rPr>
                                <a:rPr kumimoji="1" lang="en-US" altLang="ja-JP" sz="2400" b="0" i="0" smtClean="0">
                                  <a:latin typeface="Cambria Math" panose="02040503050406030204" pitchFamily="18" charset="0"/>
                                  <a:ea typeface="Cambria Math" panose="02040503050406030204" pitchFamily="18" charset="0"/>
                                </a:rPr>
                                <m:t>sin</m:t>
                              </m:r>
                            </m:fName>
                            <m:e>
                              <m:r>
                                <a:rPr kumimoji="1" lang="ja-JP" altLang="en-US" sz="2400" b="0" i="1" smtClean="0">
                                  <a:latin typeface="Cambria Math" panose="02040503050406030204" pitchFamily="18" charset="0"/>
                                  <a:ea typeface="Cambria Math" panose="02040503050406030204" pitchFamily="18" charset="0"/>
                                </a:rPr>
                                <m:t>𝜃</m:t>
                              </m:r>
                            </m:e>
                          </m:func>
                        </m:e>
                      </m:d>
                    </m:oMath>
                  </m:oMathPara>
                </a14:m>
                <a:endParaRPr kumimoji="1" lang="en-US" altLang="ja-JP" sz="2400" b="0" dirty="0">
                  <a:ea typeface="Cambria Math" panose="02040503050406030204" pitchFamily="18" charset="0"/>
                </a:endParaRPr>
              </a:p>
              <a:p>
                <a:pPr marL="0" indent="0">
                  <a:buNone/>
                </a:pPr>
                <a:endParaRPr lang="en-US" altLang="ja-JP" sz="2400" dirty="0"/>
              </a:p>
              <a:p>
                <a:pPr marL="0" indent="0">
                  <a:buNone/>
                </a:pPr>
                <a14:m>
                  <m:oMathPara xmlns:m="http://schemas.openxmlformats.org/officeDocument/2006/math">
                    <m:oMathParaPr>
                      <m:jc m:val="centerGroup"/>
                    </m:oMathParaPr>
                    <m:oMath xmlns:m="http://schemas.openxmlformats.org/officeDocument/2006/math">
                      <m:r>
                        <a:rPr kumimoji="1" lang="ja-JP" altLang="en-US" sz="2400" i="1" smtClean="0">
                          <a:latin typeface="Cambria Math" panose="02040503050406030204" pitchFamily="18" charset="0"/>
                        </a:rPr>
                        <m:t>∆</m:t>
                      </m:r>
                      <m:r>
                        <a:rPr kumimoji="1" lang="en-US" altLang="ja-JP" sz="2400" b="0" i="1" smtClean="0">
                          <a:latin typeface="Cambria Math" panose="02040503050406030204" pitchFamily="18" charset="0"/>
                        </a:rPr>
                        <m:t>𝑃</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𝑚𝑣</m:t>
                      </m:r>
                      <m:r>
                        <a:rPr kumimoji="1" lang="en-US" altLang="ja-JP" sz="2400" b="0" i="1" smtClean="0">
                          <a:latin typeface="Cambria Math" panose="02040503050406030204" pitchFamily="18" charset="0"/>
                        </a:rPr>
                        <m:t> </m:t>
                      </m:r>
                      <m:d>
                        <m:dPr>
                          <m:ctrlPr>
                            <a:rPr kumimoji="1" lang="en-US" altLang="ja-JP" sz="2400" b="0" i="1" smtClean="0">
                              <a:latin typeface="Cambria Math" panose="02040503050406030204" pitchFamily="18" charset="0"/>
                            </a:rPr>
                          </m:ctrlPr>
                        </m:dPr>
                        <m:e>
                          <m:f>
                            <m:fPr>
                              <m:ctrlPr>
                                <a:rPr kumimoji="1" lang="en-US" altLang="ja-JP" sz="2400" b="0" i="1" smtClean="0">
                                  <a:latin typeface="Cambria Math" panose="02040503050406030204" pitchFamily="18" charset="0"/>
                                </a:rPr>
                              </m:ctrlPr>
                            </m:fPr>
                            <m:num>
                              <m:r>
                                <a:rPr kumimoji="1" lang="en-US" altLang="ja-JP" sz="2400" b="0" i="1" smtClean="0">
                                  <a:latin typeface="Cambria Math" panose="02040503050406030204" pitchFamily="18" charset="0"/>
                                </a:rPr>
                                <m:t>1+</m:t>
                              </m:r>
                              <m:r>
                                <a:rPr kumimoji="1" lang="en-US" altLang="ja-JP" sz="2400" b="0" i="1" smtClean="0">
                                  <a:latin typeface="Cambria Math" panose="02040503050406030204" pitchFamily="18" charset="0"/>
                                </a:rPr>
                                <m:t>𝑒</m:t>
                              </m:r>
                            </m:num>
                            <m:den>
                              <m:r>
                                <a:rPr kumimoji="1" lang="en-US" altLang="ja-JP" sz="2400" b="0" i="1" smtClean="0">
                                  <a:latin typeface="Cambria Math" panose="02040503050406030204" pitchFamily="18" charset="0"/>
                                </a:rPr>
                                <m:t>𝑒</m:t>
                              </m:r>
                            </m:den>
                          </m:f>
                        </m:e>
                      </m:d>
                      <m:r>
                        <a:rPr kumimoji="1" lang="en-US" altLang="ja-JP" sz="2400" b="0" i="1" smtClean="0">
                          <a:latin typeface="Cambria Math" panose="02040503050406030204" pitchFamily="18" charset="0"/>
                        </a:rPr>
                        <m:t> </m:t>
                      </m:r>
                      <m:func>
                        <m:funcPr>
                          <m:ctrlPr>
                            <a:rPr kumimoji="1" lang="en-US" altLang="ja-JP" sz="2400" b="0" i="1" smtClean="0">
                              <a:latin typeface="Cambria Math" panose="02040503050406030204" pitchFamily="18" charset="0"/>
                            </a:rPr>
                          </m:ctrlPr>
                        </m:funcPr>
                        <m:fName>
                          <m:r>
                            <m:rPr>
                              <m:sty m:val="p"/>
                            </m:rPr>
                            <a:rPr kumimoji="1" lang="en-US" altLang="ja-JP" sz="2400" b="0" i="0" smtClean="0">
                              <a:latin typeface="Cambria Math" panose="02040503050406030204" pitchFamily="18" charset="0"/>
                            </a:rPr>
                            <m:t>sin</m:t>
                          </m:r>
                        </m:fName>
                        <m:e>
                          <m:r>
                            <a:rPr kumimoji="1" lang="ja-JP" altLang="en-US" sz="2400" b="0" i="1" smtClean="0">
                              <a:latin typeface="Cambria Math" panose="02040503050406030204" pitchFamily="18" charset="0"/>
                            </a:rPr>
                            <m:t>𝜃</m:t>
                          </m:r>
                        </m:e>
                      </m:func>
                    </m:oMath>
                  </m:oMathPara>
                </a14:m>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2"/>
                <a:stretch>
                  <a:fillRect l="-928" t="-182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6418681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物体の断面の運動量変化</a:t>
            </a:r>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83115" y="1549921"/>
            <a:ext cx="4491789" cy="5043677"/>
          </a:xfrm>
        </p:spPr>
      </p:pic>
      <mc:AlternateContent xmlns:mc="http://schemas.openxmlformats.org/markup-compatibility/2006" xmlns:a14="http://schemas.microsoft.com/office/drawing/2010/main">
        <mc:Choice Requires="a14">
          <p:sp>
            <p:nvSpPr>
              <p:cNvPr id="6" name="テキスト ボックス 5"/>
              <p:cNvSpPr txBox="1"/>
              <p:nvPr/>
            </p:nvSpPr>
            <p:spPr>
              <a:xfrm>
                <a:off x="838200" y="1690687"/>
                <a:ext cx="5819274" cy="4338880"/>
              </a:xfrm>
              <a:prstGeom prst="rect">
                <a:avLst/>
              </a:prstGeom>
              <a:noFill/>
            </p:spPr>
            <p:txBody>
              <a:bodyPr wrap="square" rtlCol="0">
                <a:spAutoFit/>
              </a:bodyPr>
              <a:lstStyle/>
              <a:p>
                <a:r>
                  <a:rPr lang="ja-JP" altLang="en-US" sz="2000" dirty="0"/>
                  <a:t>斜面に平行な成分の運動量保存から</a:t>
                </a:r>
                <a:endParaRPr lang="en-US" altLang="ja-JP" sz="2000" dirty="0"/>
              </a:p>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𝑚𝑣</m:t>
                      </m:r>
                      <m:r>
                        <a:rPr kumimoji="1" lang="en-US" altLang="ja-JP" sz="2000" b="0" i="1" smtClean="0">
                          <a:latin typeface="Cambria Math" panose="02040503050406030204" pitchFamily="18" charset="0"/>
                        </a:rPr>
                        <m:t> </m:t>
                      </m:r>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panose="02040503050406030204" pitchFamily="18" charset="0"/>
                            </a:rPr>
                            <m:t>cos</m:t>
                          </m:r>
                        </m:fName>
                        <m:e>
                          <m:r>
                            <a:rPr kumimoji="1" lang="ja-JP" altLang="en-US" sz="2000" b="0" i="1" smtClean="0">
                              <a:latin typeface="Cambria Math" panose="02040503050406030204" pitchFamily="18" charset="0"/>
                            </a:rPr>
                            <m:t>𝜃</m:t>
                          </m:r>
                        </m:e>
                      </m:func>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𝑚</m:t>
                      </m:r>
                      <m:sSup>
                        <m:sSupPr>
                          <m:ctrlPr>
                            <a:rPr kumimoji="1" lang="en-US" altLang="ja-JP" sz="2000" b="0" i="1" smtClean="0">
                              <a:latin typeface="Cambria Math" panose="02040503050406030204" pitchFamily="18" charset="0"/>
                            </a:rPr>
                          </m:ctrlPr>
                        </m:sSupPr>
                        <m:e>
                          <m:r>
                            <a:rPr kumimoji="1" lang="en-US" altLang="ja-JP" sz="2000" b="0" i="1" smtClean="0">
                              <a:latin typeface="Cambria Math" panose="02040503050406030204" pitchFamily="18" charset="0"/>
                            </a:rPr>
                            <m:t>𝑣</m:t>
                          </m:r>
                        </m:e>
                        <m:sup>
                          <m:r>
                            <a:rPr kumimoji="1" lang="en-US" altLang="ja-JP" sz="2000" b="0" i="1" smtClean="0">
                              <a:latin typeface="Cambria Math" panose="02040503050406030204" pitchFamily="18" charset="0"/>
                            </a:rPr>
                            <m:t>′</m:t>
                          </m:r>
                        </m:sup>
                      </m:sSup>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panose="02040503050406030204" pitchFamily="18" charset="0"/>
                            </a:rPr>
                            <m:t>cos</m:t>
                          </m:r>
                        </m:fName>
                        <m:e>
                          <m:r>
                            <a:rPr kumimoji="1" lang="ja-JP" altLang="en-US" sz="2000" b="0" i="1" smtClean="0">
                              <a:latin typeface="Cambria Math" panose="02040503050406030204" pitchFamily="18" charset="0"/>
                            </a:rPr>
                            <m:t>𝜃</m:t>
                          </m:r>
                          <m:r>
                            <a:rPr kumimoji="1" lang="en-US" altLang="ja-JP" sz="2000" b="0" i="1" smtClean="0">
                              <a:latin typeface="Cambria Math" panose="02040503050406030204" pitchFamily="18" charset="0"/>
                            </a:rPr>
                            <m:t>′</m:t>
                          </m:r>
                        </m:e>
                      </m:func>
                    </m:oMath>
                  </m:oMathPara>
                </a14:m>
                <a:endParaRPr kumimoji="1" lang="en-US" altLang="ja-JP" sz="2000" b="0" dirty="0"/>
              </a:p>
              <a:p>
                <a:r>
                  <a:rPr lang="ja-JP" altLang="en-US" sz="2000" dirty="0"/>
                  <a:t>より</a:t>
                </a:r>
                <a:endParaRPr kumimoji="1" lang="en-US" altLang="ja-JP" sz="2000" b="0" dirty="0"/>
              </a:p>
              <a:p>
                <a:pPr/>
                <a14:m>
                  <m:oMathPara xmlns:m="http://schemas.openxmlformats.org/officeDocument/2006/math">
                    <m:oMathParaPr>
                      <m:jc m:val="centerGroup"/>
                    </m:oMathParaPr>
                    <m:oMath xmlns:m="http://schemas.openxmlformats.org/officeDocument/2006/math">
                      <m:f>
                        <m:fPr>
                          <m:ctrlPr>
                            <a:rPr kumimoji="1" lang="en-US" altLang="ja-JP" sz="2000" i="1" smtClean="0">
                              <a:latin typeface="Cambria Math" panose="02040503050406030204" pitchFamily="18" charset="0"/>
                            </a:rPr>
                          </m:ctrlPr>
                        </m:fPr>
                        <m:num>
                          <m:r>
                            <a:rPr kumimoji="1" lang="en-US" altLang="ja-JP" sz="2000" b="0" i="1" smtClean="0">
                              <a:latin typeface="Cambria Math" panose="02040503050406030204" pitchFamily="18" charset="0"/>
                            </a:rPr>
                            <m:t>𝑣</m:t>
                          </m:r>
                        </m:num>
                        <m:den>
                          <m:r>
                            <a:rPr kumimoji="1" lang="en-US" altLang="ja-JP" sz="2000" b="0" i="1" smtClean="0">
                              <a:latin typeface="Cambria Math" panose="02040503050406030204" pitchFamily="18" charset="0"/>
                            </a:rPr>
                            <m:t>𝑣</m:t>
                          </m:r>
                          <m:r>
                            <a:rPr kumimoji="1" lang="en-US" altLang="ja-JP" sz="2000" b="0" i="1" smtClean="0">
                              <a:latin typeface="Cambria Math" panose="02040503050406030204" pitchFamily="18" charset="0"/>
                            </a:rPr>
                            <m:t>′</m:t>
                          </m:r>
                        </m:den>
                      </m:f>
                      <m:r>
                        <a:rPr kumimoji="1" lang="en-US" altLang="ja-JP" sz="2000" b="0" i="1" smtClean="0">
                          <a:latin typeface="Cambria Math" panose="02040503050406030204" pitchFamily="18" charset="0"/>
                        </a:rPr>
                        <m:t>= </m:t>
                      </m:r>
                      <m:f>
                        <m:fPr>
                          <m:ctrlPr>
                            <a:rPr kumimoji="1" lang="en-US" altLang="ja-JP" sz="2000" i="1" smtClean="0">
                              <a:latin typeface="Cambria Math" panose="02040503050406030204" pitchFamily="18" charset="0"/>
                            </a:rPr>
                          </m:ctrlPr>
                        </m:fPr>
                        <m:num>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panose="02040503050406030204" pitchFamily="18" charset="0"/>
                                </a:rPr>
                                <m:t>cos</m:t>
                              </m:r>
                            </m:fName>
                            <m:e>
                              <m:r>
                                <a:rPr kumimoji="1" lang="ja-JP" altLang="en-US" sz="2000" b="0" i="1" smtClean="0">
                                  <a:latin typeface="Cambria Math" panose="02040503050406030204" pitchFamily="18" charset="0"/>
                                </a:rPr>
                                <m:t>𝜃</m:t>
                              </m:r>
                              <m:r>
                                <a:rPr kumimoji="1" lang="en-US" altLang="ja-JP" sz="2000" b="0" i="1" smtClean="0">
                                  <a:latin typeface="Cambria Math" panose="02040503050406030204" pitchFamily="18" charset="0"/>
                                </a:rPr>
                                <m:t>′</m:t>
                              </m:r>
                            </m:e>
                          </m:func>
                        </m:num>
                        <m:den>
                          <m:func>
                            <m:funcPr>
                              <m:ctrlPr>
                                <a:rPr kumimoji="1" lang="en-US" altLang="ja-JP" sz="2000" i="1" smtClean="0">
                                  <a:latin typeface="Cambria Math" panose="02040503050406030204" pitchFamily="18" charset="0"/>
                                </a:rPr>
                              </m:ctrlPr>
                            </m:funcPr>
                            <m:fName>
                              <m:r>
                                <m:rPr>
                                  <m:sty m:val="p"/>
                                </m:rPr>
                                <a:rPr kumimoji="1" lang="en-US" altLang="ja-JP" sz="2000" i="0" smtClean="0">
                                  <a:latin typeface="Cambria Math" panose="02040503050406030204" pitchFamily="18" charset="0"/>
                                </a:rPr>
                                <m:t>cos</m:t>
                              </m:r>
                            </m:fName>
                            <m:e>
                              <m:r>
                                <a:rPr kumimoji="1" lang="ja-JP" altLang="en-US" sz="2000" i="1" smtClean="0">
                                  <a:latin typeface="Cambria Math" panose="02040503050406030204" pitchFamily="18" charset="0"/>
                                </a:rPr>
                                <m:t>𝜃</m:t>
                              </m:r>
                            </m:e>
                          </m:func>
                        </m:den>
                      </m:f>
                    </m:oMath>
                  </m:oMathPara>
                </a14:m>
                <a:endParaRPr kumimoji="1" lang="en-US" altLang="ja-JP" sz="2000" dirty="0"/>
              </a:p>
              <a:p>
                <a:endParaRPr lang="en-US" altLang="ja-JP" sz="2000" dirty="0"/>
              </a:p>
              <a:p>
                <a:r>
                  <a:rPr lang="ja-JP" altLang="en-US" sz="2000" dirty="0"/>
                  <a:t>斜面に垂直な成分は</a:t>
                </a:r>
                <a:endParaRPr lang="en-US" altLang="ja-JP" sz="2000" dirty="0"/>
              </a:p>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𝑚𝑣</m:t>
                      </m:r>
                      <m:r>
                        <a:rPr kumimoji="1" lang="en-US" altLang="ja-JP" sz="2000" b="0" i="1" smtClean="0">
                          <a:latin typeface="Cambria Math" panose="02040503050406030204" pitchFamily="18" charset="0"/>
                        </a:rPr>
                        <m:t> </m:t>
                      </m:r>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panose="02040503050406030204" pitchFamily="18" charset="0"/>
                            </a:rPr>
                            <m:t>sin</m:t>
                          </m:r>
                        </m:fName>
                        <m:e>
                          <m:r>
                            <a:rPr kumimoji="1" lang="ja-JP" altLang="en-US" sz="2000" b="0" i="1" smtClean="0">
                              <a:latin typeface="Cambria Math" panose="02040503050406030204" pitchFamily="18" charset="0"/>
                            </a:rPr>
                            <m:t>𝜃</m:t>
                          </m:r>
                        </m:e>
                      </m:func>
                      <m:r>
                        <a:rPr kumimoji="1" lang="en-US" altLang="ja-JP" sz="2000" b="0" i="1" smtClean="0">
                          <a:latin typeface="Cambria Math" panose="02040503050406030204" pitchFamily="18" charset="0"/>
                        </a:rPr>
                        <m:t>=</m:t>
                      </m:r>
                      <m:r>
                        <a:rPr kumimoji="1" lang="en-US" altLang="ja-JP" sz="2000" b="0" i="1" smtClean="0">
                          <a:latin typeface="Cambria Math" panose="02040503050406030204" pitchFamily="18" charset="0"/>
                        </a:rPr>
                        <m:t>𝑚𝑣</m:t>
                      </m:r>
                      <m:r>
                        <a:rPr kumimoji="1" lang="en-US" altLang="ja-JP" sz="2000" b="0" i="1" smtClean="0">
                          <a:latin typeface="Cambria Math" panose="02040503050406030204" pitchFamily="18" charset="0"/>
                        </a:rPr>
                        <m:t>′</m:t>
                      </m:r>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panose="02040503050406030204" pitchFamily="18" charset="0"/>
                            </a:rPr>
                            <m:t>sin</m:t>
                          </m:r>
                        </m:fName>
                        <m:e>
                          <m:r>
                            <a:rPr kumimoji="1" lang="ja-JP" altLang="en-US" sz="2000" b="0" i="1" smtClean="0">
                              <a:latin typeface="Cambria Math" panose="02040503050406030204" pitchFamily="18" charset="0"/>
                            </a:rPr>
                            <m:t>𝜃</m:t>
                          </m:r>
                          <m:r>
                            <a:rPr kumimoji="1" lang="en-US" altLang="ja-JP" sz="2000" b="0" i="1" smtClean="0">
                              <a:latin typeface="Cambria Math" panose="02040503050406030204" pitchFamily="18" charset="0"/>
                            </a:rPr>
                            <m:t>′</m:t>
                          </m:r>
                        </m:e>
                      </m:func>
                    </m:oMath>
                  </m:oMathPara>
                </a14:m>
                <a:endParaRPr lang="en-US" altLang="ja-JP" sz="2000" dirty="0"/>
              </a:p>
              <a:p>
                <a:endParaRPr lang="en-US" altLang="ja-JP" sz="2000" dirty="0"/>
              </a:p>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𝑒</m:t>
                      </m:r>
                      <m:r>
                        <a:rPr kumimoji="1" lang="en-US" altLang="ja-JP" sz="2000" b="0" i="1" smtClean="0">
                          <a:latin typeface="Cambria Math" panose="02040503050406030204" pitchFamily="18" charset="0"/>
                        </a:rPr>
                        <m:t>= </m:t>
                      </m:r>
                      <m:f>
                        <m:fPr>
                          <m:ctrlPr>
                            <a:rPr kumimoji="1" lang="en-US" altLang="ja-JP" sz="2000" b="0" i="1" smtClean="0">
                              <a:latin typeface="Cambria Math" panose="02040503050406030204" pitchFamily="18" charset="0"/>
                            </a:rPr>
                          </m:ctrlPr>
                        </m:fPr>
                        <m:num>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panose="02040503050406030204" pitchFamily="18" charset="0"/>
                                </a:rPr>
                                <m:t>sin</m:t>
                              </m:r>
                            </m:fName>
                            <m:e>
                              <m:r>
                                <a:rPr kumimoji="1" lang="ja-JP" altLang="en-US" sz="2000" b="0" i="1" smtClean="0">
                                  <a:latin typeface="Cambria Math" panose="02040503050406030204" pitchFamily="18" charset="0"/>
                                </a:rPr>
                                <m:t>𝜃</m:t>
                              </m:r>
                            </m:e>
                          </m:func>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panose="02040503050406030204" pitchFamily="18" charset="0"/>
                                </a:rPr>
                                <m:t>cos</m:t>
                              </m:r>
                            </m:fName>
                            <m:e>
                              <m:r>
                                <a:rPr kumimoji="1" lang="ja-JP" altLang="en-US" sz="2000" b="0" i="1" smtClean="0">
                                  <a:latin typeface="Cambria Math" panose="02040503050406030204" pitchFamily="18" charset="0"/>
                                </a:rPr>
                                <m:t>𝜃</m:t>
                              </m:r>
                              <m:r>
                                <a:rPr kumimoji="1" lang="en-US" altLang="ja-JP" sz="2000" b="0" i="1" smtClean="0">
                                  <a:latin typeface="Cambria Math" panose="02040503050406030204" pitchFamily="18" charset="0"/>
                                </a:rPr>
                                <m:t>′</m:t>
                              </m:r>
                            </m:e>
                          </m:func>
                        </m:num>
                        <m:den>
                          <m:func>
                            <m:funcPr>
                              <m:ctrlPr>
                                <a:rPr kumimoji="1" lang="en-US" altLang="ja-JP" sz="2000" b="0" i="1" smtClean="0">
                                  <a:latin typeface="Cambria Math" panose="02040503050406030204" pitchFamily="18" charset="0"/>
                                </a:rPr>
                              </m:ctrlPr>
                            </m:funcPr>
                            <m:fName>
                              <m:func>
                                <m:funcPr>
                                  <m:ctrlPr>
                                    <a:rPr lang="en-US" altLang="ja-JP" sz="2000" i="1">
                                      <a:latin typeface="Cambria Math" panose="02040503050406030204" pitchFamily="18" charset="0"/>
                                    </a:rPr>
                                  </m:ctrlPr>
                                </m:funcPr>
                                <m:fName>
                                  <m:r>
                                    <m:rPr>
                                      <m:sty m:val="p"/>
                                    </m:rPr>
                                    <a:rPr lang="en-US" altLang="ja-JP" sz="2000">
                                      <a:latin typeface="Cambria Math" panose="02040503050406030204" pitchFamily="18" charset="0"/>
                                    </a:rPr>
                                    <m:t>cos</m:t>
                                  </m:r>
                                </m:fName>
                                <m:e>
                                  <m:r>
                                    <a:rPr lang="ja-JP" altLang="en-US" sz="2000" i="1">
                                      <a:latin typeface="Cambria Math" panose="02040503050406030204" pitchFamily="18" charset="0"/>
                                    </a:rPr>
                                    <m:t>𝜃</m:t>
                                  </m:r>
                                </m:e>
                              </m:func>
                              <m:r>
                                <m:rPr>
                                  <m:sty m:val="p"/>
                                </m:rPr>
                                <a:rPr kumimoji="1" lang="en-US" altLang="ja-JP" sz="2000" b="0" i="0" smtClean="0">
                                  <a:latin typeface="Cambria Math" panose="02040503050406030204" pitchFamily="18" charset="0"/>
                                </a:rPr>
                                <m:t>sin</m:t>
                              </m:r>
                            </m:fName>
                            <m:e>
                              <m:r>
                                <a:rPr kumimoji="1" lang="ja-JP" altLang="en-US" sz="2000" b="0" i="1" smtClean="0">
                                  <a:latin typeface="Cambria Math" panose="02040503050406030204" pitchFamily="18" charset="0"/>
                                </a:rPr>
                                <m:t>𝜃</m:t>
                              </m:r>
                              <m:r>
                                <a:rPr kumimoji="1" lang="en-US" altLang="ja-JP" sz="2000" b="0" i="1" smtClean="0">
                                  <a:latin typeface="Cambria Math" panose="02040503050406030204" pitchFamily="18" charset="0"/>
                                </a:rPr>
                                <m:t>′</m:t>
                              </m:r>
                            </m:e>
                          </m:func>
                        </m:den>
                      </m:f>
                    </m:oMath>
                  </m:oMathPara>
                </a14:m>
                <a:endParaRPr kumimoji="1" lang="en-US" altLang="ja-JP" sz="2000" b="0" dirty="0"/>
              </a:p>
              <a:p>
                <a:endParaRPr lang="en-US" altLang="ja-JP" sz="2000" dirty="0"/>
              </a:p>
              <a:p>
                <a:pPr/>
                <a14:m>
                  <m:oMathPara xmlns:m="http://schemas.openxmlformats.org/officeDocument/2006/math">
                    <m:oMathParaPr>
                      <m:jc m:val="centerGroup"/>
                    </m:oMathParaPr>
                    <m:oMath xmlns:m="http://schemas.openxmlformats.org/officeDocument/2006/math">
                      <m:r>
                        <a:rPr kumimoji="1" lang="en-US" altLang="ja-JP" sz="2000" b="0" i="1" smtClean="0">
                          <a:latin typeface="Cambria Math" panose="02040503050406030204" pitchFamily="18" charset="0"/>
                        </a:rPr>
                        <m:t>𝑒</m:t>
                      </m:r>
                      <m:r>
                        <a:rPr kumimoji="1" lang="en-US" altLang="ja-JP" sz="2000" b="0" i="1" smtClean="0">
                          <a:latin typeface="Cambria Math" panose="02040503050406030204" pitchFamily="18" charset="0"/>
                        </a:rPr>
                        <m:t>= </m:t>
                      </m:r>
                      <m:f>
                        <m:fPr>
                          <m:ctrlPr>
                            <a:rPr kumimoji="1" lang="en-US" altLang="ja-JP" sz="2000" b="0" i="1" smtClean="0">
                              <a:latin typeface="Cambria Math" panose="02040503050406030204" pitchFamily="18" charset="0"/>
                            </a:rPr>
                          </m:ctrlPr>
                        </m:fPr>
                        <m:num>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panose="02040503050406030204" pitchFamily="18" charset="0"/>
                                </a:rPr>
                                <m:t>tan</m:t>
                              </m:r>
                            </m:fName>
                            <m:e>
                              <m:r>
                                <a:rPr kumimoji="1" lang="ja-JP" altLang="en-US" sz="2000" b="0" i="1" smtClean="0">
                                  <a:latin typeface="Cambria Math" panose="02040503050406030204" pitchFamily="18" charset="0"/>
                                </a:rPr>
                                <m:t>𝜃</m:t>
                              </m:r>
                            </m:e>
                          </m:func>
                        </m:num>
                        <m:den>
                          <m:func>
                            <m:funcPr>
                              <m:ctrlPr>
                                <a:rPr kumimoji="1" lang="en-US" altLang="ja-JP" sz="2000" b="0" i="1" smtClean="0">
                                  <a:latin typeface="Cambria Math" panose="02040503050406030204" pitchFamily="18" charset="0"/>
                                </a:rPr>
                              </m:ctrlPr>
                            </m:funcPr>
                            <m:fName>
                              <m:r>
                                <m:rPr>
                                  <m:sty m:val="p"/>
                                </m:rPr>
                                <a:rPr kumimoji="1" lang="en-US" altLang="ja-JP" sz="2000" b="0" i="0" smtClean="0">
                                  <a:latin typeface="Cambria Math" panose="02040503050406030204" pitchFamily="18" charset="0"/>
                                </a:rPr>
                                <m:t>tan</m:t>
                              </m:r>
                            </m:fName>
                            <m:e>
                              <m:r>
                                <a:rPr kumimoji="1" lang="ja-JP" altLang="en-US" sz="2000" b="0" i="1" smtClean="0">
                                  <a:latin typeface="Cambria Math" panose="02040503050406030204" pitchFamily="18" charset="0"/>
                                </a:rPr>
                                <m:t>𝜃</m:t>
                              </m:r>
                              <m:r>
                                <a:rPr kumimoji="1" lang="en-US" altLang="ja-JP" sz="2000" b="0" i="1" smtClean="0">
                                  <a:latin typeface="Cambria Math" panose="02040503050406030204" pitchFamily="18" charset="0"/>
                                </a:rPr>
                                <m:t>′</m:t>
                              </m:r>
                            </m:e>
                          </m:func>
                        </m:den>
                      </m:f>
                    </m:oMath>
                  </m:oMathPara>
                </a14:m>
                <a:endParaRPr kumimoji="1" lang="ja-JP" altLang="en-US" sz="2000" dirty="0"/>
              </a:p>
            </p:txBody>
          </p:sp>
        </mc:Choice>
        <mc:Fallback xmlns="">
          <p:sp>
            <p:nvSpPr>
              <p:cNvPr id="6" name="テキスト ボックス 5"/>
              <p:cNvSpPr txBox="1">
                <a:spLocks noRot="1" noChangeAspect="1" noMove="1" noResize="1" noEditPoints="1" noAdjustHandles="1" noChangeArrowheads="1" noChangeShapeType="1" noTextEdit="1"/>
              </p:cNvSpPr>
              <p:nvPr/>
            </p:nvSpPr>
            <p:spPr>
              <a:xfrm>
                <a:off x="838200" y="1690687"/>
                <a:ext cx="5819274" cy="4338880"/>
              </a:xfrm>
              <a:prstGeom prst="rect">
                <a:avLst/>
              </a:prstGeom>
              <a:blipFill rotWithShape="0">
                <a:blip r:embed="rId3"/>
                <a:stretch>
                  <a:fillRect l="-1153" t="-702"/>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024210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斜面</a:t>
            </a:r>
            <a:r>
              <a:rPr lang="ja-JP" altLang="en-US" dirty="0"/>
              <a:t>が受ける運動量変化</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pPr marL="0" indent="0">
                  <a:buNone/>
                </a:pPr>
                <a14:m>
                  <m:oMath xmlns:m="http://schemas.openxmlformats.org/officeDocument/2006/math">
                    <m:r>
                      <a:rPr kumimoji="1" lang="en-US" altLang="ja-JP" b="0" i="1" smtClean="0">
                        <a:latin typeface="Cambria Math" panose="02040503050406030204" pitchFamily="18" charset="0"/>
                      </a:rPr>
                      <m:t>𝑥</m:t>
                    </m:r>
                  </m:oMath>
                </a14:m>
                <a:r>
                  <a:rPr kumimoji="1" lang="ja-JP" altLang="en-US" dirty="0"/>
                  <a:t>軸方向に、粒子</a:t>
                </a:r>
                <a:r>
                  <a:rPr kumimoji="1" lang="en-US" altLang="ja-JP" dirty="0"/>
                  <a:t>1</a:t>
                </a:r>
                <a:r>
                  <a:rPr lang="ja-JP" altLang="en-US" dirty="0"/>
                  <a:t>つから受ける運動量</a:t>
                </a:r>
                <a14:m>
                  <m:oMath xmlns:m="http://schemas.openxmlformats.org/officeDocument/2006/math">
                    <m:r>
                      <a:rPr lang="ja-JP" altLang="en-US" i="1" smtClean="0">
                        <a:latin typeface="Cambria Math" panose="02040503050406030204" pitchFamily="18" charset="0"/>
                      </a:rPr>
                      <m:t>∆</m:t>
                    </m:r>
                    <m:sSub>
                      <m:sSubPr>
                        <m:ctrlPr>
                          <a:rPr lang="en-US" altLang="ja-JP" i="1" smtClean="0">
                            <a:latin typeface="Cambria Math" panose="02040503050406030204" pitchFamily="18" charset="0"/>
                          </a:rPr>
                        </m:ctrlPr>
                      </m:sSubPr>
                      <m:e>
                        <m:acc>
                          <m:accPr>
                            <m:chr m:val="̃"/>
                            <m:ctrlPr>
                              <a:rPr lang="ja-JP" altLang="en-US" i="1">
                                <a:latin typeface="Cambria Math" panose="02040503050406030204" pitchFamily="18" charset="0"/>
                              </a:rPr>
                            </m:ctrlPr>
                          </m:accPr>
                          <m:e>
                            <m:r>
                              <a:rPr lang="en-US" altLang="ja-JP" i="1">
                                <a:latin typeface="Cambria Math" panose="02040503050406030204" pitchFamily="18" charset="0"/>
                              </a:rPr>
                              <m:t>𝑃</m:t>
                            </m:r>
                          </m:e>
                        </m:acc>
                      </m:e>
                      <m:sub>
                        <m:r>
                          <a:rPr lang="en-US" altLang="ja-JP" b="0" i="1" smtClean="0">
                            <a:latin typeface="Cambria Math" panose="02040503050406030204" pitchFamily="18" charset="0"/>
                          </a:rPr>
                          <m:t>𝑥</m:t>
                        </m:r>
                      </m:sub>
                    </m:sSub>
                  </m:oMath>
                </a14:m>
                <a:r>
                  <a:rPr lang="ja-JP" altLang="en-US" dirty="0"/>
                  <a:t>は</a:t>
                </a:r>
                <a:endParaRPr lang="en-US" altLang="ja-JP" dirty="0"/>
              </a:p>
              <a:p>
                <a:pPr marL="0" indent="0">
                  <a:buNone/>
                </a:pPr>
                <a:endParaRPr lang="en-US" altLang="ja-JP" dirty="0"/>
              </a:p>
              <a:p>
                <a:pPr marL="0" indent="0">
                  <a:buNone/>
                </a:pPr>
                <a14:m>
                  <m:oMathPara xmlns:m="http://schemas.openxmlformats.org/officeDocument/2006/math">
                    <m:oMathParaPr>
                      <m:jc m:val="centerGroup"/>
                    </m:oMathParaPr>
                    <m:oMath xmlns:m="http://schemas.openxmlformats.org/officeDocument/2006/math">
                      <m:r>
                        <a:rPr lang="ja-JP" altLang="en-US" i="1">
                          <a:latin typeface="Cambria Math" panose="02040503050406030204" pitchFamily="18" charset="0"/>
                        </a:rPr>
                        <m:t>∆</m:t>
                      </m:r>
                      <m:sSub>
                        <m:sSubPr>
                          <m:ctrlPr>
                            <a:rPr lang="en-US" altLang="ja-JP" i="1">
                              <a:latin typeface="Cambria Math" panose="02040503050406030204" pitchFamily="18" charset="0"/>
                            </a:rPr>
                          </m:ctrlPr>
                        </m:sSubPr>
                        <m:e>
                          <m:acc>
                            <m:accPr>
                              <m:chr m:val="̃"/>
                              <m:ctrlPr>
                                <a:rPr lang="ja-JP" altLang="en-US" i="1">
                                  <a:latin typeface="Cambria Math" panose="02040503050406030204" pitchFamily="18" charset="0"/>
                                </a:rPr>
                              </m:ctrlPr>
                            </m:accPr>
                            <m:e>
                              <m:r>
                                <a:rPr lang="en-US" altLang="ja-JP" i="1">
                                  <a:latin typeface="Cambria Math" panose="02040503050406030204" pitchFamily="18" charset="0"/>
                                </a:rPr>
                                <m:t>𝑃</m:t>
                              </m:r>
                            </m:e>
                          </m:acc>
                        </m:e>
                        <m:sub>
                          <m:r>
                            <a:rPr lang="en-US" altLang="ja-JP" i="1">
                              <a:latin typeface="Cambria Math" panose="02040503050406030204" pitchFamily="18" charset="0"/>
                            </a:rPr>
                            <m:t>𝑥</m:t>
                          </m:r>
                        </m:sub>
                      </m:sSub>
                      <m:r>
                        <a:rPr lang="en-US" altLang="ja-JP" i="1">
                          <a:latin typeface="Cambria Math" panose="02040503050406030204" pitchFamily="18" charset="0"/>
                        </a:rPr>
                        <m:t>=</m:t>
                      </m:r>
                      <m:r>
                        <a:rPr lang="en-US" altLang="ja-JP" i="1">
                          <a:latin typeface="Cambria Math" panose="02040503050406030204" pitchFamily="18" charset="0"/>
                        </a:rPr>
                        <m:t>𝑚𝑣</m:t>
                      </m:r>
                      <m:r>
                        <a:rPr lang="en-US" altLang="ja-JP" i="1">
                          <a:latin typeface="Cambria Math" panose="02040503050406030204" pitchFamily="18" charset="0"/>
                        </a:rPr>
                        <m:t> </m:t>
                      </m:r>
                      <m:d>
                        <m:dPr>
                          <m:ctrlPr>
                            <a:rPr lang="en-US" altLang="ja-JP" i="1">
                              <a:latin typeface="Cambria Math" panose="02040503050406030204" pitchFamily="18" charset="0"/>
                            </a:rPr>
                          </m:ctrlPr>
                        </m:dPr>
                        <m:e>
                          <m:f>
                            <m:fPr>
                              <m:ctrlPr>
                                <a:rPr lang="en-US" altLang="ja-JP" i="1">
                                  <a:latin typeface="Cambria Math" panose="02040503050406030204" pitchFamily="18" charset="0"/>
                                </a:rPr>
                              </m:ctrlPr>
                            </m:fPr>
                            <m:num>
                              <m:r>
                                <a:rPr lang="en-US" altLang="ja-JP" i="1">
                                  <a:latin typeface="Cambria Math" panose="02040503050406030204" pitchFamily="18" charset="0"/>
                                </a:rPr>
                                <m:t>1+</m:t>
                              </m:r>
                              <m:r>
                                <a:rPr lang="en-US" altLang="ja-JP" i="1">
                                  <a:latin typeface="Cambria Math" panose="02040503050406030204" pitchFamily="18" charset="0"/>
                                </a:rPr>
                                <m:t>𝑒</m:t>
                              </m:r>
                            </m:num>
                            <m:den>
                              <m:r>
                                <a:rPr lang="en-US" altLang="ja-JP" i="1">
                                  <a:latin typeface="Cambria Math" panose="02040503050406030204" pitchFamily="18" charset="0"/>
                                </a:rPr>
                                <m:t>𝑒</m:t>
                              </m:r>
                            </m:den>
                          </m:f>
                        </m:e>
                      </m:d>
                      <m:func>
                        <m:funcPr>
                          <m:ctrlPr>
                            <a:rPr lang="en-US" altLang="ja-JP" i="1" smtClean="0">
                              <a:latin typeface="Cambria Math" panose="02040503050406030204" pitchFamily="18" charset="0"/>
                            </a:rPr>
                          </m:ctrlPr>
                        </m:funcPr>
                        <m:fName>
                          <m:sSup>
                            <m:sSupPr>
                              <m:ctrlPr>
                                <a:rPr lang="en-US" altLang="ja-JP" i="1" smtClean="0">
                                  <a:latin typeface="Cambria Math" panose="02040503050406030204" pitchFamily="18" charset="0"/>
                                </a:rPr>
                              </m:ctrlPr>
                            </m:sSupPr>
                            <m:e>
                              <m:r>
                                <m:rPr>
                                  <m:sty m:val="p"/>
                                </m:rPr>
                                <a:rPr lang="en-US" altLang="ja-JP">
                                  <a:latin typeface="Cambria Math" panose="02040503050406030204" pitchFamily="18" charset="0"/>
                                </a:rPr>
                                <m:t>sin</m:t>
                              </m:r>
                            </m:e>
                            <m:sup>
                              <m:r>
                                <a:rPr lang="en-US" altLang="ja-JP" b="0" i="1" smtClean="0">
                                  <a:latin typeface="Cambria Math" panose="02040503050406030204" pitchFamily="18" charset="0"/>
                                </a:rPr>
                                <m:t>2</m:t>
                              </m:r>
                            </m:sup>
                          </m:sSup>
                        </m:fName>
                        <m:e>
                          <m:r>
                            <a:rPr lang="ja-JP" altLang="en-US" i="1" smtClean="0">
                              <a:latin typeface="Cambria Math" panose="02040503050406030204" pitchFamily="18" charset="0"/>
                            </a:rPr>
                            <m:t>𝜃</m:t>
                          </m:r>
                        </m:e>
                      </m:func>
                    </m:oMath>
                  </m:oMathPara>
                </a14:m>
                <a:endParaRPr kumimoji="1" lang="en-US" altLang="ja-JP" dirty="0"/>
              </a:p>
              <a:p>
                <a:pPr marL="0" indent="0">
                  <a:buNone/>
                </a:pPr>
                <a:r>
                  <a:rPr lang="ja-JP" altLang="en-US" dirty="0"/>
                  <a:t>ここで</a:t>
                </a:r>
                <a:endParaRPr lang="en-US" altLang="ja-JP" dirty="0"/>
              </a:p>
              <a:p>
                <a:pPr marL="0" indent="0">
                  <a:buNone/>
                </a:pPr>
                <a14:m>
                  <m:oMathPara xmlns:m="http://schemas.openxmlformats.org/officeDocument/2006/math">
                    <m:oMathParaPr>
                      <m:jc m:val="centerGroup"/>
                    </m:oMathParaPr>
                    <m:oMath xmlns:m="http://schemas.openxmlformats.org/officeDocument/2006/math">
                      <m:func>
                        <m:funcPr>
                          <m:ctrlPr>
                            <a:rPr kumimoji="1" lang="en-US" altLang="ja-JP" i="1" smtClean="0">
                              <a:latin typeface="Cambria Math" panose="02040503050406030204" pitchFamily="18" charset="0"/>
                            </a:rPr>
                          </m:ctrlPr>
                        </m:funcPr>
                        <m:fName>
                          <m:sSup>
                            <m:sSupPr>
                              <m:ctrlPr>
                                <a:rPr kumimoji="1" lang="en-US" altLang="ja-JP" i="1" smtClean="0">
                                  <a:latin typeface="Cambria Math" panose="02040503050406030204" pitchFamily="18" charset="0"/>
                                </a:rPr>
                              </m:ctrlPr>
                            </m:sSupPr>
                            <m:e>
                              <m:r>
                                <m:rPr>
                                  <m:sty m:val="p"/>
                                </m:rPr>
                                <a:rPr lang="en-US" altLang="ja-JP">
                                  <a:latin typeface="Cambria Math" panose="02040503050406030204" pitchFamily="18" charset="0"/>
                                </a:rPr>
                                <m:t>sin</m:t>
                              </m:r>
                            </m:e>
                            <m:sup>
                              <m:r>
                                <a:rPr kumimoji="1" lang="en-US" altLang="ja-JP" b="0" i="1" smtClean="0">
                                  <a:latin typeface="Cambria Math" panose="02040503050406030204" pitchFamily="18" charset="0"/>
                                </a:rPr>
                                <m:t>2</m:t>
                              </m:r>
                            </m:sup>
                          </m:sSup>
                        </m:fName>
                        <m:e>
                          <m:r>
                            <a:rPr kumimoji="1" lang="ja-JP" altLang="en-US" i="1" smtClean="0">
                              <a:latin typeface="Cambria Math" panose="02040503050406030204" pitchFamily="18" charset="0"/>
                            </a:rPr>
                            <m:t>𝜃</m:t>
                          </m:r>
                        </m:e>
                      </m:func>
                      <m:r>
                        <a:rPr kumimoji="1" lang="en-US" altLang="ja-JP" b="0" i="1" smtClean="0">
                          <a:latin typeface="Cambria Math" panose="02040503050406030204" pitchFamily="18" charset="0"/>
                        </a:rPr>
                        <m:t>= </m:t>
                      </m:r>
                      <m:f>
                        <m:fPr>
                          <m:ctrlPr>
                            <a:rPr kumimoji="1" lang="en-US" altLang="ja-JP" b="0" i="1" smtClean="0">
                              <a:latin typeface="Cambria Math" panose="02040503050406030204" pitchFamily="18" charset="0"/>
                            </a:rPr>
                          </m:ctrlPr>
                        </m:fPr>
                        <m:num>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m:t>
                              </m:r>
                              <m:r>
                                <a:rPr kumimoji="1" lang="en-US" altLang="ja-JP" b="0" i="1" smtClean="0">
                                  <a:latin typeface="Cambria Math" panose="02040503050406030204" pitchFamily="18" charset="0"/>
                                </a:rPr>
                                <m:t>𝑦</m:t>
                              </m:r>
                              <m:r>
                                <a:rPr kumimoji="1" lang="en-US" altLang="ja-JP" b="0" i="1" smtClean="0">
                                  <a:latin typeface="Cambria Math" panose="02040503050406030204" pitchFamily="18" charset="0"/>
                                </a:rPr>
                                <m:t>′)</m:t>
                              </m:r>
                            </m:e>
                            <m:sup>
                              <m:r>
                                <a:rPr kumimoji="1" lang="en-US" altLang="ja-JP" b="0" i="1" smtClean="0">
                                  <a:latin typeface="Cambria Math" panose="02040503050406030204" pitchFamily="18" charset="0"/>
                                </a:rPr>
                                <m:t>2</m:t>
                              </m:r>
                            </m:sup>
                          </m:sSup>
                        </m:num>
                        <m:den>
                          <m:sSup>
                            <m:sSupPr>
                              <m:ctrlPr>
                                <a:rPr kumimoji="1" lang="en-US" altLang="ja-JP" b="0" i="1" smtClean="0">
                                  <a:latin typeface="Cambria Math" panose="02040503050406030204" pitchFamily="18" charset="0"/>
                                </a:rPr>
                              </m:ctrlPr>
                            </m:sSupPr>
                            <m:e>
                              <m:r>
                                <a:rPr kumimoji="1" lang="en-US" altLang="ja-JP" b="0" i="1" smtClean="0">
                                  <a:latin typeface="Cambria Math" panose="02040503050406030204" pitchFamily="18" charset="0"/>
                                </a:rPr>
                                <m:t>1+ </m:t>
                              </m:r>
                              <m:r>
                                <a:rPr lang="en-US" altLang="ja-JP" i="1">
                                  <a:latin typeface="Cambria Math" panose="02040503050406030204" pitchFamily="18" charset="0"/>
                                </a:rPr>
                                <m:t>(</m:t>
                              </m:r>
                              <m:r>
                                <a:rPr lang="en-US" altLang="ja-JP" i="1">
                                  <a:latin typeface="Cambria Math" panose="02040503050406030204" pitchFamily="18" charset="0"/>
                                </a:rPr>
                                <m:t>𝑦</m:t>
                              </m:r>
                              <m:r>
                                <a:rPr lang="en-US" altLang="ja-JP" i="1">
                                  <a:latin typeface="Cambria Math" panose="02040503050406030204" pitchFamily="18" charset="0"/>
                                </a:rPr>
                                <m:t>′)</m:t>
                              </m:r>
                            </m:e>
                            <m:sup>
                              <m:r>
                                <a:rPr kumimoji="1" lang="en-US" altLang="ja-JP" b="0" i="1" smtClean="0">
                                  <a:latin typeface="Cambria Math" panose="02040503050406030204" pitchFamily="18" charset="0"/>
                                </a:rPr>
                                <m:t>2</m:t>
                              </m:r>
                            </m:sup>
                          </m:sSup>
                        </m:den>
                      </m:f>
                    </m:oMath>
                  </m:oMathPara>
                </a14:m>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2"/>
                <a:stretch>
                  <a:fillRect l="-1217" t="-2101"/>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258217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考察</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a:bodyPr>
              <a:lstStyle/>
              <a:p>
                <a:r>
                  <a:rPr lang="ja-JP" altLang="en-US" sz="2400"/>
                  <a:t>空気</a:t>
                </a:r>
                <a:r>
                  <a:rPr lang="ja-JP" altLang="en-US" sz="2400" dirty="0"/>
                  <a:t>抵抗力は物体の動く速度</a:t>
                </a:r>
                <a14:m>
                  <m:oMath xmlns:m="http://schemas.openxmlformats.org/officeDocument/2006/math">
                    <m:r>
                      <a:rPr lang="en-US" altLang="ja-JP" sz="2400" b="0" i="1" smtClean="0">
                        <a:latin typeface="Cambria Math" panose="02040503050406030204" pitchFamily="18" charset="0"/>
                      </a:rPr>
                      <m:t>𝑣</m:t>
                    </m:r>
                  </m:oMath>
                </a14:m>
                <a:r>
                  <a:rPr kumimoji="1" lang="ja-JP" altLang="en-US" sz="2400" dirty="0"/>
                  <a:t>の</a:t>
                </a:r>
                <a:r>
                  <a:rPr kumimoji="1" lang="en-US" altLang="ja-JP" sz="2400" dirty="0"/>
                  <a:t>2</a:t>
                </a:r>
                <a:r>
                  <a:rPr kumimoji="1" lang="ja-JP" altLang="en-US" sz="2400" dirty="0"/>
                  <a:t>乗に比例することがわかった</a:t>
                </a:r>
                <a:endParaRPr kumimoji="1" lang="en-US" altLang="ja-JP" sz="2400" dirty="0"/>
              </a:p>
              <a:p>
                <a:endParaRPr kumimoji="1" lang="en-US" altLang="ja-JP" sz="2400" dirty="0"/>
              </a:p>
              <a:p>
                <a:r>
                  <a:rPr lang="ja-JP" altLang="en-US" sz="2400" dirty="0"/>
                  <a:t>最も抵抗力が小さいときに受ける抵抗力は、先端までの長さが長いほど小さくなった</a:t>
                </a:r>
                <a:endParaRPr lang="en-US" altLang="ja-JP" sz="2400" dirty="0"/>
              </a:p>
              <a:p>
                <a:endParaRPr lang="en-US" altLang="ja-JP" sz="2400" dirty="0"/>
              </a:p>
              <a:p>
                <a:r>
                  <a:rPr kumimoji="1" lang="ja-JP" altLang="en-US" sz="2400" dirty="0"/>
                  <a:t>先端までの長さが長いほど</a:t>
                </a:r>
                <a14:m>
                  <m:oMath xmlns:m="http://schemas.openxmlformats.org/officeDocument/2006/math">
                    <m:r>
                      <a:rPr kumimoji="1" lang="en-US" altLang="ja-JP" sz="2400" b="0" i="1" smtClean="0">
                        <a:latin typeface="Cambria Math" panose="02040503050406030204" pitchFamily="18" charset="0"/>
                      </a:rPr>
                      <m:t>𝑛</m:t>
                    </m:r>
                    <m:r>
                      <a:rPr kumimoji="1" lang="en-US" altLang="ja-JP" sz="2400" b="0" i="1" smtClean="0">
                        <a:latin typeface="Cambria Math" panose="02040503050406030204" pitchFamily="18" charset="0"/>
                      </a:rPr>
                      <m:t>,</m:t>
                    </m:r>
                    <m:r>
                      <a:rPr kumimoji="1" lang="en-US" altLang="ja-JP" sz="2400" b="0" i="1" smtClean="0">
                        <a:latin typeface="Cambria Math" panose="02040503050406030204" pitchFamily="18" charset="0"/>
                      </a:rPr>
                      <m:t>𝑚</m:t>
                    </m:r>
                  </m:oMath>
                </a14:m>
                <a:r>
                  <a:rPr kumimoji="1" lang="ja-JP" altLang="en-US" sz="2400" dirty="0"/>
                  <a:t>の値が小さい形状、つまり尖った形状が最も抵抗力が小さくなった</a:t>
                </a:r>
                <a:endParaRPr kumimoji="1" lang="en-US" altLang="ja-JP" sz="2400" dirty="0"/>
              </a:p>
              <a:p>
                <a:endParaRPr kumimoji="1" lang="en-US" altLang="ja-JP" sz="2400" dirty="0"/>
              </a:p>
              <a:p>
                <a:r>
                  <a:rPr kumimoji="1" lang="ja-JP" altLang="en-US" sz="2400" dirty="0"/>
                  <a:t>直線変形型モデルより楕円変形型モデルの</a:t>
                </a:r>
                <a:r>
                  <a:rPr lang="ja-JP" altLang="en-US" sz="2400" dirty="0"/>
                  <a:t>方が抵抗力が小さいことがわかった</a:t>
                </a:r>
                <a:endParaRPr kumimoji="1" lang="ja-JP" altLang="en-US" sz="2400"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a:blip r:embed="rId2"/>
                <a:stretch>
                  <a:fillRect l="-812" t="-1821" r="-464"/>
                </a:stretch>
              </a:blipFill>
            </p:spPr>
            <p:txBody>
              <a:bodyPr/>
              <a:lstStyle/>
              <a:p>
                <a:r>
                  <a:rPr lang="ja-JP" altLang="en-US">
                    <a:noFill/>
                  </a:rPr>
                  <a:t> </a:t>
                </a:r>
              </a:p>
            </p:txBody>
          </p:sp>
        </mc:Fallback>
      </mc:AlternateContent>
      <p:sp>
        <p:nvSpPr>
          <p:cNvPr id="8" name="スライド番号プレースホルダー 7">
            <a:extLst>
              <a:ext uri="{FF2B5EF4-FFF2-40B4-BE49-F238E27FC236}">
                <a16:creationId xmlns:a16="http://schemas.microsoft.com/office/drawing/2014/main" id="{26CB7603-29B0-4A88-AE00-1C9943142631}"/>
              </a:ext>
            </a:extLst>
          </p:cNvPr>
          <p:cNvSpPr>
            <a:spLocks noGrp="1"/>
          </p:cNvSpPr>
          <p:nvPr>
            <p:ph type="sldNum" sz="quarter" idx="12"/>
          </p:nvPr>
        </p:nvSpPr>
        <p:spPr/>
        <p:txBody>
          <a:bodyPr/>
          <a:lstStyle/>
          <a:p>
            <a:pPr algn="ctr"/>
            <a:fld id="{3618331D-A76A-4019-8E14-1751E5ACDDCA}" type="slidenum">
              <a:rPr kumimoji="1" lang="ja-JP" altLang="en-US" sz="2000" smtClean="0"/>
              <a:pPr algn="ctr"/>
              <a:t>19</a:t>
            </a:fld>
            <a:endParaRPr kumimoji="1" lang="ja-JP" altLang="en-US" sz="2000" dirty="0"/>
          </a:p>
        </p:txBody>
      </p:sp>
    </p:spTree>
    <p:extLst>
      <p:ext uri="{BB962C8B-B14F-4D97-AF65-F5344CB8AC3E}">
        <p14:creationId xmlns:p14="http://schemas.microsoft.com/office/powerpoint/2010/main" val="677315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D0C541-ED2A-4651-A45F-B08BEA170B7D}"/>
              </a:ext>
            </a:extLst>
          </p:cNvPr>
          <p:cNvSpPr>
            <a:spLocks noGrp="1"/>
          </p:cNvSpPr>
          <p:nvPr>
            <p:ph type="title"/>
          </p:nvPr>
        </p:nvSpPr>
        <p:spPr/>
        <p:txBody>
          <a:bodyPr/>
          <a:lstStyle/>
          <a:p>
            <a:r>
              <a:rPr lang="ja-JP" altLang="en-US" dirty="0"/>
              <a:t>概要</a:t>
            </a:r>
            <a:endParaRPr kumimoji="1" lang="ja-JP" altLang="en-US" dirty="0"/>
          </a:p>
        </p:txBody>
      </p:sp>
      <p:sp>
        <p:nvSpPr>
          <p:cNvPr id="3" name="コンテンツ プレースホルダー 2">
            <a:extLst>
              <a:ext uri="{FF2B5EF4-FFF2-40B4-BE49-F238E27FC236}">
                <a16:creationId xmlns:a16="http://schemas.microsoft.com/office/drawing/2014/main" id="{BA0AE797-9244-40F9-AD18-822FE24571E8}"/>
              </a:ext>
            </a:extLst>
          </p:cNvPr>
          <p:cNvSpPr>
            <a:spLocks noGrp="1"/>
          </p:cNvSpPr>
          <p:nvPr>
            <p:ph idx="1"/>
          </p:nvPr>
        </p:nvSpPr>
        <p:spPr/>
        <p:txBody>
          <a:bodyPr/>
          <a:lstStyle/>
          <a:p>
            <a:r>
              <a:rPr lang="ja-JP" altLang="en-US" dirty="0"/>
              <a:t>物体</a:t>
            </a:r>
            <a:r>
              <a:rPr kumimoji="1" lang="ja-JP" altLang="en-US" dirty="0"/>
              <a:t>の形状ごとに受ける抵抗力に差異がある理由を示す</a:t>
            </a:r>
            <a:endParaRPr kumimoji="1" lang="en-US" altLang="ja-JP" dirty="0"/>
          </a:p>
          <a:p>
            <a:endParaRPr kumimoji="1" lang="en-US" altLang="ja-JP" dirty="0"/>
          </a:p>
          <a:p>
            <a:r>
              <a:rPr kumimoji="1" lang="ja-JP" altLang="en-US" dirty="0"/>
              <a:t>空気抵抗力はどのような抵抗力によるものか示す</a:t>
            </a:r>
            <a:endParaRPr kumimoji="1" lang="en-US" altLang="ja-JP" dirty="0"/>
          </a:p>
          <a:p>
            <a:endParaRPr lang="en-US" altLang="ja-JP" dirty="0"/>
          </a:p>
          <a:p>
            <a:r>
              <a:rPr kumimoji="1" lang="ja-JP" altLang="en-US" dirty="0"/>
              <a:t>物体の形状、速度による抵抗力の差異を示す</a:t>
            </a:r>
            <a:endParaRPr kumimoji="1" lang="en-US" altLang="ja-JP" dirty="0"/>
          </a:p>
          <a:p>
            <a:endParaRPr lang="en-US" altLang="ja-JP" dirty="0"/>
          </a:p>
          <a:p>
            <a:r>
              <a:rPr kumimoji="1" lang="ja-JP" altLang="en-US" dirty="0"/>
              <a:t>質点放物モデル、動体の形状による空気抵抗</a:t>
            </a:r>
            <a:r>
              <a:rPr lang="ja-JP" altLang="en-US" dirty="0"/>
              <a:t>力</a:t>
            </a:r>
            <a:r>
              <a:rPr kumimoji="1" lang="ja-JP" altLang="en-US" dirty="0"/>
              <a:t>モデルを</a:t>
            </a:r>
            <a:r>
              <a:rPr lang="ja-JP" altLang="en-US" dirty="0"/>
              <a:t>用いた</a:t>
            </a:r>
            <a:endParaRPr kumimoji="1" lang="ja-JP" altLang="en-US" dirty="0"/>
          </a:p>
        </p:txBody>
      </p:sp>
      <p:sp>
        <p:nvSpPr>
          <p:cNvPr id="8" name="スライド番号プレースホルダー 7">
            <a:extLst>
              <a:ext uri="{FF2B5EF4-FFF2-40B4-BE49-F238E27FC236}">
                <a16:creationId xmlns:a16="http://schemas.microsoft.com/office/drawing/2014/main" id="{53F79DD5-871D-460A-9F4B-6AEE48507EE6}"/>
              </a:ext>
            </a:extLst>
          </p:cNvPr>
          <p:cNvSpPr>
            <a:spLocks noGrp="1"/>
          </p:cNvSpPr>
          <p:nvPr>
            <p:ph type="sldNum" sz="quarter" idx="12"/>
          </p:nvPr>
        </p:nvSpPr>
        <p:spPr>
          <a:xfrm>
            <a:off x="8610600" y="6356350"/>
            <a:ext cx="2743200" cy="365125"/>
          </a:xfrm>
        </p:spPr>
        <p:txBody>
          <a:bodyPr/>
          <a:lstStyle/>
          <a:p>
            <a:pPr algn="ctr"/>
            <a:fld id="{3618331D-A76A-4019-8E14-1751E5ACDDCA}" type="slidenum">
              <a:rPr kumimoji="1" lang="ja-JP" altLang="en-US" sz="2000" smtClean="0"/>
              <a:pPr algn="ctr"/>
              <a:t>2</a:t>
            </a:fld>
            <a:endParaRPr kumimoji="1" lang="ja-JP" altLang="en-US" sz="2000" dirty="0"/>
          </a:p>
        </p:txBody>
      </p:sp>
    </p:spTree>
    <p:extLst>
      <p:ext uri="{BB962C8B-B14F-4D97-AF65-F5344CB8AC3E}">
        <p14:creationId xmlns:p14="http://schemas.microsoft.com/office/powerpoint/2010/main" val="474342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空気抵抗力</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normAutofit fontScale="92500" lnSpcReduction="10000"/>
              </a:bodyPr>
              <a:lstStyle/>
              <a:p>
                <a:r>
                  <a:rPr lang="ja-JP" altLang="en-US" dirty="0"/>
                  <a:t>空気抵抗力</a:t>
                </a: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𝐹</m:t>
                        </m:r>
                      </m:e>
                      <m:sub>
                        <m:r>
                          <a:rPr lang="en-US" altLang="ja-JP" i="1">
                            <a:latin typeface="Cambria Math" panose="02040503050406030204" pitchFamily="18" charset="0"/>
                          </a:rPr>
                          <m:t>𝑅</m:t>
                        </m:r>
                      </m:sub>
                    </m:sSub>
                  </m:oMath>
                </a14:m>
                <a:r>
                  <a:rPr lang="ja-JP" altLang="en-US" dirty="0"/>
                  <a:t>は、動く物体に、速度と逆向きに働く力</a:t>
                </a:r>
                <a:endParaRPr lang="en-US" altLang="ja-JP" dirty="0"/>
              </a:p>
              <a:p>
                <a:endParaRPr lang="en-US" altLang="ja-JP" dirty="0"/>
              </a:p>
              <a:p>
                <a:r>
                  <a:rPr lang="ja-JP" altLang="en-US" dirty="0"/>
                  <a:t>物体の大きさが小さいとき</a:t>
                </a:r>
                <a:r>
                  <a:rPr lang="en-US" altLang="ja-JP" dirty="0"/>
                  <a:t>(</a:t>
                </a:r>
                <a:r>
                  <a:rPr lang="ja-JP" altLang="en-US" dirty="0"/>
                  <a:t>雨粒など</a:t>
                </a:r>
                <a:r>
                  <a:rPr lang="en-US" altLang="ja-JP" dirty="0"/>
                  <a:t>)</a:t>
                </a:r>
                <a:r>
                  <a:rPr lang="ja-JP" altLang="en-US" dirty="0"/>
                  <a:t>は</a:t>
                </a:r>
                <a:r>
                  <a:rPr lang="ja-JP" altLang="en-US" b="1" dirty="0"/>
                  <a:t>粘性抵抗</a:t>
                </a:r>
                <a:r>
                  <a:rPr lang="ja-JP" altLang="en-US" dirty="0"/>
                  <a:t>と呼ばれ、</a:t>
                </a:r>
                <a:endParaRPr lang="en-US" altLang="ja-JP" dirty="0"/>
              </a:p>
              <a:p>
                <a:pPr marL="0" indent="0">
                  <a:buNone/>
                </a:pP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   </m:t>
                        </m:r>
                        <m:r>
                          <a:rPr lang="en-US" altLang="ja-JP" i="1">
                            <a:latin typeface="Cambria Math" panose="02040503050406030204" pitchFamily="18" charset="0"/>
                          </a:rPr>
                          <m:t>𝐹</m:t>
                        </m:r>
                      </m:e>
                      <m:sub>
                        <m:r>
                          <a:rPr lang="en-US" altLang="ja-JP" i="1">
                            <a:latin typeface="Cambria Math" panose="02040503050406030204" pitchFamily="18" charset="0"/>
                          </a:rPr>
                          <m:t>𝑅</m:t>
                        </m:r>
                      </m:sub>
                    </m:sSub>
                    <m:r>
                      <a:rPr lang="en-US" altLang="ja-JP" i="1">
                        <a:latin typeface="Cambria Math" panose="02040503050406030204" pitchFamily="18" charset="0"/>
                      </a:rPr>
                      <m:t> </m:t>
                    </m:r>
                  </m:oMath>
                </a14:m>
                <a:r>
                  <a:rPr lang="en-US" altLang="ja-JP" dirty="0"/>
                  <a:t>= </a:t>
                </a:r>
                <a14:m>
                  <m:oMath xmlns:m="http://schemas.openxmlformats.org/officeDocument/2006/math">
                    <m:r>
                      <a:rPr lang="en-US" altLang="ja-JP" b="0" i="1" smtClean="0">
                        <a:latin typeface="Cambria Math" panose="02040503050406030204" pitchFamily="18" charset="0"/>
                      </a:rPr>
                      <m:t>𝑘𝑣</m:t>
                    </m:r>
                  </m:oMath>
                </a14:m>
                <a:r>
                  <a:rPr lang="ja-JP" altLang="en-US" dirty="0"/>
                  <a:t>　で表される</a:t>
                </a:r>
                <a:endParaRPr lang="en-US" altLang="ja-JP" dirty="0"/>
              </a:p>
              <a:p>
                <a:pPr marL="0" indent="0">
                  <a:buNone/>
                </a:pPr>
                <a:endParaRPr lang="en-US" altLang="ja-JP" dirty="0"/>
              </a:p>
              <a:p>
                <a:r>
                  <a:rPr lang="ja-JP" altLang="en-US" dirty="0"/>
                  <a:t>物体の大きさが無視できないとき</a:t>
                </a:r>
                <a:r>
                  <a:rPr lang="en-US" altLang="ja-JP" dirty="0"/>
                  <a:t>(</a:t>
                </a:r>
                <a:r>
                  <a:rPr lang="ja-JP" altLang="en-US" dirty="0"/>
                  <a:t>野球ボールなど</a:t>
                </a:r>
                <a:r>
                  <a:rPr lang="en-US" altLang="ja-JP" dirty="0"/>
                  <a:t>)</a:t>
                </a:r>
                <a:r>
                  <a:rPr lang="ja-JP" altLang="en-US" dirty="0"/>
                  <a:t>は</a:t>
                </a:r>
                <a:r>
                  <a:rPr lang="ja-JP" altLang="en-US" b="1" dirty="0"/>
                  <a:t>慣性抵抗</a:t>
                </a:r>
                <a:r>
                  <a:rPr lang="ja-JP" altLang="en-US" dirty="0"/>
                  <a:t>と呼ばれ、</a:t>
                </a:r>
                <a:endParaRPr lang="en-US" altLang="ja-JP" dirty="0"/>
              </a:p>
              <a:p>
                <a:pPr marL="0" indent="0">
                  <a:buNone/>
                </a:pP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   </m:t>
                        </m:r>
                        <m:r>
                          <a:rPr lang="en-US" altLang="ja-JP" i="1">
                            <a:latin typeface="Cambria Math" panose="02040503050406030204" pitchFamily="18" charset="0"/>
                          </a:rPr>
                          <m:t>𝐹</m:t>
                        </m:r>
                      </m:e>
                      <m:sub>
                        <m:r>
                          <a:rPr lang="en-US" altLang="ja-JP" i="1">
                            <a:latin typeface="Cambria Math" panose="02040503050406030204" pitchFamily="18" charset="0"/>
                          </a:rPr>
                          <m:t>𝑅</m:t>
                        </m:r>
                      </m:sub>
                    </m:sSub>
                    <m:r>
                      <a:rPr lang="en-US" altLang="ja-JP" i="1">
                        <a:latin typeface="Cambria Math" panose="02040503050406030204" pitchFamily="18" charset="0"/>
                      </a:rPr>
                      <m:t> </m:t>
                    </m:r>
                  </m:oMath>
                </a14:m>
                <a:r>
                  <a:rPr lang="en-US" altLang="ja-JP" dirty="0"/>
                  <a:t>= </a:t>
                </a:r>
                <a14:m>
                  <m:oMath xmlns:m="http://schemas.openxmlformats.org/officeDocument/2006/math">
                    <m:sSup>
                      <m:sSupPr>
                        <m:ctrlPr>
                          <a:rPr lang="en-US" altLang="ja-JP" i="1">
                            <a:latin typeface="Cambria Math" panose="02040503050406030204" pitchFamily="18" charset="0"/>
                          </a:rPr>
                        </m:ctrlPr>
                      </m:sSupPr>
                      <m:e>
                        <m:r>
                          <a:rPr lang="en-US" altLang="ja-JP" b="0" i="1" smtClean="0">
                            <a:latin typeface="Cambria Math" panose="02040503050406030204" pitchFamily="18" charset="0"/>
                          </a:rPr>
                          <m:t>𝑘</m:t>
                        </m:r>
                        <m:r>
                          <a:rPr lang="en-US" altLang="ja-JP" i="1">
                            <a:latin typeface="Cambria Math" panose="02040503050406030204" pitchFamily="18" charset="0"/>
                          </a:rPr>
                          <m:t>𝑣</m:t>
                        </m:r>
                      </m:e>
                      <m:sup>
                        <m:r>
                          <a:rPr lang="en-US" altLang="ja-JP" i="1">
                            <a:latin typeface="Cambria Math" panose="02040503050406030204" pitchFamily="18" charset="0"/>
                          </a:rPr>
                          <m:t>2</m:t>
                        </m:r>
                      </m:sup>
                    </m:sSup>
                    <m:r>
                      <a:rPr lang="en-US" altLang="ja-JP">
                        <a:latin typeface="Cambria Math" panose="02040503050406030204" pitchFamily="18" charset="0"/>
                      </a:rPr>
                      <m:t>      </m:t>
                    </m:r>
                    <m:r>
                      <a:rPr lang="ja-JP" altLang="en-US" i="1">
                        <a:latin typeface="Cambria Math" panose="02040503050406030204" pitchFamily="18" charset="0"/>
                      </a:rPr>
                      <m:t>で</m:t>
                    </m:r>
                  </m:oMath>
                </a14:m>
                <a:r>
                  <a:rPr lang="ja-JP" altLang="en-US" dirty="0"/>
                  <a:t>表される</a:t>
                </a:r>
                <a:endParaRPr lang="en-US" altLang="ja-JP" dirty="0"/>
              </a:p>
              <a:p>
                <a:pPr marL="0" indent="0">
                  <a:buNone/>
                </a:pPr>
                <a:endParaRPr lang="en-US" altLang="ja-JP" dirty="0"/>
              </a:p>
              <a:p>
                <a14:m>
                  <m:oMath xmlns:m="http://schemas.openxmlformats.org/officeDocument/2006/math">
                    <m:r>
                      <a:rPr lang="en-US" altLang="ja-JP" b="0" i="1" smtClean="0">
                        <a:latin typeface="Cambria Math" panose="02040503050406030204" pitchFamily="18" charset="0"/>
                      </a:rPr>
                      <m:t>𝑘</m:t>
                    </m:r>
                  </m:oMath>
                </a14:m>
                <a:r>
                  <a:rPr lang="ja-JP" altLang="en-US" dirty="0"/>
                  <a:t>は空気抵抗係数</a:t>
                </a:r>
              </a:p>
              <a:p>
                <a:pPr marL="0" indent="0">
                  <a:buNone/>
                </a:pP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0">
                <a:blip r:embed="rId2"/>
                <a:stretch>
                  <a:fillRect l="-928" t="-2801" b="-2241"/>
                </a:stretch>
              </a:blipFill>
            </p:spPr>
            <p:txBody>
              <a:bodyPr/>
              <a:lstStyle/>
              <a:p>
                <a:r>
                  <a:rPr lang="ja-JP" altLang="en-US">
                    <a:noFill/>
                  </a:rPr>
                  <a:t> </a:t>
                </a:r>
              </a:p>
            </p:txBody>
          </p:sp>
        </mc:Fallback>
      </mc:AlternateContent>
      <p:sp>
        <p:nvSpPr>
          <p:cNvPr id="8" name="スライド番号プレースホルダー 7">
            <a:extLst>
              <a:ext uri="{FF2B5EF4-FFF2-40B4-BE49-F238E27FC236}">
                <a16:creationId xmlns:a16="http://schemas.microsoft.com/office/drawing/2014/main" id="{3680977D-9DAD-4C6D-96A0-F9D509E57F03}"/>
              </a:ext>
            </a:extLst>
          </p:cNvPr>
          <p:cNvSpPr>
            <a:spLocks noGrp="1"/>
          </p:cNvSpPr>
          <p:nvPr>
            <p:ph type="sldNum" sz="quarter" idx="12"/>
          </p:nvPr>
        </p:nvSpPr>
        <p:spPr/>
        <p:txBody>
          <a:bodyPr/>
          <a:lstStyle/>
          <a:p>
            <a:pPr algn="ctr"/>
            <a:fld id="{3618331D-A76A-4019-8E14-1751E5ACDDCA}" type="slidenum">
              <a:rPr kumimoji="1" lang="ja-JP" altLang="en-US" sz="2000" smtClean="0"/>
              <a:pPr algn="ctr"/>
              <a:t>3</a:t>
            </a:fld>
            <a:endParaRPr kumimoji="1" lang="ja-JP" altLang="en-US" sz="2000" dirty="0"/>
          </a:p>
        </p:txBody>
      </p:sp>
    </p:spTree>
    <p:extLst>
      <p:ext uri="{BB962C8B-B14F-4D97-AF65-F5344CB8AC3E}">
        <p14:creationId xmlns:p14="http://schemas.microsoft.com/office/powerpoint/2010/main" val="3655206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9992E2-158F-4423-AB99-987776282944}"/>
              </a:ext>
            </a:extLst>
          </p:cNvPr>
          <p:cNvSpPr>
            <a:spLocks noGrp="1"/>
          </p:cNvSpPr>
          <p:nvPr>
            <p:ph type="title"/>
          </p:nvPr>
        </p:nvSpPr>
        <p:spPr/>
        <p:txBody>
          <a:bodyPr/>
          <a:lstStyle/>
          <a:p>
            <a:r>
              <a:rPr kumimoji="1" lang="ja-JP" altLang="en-US" dirty="0"/>
              <a:t>質点の放物運動モデル</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549E7FA0-5386-4933-9311-A8AAAB45F1DD}"/>
                  </a:ext>
                </a:extLst>
              </p:cNvPr>
              <p:cNvSpPr>
                <a:spLocks noGrp="1"/>
              </p:cNvSpPr>
              <p:nvPr>
                <p:ph idx="1"/>
              </p:nvPr>
            </p:nvSpPr>
            <p:spPr/>
            <p:txBody>
              <a:bodyPr>
                <a:noAutofit/>
              </a:bodyPr>
              <a:lstStyle/>
              <a:p>
                <a:r>
                  <a:rPr kumimoji="1" lang="ja-JP" altLang="en-US" sz="2400" dirty="0"/>
                  <a:t>空気抵抗がある場合とない場合で質点を飛ばしたときどのような差異がみられるか検証した</a:t>
                </a:r>
                <a:endParaRPr kumimoji="1" lang="en-US" altLang="ja-JP" sz="2400" dirty="0"/>
              </a:p>
              <a:p>
                <a:endParaRPr kumimoji="1" lang="en-US" altLang="ja-JP" sz="2400" dirty="0"/>
              </a:p>
              <a:p>
                <a:r>
                  <a:rPr lang="ja-JP" altLang="en-US" sz="2400" dirty="0"/>
                  <a:t>空気抵抗がある場合、空気抵抗力</a:t>
                </a:r>
                <a14:m>
                  <m:oMath xmlns:m="http://schemas.openxmlformats.org/officeDocument/2006/math">
                    <m:sSub>
                      <m:sSubPr>
                        <m:ctrlPr>
                          <a:rPr lang="en-US" altLang="ja-JP" sz="2400" i="1">
                            <a:latin typeface="Cambria Math" panose="02040503050406030204" pitchFamily="18" charset="0"/>
                          </a:rPr>
                        </m:ctrlPr>
                      </m:sSubPr>
                      <m:e>
                        <m:r>
                          <a:rPr lang="en-US" altLang="ja-JP" sz="2400" i="1">
                            <a:latin typeface="Cambria Math" panose="02040503050406030204" pitchFamily="18" charset="0"/>
                          </a:rPr>
                          <m:t>𝐹</m:t>
                        </m:r>
                      </m:e>
                      <m:sub>
                        <m:r>
                          <a:rPr lang="en-US" altLang="ja-JP" sz="2400" i="1">
                            <a:latin typeface="Cambria Math" panose="02040503050406030204" pitchFamily="18" charset="0"/>
                          </a:rPr>
                          <m:t>𝑅</m:t>
                        </m:r>
                      </m:sub>
                    </m:sSub>
                    <m:r>
                      <a:rPr lang="ja-JP" altLang="en-US" sz="2400" i="1" smtClean="0">
                        <a:latin typeface="Cambria Math" panose="02040503050406030204" pitchFamily="18" charset="0"/>
                      </a:rPr>
                      <m:t>が</m:t>
                    </m:r>
                  </m:oMath>
                </a14:m>
                <a:r>
                  <a:rPr lang="en-US" altLang="ja-JP" sz="2400" i="1" dirty="0"/>
                  <a:t>k</a:t>
                </a:r>
                <a14:m>
                  <m:oMath xmlns:m="http://schemas.openxmlformats.org/officeDocument/2006/math">
                    <m:r>
                      <a:rPr lang="en-US" altLang="ja-JP" sz="2400" b="0" i="1" dirty="0" smtClean="0">
                        <a:latin typeface="Cambria Math" panose="02040503050406030204" pitchFamily="18" charset="0"/>
                      </a:rPr>
                      <m:t>𝑣</m:t>
                    </m:r>
                    <m:r>
                      <a:rPr lang="en-US" altLang="ja-JP" sz="2400" b="0" i="1" dirty="0" smtClean="0">
                        <a:latin typeface="Cambria Math" panose="02040503050406030204" pitchFamily="18" charset="0"/>
                      </a:rPr>
                      <m:t> </m:t>
                    </m:r>
                    <m:r>
                      <a:rPr lang="ja-JP" altLang="en-US" sz="2400" i="1" dirty="0" smtClean="0">
                        <a:latin typeface="Cambria Math" panose="02040503050406030204" pitchFamily="18" charset="0"/>
                      </a:rPr>
                      <m:t>の</m:t>
                    </m:r>
                    <m:r>
                      <a:rPr kumimoji="1" lang="ja-JP" altLang="en-US" sz="2400" i="1" dirty="0" smtClean="0">
                        <a:latin typeface="Cambria Math" panose="02040503050406030204" pitchFamily="18" charset="0"/>
                      </a:rPr>
                      <m:t>ときと</m:t>
                    </m:r>
                  </m:oMath>
                </a14:m>
                <a:r>
                  <a:rPr lang="en-US" altLang="ja-JP" sz="2400" i="1" dirty="0"/>
                  <a:t>k</a:t>
                </a:r>
                <a14:m>
                  <m:oMath xmlns:m="http://schemas.openxmlformats.org/officeDocument/2006/math">
                    <m:sSup>
                      <m:sSupPr>
                        <m:ctrlPr>
                          <a:rPr lang="en-US" altLang="ja-JP" sz="2400" i="1">
                            <a:latin typeface="Cambria Math" panose="02040503050406030204" pitchFamily="18" charset="0"/>
                          </a:rPr>
                        </m:ctrlPr>
                      </m:sSupPr>
                      <m:e>
                        <m:r>
                          <a:rPr lang="en-US" altLang="ja-JP" sz="2400" i="1">
                            <a:latin typeface="Cambria Math" panose="02040503050406030204" pitchFamily="18" charset="0"/>
                          </a:rPr>
                          <m:t>𝑣</m:t>
                        </m:r>
                      </m:e>
                      <m:sup>
                        <m:r>
                          <a:rPr lang="en-US" altLang="ja-JP" sz="2400" i="1">
                            <a:latin typeface="Cambria Math" panose="02040503050406030204" pitchFamily="18" charset="0"/>
                          </a:rPr>
                          <m:t>2</m:t>
                        </m:r>
                      </m:sup>
                    </m:sSup>
                    <m:r>
                      <a:rPr lang="ja-JP" altLang="en-US" sz="2400" i="1" smtClean="0">
                        <a:latin typeface="Cambria Math" panose="02040503050406030204" pitchFamily="18" charset="0"/>
                      </a:rPr>
                      <m:t>の</m:t>
                    </m:r>
                  </m:oMath>
                </a14:m>
                <a:r>
                  <a:rPr kumimoji="1" lang="ja-JP" altLang="en-US" sz="2400" dirty="0"/>
                  <a:t>ときの比較をする</a:t>
                </a:r>
                <a:endParaRPr kumimoji="1" lang="en-US" altLang="ja-JP" sz="2400" dirty="0"/>
              </a:p>
              <a:p>
                <a:endParaRPr lang="en-US" altLang="ja-JP" sz="2400" dirty="0"/>
              </a:p>
              <a:p>
                <a:r>
                  <a:rPr kumimoji="1" lang="ja-JP" altLang="en-US" sz="2400" dirty="0"/>
                  <a:t>質点を飛ばす角度を指定することで、質点の飛距離を確認する</a:t>
                </a:r>
                <a:endParaRPr kumimoji="1" lang="en-US" altLang="ja-JP" sz="2400" dirty="0"/>
              </a:p>
              <a:p>
                <a:endParaRPr lang="en-US" altLang="ja-JP" sz="2400" dirty="0"/>
              </a:p>
              <a:p>
                <a:r>
                  <a:rPr kumimoji="1" lang="ja-JP" altLang="en-US" sz="2400" dirty="0"/>
                  <a:t>初速度は</a:t>
                </a:r>
                <a:r>
                  <a:rPr lang="en-US" altLang="ja-JP" sz="2400" dirty="0"/>
                  <a:t>10m/s</a:t>
                </a:r>
                <a:r>
                  <a:rPr lang="ja-JP" altLang="en-US" sz="2400" dirty="0"/>
                  <a:t>、質点の質量は</a:t>
                </a:r>
                <a:r>
                  <a:rPr lang="en-US" altLang="ja-JP" sz="2400" dirty="0" err="1"/>
                  <a:t>1.0</a:t>
                </a:r>
                <a14:m>
                  <m:oMath xmlns:m="http://schemas.openxmlformats.org/officeDocument/2006/math">
                    <m:r>
                      <a:rPr lang="en-US" altLang="ja-JP" sz="2400" i="1" dirty="0" smtClean="0">
                        <a:latin typeface="Cambria Math" panose="02040503050406030204" pitchFamily="18" charset="0"/>
                      </a:rPr>
                      <m:t>𝑘𝑔</m:t>
                    </m:r>
                  </m:oMath>
                </a14:m>
                <a:r>
                  <a:rPr lang="ja-JP" altLang="en-US" sz="2400" dirty="0"/>
                  <a:t>とする</a:t>
                </a:r>
                <a:endParaRPr lang="en-US" altLang="ja-JP" sz="2400" dirty="0"/>
              </a:p>
              <a:p>
                <a:endParaRPr kumimoji="1" lang="en-US" altLang="ja-JP" sz="2400" dirty="0"/>
              </a:p>
              <a:p>
                <a:r>
                  <a:rPr kumimoji="1" lang="en-US" altLang="ja-JP" sz="2400" dirty="0"/>
                  <a:t>k = 0.1</a:t>
                </a:r>
                <a:r>
                  <a:rPr kumimoji="1" lang="ja-JP" altLang="en-US" sz="2400" dirty="0"/>
                  <a:t>とする</a:t>
                </a:r>
              </a:p>
            </p:txBody>
          </p:sp>
        </mc:Choice>
        <mc:Fallback xmlns="">
          <p:sp>
            <p:nvSpPr>
              <p:cNvPr id="3" name="コンテンツ プレースホルダー 2">
                <a:extLst>
                  <a:ext uri="{FF2B5EF4-FFF2-40B4-BE49-F238E27FC236}">
                    <a16:creationId xmlns:a16="http://schemas.microsoft.com/office/drawing/2014/main" id="{549E7FA0-5386-4933-9311-A8AAAB45F1DD}"/>
                  </a:ext>
                </a:extLst>
              </p:cNvPr>
              <p:cNvSpPr>
                <a:spLocks noGrp="1" noRot="1" noChangeAspect="1" noMove="1" noResize="1" noEditPoints="1" noAdjustHandles="1" noChangeArrowheads="1" noChangeShapeType="1" noTextEdit="1"/>
              </p:cNvSpPr>
              <p:nvPr>
                <p:ph idx="1"/>
              </p:nvPr>
            </p:nvSpPr>
            <p:spPr>
              <a:blipFill>
                <a:blip r:embed="rId2"/>
                <a:stretch>
                  <a:fillRect l="-812" t="-1821" r="-464" b="-4342"/>
                </a:stretch>
              </a:blipFill>
            </p:spPr>
            <p:txBody>
              <a:bodyPr/>
              <a:lstStyle/>
              <a:p>
                <a:r>
                  <a:rPr lang="ja-JP" altLang="en-US">
                    <a:noFill/>
                  </a:rPr>
                  <a:t> </a:t>
                </a:r>
              </a:p>
            </p:txBody>
          </p:sp>
        </mc:Fallback>
      </mc:AlternateContent>
      <p:sp>
        <p:nvSpPr>
          <p:cNvPr id="8" name="スライド番号プレースホルダー 7">
            <a:extLst>
              <a:ext uri="{FF2B5EF4-FFF2-40B4-BE49-F238E27FC236}">
                <a16:creationId xmlns:a16="http://schemas.microsoft.com/office/drawing/2014/main" id="{E68C3F7A-A666-46F8-A738-C6AB45B39BE4}"/>
              </a:ext>
            </a:extLst>
          </p:cNvPr>
          <p:cNvSpPr>
            <a:spLocks noGrp="1"/>
          </p:cNvSpPr>
          <p:nvPr>
            <p:ph type="sldNum" sz="quarter" idx="12"/>
          </p:nvPr>
        </p:nvSpPr>
        <p:spPr/>
        <p:txBody>
          <a:bodyPr/>
          <a:lstStyle/>
          <a:p>
            <a:pPr algn="ctr"/>
            <a:fld id="{3618331D-A76A-4019-8E14-1751E5ACDDCA}" type="slidenum">
              <a:rPr kumimoji="1" lang="ja-JP" altLang="en-US" sz="2000" smtClean="0"/>
              <a:pPr algn="ctr"/>
              <a:t>4</a:t>
            </a:fld>
            <a:endParaRPr kumimoji="1" lang="ja-JP" altLang="en-US" sz="2000" dirty="0"/>
          </a:p>
        </p:txBody>
      </p:sp>
    </p:spTree>
    <p:extLst>
      <p:ext uri="{BB962C8B-B14F-4D97-AF65-F5344CB8AC3E}">
        <p14:creationId xmlns:p14="http://schemas.microsoft.com/office/powerpoint/2010/main" val="2307541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54D592-F8CC-429F-B8F1-D3B85C630A09}"/>
              </a:ext>
            </a:extLst>
          </p:cNvPr>
          <p:cNvSpPr>
            <a:spLocks noGrp="1"/>
          </p:cNvSpPr>
          <p:nvPr>
            <p:ph type="title"/>
          </p:nvPr>
        </p:nvSpPr>
        <p:spPr/>
        <p:txBody>
          <a:bodyPr/>
          <a:lstStyle/>
          <a:p>
            <a:r>
              <a:rPr kumimoji="1" lang="ja-JP" altLang="en-US" dirty="0"/>
              <a:t>運動方程式</a:t>
            </a:r>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3880689D-FD60-4E78-8688-616EDCDA6DCE}"/>
                  </a:ext>
                </a:extLst>
              </p:cNvPr>
              <p:cNvSpPr>
                <a:spLocks noGrp="1"/>
              </p:cNvSpPr>
              <p:nvPr>
                <p:ph idx="1"/>
              </p:nvPr>
            </p:nvSpPr>
            <p:spPr>
              <a:xfrm>
                <a:off x="838200" y="1502432"/>
                <a:ext cx="10515600" cy="4937782"/>
              </a:xfrm>
            </p:spPr>
            <p:txBody>
              <a:bodyPr>
                <a:normAutofit/>
              </a:bodyPr>
              <a:lstStyle/>
              <a:p>
                <a:pPr marL="0" indent="0">
                  <a:buNone/>
                </a:pPr>
                <a:r>
                  <a:rPr lang="en-US" altLang="ja-JP" u="sng" dirty="0"/>
                  <a:t>x</a:t>
                </a:r>
                <a:r>
                  <a:rPr kumimoji="1" lang="ja-JP" altLang="en-US" u="sng" dirty="0"/>
                  <a:t>方向</a:t>
                </a:r>
                <a:endParaRPr lang="en-US" altLang="ja-JP" u="sng" dirty="0"/>
              </a:p>
              <a:p>
                <a:pPr marL="0" indent="0">
                  <a:buNone/>
                </a:pPr>
                <a:r>
                  <a:rPr kumimoji="1" lang="en-US" altLang="ja-JP" dirty="0"/>
                  <a:t> </a:t>
                </a:r>
                <a14:m>
                  <m:oMath xmlns:m="http://schemas.openxmlformats.org/officeDocument/2006/math">
                    <m:r>
                      <a:rPr kumimoji="1" lang="en-US" altLang="ja-JP" i="1" dirty="0" smtClean="0">
                        <a:latin typeface="Cambria Math" panose="02040503050406030204" pitchFamily="18" charset="0"/>
                      </a:rPr>
                      <m:t>𝑚</m:t>
                    </m:r>
                  </m:oMath>
                </a14:m>
                <a:r>
                  <a:rPr lang="en-US" altLang="ja-JP" dirty="0"/>
                  <a:t> </a:t>
                </a:r>
                <a14:m>
                  <m:oMath xmlns:m="http://schemas.openxmlformats.org/officeDocument/2006/math">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en-US" altLang="ja-JP" b="0" i="1" smtClean="0">
                                <a:latin typeface="Cambria Math" panose="02040503050406030204" pitchFamily="18" charset="0"/>
                              </a:rPr>
                              <m:t>𝑑</m:t>
                            </m:r>
                            <m:r>
                              <a:rPr lang="en-US" altLang="ja-JP" i="1">
                                <a:latin typeface="Cambria Math" panose="02040503050406030204" pitchFamily="18" charset="0"/>
                              </a:rPr>
                              <m:t>𝑣</m:t>
                            </m:r>
                          </m:e>
                          <m:sub>
                            <m:r>
                              <a:rPr lang="en-US" altLang="ja-JP" i="1">
                                <a:latin typeface="Cambria Math" panose="02040503050406030204" pitchFamily="18" charset="0"/>
                              </a:rPr>
                              <m:t>𝑥</m:t>
                            </m:r>
                          </m:sub>
                        </m:sSub>
                      </m:num>
                      <m:den>
                        <m:r>
                          <a:rPr lang="en-US" altLang="ja-JP" i="1">
                            <a:latin typeface="Cambria Math" panose="02040503050406030204" pitchFamily="18" charset="0"/>
                          </a:rPr>
                          <m:t>𝑑𝑡</m:t>
                        </m:r>
                      </m:den>
                    </m:f>
                    <m:r>
                      <a:rPr lang="en-US" altLang="ja-JP" b="0" i="1" smtClean="0">
                        <a:latin typeface="Cambria Math" panose="02040503050406030204" pitchFamily="18" charset="0"/>
                      </a:rPr>
                      <m:t> </m:t>
                    </m:r>
                  </m:oMath>
                </a14:m>
                <a:r>
                  <a:rPr kumimoji="1" lang="en-US" altLang="ja-JP" dirty="0"/>
                  <a:t>= -</a:t>
                </a:r>
                <a14:m>
                  <m:oMath xmlns:m="http://schemas.openxmlformats.org/officeDocument/2006/math">
                    <m:sSub>
                      <m:sSubPr>
                        <m:ctrlPr>
                          <a:rPr kumimoji="1" lang="en-US" altLang="ja-JP" i="1" dirty="0" smtClean="0">
                            <a:latin typeface="Cambria Math" panose="02040503050406030204" pitchFamily="18" charset="0"/>
                          </a:rPr>
                        </m:ctrlPr>
                      </m:sSubPr>
                      <m:e>
                        <m:r>
                          <a:rPr kumimoji="1" lang="en-US" altLang="ja-JP" b="0" i="1" dirty="0" smtClean="0">
                            <a:latin typeface="Cambria Math" panose="02040503050406030204" pitchFamily="18" charset="0"/>
                          </a:rPr>
                          <m:t> </m:t>
                        </m:r>
                        <m:r>
                          <a:rPr kumimoji="1" lang="en-US" altLang="ja-JP" b="0" i="1" dirty="0" smtClean="0">
                            <a:latin typeface="Cambria Math" panose="02040503050406030204" pitchFamily="18" charset="0"/>
                          </a:rPr>
                          <m:t>𝑘</m:t>
                        </m:r>
                      </m:e>
                      <m:sub>
                        <m:r>
                          <a:rPr kumimoji="1" lang="en-US" altLang="ja-JP" b="0" i="1" dirty="0" smtClean="0">
                            <a:latin typeface="Cambria Math" panose="02040503050406030204" pitchFamily="18" charset="0"/>
                          </a:rPr>
                          <m:t>1</m:t>
                        </m:r>
                      </m:sub>
                    </m:sSub>
                    <m:sSub>
                      <m:sSubPr>
                        <m:ctrlPr>
                          <a:rPr kumimoji="1" lang="en-US" altLang="ja-JP" i="1" smtClean="0">
                            <a:latin typeface="Cambria Math" panose="02040503050406030204" pitchFamily="18" charset="0"/>
                          </a:rPr>
                        </m:ctrlPr>
                      </m:sSubPr>
                      <m:e>
                        <m:r>
                          <a:rPr kumimoji="1" lang="en-US" altLang="ja-JP" b="0" i="1" smtClean="0">
                            <a:latin typeface="Cambria Math" panose="02040503050406030204" pitchFamily="18" charset="0"/>
                          </a:rPr>
                          <m:t>𝑣</m:t>
                        </m:r>
                      </m:e>
                      <m:sub>
                        <m:r>
                          <a:rPr kumimoji="1" lang="en-US" altLang="ja-JP" b="0" i="1" smtClean="0">
                            <a:latin typeface="Cambria Math" panose="02040503050406030204" pitchFamily="18" charset="0"/>
                          </a:rPr>
                          <m:t>𝑥</m:t>
                        </m:r>
                      </m:sub>
                    </m:sSub>
                  </m:oMath>
                </a14:m>
                <a:r>
                  <a:rPr lang="en-US" altLang="ja-JP" i="1" dirty="0"/>
                  <a:t> - </a:t>
                </a:r>
                <a14:m>
                  <m:oMath xmlns:m="http://schemas.openxmlformats.org/officeDocument/2006/math">
                    <m:sSub>
                      <m:sSubPr>
                        <m:ctrlPr>
                          <a:rPr lang="en-US" altLang="ja-JP" i="1" dirty="0">
                            <a:latin typeface="Cambria Math" panose="02040503050406030204" pitchFamily="18" charset="0"/>
                          </a:rPr>
                        </m:ctrlPr>
                      </m:sSubPr>
                      <m:e>
                        <m:r>
                          <a:rPr lang="en-US" altLang="ja-JP" i="1" dirty="0">
                            <a:latin typeface="Cambria Math" panose="02040503050406030204" pitchFamily="18" charset="0"/>
                          </a:rPr>
                          <m:t> </m:t>
                        </m:r>
                        <m:r>
                          <a:rPr lang="en-US" altLang="ja-JP" i="1" dirty="0">
                            <a:latin typeface="Cambria Math" panose="02040503050406030204" pitchFamily="18" charset="0"/>
                          </a:rPr>
                          <m:t>𝑘</m:t>
                        </m:r>
                      </m:e>
                      <m:sub>
                        <m:r>
                          <a:rPr lang="en-US" altLang="ja-JP" b="0" i="1" dirty="0" smtClean="0">
                            <a:latin typeface="Cambria Math" panose="02040503050406030204" pitchFamily="18" charset="0"/>
                          </a:rPr>
                          <m:t>2</m:t>
                        </m:r>
                      </m:sub>
                    </m:sSub>
                    <m:sSubSup>
                      <m:sSubSupPr>
                        <m:ctrlPr>
                          <a:rPr lang="en-US" altLang="ja-JP" i="1">
                            <a:latin typeface="Cambria Math" panose="02040503050406030204" pitchFamily="18" charset="0"/>
                          </a:rPr>
                        </m:ctrlPr>
                      </m:sSubSupPr>
                      <m:e>
                        <m:sSub>
                          <m:sSubPr>
                            <m:ctrlPr>
                              <a:rPr lang="en-US" altLang="ja-JP" i="1">
                                <a:latin typeface="Cambria Math" panose="02040503050406030204" pitchFamily="18" charset="0"/>
                              </a:rPr>
                            </m:ctrlPr>
                          </m:sSubPr>
                          <m:e>
                            <m:r>
                              <a:rPr lang="en-US" altLang="ja-JP" i="1">
                                <a:latin typeface="Cambria Math" panose="02040503050406030204" pitchFamily="18" charset="0"/>
                              </a:rPr>
                              <m:t>𝑣</m:t>
                            </m:r>
                          </m:e>
                          <m:sub>
                            <m:r>
                              <a:rPr lang="en-US" altLang="ja-JP" i="1">
                                <a:latin typeface="Cambria Math" panose="02040503050406030204" pitchFamily="18" charset="0"/>
                              </a:rPr>
                              <m:t>𝑥</m:t>
                            </m:r>
                          </m:sub>
                        </m:sSub>
                      </m:e>
                      <m:sub/>
                      <m:sup>
                        <m:r>
                          <a:rPr lang="en-US" altLang="ja-JP" i="1">
                            <a:latin typeface="Cambria Math" panose="02040503050406030204" pitchFamily="18" charset="0"/>
                          </a:rPr>
                          <m:t>2</m:t>
                        </m:r>
                      </m:sup>
                    </m:sSubSup>
                  </m:oMath>
                </a14:m>
                <a:endParaRPr lang="en-US" altLang="ja-JP" i="1" dirty="0"/>
              </a:p>
              <a:p>
                <a:pPr marL="0" indent="0">
                  <a:buNone/>
                </a:pPr>
                <a:endParaRPr lang="en-US" altLang="ja-JP" dirty="0"/>
              </a:p>
              <a:p>
                <a:pPr marL="0" indent="0">
                  <a:buNone/>
                </a:pPr>
                <a:r>
                  <a:rPr kumimoji="1" lang="en-US" altLang="ja-JP" u="sng" dirty="0"/>
                  <a:t>y</a:t>
                </a:r>
                <a:r>
                  <a:rPr kumimoji="1" lang="ja-JP" altLang="en-US" u="sng" dirty="0"/>
                  <a:t>方向</a:t>
                </a:r>
                <a:endParaRPr kumimoji="1" lang="en-US" altLang="ja-JP" u="sng" dirty="0"/>
              </a:p>
              <a:p>
                <a:pPr marL="0" indent="0">
                  <a:buNone/>
                </a:pPr>
                <a:r>
                  <a:rPr kumimoji="1" lang="en-US" altLang="ja-JP" dirty="0"/>
                  <a:t> </a:t>
                </a:r>
                <a14:m>
                  <m:oMath xmlns:m="http://schemas.openxmlformats.org/officeDocument/2006/math">
                    <m:r>
                      <a:rPr kumimoji="1" lang="en-US" altLang="ja-JP" i="1" dirty="0" smtClean="0">
                        <a:latin typeface="Cambria Math" panose="02040503050406030204" pitchFamily="18" charset="0"/>
                      </a:rPr>
                      <m:t>𝑚</m:t>
                    </m:r>
                  </m:oMath>
                </a14:m>
                <a:r>
                  <a:rPr lang="en-US" altLang="ja-JP" dirty="0"/>
                  <a:t> </a:t>
                </a:r>
                <a14:m>
                  <m:oMath xmlns:m="http://schemas.openxmlformats.org/officeDocument/2006/math">
                    <m:f>
                      <m:fPr>
                        <m:ctrlPr>
                          <a:rPr lang="en-US" altLang="ja-JP" i="1">
                            <a:latin typeface="Cambria Math" panose="02040503050406030204" pitchFamily="18" charset="0"/>
                          </a:rPr>
                        </m:ctrlPr>
                      </m:fPr>
                      <m:num>
                        <m:sSub>
                          <m:sSubPr>
                            <m:ctrlPr>
                              <a:rPr lang="en-US" altLang="ja-JP" i="1">
                                <a:latin typeface="Cambria Math" panose="02040503050406030204" pitchFamily="18" charset="0"/>
                              </a:rPr>
                            </m:ctrlPr>
                          </m:sSubPr>
                          <m:e>
                            <m:r>
                              <a:rPr lang="en-US" altLang="ja-JP" b="0" i="1" smtClean="0">
                                <a:latin typeface="Cambria Math" panose="02040503050406030204" pitchFamily="18" charset="0"/>
                              </a:rPr>
                              <m:t>𝑑</m:t>
                            </m:r>
                            <m:r>
                              <a:rPr lang="en-US" altLang="ja-JP" i="1">
                                <a:latin typeface="Cambria Math" panose="02040503050406030204" pitchFamily="18" charset="0"/>
                              </a:rPr>
                              <m:t>𝑣</m:t>
                            </m:r>
                          </m:e>
                          <m:sub>
                            <m:r>
                              <a:rPr lang="en-US" altLang="ja-JP" i="1">
                                <a:latin typeface="Cambria Math" panose="02040503050406030204" pitchFamily="18" charset="0"/>
                              </a:rPr>
                              <m:t>𝑦</m:t>
                            </m:r>
                          </m:sub>
                        </m:sSub>
                      </m:num>
                      <m:den>
                        <m:r>
                          <a:rPr lang="en-US" altLang="ja-JP" i="1">
                            <a:latin typeface="Cambria Math" panose="02040503050406030204" pitchFamily="18" charset="0"/>
                          </a:rPr>
                          <m:t>𝑑𝑡</m:t>
                        </m:r>
                      </m:den>
                    </m:f>
                  </m:oMath>
                </a14:m>
                <a:r>
                  <a:rPr kumimoji="1" lang="en-US" altLang="ja-JP" dirty="0"/>
                  <a:t> = </a:t>
                </a:r>
                <a14:m>
                  <m:oMath xmlns:m="http://schemas.openxmlformats.org/officeDocument/2006/math">
                    <m:sSub>
                      <m:sSubPr>
                        <m:ctrlPr>
                          <a:rPr lang="en-US" altLang="ja-JP" i="1" dirty="0">
                            <a:latin typeface="Cambria Math" panose="02040503050406030204" pitchFamily="18" charset="0"/>
                          </a:rPr>
                        </m:ctrlPr>
                      </m:sSubPr>
                      <m:e>
                        <m:r>
                          <a:rPr lang="en-US" altLang="ja-JP" i="1" dirty="0">
                            <a:latin typeface="Cambria Math" panose="02040503050406030204" pitchFamily="18" charset="0"/>
                          </a:rPr>
                          <m:t> </m:t>
                        </m:r>
                        <m:r>
                          <a:rPr lang="en-US" altLang="ja-JP" b="0" i="1" dirty="0" smtClean="0">
                            <a:latin typeface="Cambria Math" panose="02040503050406030204" pitchFamily="18" charset="0"/>
                          </a:rPr>
                          <m:t>−</m:t>
                        </m:r>
                        <m:r>
                          <a:rPr lang="en-US" altLang="ja-JP" i="1" dirty="0">
                            <a:latin typeface="Cambria Math" panose="02040503050406030204" pitchFamily="18" charset="0"/>
                          </a:rPr>
                          <m:t>𝑘</m:t>
                        </m:r>
                      </m:e>
                      <m:sub>
                        <m:r>
                          <a:rPr lang="en-US" altLang="ja-JP" i="1" dirty="0">
                            <a:latin typeface="Cambria Math" panose="02040503050406030204" pitchFamily="18" charset="0"/>
                          </a:rPr>
                          <m:t>1</m:t>
                        </m:r>
                      </m:sub>
                    </m:sSub>
                    <m:sSub>
                      <m:sSubPr>
                        <m:ctrlPr>
                          <a:rPr lang="en-US" altLang="ja-JP" i="1">
                            <a:latin typeface="Cambria Math" panose="02040503050406030204" pitchFamily="18" charset="0"/>
                          </a:rPr>
                        </m:ctrlPr>
                      </m:sSubPr>
                      <m:e>
                        <m:r>
                          <a:rPr lang="en-US" altLang="ja-JP" i="1">
                            <a:latin typeface="Cambria Math" panose="02040503050406030204" pitchFamily="18" charset="0"/>
                          </a:rPr>
                          <m:t>𝑣</m:t>
                        </m:r>
                      </m:e>
                      <m:sub>
                        <m:r>
                          <a:rPr lang="en-US" altLang="ja-JP" b="0" i="1" smtClean="0">
                            <a:latin typeface="Cambria Math" panose="02040503050406030204" pitchFamily="18" charset="0"/>
                          </a:rPr>
                          <m:t>𝑦</m:t>
                        </m:r>
                      </m:sub>
                    </m:sSub>
                  </m:oMath>
                </a14:m>
                <a:r>
                  <a:rPr kumimoji="1" lang="en-US" altLang="ja-JP" dirty="0"/>
                  <a:t> </a:t>
                </a:r>
                <a:r>
                  <a:rPr lang="en-US" altLang="ja-JP" dirty="0"/>
                  <a:t>-</a:t>
                </a:r>
                <a:r>
                  <a:rPr lang="en-US" altLang="ja-JP" i="1" dirty="0"/>
                  <a:t> </a:t>
                </a:r>
                <a14:m>
                  <m:oMath xmlns:m="http://schemas.openxmlformats.org/officeDocument/2006/math">
                    <m:sSub>
                      <m:sSubPr>
                        <m:ctrlPr>
                          <a:rPr lang="en-US" altLang="ja-JP" i="1" dirty="0">
                            <a:latin typeface="Cambria Math" panose="02040503050406030204" pitchFamily="18" charset="0"/>
                          </a:rPr>
                        </m:ctrlPr>
                      </m:sSubPr>
                      <m:e>
                        <m:r>
                          <a:rPr lang="en-US" altLang="ja-JP" i="1" dirty="0">
                            <a:latin typeface="Cambria Math" panose="02040503050406030204" pitchFamily="18" charset="0"/>
                          </a:rPr>
                          <m:t> </m:t>
                        </m:r>
                        <m:r>
                          <a:rPr lang="en-US" altLang="ja-JP" i="1" dirty="0">
                            <a:latin typeface="Cambria Math" panose="02040503050406030204" pitchFamily="18" charset="0"/>
                          </a:rPr>
                          <m:t>𝑘</m:t>
                        </m:r>
                      </m:e>
                      <m:sub>
                        <m:r>
                          <a:rPr lang="en-US" altLang="ja-JP" i="1" dirty="0">
                            <a:latin typeface="Cambria Math" panose="02040503050406030204" pitchFamily="18" charset="0"/>
                          </a:rPr>
                          <m:t>2</m:t>
                        </m:r>
                      </m:sub>
                    </m:sSub>
                    <m:sSubSup>
                      <m:sSubSupPr>
                        <m:ctrlPr>
                          <a:rPr lang="en-US" altLang="ja-JP" i="1">
                            <a:latin typeface="Cambria Math" panose="02040503050406030204" pitchFamily="18" charset="0"/>
                          </a:rPr>
                        </m:ctrlPr>
                      </m:sSubSupPr>
                      <m:e>
                        <m:sSub>
                          <m:sSubPr>
                            <m:ctrlPr>
                              <a:rPr lang="en-US" altLang="ja-JP" i="1">
                                <a:latin typeface="Cambria Math" panose="02040503050406030204" pitchFamily="18" charset="0"/>
                              </a:rPr>
                            </m:ctrlPr>
                          </m:sSubPr>
                          <m:e>
                            <m:r>
                              <a:rPr lang="en-US" altLang="ja-JP" i="1">
                                <a:latin typeface="Cambria Math" panose="02040503050406030204" pitchFamily="18" charset="0"/>
                              </a:rPr>
                              <m:t>𝑣</m:t>
                            </m:r>
                          </m:e>
                          <m:sub>
                            <m:r>
                              <a:rPr lang="en-US" altLang="ja-JP" b="0" i="1" smtClean="0">
                                <a:latin typeface="Cambria Math" panose="02040503050406030204" pitchFamily="18" charset="0"/>
                              </a:rPr>
                              <m:t>𝑦</m:t>
                            </m:r>
                          </m:sub>
                        </m:sSub>
                      </m:e>
                      <m:sub/>
                      <m:sup>
                        <m:r>
                          <a:rPr lang="en-US" altLang="ja-JP" i="1">
                            <a:latin typeface="Cambria Math" panose="02040503050406030204" pitchFamily="18" charset="0"/>
                          </a:rPr>
                          <m:t>2</m:t>
                        </m:r>
                      </m:sup>
                    </m:sSubSup>
                  </m:oMath>
                </a14:m>
                <a:r>
                  <a:rPr kumimoji="1" lang="en-US" altLang="ja-JP" dirty="0"/>
                  <a:t> - </a:t>
                </a:r>
                <a14:m>
                  <m:oMath xmlns:m="http://schemas.openxmlformats.org/officeDocument/2006/math">
                    <m:r>
                      <a:rPr kumimoji="1" lang="en-US" altLang="ja-JP" i="1" dirty="0" smtClean="0">
                        <a:latin typeface="Cambria Math" panose="02040503050406030204" pitchFamily="18" charset="0"/>
                      </a:rPr>
                      <m:t>𝑚</m:t>
                    </m:r>
                    <m:r>
                      <a:rPr kumimoji="1" lang="en-US" altLang="ja-JP" i="1" dirty="0">
                        <a:latin typeface="Cambria Math" panose="02040503050406030204" pitchFamily="18" charset="0"/>
                        <a:cs typeface="Arial" panose="020B0604020202020204" pitchFamily="34" charset="0"/>
                      </a:rPr>
                      <m:t>𝑔</m:t>
                    </m:r>
                  </m:oMath>
                </a14:m>
                <a:endParaRPr kumimoji="1" lang="en-US" altLang="ja-JP" dirty="0">
                  <a:latin typeface="Arial" panose="020B0604020202020204" pitchFamily="34" charset="0"/>
                  <a:cs typeface="Arial" panose="020B0604020202020204" pitchFamily="34" charset="0"/>
                </a:endParaRPr>
              </a:p>
              <a:p>
                <a:pPr marL="0" indent="0">
                  <a:buNone/>
                </a:pPr>
                <a:endParaRPr kumimoji="1" lang="en-US" altLang="ja-JP" dirty="0">
                  <a:latin typeface="Arial" panose="020B0604020202020204" pitchFamily="34" charset="0"/>
                  <a:cs typeface="Arial" panose="020B0604020202020204" pitchFamily="34" charset="0"/>
                </a:endParaRPr>
              </a:p>
              <a:p>
                <a:pPr marL="0" indent="0">
                  <a:buNone/>
                </a:pPr>
                <a:r>
                  <a:rPr lang="ja-JP" altLang="en-US" dirty="0"/>
                  <a:t>①粘性</a:t>
                </a:r>
                <a14:m>
                  <m:oMath xmlns:m="http://schemas.openxmlformats.org/officeDocument/2006/math">
                    <m:r>
                      <a:rPr lang="ja-JP" altLang="en-US" i="1" dirty="0" smtClean="0">
                        <a:latin typeface="Cambria Math" panose="02040503050406030204" pitchFamily="18" charset="0"/>
                      </a:rPr>
                      <m:t>抵抗が</m:t>
                    </m:r>
                    <m:r>
                      <a:rPr lang="ja-JP" altLang="en-US" i="1" dirty="0">
                        <a:latin typeface="Cambria Math" panose="02040503050406030204" pitchFamily="18" charset="0"/>
                      </a:rPr>
                      <m:t>働くとき</m:t>
                    </m:r>
                    <m:sSub>
                      <m:sSubPr>
                        <m:ctrlPr>
                          <a:rPr lang="en-US" altLang="ja-JP" i="1" dirty="0">
                            <a:latin typeface="Cambria Math" panose="02040503050406030204" pitchFamily="18" charset="0"/>
                          </a:rPr>
                        </m:ctrlPr>
                      </m:sSubPr>
                      <m:e>
                        <m:r>
                          <a:rPr lang="en-US" altLang="ja-JP" i="1" dirty="0">
                            <a:latin typeface="Cambria Math" panose="02040503050406030204" pitchFamily="18" charset="0"/>
                          </a:rPr>
                          <m:t> </m:t>
                        </m:r>
                        <m:r>
                          <a:rPr lang="en-US" altLang="ja-JP" b="0" i="1" dirty="0" smtClean="0">
                            <a:latin typeface="Cambria Math" panose="02040503050406030204" pitchFamily="18" charset="0"/>
                          </a:rPr>
                          <m:t> </m:t>
                        </m:r>
                        <m:r>
                          <a:rPr lang="en-US" altLang="ja-JP" i="1" dirty="0">
                            <a:latin typeface="Cambria Math" panose="02040503050406030204" pitchFamily="18" charset="0"/>
                          </a:rPr>
                          <m:t>𝑘</m:t>
                        </m:r>
                      </m:e>
                      <m:sub>
                        <m:r>
                          <a:rPr lang="en-US" altLang="ja-JP" i="1" dirty="0">
                            <a:latin typeface="Cambria Math" panose="02040503050406030204" pitchFamily="18" charset="0"/>
                          </a:rPr>
                          <m:t>1</m:t>
                        </m:r>
                      </m:sub>
                    </m:sSub>
                    <m:r>
                      <a:rPr lang="en-US" altLang="ja-JP" b="0" i="1" dirty="0" smtClean="0">
                        <a:latin typeface="Cambria Math" panose="02040503050406030204" pitchFamily="18" charset="0"/>
                      </a:rPr>
                      <m:t>=0.1, </m:t>
                    </m:r>
                    <m:sSub>
                      <m:sSubPr>
                        <m:ctrlPr>
                          <a:rPr lang="en-US" altLang="ja-JP" i="1" dirty="0">
                            <a:latin typeface="Cambria Math" panose="02040503050406030204" pitchFamily="18" charset="0"/>
                          </a:rPr>
                        </m:ctrlPr>
                      </m:sSubPr>
                      <m:e>
                        <m:r>
                          <a:rPr lang="en-US" altLang="ja-JP" i="1" dirty="0">
                            <a:latin typeface="Cambria Math" panose="02040503050406030204" pitchFamily="18" charset="0"/>
                          </a:rPr>
                          <m:t> </m:t>
                        </m:r>
                        <m:r>
                          <a:rPr lang="en-US" altLang="ja-JP" i="1" dirty="0">
                            <a:latin typeface="Cambria Math" panose="02040503050406030204" pitchFamily="18" charset="0"/>
                          </a:rPr>
                          <m:t>𝑘</m:t>
                        </m:r>
                      </m:e>
                      <m:sub>
                        <m:r>
                          <a:rPr lang="en-US" altLang="ja-JP" i="1" dirty="0">
                            <a:latin typeface="Cambria Math" panose="02040503050406030204" pitchFamily="18" charset="0"/>
                          </a:rPr>
                          <m:t>2</m:t>
                        </m:r>
                      </m:sub>
                    </m:sSub>
                  </m:oMath>
                </a14:m>
                <a:r>
                  <a:rPr lang="en-US" altLang="ja-JP" dirty="0"/>
                  <a:t> = </a:t>
                </a:r>
                <a14:m>
                  <m:oMath xmlns:m="http://schemas.openxmlformats.org/officeDocument/2006/math">
                    <m:r>
                      <a:rPr lang="en-US" altLang="ja-JP" i="1" dirty="0" smtClean="0">
                        <a:latin typeface="Cambria Math" panose="02040503050406030204" pitchFamily="18" charset="0"/>
                      </a:rPr>
                      <m:t>0</m:t>
                    </m:r>
                  </m:oMath>
                </a14:m>
                <a:endParaRPr lang="en-US" altLang="ja-JP" dirty="0"/>
              </a:p>
              <a:p>
                <a:pPr marL="0" indent="0">
                  <a:buNone/>
                </a:pPr>
                <a:r>
                  <a:rPr lang="ja-JP" altLang="en-US" dirty="0"/>
                  <a:t>②慣性</a:t>
                </a:r>
                <a14:m>
                  <m:oMath xmlns:m="http://schemas.openxmlformats.org/officeDocument/2006/math">
                    <m:r>
                      <a:rPr lang="ja-JP" altLang="en-US" i="1" dirty="0" smtClean="0">
                        <a:latin typeface="Cambria Math" panose="02040503050406030204" pitchFamily="18" charset="0"/>
                      </a:rPr>
                      <m:t>抵抗が</m:t>
                    </m:r>
                    <m:r>
                      <a:rPr lang="ja-JP" altLang="en-US" i="1" dirty="0">
                        <a:latin typeface="Cambria Math" panose="02040503050406030204" pitchFamily="18" charset="0"/>
                      </a:rPr>
                      <m:t>働くとき</m:t>
                    </m:r>
                    <m:r>
                      <a:rPr lang="en-US" altLang="ja-JP" b="0" i="1" dirty="0" smtClean="0">
                        <a:latin typeface="Cambria Math" panose="02040503050406030204" pitchFamily="18" charset="0"/>
                      </a:rPr>
                      <m:t> </m:t>
                    </m:r>
                    <m:sSub>
                      <m:sSubPr>
                        <m:ctrlPr>
                          <a:rPr lang="en-US" altLang="ja-JP" i="1" dirty="0">
                            <a:latin typeface="Cambria Math" panose="02040503050406030204" pitchFamily="18" charset="0"/>
                          </a:rPr>
                        </m:ctrlPr>
                      </m:sSubPr>
                      <m:e>
                        <m:r>
                          <a:rPr lang="en-US" altLang="ja-JP" i="1" dirty="0">
                            <a:latin typeface="Cambria Math" panose="02040503050406030204" pitchFamily="18" charset="0"/>
                          </a:rPr>
                          <m:t> </m:t>
                        </m:r>
                        <m:r>
                          <a:rPr lang="en-US" altLang="ja-JP" i="1" dirty="0">
                            <a:latin typeface="Cambria Math" panose="02040503050406030204" pitchFamily="18" charset="0"/>
                          </a:rPr>
                          <m:t>𝑘</m:t>
                        </m:r>
                      </m:e>
                      <m:sub>
                        <m:r>
                          <a:rPr lang="en-US" altLang="ja-JP" i="1" dirty="0">
                            <a:latin typeface="Cambria Math" panose="02040503050406030204" pitchFamily="18" charset="0"/>
                          </a:rPr>
                          <m:t>1</m:t>
                        </m:r>
                      </m:sub>
                    </m:sSub>
                    <m:r>
                      <a:rPr lang="en-US" altLang="ja-JP" i="1" dirty="0">
                        <a:latin typeface="Cambria Math" panose="02040503050406030204" pitchFamily="18" charset="0"/>
                      </a:rPr>
                      <m:t>=0</m:t>
                    </m:r>
                    <m:r>
                      <a:rPr lang="en-US" altLang="ja-JP" b="0" i="1" dirty="0" smtClean="0">
                        <a:latin typeface="Cambria Math" panose="02040503050406030204" pitchFamily="18" charset="0"/>
                      </a:rPr>
                      <m:t>    </m:t>
                    </m:r>
                    <m:r>
                      <a:rPr lang="en-US" altLang="ja-JP" i="1" dirty="0">
                        <a:latin typeface="Cambria Math" panose="02040503050406030204" pitchFamily="18" charset="0"/>
                      </a:rPr>
                      <m:t>, </m:t>
                    </m:r>
                    <m:sSub>
                      <m:sSubPr>
                        <m:ctrlPr>
                          <a:rPr lang="en-US" altLang="ja-JP" i="1" dirty="0">
                            <a:latin typeface="Cambria Math" panose="02040503050406030204" pitchFamily="18" charset="0"/>
                          </a:rPr>
                        </m:ctrlPr>
                      </m:sSubPr>
                      <m:e>
                        <m:r>
                          <a:rPr lang="en-US" altLang="ja-JP" i="1" dirty="0">
                            <a:latin typeface="Cambria Math" panose="02040503050406030204" pitchFamily="18" charset="0"/>
                          </a:rPr>
                          <m:t> </m:t>
                        </m:r>
                        <m:r>
                          <a:rPr lang="en-US" altLang="ja-JP" i="1" dirty="0">
                            <a:latin typeface="Cambria Math" panose="02040503050406030204" pitchFamily="18" charset="0"/>
                          </a:rPr>
                          <m:t>𝑘</m:t>
                        </m:r>
                      </m:e>
                      <m:sub>
                        <m:r>
                          <a:rPr lang="en-US" altLang="ja-JP" i="1" dirty="0">
                            <a:latin typeface="Cambria Math" panose="02040503050406030204" pitchFamily="18" charset="0"/>
                          </a:rPr>
                          <m:t>2</m:t>
                        </m:r>
                      </m:sub>
                    </m:sSub>
                  </m:oMath>
                </a14:m>
                <a:r>
                  <a:rPr lang="en-US" altLang="ja-JP" dirty="0"/>
                  <a:t> = </a:t>
                </a:r>
                <a14:m>
                  <m:oMath xmlns:m="http://schemas.openxmlformats.org/officeDocument/2006/math">
                    <m:r>
                      <a:rPr lang="en-US" altLang="ja-JP" i="1" dirty="0" smtClean="0">
                        <a:latin typeface="Cambria Math" panose="02040503050406030204" pitchFamily="18" charset="0"/>
                      </a:rPr>
                      <m:t>0.1</m:t>
                    </m:r>
                  </m:oMath>
                </a14:m>
                <a:endParaRPr lang="en-US" altLang="ja-JP" dirty="0"/>
              </a:p>
              <a:p>
                <a:pPr marL="0" indent="0">
                  <a:buNone/>
                </a:pPr>
                <a:endParaRPr kumimoji="1" lang="en-US" altLang="ja-JP" dirty="0"/>
              </a:p>
            </p:txBody>
          </p:sp>
        </mc:Choice>
        <mc:Fallback>
          <p:sp>
            <p:nvSpPr>
              <p:cNvPr id="3" name="コンテンツ プレースホルダー 2">
                <a:extLst>
                  <a:ext uri="{FF2B5EF4-FFF2-40B4-BE49-F238E27FC236}">
                    <a16:creationId xmlns:a16="http://schemas.microsoft.com/office/drawing/2014/main" id="{3880689D-FD60-4E78-8688-616EDCDA6DCE}"/>
                  </a:ext>
                </a:extLst>
              </p:cNvPr>
              <p:cNvSpPr>
                <a:spLocks noGrp="1" noRot="1" noChangeAspect="1" noMove="1" noResize="1" noEditPoints="1" noAdjustHandles="1" noChangeArrowheads="1" noChangeShapeType="1" noTextEdit="1"/>
              </p:cNvSpPr>
              <p:nvPr>
                <p:ph idx="1"/>
              </p:nvPr>
            </p:nvSpPr>
            <p:spPr>
              <a:xfrm>
                <a:off x="838200" y="1502432"/>
                <a:ext cx="10515600" cy="4937782"/>
              </a:xfrm>
              <a:blipFill>
                <a:blip r:embed="rId2"/>
                <a:stretch>
                  <a:fillRect l="-1217" t="-1975"/>
                </a:stretch>
              </a:blipFill>
            </p:spPr>
            <p:txBody>
              <a:bodyPr/>
              <a:lstStyle/>
              <a:p>
                <a:r>
                  <a:rPr lang="ja-JP" altLang="en-US">
                    <a:noFill/>
                  </a:rPr>
                  <a:t> </a:t>
                </a:r>
              </a:p>
            </p:txBody>
          </p:sp>
        </mc:Fallback>
      </mc:AlternateContent>
      <p:sp>
        <p:nvSpPr>
          <p:cNvPr id="8" name="スライド番号プレースホルダー 7">
            <a:extLst>
              <a:ext uri="{FF2B5EF4-FFF2-40B4-BE49-F238E27FC236}">
                <a16:creationId xmlns:a16="http://schemas.microsoft.com/office/drawing/2014/main" id="{C17475D2-D6C6-4367-963B-13C4088FD5CB}"/>
              </a:ext>
            </a:extLst>
          </p:cNvPr>
          <p:cNvSpPr>
            <a:spLocks noGrp="1"/>
          </p:cNvSpPr>
          <p:nvPr>
            <p:ph type="sldNum" sz="quarter" idx="12"/>
          </p:nvPr>
        </p:nvSpPr>
        <p:spPr/>
        <p:txBody>
          <a:bodyPr/>
          <a:lstStyle/>
          <a:p>
            <a:pPr algn="ctr"/>
            <a:fld id="{3618331D-A76A-4019-8E14-1751E5ACDDCA}" type="slidenum">
              <a:rPr kumimoji="1" lang="ja-JP" altLang="en-US" sz="2000" smtClean="0"/>
              <a:pPr algn="ctr"/>
              <a:t>5</a:t>
            </a:fld>
            <a:endParaRPr kumimoji="1" lang="ja-JP" altLang="en-US" sz="2000" dirty="0"/>
          </a:p>
        </p:txBody>
      </p:sp>
    </p:spTree>
    <p:extLst>
      <p:ext uri="{BB962C8B-B14F-4D97-AF65-F5344CB8AC3E}">
        <p14:creationId xmlns:p14="http://schemas.microsoft.com/office/powerpoint/2010/main" val="1909584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1052" y="846475"/>
            <a:ext cx="4618891" cy="2771335"/>
          </a:xfrm>
          <a:prstGeom prst="rect">
            <a:avLst/>
          </a:prstGeom>
        </p:spPr>
      </p:pic>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5496" y="3617810"/>
            <a:ext cx="4604326" cy="2762596"/>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84" y="849353"/>
            <a:ext cx="4614096" cy="2768457"/>
          </a:xfrm>
          <a:prstGeom prst="rect">
            <a:avLst/>
          </a:prstGeom>
        </p:spPr>
      </p:pic>
      <p:sp>
        <p:nvSpPr>
          <p:cNvPr id="2" name="タイトル 1">
            <a:extLst>
              <a:ext uri="{FF2B5EF4-FFF2-40B4-BE49-F238E27FC236}">
                <a16:creationId xmlns:a16="http://schemas.microsoft.com/office/drawing/2014/main" id="{71710942-0213-4AF3-9EF2-A7E43F2E8B9E}"/>
              </a:ext>
            </a:extLst>
          </p:cNvPr>
          <p:cNvSpPr>
            <a:spLocks noGrp="1"/>
          </p:cNvSpPr>
          <p:nvPr>
            <p:ph type="title"/>
          </p:nvPr>
        </p:nvSpPr>
        <p:spPr>
          <a:xfrm>
            <a:off x="838200" y="0"/>
            <a:ext cx="10515600" cy="1325563"/>
          </a:xfrm>
        </p:spPr>
        <p:txBody>
          <a:bodyPr/>
          <a:lstStyle/>
          <a:p>
            <a:r>
              <a:rPr kumimoji="1" lang="ja-JP" altLang="en-US" dirty="0"/>
              <a:t>結果</a:t>
            </a:r>
          </a:p>
        </p:txBody>
      </p:sp>
      <p:sp>
        <p:nvSpPr>
          <p:cNvPr id="4" name="テキスト ボックス 3"/>
          <p:cNvSpPr txBox="1"/>
          <p:nvPr/>
        </p:nvSpPr>
        <p:spPr>
          <a:xfrm>
            <a:off x="8273284" y="973658"/>
            <a:ext cx="4114800" cy="369332"/>
          </a:xfrm>
          <a:prstGeom prst="rect">
            <a:avLst/>
          </a:prstGeom>
          <a:noFill/>
        </p:spPr>
        <p:txBody>
          <a:bodyPr wrap="square" rtlCol="0">
            <a:spAutoFit/>
          </a:bodyPr>
          <a:lstStyle/>
          <a:p>
            <a:r>
              <a:rPr kumimoji="1" lang="en-US" altLang="ja-JP" dirty="0"/>
              <a:t>60</a:t>
            </a:r>
            <a:r>
              <a:rPr kumimoji="1" lang="ja-JP" altLang="en-US" dirty="0"/>
              <a:t>度のとき</a:t>
            </a:r>
          </a:p>
        </p:txBody>
      </p:sp>
      <p:sp>
        <p:nvSpPr>
          <p:cNvPr id="7" name="テキスト ボックス 6"/>
          <p:cNvSpPr txBox="1"/>
          <p:nvPr/>
        </p:nvSpPr>
        <p:spPr>
          <a:xfrm>
            <a:off x="1681031" y="956231"/>
            <a:ext cx="4114800" cy="369332"/>
          </a:xfrm>
          <a:prstGeom prst="rect">
            <a:avLst/>
          </a:prstGeom>
          <a:noFill/>
        </p:spPr>
        <p:txBody>
          <a:bodyPr wrap="square" rtlCol="0">
            <a:spAutoFit/>
          </a:bodyPr>
          <a:lstStyle/>
          <a:p>
            <a:r>
              <a:rPr kumimoji="1" lang="en-US" altLang="ja-JP" dirty="0"/>
              <a:t>30</a:t>
            </a:r>
            <a:r>
              <a:rPr kumimoji="1" lang="ja-JP" altLang="en-US" dirty="0"/>
              <a:t>度のとき</a:t>
            </a:r>
          </a:p>
        </p:txBody>
      </p:sp>
      <p:sp>
        <p:nvSpPr>
          <p:cNvPr id="10" name="テキスト ボックス 9"/>
          <p:cNvSpPr txBox="1"/>
          <p:nvPr/>
        </p:nvSpPr>
        <p:spPr>
          <a:xfrm>
            <a:off x="4856372" y="3843737"/>
            <a:ext cx="4114800" cy="369332"/>
          </a:xfrm>
          <a:prstGeom prst="rect">
            <a:avLst/>
          </a:prstGeom>
          <a:noFill/>
        </p:spPr>
        <p:txBody>
          <a:bodyPr wrap="square" rtlCol="0">
            <a:spAutoFit/>
          </a:bodyPr>
          <a:lstStyle/>
          <a:p>
            <a:r>
              <a:rPr lang="en-US" altLang="ja-JP" dirty="0"/>
              <a:t>45</a:t>
            </a:r>
            <a:r>
              <a:rPr kumimoji="1" lang="ja-JP" altLang="en-US" dirty="0"/>
              <a:t>度のとき</a:t>
            </a:r>
          </a:p>
        </p:txBody>
      </p:sp>
      <p:sp>
        <p:nvSpPr>
          <p:cNvPr id="13" name="スライド番号プレースホルダー 12">
            <a:extLst>
              <a:ext uri="{FF2B5EF4-FFF2-40B4-BE49-F238E27FC236}">
                <a16:creationId xmlns:a16="http://schemas.microsoft.com/office/drawing/2014/main" id="{825ED728-FC0C-443E-B5F8-CFE9B1C744FF}"/>
              </a:ext>
            </a:extLst>
          </p:cNvPr>
          <p:cNvSpPr>
            <a:spLocks noGrp="1"/>
          </p:cNvSpPr>
          <p:nvPr>
            <p:ph type="sldNum" sz="quarter" idx="12"/>
          </p:nvPr>
        </p:nvSpPr>
        <p:spPr/>
        <p:txBody>
          <a:bodyPr/>
          <a:lstStyle/>
          <a:p>
            <a:pPr algn="ctr"/>
            <a:fld id="{3618331D-A76A-4019-8E14-1751E5ACDDCA}" type="slidenum">
              <a:rPr kumimoji="1" lang="ja-JP" altLang="en-US" sz="2000" smtClean="0"/>
              <a:pPr algn="ctr"/>
              <a:t>6</a:t>
            </a:fld>
            <a:endParaRPr kumimoji="1" lang="ja-JP" altLang="en-US" sz="2000" dirty="0"/>
          </a:p>
        </p:txBody>
      </p:sp>
      <p:cxnSp>
        <p:nvCxnSpPr>
          <p:cNvPr id="12" name="直線コネクタ 11">
            <a:extLst>
              <a:ext uri="{FF2B5EF4-FFF2-40B4-BE49-F238E27FC236}">
                <a16:creationId xmlns:a16="http://schemas.microsoft.com/office/drawing/2014/main" id="{D8A4BB0E-1AAF-4D1B-ABA0-C129356DA1F9}"/>
              </a:ext>
            </a:extLst>
          </p:cNvPr>
          <p:cNvCxnSpPr/>
          <p:nvPr/>
        </p:nvCxnSpPr>
        <p:spPr>
          <a:xfrm flipV="1">
            <a:off x="3183706" y="2742017"/>
            <a:ext cx="64477" cy="229883"/>
          </a:xfrm>
          <a:prstGeom prst="line">
            <a:avLst/>
          </a:prstGeom>
        </p:spPr>
        <p:style>
          <a:lnRef idx="1">
            <a:schemeClr val="dk1"/>
          </a:lnRef>
          <a:fillRef idx="0">
            <a:schemeClr val="dk1"/>
          </a:fillRef>
          <a:effectRef idx="0">
            <a:schemeClr val="dk1"/>
          </a:effectRef>
          <a:fontRef idx="minor">
            <a:schemeClr val="tx1"/>
          </a:fontRef>
        </p:style>
      </p:cxnSp>
      <p:sp>
        <p:nvSpPr>
          <p:cNvPr id="14" name="テキスト ボックス 13">
            <a:extLst>
              <a:ext uri="{FF2B5EF4-FFF2-40B4-BE49-F238E27FC236}">
                <a16:creationId xmlns:a16="http://schemas.microsoft.com/office/drawing/2014/main" id="{CC8FA0E1-682E-4F93-AD28-F6517BA705EF}"/>
              </a:ext>
            </a:extLst>
          </p:cNvPr>
          <p:cNvSpPr txBox="1"/>
          <p:nvPr/>
        </p:nvSpPr>
        <p:spPr>
          <a:xfrm>
            <a:off x="2901652" y="2476598"/>
            <a:ext cx="914400" cy="307777"/>
          </a:xfrm>
          <a:prstGeom prst="rect">
            <a:avLst/>
          </a:prstGeom>
          <a:noFill/>
        </p:spPr>
        <p:txBody>
          <a:bodyPr wrap="square" rtlCol="0">
            <a:spAutoFit/>
          </a:bodyPr>
          <a:lstStyle/>
          <a:p>
            <a:r>
              <a:rPr kumimoji="1" lang="ja-JP" altLang="en-US" sz="1400" b="1" dirty="0">
                <a:solidFill>
                  <a:schemeClr val="accent5">
                    <a:lumMod val="75000"/>
                  </a:schemeClr>
                </a:solidFill>
              </a:rPr>
              <a:t>抵抗なし</a:t>
            </a:r>
          </a:p>
        </p:txBody>
      </p:sp>
      <p:cxnSp>
        <p:nvCxnSpPr>
          <p:cNvPr id="15" name="直線コネクタ 14">
            <a:extLst>
              <a:ext uri="{FF2B5EF4-FFF2-40B4-BE49-F238E27FC236}">
                <a16:creationId xmlns:a16="http://schemas.microsoft.com/office/drawing/2014/main" id="{205B388C-1B14-41EA-B61D-441755208BF9}"/>
              </a:ext>
            </a:extLst>
          </p:cNvPr>
          <p:cNvCxnSpPr>
            <a:endCxn id="16" idx="0"/>
          </p:cNvCxnSpPr>
          <p:nvPr/>
        </p:nvCxnSpPr>
        <p:spPr>
          <a:xfrm>
            <a:off x="3174049" y="3176490"/>
            <a:ext cx="32237" cy="287431"/>
          </a:xfrm>
          <a:prstGeom prst="line">
            <a:avLst/>
          </a:prstGeom>
        </p:spPr>
        <p:style>
          <a:lnRef idx="1">
            <a:schemeClr val="dk1"/>
          </a:lnRef>
          <a:fillRef idx="0">
            <a:schemeClr val="dk1"/>
          </a:fillRef>
          <a:effectRef idx="0">
            <a:schemeClr val="dk1"/>
          </a:effectRef>
          <a:fontRef idx="minor">
            <a:schemeClr val="tx1"/>
          </a:fontRef>
        </p:style>
      </p:cxnSp>
      <p:sp>
        <p:nvSpPr>
          <p:cNvPr id="16" name="テキスト ボックス 15">
            <a:extLst>
              <a:ext uri="{FF2B5EF4-FFF2-40B4-BE49-F238E27FC236}">
                <a16:creationId xmlns:a16="http://schemas.microsoft.com/office/drawing/2014/main" id="{DF3C21DF-2360-4893-9DD4-D6895B27E249}"/>
              </a:ext>
            </a:extLst>
          </p:cNvPr>
          <p:cNvSpPr txBox="1"/>
          <p:nvPr/>
        </p:nvSpPr>
        <p:spPr>
          <a:xfrm>
            <a:off x="2749086" y="3463921"/>
            <a:ext cx="914400" cy="307777"/>
          </a:xfrm>
          <a:prstGeom prst="rect">
            <a:avLst/>
          </a:prstGeom>
          <a:noFill/>
        </p:spPr>
        <p:txBody>
          <a:bodyPr wrap="square" rtlCol="0">
            <a:spAutoFit/>
          </a:bodyPr>
          <a:lstStyle/>
          <a:p>
            <a:r>
              <a:rPr kumimoji="1" lang="ja-JP" altLang="en-US" sz="1400" b="1" dirty="0">
                <a:solidFill>
                  <a:schemeClr val="accent6">
                    <a:lumMod val="75000"/>
                  </a:schemeClr>
                </a:solidFill>
              </a:rPr>
              <a:t>粘性抵抗</a:t>
            </a:r>
          </a:p>
        </p:txBody>
      </p:sp>
      <p:cxnSp>
        <p:nvCxnSpPr>
          <p:cNvPr id="17" name="直線コネクタ 16">
            <a:extLst>
              <a:ext uri="{FF2B5EF4-FFF2-40B4-BE49-F238E27FC236}">
                <a16:creationId xmlns:a16="http://schemas.microsoft.com/office/drawing/2014/main" id="{3765C178-2344-4AC4-A7B6-E02225E070D2}"/>
              </a:ext>
            </a:extLst>
          </p:cNvPr>
          <p:cNvCxnSpPr>
            <a:endCxn id="18" idx="0"/>
          </p:cNvCxnSpPr>
          <p:nvPr/>
        </p:nvCxnSpPr>
        <p:spPr>
          <a:xfrm flipH="1">
            <a:off x="1861911" y="3048580"/>
            <a:ext cx="449654" cy="237992"/>
          </a:xfrm>
          <a:prstGeom prst="line">
            <a:avLst/>
          </a:prstGeom>
        </p:spPr>
        <p:style>
          <a:lnRef idx="1">
            <a:schemeClr val="dk1"/>
          </a:lnRef>
          <a:fillRef idx="0">
            <a:schemeClr val="dk1"/>
          </a:fillRef>
          <a:effectRef idx="0">
            <a:schemeClr val="dk1"/>
          </a:effectRef>
          <a:fontRef idx="minor">
            <a:schemeClr val="tx1"/>
          </a:fontRef>
        </p:style>
      </p:cxnSp>
      <p:sp>
        <p:nvSpPr>
          <p:cNvPr id="18" name="テキスト ボックス 17">
            <a:extLst>
              <a:ext uri="{FF2B5EF4-FFF2-40B4-BE49-F238E27FC236}">
                <a16:creationId xmlns:a16="http://schemas.microsoft.com/office/drawing/2014/main" id="{19BDF957-14BC-4AE3-B87A-8F2CA88393F3}"/>
              </a:ext>
            </a:extLst>
          </p:cNvPr>
          <p:cNvSpPr txBox="1"/>
          <p:nvPr/>
        </p:nvSpPr>
        <p:spPr>
          <a:xfrm>
            <a:off x="1404711" y="3286572"/>
            <a:ext cx="914400" cy="307777"/>
          </a:xfrm>
          <a:prstGeom prst="rect">
            <a:avLst/>
          </a:prstGeom>
          <a:noFill/>
        </p:spPr>
        <p:txBody>
          <a:bodyPr wrap="square" rtlCol="0">
            <a:spAutoFit/>
          </a:bodyPr>
          <a:lstStyle/>
          <a:p>
            <a:r>
              <a:rPr lang="ja-JP" altLang="en-US" sz="1400" b="1" dirty="0">
                <a:solidFill>
                  <a:srgbClr val="7030A0"/>
                </a:solidFill>
              </a:rPr>
              <a:t>慣性抵抗</a:t>
            </a:r>
            <a:endParaRPr kumimoji="1" lang="ja-JP" altLang="en-US" sz="1400" b="1" dirty="0">
              <a:solidFill>
                <a:srgbClr val="7030A0"/>
              </a:solidFill>
            </a:endParaRPr>
          </a:p>
        </p:txBody>
      </p:sp>
      <p:cxnSp>
        <p:nvCxnSpPr>
          <p:cNvPr id="19" name="直線コネクタ 18">
            <a:extLst>
              <a:ext uri="{FF2B5EF4-FFF2-40B4-BE49-F238E27FC236}">
                <a16:creationId xmlns:a16="http://schemas.microsoft.com/office/drawing/2014/main" id="{8DDA60A1-273C-4500-B6A4-E9B378E8D914}"/>
              </a:ext>
            </a:extLst>
          </p:cNvPr>
          <p:cNvCxnSpPr/>
          <p:nvPr/>
        </p:nvCxnSpPr>
        <p:spPr>
          <a:xfrm flipV="1">
            <a:off x="6021975" y="4733000"/>
            <a:ext cx="64477" cy="229883"/>
          </a:xfrm>
          <a:prstGeom prst="line">
            <a:avLst/>
          </a:prstGeom>
        </p:spPr>
        <p:style>
          <a:lnRef idx="1">
            <a:schemeClr val="dk1"/>
          </a:lnRef>
          <a:fillRef idx="0">
            <a:schemeClr val="dk1"/>
          </a:fillRef>
          <a:effectRef idx="0">
            <a:schemeClr val="dk1"/>
          </a:effectRef>
          <a:fontRef idx="minor">
            <a:schemeClr val="tx1"/>
          </a:fontRef>
        </p:style>
      </p:cxnSp>
      <p:sp>
        <p:nvSpPr>
          <p:cNvPr id="20" name="テキスト ボックス 19">
            <a:extLst>
              <a:ext uri="{FF2B5EF4-FFF2-40B4-BE49-F238E27FC236}">
                <a16:creationId xmlns:a16="http://schemas.microsoft.com/office/drawing/2014/main" id="{D7CEA3FC-9DC3-4902-8035-95D277660745}"/>
              </a:ext>
            </a:extLst>
          </p:cNvPr>
          <p:cNvSpPr txBox="1"/>
          <p:nvPr/>
        </p:nvSpPr>
        <p:spPr>
          <a:xfrm>
            <a:off x="5739921" y="4467581"/>
            <a:ext cx="914400" cy="307777"/>
          </a:xfrm>
          <a:prstGeom prst="rect">
            <a:avLst/>
          </a:prstGeom>
          <a:noFill/>
        </p:spPr>
        <p:txBody>
          <a:bodyPr wrap="square" rtlCol="0">
            <a:spAutoFit/>
          </a:bodyPr>
          <a:lstStyle/>
          <a:p>
            <a:r>
              <a:rPr kumimoji="1" lang="ja-JP" altLang="en-US" sz="1400" b="1" dirty="0">
                <a:solidFill>
                  <a:schemeClr val="accent5">
                    <a:lumMod val="75000"/>
                  </a:schemeClr>
                </a:solidFill>
              </a:rPr>
              <a:t>抵抗なし</a:t>
            </a:r>
          </a:p>
        </p:txBody>
      </p:sp>
      <p:cxnSp>
        <p:nvCxnSpPr>
          <p:cNvPr id="21" name="直線コネクタ 20">
            <a:extLst>
              <a:ext uri="{FF2B5EF4-FFF2-40B4-BE49-F238E27FC236}">
                <a16:creationId xmlns:a16="http://schemas.microsoft.com/office/drawing/2014/main" id="{D1FF0ACE-DA79-44AA-BAFF-6A866D66C783}"/>
              </a:ext>
            </a:extLst>
          </p:cNvPr>
          <p:cNvCxnSpPr>
            <a:endCxn id="22" idx="0"/>
          </p:cNvCxnSpPr>
          <p:nvPr/>
        </p:nvCxnSpPr>
        <p:spPr>
          <a:xfrm>
            <a:off x="6012318" y="5167473"/>
            <a:ext cx="32237" cy="287431"/>
          </a:xfrm>
          <a:prstGeom prst="line">
            <a:avLst/>
          </a:prstGeom>
        </p:spPr>
        <p:style>
          <a:lnRef idx="1">
            <a:schemeClr val="dk1"/>
          </a:lnRef>
          <a:fillRef idx="0">
            <a:schemeClr val="dk1"/>
          </a:fillRef>
          <a:effectRef idx="0">
            <a:schemeClr val="dk1"/>
          </a:effectRef>
          <a:fontRef idx="minor">
            <a:schemeClr val="tx1"/>
          </a:fontRef>
        </p:style>
      </p:cxnSp>
      <p:sp>
        <p:nvSpPr>
          <p:cNvPr id="22" name="テキスト ボックス 21">
            <a:extLst>
              <a:ext uri="{FF2B5EF4-FFF2-40B4-BE49-F238E27FC236}">
                <a16:creationId xmlns:a16="http://schemas.microsoft.com/office/drawing/2014/main" id="{3E38242D-292F-4461-9201-23DB89A9B22F}"/>
              </a:ext>
            </a:extLst>
          </p:cNvPr>
          <p:cNvSpPr txBox="1"/>
          <p:nvPr/>
        </p:nvSpPr>
        <p:spPr>
          <a:xfrm>
            <a:off x="5587355" y="5454904"/>
            <a:ext cx="914400" cy="307777"/>
          </a:xfrm>
          <a:prstGeom prst="rect">
            <a:avLst/>
          </a:prstGeom>
          <a:noFill/>
        </p:spPr>
        <p:txBody>
          <a:bodyPr wrap="square" rtlCol="0">
            <a:spAutoFit/>
          </a:bodyPr>
          <a:lstStyle/>
          <a:p>
            <a:r>
              <a:rPr kumimoji="1" lang="ja-JP" altLang="en-US" sz="1400" b="1" dirty="0">
                <a:solidFill>
                  <a:schemeClr val="accent6">
                    <a:lumMod val="75000"/>
                  </a:schemeClr>
                </a:solidFill>
              </a:rPr>
              <a:t>粘性抵抗</a:t>
            </a:r>
          </a:p>
        </p:txBody>
      </p:sp>
      <p:cxnSp>
        <p:nvCxnSpPr>
          <p:cNvPr id="23" name="直線コネクタ 22">
            <a:extLst>
              <a:ext uri="{FF2B5EF4-FFF2-40B4-BE49-F238E27FC236}">
                <a16:creationId xmlns:a16="http://schemas.microsoft.com/office/drawing/2014/main" id="{5F982E1C-3552-47D0-90CC-76405D76E766}"/>
              </a:ext>
            </a:extLst>
          </p:cNvPr>
          <p:cNvCxnSpPr>
            <a:cxnSpLocks/>
          </p:cNvCxnSpPr>
          <p:nvPr/>
        </p:nvCxnSpPr>
        <p:spPr>
          <a:xfrm flipH="1">
            <a:off x="4671490" y="5077013"/>
            <a:ext cx="449654" cy="237992"/>
          </a:xfrm>
          <a:prstGeom prst="line">
            <a:avLst/>
          </a:prstGeom>
        </p:spPr>
        <p:style>
          <a:lnRef idx="1">
            <a:schemeClr val="dk1"/>
          </a:lnRef>
          <a:fillRef idx="0">
            <a:schemeClr val="dk1"/>
          </a:fillRef>
          <a:effectRef idx="0">
            <a:schemeClr val="dk1"/>
          </a:effectRef>
          <a:fontRef idx="minor">
            <a:schemeClr val="tx1"/>
          </a:fontRef>
        </p:style>
      </p:cxnSp>
      <p:sp>
        <p:nvSpPr>
          <p:cNvPr id="24" name="テキスト ボックス 23">
            <a:extLst>
              <a:ext uri="{FF2B5EF4-FFF2-40B4-BE49-F238E27FC236}">
                <a16:creationId xmlns:a16="http://schemas.microsoft.com/office/drawing/2014/main" id="{3A00F798-22D0-429A-BEF4-6F75607B99A9}"/>
              </a:ext>
            </a:extLst>
          </p:cNvPr>
          <p:cNvSpPr txBox="1"/>
          <p:nvPr/>
        </p:nvSpPr>
        <p:spPr>
          <a:xfrm>
            <a:off x="4242980" y="5277555"/>
            <a:ext cx="914400" cy="307777"/>
          </a:xfrm>
          <a:prstGeom prst="rect">
            <a:avLst/>
          </a:prstGeom>
          <a:noFill/>
        </p:spPr>
        <p:txBody>
          <a:bodyPr wrap="square" rtlCol="0">
            <a:spAutoFit/>
          </a:bodyPr>
          <a:lstStyle/>
          <a:p>
            <a:r>
              <a:rPr lang="ja-JP" altLang="en-US" sz="1400" b="1" dirty="0">
                <a:solidFill>
                  <a:srgbClr val="7030A0"/>
                </a:solidFill>
              </a:rPr>
              <a:t>慣性抵抗</a:t>
            </a:r>
            <a:endParaRPr kumimoji="1" lang="ja-JP" altLang="en-US" sz="1400" b="1" dirty="0">
              <a:solidFill>
                <a:srgbClr val="7030A0"/>
              </a:solidFill>
            </a:endParaRPr>
          </a:p>
        </p:txBody>
      </p:sp>
      <p:cxnSp>
        <p:nvCxnSpPr>
          <p:cNvPr id="25" name="直線コネクタ 24">
            <a:extLst>
              <a:ext uri="{FF2B5EF4-FFF2-40B4-BE49-F238E27FC236}">
                <a16:creationId xmlns:a16="http://schemas.microsoft.com/office/drawing/2014/main" id="{AD949F1B-6995-49D4-90F2-05164660F192}"/>
              </a:ext>
            </a:extLst>
          </p:cNvPr>
          <p:cNvCxnSpPr>
            <a:cxnSpLocks/>
          </p:cNvCxnSpPr>
          <p:nvPr/>
        </p:nvCxnSpPr>
        <p:spPr>
          <a:xfrm>
            <a:off x="9401147" y="3142207"/>
            <a:ext cx="599119" cy="360292"/>
          </a:xfrm>
          <a:prstGeom prst="line">
            <a:avLst/>
          </a:prstGeom>
        </p:spPr>
        <p:style>
          <a:lnRef idx="1">
            <a:schemeClr val="dk1"/>
          </a:lnRef>
          <a:fillRef idx="0">
            <a:schemeClr val="dk1"/>
          </a:fillRef>
          <a:effectRef idx="0">
            <a:schemeClr val="dk1"/>
          </a:effectRef>
          <a:fontRef idx="minor">
            <a:schemeClr val="tx1"/>
          </a:fontRef>
        </p:style>
      </p:cxnSp>
      <p:sp>
        <p:nvSpPr>
          <p:cNvPr id="26" name="テキスト ボックス 25">
            <a:extLst>
              <a:ext uri="{FF2B5EF4-FFF2-40B4-BE49-F238E27FC236}">
                <a16:creationId xmlns:a16="http://schemas.microsoft.com/office/drawing/2014/main" id="{6EF3B2D1-E10D-41FF-BB7F-DFA290716265}"/>
              </a:ext>
            </a:extLst>
          </p:cNvPr>
          <p:cNvSpPr txBox="1"/>
          <p:nvPr/>
        </p:nvSpPr>
        <p:spPr>
          <a:xfrm>
            <a:off x="9620272" y="3493917"/>
            <a:ext cx="914400" cy="307777"/>
          </a:xfrm>
          <a:prstGeom prst="rect">
            <a:avLst/>
          </a:prstGeom>
          <a:noFill/>
        </p:spPr>
        <p:txBody>
          <a:bodyPr wrap="square" rtlCol="0">
            <a:spAutoFit/>
          </a:bodyPr>
          <a:lstStyle/>
          <a:p>
            <a:r>
              <a:rPr kumimoji="1" lang="ja-JP" altLang="en-US" sz="1400" b="1" dirty="0">
                <a:solidFill>
                  <a:schemeClr val="accent5">
                    <a:lumMod val="75000"/>
                  </a:schemeClr>
                </a:solidFill>
              </a:rPr>
              <a:t>抵抗なし</a:t>
            </a:r>
          </a:p>
        </p:txBody>
      </p:sp>
      <p:cxnSp>
        <p:nvCxnSpPr>
          <p:cNvPr id="27" name="直線コネクタ 26">
            <a:extLst>
              <a:ext uri="{FF2B5EF4-FFF2-40B4-BE49-F238E27FC236}">
                <a16:creationId xmlns:a16="http://schemas.microsoft.com/office/drawing/2014/main" id="{DA9B9931-FFA8-4EBC-B571-49CD49FD1D92}"/>
              </a:ext>
            </a:extLst>
          </p:cNvPr>
          <p:cNvCxnSpPr>
            <a:endCxn id="28" idx="0"/>
          </p:cNvCxnSpPr>
          <p:nvPr/>
        </p:nvCxnSpPr>
        <p:spPr>
          <a:xfrm>
            <a:off x="9105545" y="3270117"/>
            <a:ext cx="32237" cy="287431"/>
          </a:xfrm>
          <a:prstGeom prst="line">
            <a:avLst/>
          </a:prstGeom>
        </p:spPr>
        <p:style>
          <a:lnRef idx="1">
            <a:schemeClr val="dk1"/>
          </a:lnRef>
          <a:fillRef idx="0">
            <a:schemeClr val="dk1"/>
          </a:fillRef>
          <a:effectRef idx="0">
            <a:schemeClr val="dk1"/>
          </a:effectRef>
          <a:fontRef idx="minor">
            <a:schemeClr val="tx1"/>
          </a:fontRef>
        </p:style>
      </p:cxnSp>
      <p:sp>
        <p:nvSpPr>
          <p:cNvPr id="28" name="テキスト ボックス 27">
            <a:extLst>
              <a:ext uri="{FF2B5EF4-FFF2-40B4-BE49-F238E27FC236}">
                <a16:creationId xmlns:a16="http://schemas.microsoft.com/office/drawing/2014/main" id="{8BF5AB41-7310-4D9F-8B1A-D5CF12807D51}"/>
              </a:ext>
            </a:extLst>
          </p:cNvPr>
          <p:cNvSpPr txBox="1"/>
          <p:nvPr/>
        </p:nvSpPr>
        <p:spPr>
          <a:xfrm>
            <a:off x="8680582" y="3557548"/>
            <a:ext cx="914400" cy="307777"/>
          </a:xfrm>
          <a:prstGeom prst="rect">
            <a:avLst/>
          </a:prstGeom>
          <a:noFill/>
        </p:spPr>
        <p:txBody>
          <a:bodyPr wrap="square" rtlCol="0">
            <a:spAutoFit/>
          </a:bodyPr>
          <a:lstStyle/>
          <a:p>
            <a:r>
              <a:rPr kumimoji="1" lang="ja-JP" altLang="en-US" sz="1400" b="1" dirty="0">
                <a:solidFill>
                  <a:schemeClr val="accent6">
                    <a:lumMod val="75000"/>
                  </a:schemeClr>
                </a:solidFill>
              </a:rPr>
              <a:t>粘性抵抗</a:t>
            </a:r>
          </a:p>
        </p:txBody>
      </p:sp>
      <p:cxnSp>
        <p:nvCxnSpPr>
          <p:cNvPr id="29" name="直線コネクタ 28">
            <a:extLst>
              <a:ext uri="{FF2B5EF4-FFF2-40B4-BE49-F238E27FC236}">
                <a16:creationId xmlns:a16="http://schemas.microsoft.com/office/drawing/2014/main" id="{54F8E34B-8FF6-40F2-9EB3-17D9A1BE7A24}"/>
              </a:ext>
            </a:extLst>
          </p:cNvPr>
          <p:cNvCxnSpPr>
            <a:endCxn id="30" idx="0"/>
          </p:cNvCxnSpPr>
          <p:nvPr/>
        </p:nvCxnSpPr>
        <p:spPr>
          <a:xfrm flipH="1">
            <a:off x="7793407" y="3142207"/>
            <a:ext cx="449654" cy="237992"/>
          </a:xfrm>
          <a:prstGeom prst="line">
            <a:avLst/>
          </a:prstGeom>
        </p:spPr>
        <p:style>
          <a:lnRef idx="1">
            <a:schemeClr val="dk1"/>
          </a:lnRef>
          <a:fillRef idx="0">
            <a:schemeClr val="dk1"/>
          </a:fillRef>
          <a:effectRef idx="0">
            <a:schemeClr val="dk1"/>
          </a:effectRef>
          <a:fontRef idx="minor">
            <a:schemeClr val="tx1"/>
          </a:fontRef>
        </p:style>
      </p:cxnSp>
      <p:sp>
        <p:nvSpPr>
          <p:cNvPr id="30" name="テキスト ボックス 29">
            <a:extLst>
              <a:ext uri="{FF2B5EF4-FFF2-40B4-BE49-F238E27FC236}">
                <a16:creationId xmlns:a16="http://schemas.microsoft.com/office/drawing/2014/main" id="{1548C376-9CC4-4AB6-8C16-0716F6ACA4DC}"/>
              </a:ext>
            </a:extLst>
          </p:cNvPr>
          <p:cNvSpPr txBox="1"/>
          <p:nvPr/>
        </p:nvSpPr>
        <p:spPr>
          <a:xfrm>
            <a:off x="7336207" y="3380199"/>
            <a:ext cx="914400" cy="307777"/>
          </a:xfrm>
          <a:prstGeom prst="rect">
            <a:avLst/>
          </a:prstGeom>
          <a:noFill/>
        </p:spPr>
        <p:txBody>
          <a:bodyPr wrap="square" rtlCol="0">
            <a:spAutoFit/>
          </a:bodyPr>
          <a:lstStyle/>
          <a:p>
            <a:r>
              <a:rPr lang="ja-JP" altLang="en-US" sz="1400" b="1" dirty="0">
                <a:solidFill>
                  <a:srgbClr val="7030A0"/>
                </a:solidFill>
              </a:rPr>
              <a:t>慣性抵抗</a:t>
            </a:r>
            <a:endParaRPr kumimoji="1" lang="ja-JP" altLang="en-US" sz="1400" b="1" dirty="0">
              <a:solidFill>
                <a:srgbClr val="7030A0"/>
              </a:solidFill>
            </a:endParaRPr>
          </a:p>
        </p:txBody>
      </p:sp>
    </p:spTree>
    <p:extLst>
      <p:ext uri="{BB962C8B-B14F-4D97-AF65-F5344CB8AC3E}">
        <p14:creationId xmlns:p14="http://schemas.microsoft.com/office/powerpoint/2010/main" val="1066432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射角と飛距離</a:t>
            </a:r>
            <a:endParaRPr kumimoji="1" lang="ja-JP" altLang="en-US"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819805337"/>
              </p:ext>
            </p:extLst>
          </p:nvPr>
        </p:nvGraphicFramePr>
        <p:xfrm>
          <a:off x="1441937" y="1523999"/>
          <a:ext cx="9757368" cy="4832352"/>
        </p:xfrm>
        <a:graphic>
          <a:graphicData uri="http://schemas.openxmlformats.org/drawingml/2006/table">
            <a:tbl>
              <a:tblPr/>
              <a:tblGrid>
                <a:gridCol w="2439342">
                  <a:extLst>
                    <a:ext uri="{9D8B030D-6E8A-4147-A177-3AD203B41FA5}">
                      <a16:colId xmlns:a16="http://schemas.microsoft.com/office/drawing/2014/main" val="20000"/>
                    </a:ext>
                  </a:extLst>
                </a:gridCol>
                <a:gridCol w="2439342">
                  <a:extLst>
                    <a:ext uri="{9D8B030D-6E8A-4147-A177-3AD203B41FA5}">
                      <a16:colId xmlns:a16="http://schemas.microsoft.com/office/drawing/2014/main" val="20001"/>
                    </a:ext>
                  </a:extLst>
                </a:gridCol>
                <a:gridCol w="2439342">
                  <a:extLst>
                    <a:ext uri="{9D8B030D-6E8A-4147-A177-3AD203B41FA5}">
                      <a16:colId xmlns:a16="http://schemas.microsoft.com/office/drawing/2014/main" val="20002"/>
                    </a:ext>
                  </a:extLst>
                </a:gridCol>
                <a:gridCol w="2439342">
                  <a:extLst>
                    <a:ext uri="{9D8B030D-6E8A-4147-A177-3AD203B41FA5}">
                      <a16:colId xmlns:a16="http://schemas.microsoft.com/office/drawing/2014/main" val="20003"/>
                    </a:ext>
                  </a:extLst>
                </a:gridCol>
              </a:tblGrid>
              <a:tr h="690336">
                <a:tc>
                  <a:txBody>
                    <a:bodyPr/>
                    <a:lstStyle/>
                    <a:p>
                      <a:pPr algn="ctr" fontAlgn="ct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ct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飛距離</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90336">
                <a:tc>
                  <a:txBody>
                    <a:bodyPr/>
                    <a:lstStyle/>
                    <a:p>
                      <a:pPr algn="ctr" fontAlgn="ct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射角</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抵抗なし</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rPr>
                        <a:t>粘性抵抗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慣性抵抗</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90336">
                <a:tc>
                  <a:txBody>
                    <a:bodyPr/>
                    <a:lstStyle/>
                    <a:p>
                      <a:pPr algn="ct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45</a:t>
                      </a:r>
                      <a:r>
                        <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rPr>
                        <a:t>度</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err="1">
                          <a:solidFill>
                            <a:srgbClr val="FF0000"/>
                          </a:solidFill>
                          <a:effectLst/>
                          <a:latin typeface="ＭＳ Ｐゴシック" panose="020B0600070205080204" pitchFamily="50" charset="-128"/>
                          <a:ea typeface="ＭＳ Ｐゴシック" panose="020B0600070205080204" pitchFamily="50" charset="-128"/>
                        </a:rPr>
                        <a:t>10.182m</a:t>
                      </a:r>
                      <a:endParaRPr lang="en-US" sz="24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ＭＳ Ｐゴシック" panose="020B0600070205080204" pitchFamily="50" charset="-128"/>
                          <a:ea typeface="ＭＳ Ｐゴシック" panose="020B0600070205080204" pitchFamily="50" charset="-128"/>
                        </a:rPr>
                        <a:t>9.233m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6.317m</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90336">
                <a:tc>
                  <a:txBody>
                    <a:bodyPr/>
                    <a:lstStyle/>
                    <a:p>
                      <a:pPr algn="ct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44</a:t>
                      </a:r>
                      <a:r>
                        <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rPr>
                        <a:t>度</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ＭＳ Ｐゴシック" panose="020B0600070205080204" pitchFamily="50" charset="-128"/>
                          <a:ea typeface="ＭＳ Ｐゴシック" panose="020B0600070205080204" pitchFamily="50" charset="-128"/>
                        </a:rPr>
                        <a:t>10.143m</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err="1">
                          <a:solidFill>
                            <a:srgbClr val="000000"/>
                          </a:solidFill>
                          <a:effectLst/>
                          <a:latin typeface="ＭＳ Ｐゴシック" panose="020B0600070205080204" pitchFamily="50" charset="-128"/>
                          <a:ea typeface="ＭＳ Ｐゴシック" panose="020B0600070205080204" pitchFamily="50" charset="-128"/>
                        </a:rPr>
                        <a:t>9.268m</a:t>
                      </a:r>
                      <a:endParaRPr 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6.321m</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90336">
                <a:tc>
                  <a:txBody>
                    <a:bodyPr/>
                    <a:lstStyle/>
                    <a:p>
                      <a:pPr algn="ct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43</a:t>
                      </a:r>
                      <a:r>
                        <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rPr>
                        <a:t>度</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ＭＳ Ｐゴシック" panose="020B0600070205080204" pitchFamily="50" charset="-128"/>
                          <a:ea typeface="ＭＳ Ｐゴシック" panose="020B0600070205080204" pitchFamily="50" charset="-128"/>
                        </a:rPr>
                        <a:t>10.166m</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err="1">
                          <a:solidFill>
                            <a:srgbClr val="FF0000"/>
                          </a:solidFill>
                          <a:effectLst/>
                          <a:latin typeface="ＭＳ Ｐゴシック" panose="020B0600070205080204" pitchFamily="50" charset="-128"/>
                          <a:ea typeface="ＭＳ Ｐゴシック" panose="020B0600070205080204" pitchFamily="50" charset="-128"/>
                        </a:rPr>
                        <a:t>9.295m</a:t>
                      </a:r>
                      <a:endParaRPr lang="en-US" sz="2400" b="1"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6.322m</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90336">
                <a:tc>
                  <a:txBody>
                    <a:bodyPr/>
                    <a:lstStyle/>
                    <a:p>
                      <a:pPr algn="ct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42</a:t>
                      </a:r>
                      <a:r>
                        <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rPr>
                        <a:t>度</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ＭＳ Ｐゴシック" panose="020B0600070205080204" pitchFamily="50" charset="-128"/>
                          <a:ea typeface="ＭＳ Ｐゴシック" panose="020B0600070205080204" pitchFamily="50" charset="-128"/>
                        </a:rPr>
                        <a:t>10.107m</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ＭＳ Ｐゴシック" panose="020B0600070205080204" pitchFamily="50" charset="-128"/>
                          <a:ea typeface="ＭＳ Ｐゴシック" panose="020B0600070205080204" pitchFamily="50" charset="-128"/>
                        </a:rPr>
                        <a:t>9.270m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FF0000"/>
                          </a:solidFill>
                          <a:effectLst/>
                          <a:latin typeface="ＭＳ Ｐゴシック" panose="020B0600070205080204" pitchFamily="50" charset="-128"/>
                          <a:ea typeface="ＭＳ Ｐゴシック" panose="020B0600070205080204" pitchFamily="50" charset="-128"/>
                        </a:rPr>
                        <a:t>6.358m</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90336">
                <a:tc>
                  <a:txBody>
                    <a:bodyPr/>
                    <a:lstStyle/>
                    <a:p>
                      <a:pPr algn="ctr" fontAlgn="ctr"/>
                      <a:r>
                        <a:rPr lang="en-US" altLang="ja-JP" sz="2400" b="0" i="0" u="none" strike="noStrike">
                          <a:solidFill>
                            <a:srgbClr val="000000"/>
                          </a:solidFill>
                          <a:effectLst/>
                          <a:latin typeface="ＭＳ Ｐゴシック" panose="020B0600070205080204" pitchFamily="50" charset="-128"/>
                          <a:ea typeface="ＭＳ Ｐゴシック" panose="020B0600070205080204" pitchFamily="50" charset="-128"/>
                        </a:rPr>
                        <a:t>41</a:t>
                      </a:r>
                      <a:r>
                        <a:rPr lang="ja-JP" altLang="en-US" sz="2400" b="0" i="0" u="none" strike="noStrike">
                          <a:solidFill>
                            <a:srgbClr val="000000"/>
                          </a:solidFill>
                          <a:effectLst/>
                          <a:latin typeface="ＭＳ Ｐゴシック" panose="020B0600070205080204" pitchFamily="50" charset="-128"/>
                          <a:ea typeface="ＭＳ Ｐゴシック" panose="020B0600070205080204" pitchFamily="50" charset="-128"/>
                        </a:rPr>
                        <a:t>度</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ＭＳ Ｐゴシック" panose="020B0600070205080204" pitchFamily="50" charset="-128"/>
                          <a:ea typeface="ＭＳ Ｐゴシック" panose="020B0600070205080204" pitchFamily="50" charset="-128"/>
                        </a:rPr>
                        <a:t>10.038m</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ＭＳ Ｐゴシック" panose="020B0600070205080204" pitchFamily="50" charset="-128"/>
                          <a:ea typeface="ＭＳ Ｐゴシック" panose="020B0600070205080204" pitchFamily="50" charset="-128"/>
                        </a:rPr>
                        <a:t>9.262m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6.351m</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8" name="スライド番号プレースホルダー 7">
            <a:extLst>
              <a:ext uri="{FF2B5EF4-FFF2-40B4-BE49-F238E27FC236}">
                <a16:creationId xmlns:a16="http://schemas.microsoft.com/office/drawing/2014/main" id="{6BECBE63-1EDD-490F-A598-EB2BA3825051}"/>
              </a:ext>
            </a:extLst>
          </p:cNvPr>
          <p:cNvSpPr>
            <a:spLocks noGrp="1"/>
          </p:cNvSpPr>
          <p:nvPr>
            <p:ph type="sldNum" sz="quarter" idx="12"/>
          </p:nvPr>
        </p:nvSpPr>
        <p:spPr/>
        <p:txBody>
          <a:bodyPr/>
          <a:lstStyle/>
          <a:p>
            <a:pPr algn="ctr"/>
            <a:fld id="{3618331D-A76A-4019-8E14-1751E5ACDDCA}" type="slidenum">
              <a:rPr kumimoji="1" lang="ja-JP" altLang="en-US" sz="2000" smtClean="0"/>
              <a:pPr algn="ctr"/>
              <a:t>7</a:t>
            </a:fld>
            <a:endParaRPr kumimoji="1" lang="ja-JP" altLang="en-US" sz="2000" dirty="0"/>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4E9755F8-A4F4-4110-8763-75829C78BAE0}"/>
                  </a:ext>
                </a:extLst>
              </p:cNvPr>
              <p:cNvSpPr txBox="1"/>
              <p:nvPr/>
            </p:nvSpPr>
            <p:spPr>
              <a:xfrm>
                <a:off x="6320621" y="1136691"/>
                <a:ext cx="4867275" cy="369332"/>
              </a:xfrm>
              <a:prstGeom prst="rect">
                <a:avLst/>
              </a:prstGeom>
              <a:noFill/>
            </p:spPr>
            <p:txBody>
              <a:bodyPr wrap="square" rtlCol="0">
                <a:spAutoFit/>
              </a:bodyPr>
              <a:lstStyle/>
              <a:p>
                <a:r>
                  <a:rPr kumimoji="1" lang="ja-JP" altLang="en-US" dirty="0"/>
                  <a:t>今回は空気抵抗係数</a:t>
                </a:r>
                <a14:m>
                  <m:oMath xmlns:m="http://schemas.openxmlformats.org/officeDocument/2006/math">
                    <m:r>
                      <a:rPr kumimoji="1" lang="en-US" altLang="ja-JP" i="1" dirty="0" smtClean="0">
                        <a:latin typeface="Cambria Math" panose="02040503050406030204" pitchFamily="18" charset="0"/>
                      </a:rPr>
                      <m:t>𝑘</m:t>
                    </m:r>
                    <m:r>
                      <a:rPr kumimoji="1" lang="en-US" altLang="ja-JP" b="0" i="1" dirty="0" smtClean="0">
                        <a:latin typeface="Cambria Math" panose="02040503050406030204" pitchFamily="18" charset="0"/>
                      </a:rPr>
                      <m:t>=0.1</m:t>
                    </m:r>
                  </m:oMath>
                </a14:m>
                <a:r>
                  <a:rPr kumimoji="1" lang="ja-JP" altLang="en-US" dirty="0"/>
                  <a:t>のとき</a:t>
                </a:r>
              </a:p>
            </p:txBody>
          </p:sp>
        </mc:Choice>
        <mc:Fallback xmlns="">
          <p:sp>
            <p:nvSpPr>
              <p:cNvPr id="3" name="テキスト ボックス 2">
                <a:extLst>
                  <a:ext uri="{FF2B5EF4-FFF2-40B4-BE49-F238E27FC236}">
                    <a16:creationId xmlns:a16="http://schemas.microsoft.com/office/drawing/2014/main" id="{4E9755F8-A4F4-4110-8763-75829C78BAE0}"/>
                  </a:ext>
                </a:extLst>
              </p:cNvPr>
              <p:cNvSpPr txBox="1">
                <a:spLocks noRot="1" noChangeAspect="1" noMove="1" noResize="1" noEditPoints="1" noAdjustHandles="1" noChangeArrowheads="1" noChangeShapeType="1" noTextEdit="1"/>
              </p:cNvSpPr>
              <p:nvPr/>
            </p:nvSpPr>
            <p:spPr>
              <a:xfrm>
                <a:off x="6320621" y="1136691"/>
                <a:ext cx="4867275" cy="369332"/>
              </a:xfrm>
              <a:prstGeom prst="rect">
                <a:avLst/>
              </a:prstGeom>
              <a:blipFill>
                <a:blip r:embed="rId2"/>
                <a:stretch>
                  <a:fillRect l="-1128" t="-6557" b="-26230"/>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719484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34108" y="191747"/>
            <a:ext cx="11623430" cy="1325563"/>
          </a:xfrm>
        </p:spPr>
        <p:txBody>
          <a:bodyPr/>
          <a:lstStyle/>
          <a:p>
            <a:r>
              <a:rPr kumimoji="1" lang="ja-JP" altLang="en-US" dirty="0"/>
              <a:t>質点放物モデルの包絡線とドーム球場の形状</a:t>
            </a:r>
          </a:p>
        </p:txBody>
      </p:sp>
      <mc:AlternateContent xmlns:mc="http://schemas.openxmlformats.org/markup-compatibility/2006" xmlns:a14="http://schemas.microsoft.com/office/drawing/2010/main">
        <mc:Choice Requires="a14">
          <p:sp>
            <p:nvSpPr>
              <p:cNvPr id="5" name="テキスト ボックス 4"/>
              <p:cNvSpPr txBox="1"/>
              <p:nvPr/>
            </p:nvSpPr>
            <p:spPr>
              <a:xfrm>
                <a:off x="453191" y="1289316"/>
                <a:ext cx="6522118" cy="5262979"/>
              </a:xfrm>
              <a:prstGeom prst="rect">
                <a:avLst/>
              </a:prstGeom>
              <a:noFill/>
            </p:spPr>
            <p:txBody>
              <a:bodyPr wrap="square" rtlCol="0">
                <a:spAutoFit/>
              </a:bodyPr>
              <a:lstStyle/>
              <a:p>
                <a:r>
                  <a:rPr lang="ja-JP" altLang="en-US" sz="2800" dirty="0"/>
                  <a:t>曲線のパラメータを変化させたときにその曲線に</a:t>
                </a:r>
                <a:r>
                  <a:rPr kumimoji="1" lang="ja-JP" altLang="en-US" sz="2800" dirty="0"/>
                  <a:t>常に接しながら動く曲線のことを</a:t>
                </a:r>
                <a:r>
                  <a:rPr kumimoji="1" lang="ja-JP" altLang="en-US" sz="2800" b="1" dirty="0"/>
                  <a:t>包絡線</a:t>
                </a:r>
                <a:r>
                  <a:rPr kumimoji="1" lang="ja-JP" altLang="en-US" sz="2800" dirty="0"/>
                  <a:t>という</a:t>
                </a:r>
                <a:endParaRPr kumimoji="1" lang="en-US" altLang="ja-JP" sz="2800" dirty="0"/>
              </a:p>
              <a:p>
                <a:r>
                  <a:rPr lang="ja-JP" altLang="en-US" sz="2800" dirty="0"/>
                  <a:t>例として、</a:t>
                </a:r>
                <a14:m>
                  <m:oMath xmlns:m="http://schemas.openxmlformats.org/officeDocument/2006/math">
                    <m:sSup>
                      <m:sSupPr>
                        <m:ctrlPr>
                          <a:rPr lang="en-US" altLang="ja-JP" sz="2800" i="1">
                            <a:latin typeface="Cambria Math" panose="02040503050406030204" pitchFamily="18" charset="0"/>
                          </a:rPr>
                        </m:ctrlPr>
                      </m:sSupPr>
                      <m:e>
                        <m:r>
                          <a:rPr lang="en-US" altLang="ja-JP" sz="2800" i="1">
                            <a:latin typeface="Cambria Math" panose="02040503050406030204" pitchFamily="18" charset="0"/>
                          </a:rPr>
                          <m:t>𝑦</m:t>
                        </m:r>
                        <m:r>
                          <a:rPr lang="en-US" altLang="ja-JP" sz="2800" i="1">
                            <a:latin typeface="Cambria Math" panose="02040503050406030204" pitchFamily="18" charset="0"/>
                          </a:rPr>
                          <m:t>=2</m:t>
                        </m:r>
                        <m:r>
                          <a:rPr lang="en-US" altLang="ja-JP" sz="2800" i="1">
                            <a:latin typeface="Cambria Math" panose="02040503050406030204" pitchFamily="18" charset="0"/>
                          </a:rPr>
                          <m:t>𝑡𝑥</m:t>
                        </m:r>
                        <m:r>
                          <a:rPr lang="en-US" altLang="ja-JP" sz="2800" i="1">
                            <a:latin typeface="Cambria Math" panose="02040503050406030204" pitchFamily="18" charset="0"/>
                          </a:rPr>
                          <m:t> − </m:t>
                        </m:r>
                        <m:r>
                          <a:rPr lang="en-US" altLang="ja-JP" sz="2800" i="1">
                            <a:latin typeface="Cambria Math" panose="02040503050406030204" pitchFamily="18" charset="0"/>
                          </a:rPr>
                          <m:t>𝑡</m:t>
                        </m:r>
                      </m:e>
                      <m:sup>
                        <m:r>
                          <a:rPr lang="en-US" altLang="ja-JP" sz="2800" i="1">
                            <a:latin typeface="Cambria Math" panose="02040503050406030204" pitchFamily="18" charset="0"/>
                          </a:rPr>
                          <m:t>2</m:t>
                        </m:r>
                      </m:sup>
                    </m:sSup>
                  </m:oMath>
                </a14:m>
                <a:r>
                  <a:rPr kumimoji="1" lang="ja-JP" altLang="en-US" sz="2800" dirty="0"/>
                  <a:t>の</a:t>
                </a:r>
                <a14:m>
                  <m:oMath xmlns:m="http://schemas.openxmlformats.org/officeDocument/2006/math">
                    <m:r>
                      <a:rPr kumimoji="1" lang="en-US" altLang="ja-JP" sz="2800" b="0" i="1" dirty="0" smtClean="0">
                        <a:latin typeface="Cambria Math" panose="02040503050406030204" pitchFamily="18" charset="0"/>
                      </a:rPr>
                      <m:t>𝑡</m:t>
                    </m:r>
                  </m:oMath>
                </a14:m>
                <a:r>
                  <a:rPr kumimoji="1" lang="ja-JP" altLang="en-US" sz="2800" dirty="0"/>
                  <a:t>のパラメータを変えたときの包絡線は、</a:t>
                </a:r>
                <a14:m>
                  <m:oMath xmlns:m="http://schemas.openxmlformats.org/officeDocument/2006/math">
                    <m:r>
                      <a:rPr kumimoji="1" lang="en-US" altLang="ja-JP" sz="2800" b="0" i="1" smtClean="0">
                        <a:latin typeface="Cambria Math" panose="02040503050406030204" pitchFamily="18" charset="0"/>
                      </a:rPr>
                      <m:t>𝑦</m:t>
                    </m:r>
                    <m:r>
                      <a:rPr kumimoji="1" lang="en-US" altLang="ja-JP" sz="2800" b="0" i="1" smtClean="0">
                        <a:latin typeface="Cambria Math" panose="02040503050406030204" pitchFamily="18" charset="0"/>
                      </a:rPr>
                      <m:t>=</m:t>
                    </m:r>
                    <m:sSup>
                      <m:sSupPr>
                        <m:ctrlPr>
                          <a:rPr kumimoji="1" lang="en-US" altLang="ja-JP" sz="2800" b="0" i="1" smtClean="0">
                            <a:latin typeface="Cambria Math" panose="02040503050406030204" pitchFamily="18" charset="0"/>
                          </a:rPr>
                        </m:ctrlPr>
                      </m:sSupPr>
                      <m:e>
                        <m:r>
                          <a:rPr kumimoji="1" lang="en-US" altLang="ja-JP" sz="2800" b="0" i="1" smtClean="0">
                            <a:latin typeface="Cambria Math" panose="02040503050406030204" pitchFamily="18" charset="0"/>
                          </a:rPr>
                          <m:t>𝑥</m:t>
                        </m:r>
                      </m:e>
                      <m:sup>
                        <m:r>
                          <a:rPr kumimoji="1" lang="en-US" altLang="ja-JP" sz="2800" b="0" i="1" smtClean="0">
                            <a:latin typeface="Cambria Math" panose="02040503050406030204" pitchFamily="18" charset="0"/>
                          </a:rPr>
                          <m:t>2</m:t>
                        </m:r>
                      </m:sup>
                    </m:sSup>
                    <m:r>
                      <a:rPr lang="ja-JP" altLang="en-US" sz="2800" i="1">
                        <a:latin typeface="Cambria Math" panose="02040503050406030204" pitchFamily="18" charset="0"/>
                      </a:rPr>
                      <m:t>に</m:t>
                    </m:r>
                  </m:oMath>
                </a14:m>
                <a:r>
                  <a:rPr kumimoji="1" lang="ja-JP" altLang="en-US" sz="2800" dirty="0"/>
                  <a:t>なることを示す</a:t>
                </a:r>
                <a:endParaRPr kumimoji="1" lang="en-US" altLang="ja-JP" sz="2800" dirty="0"/>
              </a:p>
              <a:p>
                <a:endParaRPr lang="en-US" altLang="ja-JP" sz="2800" dirty="0"/>
              </a:p>
              <a:p>
                <a:r>
                  <a:rPr kumimoji="1" lang="ja-JP" altLang="en-US" sz="2800" dirty="0"/>
                  <a:t>ドーム球場は、同じ初速度でボールが飛ぶ</a:t>
                </a:r>
                <a:r>
                  <a:rPr lang="ja-JP" altLang="en-US" sz="2800" dirty="0"/>
                  <a:t>とき天井に当たりにくいように原点から同じ速度で質点を飛ばす曲線の包絡線の形をもとに設計される</a:t>
                </a:r>
                <a:endParaRPr lang="en-US" altLang="ja-JP" sz="2800" dirty="0"/>
              </a:p>
              <a:p>
                <a:endParaRPr kumimoji="1" lang="en-US" altLang="ja-JP" sz="2800" dirty="0"/>
              </a:p>
            </p:txBody>
          </p:sp>
        </mc:Choice>
        <mc:Fallback xmlns="">
          <p:sp>
            <p:nvSpPr>
              <p:cNvPr id="5" name="テキスト ボックス 4"/>
              <p:cNvSpPr txBox="1">
                <a:spLocks noRot="1" noChangeAspect="1" noMove="1" noResize="1" noEditPoints="1" noAdjustHandles="1" noChangeArrowheads="1" noChangeShapeType="1" noTextEdit="1"/>
              </p:cNvSpPr>
              <p:nvPr/>
            </p:nvSpPr>
            <p:spPr>
              <a:xfrm>
                <a:off x="453191" y="1289316"/>
                <a:ext cx="6522118" cy="5262979"/>
              </a:xfrm>
              <a:prstGeom prst="rect">
                <a:avLst/>
              </a:prstGeom>
              <a:blipFill>
                <a:blip r:embed="rId2"/>
                <a:stretch>
                  <a:fillRect l="-1869" t="-1159"/>
                </a:stretch>
              </a:blipFill>
            </p:spPr>
            <p:txBody>
              <a:bodyPr/>
              <a:lstStyle/>
              <a:p>
                <a:r>
                  <a:rPr lang="ja-JP" altLang="en-US">
                    <a:noFill/>
                  </a:rPr>
                  <a:t> </a:t>
                </a:r>
              </a:p>
            </p:txBody>
          </p:sp>
        </mc:Fallback>
      </mc:AlternateContent>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5309" y="1314591"/>
            <a:ext cx="4878806" cy="3495675"/>
          </a:xfrm>
          <a:prstGeom prst="rect">
            <a:avLst/>
          </a:prstGeom>
        </p:spPr>
      </p:pic>
      <mc:AlternateContent xmlns:mc="http://schemas.openxmlformats.org/markup-compatibility/2006" xmlns:a14="http://schemas.microsoft.com/office/drawing/2010/main">
        <mc:Choice Requires="a14">
          <p:sp>
            <p:nvSpPr>
              <p:cNvPr id="14" name="テキスト ボックス 13"/>
              <p:cNvSpPr txBox="1"/>
              <p:nvPr/>
            </p:nvSpPr>
            <p:spPr>
              <a:xfrm>
                <a:off x="8105777" y="4743088"/>
                <a:ext cx="2617870" cy="369332"/>
              </a:xfrm>
              <a:prstGeom prst="rect">
                <a:avLst/>
              </a:prstGeom>
              <a:noFill/>
            </p:spPr>
            <p:txBody>
              <a:bodyPr wrap="square" rtlCol="0">
                <a:spAutoFit/>
              </a:bodyPr>
              <a:lstStyle/>
              <a:p>
                <a14:m>
                  <m:oMath xmlns:m="http://schemas.openxmlformats.org/officeDocument/2006/math">
                    <m:sSup>
                      <m:sSupPr>
                        <m:ctrlPr>
                          <a:rPr lang="en-US" altLang="ja-JP" i="1" smtClean="0">
                            <a:latin typeface="Cambria Math" panose="02040503050406030204" pitchFamily="18" charset="0"/>
                          </a:rPr>
                        </m:ctrlPr>
                      </m:sSupPr>
                      <m:e>
                        <m:r>
                          <a:rPr lang="en-US" altLang="ja-JP" b="0" i="1" smtClean="0">
                            <a:latin typeface="Cambria Math" panose="02040503050406030204" pitchFamily="18" charset="0"/>
                          </a:rPr>
                          <m:t>𝑦</m:t>
                        </m:r>
                        <m:r>
                          <a:rPr lang="en-US" altLang="ja-JP" b="0" i="1" smtClean="0">
                            <a:latin typeface="Cambria Math" panose="02040503050406030204" pitchFamily="18" charset="0"/>
                          </a:rPr>
                          <m:t>=2</m:t>
                        </m:r>
                        <m:r>
                          <a:rPr lang="en-US" altLang="ja-JP" b="0" i="1" smtClean="0">
                            <a:latin typeface="Cambria Math" panose="02040503050406030204" pitchFamily="18" charset="0"/>
                          </a:rPr>
                          <m:t>𝑡𝑥</m:t>
                        </m:r>
                        <m:r>
                          <a:rPr lang="en-US" altLang="ja-JP" b="0" i="1" smtClean="0">
                            <a:latin typeface="Cambria Math" panose="02040503050406030204" pitchFamily="18" charset="0"/>
                          </a:rPr>
                          <m:t> − </m:t>
                        </m:r>
                        <m:r>
                          <a:rPr lang="en-US" altLang="ja-JP" b="0" i="1" smtClean="0">
                            <a:latin typeface="Cambria Math" panose="02040503050406030204" pitchFamily="18" charset="0"/>
                          </a:rPr>
                          <m:t>𝑡</m:t>
                        </m:r>
                      </m:e>
                      <m:sup>
                        <m:r>
                          <a:rPr lang="en-US" altLang="ja-JP" b="0" i="1" smtClean="0">
                            <a:latin typeface="Cambria Math" panose="02040503050406030204" pitchFamily="18" charset="0"/>
                          </a:rPr>
                          <m:t>2</m:t>
                        </m:r>
                      </m:sup>
                    </m:sSup>
                    <m:r>
                      <a:rPr lang="ja-JP" altLang="en-US" i="1">
                        <a:latin typeface="Cambria Math" panose="02040503050406030204" pitchFamily="18" charset="0"/>
                      </a:rPr>
                      <m:t>の</m:t>
                    </m:r>
                  </m:oMath>
                </a14:m>
                <a:r>
                  <a:rPr kumimoji="1" lang="ja-JP" altLang="en-US" dirty="0"/>
                  <a:t>包絡線</a:t>
                </a:r>
              </a:p>
            </p:txBody>
          </p:sp>
        </mc:Choice>
        <mc:Fallback xmlns="">
          <p:sp>
            <p:nvSpPr>
              <p:cNvPr id="14" name="テキスト ボックス 13"/>
              <p:cNvSpPr txBox="1">
                <a:spLocks noRot="1" noChangeAspect="1" noMove="1" noResize="1" noEditPoints="1" noAdjustHandles="1" noChangeArrowheads="1" noChangeShapeType="1" noTextEdit="1"/>
              </p:cNvSpPr>
              <p:nvPr/>
            </p:nvSpPr>
            <p:spPr>
              <a:xfrm>
                <a:off x="8105777" y="4743088"/>
                <a:ext cx="2617870" cy="369332"/>
              </a:xfrm>
              <a:prstGeom prst="rect">
                <a:avLst/>
              </a:prstGeom>
              <a:blipFill rotWithShape="0">
                <a:blip r:embed="rId4"/>
                <a:stretch>
                  <a:fillRect t="-6557" b="-26230"/>
                </a:stretch>
              </a:blipFill>
            </p:spPr>
            <p:txBody>
              <a:bodyPr/>
              <a:lstStyle/>
              <a:p>
                <a:r>
                  <a:rPr lang="ja-JP" altLang="en-US">
                    <a:noFill/>
                  </a:rPr>
                  <a:t> </a:t>
                </a:r>
              </a:p>
            </p:txBody>
          </p:sp>
        </mc:Fallback>
      </mc:AlternateContent>
      <p:sp>
        <p:nvSpPr>
          <p:cNvPr id="9" name="スライド番号プレースホルダー 8">
            <a:extLst>
              <a:ext uri="{FF2B5EF4-FFF2-40B4-BE49-F238E27FC236}">
                <a16:creationId xmlns:a16="http://schemas.microsoft.com/office/drawing/2014/main" id="{1C853883-0D0A-4CC0-9E89-F845F7266C24}"/>
              </a:ext>
            </a:extLst>
          </p:cNvPr>
          <p:cNvSpPr>
            <a:spLocks noGrp="1"/>
          </p:cNvSpPr>
          <p:nvPr>
            <p:ph type="sldNum" sz="quarter" idx="12"/>
          </p:nvPr>
        </p:nvSpPr>
        <p:spPr/>
        <p:txBody>
          <a:bodyPr/>
          <a:lstStyle/>
          <a:p>
            <a:pPr algn="ctr"/>
            <a:fld id="{3618331D-A76A-4019-8E14-1751E5ACDDCA}" type="slidenum">
              <a:rPr kumimoji="1" lang="ja-JP" altLang="en-US" sz="2000" smtClean="0"/>
              <a:pPr algn="ctr"/>
              <a:t>8</a:t>
            </a:fld>
            <a:endParaRPr kumimoji="1" lang="ja-JP" altLang="en-US" sz="2000" dirty="0"/>
          </a:p>
        </p:txBody>
      </p:sp>
    </p:spTree>
    <p:extLst>
      <p:ext uri="{BB962C8B-B14F-4D97-AF65-F5344CB8AC3E}">
        <p14:creationId xmlns:p14="http://schemas.microsoft.com/office/powerpoint/2010/main" val="563357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結果</a:t>
            </a:r>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65423" y="1690688"/>
            <a:ext cx="5807662" cy="3526081"/>
          </a:xfrm>
        </p:spPr>
      </p:pic>
      <p:sp>
        <p:nvSpPr>
          <p:cNvPr id="5" name="コンテンツ プレースホルダー 2"/>
          <p:cNvSpPr txBox="1">
            <a:spLocks/>
          </p:cNvSpPr>
          <p:nvPr/>
        </p:nvSpPr>
        <p:spPr>
          <a:xfrm>
            <a:off x="838200" y="1690688"/>
            <a:ext cx="5046785" cy="48181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2400" dirty="0"/>
              <a:t>抵抗が働かない場合の包絡線は、ドームの天井の形状より鋭い形状になっている</a:t>
            </a:r>
            <a:endParaRPr lang="en-US" altLang="ja-JP" sz="2400" dirty="0"/>
          </a:p>
          <a:p>
            <a:r>
              <a:rPr lang="ja-JP" altLang="en-US" sz="2400" dirty="0"/>
              <a:t>粘性抵抗が働く場合の包絡線は、ドームの天井の形状より少し鋭い形状になっている</a:t>
            </a:r>
            <a:endParaRPr lang="en-US" altLang="ja-JP" sz="2400" dirty="0"/>
          </a:p>
          <a:p>
            <a:r>
              <a:rPr lang="ja-JP" altLang="en-US" sz="2400" dirty="0"/>
              <a:t>慣性抵抗が働く場合の包絡線は、ドームの天井の形状より少し鈍い形状になっているが、もっとも近い形状になっている</a:t>
            </a:r>
            <a:endParaRPr lang="en-US" altLang="ja-JP" sz="2400" dirty="0"/>
          </a:p>
          <a:p>
            <a:r>
              <a:rPr lang="ja-JP" altLang="en-US" sz="2400" dirty="0"/>
              <a:t>ドーム球場は、 ボールに働く空気抵抗力を慣性抵抗として設計されていることがわかる</a:t>
            </a:r>
            <a:endParaRPr lang="en-US" altLang="ja-JP" sz="2400" dirty="0"/>
          </a:p>
          <a:p>
            <a:endParaRPr lang="ja-JP" altLang="en-US" dirty="0"/>
          </a:p>
        </p:txBody>
      </p:sp>
      <p:cxnSp>
        <p:nvCxnSpPr>
          <p:cNvPr id="6" name="直線コネクタ 5"/>
          <p:cNvCxnSpPr/>
          <p:nvPr/>
        </p:nvCxnSpPr>
        <p:spPr>
          <a:xfrm flipV="1">
            <a:off x="11049000" y="3997569"/>
            <a:ext cx="64477" cy="229883"/>
          </a:xfrm>
          <a:prstGeom prst="line">
            <a:avLst/>
          </a:prstGeom>
        </p:spPr>
        <p:style>
          <a:lnRef idx="1">
            <a:schemeClr val="dk1"/>
          </a:lnRef>
          <a:fillRef idx="0">
            <a:schemeClr val="dk1"/>
          </a:fillRef>
          <a:effectRef idx="0">
            <a:schemeClr val="dk1"/>
          </a:effectRef>
          <a:fontRef idx="minor">
            <a:schemeClr val="tx1"/>
          </a:fontRef>
        </p:style>
      </p:cxnSp>
      <p:sp>
        <p:nvSpPr>
          <p:cNvPr id="9" name="テキスト ボックス 8"/>
          <p:cNvSpPr txBox="1"/>
          <p:nvPr/>
        </p:nvSpPr>
        <p:spPr>
          <a:xfrm>
            <a:off x="10766946" y="3732150"/>
            <a:ext cx="914400" cy="307777"/>
          </a:xfrm>
          <a:prstGeom prst="rect">
            <a:avLst/>
          </a:prstGeom>
          <a:noFill/>
        </p:spPr>
        <p:txBody>
          <a:bodyPr wrap="square" rtlCol="0">
            <a:spAutoFit/>
          </a:bodyPr>
          <a:lstStyle/>
          <a:p>
            <a:r>
              <a:rPr kumimoji="1" lang="ja-JP" altLang="en-US" sz="1400" b="1" dirty="0">
                <a:solidFill>
                  <a:schemeClr val="accent5">
                    <a:lumMod val="75000"/>
                  </a:schemeClr>
                </a:solidFill>
              </a:rPr>
              <a:t>抵抗なし</a:t>
            </a:r>
          </a:p>
        </p:txBody>
      </p:sp>
      <p:cxnSp>
        <p:nvCxnSpPr>
          <p:cNvPr id="10" name="直線コネクタ 9"/>
          <p:cNvCxnSpPr>
            <a:endCxn id="11" idx="0"/>
          </p:cNvCxnSpPr>
          <p:nvPr/>
        </p:nvCxnSpPr>
        <p:spPr>
          <a:xfrm>
            <a:off x="11130221" y="4818615"/>
            <a:ext cx="32237" cy="287431"/>
          </a:xfrm>
          <a:prstGeom prst="line">
            <a:avLst/>
          </a:prstGeom>
        </p:spPr>
        <p:style>
          <a:lnRef idx="1">
            <a:schemeClr val="dk1"/>
          </a:lnRef>
          <a:fillRef idx="0">
            <a:schemeClr val="dk1"/>
          </a:fillRef>
          <a:effectRef idx="0">
            <a:schemeClr val="dk1"/>
          </a:effectRef>
          <a:fontRef idx="minor">
            <a:schemeClr val="tx1"/>
          </a:fontRef>
        </p:style>
      </p:cxnSp>
      <p:sp>
        <p:nvSpPr>
          <p:cNvPr id="11" name="テキスト ボックス 10"/>
          <p:cNvSpPr txBox="1"/>
          <p:nvPr/>
        </p:nvSpPr>
        <p:spPr>
          <a:xfrm>
            <a:off x="10705258" y="5106046"/>
            <a:ext cx="914400" cy="307777"/>
          </a:xfrm>
          <a:prstGeom prst="rect">
            <a:avLst/>
          </a:prstGeom>
          <a:noFill/>
        </p:spPr>
        <p:txBody>
          <a:bodyPr wrap="square" rtlCol="0">
            <a:spAutoFit/>
          </a:bodyPr>
          <a:lstStyle/>
          <a:p>
            <a:r>
              <a:rPr kumimoji="1" lang="ja-JP" altLang="en-US" sz="1400" b="1" dirty="0">
                <a:solidFill>
                  <a:srgbClr val="7030A0"/>
                </a:solidFill>
              </a:rPr>
              <a:t>粘性抵抗</a:t>
            </a:r>
          </a:p>
        </p:txBody>
      </p:sp>
      <p:cxnSp>
        <p:nvCxnSpPr>
          <p:cNvPr id="14" name="直線コネクタ 13"/>
          <p:cNvCxnSpPr>
            <a:endCxn id="15" idx="0"/>
          </p:cNvCxnSpPr>
          <p:nvPr/>
        </p:nvCxnSpPr>
        <p:spPr>
          <a:xfrm flipH="1">
            <a:off x="9274638" y="4824888"/>
            <a:ext cx="449654" cy="237992"/>
          </a:xfrm>
          <a:prstGeom prst="line">
            <a:avLst/>
          </a:prstGeom>
        </p:spPr>
        <p:style>
          <a:lnRef idx="1">
            <a:schemeClr val="dk1"/>
          </a:lnRef>
          <a:fillRef idx="0">
            <a:schemeClr val="dk1"/>
          </a:fillRef>
          <a:effectRef idx="0">
            <a:schemeClr val="dk1"/>
          </a:effectRef>
          <a:fontRef idx="minor">
            <a:schemeClr val="tx1"/>
          </a:fontRef>
        </p:style>
      </p:cxnSp>
      <p:sp>
        <p:nvSpPr>
          <p:cNvPr id="15" name="テキスト ボックス 14"/>
          <p:cNvSpPr txBox="1"/>
          <p:nvPr/>
        </p:nvSpPr>
        <p:spPr>
          <a:xfrm>
            <a:off x="8817438" y="5062880"/>
            <a:ext cx="914400" cy="307777"/>
          </a:xfrm>
          <a:prstGeom prst="rect">
            <a:avLst/>
          </a:prstGeom>
          <a:noFill/>
        </p:spPr>
        <p:txBody>
          <a:bodyPr wrap="square" rtlCol="0">
            <a:spAutoFit/>
          </a:bodyPr>
          <a:lstStyle/>
          <a:p>
            <a:r>
              <a:rPr lang="ja-JP" altLang="en-US" sz="1400" b="1" dirty="0">
                <a:solidFill>
                  <a:schemeClr val="accent6">
                    <a:lumMod val="50000"/>
                  </a:schemeClr>
                </a:solidFill>
              </a:rPr>
              <a:t>慣性抵抗</a:t>
            </a:r>
            <a:endParaRPr kumimoji="1" lang="ja-JP" altLang="en-US" sz="1400" b="1" dirty="0">
              <a:solidFill>
                <a:schemeClr val="accent6">
                  <a:lumMod val="50000"/>
                </a:schemeClr>
              </a:solidFill>
            </a:endParaRPr>
          </a:p>
        </p:txBody>
      </p:sp>
      <p:sp>
        <p:nvSpPr>
          <p:cNvPr id="3" name="テキスト ボックス 2"/>
          <p:cNvSpPr txBox="1"/>
          <p:nvPr/>
        </p:nvSpPr>
        <p:spPr>
          <a:xfrm>
            <a:off x="7783345" y="5413823"/>
            <a:ext cx="4290646" cy="830997"/>
          </a:xfrm>
          <a:prstGeom prst="rect">
            <a:avLst/>
          </a:prstGeom>
          <a:noFill/>
        </p:spPr>
        <p:txBody>
          <a:bodyPr wrap="square" rtlCol="0">
            <a:spAutoFit/>
          </a:bodyPr>
          <a:lstStyle/>
          <a:p>
            <a:r>
              <a:rPr lang="en-US" altLang="ja-JP" sz="1200" dirty="0"/>
              <a:t>『</a:t>
            </a:r>
            <a:r>
              <a:rPr lang="ja-JP" altLang="en-US" sz="1200" dirty="0"/>
              <a:t>福岡ドームの設備概要</a:t>
            </a:r>
            <a:r>
              <a:rPr lang="en-US" altLang="ja-JP" sz="1200" dirty="0"/>
              <a:t>:</a:t>
            </a:r>
            <a:r>
              <a:rPr lang="ja-JP" altLang="en-US" sz="1200" dirty="0"/>
              <a:t>竹中工務店・前田建設工業共同施計・施施工</a:t>
            </a:r>
            <a:r>
              <a:rPr lang="en-US" altLang="ja-JP" sz="1200" dirty="0"/>
              <a:t>』 http://</a:t>
            </a:r>
            <a:r>
              <a:rPr lang="en-US" altLang="ja-JP" sz="1200" dirty="0" err="1"/>
              <a:t>eprints.lib.hokudai.ac.jp</a:t>
            </a:r>
            <a:r>
              <a:rPr lang="en-US" altLang="ja-JP" sz="1200" dirty="0"/>
              <a:t>/</a:t>
            </a:r>
            <a:r>
              <a:rPr lang="en-US" altLang="ja-JP" sz="1200" dirty="0" err="1"/>
              <a:t>dspace</a:t>
            </a:r>
            <a:r>
              <a:rPr lang="en-US" altLang="ja-JP" sz="1200" dirty="0"/>
              <a:t>/</a:t>
            </a:r>
            <a:r>
              <a:rPr lang="en-US" altLang="ja-JP" sz="1200" dirty="0" err="1"/>
              <a:t>bitstream</a:t>
            </a:r>
            <a:r>
              <a:rPr lang="en-US" altLang="ja-JP" sz="1200" dirty="0"/>
              <a:t>/2115/7471/1/1-8-3 </a:t>
            </a:r>
            <a:r>
              <a:rPr lang="en-US" altLang="ja-JP" sz="1200" dirty="0" err="1"/>
              <a:t>p303-311.pdf</a:t>
            </a:r>
            <a:endParaRPr kumimoji="1" lang="ja-JP" altLang="en-US" sz="1200" dirty="0"/>
          </a:p>
        </p:txBody>
      </p:sp>
      <p:sp>
        <p:nvSpPr>
          <p:cNvPr id="16" name="スライド番号プレースホルダー 15">
            <a:extLst>
              <a:ext uri="{FF2B5EF4-FFF2-40B4-BE49-F238E27FC236}">
                <a16:creationId xmlns:a16="http://schemas.microsoft.com/office/drawing/2014/main" id="{45ACAD2C-B4D5-4F7C-B78E-A721B859993B}"/>
              </a:ext>
            </a:extLst>
          </p:cNvPr>
          <p:cNvSpPr>
            <a:spLocks noGrp="1"/>
          </p:cNvSpPr>
          <p:nvPr>
            <p:ph type="sldNum" sz="quarter" idx="12"/>
          </p:nvPr>
        </p:nvSpPr>
        <p:spPr/>
        <p:txBody>
          <a:bodyPr/>
          <a:lstStyle/>
          <a:p>
            <a:pPr algn="ctr"/>
            <a:fld id="{3618331D-A76A-4019-8E14-1751E5ACDDCA}" type="slidenum">
              <a:rPr kumimoji="1" lang="ja-JP" altLang="en-US" sz="2000" smtClean="0"/>
              <a:pPr algn="ctr"/>
              <a:t>9</a:t>
            </a:fld>
            <a:endParaRPr kumimoji="1" lang="ja-JP" altLang="en-US" sz="2000" dirty="0"/>
          </a:p>
        </p:txBody>
      </p:sp>
    </p:spTree>
    <p:extLst>
      <p:ext uri="{BB962C8B-B14F-4D97-AF65-F5344CB8AC3E}">
        <p14:creationId xmlns:p14="http://schemas.microsoft.com/office/powerpoint/2010/main" val="178444708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67605</TotalTime>
  <Words>1274</Words>
  <Application>Microsoft Office PowerPoint</Application>
  <PresentationFormat>ワイド画面</PresentationFormat>
  <Paragraphs>230</Paragraphs>
  <Slides>19</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19</vt:i4>
      </vt:variant>
    </vt:vector>
  </HeadingPairs>
  <TitlesOfParts>
    <vt:vector size="25" baseType="lpstr">
      <vt:lpstr>ＭＳ Ｐゴシック</vt:lpstr>
      <vt:lpstr>游ゴシック</vt:lpstr>
      <vt:lpstr>游ゴシック Light</vt:lpstr>
      <vt:lpstr>Arial</vt:lpstr>
      <vt:lpstr>Cambria Math</vt:lpstr>
      <vt:lpstr>Office テーマ</vt:lpstr>
      <vt:lpstr>空気抵抗力の運動への影響</vt:lpstr>
      <vt:lpstr>概要</vt:lpstr>
      <vt:lpstr>空気抵抗力</vt:lpstr>
      <vt:lpstr>質点の放物運動モデル</vt:lpstr>
      <vt:lpstr>運動方程式</vt:lpstr>
      <vt:lpstr>結果</vt:lpstr>
      <vt:lpstr>射角と飛距離</vt:lpstr>
      <vt:lpstr>質点放物モデルの包絡線とドーム球場の形状</vt:lpstr>
      <vt:lpstr>結果</vt:lpstr>
      <vt:lpstr>動体の形状による空気抵抗力の比較</vt:lpstr>
      <vt:lpstr>PowerPoint プレゼンテーション</vt:lpstr>
      <vt:lpstr>y(x)の形</vt:lpstr>
      <vt:lpstr>抵抗力が最小の形状</vt:lpstr>
      <vt:lpstr>速度による抵抗力の比較</vt:lpstr>
      <vt:lpstr>まとめ</vt:lpstr>
      <vt:lpstr>粒子の運動量変化</vt:lpstr>
      <vt:lpstr>物体の断面の運動量変化</vt:lpstr>
      <vt:lpstr>斜面が受ける運動量変化</vt:lpstr>
      <vt:lpstr>考察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空気抵抗と○○</dc:title>
  <dc:creator>fukui417@outlook.jp</dc:creator>
  <cp:lastModifiedBy>fukui417@outlook.jp</cp:lastModifiedBy>
  <cp:revision>104</cp:revision>
  <cp:lastPrinted>2020-02-08T02:45:12Z</cp:lastPrinted>
  <dcterms:created xsi:type="dcterms:W3CDTF">2019-08-05T07:12:50Z</dcterms:created>
  <dcterms:modified xsi:type="dcterms:W3CDTF">2020-02-13T18:33:14Z</dcterms:modified>
</cp:coreProperties>
</file>