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21"/>
  </p:notesMasterIdLst>
  <p:sldIdLst>
    <p:sldId id="274" r:id="rId2"/>
    <p:sldId id="268" r:id="rId3"/>
    <p:sldId id="257" r:id="rId4"/>
    <p:sldId id="283" r:id="rId5"/>
    <p:sldId id="279" r:id="rId6"/>
    <p:sldId id="260" r:id="rId7"/>
    <p:sldId id="277" r:id="rId8"/>
    <p:sldId id="278" r:id="rId9"/>
    <p:sldId id="266" r:id="rId10"/>
    <p:sldId id="270" r:id="rId11"/>
    <p:sldId id="275" r:id="rId12"/>
    <p:sldId id="281" r:id="rId13"/>
    <p:sldId id="285" r:id="rId14"/>
    <p:sldId id="272" r:id="rId15"/>
    <p:sldId id="280" r:id="rId16"/>
    <p:sldId id="273" r:id="rId17"/>
    <p:sldId id="284" r:id="rId18"/>
    <p:sldId id="282" r:id="rId19"/>
    <p:sldId id="286"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F1A79B-15D3-2A80-550A-D71F42336C82}" v="40" dt="2020-02-08T00:34:48.920"/>
    <p1510:client id="{1E52A562-F682-B73F-FDC3-D909BEDB4DC6}" v="395" dt="2020-02-13T18:37:27.946"/>
    <p1510:client id="{30C84B4D-7E64-9729-426E-3911270C4434}" v="554" dt="2019-11-02T12:37:59.999"/>
    <p1510:client id="{40C3FE00-2D27-3DDE-B797-C8666C660D0B}" v="1990" dt="2020-02-13T05:41:47.947"/>
    <p1510:client id="{542F80EA-9BBC-9C85-A485-CCFCE6FE8A99}" v="59" dt="2020-02-07T21:54:29.117"/>
    <p1510:client id="{6B35997C-DFE2-CE05-97F7-C56CA71231EE}" v="22" dt="2020-02-13T20:25:23.635"/>
    <p1510:client id="{6F98E5B7-47B9-CF6E-FCF7-FC83ED96FBB8}" v="1292" dt="2019-11-21T03:28:43.043"/>
    <p1510:client id="{889B72FE-CFAC-46A4-9911-09F0F25B26CF}" v="2116" dt="2020-02-07T17:39:38.194"/>
    <p1510:client id="{9CCA5741-3A8F-1645-69A1-B640BE1619E0}" v="36" dt="2020-02-07T19:42:19.532"/>
    <p1510:client id="{AE067074-7E4A-4AB1-86BA-76CE004AE2AD}" v="3" dt="2020-02-07T18:09:13.788"/>
    <p1510:client id="{CDC31045-4A3C-3856-3F96-8160F7E6375B}" v="799" dt="2019-11-20T08:24:13.080"/>
    <p1510:client id="{E080C4E7-BC78-BAB7-43F3-9ACEF8D334A4}" v="1" dt="2019-11-03T00:09:03.031"/>
    <p1510:client id="{EF62EF3E-65B1-4ED9-44B4-114F5E5F45B1}" v="358" dt="2019-11-19T07:26:25.542"/>
    <p1510:client id="{FE563EC1-88D7-573F-80F8-402553448152}" v="637" dt="2019-11-02T12:19:57.7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997" autoAdjust="0"/>
    <p:restoredTop sz="94660"/>
  </p:normalViewPr>
  <p:slideViewPr>
    <p:cSldViewPr snapToGrid="0">
      <p:cViewPr varScale="1">
        <p:scale>
          <a:sx n="82" d="100"/>
          <a:sy n="82" d="100"/>
        </p:scale>
        <p:origin x="77"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90E22A-6EB0-46C1-8E5B-13032DEF3F94}" type="datetimeFigureOut">
              <a:rPr kumimoji="1" lang="ja-JP" altLang="en-US" smtClean="0"/>
              <a:t>2020/2/14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DA3849-8D0E-4321-B62D-11252D90FDAD}" type="slidenum">
              <a:rPr kumimoji="1" lang="ja-JP" altLang="en-US" smtClean="0"/>
              <a:t>‹#›</a:t>
            </a:fld>
            <a:endParaRPr kumimoji="1" lang="ja-JP" altLang="en-US"/>
          </a:p>
        </p:txBody>
      </p:sp>
    </p:spTree>
    <p:extLst>
      <p:ext uri="{BB962C8B-B14F-4D97-AF65-F5344CB8AC3E}">
        <p14:creationId xmlns:p14="http://schemas.microsoft.com/office/powerpoint/2010/main" val="2278041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C8F9559-B1C6-46C3-B75A-8234C7D22B4B}" type="datetime1">
              <a:rPr lang="en-US" altLang="ja-JP" smtClean="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133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6D33BDE-0867-400B-B400-F83228CBE7D9}" type="datetime1">
              <a:rPr lang="en-US" altLang="ja-JP" smtClean="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60865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F99D579-A87E-4F9B-A256-62D50CFCA020}" type="datetime1">
              <a:rPr lang="en-US" altLang="ja-JP" smtClean="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32469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67B42B1-53FB-4562-BF78-23220E03ABAF}" type="datetime1">
              <a:rPr lang="en-US" altLang="ja-JP" smtClean="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18177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D013AC2-CB04-4101-AA08-E35EFBFB7A2B}" type="datetime1">
              <a:rPr lang="en-US" altLang="ja-JP" smtClean="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88954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0EA20C00-4F54-4D67-9925-A05F9FF32736}" type="datetime1">
              <a:rPr lang="en-US" altLang="ja-JP" smtClean="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16306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1D416B12-6139-4A01-9E2A-05A9FEA21DB4}" type="datetime1">
              <a:rPr lang="en-US" altLang="ja-JP" smtClean="0"/>
              <a:t>2/14/2020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87675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9564BA8-6CD1-4A9E-B199-6D07E606821A}" type="datetime1">
              <a:rPr lang="en-US" altLang="ja-JP" smtClean="0"/>
              <a:t>2/14/2020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45949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D019E4-0241-49FF-9C81-08DA6F28CF50}" type="datetime1">
              <a:rPr lang="en-US" altLang="ja-JP" smtClean="0"/>
              <a:t>2/14/2020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99767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2BDFC481-D942-48E8-8AA1-964B62ABEA4E}" type="datetime1">
              <a:rPr lang="en-US" altLang="ja-JP" smtClean="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44506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E58BF299-7956-476F-8D77-6ADE9A3B93B1}" type="datetime1">
              <a:rPr lang="en-US" altLang="ja-JP" smtClean="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19463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76BCB-3B88-4F51-8821-B3C7D86B5526}" type="datetime1">
              <a:rPr lang="en-US" altLang="ja-JP" smtClean="0"/>
              <a:t>2/14/2020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8022494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nao.ac.jp/news/science/2019/20190410-eht.html"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knzw.tech/raytracing/?page_id=50"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EE140107-3F35-415A-82C2-CB14A59A2CB1}"/>
              </a:ext>
            </a:extLst>
          </p:cNvPr>
          <p:cNvSpPr>
            <a:spLocks noGrp="1"/>
          </p:cNvSpPr>
          <p:nvPr>
            <p:ph type="ctrTitle"/>
          </p:nvPr>
        </p:nvSpPr>
        <p:spPr>
          <a:xfrm>
            <a:off x="1524000" y="1122362"/>
            <a:ext cx="9144000" cy="2900518"/>
          </a:xfrm>
        </p:spPr>
        <p:txBody>
          <a:bodyPr vert="horz" lIns="91440" tIns="45720" rIns="91440" bIns="45720" rtlCol="0">
            <a:normAutofit/>
          </a:bodyPr>
          <a:lstStyle/>
          <a:p>
            <a:r>
              <a:rPr lang="ja-JP" altLang="ja-JP">
                <a:solidFill>
                  <a:srgbClr val="FFFFFF"/>
                </a:solidFill>
                <a:ea typeface="游明朝" panose="02020400000000000000" pitchFamily="18" charset="-128"/>
                <a:cs typeface="Calibri Light"/>
              </a:rPr>
              <a:t>レイ・トレーシング法によるブラックホールの撮像シミュレーション</a:t>
            </a:r>
          </a:p>
        </p:txBody>
      </p:sp>
      <p:sp>
        <p:nvSpPr>
          <p:cNvPr id="5" name="字幕 4">
            <a:extLst>
              <a:ext uri="{FF2B5EF4-FFF2-40B4-BE49-F238E27FC236}">
                <a16:creationId xmlns:a16="http://schemas.microsoft.com/office/drawing/2014/main" id="{E93265A7-DA38-40F1-8743-06E52A061F1B}"/>
              </a:ext>
            </a:extLst>
          </p:cNvPr>
          <p:cNvSpPr>
            <a:spLocks noGrp="1"/>
          </p:cNvSpPr>
          <p:nvPr>
            <p:ph type="subTitle" idx="1"/>
          </p:nvPr>
        </p:nvSpPr>
        <p:spPr>
          <a:xfrm>
            <a:off x="1524000" y="4159404"/>
            <a:ext cx="9144000" cy="1098395"/>
          </a:xfrm>
        </p:spPr>
        <p:txBody>
          <a:bodyPr>
            <a:normAutofit/>
          </a:bodyPr>
          <a:lstStyle/>
          <a:p>
            <a:r>
              <a:rPr lang="en-US" altLang="ja-JP" b="1" dirty="0">
                <a:solidFill>
                  <a:srgbClr val="FFFFFF"/>
                </a:solidFill>
                <a:ea typeface="游明朝" panose="02020400000000000000" pitchFamily="18" charset="-128"/>
                <a:cs typeface="Calibri"/>
              </a:rPr>
              <a:t>B16071</a:t>
            </a:r>
            <a:endParaRPr lang="ja-JP" altLang="ja-JP" b="1" dirty="0">
              <a:solidFill>
                <a:srgbClr val="FFFFFF"/>
              </a:solidFill>
              <a:ea typeface="游明朝" panose="02020400000000000000" pitchFamily="18" charset="-128"/>
              <a:cs typeface="Calibri"/>
            </a:endParaRPr>
          </a:p>
          <a:p>
            <a:r>
              <a:rPr lang="ja-JP" altLang="ja-JP" dirty="0">
                <a:solidFill>
                  <a:srgbClr val="FFFFFF"/>
                </a:solidFill>
                <a:ea typeface="游明朝" panose="02020400000000000000" pitchFamily="18" charset="-128"/>
                <a:cs typeface="Calibri"/>
              </a:rPr>
              <a:t>福中　笙太</a:t>
            </a:r>
          </a:p>
        </p:txBody>
      </p:sp>
    </p:spTree>
    <p:extLst>
      <p:ext uri="{BB962C8B-B14F-4D97-AF65-F5344CB8AC3E}">
        <p14:creationId xmlns:p14="http://schemas.microsoft.com/office/powerpoint/2010/main" val="300020057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16">
            <a:extLst>
              <a:ext uri="{FF2B5EF4-FFF2-40B4-BE49-F238E27FC236}">
                <a16:creationId xmlns:a16="http://schemas.microsoft.com/office/drawing/2014/main" id="{88A228BE-09A8-46F9-9570-052AB6CBC4B3}"/>
              </a:ext>
            </a:extLst>
          </p:cNvPr>
          <p:cNvPicPr>
            <a:picLocks noChangeAspect="1"/>
          </p:cNvPicPr>
          <p:nvPr/>
        </p:nvPicPr>
        <p:blipFill>
          <a:blip r:embed="rId2"/>
          <a:stretch>
            <a:fillRect/>
          </a:stretch>
        </p:blipFill>
        <p:spPr>
          <a:xfrm>
            <a:off x="409460" y="1454686"/>
            <a:ext cx="5286259" cy="3939448"/>
          </a:xfrm>
          <a:prstGeom prst="rect">
            <a:avLst/>
          </a:prstGeom>
        </p:spPr>
      </p:pic>
      <p:sp>
        <p:nvSpPr>
          <p:cNvPr id="2" name="タイトル 1">
            <a:extLst>
              <a:ext uri="{FF2B5EF4-FFF2-40B4-BE49-F238E27FC236}">
                <a16:creationId xmlns:a16="http://schemas.microsoft.com/office/drawing/2014/main" id="{6815B7E5-6925-43F0-9ABA-9C377580721D}"/>
              </a:ext>
            </a:extLst>
          </p:cNvPr>
          <p:cNvSpPr>
            <a:spLocks noGrp="1"/>
          </p:cNvSpPr>
          <p:nvPr>
            <p:ph type="title"/>
          </p:nvPr>
        </p:nvSpPr>
        <p:spPr/>
        <p:txBody>
          <a:bodyPr>
            <a:normAutofit/>
          </a:bodyPr>
          <a:lstStyle/>
          <a:p>
            <a:r>
              <a:rPr lang="ja-JP" altLang="en-US" sz="4000">
                <a:ea typeface="ＭＳ Ｐゴシック"/>
                <a:cs typeface="Calibri Light"/>
              </a:rPr>
              <a:t>各モデルにおける粒子の軌跡</a:t>
            </a:r>
          </a:p>
        </p:txBody>
      </p:sp>
      <p:sp>
        <p:nvSpPr>
          <p:cNvPr id="14" name="テキスト ボックス 13">
            <a:extLst>
              <a:ext uri="{FF2B5EF4-FFF2-40B4-BE49-F238E27FC236}">
                <a16:creationId xmlns:a16="http://schemas.microsoft.com/office/drawing/2014/main" id="{197ADD2B-8BB9-4D8A-9A71-3D64EEDF6A85}"/>
              </a:ext>
            </a:extLst>
          </p:cNvPr>
          <p:cNvSpPr txBox="1"/>
          <p:nvPr/>
        </p:nvSpPr>
        <p:spPr>
          <a:xfrm>
            <a:off x="2206027" y="5692912"/>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latin typeface="MS PGothic"/>
                <a:ea typeface="MS PGothic"/>
                <a:cs typeface="Calibri"/>
              </a:rPr>
              <a:t>平面写真モデル</a:t>
            </a:r>
            <a:endParaRPr lang="ja-JP" altLang="en-US" dirty="0">
              <a:latin typeface="MS PGothic"/>
              <a:ea typeface="MS PGothic"/>
              <a:cs typeface="Calibri"/>
            </a:endParaRPr>
          </a:p>
        </p:txBody>
      </p:sp>
      <p:sp>
        <p:nvSpPr>
          <p:cNvPr id="15" name="テキスト ボックス 14">
            <a:extLst>
              <a:ext uri="{FF2B5EF4-FFF2-40B4-BE49-F238E27FC236}">
                <a16:creationId xmlns:a16="http://schemas.microsoft.com/office/drawing/2014/main" id="{C4D199BC-5468-4E03-A3A6-698A15B7B9B0}"/>
              </a:ext>
            </a:extLst>
          </p:cNvPr>
          <p:cNvSpPr txBox="1"/>
          <p:nvPr/>
        </p:nvSpPr>
        <p:spPr>
          <a:xfrm>
            <a:off x="8180603" y="5697241"/>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latin typeface="MS PGothic"/>
                <a:ea typeface="MS PGothic"/>
                <a:cs typeface="Calibri"/>
              </a:rPr>
              <a:t>円筒写真モデル</a:t>
            </a:r>
          </a:p>
        </p:txBody>
      </p:sp>
      <p:pic>
        <p:nvPicPr>
          <p:cNvPr id="8" name="図 8" descr="抽象, スクリーンショット が含まれている画像&#10;&#10;非常に高い精度で生成された説明">
            <a:extLst>
              <a:ext uri="{FF2B5EF4-FFF2-40B4-BE49-F238E27FC236}">
                <a16:creationId xmlns:a16="http://schemas.microsoft.com/office/drawing/2014/main" id="{4324F26B-3702-4049-BB56-FC505C8E3812}"/>
              </a:ext>
            </a:extLst>
          </p:cNvPr>
          <p:cNvPicPr>
            <a:picLocks noGrp="1" noChangeAspect="1"/>
          </p:cNvPicPr>
          <p:nvPr>
            <p:ph idx="1"/>
          </p:nvPr>
        </p:nvPicPr>
        <p:blipFill>
          <a:blip r:embed="rId3"/>
          <a:stretch>
            <a:fillRect/>
          </a:stretch>
        </p:blipFill>
        <p:spPr>
          <a:xfrm>
            <a:off x="6096327" y="1447483"/>
            <a:ext cx="5603575" cy="3960210"/>
          </a:xfrm>
        </p:spPr>
      </p:pic>
      <p:sp>
        <p:nvSpPr>
          <p:cNvPr id="5" name="スライド番号プレースホルダー 4">
            <a:extLst>
              <a:ext uri="{FF2B5EF4-FFF2-40B4-BE49-F238E27FC236}">
                <a16:creationId xmlns:a16="http://schemas.microsoft.com/office/drawing/2014/main" id="{76A8BC03-167A-4107-A100-38035A2F831C}"/>
              </a:ext>
            </a:extLst>
          </p:cNvPr>
          <p:cNvSpPr>
            <a:spLocks noGrp="1"/>
          </p:cNvSpPr>
          <p:nvPr>
            <p:ph type="sldNum" sz="quarter" idx="12"/>
          </p:nvPr>
        </p:nvSpPr>
        <p:spPr/>
        <p:txBody>
          <a:bodyPr/>
          <a:lstStyle/>
          <a:p>
            <a:fld id="{48F63A3B-78C7-47BE-AE5E-E10140E04643}" type="slidenum">
              <a:rPr lang="en-US" smtClean="0"/>
              <a:t>9</a:t>
            </a:fld>
            <a:endParaRPr lang="en-US" dirty="0"/>
          </a:p>
        </p:txBody>
      </p:sp>
      <p:sp>
        <p:nvSpPr>
          <p:cNvPr id="3" name="楕円 2">
            <a:extLst>
              <a:ext uri="{FF2B5EF4-FFF2-40B4-BE49-F238E27FC236}">
                <a16:creationId xmlns:a16="http://schemas.microsoft.com/office/drawing/2014/main" id="{D402E236-D4AE-44AA-AF1B-B8F5C332FDBF}"/>
              </a:ext>
            </a:extLst>
          </p:cNvPr>
          <p:cNvSpPr/>
          <p:nvPr/>
        </p:nvSpPr>
        <p:spPr>
          <a:xfrm>
            <a:off x="1058141" y="3179618"/>
            <a:ext cx="334241" cy="325582"/>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テキスト ボックス 5">
            <a:extLst>
              <a:ext uri="{FF2B5EF4-FFF2-40B4-BE49-F238E27FC236}">
                <a16:creationId xmlns:a16="http://schemas.microsoft.com/office/drawing/2014/main" id="{B106480A-5A12-49D5-B6B8-7F6092DD7229}"/>
              </a:ext>
            </a:extLst>
          </p:cNvPr>
          <p:cNvSpPr txBox="1"/>
          <p:nvPr/>
        </p:nvSpPr>
        <p:spPr>
          <a:xfrm>
            <a:off x="589684" y="3507798"/>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ea typeface="游ゴシック"/>
                <a:cs typeface="Calibri"/>
              </a:rPr>
              <a:t>観測者</a:t>
            </a:r>
            <a:endParaRPr lang="ja-JP" altLang="en-US" dirty="0">
              <a:ea typeface="游ゴシック"/>
              <a:cs typeface="Calibri"/>
            </a:endParaRPr>
          </a:p>
        </p:txBody>
      </p:sp>
      <p:sp>
        <p:nvSpPr>
          <p:cNvPr id="7" name="楕円 6">
            <a:extLst>
              <a:ext uri="{FF2B5EF4-FFF2-40B4-BE49-F238E27FC236}">
                <a16:creationId xmlns:a16="http://schemas.microsoft.com/office/drawing/2014/main" id="{CA69ACBD-7267-4C4C-96DD-DF9B0825B7AB}"/>
              </a:ext>
            </a:extLst>
          </p:cNvPr>
          <p:cNvSpPr/>
          <p:nvPr/>
        </p:nvSpPr>
        <p:spPr>
          <a:xfrm>
            <a:off x="6851071" y="3179617"/>
            <a:ext cx="389659" cy="415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テキスト ボックス 8">
            <a:extLst>
              <a:ext uri="{FF2B5EF4-FFF2-40B4-BE49-F238E27FC236}">
                <a16:creationId xmlns:a16="http://schemas.microsoft.com/office/drawing/2014/main" id="{CC2447D7-75C9-4B6E-BAFE-C7A9E50E7B80}"/>
              </a:ext>
            </a:extLst>
          </p:cNvPr>
          <p:cNvSpPr txBox="1"/>
          <p:nvPr/>
        </p:nvSpPr>
        <p:spPr>
          <a:xfrm>
            <a:off x="6148821" y="3594389"/>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ea typeface="游ゴシック"/>
                <a:cs typeface="Calibri"/>
              </a:rPr>
              <a:t>観測者</a:t>
            </a:r>
            <a:endParaRPr lang="ja-JP" altLang="en-US" dirty="0">
              <a:ea typeface="游ゴシック"/>
              <a:cs typeface="Calibri"/>
            </a:endParaRPr>
          </a:p>
        </p:txBody>
      </p:sp>
      <p:cxnSp>
        <p:nvCxnSpPr>
          <p:cNvPr id="11" name="直線矢印コネクタ 10">
            <a:extLst>
              <a:ext uri="{FF2B5EF4-FFF2-40B4-BE49-F238E27FC236}">
                <a16:creationId xmlns:a16="http://schemas.microsoft.com/office/drawing/2014/main" id="{7BCA855E-23A3-4CD9-8982-FE9DE6720F6E}"/>
              </a:ext>
            </a:extLst>
          </p:cNvPr>
          <p:cNvCxnSpPr/>
          <p:nvPr/>
        </p:nvCxnSpPr>
        <p:spPr>
          <a:xfrm flipV="1">
            <a:off x="9171708" y="3531178"/>
            <a:ext cx="879763" cy="89534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2" name="テキスト ボックス 11">
            <a:extLst>
              <a:ext uri="{FF2B5EF4-FFF2-40B4-BE49-F238E27FC236}">
                <a16:creationId xmlns:a16="http://schemas.microsoft.com/office/drawing/2014/main" id="{C728F36C-AF7D-4586-A8AC-C168B84D2D9E}"/>
              </a:ext>
            </a:extLst>
          </p:cNvPr>
          <p:cNvSpPr txBox="1"/>
          <p:nvPr/>
        </p:nvSpPr>
        <p:spPr>
          <a:xfrm>
            <a:off x="7915275" y="4581525"/>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ea typeface="游ゴシック"/>
              </a:rPr>
              <a:t>ブラックホール</a:t>
            </a:r>
            <a:endParaRPr lang="ja-JP" altLang="en-US">
              <a:ea typeface="游ゴシック"/>
              <a:cs typeface="Calibri"/>
            </a:endParaRPr>
          </a:p>
        </p:txBody>
      </p:sp>
      <p:cxnSp>
        <p:nvCxnSpPr>
          <p:cNvPr id="13" name="直線矢印コネクタ 12">
            <a:extLst>
              <a:ext uri="{FF2B5EF4-FFF2-40B4-BE49-F238E27FC236}">
                <a16:creationId xmlns:a16="http://schemas.microsoft.com/office/drawing/2014/main" id="{376D43F1-FCA4-4DB0-869B-B51E3F1B9945}"/>
              </a:ext>
            </a:extLst>
          </p:cNvPr>
          <p:cNvCxnSpPr/>
          <p:nvPr/>
        </p:nvCxnSpPr>
        <p:spPr>
          <a:xfrm flipV="1">
            <a:off x="3067050" y="3461904"/>
            <a:ext cx="1018309" cy="86071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6" name="テキスト ボックス 15">
            <a:extLst>
              <a:ext uri="{FF2B5EF4-FFF2-40B4-BE49-F238E27FC236}">
                <a16:creationId xmlns:a16="http://schemas.microsoft.com/office/drawing/2014/main" id="{1FA655DD-1BB9-4177-8A5B-C4BC43DCF43A}"/>
              </a:ext>
            </a:extLst>
          </p:cNvPr>
          <p:cNvSpPr txBox="1"/>
          <p:nvPr/>
        </p:nvSpPr>
        <p:spPr>
          <a:xfrm>
            <a:off x="1663411" y="4451639"/>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ea typeface="游ゴシック"/>
                <a:cs typeface="Calibri"/>
              </a:rPr>
              <a:t>ブラックホール</a:t>
            </a:r>
            <a:endParaRPr lang="ja-JP" altLang="en-US" dirty="0">
              <a:ea typeface="游ゴシック"/>
              <a:cs typeface="Calibri"/>
            </a:endParaRPr>
          </a:p>
        </p:txBody>
      </p:sp>
    </p:spTree>
    <p:extLst>
      <p:ext uri="{BB962C8B-B14F-4D97-AF65-F5344CB8AC3E}">
        <p14:creationId xmlns:p14="http://schemas.microsoft.com/office/powerpoint/2010/main" val="1892016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04E6B8-F4F7-4D13-90FA-7E439E1AB263}"/>
              </a:ext>
            </a:extLst>
          </p:cNvPr>
          <p:cNvSpPr>
            <a:spLocks noGrp="1"/>
          </p:cNvSpPr>
          <p:nvPr>
            <p:ph type="title"/>
          </p:nvPr>
        </p:nvSpPr>
        <p:spPr>
          <a:xfrm>
            <a:off x="838200" y="347807"/>
            <a:ext cx="10515600" cy="1325563"/>
          </a:xfrm>
        </p:spPr>
        <p:txBody>
          <a:bodyPr/>
          <a:lstStyle/>
          <a:p>
            <a:r>
              <a:rPr lang="ja-JP" altLang="en-US">
                <a:latin typeface="MS PGothic"/>
                <a:ea typeface="MS PGothic"/>
                <a:cs typeface="Calibri Light"/>
              </a:rPr>
              <a:t>スクリーンでの画像の再構成の手順</a:t>
            </a:r>
          </a:p>
        </p:txBody>
      </p:sp>
      <p:sp>
        <p:nvSpPr>
          <p:cNvPr id="3" name="コンテンツ プレースホルダー 2">
            <a:extLst>
              <a:ext uri="{FF2B5EF4-FFF2-40B4-BE49-F238E27FC236}">
                <a16:creationId xmlns:a16="http://schemas.microsoft.com/office/drawing/2014/main" id="{921FE6E8-C146-491A-95EE-1D539AFAD3BA}"/>
              </a:ext>
            </a:extLst>
          </p:cNvPr>
          <p:cNvSpPr>
            <a:spLocks noGrp="1"/>
          </p:cNvSpPr>
          <p:nvPr>
            <p:ph idx="1"/>
          </p:nvPr>
        </p:nvSpPr>
        <p:spPr>
          <a:xfrm>
            <a:off x="5410200" y="2300077"/>
            <a:ext cx="6777487" cy="3114886"/>
          </a:xfrm>
        </p:spPr>
        <p:txBody>
          <a:bodyPr vert="horz" lIns="91440" tIns="45720" rIns="91440" bIns="45720" rtlCol="0" anchor="t">
            <a:normAutofit fontScale="62500" lnSpcReduction="20000"/>
          </a:bodyPr>
          <a:lstStyle/>
          <a:p>
            <a:pPr marL="0" indent="0">
              <a:buNone/>
            </a:pPr>
            <a:r>
              <a:rPr lang="ja-JP" altLang="en-US">
                <a:latin typeface="MS PGothic"/>
                <a:ea typeface="MS PGothic"/>
                <a:cs typeface="Calibri"/>
              </a:rPr>
              <a:t>１．スクリーンの中心点を基準点として設ける。</a:t>
            </a:r>
            <a:endParaRPr lang="ja-JP"/>
          </a:p>
          <a:p>
            <a:pPr marL="0" indent="0">
              <a:buNone/>
            </a:pPr>
            <a:r>
              <a:rPr lang="ja-JP" altLang="en-US">
                <a:latin typeface="MS PGothic"/>
                <a:ea typeface="MS PGothic"/>
                <a:cs typeface="Calibri"/>
              </a:rPr>
              <a:t>２．スクリーンの各ピクセルの基準点からの距離を左上から計算する。</a:t>
            </a:r>
          </a:p>
          <a:p>
            <a:pPr marL="0" indent="0">
              <a:buNone/>
            </a:pPr>
            <a:r>
              <a:rPr lang="ja-JP" altLang="en-US">
                <a:latin typeface="MS PGothic"/>
                <a:ea typeface="MS PGothic"/>
                <a:cs typeface="Calibri"/>
              </a:rPr>
              <a:t>３．その距離に対応するピクセルと1短い距離に対応するピクセルを算出する</a:t>
            </a:r>
          </a:p>
          <a:p>
            <a:pPr marL="0" indent="0">
              <a:buNone/>
            </a:pPr>
            <a:r>
              <a:rPr lang="ja-JP" altLang="en-US">
                <a:latin typeface="MS PGothic"/>
                <a:ea typeface="MS PGothic"/>
                <a:cs typeface="Calibri"/>
              </a:rPr>
              <a:t>４．その間のピクセルのピクセル値を全て外側のピクセルに足す</a:t>
            </a:r>
          </a:p>
          <a:p>
            <a:pPr marL="0" indent="0">
              <a:buNone/>
            </a:pPr>
            <a:r>
              <a:rPr lang="ja-JP" altLang="en-US">
                <a:latin typeface="MS PGothic"/>
                <a:ea typeface="MS PGothic"/>
                <a:cs typeface="Calibri"/>
              </a:rPr>
              <a:t>５．そのピクセル値をスクリーンのピクセルにはめ込む</a:t>
            </a:r>
            <a:endParaRPr lang="ja-JP" altLang="en-US" dirty="0">
              <a:latin typeface="MS PGothic"/>
              <a:ea typeface="MS PGothic"/>
              <a:cs typeface="Calibri"/>
            </a:endParaRPr>
          </a:p>
          <a:p>
            <a:pPr marL="0" indent="0">
              <a:buNone/>
            </a:pPr>
            <a:r>
              <a:rPr lang="ja-JP" altLang="en-US">
                <a:latin typeface="MS PGothic"/>
                <a:ea typeface="MS PGothic"/>
                <a:cs typeface="Calibri"/>
              </a:rPr>
              <a:t>６．輝度ｂは各RGBのピクセル値を</a:t>
            </a:r>
          </a:p>
          <a:p>
            <a:pPr marL="0" indent="0">
              <a:buNone/>
            </a:pPr>
            <a:r>
              <a:rPr lang="ja-JP" altLang="en-US" dirty="0">
                <a:ea typeface="+mn-lt"/>
                <a:cs typeface="+mn-lt"/>
              </a:rPr>
              <a:t>　　　</a:t>
            </a:r>
            <a:r>
              <a:rPr lang="ja-JP">
                <a:ea typeface="+mn-lt"/>
                <a:cs typeface="+mn-lt"/>
              </a:rPr>
              <a:t>b=R*0.21+G*0.72+B*0.07</a:t>
            </a:r>
            <a:endParaRPr lang="ja-JP">
              <a:ea typeface="游ゴシック" panose="020B0400000000000000" pitchFamily="34" charset="-128"/>
              <a:cs typeface="+mn-lt"/>
            </a:endParaRPr>
          </a:p>
          <a:p>
            <a:pPr marL="0" indent="0">
              <a:buNone/>
            </a:pPr>
            <a:r>
              <a:rPr lang="ja-JP" altLang="en-US">
                <a:latin typeface="MS PGothic"/>
                <a:ea typeface="MS PGothic"/>
                <a:cs typeface="Calibri"/>
              </a:rPr>
              <a:t>　　</a:t>
            </a:r>
            <a:r>
              <a:rPr lang="ja-JP">
                <a:latin typeface="MS PGothic"/>
                <a:ea typeface="MS PGothic"/>
                <a:cs typeface="Calibri"/>
              </a:rPr>
              <a:t>で計算し求める</a:t>
            </a:r>
            <a:r>
              <a:rPr lang="ja-JP" altLang="en-US">
                <a:latin typeface="MS PGothic"/>
                <a:ea typeface="MS PGothic"/>
                <a:cs typeface="Calibri"/>
              </a:rPr>
              <a:t>。</a:t>
            </a:r>
            <a:endParaRPr lang="ja-JP">
              <a:latin typeface="MS PGothic"/>
              <a:ea typeface="MS PGothic"/>
              <a:cs typeface="Calibri"/>
            </a:endParaRPr>
          </a:p>
        </p:txBody>
      </p:sp>
      <p:pic>
        <p:nvPicPr>
          <p:cNvPr id="4" name="図 4">
            <a:extLst>
              <a:ext uri="{FF2B5EF4-FFF2-40B4-BE49-F238E27FC236}">
                <a16:creationId xmlns:a16="http://schemas.microsoft.com/office/drawing/2014/main" id="{969A8A09-F84F-4CDC-9B8F-4E95F66A8AC8}"/>
              </a:ext>
            </a:extLst>
          </p:cNvPr>
          <p:cNvPicPr>
            <a:picLocks noChangeAspect="1"/>
          </p:cNvPicPr>
          <p:nvPr/>
        </p:nvPicPr>
        <p:blipFill>
          <a:blip r:embed="rId2"/>
          <a:stretch>
            <a:fillRect/>
          </a:stretch>
        </p:blipFill>
        <p:spPr>
          <a:xfrm>
            <a:off x="-338" y="1944509"/>
            <a:ext cx="5417388" cy="3339410"/>
          </a:xfrm>
          <a:prstGeom prst="rect">
            <a:avLst/>
          </a:prstGeom>
        </p:spPr>
      </p:pic>
      <p:sp>
        <p:nvSpPr>
          <p:cNvPr id="6" name="スライド番号プレースホルダー 5">
            <a:extLst>
              <a:ext uri="{FF2B5EF4-FFF2-40B4-BE49-F238E27FC236}">
                <a16:creationId xmlns:a16="http://schemas.microsoft.com/office/drawing/2014/main" id="{2F4B5B0F-3718-4B2F-9CE1-23E53C8E51D8}"/>
              </a:ext>
            </a:extLst>
          </p:cNvPr>
          <p:cNvSpPr>
            <a:spLocks noGrp="1"/>
          </p:cNvSpPr>
          <p:nvPr>
            <p:ph type="sldNum" sz="quarter" idx="12"/>
          </p:nvPr>
        </p:nvSpPr>
        <p:spPr/>
        <p:txBody>
          <a:bodyPr/>
          <a:lstStyle/>
          <a:p>
            <a:fld id="{48F63A3B-78C7-47BE-AE5E-E10140E04643}" type="slidenum">
              <a:rPr lang="en-US" smtClean="0"/>
              <a:t>10</a:t>
            </a:fld>
            <a:endParaRPr lang="en-US" dirty="0"/>
          </a:p>
        </p:txBody>
      </p:sp>
    </p:spTree>
    <p:extLst>
      <p:ext uri="{BB962C8B-B14F-4D97-AF65-F5344CB8AC3E}">
        <p14:creationId xmlns:p14="http://schemas.microsoft.com/office/powerpoint/2010/main" val="3521588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56481A-C026-4CCE-9A62-0592D3B56E1B}"/>
              </a:ext>
            </a:extLst>
          </p:cNvPr>
          <p:cNvSpPr>
            <a:spLocks noGrp="1"/>
          </p:cNvSpPr>
          <p:nvPr>
            <p:ph type="title"/>
          </p:nvPr>
        </p:nvSpPr>
        <p:spPr/>
        <p:txBody>
          <a:bodyPr/>
          <a:lstStyle/>
          <a:p>
            <a:r>
              <a:rPr lang="ja-JP" altLang="en-US">
                <a:latin typeface="MS PGothic"/>
                <a:ea typeface="MS PGothic"/>
                <a:cs typeface="Calibri Light"/>
              </a:rPr>
              <a:t>使用した画像</a:t>
            </a:r>
            <a:endParaRPr lang="ja-JP" altLang="en-US">
              <a:latin typeface="MS PGothic"/>
              <a:ea typeface="MS PGothic"/>
            </a:endParaRPr>
          </a:p>
        </p:txBody>
      </p:sp>
      <p:sp>
        <p:nvSpPr>
          <p:cNvPr id="3" name="コンテンツ プレースホルダー 2">
            <a:extLst>
              <a:ext uri="{FF2B5EF4-FFF2-40B4-BE49-F238E27FC236}">
                <a16:creationId xmlns:a16="http://schemas.microsoft.com/office/drawing/2014/main" id="{017E8593-6FD2-45CD-99A6-AA833104A732}"/>
              </a:ext>
            </a:extLst>
          </p:cNvPr>
          <p:cNvSpPr>
            <a:spLocks noGrp="1"/>
          </p:cNvSpPr>
          <p:nvPr>
            <p:ph idx="1"/>
          </p:nvPr>
        </p:nvSpPr>
        <p:spPr/>
        <p:txBody>
          <a:bodyPr vert="horz" lIns="91440" tIns="45720" rIns="91440" bIns="45720" rtlCol="0" anchor="t">
            <a:normAutofit/>
          </a:bodyPr>
          <a:lstStyle/>
          <a:p>
            <a:r>
              <a:rPr lang="ja-JP" altLang="en-US">
                <a:latin typeface="MS PGothic"/>
                <a:ea typeface="MS PGothic"/>
                <a:cs typeface="Calibri"/>
              </a:rPr>
              <a:t>中心が明るく銀河に近いため写真は以下のものを使用した。</a:t>
            </a:r>
            <a:endParaRPr kumimoji="1" lang="ja-JP" altLang="en-US">
              <a:latin typeface="MS PGothic"/>
              <a:ea typeface="MS PGothic"/>
            </a:endParaRPr>
          </a:p>
        </p:txBody>
      </p:sp>
      <p:pic>
        <p:nvPicPr>
          <p:cNvPr id="4" name="図 4" descr="夜空の下の波&#10;&#10;高い精度で生成された説明">
            <a:extLst>
              <a:ext uri="{FF2B5EF4-FFF2-40B4-BE49-F238E27FC236}">
                <a16:creationId xmlns:a16="http://schemas.microsoft.com/office/drawing/2014/main" id="{952FE39E-84CC-4729-93D6-3579C0C709D4}"/>
              </a:ext>
            </a:extLst>
          </p:cNvPr>
          <p:cNvPicPr>
            <a:picLocks noChangeAspect="1"/>
          </p:cNvPicPr>
          <p:nvPr/>
        </p:nvPicPr>
        <p:blipFill>
          <a:blip r:embed="rId2"/>
          <a:stretch>
            <a:fillRect/>
          </a:stretch>
        </p:blipFill>
        <p:spPr>
          <a:xfrm>
            <a:off x="3576918" y="2438848"/>
            <a:ext cx="4796117" cy="3118821"/>
          </a:xfrm>
          <a:prstGeom prst="rect">
            <a:avLst/>
          </a:prstGeom>
        </p:spPr>
      </p:pic>
      <p:sp>
        <p:nvSpPr>
          <p:cNvPr id="6" name="テキスト ボックス 5">
            <a:extLst>
              <a:ext uri="{FF2B5EF4-FFF2-40B4-BE49-F238E27FC236}">
                <a16:creationId xmlns:a16="http://schemas.microsoft.com/office/drawing/2014/main" id="{56467A03-35F1-4462-A55C-0CEFAEBCB796}"/>
              </a:ext>
            </a:extLst>
          </p:cNvPr>
          <p:cNvSpPr txBox="1"/>
          <p:nvPr/>
        </p:nvSpPr>
        <p:spPr>
          <a:xfrm>
            <a:off x="4444355" y="5640430"/>
            <a:ext cx="757517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a:latin typeface="MS PGothic"/>
                <a:ea typeface="MS PGothic"/>
                <a:cs typeface="Calibri"/>
              </a:rPr>
              <a:t>出典　</a:t>
            </a:r>
            <a:r>
              <a:rPr lang="ja-JP">
                <a:ea typeface="+mn-lt"/>
                <a:cs typeface="+mn-lt"/>
              </a:rPr>
              <a:t>Newsweek </a:t>
            </a:r>
            <a:r>
              <a:rPr lang="ja-JP" dirty="0">
                <a:ea typeface="+mn-lt"/>
                <a:cs typeface="+mn-lt"/>
              </a:rPr>
              <a:t>https://www.newsweekjapan.jp/stories/world/2018/04/3</a:t>
            </a:r>
            <a:endParaRPr lang="ja-JP" altLang="en-US" dirty="0">
              <a:ea typeface="+mn-lt"/>
              <a:cs typeface="+mn-lt"/>
            </a:endParaRPr>
          </a:p>
        </p:txBody>
      </p:sp>
      <p:sp>
        <p:nvSpPr>
          <p:cNvPr id="7" name="スライド番号プレースホルダー 6">
            <a:extLst>
              <a:ext uri="{FF2B5EF4-FFF2-40B4-BE49-F238E27FC236}">
                <a16:creationId xmlns:a16="http://schemas.microsoft.com/office/drawing/2014/main" id="{DC44FF02-F8D6-4FBA-9DB8-C1715603D8AA}"/>
              </a:ext>
            </a:extLst>
          </p:cNvPr>
          <p:cNvSpPr>
            <a:spLocks noGrp="1"/>
          </p:cNvSpPr>
          <p:nvPr>
            <p:ph type="sldNum" sz="quarter" idx="12"/>
          </p:nvPr>
        </p:nvSpPr>
        <p:spPr/>
        <p:txBody>
          <a:bodyPr/>
          <a:lstStyle/>
          <a:p>
            <a:fld id="{48F63A3B-78C7-47BE-AE5E-E10140E04643}" type="slidenum">
              <a:rPr lang="en-US" smtClean="0"/>
              <a:t>11</a:t>
            </a:fld>
            <a:endParaRPr lang="en-US" dirty="0"/>
          </a:p>
        </p:txBody>
      </p:sp>
    </p:spTree>
    <p:extLst>
      <p:ext uri="{BB962C8B-B14F-4D97-AF65-F5344CB8AC3E}">
        <p14:creationId xmlns:p14="http://schemas.microsoft.com/office/powerpoint/2010/main" val="2493659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2B8A5E-8AEE-4B68-B497-7958D4B12F90}"/>
              </a:ext>
            </a:extLst>
          </p:cNvPr>
          <p:cNvSpPr>
            <a:spLocks noGrp="1"/>
          </p:cNvSpPr>
          <p:nvPr>
            <p:ph type="title"/>
          </p:nvPr>
        </p:nvSpPr>
        <p:spPr/>
        <p:txBody>
          <a:bodyPr/>
          <a:lstStyle/>
          <a:p>
            <a:r>
              <a:rPr lang="ja-JP" altLang="en-US">
                <a:latin typeface="MS PGothic"/>
                <a:ea typeface="MS PGothic"/>
                <a:cs typeface="Calibri Light"/>
              </a:rPr>
              <a:t>再構成された写真</a:t>
            </a:r>
            <a:endParaRPr lang="ja-JP" altLang="en-US" dirty="0">
              <a:latin typeface="MS PGothic"/>
              <a:ea typeface="MS PGothic"/>
              <a:cs typeface="Calibri Light"/>
            </a:endParaRPr>
          </a:p>
        </p:txBody>
      </p:sp>
      <p:sp>
        <p:nvSpPr>
          <p:cNvPr id="8" name="テキスト ボックス 7">
            <a:extLst>
              <a:ext uri="{FF2B5EF4-FFF2-40B4-BE49-F238E27FC236}">
                <a16:creationId xmlns:a16="http://schemas.microsoft.com/office/drawing/2014/main" id="{9E1982BB-A843-4B7C-A7DB-66FAC6A54983}"/>
              </a:ext>
            </a:extLst>
          </p:cNvPr>
          <p:cNvSpPr txBox="1"/>
          <p:nvPr/>
        </p:nvSpPr>
        <p:spPr>
          <a:xfrm>
            <a:off x="2066059" y="5417127"/>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latin typeface="MS PGothic"/>
                <a:ea typeface="MS PGothic"/>
                <a:cs typeface="Calibri"/>
              </a:rPr>
              <a:t>平面写真モデルの場合</a:t>
            </a:r>
            <a:endParaRPr lang="ja-JP" altLang="en-US" dirty="0">
              <a:latin typeface="MS PGothic"/>
              <a:ea typeface="MS PGothic"/>
              <a:cs typeface="Calibri"/>
            </a:endParaRPr>
          </a:p>
        </p:txBody>
      </p:sp>
      <p:sp>
        <p:nvSpPr>
          <p:cNvPr id="9" name="テキスト ボックス 8">
            <a:extLst>
              <a:ext uri="{FF2B5EF4-FFF2-40B4-BE49-F238E27FC236}">
                <a16:creationId xmlns:a16="http://schemas.microsoft.com/office/drawing/2014/main" id="{0866F3F1-1E59-4AA2-82EC-C558DDAB1E7F}"/>
              </a:ext>
            </a:extLst>
          </p:cNvPr>
          <p:cNvSpPr txBox="1"/>
          <p:nvPr/>
        </p:nvSpPr>
        <p:spPr>
          <a:xfrm>
            <a:off x="8014854" y="541712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latin typeface="MS PGothic"/>
                <a:ea typeface="MS PGothic"/>
                <a:cs typeface="Calibri"/>
              </a:rPr>
              <a:t>円筒写真モデルの場合</a:t>
            </a:r>
            <a:endParaRPr lang="ja-JP" altLang="en-US" dirty="0">
              <a:latin typeface="MS PGothic"/>
              <a:ea typeface="MS PGothic"/>
              <a:cs typeface="Calibri"/>
            </a:endParaRPr>
          </a:p>
        </p:txBody>
      </p:sp>
      <p:sp>
        <p:nvSpPr>
          <p:cNvPr id="5" name="スライド番号プレースホルダー 4">
            <a:extLst>
              <a:ext uri="{FF2B5EF4-FFF2-40B4-BE49-F238E27FC236}">
                <a16:creationId xmlns:a16="http://schemas.microsoft.com/office/drawing/2014/main" id="{1601C317-22B7-47D7-87CA-6AA9178FCDFC}"/>
              </a:ext>
            </a:extLst>
          </p:cNvPr>
          <p:cNvSpPr>
            <a:spLocks noGrp="1"/>
          </p:cNvSpPr>
          <p:nvPr>
            <p:ph type="sldNum" sz="quarter" idx="12"/>
          </p:nvPr>
        </p:nvSpPr>
        <p:spPr/>
        <p:txBody>
          <a:bodyPr/>
          <a:lstStyle/>
          <a:p>
            <a:fld id="{48F63A3B-78C7-47BE-AE5E-E10140E04643}" type="slidenum">
              <a:rPr lang="en-US" smtClean="0"/>
              <a:t>12</a:t>
            </a:fld>
            <a:endParaRPr lang="en-US" dirty="0"/>
          </a:p>
        </p:txBody>
      </p:sp>
      <p:pic>
        <p:nvPicPr>
          <p:cNvPr id="10" name="図 10">
            <a:extLst>
              <a:ext uri="{FF2B5EF4-FFF2-40B4-BE49-F238E27FC236}">
                <a16:creationId xmlns:a16="http://schemas.microsoft.com/office/drawing/2014/main" id="{77CE987C-E752-45D5-B28E-70A4420A8AAA}"/>
              </a:ext>
            </a:extLst>
          </p:cNvPr>
          <p:cNvPicPr>
            <a:picLocks noChangeAspect="1"/>
          </p:cNvPicPr>
          <p:nvPr/>
        </p:nvPicPr>
        <p:blipFill>
          <a:blip r:embed="rId2"/>
          <a:stretch>
            <a:fillRect/>
          </a:stretch>
        </p:blipFill>
        <p:spPr>
          <a:xfrm>
            <a:off x="2064589" y="1697966"/>
            <a:ext cx="3203275" cy="3160143"/>
          </a:xfrm>
          <a:prstGeom prst="rect">
            <a:avLst/>
          </a:prstGeom>
        </p:spPr>
      </p:pic>
      <p:pic>
        <p:nvPicPr>
          <p:cNvPr id="12" name="図 12" descr="眺め, 閉じる, 鳥, 大きい が含まれている画像&#10;&#10;非常に高い精度で生成された説明">
            <a:extLst>
              <a:ext uri="{FF2B5EF4-FFF2-40B4-BE49-F238E27FC236}">
                <a16:creationId xmlns:a16="http://schemas.microsoft.com/office/drawing/2014/main" id="{33C8BBE3-295F-4F21-AC48-BD477EDF06F5}"/>
              </a:ext>
            </a:extLst>
          </p:cNvPr>
          <p:cNvPicPr>
            <a:picLocks noChangeAspect="1"/>
          </p:cNvPicPr>
          <p:nvPr/>
        </p:nvPicPr>
        <p:blipFill>
          <a:blip r:embed="rId3"/>
          <a:stretch>
            <a:fillRect/>
          </a:stretch>
        </p:blipFill>
        <p:spPr>
          <a:xfrm>
            <a:off x="7858664" y="1697967"/>
            <a:ext cx="3059501" cy="3131387"/>
          </a:xfrm>
          <a:prstGeom prst="rect">
            <a:avLst/>
          </a:prstGeom>
        </p:spPr>
      </p:pic>
    </p:spTree>
    <p:extLst>
      <p:ext uri="{BB962C8B-B14F-4D97-AF65-F5344CB8AC3E}">
        <p14:creationId xmlns:p14="http://schemas.microsoft.com/office/powerpoint/2010/main" val="3916524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B4E3E2-C84E-4891-8327-98EFA113A748}"/>
              </a:ext>
            </a:extLst>
          </p:cNvPr>
          <p:cNvSpPr>
            <a:spLocks noGrp="1"/>
          </p:cNvSpPr>
          <p:nvPr>
            <p:ph type="title"/>
          </p:nvPr>
        </p:nvSpPr>
        <p:spPr/>
        <p:txBody>
          <a:bodyPr/>
          <a:lstStyle/>
          <a:p>
            <a:r>
              <a:rPr lang="ja-JP" altLang="en-US">
                <a:ea typeface="ＭＳ Ｐゴシック"/>
                <a:cs typeface="Calibri Light"/>
              </a:rPr>
              <a:t>輝度を調整したもの</a:t>
            </a:r>
            <a:endParaRPr lang="ja-JP" altLang="en-US" dirty="0">
              <a:ea typeface="ＭＳ Ｐゴシック"/>
              <a:cs typeface="Calibri Light"/>
            </a:endParaRPr>
          </a:p>
        </p:txBody>
      </p:sp>
      <p:sp>
        <p:nvSpPr>
          <p:cNvPr id="8" name="テキスト ボックス 7">
            <a:extLst>
              <a:ext uri="{FF2B5EF4-FFF2-40B4-BE49-F238E27FC236}">
                <a16:creationId xmlns:a16="http://schemas.microsoft.com/office/drawing/2014/main" id="{751251C5-9584-4F70-B913-CB6BAA6B5BB8}"/>
              </a:ext>
            </a:extLst>
          </p:cNvPr>
          <p:cNvSpPr txBox="1"/>
          <p:nvPr/>
        </p:nvSpPr>
        <p:spPr>
          <a:xfrm>
            <a:off x="1586753" y="5576047"/>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ea typeface="ＭＳ Ｐゴシック"/>
                <a:cs typeface="Calibri"/>
              </a:rPr>
              <a:t>平面写真モデルの場合</a:t>
            </a:r>
            <a:endParaRPr lang="ja-JP" altLang="en-US" dirty="0">
              <a:ea typeface="ＭＳ Ｐゴシック"/>
              <a:cs typeface="Calibri"/>
            </a:endParaRPr>
          </a:p>
        </p:txBody>
      </p:sp>
      <p:sp>
        <p:nvSpPr>
          <p:cNvPr id="9" name="テキスト ボックス 8">
            <a:extLst>
              <a:ext uri="{FF2B5EF4-FFF2-40B4-BE49-F238E27FC236}">
                <a16:creationId xmlns:a16="http://schemas.microsoft.com/office/drawing/2014/main" id="{91F4EA5D-24F8-4982-BE48-DCC5C8476FE0}"/>
              </a:ext>
            </a:extLst>
          </p:cNvPr>
          <p:cNvSpPr txBox="1"/>
          <p:nvPr/>
        </p:nvSpPr>
        <p:spPr>
          <a:xfrm>
            <a:off x="7055223" y="5576047"/>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ea typeface="ＭＳ Ｐゴシック"/>
                <a:cs typeface="Calibri"/>
              </a:rPr>
              <a:t>円筒写真モデルの場合</a:t>
            </a:r>
            <a:endParaRPr lang="ja-JP" altLang="en-US" dirty="0">
              <a:ea typeface="ＭＳ Ｐゴシック"/>
              <a:cs typeface="Calibri"/>
            </a:endParaRPr>
          </a:p>
        </p:txBody>
      </p:sp>
      <p:pic>
        <p:nvPicPr>
          <p:cNvPr id="13" name="図 13" descr="探す, 暗い, ブラック, 座る が含まれている画像&#10;&#10;非常に高い精度で生成された説明">
            <a:extLst>
              <a:ext uri="{FF2B5EF4-FFF2-40B4-BE49-F238E27FC236}">
                <a16:creationId xmlns:a16="http://schemas.microsoft.com/office/drawing/2014/main" id="{83682CFF-8E52-4A6C-A949-978F217C4A0E}"/>
              </a:ext>
            </a:extLst>
          </p:cNvPr>
          <p:cNvPicPr>
            <a:picLocks noGrp="1" noChangeAspect="1"/>
          </p:cNvPicPr>
          <p:nvPr>
            <p:ph idx="1"/>
          </p:nvPr>
        </p:nvPicPr>
        <p:blipFill>
          <a:blip r:embed="rId2"/>
          <a:stretch>
            <a:fillRect/>
          </a:stretch>
        </p:blipFill>
        <p:spPr>
          <a:xfrm>
            <a:off x="839932" y="1555101"/>
            <a:ext cx="3749386" cy="3749386"/>
          </a:xfrm>
        </p:spPr>
      </p:pic>
      <p:pic>
        <p:nvPicPr>
          <p:cNvPr id="15" name="図 15" descr="探す, 暗い, 座る, 光 が含まれている画像&#10;&#10;非常に高い精度で生成された説明">
            <a:extLst>
              <a:ext uri="{FF2B5EF4-FFF2-40B4-BE49-F238E27FC236}">
                <a16:creationId xmlns:a16="http://schemas.microsoft.com/office/drawing/2014/main" id="{C4330F07-05F8-4224-BF96-8EA88A291C86}"/>
              </a:ext>
            </a:extLst>
          </p:cNvPr>
          <p:cNvPicPr>
            <a:picLocks noChangeAspect="1"/>
          </p:cNvPicPr>
          <p:nvPr/>
        </p:nvPicPr>
        <p:blipFill>
          <a:blip r:embed="rId3"/>
          <a:stretch>
            <a:fillRect/>
          </a:stretch>
        </p:blipFill>
        <p:spPr>
          <a:xfrm>
            <a:off x="6049241" y="1555172"/>
            <a:ext cx="3756313" cy="3756313"/>
          </a:xfrm>
          <a:prstGeom prst="rect">
            <a:avLst/>
          </a:prstGeom>
        </p:spPr>
      </p:pic>
      <p:sp>
        <p:nvSpPr>
          <p:cNvPr id="4" name="スライド番号プレースホルダー 3">
            <a:extLst>
              <a:ext uri="{FF2B5EF4-FFF2-40B4-BE49-F238E27FC236}">
                <a16:creationId xmlns:a16="http://schemas.microsoft.com/office/drawing/2014/main" id="{D128D1D7-28CD-4668-B419-A3A76B8705DA}"/>
              </a:ext>
            </a:extLst>
          </p:cNvPr>
          <p:cNvSpPr>
            <a:spLocks noGrp="1"/>
          </p:cNvSpPr>
          <p:nvPr>
            <p:ph type="sldNum" sz="quarter" idx="12"/>
          </p:nvPr>
        </p:nvSpPr>
        <p:spPr/>
        <p:txBody>
          <a:bodyPr/>
          <a:lstStyle/>
          <a:p>
            <a:fld id="{48F63A3B-78C7-47BE-AE5E-E10140E04643}" type="slidenum">
              <a:rPr lang="en-US" smtClean="0"/>
              <a:t>13</a:t>
            </a:fld>
            <a:endParaRPr lang="en-US" dirty="0"/>
          </a:p>
        </p:txBody>
      </p:sp>
    </p:spTree>
    <p:extLst>
      <p:ext uri="{BB962C8B-B14F-4D97-AF65-F5344CB8AC3E}">
        <p14:creationId xmlns:p14="http://schemas.microsoft.com/office/powerpoint/2010/main" val="3378547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7A1898-8A43-4268-BE66-663FF7098F31}"/>
              </a:ext>
            </a:extLst>
          </p:cNvPr>
          <p:cNvSpPr>
            <a:spLocks noGrp="1"/>
          </p:cNvSpPr>
          <p:nvPr>
            <p:ph type="title"/>
          </p:nvPr>
        </p:nvSpPr>
        <p:spPr/>
        <p:txBody>
          <a:bodyPr/>
          <a:lstStyle/>
          <a:p>
            <a:r>
              <a:rPr lang="ja-JP" altLang="en-US">
                <a:latin typeface="MS PGothic"/>
                <a:ea typeface="MS PGothic"/>
                <a:cs typeface="Calibri Light"/>
              </a:rPr>
              <a:t>輝度による比較</a:t>
            </a:r>
            <a:endParaRPr lang="ja-JP" altLang="en-US">
              <a:latin typeface="Calibri Light" panose="020F0302020204030204"/>
              <a:ea typeface="游ゴシック Light" panose="020B0300000000000000" pitchFamily="34" charset="-128"/>
              <a:cs typeface="Calibri Light" panose="020F0302020204030204"/>
            </a:endParaRPr>
          </a:p>
        </p:txBody>
      </p:sp>
      <p:sp>
        <p:nvSpPr>
          <p:cNvPr id="11" name="テキスト ボックス 10">
            <a:extLst>
              <a:ext uri="{FF2B5EF4-FFF2-40B4-BE49-F238E27FC236}">
                <a16:creationId xmlns:a16="http://schemas.microsoft.com/office/drawing/2014/main" id="{3C2AE529-B4FE-42F5-A8B0-B7BEB907D967}"/>
              </a:ext>
            </a:extLst>
          </p:cNvPr>
          <p:cNvSpPr txBox="1"/>
          <p:nvPr/>
        </p:nvSpPr>
        <p:spPr>
          <a:xfrm>
            <a:off x="2369127" y="5096741"/>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latin typeface="MS PGothic"/>
                <a:ea typeface="MS PGothic"/>
                <a:cs typeface="Calibri"/>
              </a:rPr>
              <a:t>平面写真モデル</a:t>
            </a:r>
          </a:p>
        </p:txBody>
      </p:sp>
      <p:sp>
        <p:nvSpPr>
          <p:cNvPr id="12" name="テキスト ボックス 11">
            <a:extLst>
              <a:ext uri="{FF2B5EF4-FFF2-40B4-BE49-F238E27FC236}">
                <a16:creationId xmlns:a16="http://schemas.microsoft.com/office/drawing/2014/main" id="{DED9A44B-FCAA-490E-9B41-892D3D7839DA}"/>
              </a:ext>
            </a:extLst>
          </p:cNvPr>
          <p:cNvSpPr txBox="1"/>
          <p:nvPr/>
        </p:nvSpPr>
        <p:spPr>
          <a:xfrm>
            <a:off x="7477991" y="5096741"/>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latin typeface="MS PGothic"/>
                <a:ea typeface="MS PGothic"/>
                <a:cs typeface="Calibri"/>
              </a:rPr>
              <a:t>円筒写真モデル</a:t>
            </a:r>
            <a:endParaRPr lang="ja-JP" altLang="en-US" dirty="0">
              <a:latin typeface="MS PGothic"/>
              <a:ea typeface="MS PGothic"/>
              <a:cs typeface="Calibri"/>
            </a:endParaRPr>
          </a:p>
        </p:txBody>
      </p:sp>
      <p:pic>
        <p:nvPicPr>
          <p:cNvPr id="5" name="図 5" descr="抽象, スクリーンショット, 地図 が含まれている画像&#10;&#10;非常に高い精度で生成された説明">
            <a:extLst>
              <a:ext uri="{FF2B5EF4-FFF2-40B4-BE49-F238E27FC236}">
                <a16:creationId xmlns:a16="http://schemas.microsoft.com/office/drawing/2014/main" id="{F94211D4-E97C-4F92-B6EC-581FED6BCF88}"/>
              </a:ext>
            </a:extLst>
          </p:cNvPr>
          <p:cNvPicPr>
            <a:picLocks noGrp="1" noChangeAspect="1"/>
          </p:cNvPicPr>
          <p:nvPr>
            <p:ph idx="1"/>
          </p:nvPr>
        </p:nvPicPr>
        <p:blipFill>
          <a:blip r:embed="rId2"/>
          <a:stretch>
            <a:fillRect/>
          </a:stretch>
        </p:blipFill>
        <p:spPr>
          <a:xfrm>
            <a:off x="652420" y="1548533"/>
            <a:ext cx="5016296" cy="3511407"/>
          </a:xfrm>
        </p:spPr>
      </p:pic>
      <p:pic>
        <p:nvPicPr>
          <p:cNvPr id="8" name="図 9" descr="スクリーンショットの画面&#10;&#10;高い精度で生成された説明">
            <a:extLst>
              <a:ext uri="{FF2B5EF4-FFF2-40B4-BE49-F238E27FC236}">
                <a16:creationId xmlns:a16="http://schemas.microsoft.com/office/drawing/2014/main" id="{D42514BB-4716-41C4-9E6B-86129C9F91C0}"/>
              </a:ext>
            </a:extLst>
          </p:cNvPr>
          <p:cNvPicPr>
            <a:picLocks noChangeAspect="1"/>
          </p:cNvPicPr>
          <p:nvPr/>
        </p:nvPicPr>
        <p:blipFill>
          <a:blip r:embed="rId3"/>
          <a:stretch>
            <a:fillRect/>
          </a:stretch>
        </p:blipFill>
        <p:spPr>
          <a:xfrm>
            <a:off x="6092537" y="1551018"/>
            <a:ext cx="5029199" cy="3504852"/>
          </a:xfrm>
          <a:prstGeom prst="rect">
            <a:avLst/>
          </a:prstGeom>
        </p:spPr>
      </p:pic>
      <p:pic>
        <p:nvPicPr>
          <p:cNvPr id="14" name="図 13" descr="探す, 暗い, ブラック, 座る が含まれている画像&#10;&#10;非常に高い精度で生成された説明">
            <a:extLst>
              <a:ext uri="{FF2B5EF4-FFF2-40B4-BE49-F238E27FC236}">
                <a16:creationId xmlns:a16="http://schemas.microsoft.com/office/drawing/2014/main" id="{34C67DA5-18E9-4371-860F-844444546104}"/>
              </a:ext>
            </a:extLst>
          </p:cNvPr>
          <p:cNvPicPr>
            <a:picLocks noChangeAspect="1"/>
          </p:cNvPicPr>
          <p:nvPr/>
        </p:nvPicPr>
        <p:blipFill>
          <a:blip r:embed="rId4"/>
          <a:stretch>
            <a:fillRect/>
          </a:stretch>
        </p:blipFill>
        <p:spPr>
          <a:xfrm>
            <a:off x="5282046" y="368805"/>
            <a:ext cx="2286000" cy="2286000"/>
          </a:xfrm>
          <a:prstGeom prst="rect">
            <a:avLst/>
          </a:prstGeom>
        </p:spPr>
      </p:pic>
      <p:cxnSp>
        <p:nvCxnSpPr>
          <p:cNvPr id="15" name="直線矢印コネクタ 14">
            <a:extLst>
              <a:ext uri="{FF2B5EF4-FFF2-40B4-BE49-F238E27FC236}">
                <a16:creationId xmlns:a16="http://schemas.microsoft.com/office/drawing/2014/main" id="{13D93F1B-22C6-401B-AD47-3CEC714304B6}"/>
              </a:ext>
            </a:extLst>
          </p:cNvPr>
          <p:cNvCxnSpPr/>
          <p:nvPr/>
        </p:nvCxnSpPr>
        <p:spPr>
          <a:xfrm>
            <a:off x="5283776" y="1499753"/>
            <a:ext cx="2285999" cy="8659"/>
          </a:xfrm>
          <a:prstGeom prst="straightConnector1">
            <a:avLst/>
          </a:prstGeom>
        </p:spPr>
        <p:style>
          <a:lnRef idx="3">
            <a:schemeClr val="accent4"/>
          </a:lnRef>
          <a:fillRef idx="0">
            <a:schemeClr val="accent4"/>
          </a:fillRef>
          <a:effectRef idx="2">
            <a:schemeClr val="accent4"/>
          </a:effectRef>
          <a:fontRef idx="minor">
            <a:schemeClr val="tx1"/>
          </a:fontRef>
        </p:style>
      </p:cxnSp>
      <p:sp>
        <p:nvSpPr>
          <p:cNvPr id="17" name="テキスト ボックス 16">
            <a:extLst>
              <a:ext uri="{FF2B5EF4-FFF2-40B4-BE49-F238E27FC236}">
                <a16:creationId xmlns:a16="http://schemas.microsoft.com/office/drawing/2014/main" id="{2661F409-06C1-4DC9-BA47-4A3F8262CC4D}"/>
              </a:ext>
            </a:extLst>
          </p:cNvPr>
          <p:cNvSpPr txBox="1"/>
          <p:nvPr/>
        </p:nvSpPr>
        <p:spPr>
          <a:xfrm>
            <a:off x="901411" y="5715866"/>
            <a:ext cx="838892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latin typeface="MS PGothic"/>
                <a:ea typeface="MS PGothic"/>
                <a:cs typeface="Calibri"/>
              </a:rPr>
              <a:t>縦軸は輝度横軸は画像の黄色のラインの部分を左端から計測したものである。</a:t>
            </a:r>
            <a:endParaRPr lang="ja-JP" altLang="en-US" dirty="0">
              <a:latin typeface="MS PGothic"/>
              <a:ea typeface="MS PGothic"/>
              <a:cs typeface="Calibri"/>
            </a:endParaRPr>
          </a:p>
        </p:txBody>
      </p:sp>
      <p:sp>
        <p:nvSpPr>
          <p:cNvPr id="4" name="スライド番号プレースホルダー 3">
            <a:extLst>
              <a:ext uri="{FF2B5EF4-FFF2-40B4-BE49-F238E27FC236}">
                <a16:creationId xmlns:a16="http://schemas.microsoft.com/office/drawing/2014/main" id="{44CEB5EA-634E-40AB-92D8-09D8E8769D38}"/>
              </a:ext>
            </a:extLst>
          </p:cNvPr>
          <p:cNvSpPr>
            <a:spLocks noGrp="1"/>
          </p:cNvSpPr>
          <p:nvPr>
            <p:ph type="sldNum" sz="quarter" idx="12"/>
          </p:nvPr>
        </p:nvSpPr>
        <p:spPr/>
        <p:txBody>
          <a:bodyPr/>
          <a:lstStyle/>
          <a:p>
            <a:fld id="{48F63A3B-78C7-47BE-AE5E-E10140E04643}" type="slidenum">
              <a:rPr lang="en-US" smtClean="0"/>
              <a:t>14</a:t>
            </a:fld>
            <a:endParaRPr lang="en-US" dirty="0"/>
          </a:p>
        </p:txBody>
      </p:sp>
    </p:spTree>
    <p:extLst>
      <p:ext uri="{BB962C8B-B14F-4D97-AF65-F5344CB8AC3E}">
        <p14:creationId xmlns:p14="http://schemas.microsoft.com/office/powerpoint/2010/main" val="4290939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D400D7-2A81-4C61-95F1-D6F6969B2661}"/>
              </a:ext>
            </a:extLst>
          </p:cNvPr>
          <p:cNvSpPr>
            <a:spLocks noGrp="1"/>
          </p:cNvSpPr>
          <p:nvPr>
            <p:ph type="title"/>
          </p:nvPr>
        </p:nvSpPr>
        <p:spPr/>
        <p:txBody>
          <a:bodyPr/>
          <a:lstStyle/>
          <a:p>
            <a:endParaRPr lang="ja-JP" altLang="en-US" dirty="0">
              <a:ea typeface="ＭＳ Ｐゴシック"/>
              <a:cs typeface="Calibri Light"/>
            </a:endParaRPr>
          </a:p>
        </p:txBody>
      </p:sp>
      <p:sp>
        <p:nvSpPr>
          <p:cNvPr id="3" name="コンテンツ プレースホルダー 2">
            <a:extLst>
              <a:ext uri="{FF2B5EF4-FFF2-40B4-BE49-F238E27FC236}">
                <a16:creationId xmlns:a16="http://schemas.microsoft.com/office/drawing/2014/main" id="{421A7D3C-3667-4D98-9146-A670FABAAA6B}"/>
              </a:ext>
            </a:extLst>
          </p:cNvPr>
          <p:cNvSpPr>
            <a:spLocks noGrp="1"/>
          </p:cNvSpPr>
          <p:nvPr>
            <p:ph idx="1"/>
          </p:nvPr>
        </p:nvSpPr>
        <p:spPr/>
        <p:txBody>
          <a:bodyPr vert="horz" lIns="91440" tIns="45720" rIns="91440" bIns="45720" rtlCol="0" anchor="t">
            <a:normAutofit/>
          </a:bodyPr>
          <a:lstStyle/>
          <a:p>
            <a:r>
              <a:rPr lang="ja-JP" altLang="en-US">
                <a:ea typeface="ＭＳ Ｐゴシック"/>
                <a:cs typeface="Calibri"/>
              </a:rPr>
              <a:t>ブラックホールの実際の大きさよりも大きな場所がブラックホールの影となっている。（今回の場合は平面モデルは約2.8倍、円筒写真モデルが2.6倍)</a:t>
            </a:r>
          </a:p>
          <a:p>
            <a:r>
              <a:rPr lang="ja-JP" altLang="en-US">
                <a:ea typeface="ＭＳ Ｐゴシック"/>
                <a:cs typeface="Calibri"/>
              </a:rPr>
              <a:t>ブラックホールの周囲はいずれも明るくなっているが円筒写真モデルのほうがより明るくなっている。</a:t>
            </a:r>
          </a:p>
          <a:p>
            <a:r>
              <a:rPr lang="ja-JP" altLang="en-US">
                <a:ea typeface="ＭＳ Ｐゴシック"/>
                <a:cs typeface="Calibri"/>
              </a:rPr>
              <a:t>ブラックホールから離れると、粒子が歪まなくなるため輝度は元の写真と変わらなくなる。</a:t>
            </a:r>
            <a:endParaRPr lang="ja-JP" altLang="en-US" dirty="0">
              <a:ea typeface="ＭＳ Ｐゴシック"/>
              <a:cs typeface="Calibri"/>
            </a:endParaRPr>
          </a:p>
          <a:p>
            <a:endParaRPr lang="ja-JP" altLang="en-US" dirty="0">
              <a:ea typeface="ＭＳ Ｐゴシック"/>
              <a:cs typeface="Calibri"/>
            </a:endParaRPr>
          </a:p>
        </p:txBody>
      </p:sp>
      <p:sp>
        <p:nvSpPr>
          <p:cNvPr id="5" name="スライド番号プレースホルダー 4">
            <a:extLst>
              <a:ext uri="{FF2B5EF4-FFF2-40B4-BE49-F238E27FC236}">
                <a16:creationId xmlns:a16="http://schemas.microsoft.com/office/drawing/2014/main" id="{5289B5A4-C212-4BEF-8ECA-2D4F5739B866}"/>
              </a:ext>
            </a:extLst>
          </p:cNvPr>
          <p:cNvSpPr>
            <a:spLocks noGrp="1"/>
          </p:cNvSpPr>
          <p:nvPr>
            <p:ph type="sldNum" sz="quarter" idx="12"/>
          </p:nvPr>
        </p:nvSpPr>
        <p:spPr/>
        <p:txBody>
          <a:bodyPr/>
          <a:lstStyle/>
          <a:p>
            <a:fld id="{48F63A3B-78C7-47BE-AE5E-E10140E04643}" type="slidenum">
              <a:rPr lang="en-US" smtClean="0"/>
              <a:t>15</a:t>
            </a:fld>
            <a:endParaRPr lang="en-US" dirty="0"/>
          </a:p>
        </p:txBody>
      </p:sp>
    </p:spTree>
    <p:extLst>
      <p:ext uri="{BB962C8B-B14F-4D97-AF65-F5344CB8AC3E}">
        <p14:creationId xmlns:p14="http://schemas.microsoft.com/office/powerpoint/2010/main" val="846860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48F0AD-485A-4377-836F-90990B5DB7E8}"/>
              </a:ext>
            </a:extLst>
          </p:cNvPr>
          <p:cNvSpPr>
            <a:spLocks noGrp="1"/>
          </p:cNvSpPr>
          <p:nvPr>
            <p:ph type="title"/>
          </p:nvPr>
        </p:nvSpPr>
        <p:spPr/>
        <p:txBody>
          <a:bodyPr/>
          <a:lstStyle/>
          <a:p>
            <a:r>
              <a:rPr lang="ja-JP" altLang="en-US" dirty="0">
                <a:latin typeface="MS PGothic"/>
                <a:ea typeface="MS PGothic"/>
                <a:cs typeface="Calibri Light"/>
              </a:rPr>
              <a:t>今回の目的の再確認</a:t>
            </a:r>
          </a:p>
        </p:txBody>
      </p:sp>
      <p:sp>
        <p:nvSpPr>
          <p:cNvPr id="3" name="コンテンツ プレースホルダー 2">
            <a:extLst>
              <a:ext uri="{FF2B5EF4-FFF2-40B4-BE49-F238E27FC236}">
                <a16:creationId xmlns:a16="http://schemas.microsoft.com/office/drawing/2014/main" id="{12F10AD4-1378-4A35-9521-2FD05F5A28AB}"/>
              </a:ext>
            </a:extLst>
          </p:cNvPr>
          <p:cNvSpPr>
            <a:spLocks noGrp="1"/>
          </p:cNvSpPr>
          <p:nvPr>
            <p:ph idx="1"/>
          </p:nvPr>
        </p:nvSpPr>
        <p:spPr/>
        <p:txBody>
          <a:bodyPr vert="horz" lIns="91440" tIns="45720" rIns="91440" bIns="45720" rtlCol="0" anchor="t">
            <a:normAutofit/>
          </a:bodyPr>
          <a:lstStyle/>
          <a:p>
            <a:pPr marL="457200" indent="-457200"/>
            <a:r>
              <a:rPr lang="ja-JP">
                <a:latin typeface="MS PGothic"/>
                <a:ea typeface="MS PGothic"/>
              </a:rPr>
              <a:t>ブラックホールシャドウの再現</a:t>
            </a:r>
            <a:endParaRPr lang="ja-JP" altLang="en-US">
              <a:latin typeface="Calibri"/>
              <a:ea typeface="MS PGothic"/>
              <a:cs typeface="Calibri"/>
            </a:endParaRPr>
          </a:p>
          <a:p>
            <a:pPr marL="457200" indent="-457200"/>
            <a:endParaRPr lang="ja-JP" altLang="en-US" dirty="0">
              <a:latin typeface="MS PGothic"/>
              <a:ea typeface="MS PGothic"/>
            </a:endParaRPr>
          </a:p>
          <a:p>
            <a:pPr marL="457200" indent="-457200"/>
            <a:r>
              <a:rPr lang="ja-JP">
                <a:latin typeface="MS PGothic"/>
                <a:ea typeface="MS PGothic"/>
              </a:rPr>
              <a:t>再現した２つのブラックホールモデルの比較</a:t>
            </a:r>
            <a:endParaRPr lang="ja-JP">
              <a:ea typeface="+mn-lt"/>
              <a:cs typeface="+mn-lt"/>
            </a:endParaRPr>
          </a:p>
        </p:txBody>
      </p:sp>
      <p:sp>
        <p:nvSpPr>
          <p:cNvPr id="5" name="スライド番号プレースホルダー 4">
            <a:extLst>
              <a:ext uri="{FF2B5EF4-FFF2-40B4-BE49-F238E27FC236}">
                <a16:creationId xmlns:a16="http://schemas.microsoft.com/office/drawing/2014/main" id="{AB3902D8-1CE1-4522-BD14-98A78527735F}"/>
              </a:ext>
            </a:extLst>
          </p:cNvPr>
          <p:cNvSpPr>
            <a:spLocks noGrp="1"/>
          </p:cNvSpPr>
          <p:nvPr>
            <p:ph type="sldNum" sz="quarter" idx="12"/>
          </p:nvPr>
        </p:nvSpPr>
        <p:spPr/>
        <p:txBody>
          <a:bodyPr/>
          <a:lstStyle/>
          <a:p>
            <a:fld id="{48F63A3B-78C7-47BE-AE5E-E10140E04643}" type="slidenum">
              <a:rPr lang="en-US" smtClean="0"/>
              <a:t>16</a:t>
            </a:fld>
            <a:endParaRPr lang="en-US" dirty="0"/>
          </a:p>
        </p:txBody>
      </p:sp>
    </p:spTree>
    <p:extLst>
      <p:ext uri="{BB962C8B-B14F-4D97-AF65-F5344CB8AC3E}">
        <p14:creationId xmlns:p14="http://schemas.microsoft.com/office/powerpoint/2010/main" val="1482520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04D9A8-4200-494A-8139-932241B461BE}"/>
              </a:ext>
            </a:extLst>
          </p:cNvPr>
          <p:cNvSpPr>
            <a:spLocks noGrp="1"/>
          </p:cNvSpPr>
          <p:nvPr>
            <p:ph type="title"/>
          </p:nvPr>
        </p:nvSpPr>
        <p:spPr/>
        <p:txBody>
          <a:bodyPr/>
          <a:lstStyle/>
          <a:p>
            <a:r>
              <a:rPr lang="ja-JP" altLang="en-US">
                <a:latin typeface="MS PGothic"/>
                <a:ea typeface="MS PGothic"/>
                <a:cs typeface="Calibri Light"/>
              </a:rPr>
              <a:t>結果</a:t>
            </a:r>
            <a:endParaRPr lang="ja-JP" altLang="en-US" dirty="0">
              <a:latin typeface="MS PGothic"/>
              <a:ea typeface="MS PGothic"/>
              <a:cs typeface="Calibri Light"/>
            </a:endParaRPr>
          </a:p>
        </p:txBody>
      </p:sp>
      <p:sp>
        <p:nvSpPr>
          <p:cNvPr id="3" name="コンテンツ プレースホルダー 2">
            <a:extLst>
              <a:ext uri="{FF2B5EF4-FFF2-40B4-BE49-F238E27FC236}">
                <a16:creationId xmlns:a16="http://schemas.microsoft.com/office/drawing/2014/main" id="{E607C833-D8DD-4F85-93B8-B71C0FC1FB48}"/>
              </a:ext>
            </a:extLst>
          </p:cNvPr>
          <p:cNvSpPr>
            <a:spLocks noGrp="1"/>
          </p:cNvSpPr>
          <p:nvPr>
            <p:ph idx="1"/>
          </p:nvPr>
        </p:nvSpPr>
        <p:spPr/>
        <p:txBody>
          <a:bodyPr vert="horz" lIns="91440" tIns="45720" rIns="91440" bIns="45720" rtlCol="0" anchor="t">
            <a:normAutofit/>
          </a:bodyPr>
          <a:lstStyle/>
          <a:p>
            <a:r>
              <a:rPr lang="ja-JP" altLang="en-US">
                <a:latin typeface="MS PGothic"/>
                <a:ea typeface="MS PGothic"/>
                <a:cs typeface="Calibri"/>
              </a:rPr>
              <a:t>実際のブラックホールより影の部分が大きくなっているためブラックホールシャドウは再現できたといえる。</a:t>
            </a:r>
            <a:endParaRPr lang="ja-JP">
              <a:latin typeface="MS PGothic"/>
              <a:ea typeface="MS PGothic"/>
            </a:endParaRPr>
          </a:p>
          <a:p>
            <a:pPr marL="0" indent="0">
              <a:buNone/>
            </a:pPr>
            <a:endParaRPr lang="ja-JP" altLang="en-US" dirty="0">
              <a:latin typeface="MS PGothic"/>
              <a:ea typeface="MS PGothic"/>
              <a:cs typeface="Calibri"/>
            </a:endParaRPr>
          </a:p>
          <a:p>
            <a:r>
              <a:rPr lang="ja-JP" altLang="en-US">
                <a:latin typeface="MS PGothic"/>
                <a:ea typeface="MS PGothic"/>
                <a:cs typeface="Calibri"/>
              </a:rPr>
              <a:t>平面写真モデルと円筒写真モデルでは。ブラックホールシャドウとシュワルツシルト半径の比率から円筒写真モデルの方がより優秀であるといえる。</a:t>
            </a:r>
            <a:endParaRPr lang="ja-JP" altLang="en-US" dirty="0">
              <a:latin typeface="MS PGothic"/>
              <a:ea typeface="MS PGothic"/>
              <a:cs typeface="Calibri"/>
            </a:endParaRPr>
          </a:p>
          <a:p>
            <a:endParaRPr lang="ja-JP" altLang="en-US" dirty="0">
              <a:ea typeface="游ゴシック"/>
              <a:cs typeface="Calibri"/>
            </a:endParaRPr>
          </a:p>
        </p:txBody>
      </p:sp>
      <p:sp>
        <p:nvSpPr>
          <p:cNvPr id="5" name="スライド番号プレースホルダー 4">
            <a:extLst>
              <a:ext uri="{FF2B5EF4-FFF2-40B4-BE49-F238E27FC236}">
                <a16:creationId xmlns:a16="http://schemas.microsoft.com/office/drawing/2014/main" id="{A424A7B7-6142-4727-82AA-791D12A983A6}"/>
              </a:ext>
            </a:extLst>
          </p:cNvPr>
          <p:cNvSpPr>
            <a:spLocks noGrp="1"/>
          </p:cNvSpPr>
          <p:nvPr>
            <p:ph type="sldNum" sz="quarter" idx="12"/>
          </p:nvPr>
        </p:nvSpPr>
        <p:spPr/>
        <p:txBody>
          <a:bodyPr/>
          <a:lstStyle/>
          <a:p>
            <a:fld id="{48F63A3B-78C7-47BE-AE5E-E10140E04643}" type="slidenum">
              <a:rPr lang="en-US" smtClean="0"/>
              <a:t>17</a:t>
            </a:fld>
            <a:endParaRPr lang="en-US" dirty="0"/>
          </a:p>
        </p:txBody>
      </p:sp>
    </p:spTree>
    <p:extLst>
      <p:ext uri="{BB962C8B-B14F-4D97-AF65-F5344CB8AC3E}">
        <p14:creationId xmlns:p14="http://schemas.microsoft.com/office/powerpoint/2010/main" val="3399190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46B92D-50CD-4BF7-8AAE-53345B8E4BD5}"/>
              </a:ext>
            </a:extLst>
          </p:cNvPr>
          <p:cNvSpPr>
            <a:spLocks noGrp="1"/>
          </p:cNvSpPr>
          <p:nvPr>
            <p:ph type="title"/>
          </p:nvPr>
        </p:nvSpPr>
        <p:spPr/>
        <p:txBody>
          <a:bodyPr/>
          <a:lstStyle/>
          <a:p>
            <a:r>
              <a:rPr kumimoji="1" lang="ja-JP" altLang="en-US" dirty="0">
                <a:latin typeface="ＭＳ Ｐゴシック" panose="020B0600070205080204" pitchFamily="50" charset="-128"/>
                <a:ea typeface="ＭＳ Ｐゴシック" panose="020B0600070205080204" pitchFamily="50" charset="-128"/>
              </a:rPr>
              <a:t>予備資料　初期条件</a:t>
            </a:r>
          </a:p>
        </p:txBody>
      </p:sp>
      <p:sp>
        <p:nvSpPr>
          <p:cNvPr id="3" name="コンテンツ プレースホルダー 2">
            <a:extLst>
              <a:ext uri="{FF2B5EF4-FFF2-40B4-BE49-F238E27FC236}">
                <a16:creationId xmlns:a16="http://schemas.microsoft.com/office/drawing/2014/main" id="{5CB507E8-FE0E-49C1-8976-193A125910D3}"/>
              </a:ext>
            </a:extLst>
          </p:cNvPr>
          <p:cNvSpPr>
            <a:spLocks noGrp="1"/>
          </p:cNvSpPr>
          <p:nvPr>
            <p:ph idx="1"/>
          </p:nvPr>
        </p:nvSpPr>
        <p:spPr/>
        <p:txBody>
          <a:bodyPr/>
          <a:lstStyle/>
          <a:p>
            <a:r>
              <a:rPr kumimoji="1" lang="ja-JP" altLang="en-US" dirty="0">
                <a:latin typeface="ＭＳ Ｐゴシック" panose="020B0600070205080204" pitchFamily="50" charset="-128"/>
                <a:ea typeface="ＭＳ Ｐゴシック" panose="020B0600070205080204" pitchFamily="50" charset="-128"/>
              </a:rPr>
              <a:t>観測者からブラックホールまでの距離　</a:t>
            </a:r>
            <a:r>
              <a:rPr kumimoji="1" lang="en-US" altLang="ja-JP" dirty="0">
                <a:latin typeface="ＭＳ Ｐゴシック" panose="020B0600070205080204" pitchFamily="50" charset="-128"/>
                <a:ea typeface="ＭＳ Ｐゴシック" panose="020B0600070205080204" pitchFamily="50" charset="-128"/>
              </a:rPr>
              <a:t>900</a:t>
            </a:r>
          </a:p>
          <a:p>
            <a:r>
              <a:rPr kumimoji="1" lang="ja-JP" altLang="en-US" dirty="0">
                <a:latin typeface="ＭＳ Ｐゴシック" panose="020B0600070205080204" pitchFamily="50" charset="-128"/>
                <a:ea typeface="ＭＳ Ｐゴシック" panose="020B0600070205080204" pitchFamily="50" charset="-128"/>
              </a:rPr>
              <a:t>ブラックホールからスクリーンまでの距離　</a:t>
            </a:r>
            <a:r>
              <a:rPr kumimoji="1" lang="en-US" altLang="ja-JP" dirty="0">
                <a:latin typeface="ＭＳ Ｐゴシック" panose="020B0600070205080204" pitchFamily="50" charset="-128"/>
                <a:ea typeface="ＭＳ Ｐゴシック" panose="020B0600070205080204" pitchFamily="50" charset="-128"/>
              </a:rPr>
              <a:t>200</a:t>
            </a:r>
          </a:p>
          <a:p>
            <a:r>
              <a:rPr kumimoji="1" lang="ja-JP" altLang="en-US" dirty="0">
                <a:latin typeface="ＭＳ Ｐゴシック" panose="020B0600070205080204" pitchFamily="50" charset="-128"/>
                <a:ea typeface="ＭＳ Ｐゴシック" panose="020B0600070205080204" pitchFamily="50" charset="-128"/>
              </a:rPr>
              <a:t>光の初速度　</a:t>
            </a:r>
            <a:r>
              <a:rPr kumimoji="1" lang="en-US" altLang="ja-JP" dirty="0">
                <a:latin typeface="ＭＳ Ｐゴシック" panose="020B0600070205080204" pitchFamily="50" charset="-128"/>
                <a:ea typeface="ＭＳ Ｐゴシック" panose="020B0600070205080204" pitchFamily="50" charset="-128"/>
              </a:rPr>
              <a:t>50</a:t>
            </a:r>
          </a:p>
          <a:p>
            <a:r>
              <a:rPr kumimoji="1" lang="ja-JP" altLang="en-US" dirty="0">
                <a:latin typeface="ＭＳ Ｐゴシック" panose="020B0600070205080204" pitchFamily="50" charset="-128"/>
                <a:ea typeface="ＭＳ Ｐゴシック" panose="020B0600070205080204" pitchFamily="50" charset="-128"/>
              </a:rPr>
              <a:t>シュワルツシルト半径　</a:t>
            </a:r>
            <a:r>
              <a:rPr kumimoji="1" lang="en-US" altLang="ja-JP" dirty="0">
                <a:latin typeface="ＭＳ Ｐゴシック" panose="020B0600070205080204" pitchFamily="50" charset="-128"/>
                <a:ea typeface="ＭＳ Ｐゴシック" panose="020B0600070205080204" pitchFamily="50" charset="-128"/>
              </a:rPr>
              <a:t>20</a:t>
            </a:r>
          </a:p>
          <a:p>
            <a:r>
              <a:rPr kumimoji="1" lang="ja-JP" altLang="en-US" dirty="0">
                <a:latin typeface="ＭＳ Ｐゴシック" panose="020B0600070205080204" pitchFamily="50" charset="-128"/>
                <a:ea typeface="ＭＳ Ｐゴシック" panose="020B0600070205080204" pitchFamily="50" charset="-128"/>
              </a:rPr>
              <a:t>ブラックホールの重さ　</a:t>
            </a:r>
            <a:r>
              <a:rPr kumimoji="1" lang="en-US" altLang="ja-JP" dirty="0">
                <a:latin typeface="ＭＳ Ｐゴシック" panose="020B0600070205080204" pitchFamily="50" charset="-128"/>
                <a:ea typeface="ＭＳ Ｐゴシック" panose="020B0600070205080204" pitchFamily="50" charset="-128"/>
              </a:rPr>
              <a:t>1</a:t>
            </a:r>
          </a:p>
          <a:p>
            <a:r>
              <a:rPr kumimoji="1" lang="ja-JP" altLang="en-US" dirty="0">
                <a:latin typeface="ＭＳ Ｐゴシック" panose="020B0600070205080204" pitchFamily="50" charset="-128"/>
                <a:ea typeface="ＭＳ Ｐゴシック" panose="020B0600070205080204" pitchFamily="50" charset="-128"/>
              </a:rPr>
              <a:t>刻み幅　</a:t>
            </a:r>
            <a:r>
              <a:rPr kumimoji="1" lang="en-US" altLang="ja-JP" dirty="0">
                <a:latin typeface="ＭＳ Ｐゴシック" panose="020B0600070205080204" pitchFamily="50" charset="-128"/>
                <a:ea typeface="ＭＳ Ｐゴシック" panose="020B0600070205080204" pitchFamily="50" charset="-128"/>
              </a:rPr>
              <a:t>0.00001</a:t>
            </a:r>
          </a:p>
          <a:p>
            <a:r>
              <a:rPr kumimoji="1" lang="ja-JP" altLang="en-US" dirty="0">
                <a:latin typeface="ＭＳ Ｐゴシック" panose="020B0600070205080204" pitchFamily="50" charset="-128"/>
                <a:ea typeface="ＭＳ Ｐゴシック" panose="020B0600070205080204" pitchFamily="50" charset="-128"/>
              </a:rPr>
              <a:t>万有引力定数　</a:t>
            </a:r>
            <a:r>
              <a:rPr kumimoji="1" lang="en-US" altLang="ja-JP" dirty="0">
                <a:latin typeface="ＭＳ Ｐゴシック" panose="020B0600070205080204" pitchFamily="50" charset="-128"/>
                <a:ea typeface="ＭＳ Ｐゴシック" panose="020B0600070205080204" pitchFamily="50" charset="-128"/>
              </a:rPr>
              <a:t>25000</a:t>
            </a:r>
          </a:p>
          <a:p>
            <a:r>
              <a:rPr kumimoji="1" lang="ja-JP" altLang="en-US" dirty="0">
                <a:latin typeface="ＭＳ Ｐゴシック" panose="020B0600070205080204" pitchFamily="50" charset="-128"/>
                <a:ea typeface="ＭＳ Ｐゴシック" panose="020B0600070205080204" pitchFamily="50" charset="-128"/>
              </a:rPr>
              <a:t>スクリーンの大きさ</a:t>
            </a:r>
            <a:r>
              <a:rPr kumimoji="1" lang="en-US" altLang="ja-JP" dirty="0">
                <a:latin typeface="ＭＳ Ｐゴシック" panose="020B0600070205080204" pitchFamily="50" charset="-128"/>
                <a:ea typeface="ＭＳ Ｐゴシック" panose="020B0600070205080204" pitchFamily="50" charset="-128"/>
              </a:rPr>
              <a:t>(</a:t>
            </a:r>
            <a:r>
              <a:rPr kumimoji="1" lang="en-US" altLang="ja-JP" dirty="0" err="1">
                <a:latin typeface="ＭＳ Ｐゴシック" panose="020B0600070205080204" pitchFamily="50" charset="-128"/>
                <a:ea typeface="ＭＳ Ｐゴシック" panose="020B0600070205080204" pitchFamily="50" charset="-128"/>
              </a:rPr>
              <a:t>x,y</a:t>
            </a:r>
            <a:r>
              <a:rPr kumimoji="1" lang="en-US" altLang="ja-JP" dirty="0">
                <a:latin typeface="ＭＳ Ｐゴシック" panose="020B0600070205080204" pitchFamily="50" charset="-128"/>
                <a:ea typeface="ＭＳ Ｐゴシック" panose="020B0600070205080204" pitchFamily="50" charset="-128"/>
              </a:rPr>
              <a:t>) = (300,300)</a:t>
            </a:r>
          </a:p>
        </p:txBody>
      </p:sp>
      <p:sp>
        <p:nvSpPr>
          <p:cNvPr id="4" name="スライド番号プレースホルダー 3">
            <a:extLst>
              <a:ext uri="{FF2B5EF4-FFF2-40B4-BE49-F238E27FC236}">
                <a16:creationId xmlns:a16="http://schemas.microsoft.com/office/drawing/2014/main" id="{4951FD89-D978-428D-9F5B-9FAAC7214C9B}"/>
              </a:ext>
            </a:extLst>
          </p:cNvPr>
          <p:cNvSpPr>
            <a:spLocks noGrp="1"/>
          </p:cNvSpPr>
          <p:nvPr>
            <p:ph type="sldNum" sz="quarter" idx="12"/>
          </p:nvPr>
        </p:nvSpPr>
        <p:spPr/>
        <p:txBody>
          <a:bodyPr/>
          <a:lstStyle/>
          <a:p>
            <a:fld id="{48F63A3B-78C7-47BE-AE5E-E10140E04643}" type="slidenum">
              <a:rPr lang="en-US" smtClean="0"/>
              <a:t>18</a:t>
            </a:fld>
            <a:endParaRPr lang="en-US" dirty="0"/>
          </a:p>
        </p:txBody>
      </p:sp>
    </p:spTree>
    <p:extLst>
      <p:ext uri="{BB962C8B-B14F-4D97-AF65-F5344CB8AC3E}">
        <p14:creationId xmlns:p14="http://schemas.microsoft.com/office/powerpoint/2010/main" val="605821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0ABACD-B629-4DFB-BFD9-9159C9164543}"/>
              </a:ext>
            </a:extLst>
          </p:cNvPr>
          <p:cNvSpPr>
            <a:spLocks noGrp="1"/>
          </p:cNvSpPr>
          <p:nvPr>
            <p:ph type="title"/>
          </p:nvPr>
        </p:nvSpPr>
        <p:spPr/>
        <p:txBody>
          <a:bodyPr/>
          <a:lstStyle/>
          <a:p>
            <a:r>
              <a:rPr lang="ja-JP" altLang="en-US">
                <a:ea typeface="ＭＳ Ｐゴシック"/>
                <a:cs typeface="Calibri Light"/>
              </a:rPr>
              <a:t>背景</a:t>
            </a:r>
            <a:endParaRPr lang="ja-JP" altLang="en-US" dirty="0">
              <a:ea typeface="ＭＳ Ｐゴシック"/>
              <a:cs typeface="Calibri Light"/>
            </a:endParaRPr>
          </a:p>
        </p:txBody>
      </p:sp>
      <p:sp>
        <p:nvSpPr>
          <p:cNvPr id="3" name="コンテンツ プレースホルダー 2">
            <a:extLst>
              <a:ext uri="{FF2B5EF4-FFF2-40B4-BE49-F238E27FC236}">
                <a16:creationId xmlns:a16="http://schemas.microsoft.com/office/drawing/2014/main" id="{8B61E0F7-0B60-4254-BEC1-6ACCC0F557A8}"/>
              </a:ext>
            </a:extLst>
          </p:cNvPr>
          <p:cNvSpPr>
            <a:spLocks noGrp="1"/>
          </p:cNvSpPr>
          <p:nvPr>
            <p:ph idx="1"/>
          </p:nvPr>
        </p:nvSpPr>
        <p:spPr>
          <a:xfrm>
            <a:off x="838200" y="1691154"/>
            <a:ext cx="10515600" cy="4351338"/>
          </a:xfrm>
        </p:spPr>
        <p:txBody>
          <a:bodyPr vert="horz" lIns="91440" tIns="45720" rIns="91440" bIns="45720" rtlCol="0" anchor="t">
            <a:normAutofit/>
          </a:bodyPr>
          <a:lstStyle/>
          <a:p>
            <a:pPr marL="0" indent="0">
              <a:buNone/>
            </a:pPr>
            <a:r>
              <a:rPr lang="ja-JP" altLang="en-US">
                <a:latin typeface="MS PGothic"/>
                <a:ea typeface="MS PGothic"/>
                <a:cs typeface="Calibri"/>
              </a:rPr>
              <a:t>2019年4月、イベント・ホライズン・テレスコーププロジェクトは巨大ブラックホールとその影の撮像に成功したと発表した。</a:t>
            </a:r>
            <a:endParaRPr lang="ja-JP" altLang="en-US" dirty="0">
              <a:latin typeface="MS PGothic"/>
              <a:ea typeface="MS PGothic"/>
              <a:cs typeface="Calibri"/>
            </a:endParaRPr>
          </a:p>
        </p:txBody>
      </p:sp>
      <p:pic>
        <p:nvPicPr>
          <p:cNvPr id="5" name="図 4" descr="物体 が含まれている画像&#10;&#10;非常に高い精度で生成された説明">
            <a:extLst>
              <a:ext uri="{FF2B5EF4-FFF2-40B4-BE49-F238E27FC236}">
                <a16:creationId xmlns:a16="http://schemas.microsoft.com/office/drawing/2014/main" id="{6DDEDB9C-5873-4207-877E-10EE11C58CDB}"/>
              </a:ext>
            </a:extLst>
          </p:cNvPr>
          <p:cNvPicPr>
            <a:picLocks noChangeAspect="1"/>
          </p:cNvPicPr>
          <p:nvPr/>
        </p:nvPicPr>
        <p:blipFill>
          <a:blip r:embed="rId2"/>
          <a:stretch>
            <a:fillRect/>
          </a:stretch>
        </p:blipFill>
        <p:spPr>
          <a:xfrm>
            <a:off x="6526237" y="2730513"/>
            <a:ext cx="3508398" cy="2043345"/>
          </a:xfrm>
          <a:prstGeom prst="rect">
            <a:avLst/>
          </a:prstGeom>
        </p:spPr>
      </p:pic>
      <p:sp>
        <p:nvSpPr>
          <p:cNvPr id="7" name="テキスト ボックス 6">
            <a:extLst>
              <a:ext uri="{FF2B5EF4-FFF2-40B4-BE49-F238E27FC236}">
                <a16:creationId xmlns:a16="http://schemas.microsoft.com/office/drawing/2014/main" id="{067BE0AC-1792-4894-9563-B7FD35CF5ACD}"/>
              </a:ext>
            </a:extLst>
          </p:cNvPr>
          <p:cNvSpPr txBox="1"/>
          <p:nvPr/>
        </p:nvSpPr>
        <p:spPr>
          <a:xfrm>
            <a:off x="7995086" y="4944145"/>
            <a:ext cx="3246407"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a:ea typeface="+mn-lt"/>
                <a:cs typeface="+mn-lt"/>
              </a:rPr>
              <a:t>出典　</a:t>
            </a:r>
            <a:r>
              <a:rPr lang="ja-JP" dirty="0">
                <a:ea typeface="+mn-lt"/>
                <a:cs typeface="+mn-lt"/>
                <a:hlinkClick r:id="rId3"/>
              </a:rPr>
              <a:t>https://www.nao.ac.jp/news/science/2019/20190410-eht.html</a:t>
            </a:r>
            <a:endParaRPr lang="ja-JP" altLang="en-US">
              <a:cs typeface="Calibri"/>
            </a:endParaRPr>
          </a:p>
        </p:txBody>
      </p:sp>
      <p:sp>
        <p:nvSpPr>
          <p:cNvPr id="6" name="スライド番号プレースホルダー 5">
            <a:extLst>
              <a:ext uri="{FF2B5EF4-FFF2-40B4-BE49-F238E27FC236}">
                <a16:creationId xmlns:a16="http://schemas.microsoft.com/office/drawing/2014/main" id="{CDF367C0-35A9-4307-B107-E69E83E25A19}"/>
              </a:ext>
            </a:extLst>
          </p:cNvPr>
          <p:cNvSpPr>
            <a:spLocks noGrp="1"/>
          </p:cNvSpPr>
          <p:nvPr>
            <p:ph type="sldNum" sz="quarter" idx="12"/>
          </p:nvPr>
        </p:nvSpPr>
        <p:spPr/>
        <p:txBody>
          <a:bodyPr/>
          <a:lstStyle/>
          <a:p>
            <a:r>
              <a:rPr lang="en-US" dirty="0"/>
              <a:t>1</a:t>
            </a:r>
          </a:p>
        </p:txBody>
      </p:sp>
    </p:spTree>
    <p:extLst>
      <p:ext uri="{BB962C8B-B14F-4D97-AF65-F5344CB8AC3E}">
        <p14:creationId xmlns:p14="http://schemas.microsoft.com/office/powerpoint/2010/main" val="883268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E1710F-7E6C-42E7-8A99-FB327EB1DFEB}"/>
              </a:ext>
            </a:extLst>
          </p:cNvPr>
          <p:cNvSpPr>
            <a:spLocks noGrp="1"/>
          </p:cNvSpPr>
          <p:nvPr>
            <p:ph type="title"/>
          </p:nvPr>
        </p:nvSpPr>
        <p:spPr>
          <a:xfrm>
            <a:off x="595745" y="685511"/>
            <a:ext cx="10515600" cy="1325563"/>
          </a:xfrm>
        </p:spPr>
        <p:txBody>
          <a:bodyPr vert="horz" lIns="91440" tIns="45720" rIns="91440" bIns="45720" rtlCol="0" anchor="b">
            <a:normAutofit fontScale="90000"/>
          </a:bodyPr>
          <a:lstStyle/>
          <a:p>
            <a:pPr algn="ctr"/>
            <a:r>
              <a:rPr lang="ja-JP" altLang="en-US" sz="4800">
                <a:latin typeface="MS PGothic"/>
                <a:ea typeface="MS PGothic"/>
              </a:rPr>
              <a:t>ブラックホールシャドウとは</a:t>
            </a:r>
            <a:r>
              <a:rPr lang="ja-JP" altLang="en-US" sz="4800" kern="1200">
                <a:solidFill>
                  <a:srgbClr val="FFFFFF"/>
                </a:solidFill>
                <a:latin typeface="+mj-lt"/>
                <a:ea typeface="游ゴシック Light"/>
                <a:cs typeface="+mj-cs"/>
              </a:rPr>
              <a:t>クホールの撮影に成功</a:t>
            </a:r>
            <a:endParaRPr lang="ja-JP" altLang="en-US" sz="4800" kern="1200">
              <a:solidFill>
                <a:srgbClr val="FFFFFF"/>
              </a:solidFill>
              <a:latin typeface="+mj-lt"/>
              <a:ea typeface="游ゴシック Light"/>
              <a:cs typeface="Calibri Light"/>
            </a:endParaRPr>
          </a:p>
        </p:txBody>
      </p:sp>
      <p:sp>
        <p:nvSpPr>
          <p:cNvPr id="6" name="コンテンツ プレースホルダー 5">
            <a:extLst>
              <a:ext uri="{FF2B5EF4-FFF2-40B4-BE49-F238E27FC236}">
                <a16:creationId xmlns:a16="http://schemas.microsoft.com/office/drawing/2014/main" id="{01228684-DCCF-4C6D-9BD1-8CA3C2BC7D47}"/>
              </a:ext>
            </a:extLst>
          </p:cNvPr>
          <p:cNvSpPr>
            <a:spLocks noGrp="1"/>
          </p:cNvSpPr>
          <p:nvPr>
            <p:ph idx="1"/>
          </p:nvPr>
        </p:nvSpPr>
        <p:spPr/>
        <p:txBody>
          <a:bodyPr vert="horz" lIns="91440" tIns="45720" rIns="91440" bIns="45720" rtlCol="0" anchor="t">
            <a:normAutofit/>
          </a:bodyPr>
          <a:lstStyle/>
          <a:p>
            <a:r>
              <a:rPr lang="ja-JP">
                <a:latin typeface="MS PGothic"/>
                <a:ea typeface="MS PGothic"/>
                <a:cs typeface="Calibri"/>
              </a:rPr>
              <a:t>ブラックホールは本来光をも飲み込んでしまうため、写真には写らない。</a:t>
            </a:r>
            <a:endParaRPr lang="en-US" altLang="ja-JP">
              <a:latin typeface="MS PGothic"/>
              <a:ea typeface="MS PGothic"/>
              <a:cs typeface="+mn-lt"/>
            </a:endParaRPr>
          </a:p>
          <a:p>
            <a:r>
              <a:rPr lang="ja-JP">
                <a:latin typeface="MS PGothic"/>
                <a:ea typeface="MS PGothic"/>
                <a:cs typeface="Calibri"/>
              </a:rPr>
              <a:t>しかしブラックホールの周りに明るいものがあれば、その明かりを背景として、ブラックホールの周囲が黒くなる。これをブラックホールシャドウという</a:t>
            </a:r>
            <a:r>
              <a:rPr lang="ja-JP">
                <a:ea typeface="游ゴシック"/>
                <a:cs typeface="Calibri"/>
              </a:rPr>
              <a:t>。</a:t>
            </a:r>
            <a:endParaRPr lang="ja-JP">
              <a:ea typeface="游ゴシック"/>
              <a:cs typeface="+mn-lt"/>
            </a:endParaRPr>
          </a:p>
          <a:p>
            <a:endParaRPr lang="ja-JP" altLang="en-US" dirty="0">
              <a:ea typeface="游ゴシック"/>
              <a:cs typeface="Calibri"/>
            </a:endParaRPr>
          </a:p>
        </p:txBody>
      </p:sp>
      <p:pic>
        <p:nvPicPr>
          <p:cNvPr id="3" name="図 2" descr="物体 が含まれている画像&#10;&#10;非常に高い精度で生成された説明">
            <a:extLst>
              <a:ext uri="{FF2B5EF4-FFF2-40B4-BE49-F238E27FC236}">
                <a16:creationId xmlns:a16="http://schemas.microsoft.com/office/drawing/2014/main" id="{E753BF1C-E2F0-4D40-844C-559F4FDB2C39}"/>
              </a:ext>
            </a:extLst>
          </p:cNvPr>
          <p:cNvPicPr>
            <a:picLocks noChangeAspect="1"/>
          </p:cNvPicPr>
          <p:nvPr/>
        </p:nvPicPr>
        <p:blipFill>
          <a:blip r:embed="rId2"/>
          <a:stretch>
            <a:fillRect/>
          </a:stretch>
        </p:blipFill>
        <p:spPr>
          <a:xfrm>
            <a:off x="7184328" y="3734968"/>
            <a:ext cx="3508398" cy="2043345"/>
          </a:xfrm>
          <a:prstGeom prst="rect">
            <a:avLst/>
          </a:prstGeom>
        </p:spPr>
      </p:pic>
      <p:sp>
        <p:nvSpPr>
          <p:cNvPr id="5" name="スライド番号プレースホルダー 4">
            <a:extLst>
              <a:ext uri="{FF2B5EF4-FFF2-40B4-BE49-F238E27FC236}">
                <a16:creationId xmlns:a16="http://schemas.microsoft.com/office/drawing/2014/main" id="{EDB01E26-4994-40D3-8B2B-8D9F30F8D0CF}"/>
              </a:ext>
            </a:extLst>
          </p:cNvPr>
          <p:cNvSpPr>
            <a:spLocks noGrp="1"/>
          </p:cNvSpPr>
          <p:nvPr>
            <p:ph type="sldNum" sz="quarter" idx="12"/>
          </p:nvPr>
        </p:nvSpPr>
        <p:spPr/>
        <p:txBody>
          <a:bodyPr/>
          <a:lstStyle/>
          <a:p>
            <a:r>
              <a:rPr lang="en-US" dirty="0"/>
              <a:t>2</a:t>
            </a:r>
          </a:p>
        </p:txBody>
      </p:sp>
    </p:spTree>
    <p:extLst>
      <p:ext uri="{BB962C8B-B14F-4D97-AF65-F5344CB8AC3E}">
        <p14:creationId xmlns:p14="http://schemas.microsoft.com/office/powerpoint/2010/main" val="1238968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DC321A-C00F-4C73-818C-75B61E9E9CDC}"/>
              </a:ext>
            </a:extLst>
          </p:cNvPr>
          <p:cNvSpPr>
            <a:spLocks noGrp="1"/>
          </p:cNvSpPr>
          <p:nvPr>
            <p:ph type="title"/>
          </p:nvPr>
        </p:nvSpPr>
        <p:spPr/>
        <p:txBody>
          <a:bodyPr/>
          <a:lstStyle/>
          <a:p>
            <a:r>
              <a:rPr lang="ja-JP" altLang="en-US">
                <a:latin typeface="MS PGothic"/>
                <a:ea typeface="MS PGothic"/>
                <a:cs typeface="Calibri Light"/>
              </a:rPr>
              <a:t>発表されたブラックホールの情報</a:t>
            </a:r>
            <a:endParaRPr lang="ja-JP" altLang="en-US" dirty="0">
              <a:latin typeface="MS PGothic"/>
              <a:ea typeface="MS PGothic"/>
              <a:cs typeface="Calibri Light"/>
            </a:endParaRPr>
          </a:p>
        </p:txBody>
      </p:sp>
      <p:sp>
        <p:nvSpPr>
          <p:cNvPr id="3" name="コンテンツ プレースホルダー 2">
            <a:extLst>
              <a:ext uri="{FF2B5EF4-FFF2-40B4-BE49-F238E27FC236}">
                <a16:creationId xmlns:a16="http://schemas.microsoft.com/office/drawing/2014/main" id="{AD2179F3-0860-47CE-B45D-623C2CFE739C}"/>
              </a:ext>
            </a:extLst>
          </p:cNvPr>
          <p:cNvSpPr>
            <a:spLocks noGrp="1"/>
          </p:cNvSpPr>
          <p:nvPr>
            <p:ph idx="1"/>
          </p:nvPr>
        </p:nvSpPr>
        <p:spPr/>
        <p:txBody>
          <a:bodyPr vert="horz" lIns="91440" tIns="45720" rIns="91440" bIns="45720" rtlCol="0" anchor="t">
            <a:normAutofit/>
          </a:bodyPr>
          <a:lstStyle/>
          <a:p>
            <a:r>
              <a:rPr lang="ja-JP" altLang="en-US">
                <a:latin typeface="MS PGothic"/>
                <a:ea typeface="MS PGothic"/>
                <a:cs typeface="Calibri"/>
              </a:rPr>
              <a:t>観測した場所は約5000万光年彼方のおとめ座方向の巨大楕円形銀河のM87の中心部</a:t>
            </a:r>
          </a:p>
          <a:p>
            <a:r>
              <a:rPr lang="ja-JP" altLang="en-US">
                <a:latin typeface="MS PGothic"/>
                <a:ea typeface="MS PGothic"/>
                <a:cs typeface="Calibri"/>
              </a:rPr>
              <a:t>ブラックホールシャドウの大きさは1000億km、ブラックホールの大きさを表す指標である事象の地平面(イベント・ホライズン)の大きさはその40％の400億km</a:t>
            </a:r>
          </a:p>
        </p:txBody>
      </p:sp>
      <p:pic>
        <p:nvPicPr>
          <p:cNvPr id="5" name="図 4" descr="物体 が含まれている画像&#10;&#10;非常に高い精度で生成された説明">
            <a:extLst>
              <a:ext uri="{FF2B5EF4-FFF2-40B4-BE49-F238E27FC236}">
                <a16:creationId xmlns:a16="http://schemas.microsoft.com/office/drawing/2014/main" id="{87458532-BA2B-4836-A655-E73252C2F827}"/>
              </a:ext>
            </a:extLst>
          </p:cNvPr>
          <p:cNvPicPr>
            <a:picLocks noChangeAspect="1"/>
          </p:cNvPicPr>
          <p:nvPr/>
        </p:nvPicPr>
        <p:blipFill>
          <a:blip r:embed="rId2"/>
          <a:stretch>
            <a:fillRect/>
          </a:stretch>
        </p:blipFill>
        <p:spPr>
          <a:xfrm>
            <a:off x="8091735" y="3949648"/>
            <a:ext cx="3508398" cy="2043345"/>
          </a:xfrm>
          <a:prstGeom prst="rect">
            <a:avLst/>
          </a:prstGeom>
        </p:spPr>
      </p:pic>
      <p:sp>
        <p:nvSpPr>
          <p:cNvPr id="6" name="スライド番号プレースホルダー 5">
            <a:extLst>
              <a:ext uri="{FF2B5EF4-FFF2-40B4-BE49-F238E27FC236}">
                <a16:creationId xmlns:a16="http://schemas.microsoft.com/office/drawing/2014/main" id="{6EF0E940-C0D1-4565-8D77-1C0B62B45C22}"/>
              </a:ext>
            </a:extLst>
          </p:cNvPr>
          <p:cNvSpPr>
            <a:spLocks noGrp="1"/>
          </p:cNvSpPr>
          <p:nvPr>
            <p:ph type="sldNum" sz="quarter" idx="12"/>
          </p:nvPr>
        </p:nvSpPr>
        <p:spPr/>
        <p:txBody>
          <a:bodyPr/>
          <a:lstStyle/>
          <a:p>
            <a:fld id="{48F63A3B-78C7-47BE-AE5E-E10140E04643}" type="slidenum">
              <a:rPr lang="en-US" smtClean="0"/>
              <a:t>3</a:t>
            </a:fld>
            <a:endParaRPr lang="en-US" dirty="0"/>
          </a:p>
        </p:txBody>
      </p:sp>
    </p:spTree>
    <p:extLst>
      <p:ext uri="{BB962C8B-B14F-4D97-AF65-F5344CB8AC3E}">
        <p14:creationId xmlns:p14="http://schemas.microsoft.com/office/powerpoint/2010/main" val="424149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FEC0D9-975A-40C5-A8B5-88211F21830F}"/>
              </a:ext>
            </a:extLst>
          </p:cNvPr>
          <p:cNvSpPr>
            <a:spLocks noGrp="1"/>
          </p:cNvSpPr>
          <p:nvPr>
            <p:ph type="title"/>
          </p:nvPr>
        </p:nvSpPr>
        <p:spPr/>
        <p:txBody>
          <a:bodyPr/>
          <a:lstStyle/>
          <a:p>
            <a:r>
              <a:rPr lang="ja-JP" altLang="en-US">
                <a:latin typeface="MS PGothic"/>
                <a:ea typeface="MS PGothic"/>
                <a:cs typeface="Calibri Light"/>
              </a:rPr>
              <a:t>目的</a:t>
            </a:r>
            <a:endParaRPr kumimoji="1" lang="ja-JP" altLang="en-US">
              <a:latin typeface="MS PGothic"/>
              <a:ea typeface="MS PGothic"/>
            </a:endParaRPr>
          </a:p>
        </p:txBody>
      </p:sp>
      <p:sp>
        <p:nvSpPr>
          <p:cNvPr id="3" name="コンテンツ プレースホルダー 2">
            <a:extLst>
              <a:ext uri="{FF2B5EF4-FFF2-40B4-BE49-F238E27FC236}">
                <a16:creationId xmlns:a16="http://schemas.microsoft.com/office/drawing/2014/main" id="{DE061417-F089-4670-AAF5-687B68B685F9}"/>
              </a:ext>
            </a:extLst>
          </p:cNvPr>
          <p:cNvSpPr>
            <a:spLocks noGrp="1"/>
          </p:cNvSpPr>
          <p:nvPr>
            <p:ph idx="1"/>
          </p:nvPr>
        </p:nvSpPr>
        <p:spPr>
          <a:xfrm>
            <a:off x="838200" y="2065634"/>
            <a:ext cx="10515600" cy="4351338"/>
          </a:xfrm>
        </p:spPr>
        <p:txBody>
          <a:bodyPr vert="horz" lIns="91440" tIns="45720" rIns="91440" bIns="45720" rtlCol="0" anchor="t">
            <a:normAutofit/>
          </a:bodyPr>
          <a:lstStyle/>
          <a:p>
            <a:pPr marL="457200" indent="-457200"/>
            <a:r>
              <a:rPr lang="ja-JP" altLang="en-US">
                <a:latin typeface="MS PGothic"/>
                <a:ea typeface="MS PGothic"/>
                <a:cs typeface="Calibri"/>
              </a:rPr>
              <a:t>ブラックホールシャドウの再現</a:t>
            </a:r>
            <a:endParaRPr lang="ja-JP" altLang="en-US" dirty="0">
              <a:latin typeface="MS PGothic"/>
              <a:ea typeface="MS PGothic"/>
              <a:cs typeface="Calibri"/>
            </a:endParaRPr>
          </a:p>
          <a:p>
            <a:endParaRPr lang="ja-JP" altLang="en-US" dirty="0">
              <a:latin typeface="MS PGothic"/>
              <a:ea typeface="MS PGothic"/>
              <a:cs typeface="Calibri"/>
            </a:endParaRPr>
          </a:p>
          <a:p>
            <a:pPr marL="457200" indent="-457200"/>
            <a:r>
              <a:rPr lang="ja-JP" altLang="en-US">
                <a:latin typeface="MS PGothic"/>
                <a:ea typeface="MS PGothic"/>
                <a:cs typeface="Calibri"/>
              </a:rPr>
              <a:t>再現した２つのブラックホールモデルの比較</a:t>
            </a:r>
            <a:endParaRPr lang="ja-JP" altLang="en-US" dirty="0">
              <a:latin typeface="MS PGothic"/>
              <a:ea typeface="MS PGothic"/>
              <a:cs typeface="Calibri"/>
            </a:endParaRPr>
          </a:p>
        </p:txBody>
      </p:sp>
      <p:sp>
        <p:nvSpPr>
          <p:cNvPr id="5" name="スライド番号プレースホルダー 4">
            <a:extLst>
              <a:ext uri="{FF2B5EF4-FFF2-40B4-BE49-F238E27FC236}">
                <a16:creationId xmlns:a16="http://schemas.microsoft.com/office/drawing/2014/main" id="{3E0981D3-03D9-4285-9F71-BEADD23F02DE}"/>
              </a:ext>
            </a:extLst>
          </p:cNvPr>
          <p:cNvSpPr>
            <a:spLocks noGrp="1"/>
          </p:cNvSpPr>
          <p:nvPr>
            <p:ph type="sldNum" sz="quarter" idx="12"/>
          </p:nvPr>
        </p:nvSpPr>
        <p:spPr/>
        <p:txBody>
          <a:bodyPr/>
          <a:lstStyle/>
          <a:p>
            <a:fld id="{48F63A3B-78C7-47BE-AE5E-E10140E04643}" type="slidenum">
              <a:rPr lang="en-US" smtClean="0"/>
              <a:t>4</a:t>
            </a:fld>
            <a:endParaRPr lang="en-US" dirty="0"/>
          </a:p>
        </p:txBody>
      </p:sp>
    </p:spTree>
    <p:extLst>
      <p:ext uri="{BB962C8B-B14F-4D97-AF65-F5344CB8AC3E}">
        <p14:creationId xmlns:p14="http://schemas.microsoft.com/office/powerpoint/2010/main" val="882917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A0797A-5FFC-4ECD-89F4-B2752439CDF0}"/>
              </a:ext>
            </a:extLst>
          </p:cNvPr>
          <p:cNvSpPr>
            <a:spLocks noGrp="1"/>
          </p:cNvSpPr>
          <p:nvPr>
            <p:ph type="title"/>
          </p:nvPr>
        </p:nvSpPr>
        <p:spPr/>
        <p:txBody>
          <a:bodyPr/>
          <a:lstStyle/>
          <a:p>
            <a:r>
              <a:rPr lang="ja-JP" altLang="en-US" dirty="0">
                <a:ea typeface="ＭＳ Ｐゴシック"/>
                <a:cs typeface="Calibri Light"/>
              </a:rPr>
              <a:t>擬ニュートンポテンシャル</a:t>
            </a:r>
            <a:endParaRPr kumimoji="1" lang="ja-JP" altLang="en-US" dirty="0"/>
          </a:p>
        </p:txBody>
      </p:sp>
      <p:sp>
        <p:nvSpPr>
          <p:cNvPr id="3" name="コンテンツ プレースホルダー 2">
            <a:extLst>
              <a:ext uri="{FF2B5EF4-FFF2-40B4-BE49-F238E27FC236}">
                <a16:creationId xmlns:a16="http://schemas.microsoft.com/office/drawing/2014/main" id="{119AA063-26B1-4E0F-A87B-4D57E8DC90E9}"/>
              </a:ext>
            </a:extLst>
          </p:cNvPr>
          <p:cNvSpPr>
            <a:spLocks noGrp="1"/>
          </p:cNvSpPr>
          <p:nvPr>
            <p:ph idx="1"/>
          </p:nvPr>
        </p:nvSpPr>
        <p:spPr/>
        <p:txBody>
          <a:bodyPr vert="horz" lIns="91440" tIns="45720" rIns="91440" bIns="45720" rtlCol="0" anchor="t">
            <a:normAutofit lnSpcReduction="10000"/>
          </a:bodyPr>
          <a:lstStyle/>
          <a:p>
            <a:r>
              <a:rPr lang="ja-JP" altLang="en-US">
                <a:ea typeface="ＭＳ Ｐゴシック"/>
                <a:cs typeface="Calibri"/>
              </a:rPr>
              <a:t>擬ニュートンポテンシャルとは、ブラックホール周辺の力学的性質を模倣する式だ。</a:t>
            </a:r>
          </a:p>
          <a:p>
            <a:endParaRPr lang="ja-JP" altLang="en-US" dirty="0">
              <a:ea typeface="ＭＳ Ｐゴシック"/>
              <a:cs typeface="Calibri"/>
            </a:endParaRPr>
          </a:p>
          <a:p>
            <a:r>
              <a:rPr lang="ja-JP" altLang="en-US">
                <a:ea typeface="ＭＳ Ｐゴシック"/>
                <a:cs typeface="Calibri"/>
              </a:rPr>
              <a:t>U = -GM/(</a:t>
            </a:r>
            <a:r>
              <a:rPr lang="en-US" altLang="ja-JP" dirty="0">
                <a:ea typeface="ＭＳ Ｐゴシック"/>
                <a:cs typeface="Calibri"/>
              </a:rPr>
              <a:t>r</a:t>
            </a:r>
            <a:r>
              <a:rPr lang="ja-JP" altLang="en-US">
                <a:ea typeface="ＭＳ Ｐゴシック"/>
                <a:cs typeface="Calibri"/>
              </a:rPr>
              <a:t>-a)　a≡2GM/c^2</a:t>
            </a:r>
          </a:p>
          <a:p>
            <a:endParaRPr lang="ja-JP" altLang="en-US" dirty="0">
              <a:ea typeface="ＭＳ Ｐゴシック"/>
              <a:cs typeface="Calibri"/>
            </a:endParaRPr>
          </a:p>
          <a:p>
            <a:r>
              <a:rPr lang="ja-JP" altLang="en-US" dirty="0">
                <a:ea typeface="ＭＳ Ｐゴシック"/>
                <a:cs typeface="Calibri"/>
              </a:rPr>
              <a:t>U = 擬ニュートンポテンシャル　a = シュワルツシルト半径</a:t>
            </a:r>
            <a:endParaRPr lang="en-US" altLang="ja-JP" dirty="0">
              <a:ea typeface="ＭＳ Ｐゴシック"/>
              <a:cs typeface="Calibri"/>
            </a:endParaRPr>
          </a:p>
          <a:p>
            <a:pPr marL="3657600" lvl="8" indent="0">
              <a:buNone/>
            </a:pPr>
            <a:r>
              <a:rPr lang="ja-JP" altLang="en-US" dirty="0">
                <a:ea typeface="ＭＳ Ｐゴシック"/>
                <a:cs typeface="Calibri"/>
              </a:rPr>
              <a:t>　　　　　　　　　　　（一般相対性理論におけるブラックホールの半径）</a:t>
            </a:r>
            <a:endParaRPr lang="en-US" altLang="ja-JP" dirty="0">
              <a:ea typeface="ＭＳ Ｐゴシック"/>
              <a:cs typeface="Calibri"/>
            </a:endParaRPr>
          </a:p>
          <a:p>
            <a:r>
              <a:rPr lang="en-US" altLang="ja-JP" dirty="0">
                <a:ea typeface="ＭＳ Ｐゴシック"/>
                <a:cs typeface="Calibri"/>
              </a:rPr>
              <a:t>G = </a:t>
            </a:r>
            <a:r>
              <a:rPr lang="ja-JP" altLang="en-US" dirty="0">
                <a:ea typeface="ＭＳ Ｐゴシック"/>
                <a:cs typeface="Calibri"/>
              </a:rPr>
              <a:t>万有引力定数</a:t>
            </a:r>
            <a:r>
              <a:rPr lang="en-US" altLang="ja-JP" dirty="0">
                <a:ea typeface="ＭＳ Ｐゴシック"/>
                <a:cs typeface="Calibri"/>
              </a:rPr>
              <a:t>		</a:t>
            </a:r>
            <a:r>
              <a:rPr lang="ja-JP" altLang="en-US" dirty="0">
                <a:ea typeface="ＭＳ Ｐゴシック"/>
                <a:cs typeface="Calibri"/>
              </a:rPr>
              <a:t>　</a:t>
            </a:r>
            <a:r>
              <a:rPr lang="en-US" altLang="ja-JP" dirty="0">
                <a:ea typeface="ＭＳ Ｐゴシック"/>
                <a:cs typeface="Calibri"/>
              </a:rPr>
              <a:t>M</a:t>
            </a:r>
            <a:r>
              <a:rPr lang="ja-JP" altLang="en-US" dirty="0">
                <a:ea typeface="ＭＳ Ｐゴシック"/>
                <a:cs typeface="Calibri"/>
              </a:rPr>
              <a:t> </a:t>
            </a:r>
            <a:r>
              <a:rPr lang="en-US" altLang="ja-JP" dirty="0">
                <a:ea typeface="ＭＳ Ｐゴシック"/>
                <a:cs typeface="Calibri"/>
              </a:rPr>
              <a:t>= </a:t>
            </a:r>
            <a:r>
              <a:rPr lang="ja-JP" altLang="en-US" dirty="0">
                <a:ea typeface="ＭＳ Ｐゴシック"/>
                <a:cs typeface="Calibri"/>
              </a:rPr>
              <a:t>天体の質量</a:t>
            </a:r>
          </a:p>
          <a:p>
            <a:endParaRPr lang="ja-JP" altLang="en-US" dirty="0">
              <a:ea typeface="ＭＳ Ｐゴシック"/>
              <a:cs typeface="Calibri"/>
            </a:endParaRPr>
          </a:p>
          <a:p>
            <a:r>
              <a:rPr lang="ja-JP" altLang="en-US">
                <a:ea typeface="ＭＳ Ｐゴシック"/>
                <a:cs typeface="Calibri"/>
              </a:rPr>
              <a:t>c =  光速</a:t>
            </a:r>
            <a:endParaRPr lang="ja-JP" altLang="en-US" dirty="0">
              <a:ea typeface="ＭＳ Ｐゴシック"/>
              <a:cs typeface="Calibri"/>
            </a:endParaRPr>
          </a:p>
          <a:p>
            <a:pPr marL="0" indent="0">
              <a:buNone/>
            </a:pPr>
            <a:endParaRPr lang="ja-JP" altLang="en-US" dirty="0">
              <a:ea typeface="ＭＳ Ｐゴシック"/>
              <a:cs typeface="Calibri"/>
            </a:endParaRPr>
          </a:p>
        </p:txBody>
      </p:sp>
      <p:sp>
        <p:nvSpPr>
          <p:cNvPr id="5" name="スライド番号プレースホルダー 4">
            <a:extLst>
              <a:ext uri="{FF2B5EF4-FFF2-40B4-BE49-F238E27FC236}">
                <a16:creationId xmlns:a16="http://schemas.microsoft.com/office/drawing/2014/main" id="{2A5ABA37-69F5-4DFD-91F9-C7E7400492F1}"/>
              </a:ext>
            </a:extLst>
          </p:cNvPr>
          <p:cNvSpPr>
            <a:spLocks noGrp="1"/>
          </p:cNvSpPr>
          <p:nvPr>
            <p:ph type="sldNum" sz="quarter" idx="12"/>
          </p:nvPr>
        </p:nvSpPr>
        <p:spPr/>
        <p:txBody>
          <a:bodyPr/>
          <a:lstStyle/>
          <a:p>
            <a:fld id="{48F63A3B-78C7-47BE-AE5E-E10140E04643}" type="slidenum">
              <a:rPr lang="en-US" smtClean="0"/>
              <a:t>5</a:t>
            </a:fld>
            <a:endParaRPr lang="en-US" dirty="0"/>
          </a:p>
        </p:txBody>
      </p:sp>
    </p:spTree>
    <p:extLst>
      <p:ext uri="{BB962C8B-B14F-4D97-AF65-F5344CB8AC3E}">
        <p14:creationId xmlns:p14="http://schemas.microsoft.com/office/powerpoint/2010/main" val="3702049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5D9AB7-2FC6-4686-810E-3901DBCF4CD1}"/>
              </a:ext>
            </a:extLst>
          </p:cNvPr>
          <p:cNvSpPr>
            <a:spLocks noGrp="1"/>
          </p:cNvSpPr>
          <p:nvPr>
            <p:ph type="title"/>
          </p:nvPr>
        </p:nvSpPr>
        <p:spPr>
          <a:xfrm>
            <a:off x="838200" y="365125"/>
            <a:ext cx="10515600" cy="1325563"/>
          </a:xfrm>
        </p:spPr>
        <p:txBody>
          <a:bodyPr>
            <a:normAutofit/>
          </a:bodyPr>
          <a:lstStyle/>
          <a:p>
            <a:r>
              <a:rPr lang="ja-JP" altLang="en-US">
                <a:latin typeface="MS PGothic"/>
                <a:ea typeface="MS PGothic"/>
                <a:cs typeface="Calibri Light"/>
              </a:rPr>
              <a:t>レイトレーシング法</a:t>
            </a:r>
            <a:endParaRPr kumimoji="1" lang="ja-JP" altLang="en-US">
              <a:latin typeface="MS PGothic"/>
              <a:ea typeface="MS PGothic"/>
            </a:endParaRPr>
          </a:p>
        </p:txBody>
      </p:sp>
      <p:sp>
        <p:nvSpPr>
          <p:cNvPr id="3" name="コンテンツ プレースホルダー 2">
            <a:extLst>
              <a:ext uri="{FF2B5EF4-FFF2-40B4-BE49-F238E27FC236}">
                <a16:creationId xmlns:a16="http://schemas.microsoft.com/office/drawing/2014/main" id="{46EC2116-EC8D-498A-B765-86F0E4FA4092}"/>
              </a:ext>
            </a:extLst>
          </p:cNvPr>
          <p:cNvSpPr>
            <a:spLocks noGrp="1"/>
          </p:cNvSpPr>
          <p:nvPr>
            <p:ph idx="1"/>
          </p:nvPr>
        </p:nvSpPr>
        <p:spPr>
          <a:xfrm>
            <a:off x="838200" y="1825625"/>
            <a:ext cx="3797807" cy="4351338"/>
          </a:xfrm>
        </p:spPr>
        <p:txBody>
          <a:bodyPr vert="horz" lIns="91440" tIns="45720" rIns="91440" bIns="45720" rtlCol="0" anchor="t">
            <a:normAutofit/>
          </a:bodyPr>
          <a:lstStyle/>
          <a:p>
            <a:r>
              <a:rPr lang="ja-JP" altLang="en-US">
                <a:latin typeface="MS PGothic"/>
                <a:ea typeface="MS PGothic"/>
                <a:cs typeface="Calibri"/>
              </a:rPr>
              <a:t>物体を視認するとき本来は光源から光が発せられその光が観測者の目に届く。その光を観測者から逆算する手法</a:t>
            </a:r>
          </a:p>
          <a:p>
            <a:endParaRPr lang="ja-JP" altLang="en-US" dirty="0">
              <a:latin typeface="MS PGothic"/>
              <a:ea typeface="MS PGothic"/>
              <a:cs typeface="Calibri"/>
            </a:endParaRPr>
          </a:p>
        </p:txBody>
      </p:sp>
      <p:pic>
        <p:nvPicPr>
          <p:cNvPr id="4" name="図 4" descr="テキスト, 地図 が含まれている画像&#10;&#10;非常に高い精度で生成された説明">
            <a:extLst>
              <a:ext uri="{FF2B5EF4-FFF2-40B4-BE49-F238E27FC236}">
                <a16:creationId xmlns:a16="http://schemas.microsoft.com/office/drawing/2014/main" id="{77DF20B3-A429-438B-9F08-76AA32C681FB}"/>
              </a:ext>
            </a:extLst>
          </p:cNvPr>
          <p:cNvPicPr>
            <a:picLocks noChangeAspect="1"/>
          </p:cNvPicPr>
          <p:nvPr/>
        </p:nvPicPr>
        <p:blipFill rotWithShape="1">
          <a:blip r:embed="rId2"/>
          <a:srcRect r="1" b="8604"/>
          <a:stretch/>
        </p:blipFill>
        <p:spPr>
          <a:xfrm>
            <a:off x="5120640" y="1904281"/>
            <a:ext cx="6233160" cy="4272681"/>
          </a:xfrm>
          <a:prstGeom prst="rect">
            <a:avLst/>
          </a:prstGeom>
        </p:spPr>
      </p:pic>
      <p:sp>
        <p:nvSpPr>
          <p:cNvPr id="7" name="テキスト ボックス 6">
            <a:extLst>
              <a:ext uri="{FF2B5EF4-FFF2-40B4-BE49-F238E27FC236}">
                <a16:creationId xmlns:a16="http://schemas.microsoft.com/office/drawing/2014/main" id="{4E1514F6-C024-4D41-A1DD-ADA64EBDF637}"/>
              </a:ext>
            </a:extLst>
          </p:cNvPr>
          <p:cNvSpPr txBox="1"/>
          <p:nvPr/>
        </p:nvSpPr>
        <p:spPr>
          <a:xfrm>
            <a:off x="6785264" y="6178516"/>
            <a:ext cx="5307104"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a:ea typeface="游ゴシック"/>
                <a:cs typeface="Calibri"/>
              </a:rPr>
              <a:t>出典　</a:t>
            </a:r>
            <a:r>
              <a:rPr lang="ja-JP" dirty="0">
                <a:ea typeface="+mn-lt"/>
                <a:cs typeface="+mn-lt"/>
                <a:hlinkClick r:id="rId3"/>
              </a:rPr>
              <a:t>https://knzw.tech/raytracing/?page_id=50</a:t>
            </a:r>
            <a:endParaRPr lang="ja-JP" altLang="en-US">
              <a:ea typeface="游ゴシック"/>
              <a:cs typeface="Calibri"/>
            </a:endParaRPr>
          </a:p>
          <a:p>
            <a:endParaRPr lang="ja-JP"/>
          </a:p>
          <a:p>
            <a:endParaRPr lang="ja-JP" altLang="en-US" dirty="0">
              <a:ea typeface="游ゴシック"/>
              <a:cs typeface="Calibri"/>
            </a:endParaRPr>
          </a:p>
        </p:txBody>
      </p:sp>
      <p:sp>
        <p:nvSpPr>
          <p:cNvPr id="6" name="スライド番号プレースホルダー 5">
            <a:extLst>
              <a:ext uri="{FF2B5EF4-FFF2-40B4-BE49-F238E27FC236}">
                <a16:creationId xmlns:a16="http://schemas.microsoft.com/office/drawing/2014/main" id="{59A08130-A53F-42D1-AD08-85A713A8A278}"/>
              </a:ext>
            </a:extLst>
          </p:cNvPr>
          <p:cNvSpPr>
            <a:spLocks noGrp="1"/>
          </p:cNvSpPr>
          <p:nvPr>
            <p:ph type="sldNum" sz="quarter" idx="12"/>
          </p:nvPr>
        </p:nvSpPr>
        <p:spPr/>
        <p:txBody>
          <a:bodyPr/>
          <a:lstStyle/>
          <a:p>
            <a:fld id="{48F63A3B-78C7-47BE-AE5E-E10140E04643}" type="slidenum">
              <a:rPr lang="en-US" smtClean="0"/>
              <a:t>6</a:t>
            </a:fld>
            <a:endParaRPr lang="en-US" dirty="0"/>
          </a:p>
        </p:txBody>
      </p:sp>
    </p:spTree>
    <p:extLst>
      <p:ext uri="{BB962C8B-B14F-4D97-AF65-F5344CB8AC3E}">
        <p14:creationId xmlns:p14="http://schemas.microsoft.com/office/powerpoint/2010/main" val="309917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5E2433-7297-4E39-9E03-5A5B812242DC}"/>
              </a:ext>
            </a:extLst>
          </p:cNvPr>
          <p:cNvSpPr>
            <a:spLocks noGrp="1"/>
          </p:cNvSpPr>
          <p:nvPr>
            <p:ph type="title"/>
          </p:nvPr>
        </p:nvSpPr>
        <p:spPr/>
        <p:txBody>
          <a:bodyPr/>
          <a:lstStyle/>
          <a:p>
            <a:r>
              <a:rPr lang="ja-JP" altLang="en-US">
                <a:latin typeface="MS PGothic"/>
                <a:ea typeface="MS PGothic"/>
                <a:cs typeface="Calibri Light"/>
              </a:rPr>
              <a:t>モデル設定</a:t>
            </a:r>
            <a:endParaRPr kumimoji="1" lang="ja-JP" altLang="en-US">
              <a:latin typeface="MS PGothic"/>
              <a:ea typeface="MS PGothic"/>
            </a:endParaRPr>
          </a:p>
        </p:txBody>
      </p:sp>
      <p:sp>
        <p:nvSpPr>
          <p:cNvPr id="8" name="テキスト ボックス 7">
            <a:extLst>
              <a:ext uri="{FF2B5EF4-FFF2-40B4-BE49-F238E27FC236}">
                <a16:creationId xmlns:a16="http://schemas.microsoft.com/office/drawing/2014/main" id="{F162D659-D701-4834-B9B1-62FF68C2FABF}"/>
              </a:ext>
            </a:extLst>
          </p:cNvPr>
          <p:cNvSpPr txBox="1"/>
          <p:nvPr/>
        </p:nvSpPr>
        <p:spPr>
          <a:xfrm>
            <a:off x="2178627" y="5490321"/>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ea typeface="游ゴシック"/>
                <a:cs typeface="Calibri"/>
              </a:rPr>
              <a:t>平面写真モデル</a:t>
            </a:r>
            <a:endParaRPr lang="ja-JP" altLang="en-US" dirty="0">
              <a:ea typeface="游ゴシック"/>
              <a:cs typeface="Calibri"/>
            </a:endParaRPr>
          </a:p>
        </p:txBody>
      </p:sp>
      <p:sp>
        <p:nvSpPr>
          <p:cNvPr id="9" name="テキスト ボックス 8">
            <a:extLst>
              <a:ext uri="{FF2B5EF4-FFF2-40B4-BE49-F238E27FC236}">
                <a16:creationId xmlns:a16="http://schemas.microsoft.com/office/drawing/2014/main" id="{9F060384-7E94-455A-86F0-514AC5AE31EF}"/>
              </a:ext>
            </a:extLst>
          </p:cNvPr>
          <p:cNvSpPr txBox="1"/>
          <p:nvPr/>
        </p:nvSpPr>
        <p:spPr>
          <a:xfrm>
            <a:off x="8216710" y="5492200"/>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ea typeface="游ゴシック"/>
                <a:cs typeface="Calibri"/>
              </a:rPr>
              <a:t>円筒写真モデル</a:t>
            </a:r>
            <a:endParaRPr lang="ja-JP" altLang="en-US" dirty="0">
              <a:ea typeface="游ゴシック"/>
              <a:cs typeface="Calibri"/>
            </a:endParaRPr>
          </a:p>
        </p:txBody>
      </p:sp>
      <p:pic>
        <p:nvPicPr>
          <p:cNvPr id="12" name="図 12" descr="時計 が含まれている画像&#10;&#10;非常に高い精度で生成された説明">
            <a:extLst>
              <a:ext uri="{FF2B5EF4-FFF2-40B4-BE49-F238E27FC236}">
                <a16:creationId xmlns:a16="http://schemas.microsoft.com/office/drawing/2014/main" id="{671F9AE1-A505-4357-8A60-243CE86C338B}"/>
              </a:ext>
            </a:extLst>
          </p:cNvPr>
          <p:cNvPicPr>
            <a:picLocks noGrp="1" noChangeAspect="1"/>
          </p:cNvPicPr>
          <p:nvPr>
            <p:ph idx="1"/>
          </p:nvPr>
        </p:nvPicPr>
        <p:blipFill>
          <a:blip r:embed="rId2"/>
          <a:stretch>
            <a:fillRect/>
          </a:stretch>
        </p:blipFill>
        <p:spPr>
          <a:xfrm>
            <a:off x="1019600" y="2843373"/>
            <a:ext cx="4705642" cy="2648044"/>
          </a:xfrm>
        </p:spPr>
      </p:pic>
      <p:pic>
        <p:nvPicPr>
          <p:cNvPr id="14" name="図 14">
            <a:extLst>
              <a:ext uri="{FF2B5EF4-FFF2-40B4-BE49-F238E27FC236}">
                <a16:creationId xmlns:a16="http://schemas.microsoft.com/office/drawing/2014/main" id="{60987447-4A1E-4DAC-AA14-4E4592154B48}"/>
              </a:ext>
            </a:extLst>
          </p:cNvPr>
          <p:cNvPicPr>
            <a:picLocks noChangeAspect="1"/>
          </p:cNvPicPr>
          <p:nvPr/>
        </p:nvPicPr>
        <p:blipFill>
          <a:blip r:embed="rId3"/>
          <a:stretch>
            <a:fillRect/>
          </a:stretch>
        </p:blipFill>
        <p:spPr>
          <a:xfrm>
            <a:off x="6992470" y="2820025"/>
            <a:ext cx="4751293" cy="2672602"/>
          </a:xfrm>
          <a:prstGeom prst="rect">
            <a:avLst/>
          </a:prstGeom>
        </p:spPr>
      </p:pic>
      <p:sp>
        <p:nvSpPr>
          <p:cNvPr id="3" name="テキスト ボックス 2">
            <a:extLst>
              <a:ext uri="{FF2B5EF4-FFF2-40B4-BE49-F238E27FC236}">
                <a16:creationId xmlns:a16="http://schemas.microsoft.com/office/drawing/2014/main" id="{E9C68EE8-DF90-4820-8928-887A2AA67590}"/>
              </a:ext>
            </a:extLst>
          </p:cNvPr>
          <p:cNvSpPr txBox="1"/>
          <p:nvPr/>
        </p:nvSpPr>
        <p:spPr>
          <a:xfrm>
            <a:off x="957532" y="1719532"/>
            <a:ext cx="1006127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sz="2000">
                <a:latin typeface="MS PGothic"/>
                <a:ea typeface="MS PGothic"/>
                <a:cs typeface="Calibri"/>
              </a:rPr>
              <a:t>2つのモデルの違いは写真の置き方のみである。平面写真モデルは写真をスクリーンの裏側に円筒写真モデルは写真をBHを取り巻くようにおいた。円筒写真モデルの優位点は曲がった粒子をより多くとらえることができるという点である。</a:t>
            </a:r>
          </a:p>
        </p:txBody>
      </p:sp>
      <p:sp>
        <p:nvSpPr>
          <p:cNvPr id="5" name="スライド番号プレースホルダー 4">
            <a:extLst>
              <a:ext uri="{FF2B5EF4-FFF2-40B4-BE49-F238E27FC236}">
                <a16:creationId xmlns:a16="http://schemas.microsoft.com/office/drawing/2014/main" id="{0E2E2267-2461-4449-A40B-0804EC224916}"/>
              </a:ext>
            </a:extLst>
          </p:cNvPr>
          <p:cNvSpPr>
            <a:spLocks noGrp="1"/>
          </p:cNvSpPr>
          <p:nvPr>
            <p:ph type="sldNum" sz="quarter" idx="12"/>
          </p:nvPr>
        </p:nvSpPr>
        <p:spPr/>
        <p:txBody>
          <a:bodyPr/>
          <a:lstStyle/>
          <a:p>
            <a:fld id="{48F63A3B-78C7-47BE-AE5E-E10140E04643}" type="slidenum">
              <a:rPr lang="en-US" smtClean="0"/>
              <a:t>7</a:t>
            </a:fld>
            <a:endParaRPr lang="en-US" dirty="0"/>
          </a:p>
        </p:txBody>
      </p:sp>
    </p:spTree>
    <p:extLst>
      <p:ext uri="{BB962C8B-B14F-4D97-AF65-F5344CB8AC3E}">
        <p14:creationId xmlns:p14="http://schemas.microsoft.com/office/powerpoint/2010/main" val="1033119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58709C-48C8-438C-A513-C7610E804FBE}"/>
              </a:ext>
            </a:extLst>
          </p:cNvPr>
          <p:cNvSpPr>
            <a:spLocks noGrp="1"/>
          </p:cNvSpPr>
          <p:nvPr>
            <p:ph type="title"/>
          </p:nvPr>
        </p:nvSpPr>
        <p:spPr/>
        <p:txBody>
          <a:bodyPr/>
          <a:lstStyle/>
          <a:p>
            <a:r>
              <a:rPr lang="ja-JP" altLang="en-US">
                <a:ea typeface="ＭＳ Ｐゴシック"/>
                <a:cs typeface="Calibri Light"/>
              </a:rPr>
              <a:t>計算方法</a:t>
            </a:r>
            <a:endParaRPr lang="ja-JP" altLang="en-US" dirty="0">
              <a:ea typeface="ＭＳ Ｐゴシック"/>
              <a:cs typeface="Calibri Light"/>
            </a:endParaRPr>
          </a:p>
        </p:txBody>
      </p:sp>
      <p:sp>
        <p:nvSpPr>
          <p:cNvPr id="3" name="コンテンツ プレースホルダー 2">
            <a:extLst>
              <a:ext uri="{FF2B5EF4-FFF2-40B4-BE49-F238E27FC236}">
                <a16:creationId xmlns:a16="http://schemas.microsoft.com/office/drawing/2014/main" id="{97E4C99A-08DE-4A24-B171-2A8597710690}"/>
              </a:ext>
            </a:extLst>
          </p:cNvPr>
          <p:cNvSpPr>
            <a:spLocks noGrp="1"/>
          </p:cNvSpPr>
          <p:nvPr>
            <p:ph idx="1"/>
          </p:nvPr>
        </p:nvSpPr>
        <p:spPr>
          <a:xfrm>
            <a:off x="5912428" y="1955511"/>
            <a:ext cx="6350577" cy="2636838"/>
          </a:xfrm>
        </p:spPr>
        <p:txBody>
          <a:bodyPr vert="horz" lIns="91440" tIns="45720" rIns="91440" bIns="45720" rtlCol="0" anchor="t">
            <a:normAutofit fontScale="85000" lnSpcReduction="20000"/>
          </a:bodyPr>
          <a:lstStyle/>
          <a:p>
            <a:pPr marL="0" indent="0">
              <a:buNone/>
            </a:pPr>
            <a:r>
              <a:rPr lang="ja-JP" altLang="en-US">
                <a:ea typeface="ＭＳ Ｐゴシック"/>
                <a:cs typeface="Calibri"/>
              </a:rPr>
              <a:t>１．観測者からスクリーンに向け粒子を飛ばす。</a:t>
            </a:r>
            <a:endParaRPr lang="ja-JP" altLang="en-US" dirty="0">
              <a:ea typeface="ＭＳ Ｐゴシック"/>
              <a:cs typeface="Calibri"/>
            </a:endParaRPr>
          </a:p>
          <a:p>
            <a:pPr marL="0" indent="0">
              <a:buNone/>
            </a:pPr>
            <a:r>
              <a:rPr lang="ja-JP" altLang="en-US">
                <a:ea typeface="ＭＳ Ｐゴシック"/>
                <a:cs typeface="Calibri"/>
              </a:rPr>
              <a:t>２．粒子</a:t>
            </a:r>
            <a:r>
              <a:rPr lang="ja-JP">
                <a:ea typeface="ＭＳ Ｐゴシック"/>
                <a:cs typeface="Calibri"/>
              </a:rPr>
              <a:t>の飛ばす場所は中心からはじめ１ピクセルずつずらしていく。</a:t>
            </a:r>
            <a:endParaRPr lang="ja-JP">
              <a:ea typeface="+mn-lt"/>
              <a:cs typeface="+mn-lt"/>
            </a:endParaRPr>
          </a:p>
          <a:p>
            <a:pPr marL="0" indent="0">
              <a:buNone/>
            </a:pPr>
            <a:r>
              <a:rPr lang="ja-JP" altLang="en-US">
                <a:ea typeface="ＭＳ Ｐゴシック"/>
                <a:cs typeface="Calibri"/>
              </a:rPr>
              <a:t>３．写真に到達した場合、到達した場所とスクリーンの中心からの距離をそれぞれ記録する。</a:t>
            </a:r>
          </a:p>
          <a:p>
            <a:pPr marL="0" indent="0">
              <a:buNone/>
            </a:pPr>
            <a:r>
              <a:rPr lang="ja-JP" altLang="en-US">
                <a:ea typeface="ＭＳ Ｐゴシック"/>
                <a:cs typeface="+mn-lt"/>
              </a:rPr>
              <a:t>４．写真に到達しなかった場合は到達しなかったことがわかるように数値を入れる。また、この部分は影として扱う。</a:t>
            </a:r>
            <a:endParaRPr lang="ja-JP" altLang="en-US" dirty="0">
              <a:ea typeface="ＭＳ Ｐゴシック"/>
              <a:cs typeface="+mn-lt"/>
            </a:endParaRPr>
          </a:p>
          <a:p>
            <a:endParaRPr lang="ja-JP" altLang="en-US" dirty="0">
              <a:ea typeface="ＭＳ Ｐゴシック"/>
              <a:cs typeface="Calibri"/>
            </a:endParaRPr>
          </a:p>
        </p:txBody>
      </p:sp>
      <p:pic>
        <p:nvPicPr>
          <p:cNvPr id="6" name="図 6">
            <a:extLst>
              <a:ext uri="{FF2B5EF4-FFF2-40B4-BE49-F238E27FC236}">
                <a16:creationId xmlns:a16="http://schemas.microsoft.com/office/drawing/2014/main" id="{A0A475A1-9A12-4AE5-BC0A-65AA4AB7C68B}"/>
              </a:ext>
            </a:extLst>
          </p:cNvPr>
          <p:cNvPicPr>
            <a:picLocks noChangeAspect="1"/>
          </p:cNvPicPr>
          <p:nvPr/>
        </p:nvPicPr>
        <p:blipFill>
          <a:blip r:embed="rId2"/>
          <a:stretch>
            <a:fillRect/>
          </a:stretch>
        </p:blipFill>
        <p:spPr>
          <a:xfrm>
            <a:off x="-3464" y="1956090"/>
            <a:ext cx="5756563" cy="3240231"/>
          </a:xfrm>
          <a:prstGeom prst="rect">
            <a:avLst/>
          </a:prstGeom>
        </p:spPr>
      </p:pic>
      <p:sp>
        <p:nvSpPr>
          <p:cNvPr id="5" name="スライド番号プレースホルダー 4">
            <a:extLst>
              <a:ext uri="{FF2B5EF4-FFF2-40B4-BE49-F238E27FC236}">
                <a16:creationId xmlns:a16="http://schemas.microsoft.com/office/drawing/2014/main" id="{61C36C42-8E21-4E78-9D60-26F03AE65834}"/>
              </a:ext>
            </a:extLst>
          </p:cNvPr>
          <p:cNvSpPr>
            <a:spLocks noGrp="1"/>
          </p:cNvSpPr>
          <p:nvPr>
            <p:ph type="sldNum" sz="quarter" idx="12"/>
          </p:nvPr>
        </p:nvSpPr>
        <p:spPr/>
        <p:txBody>
          <a:bodyPr/>
          <a:lstStyle/>
          <a:p>
            <a:fld id="{48F63A3B-78C7-47BE-AE5E-E10140E04643}" type="slidenum">
              <a:rPr lang="en-US" smtClean="0"/>
              <a:t>8</a:t>
            </a:fld>
            <a:endParaRPr lang="en-US" dirty="0"/>
          </a:p>
        </p:txBody>
      </p:sp>
    </p:spTree>
    <p:extLst>
      <p:ext uri="{BB962C8B-B14F-4D97-AF65-F5344CB8AC3E}">
        <p14:creationId xmlns:p14="http://schemas.microsoft.com/office/powerpoint/2010/main" val="35228256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TM02836342[[fn=イオン]]</Template>
  <TotalTime>8</TotalTime>
  <Words>709</Words>
  <Application>Microsoft Office PowerPoint</Application>
  <PresentationFormat>ワイド画面</PresentationFormat>
  <Paragraphs>105</Paragraphs>
  <Slides>19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19</vt:i4>
      </vt:variant>
    </vt:vector>
  </HeadingPairs>
  <TitlesOfParts>
    <vt:vector size="26" baseType="lpstr">
      <vt:lpstr>ＭＳ Ｐゴシック</vt:lpstr>
      <vt:lpstr>ＭＳ Ｐゴシック</vt:lpstr>
      <vt:lpstr>游ゴシック</vt:lpstr>
      <vt:lpstr>Arial</vt:lpstr>
      <vt:lpstr>Calibri</vt:lpstr>
      <vt:lpstr>Calibri Light</vt:lpstr>
      <vt:lpstr>Office Theme</vt:lpstr>
      <vt:lpstr>レイ・トレーシング法によるブラックホールの撮像シミュレーション</vt:lpstr>
      <vt:lpstr>背景</vt:lpstr>
      <vt:lpstr>ブラックホールシャドウとはクホールの撮影に成功</vt:lpstr>
      <vt:lpstr>発表されたブラックホールの情報</vt:lpstr>
      <vt:lpstr>目的</vt:lpstr>
      <vt:lpstr>擬ニュートンポテンシャル</vt:lpstr>
      <vt:lpstr>レイトレーシング法</vt:lpstr>
      <vt:lpstr>モデル設定</vt:lpstr>
      <vt:lpstr>計算方法</vt:lpstr>
      <vt:lpstr>各モデルにおける粒子の軌跡</vt:lpstr>
      <vt:lpstr>スクリーンでの画像の再構成の手順</vt:lpstr>
      <vt:lpstr>使用した画像</vt:lpstr>
      <vt:lpstr>再構成された写真</vt:lpstr>
      <vt:lpstr>輝度を調整したもの</vt:lpstr>
      <vt:lpstr>輝度による比較</vt:lpstr>
      <vt:lpstr>PowerPoint プレゼンテーション</vt:lpstr>
      <vt:lpstr>今回の目的の再確認</vt:lpstr>
      <vt:lpstr>結果</vt:lpstr>
      <vt:lpstr>予備資料　初期条件</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レイ・トレーシング法によるブラックホールの撮像シミュレーション</dc:title>
  <dc:creator>岡澤 匡紘</dc:creator>
  <cp:lastModifiedBy>山﨑　雄貴</cp:lastModifiedBy>
  <cp:revision>133</cp:revision>
  <dcterms:created xsi:type="dcterms:W3CDTF">2020-02-13T05:50:19Z</dcterms:created>
  <dcterms:modified xsi:type="dcterms:W3CDTF">2020-02-13T23:35:32Z</dcterms:modified>
</cp:coreProperties>
</file>