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66" r:id="rId3"/>
    <p:sldId id="257" r:id="rId4"/>
    <p:sldId id="268" r:id="rId5"/>
    <p:sldId id="258" r:id="rId6"/>
    <p:sldId id="260" r:id="rId7"/>
    <p:sldId id="272" r:id="rId8"/>
    <p:sldId id="271" r:id="rId9"/>
    <p:sldId id="278" r:id="rId10"/>
    <p:sldId id="276" r:id="rId11"/>
    <p:sldId id="269" r:id="rId12"/>
    <p:sldId id="275" r:id="rId13"/>
    <p:sldId id="277" r:id="rId14"/>
  </p:sldIdLst>
  <p:sldSz cx="12192000" cy="6858000"/>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3" d="100"/>
          <a:sy n="43" d="100"/>
        </p:scale>
        <p:origin x="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B7773B12-64CF-4D73-9DFD-E2D9EDA00CF8}" type="datetimeFigureOut">
              <a:rPr kumimoji="1" lang="ja-JP" altLang="en-US" smtClean="0"/>
              <a:t>2020/2/14</a:t>
            </a:fld>
            <a:endParaRPr kumimoji="1" lang="ja-JP" altLang="en-US"/>
          </a:p>
        </p:txBody>
      </p:sp>
      <p:sp>
        <p:nvSpPr>
          <p:cNvPr id="4" name="スライド イメージ プレースホルダー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46F43A28-B698-47D0-81A8-2FF2128BE429}" type="slidenum">
              <a:rPr kumimoji="1" lang="ja-JP" altLang="en-US" smtClean="0"/>
              <a:t>‹#›</a:t>
            </a:fld>
            <a:endParaRPr kumimoji="1" lang="ja-JP" altLang="en-US"/>
          </a:p>
        </p:txBody>
      </p:sp>
    </p:spTree>
    <p:extLst>
      <p:ext uri="{BB962C8B-B14F-4D97-AF65-F5344CB8AC3E}">
        <p14:creationId xmlns:p14="http://schemas.microsoft.com/office/powerpoint/2010/main" val="617552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E47C25-ADD2-4C96-A516-3AD65E84C71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49BDCEB-885C-49EA-8A3C-61226C91E1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FFDB830-B088-4995-B9DA-CFF7131AFC3B}"/>
              </a:ext>
            </a:extLst>
          </p:cNvPr>
          <p:cNvSpPr>
            <a:spLocks noGrp="1"/>
          </p:cNvSpPr>
          <p:nvPr>
            <p:ph type="dt" sz="half" idx="10"/>
          </p:nvPr>
        </p:nvSpPr>
        <p:spPr/>
        <p:txBody>
          <a:bodyPr/>
          <a:lstStyle/>
          <a:p>
            <a:fld id="{298697B7-8EFF-4785-8959-D732AFD3E872}"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BFE4868E-B228-43E1-9904-8A7370A5D6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AADE4D-BC4C-44C0-AB20-1DED6E2DFC86}"/>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46818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54266A-D7F3-415E-8A78-DBB0F451C94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717F818-1551-4015-9E85-6D92978FB48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5EAF91-FC8D-48B0-9E8B-59ACB6192B75}"/>
              </a:ext>
            </a:extLst>
          </p:cNvPr>
          <p:cNvSpPr>
            <a:spLocks noGrp="1"/>
          </p:cNvSpPr>
          <p:nvPr>
            <p:ph type="dt" sz="half" idx="10"/>
          </p:nvPr>
        </p:nvSpPr>
        <p:spPr/>
        <p:txBody>
          <a:bodyPr/>
          <a:lstStyle/>
          <a:p>
            <a:fld id="{AF46499C-5583-4F09-923F-15B2C7CF5540}"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E20E61AD-4717-4F49-A29D-350C924BCB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9341FF-EB7E-4A94-A0D4-5F737145EE03}"/>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405499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DEFE067-DEEE-481C-AAB9-1E63DFD253C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9261D1-FB7E-4906-95FB-C19508DC1B6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D6AA34-E3C3-46BD-8639-05056542F803}"/>
              </a:ext>
            </a:extLst>
          </p:cNvPr>
          <p:cNvSpPr>
            <a:spLocks noGrp="1"/>
          </p:cNvSpPr>
          <p:nvPr>
            <p:ph type="dt" sz="half" idx="10"/>
          </p:nvPr>
        </p:nvSpPr>
        <p:spPr/>
        <p:txBody>
          <a:bodyPr/>
          <a:lstStyle/>
          <a:p>
            <a:fld id="{16FB2805-9E68-4E06-A53F-54217140A047}"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78690400-69DC-4D7A-8331-FF86D4A7219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AEF28F-2A27-4B60-B89E-35D2B7177FAC}"/>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1007226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903AF8-388F-4F5A-9222-924099A7E55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27DEB7F-AF25-4425-9784-7B41F5E894E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BCFD48-79C0-4E39-877A-5342E646E108}"/>
              </a:ext>
            </a:extLst>
          </p:cNvPr>
          <p:cNvSpPr>
            <a:spLocks noGrp="1"/>
          </p:cNvSpPr>
          <p:nvPr>
            <p:ph type="dt" sz="half" idx="10"/>
          </p:nvPr>
        </p:nvSpPr>
        <p:spPr/>
        <p:txBody>
          <a:bodyPr/>
          <a:lstStyle/>
          <a:p>
            <a:fld id="{D2DDFE93-3F29-4C7A-8D54-F034821A66E6}"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05D4DD10-DF43-4A7E-AA71-B2A9F1EF7F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817DB9-EBC2-4C46-BC01-5DFB515CFA6B}"/>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4031420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1B9334-D3F1-4AD6-BCF4-D114758BDEB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535723F-16EA-46FD-AC75-B4543BB38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CAAA1A3-3396-4FB8-AC95-421BB7032D68}"/>
              </a:ext>
            </a:extLst>
          </p:cNvPr>
          <p:cNvSpPr>
            <a:spLocks noGrp="1"/>
          </p:cNvSpPr>
          <p:nvPr>
            <p:ph type="dt" sz="half" idx="10"/>
          </p:nvPr>
        </p:nvSpPr>
        <p:spPr/>
        <p:txBody>
          <a:bodyPr/>
          <a:lstStyle/>
          <a:p>
            <a:fld id="{330D4D7B-605D-4773-B361-D77A29A179D2}"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4006E50B-6815-477E-A01C-B8A03EFFAA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139C22-7283-427F-ABFB-B2451BF52FB5}"/>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969138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90D86-1383-4149-922B-48BACD2C6F0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3CD889-C3B4-4DE7-9695-DA64A7BA055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E218BD4-1B33-4B71-B080-27C8A077858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E80E142-6DBA-45E0-B88F-248526D4A118}"/>
              </a:ext>
            </a:extLst>
          </p:cNvPr>
          <p:cNvSpPr>
            <a:spLocks noGrp="1"/>
          </p:cNvSpPr>
          <p:nvPr>
            <p:ph type="dt" sz="half" idx="10"/>
          </p:nvPr>
        </p:nvSpPr>
        <p:spPr/>
        <p:txBody>
          <a:bodyPr/>
          <a:lstStyle/>
          <a:p>
            <a:fld id="{DE3F2AC3-5C06-43AC-9426-255A83854648}"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241FF375-BDE4-4538-BB6C-B68B31A6408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DC9B35C-2739-43D5-A537-DB6EDECEC956}"/>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163952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199BEA-759F-42B5-87F1-7CCD71AE525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0AF0821-6DD4-478E-8359-B77C3007F3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12E190F-57A9-4F5A-AA1D-ADD15B33B7F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780F7CA-B075-4FFC-B532-A272A49A00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C960FC1-11C2-4933-8024-5E6AF7C2126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9BE2E7B-44E1-40EE-9428-F76CD0AB9B2A}"/>
              </a:ext>
            </a:extLst>
          </p:cNvPr>
          <p:cNvSpPr>
            <a:spLocks noGrp="1"/>
          </p:cNvSpPr>
          <p:nvPr>
            <p:ph type="dt" sz="half" idx="10"/>
          </p:nvPr>
        </p:nvSpPr>
        <p:spPr/>
        <p:txBody>
          <a:bodyPr/>
          <a:lstStyle/>
          <a:p>
            <a:fld id="{FE633AFC-56E8-4A59-9F6B-30532098F861}" type="datetime1">
              <a:rPr kumimoji="1" lang="ja-JP" altLang="en-US" smtClean="0"/>
              <a:t>2020/2/14</a:t>
            </a:fld>
            <a:endParaRPr kumimoji="1" lang="ja-JP" altLang="en-US"/>
          </a:p>
        </p:txBody>
      </p:sp>
      <p:sp>
        <p:nvSpPr>
          <p:cNvPr id="8" name="フッター プレースホルダー 7">
            <a:extLst>
              <a:ext uri="{FF2B5EF4-FFF2-40B4-BE49-F238E27FC236}">
                <a16:creationId xmlns:a16="http://schemas.microsoft.com/office/drawing/2014/main" id="{2BF1305C-585B-402C-AB5E-712119A654D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D677C40-25DF-4BE1-8D5F-A2C6BC70F4E9}"/>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285764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F74C2B-8BCA-4AA5-8F33-81502B84B41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06704FF-7C1A-4011-8FF4-5A5554013714}"/>
              </a:ext>
            </a:extLst>
          </p:cNvPr>
          <p:cNvSpPr>
            <a:spLocks noGrp="1"/>
          </p:cNvSpPr>
          <p:nvPr>
            <p:ph type="dt" sz="half" idx="10"/>
          </p:nvPr>
        </p:nvSpPr>
        <p:spPr/>
        <p:txBody>
          <a:bodyPr/>
          <a:lstStyle/>
          <a:p>
            <a:fld id="{56A55C17-E522-4E07-94ED-F31D3F3B6C01}" type="datetime1">
              <a:rPr kumimoji="1" lang="ja-JP" altLang="en-US" smtClean="0"/>
              <a:t>2020/2/14</a:t>
            </a:fld>
            <a:endParaRPr kumimoji="1" lang="ja-JP" altLang="en-US"/>
          </a:p>
        </p:txBody>
      </p:sp>
      <p:sp>
        <p:nvSpPr>
          <p:cNvPr id="4" name="フッター プレースホルダー 3">
            <a:extLst>
              <a:ext uri="{FF2B5EF4-FFF2-40B4-BE49-F238E27FC236}">
                <a16:creationId xmlns:a16="http://schemas.microsoft.com/office/drawing/2014/main" id="{142110FA-3353-48BD-9C8D-11DA68A6516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5E83CC6-F309-4EF1-A297-77E993EA0564}"/>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1435843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4E2D794-E8AD-4B5A-ADBE-9EADFAF71016}"/>
              </a:ext>
            </a:extLst>
          </p:cNvPr>
          <p:cNvSpPr>
            <a:spLocks noGrp="1"/>
          </p:cNvSpPr>
          <p:nvPr>
            <p:ph type="dt" sz="half" idx="10"/>
          </p:nvPr>
        </p:nvSpPr>
        <p:spPr/>
        <p:txBody>
          <a:bodyPr/>
          <a:lstStyle/>
          <a:p>
            <a:fld id="{FB54BF99-6595-4A2F-AB8D-E60C96AB62D5}" type="datetime1">
              <a:rPr kumimoji="1" lang="ja-JP" altLang="en-US" smtClean="0"/>
              <a:t>2020/2/14</a:t>
            </a:fld>
            <a:endParaRPr kumimoji="1" lang="ja-JP" altLang="en-US"/>
          </a:p>
        </p:txBody>
      </p:sp>
      <p:sp>
        <p:nvSpPr>
          <p:cNvPr id="3" name="フッター プレースホルダー 2">
            <a:extLst>
              <a:ext uri="{FF2B5EF4-FFF2-40B4-BE49-F238E27FC236}">
                <a16:creationId xmlns:a16="http://schemas.microsoft.com/office/drawing/2014/main" id="{22D5BE58-ABB6-4B4B-A578-1E2E8E516B0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20EFC5-25A8-4346-A0FC-57AD41101C35}"/>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154998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7A06B2-9C2F-4BA0-94F2-B79AB230C94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057B7D8-317F-4D9F-91F8-A894C4D682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F717163-D2E5-4490-84D2-072AF798D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F2792F-7313-4684-9E06-0A2B526BAF12}"/>
              </a:ext>
            </a:extLst>
          </p:cNvPr>
          <p:cNvSpPr>
            <a:spLocks noGrp="1"/>
          </p:cNvSpPr>
          <p:nvPr>
            <p:ph type="dt" sz="half" idx="10"/>
          </p:nvPr>
        </p:nvSpPr>
        <p:spPr/>
        <p:txBody>
          <a:bodyPr/>
          <a:lstStyle/>
          <a:p>
            <a:fld id="{F2D29DA9-005F-4B27-97A1-92FE5DE188E2}"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98D5DDC6-D1C7-4133-B9B9-06D31E255D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B94FEA7-BC01-4273-BF69-9E6E90F6DBE9}"/>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185193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467782-9BB7-4304-91F3-02A33D778D3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F9000FB-479E-44FD-A322-97D9AC7B62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BEA0F0E-105C-4ACF-89DB-253E3007C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255751B-D115-4386-B4DF-2289276A8A6A}"/>
              </a:ext>
            </a:extLst>
          </p:cNvPr>
          <p:cNvSpPr>
            <a:spLocks noGrp="1"/>
          </p:cNvSpPr>
          <p:nvPr>
            <p:ph type="dt" sz="half" idx="10"/>
          </p:nvPr>
        </p:nvSpPr>
        <p:spPr/>
        <p:txBody>
          <a:bodyPr/>
          <a:lstStyle/>
          <a:p>
            <a:fld id="{E25B9F29-6540-43E2-93B8-1F07E546F6F0}"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00A438A4-4F0F-4DBE-B0A9-9F95FA2C20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D7E0D4-5B01-4380-B928-58FA7CB83044}"/>
              </a:ext>
            </a:extLst>
          </p:cNvPr>
          <p:cNvSpPr>
            <a:spLocks noGrp="1"/>
          </p:cNvSpPr>
          <p:nvPr>
            <p:ph type="sldNum" sz="quarter" idx="12"/>
          </p:nvPr>
        </p:nvSpPr>
        <p:spPr/>
        <p:txBody>
          <a:body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2285031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C5EDAB4-7ECC-447D-83C6-03BC589CCA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2D977F-EC4F-405D-95DF-D1B9DC00C6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C07945-7999-4450-8779-6903656CA2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7AA5D-1130-4D98-8B69-FA4EF1DF8F86}"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7635566F-7C60-4FB8-81DE-8EB51CA1DA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A682117-1D24-4B45-912F-797248F2D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1229B-0C05-41DD-B7A6-A5F2CFD53827}" type="slidenum">
              <a:rPr kumimoji="1" lang="ja-JP" altLang="en-US" smtClean="0"/>
              <a:t>‹#›</a:t>
            </a:fld>
            <a:endParaRPr kumimoji="1" lang="ja-JP" altLang="en-US"/>
          </a:p>
        </p:txBody>
      </p:sp>
    </p:spTree>
    <p:extLst>
      <p:ext uri="{BB962C8B-B14F-4D97-AF65-F5344CB8AC3E}">
        <p14:creationId xmlns:p14="http://schemas.microsoft.com/office/powerpoint/2010/main" val="70274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ds.iaea.org/amdc/ame2016/mass16.txt"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ies.or.jp/publicity_j/mini_hyakka/33/mini33.html" TargetMode="External"/><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095E8-C19A-49D2-9873-76230A21FC45}"/>
              </a:ext>
            </a:extLst>
          </p:cNvPr>
          <p:cNvSpPr>
            <a:spLocks noGrp="1"/>
          </p:cNvSpPr>
          <p:nvPr>
            <p:ph type="ctrTitle"/>
          </p:nvPr>
        </p:nvSpPr>
        <p:spPr>
          <a:xfrm>
            <a:off x="994611" y="1122363"/>
            <a:ext cx="10282989" cy="2387600"/>
          </a:xfrm>
        </p:spPr>
        <p:txBody>
          <a:bodyPr>
            <a:normAutofit/>
          </a:bodyPr>
          <a:lstStyle/>
          <a:p>
            <a:r>
              <a:rPr kumimoji="1" lang="ja-JP" altLang="en-US" sz="4400" dirty="0"/>
              <a:t>核図表</a:t>
            </a:r>
            <a:r>
              <a:rPr lang="ja-JP" altLang="en-US" sz="4400" dirty="0"/>
              <a:t>の</a:t>
            </a:r>
            <a:r>
              <a:rPr kumimoji="1" lang="ja-JP" altLang="en-US" sz="4400" dirty="0"/>
              <a:t>理解を深めるツールの開発</a:t>
            </a:r>
          </a:p>
        </p:txBody>
      </p:sp>
      <p:sp>
        <p:nvSpPr>
          <p:cNvPr id="3" name="字幕 2">
            <a:extLst>
              <a:ext uri="{FF2B5EF4-FFF2-40B4-BE49-F238E27FC236}">
                <a16:creationId xmlns:a16="http://schemas.microsoft.com/office/drawing/2014/main" id="{FBACD0DA-48BB-4E56-B41B-9DE9B64795B3}"/>
              </a:ext>
            </a:extLst>
          </p:cNvPr>
          <p:cNvSpPr>
            <a:spLocks noGrp="1"/>
          </p:cNvSpPr>
          <p:nvPr>
            <p:ph type="subTitle" idx="1"/>
          </p:nvPr>
        </p:nvSpPr>
        <p:spPr/>
        <p:txBody>
          <a:bodyPr/>
          <a:lstStyle/>
          <a:p>
            <a:pPr algn="r"/>
            <a:r>
              <a:rPr kumimoji="1" lang="ja-JP" altLang="en-US" dirty="0"/>
              <a:t>情報科学部情報システム学科　丸山健斗</a:t>
            </a:r>
          </a:p>
        </p:txBody>
      </p:sp>
    </p:spTree>
    <p:extLst>
      <p:ext uri="{BB962C8B-B14F-4D97-AF65-F5344CB8AC3E}">
        <p14:creationId xmlns:p14="http://schemas.microsoft.com/office/powerpoint/2010/main" val="3908913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82FC9C1-0D60-40AD-B59E-98F301872BA6}"/>
              </a:ext>
            </a:extLst>
          </p:cNvPr>
          <p:cNvSpPr>
            <a:spLocks noGrp="1"/>
          </p:cNvSpPr>
          <p:nvPr>
            <p:ph idx="1"/>
          </p:nvPr>
        </p:nvSpPr>
        <p:spPr>
          <a:xfrm>
            <a:off x="565484" y="415090"/>
            <a:ext cx="11061032" cy="5647574"/>
          </a:xfrm>
        </p:spPr>
        <p:txBody>
          <a:bodyPr/>
          <a:lstStyle/>
          <a:p>
            <a:pPr marL="0" indent="0">
              <a:buNone/>
            </a:pPr>
            <a:r>
              <a:rPr lang="ja-JP" altLang="en-US" sz="3600" b="1" dirty="0"/>
              <a:t>崩壊系列</a:t>
            </a:r>
            <a:r>
              <a:rPr lang="en-US" altLang="ja-JP" sz="3600" b="1" dirty="0"/>
              <a:t>(</a:t>
            </a:r>
            <a:r>
              <a:rPr lang="ja-JP" altLang="en-US" sz="3600" b="1" dirty="0"/>
              <a:t>放射性系列</a:t>
            </a:r>
            <a:r>
              <a:rPr lang="en-US" altLang="ja-JP" sz="3600" b="1" dirty="0"/>
              <a:t>)</a:t>
            </a:r>
            <a:r>
              <a:rPr lang="ja-JP" altLang="en-US" sz="3600" b="1" dirty="0"/>
              <a:t>とは</a:t>
            </a:r>
            <a:endParaRPr lang="en-US" altLang="ja-JP" sz="3600" b="1" dirty="0"/>
          </a:p>
          <a:p>
            <a:r>
              <a:rPr lang="ja-JP" altLang="en-US" dirty="0"/>
              <a:t>不安定な原子核が崩壊し他の原子核になってもその原子核が不安定なら安定するまで崩壊を繰り返す。この一連の崩壊の順序を崩壊系列と呼ぶ。</a:t>
            </a:r>
            <a:endParaRPr lang="en-US" altLang="ja-JP" dirty="0"/>
          </a:p>
          <a:p>
            <a:pPr marL="0" indent="0">
              <a:buNone/>
            </a:pPr>
            <a:endParaRPr lang="en-US" altLang="ja-JP" sz="800" dirty="0"/>
          </a:p>
          <a:p>
            <a:r>
              <a:rPr lang="ja-JP" altLang="en-US" dirty="0"/>
              <a:t>崩壊モードと呼ばれる崩壊の</a:t>
            </a:r>
            <a:endParaRPr lang="en-US" altLang="ja-JP" dirty="0"/>
          </a:p>
          <a:p>
            <a:pPr marL="0" indent="0">
              <a:buNone/>
            </a:pPr>
            <a:r>
              <a:rPr lang="ja-JP" altLang="en-US" dirty="0"/>
              <a:t>  種類は</a:t>
            </a:r>
            <a:r>
              <a:rPr lang="en-US" altLang="ja-JP" dirty="0"/>
              <a:t>α</a:t>
            </a:r>
            <a:r>
              <a:rPr lang="ja-JP" altLang="en-US" dirty="0"/>
              <a:t>崩壊、</a:t>
            </a:r>
            <a:r>
              <a:rPr lang="en-US" altLang="ja-JP" dirty="0"/>
              <a:t>β</a:t>
            </a:r>
            <a:r>
              <a:rPr lang="ja-JP" altLang="en-US" dirty="0"/>
              <a:t>崩壊がある。</a:t>
            </a:r>
            <a:endParaRPr lang="en-US" altLang="ja-JP" dirty="0"/>
          </a:p>
          <a:p>
            <a:endParaRPr kumimoji="1" lang="en-US" altLang="ja-JP" sz="800" dirty="0"/>
          </a:p>
          <a:p>
            <a:r>
              <a:rPr lang="en-US" altLang="ja-JP" dirty="0"/>
              <a:t>α</a:t>
            </a:r>
            <a:r>
              <a:rPr lang="ja-JP" altLang="en-US" dirty="0"/>
              <a:t>崩壊はヘリウム原子を放出</a:t>
            </a:r>
            <a:endParaRPr lang="en-US" altLang="ja-JP" dirty="0"/>
          </a:p>
          <a:p>
            <a:pPr marL="0" indent="0">
              <a:buNone/>
            </a:pPr>
            <a:r>
              <a:rPr kumimoji="1" lang="ja-JP" altLang="en-US" dirty="0"/>
              <a:t>する崩壊である。</a:t>
            </a:r>
            <a:r>
              <a:rPr kumimoji="1" lang="en-US" altLang="ja-JP" dirty="0"/>
              <a:t>(</a:t>
            </a:r>
            <a:r>
              <a:rPr kumimoji="1" lang="ja-JP" altLang="en-US" dirty="0"/>
              <a:t>図の青矢印</a:t>
            </a:r>
            <a:r>
              <a:rPr kumimoji="1" lang="en-US" altLang="ja-JP" dirty="0"/>
              <a:t>)</a:t>
            </a:r>
          </a:p>
          <a:p>
            <a:endParaRPr lang="en-US" altLang="ja-JP" sz="800" dirty="0"/>
          </a:p>
          <a:p>
            <a:r>
              <a:rPr lang="en-US" altLang="ja-JP" dirty="0"/>
              <a:t>β</a:t>
            </a:r>
            <a:r>
              <a:rPr lang="ja-JP" altLang="en-US" dirty="0"/>
              <a:t>崩壊は電子を放出する崩壊</a:t>
            </a:r>
            <a:endParaRPr lang="en-US" altLang="ja-JP" dirty="0"/>
          </a:p>
          <a:p>
            <a:pPr marL="0" indent="0">
              <a:buNone/>
            </a:pPr>
            <a:r>
              <a:rPr lang="ja-JP" altLang="en-US" dirty="0"/>
              <a:t>である。</a:t>
            </a:r>
            <a:r>
              <a:rPr lang="en-US" altLang="ja-JP" dirty="0"/>
              <a:t>(</a:t>
            </a:r>
            <a:r>
              <a:rPr lang="ja-JP" altLang="en-US" dirty="0"/>
              <a:t>図の赤矢印</a:t>
            </a:r>
            <a:r>
              <a:rPr lang="en-US" altLang="ja-JP" dirty="0"/>
              <a:t>)</a:t>
            </a:r>
          </a:p>
        </p:txBody>
      </p:sp>
      <p:pic>
        <p:nvPicPr>
          <p:cNvPr id="4" name="図 3" descr="スクリーンショットの画面&#10;&#10;自動的に生成された説明">
            <a:extLst>
              <a:ext uri="{FF2B5EF4-FFF2-40B4-BE49-F238E27FC236}">
                <a16:creationId xmlns:a16="http://schemas.microsoft.com/office/drawing/2014/main" id="{25F0C436-B8D0-4068-9144-1DF68640A7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1914" y="2237013"/>
            <a:ext cx="6241108" cy="4012141"/>
          </a:xfrm>
          <a:prstGeom prst="rect">
            <a:avLst/>
          </a:prstGeom>
        </p:spPr>
      </p:pic>
      <p:sp>
        <p:nvSpPr>
          <p:cNvPr id="5" name="テキスト ボックス 4">
            <a:extLst>
              <a:ext uri="{FF2B5EF4-FFF2-40B4-BE49-F238E27FC236}">
                <a16:creationId xmlns:a16="http://schemas.microsoft.com/office/drawing/2014/main" id="{9D9467A8-FBF1-4C13-8933-C65729ABA5FA}"/>
              </a:ext>
            </a:extLst>
          </p:cNvPr>
          <p:cNvSpPr txBox="1"/>
          <p:nvPr/>
        </p:nvSpPr>
        <p:spPr>
          <a:xfrm>
            <a:off x="211015" y="228600"/>
            <a:ext cx="627185" cy="646331"/>
          </a:xfrm>
          <a:prstGeom prst="rect">
            <a:avLst/>
          </a:prstGeom>
          <a:noFill/>
        </p:spPr>
        <p:txBody>
          <a:bodyPr wrap="square" rtlCol="0">
            <a:spAutoFit/>
          </a:bodyPr>
          <a:lstStyle/>
          <a:p>
            <a:r>
              <a:rPr kumimoji="1" lang="en-US" altLang="ja-JP" sz="3600" dirty="0"/>
              <a:t>9</a:t>
            </a:r>
            <a:endParaRPr kumimoji="1" lang="ja-JP" altLang="en-US" sz="3600" dirty="0"/>
          </a:p>
        </p:txBody>
      </p:sp>
      <p:sp>
        <p:nvSpPr>
          <p:cNvPr id="6" name="テキスト ボックス 5">
            <a:extLst>
              <a:ext uri="{FF2B5EF4-FFF2-40B4-BE49-F238E27FC236}">
                <a16:creationId xmlns:a16="http://schemas.microsoft.com/office/drawing/2014/main" id="{05A3B3FF-D4CB-4181-AD4C-8EF31BF0CAFD}"/>
              </a:ext>
            </a:extLst>
          </p:cNvPr>
          <p:cNvSpPr txBox="1"/>
          <p:nvPr/>
        </p:nvSpPr>
        <p:spPr>
          <a:xfrm>
            <a:off x="8727620" y="3238877"/>
            <a:ext cx="966791" cy="369332"/>
          </a:xfrm>
          <a:prstGeom prst="rect">
            <a:avLst/>
          </a:prstGeom>
          <a:solidFill>
            <a:schemeClr val="bg1"/>
          </a:solidFill>
          <a:ln>
            <a:solidFill>
              <a:schemeClr val="tx1"/>
            </a:solidFill>
          </a:ln>
        </p:spPr>
        <p:txBody>
          <a:bodyPr wrap="square" rtlCol="0">
            <a:spAutoFit/>
          </a:bodyPr>
          <a:lstStyle/>
          <a:p>
            <a:r>
              <a:rPr kumimoji="1" lang="en-US" altLang="ja-JP" dirty="0"/>
              <a:t>α</a:t>
            </a:r>
            <a:r>
              <a:rPr kumimoji="1" lang="ja-JP" altLang="en-US" dirty="0"/>
              <a:t>崩壊</a:t>
            </a:r>
          </a:p>
        </p:txBody>
      </p:sp>
      <p:cxnSp>
        <p:nvCxnSpPr>
          <p:cNvPr id="8" name="直線矢印コネクタ 7">
            <a:extLst>
              <a:ext uri="{FF2B5EF4-FFF2-40B4-BE49-F238E27FC236}">
                <a16:creationId xmlns:a16="http://schemas.microsoft.com/office/drawing/2014/main" id="{78E6EEB5-1F3E-45A1-9424-E0609FD4271B}"/>
              </a:ext>
            </a:extLst>
          </p:cNvPr>
          <p:cNvCxnSpPr/>
          <p:nvPr/>
        </p:nvCxnSpPr>
        <p:spPr>
          <a:xfrm>
            <a:off x="9421586" y="3608209"/>
            <a:ext cx="155121" cy="3024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テキスト ボックス 8">
            <a:extLst>
              <a:ext uri="{FF2B5EF4-FFF2-40B4-BE49-F238E27FC236}">
                <a16:creationId xmlns:a16="http://schemas.microsoft.com/office/drawing/2014/main" id="{6E64C021-8043-4382-96B7-23DFF1946DDA}"/>
              </a:ext>
            </a:extLst>
          </p:cNvPr>
          <p:cNvSpPr txBox="1"/>
          <p:nvPr/>
        </p:nvSpPr>
        <p:spPr>
          <a:xfrm>
            <a:off x="8727620" y="4857465"/>
            <a:ext cx="966791" cy="369332"/>
          </a:xfrm>
          <a:prstGeom prst="rect">
            <a:avLst/>
          </a:prstGeom>
          <a:solidFill>
            <a:schemeClr val="bg1"/>
          </a:solidFill>
          <a:ln>
            <a:solidFill>
              <a:schemeClr val="tx1"/>
            </a:solidFill>
          </a:ln>
        </p:spPr>
        <p:txBody>
          <a:bodyPr wrap="square" rtlCol="0">
            <a:spAutoFit/>
          </a:bodyPr>
          <a:lstStyle/>
          <a:p>
            <a:r>
              <a:rPr lang="en-US" altLang="ja-JP" dirty="0"/>
              <a:t>β</a:t>
            </a:r>
            <a:r>
              <a:rPr kumimoji="1" lang="ja-JP" altLang="en-US" dirty="0"/>
              <a:t>崩壊</a:t>
            </a:r>
          </a:p>
        </p:txBody>
      </p:sp>
      <p:cxnSp>
        <p:nvCxnSpPr>
          <p:cNvPr id="11" name="直線矢印コネクタ 10">
            <a:extLst>
              <a:ext uri="{FF2B5EF4-FFF2-40B4-BE49-F238E27FC236}">
                <a16:creationId xmlns:a16="http://schemas.microsoft.com/office/drawing/2014/main" id="{8594329C-2BF6-4898-BE5F-A98B45EE4A4D}"/>
              </a:ext>
            </a:extLst>
          </p:cNvPr>
          <p:cNvCxnSpPr>
            <a:cxnSpLocks/>
          </p:cNvCxnSpPr>
          <p:nvPr/>
        </p:nvCxnSpPr>
        <p:spPr>
          <a:xfrm flipH="1" flipV="1">
            <a:off x="8901097" y="4425407"/>
            <a:ext cx="51371" cy="4320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29715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地図, スクリーンショット が含まれている画像&#10;&#10;自動的に生成された説明">
            <a:extLst>
              <a:ext uri="{FF2B5EF4-FFF2-40B4-BE49-F238E27FC236}">
                <a16:creationId xmlns:a16="http://schemas.microsoft.com/office/drawing/2014/main" id="{AAF46DE0-30D0-43D4-8B5D-96849E40C2B8}"/>
              </a:ext>
            </a:extLst>
          </p:cNvPr>
          <p:cNvPicPr>
            <a:picLocks noChangeAspect="1"/>
          </p:cNvPicPr>
          <p:nvPr/>
        </p:nvPicPr>
        <p:blipFill rotWithShape="1">
          <a:blip r:embed="rId2">
            <a:extLst>
              <a:ext uri="{28A0092B-C50C-407E-A947-70E740481C1C}">
                <a14:useLocalDpi xmlns:a14="http://schemas.microsoft.com/office/drawing/2010/main" val="0"/>
              </a:ext>
            </a:extLst>
          </a:blip>
          <a:srcRect l="-32" t="-1156" r="20856" b="16264"/>
          <a:stretch/>
        </p:blipFill>
        <p:spPr>
          <a:xfrm>
            <a:off x="208226" y="257959"/>
            <a:ext cx="6971508" cy="5262308"/>
          </a:xfrm>
          <a:prstGeom prst="rect">
            <a:avLst/>
          </a:prstGeom>
        </p:spPr>
      </p:pic>
      <p:sp>
        <p:nvSpPr>
          <p:cNvPr id="6" name="テキスト ボックス 5">
            <a:extLst>
              <a:ext uri="{FF2B5EF4-FFF2-40B4-BE49-F238E27FC236}">
                <a16:creationId xmlns:a16="http://schemas.microsoft.com/office/drawing/2014/main" id="{987E207B-2853-4069-BBFD-AAEA3953F0A9}"/>
              </a:ext>
            </a:extLst>
          </p:cNvPr>
          <p:cNvSpPr txBox="1"/>
          <p:nvPr/>
        </p:nvSpPr>
        <p:spPr>
          <a:xfrm>
            <a:off x="7047759" y="998535"/>
            <a:ext cx="4736157" cy="646331"/>
          </a:xfrm>
          <a:prstGeom prst="rect">
            <a:avLst/>
          </a:prstGeom>
          <a:noFill/>
        </p:spPr>
        <p:txBody>
          <a:bodyPr wrap="square" rtlCol="0">
            <a:spAutoFit/>
          </a:bodyPr>
          <a:lstStyle/>
          <a:p>
            <a:r>
              <a:rPr kumimoji="1" lang="ja-JP" altLang="en-US" sz="3600" b="1" dirty="0">
                <a:highlight>
                  <a:srgbClr val="FFFF00"/>
                </a:highlight>
              </a:rPr>
              <a:t>ウラン系崩壊の様子</a:t>
            </a:r>
          </a:p>
        </p:txBody>
      </p:sp>
      <p:pic>
        <p:nvPicPr>
          <p:cNvPr id="8" name="図 7" descr="スクリーンショットの画面&#10;&#10;自動的に生成された説明">
            <a:extLst>
              <a:ext uri="{FF2B5EF4-FFF2-40B4-BE49-F238E27FC236}">
                <a16:creationId xmlns:a16="http://schemas.microsoft.com/office/drawing/2014/main" id="{B61D5205-6DD5-41D5-A015-FDFA60A4D423}"/>
              </a:ext>
            </a:extLst>
          </p:cNvPr>
          <p:cNvPicPr>
            <a:picLocks noChangeAspect="1"/>
          </p:cNvPicPr>
          <p:nvPr/>
        </p:nvPicPr>
        <p:blipFill rotWithShape="1">
          <a:blip r:embed="rId3">
            <a:extLst>
              <a:ext uri="{28A0092B-C50C-407E-A947-70E740481C1C}">
                <a14:useLocalDpi xmlns:a14="http://schemas.microsoft.com/office/drawing/2010/main" val="0"/>
              </a:ext>
            </a:extLst>
          </a:blip>
          <a:srcRect l="-7718" t="-25308" r="29902" b="25308"/>
          <a:stretch/>
        </p:blipFill>
        <p:spPr>
          <a:xfrm>
            <a:off x="5144242" y="762078"/>
            <a:ext cx="5895762" cy="5333844"/>
          </a:xfrm>
          <a:prstGeom prst="rect">
            <a:avLst/>
          </a:prstGeom>
        </p:spPr>
      </p:pic>
      <p:sp>
        <p:nvSpPr>
          <p:cNvPr id="7" name="テキスト ボックス 6">
            <a:extLst>
              <a:ext uri="{FF2B5EF4-FFF2-40B4-BE49-F238E27FC236}">
                <a16:creationId xmlns:a16="http://schemas.microsoft.com/office/drawing/2014/main" id="{64274761-415D-444D-A9E7-4E0912E44057}"/>
              </a:ext>
            </a:extLst>
          </p:cNvPr>
          <p:cNvSpPr txBox="1"/>
          <p:nvPr/>
        </p:nvSpPr>
        <p:spPr>
          <a:xfrm>
            <a:off x="211015" y="228600"/>
            <a:ext cx="791308" cy="646331"/>
          </a:xfrm>
          <a:prstGeom prst="rect">
            <a:avLst/>
          </a:prstGeom>
          <a:noFill/>
        </p:spPr>
        <p:txBody>
          <a:bodyPr wrap="square" rtlCol="0">
            <a:spAutoFit/>
          </a:bodyPr>
          <a:lstStyle/>
          <a:p>
            <a:r>
              <a:rPr kumimoji="1" lang="en-US" altLang="ja-JP" sz="3600" dirty="0">
                <a:highlight>
                  <a:srgbClr val="FFFF00"/>
                </a:highlight>
              </a:rPr>
              <a:t>10</a:t>
            </a:r>
            <a:endParaRPr kumimoji="1" lang="ja-JP" altLang="en-US" sz="3600" dirty="0">
              <a:highlight>
                <a:srgbClr val="FFFF00"/>
              </a:highlight>
            </a:endParaRPr>
          </a:p>
        </p:txBody>
      </p:sp>
    </p:spTree>
    <p:extLst>
      <p:ext uri="{BB962C8B-B14F-4D97-AF65-F5344CB8AC3E}">
        <p14:creationId xmlns:p14="http://schemas.microsoft.com/office/powerpoint/2010/main" val="61912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descr="スクリーンショット, 抽象 が含まれている画像&#10;&#10;自動的に生成された説明">
            <a:extLst>
              <a:ext uri="{FF2B5EF4-FFF2-40B4-BE49-F238E27FC236}">
                <a16:creationId xmlns:a16="http://schemas.microsoft.com/office/drawing/2014/main" id="{CE21BE73-74B9-49EC-A04B-1BCCF7027432}"/>
              </a:ext>
            </a:extLst>
          </p:cNvPr>
          <p:cNvPicPr>
            <a:picLocks noChangeAspect="1"/>
          </p:cNvPicPr>
          <p:nvPr/>
        </p:nvPicPr>
        <p:blipFill rotWithShape="1">
          <a:blip r:embed="rId2">
            <a:extLst>
              <a:ext uri="{28A0092B-C50C-407E-A947-70E740481C1C}">
                <a14:useLocalDpi xmlns:a14="http://schemas.microsoft.com/office/drawing/2010/main" val="0"/>
              </a:ext>
            </a:extLst>
          </a:blip>
          <a:srcRect t="6446" r="20749" b="36028"/>
          <a:stretch/>
        </p:blipFill>
        <p:spPr>
          <a:xfrm>
            <a:off x="430461" y="2245952"/>
            <a:ext cx="7684840" cy="3920325"/>
          </a:xfrm>
          <a:prstGeom prst="rect">
            <a:avLst/>
          </a:prstGeom>
        </p:spPr>
      </p:pic>
      <p:pic>
        <p:nvPicPr>
          <p:cNvPr id="7" name="図 6" descr="地図 が含まれている画像&#10;&#10;自動的に生成された説明">
            <a:extLst>
              <a:ext uri="{FF2B5EF4-FFF2-40B4-BE49-F238E27FC236}">
                <a16:creationId xmlns:a16="http://schemas.microsoft.com/office/drawing/2014/main" id="{BF849BD5-86E8-4B6A-992D-DCBF645DF657}"/>
              </a:ext>
            </a:extLst>
          </p:cNvPr>
          <p:cNvPicPr>
            <a:picLocks noChangeAspect="1"/>
          </p:cNvPicPr>
          <p:nvPr/>
        </p:nvPicPr>
        <p:blipFill rotWithShape="1">
          <a:blip r:embed="rId3">
            <a:extLst>
              <a:ext uri="{28A0092B-C50C-407E-A947-70E740481C1C}">
                <a14:useLocalDpi xmlns:a14="http://schemas.microsoft.com/office/drawing/2010/main" val="0"/>
              </a:ext>
            </a:extLst>
          </a:blip>
          <a:srcRect l="4913" t="11891" r="2581" b="9430"/>
          <a:stretch/>
        </p:blipFill>
        <p:spPr>
          <a:xfrm>
            <a:off x="4376057" y="1806548"/>
            <a:ext cx="7225393" cy="4359729"/>
          </a:xfrm>
          <a:prstGeom prst="rect">
            <a:avLst/>
          </a:prstGeom>
        </p:spPr>
      </p:pic>
      <p:sp>
        <p:nvSpPr>
          <p:cNvPr id="2" name="タイトル 1">
            <a:extLst>
              <a:ext uri="{FF2B5EF4-FFF2-40B4-BE49-F238E27FC236}">
                <a16:creationId xmlns:a16="http://schemas.microsoft.com/office/drawing/2014/main" id="{5F1291F4-D5B7-4D73-9691-3FC5AC782FA1}"/>
              </a:ext>
            </a:extLst>
          </p:cNvPr>
          <p:cNvSpPr>
            <a:spLocks noGrp="1"/>
          </p:cNvSpPr>
          <p:nvPr>
            <p:ph type="title"/>
          </p:nvPr>
        </p:nvSpPr>
        <p:spPr/>
        <p:txBody>
          <a:bodyPr/>
          <a:lstStyle/>
          <a:p>
            <a:r>
              <a:rPr kumimoji="1" lang="ja-JP" altLang="en-US" b="1" dirty="0">
                <a:latin typeface="+mn-ea"/>
                <a:ea typeface="+mn-ea"/>
              </a:rPr>
              <a:t>ハイゼンベルグの谷</a:t>
            </a:r>
          </a:p>
        </p:txBody>
      </p:sp>
      <p:sp>
        <p:nvSpPr>
          <p:cNvPr id="3" name="コンテンツ プレースホルダー 2">
            <a:extLst>
              <a:ext uri="{FF2B5EF4-FFF2-40B4-BE49-F238E27FC236}">
                <a16:creationId xmlns:a16="http://schemas.microsoft.com/office/drawing/2014/main" id="{6F3C0542-6EE6-4C80-A9C1-95C77EFF5867}"/>
              </a:ext>
            </a:extLst>
          </p:cNvPr>
          <p:cNvSpPr>
            <a:spLocks noGrp="1"/>
          </p:cNvSpPr>
          <p:nvPr>
            <p:ph idx="1"/>
          </p:nvPr>
        </p:nvSpPr>
        <p:spPr>
          <a:xfrm>
            <a:off x="838200" y="1379621"/>
            <a:ext cx="10515600" cy="4797342"/>
          </a:xfrm>
        </p:spPr>
        <p:txBody>
          <a:bodyPr/>
          <a:lstStyle/>
          <a:p>
            <a:r>
              <a:rPr kumimoji="1" lang="ja-JP" altLang="en-US" dirty="0"/>
              <a:t>一番安定しているとされる</a:t>
            </a:r>
            <a:r>
              <a:rPr lang="en-US" altLang="ja-JP" dirty="0"/>
              <a:t>Fe</a:t>
            </a:r>
            <a:r>
              <a:rPr lang="ja-JP" altLang="en-US" dirty="0"/>
              <a:t>を底として核図表全体が谷のような形を形成している。</a:t>
            </a:r>
            <a:endParaRPr kumimoji="1" lang="ja-JP" altLang="en-US" dirty="0"/>
          </a:p>
        </p:txBody>
      </p:sp>
      <p:sp>
        <p:nvSpPr>
          <p:cNvPr id="6" name="テキスト ボックス 5">
            <a:extLst>
              <a:ext uri="{FF2B5EF4-FFF2-40B4-BE49-F238E27FC236}">
                <a16:creationId xmlns:a16="http://schemas.microsoft.com/office/drawing/2014/main" id="{4EEE2A82-07F9-493A-95FC-FCBC36618B6F}"/>
              </a:ext>
            </a:extLst>
          </p:cNvPr>
          <p:cNvSpPr txBox="1"/>
          <p:nvPr/>
        </p:nvSpPr>
        <p:spPr>
          <a:xfrm>
            <a:off x="211015" y="228600"/>
            <a:ext cx="808893" cy="646331"/>
          </a:xfrm>
          <a:prstGeom prst="rect">
            <a:avLst/>
          </a:prstGeom>
          <a:noFill/>
        </p:spPr>
        <p:txBody>
          <a:bodyPr wrap="square" rtlCol="0">
            <a:spAutoFit/>
          </a:bodyPr>
          <a:lstStyle/>
          <a:p>
            <a:r>
              <a:rPr kumimoji="1" lang="en-US" altLang="ja-JP" sz="3600" dirty="0"/>
              <a:t>11</a:t>
            </a:r>
            <a:endParaRPr kumimoji="1" lang="ja-JP" altLang="en-US" sz="3600" dirty="0"/>
          </a:p>
        </p:txBody>
      </p:sp>
      <p:sp>
        <p:nvSpPr>
          <p:cNvPr id="4" name="テキスト ボックス 3">
            <a:extLst>
              <a:ext uri="{FF2B5EF4-FFF2-40B4-BE49-F238E27FC236}">
                <a16:creationId xmlns:a16="http://schemas.microsoft.com/office/drawing/2014/main" id="{923A9B67-5904-4571-8D70-8AC1B1DE0ED9}"/>
              </a:ext>
            </a:extLst>
          </p:cNvPr>
          <p:cNvSpPr txBox="1"/>
          <p:nvPr/>
        </p:nvSpPr>
        <p:spPr>
          <a:xfrm>
            <a:off x="1223282" y="5790524"/>
            <a:ext cx="2767693" cy="646331"/>
          </a:xfrm>
          <a:prstGeom prst="rect">
            <a:avLst/>
          </a:prstGeom>
          <a:noFill/>
        </p:spPr>
        <p:txBody>
          <a:bodyPr wrap="square" rtlCol="0">
            <a:spAutoFit/>
          </a:bodyPr>
          <a:lstStyle/>
          <a:p>
            <a:r>
              <a:rPr lang="ja-JP" altLang="en-US" b="1" dirty="0"/>
              <a:t>実際にアプリで再現したハイゼンベルグの谷</a:t>
            </a:r>
            <a:endParaRPr kumimoji="1" lang="ja-JP" altLang="en-US" b="1" dirty="0"/>
          </a:p>
        </p:txBody>
      </p:sp>
      <p:sp>
        <p:nvSpPr>
          <p:cNvPr id="5" name="テキスト ボックス 4">
            <a:extLst>
              <a:ext uri="{FF2B5EF4-FFF2-40B4-BE49-F238E27FC236}">
                <a16:creationId xmlns:a16="http://schemas.microsoft.com/office/drawing/2014/main" id="{8B337BB5-FCD0-4D2E-813D-AEC720EE3DDD}"/>
              </a:ext>
            </a:extLst>
          </p:cNvPr>
          <p:cNvSpPr txBox="1"/>
          <p:nvPr/>
        </p:nvSpPr>
        <p:spPr>
          <a:xfrm>
            <a:off x="6327321" y="5790523"/>
            <a:ext cx="3160465" cy="646331"/>
          </a:xfrm>
          <a:prstGeom prst="rect">
            <a:avLst/>
          </a:prstGeom>
          <a:noFill/>
        </p:spPr>
        <p:txBody>
          <a:bodyPr wrap="square" rtlCol="0">
            <a:spAutoFit/>
          </a:bodyPr>
          <a:lstStyle/>
          <a:p>
            <a:r>
              <a:rPr kumimoji="1" lang="ja-JP" altLang="en-US" b="1" dirty="0"/>
              <a:t>取得したデータから作成したハイゼンベルグの谷</a:t>
            </a:r>
          </a:p>
        </p:txBody>
      </p:sp>
    </p:spTree>
    <p:extLst>
      <p:ext uri="{BB962C8B-B14F-4D97-AF65-F5344CB8AC3E}">
        <p14:creationId xmlns:p14="http://schemas.microsoft.com/office/powerpoint/2010/main" val="1044388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68C90C-292E-41CA-92C1-AC40ADC15F6D}"/>
              </a:ext>
            </a:extLst>
          </p:cNvPr>
          <p:cNvSpPr>
            <a:spLocks noGrp="1"/>
          </p:cNvSpPr>
          <p:nvPr>
            <p:ph type="title"/>
          </p:nvPr>
        </p:nvSpPr>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A5B3420A-E9E0-4742-A163-1C3F613983B2}"/>
              </a:ext>
            </a:extLst>
          </p:cNvPr>
          <p:cNvSpPr>
            <a:spLocks noGrp="1"/>
          </p:cNvSpPr>
          <p:nvPr>
            <p:ph idx="1"/>
          </p:nvPr>
        </p:nvSpPr>
        <p:spPr/>
        <p:txBody>
          <a:bodyPr/>
          <a:lstStyle/>
          <a:p>
            <a:r>
              <a:rPr kumimoji="1" lang="ja-JP" altLang="en-US" dirty="0"/>
              <a:t>核図表アプリケーション教材の開発を行った。</a:t>
            </a:r>
            <a:endParaRPr kumimoji="1" lang="en-US" altLang="ja-JP" dirty="0"/>
          </a:p>
          <a:p>
            <a:endParaRPr kumimoji="1" lang="en-US" altLang="ja-JP" dirty="0"/>
          </a:p>
          <a:p>
            <a:r>
              <a:rPr kumimoji="1" lang="ja-JP" altLang="en-US" dirty="0"/>
              <a:t>核図表を見ることでどのような同位体が存在するかがわかる。</a:t>
            </a:r>
            <a:endParaRPr kumimoji="1" lang="en-US" altLang="ja-JP" dirty="0"/>
          </a:p>
          <a:p>
            <a:endParaRPr lang="en-US" altLang="ja-JP" dirty="0"/>
          </a:p>
          <a:p>
            <a:r>
              <a:rPr kumimoji="1" lang="ja-JP" altLang="en-US" dirty="0"/>
              <a:t>このアプリケーションを使うことで核系列の崩壊がどのように行われるかがわかる。</a:t>
            </a:r>
          </a:p>
        </p:txBody>
      </p:sp>
      <p:sp>
        <p:nvSpPr>
          <p:cNvPr id="5" name="テキスト ボックス 4">
            <a:extLst>
              <a:ext uri="{FF2B5EF4-FFF2-40B4-BE49-F238E27FC236}">
                <a16:creationId xmlns:a16="http://schemas.microsoft.com/office/drawing/2014/main" id="{EB54CF88-8CEF-4BA8-BC1C-5B3841A723CD}"/>
              </a:ext>
            </a:extLst>
          </p:cNvPr>
          <p:cNvSpPr txBox="1"/>
          <p:nvPr/>
        </p:nvSpPr>
        <p:spPr>
          <a:xfrm>
            <a:off x="211015" y="228600"/>
            <a:ext cx="956478" cy="646331"/>
          </a:xfrm>
          <a:prstGeom prst="rect">
            <a:avLst/>
          </a:prstGeom>
          <a:noFill/>
        </p:spPr>
        <p:txBody>
          <a:bodyPr wrap="square" rtlCol="0">
            <a:spAutoFit/>
          </a:bodyPr>
          <a:lstStyle/>
          <a:p>
            <a:r>
              <a:rPr kumimoji="1" lang="en-US" altLang="ja-JP" sz="3600" dirty="0"/>
              <a:t>1</a:t>
            </a:r>
            <a:r>
              <a:rPr lang="en-US" altLang="ja-JP" sz="3600" dirty="0"/>
              <a:t>2</a:t>
            </a:r>
            <a:endParaRPr kumimoji="1" lang="ja-JP" altLang="en-US" sz="3600" dirty="0"/>
          </a:p>
        </p:txBody>
      </p:sp>
    </p:spTree>
    <p:extLst>
      <p:ext uri="{BB962C8B-B14F-4D97-AF65-F5344CB8AC3E}">
        <p14:creationId xmlns:p14="http://schemas.microsoft.com/office/powerpoint/2010/main" val="2885634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A1AF57-A739-445F-8EBE-0CDDE1FB818F}"/>
              </a:ext>
            </a:extLst>
          </p:cNvPr>
          <p:cNvSpPr>
            <a:spLocks noGrp="1"/>
          </p:cNvSpPr>
          <p:nvPr>
            <p:ph type="title"/>
          </p:nvPr>
        </p:nvSpPr>
        <p:spPr/>
        <p:txBody>
          <a:bodyPr/>
          <a:lstStyle/>
          <a:p>
            <a:r>
              <a:rPr kumimoji="1" lang="ja-JP" altLang="en-US" b="1" dirty="0">
                <a:latin typeface="+mn-ea"/>
                <a:ea typeface="+mn-ea"/>
              </a:rPr>
              <a:t>目的</a:t>
            </a:r>
          </a:p>
        </p:txBody>
      </p:sp>
      <p:sp>
        <p:nvSpPr>
          <p:cNvPr id="3" name="コンテンツ プレースホルダー 2">
            <a:extLst>
              <a:ext uri="{FF2B5EF4-FFF2-40B4-BE49-F238E27FC236}">
                <a16:creationId xmlns:a16="http://schemas.microsoft.com/office/drawing/2014/main" id="{951A79DF-7229-4D6F-B0E6-1FAF5EABFB2D}"/>
              </a:ext>
            </a:extLst>
          </p:cNvPr>
          <p:cNvSpPr>
            <a:spLocks noGrp="1"/>
          </p:cNvSpPr>
          <p:nvPr>
            <p:ph idx="1"/>
          </p:nvPr>
        </p:nvSpPr>
        <p:spPr/>
        <p:txBody>
          <a:bodyPr/>
          <a:lstStyle/>
          <a:p>
            <a:r>
              <a:rPr lang="ja-JP" altLang="en-US" sz="3200" dirty="0"/>
              <a:t>核図表とは同位体原子核の集合で同位体原子、それらの結合エネルギーの強さの理解を行うのに本質的な役割をする。</a:t>
            </a:r>
            <a:endParaRPr lang="en-US" altLang="ja-JP" sz="3200" dirty="0"/>
          </a:p>
          <a:p>
            <a:endParaRPr lang="en-US" altLang="ja-JP" sz="3200" dirty="0"/>
          </a:p>
          <a:p>
            <a:r>
              <a:rPr lang="ja-JP" altLang="en-US" sz="3200" dirty="0"/>
              <a:t>多くの人に原子核について興味を持ってもらう取っ掛かりになるようなアプリケーションになることを目標とした。</a:t>
            </a:r>
            <a:endParaRPr kumimoji="1" lang="en-US" altLang="ja-JP" sz="3200" dirty="0"/>
          </a:p>
        </p:txBody>
      </p:sp>
      <p:sp>
        <p:nvSpPr>
          <p:cNvPr id="5" name="テキスト ボックス 4">
            <a:extLst>
              <a:ext uri="{FF2B5EF4-FFF2-40B4-BE49-F238E27FC236}">
                <a16:creationId xmlns:a16="http://schemas.microsoft.com/office/drawing/2014/main" id="{482A6128-B9D1-4530-A429-02EDA769E0C1}"/>
              </a:ext>
            </a:extLst>
          </p:cNvPr>
          <p:cNvSpPr txBox="1"/>
          <p:nvPr/>
        </p:nvSpPr>
        <p:spPr>
          <a:xfrm>
            <a:off x="211015" y="228600"/>
            <a:ext cx="627185" cy="646331"/>
          </a:xfrm>
          <a:prstGeom prst="rect">
            <a:avLst/>
          </a:prstGeom>
          <a:noFill/>
        </p:spPr>
        <p:txBody>
          <a:bodyPr wrap="square" rtlCol="0">
            <a:spAutoFit/>
          </a:bodyPr>
          <a:lstStyle/>
          <a:p>
            <a:r>
              <a:rPr kumimoji="1" lang="en-US" altLang="ja-JP" sz="3600" dirty="0"/>
              <a:t>1</a:t>
            </a:r>
            <a:endParaRPr kumimoji="1" lang="ja-JP" altLang="en-US" sz="3600" dirty="0"/>
          </a:p>
        </p:txBody>
      </p:sp>
    </p:spTree>
    <p:extLst>
      <p:ext uri="{BB962C8B-B14F-4D97-AF65-F5344CB8AC3E}">
        <p14:creationId xmlns:p14="http://schemas.microsoft.com/office/powerpoint/2010/main" val="276429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16AA4D-2DD1-449F-AB27-22822E8E846B}"/>
              </a:ext>
            </a:extLst>
          </p:cNvPr>
          <p:cNvSpPr>
            <a:spLocks noGrp="1"/>
          </p:cNvSpPr>
          <p:nvPr>
            <p:ph type="title"/>
          </p:nvPr>
        </p:nvSpPr>
        <p:spPr>
          <a:xfrm>
            <a:off x="838200" y="365125"/>
            <a:ext cx="10515600" cy="917575"/>
          </a:xfrm>
        </p:spPr>
        <p:txBody>
          <a:bodyPr/>
          <a:lstStyle/>
          <a:p>
            <a:r>
              <a:rPr kumimoji="1" lang="ja-JP" altLang="en-US" b="1" dirty="0">
                <a:latin typeface="+mn-ea"/>
                <a:ea typeface="+mn-ea"/>
              </a:rPr>
              <a:t>核図表とは</a:t>
            </a:r>
          </a:p>
        </p:txBody>
      </p:sp>
      <p:sp>
        <p:nvSpPr>
          <p:cNvPr id="3" name="コンテンツ プレースホルダー 2">
            <a:extLst>
              <a:ext uri="{FF2B5EF4-FFF2-40B4-BE49-F238E27FC236}">
                <a16:creationId xmlns:a16="http://schemas.microsoft.com/office/drawing/2014/main" id="{28458882-2AE6-4C1F-BB37-876E2CEDD614}"/>
              </a:ext>
            </a:extLst>
          </p:cNvPr>
          <p:cNvSpPr>
            <a:spLocks noGrp="1"/>
          </p:cNvSpPr>
          <p:nvPr>
            <p:ph idx="1"/>
          </p:nvPr>
        </p:nvSpPr>
        <p:spPr>
          <a:xfrm>
            <a:off x="281354" y="1282700"/>
            <a:ext cx="10515600" cy="3648529"/>
          </a:xfrm>
        </p:spPr>
        <p:txBody>
          <a:bodyPr>
            <a:normAutofit/>
          </a:bodyPr>
          <a:lstStyle/>
          <a:p>
            <a:r>
              <a:rPr kumimoji="1" lang="ja-JP" altLang="en-US" dirty="0"/>
              <a:t>周期表は原子番号順に並べた表なのに対して核図表は同位元素を並べた表である。</a:t>
            </a:r>
            <a:endParaRPr kumimoji="1" lang="en-US" altLang="ja-JP" dirty="0"/>
          </a:p>
          <a:p>
            <a:pPr marL="0" indent="0">
              <a:buNone/>
            </a:pPr>
            <a:endParaRPr lang="en-US" altLang="ja-JP" dirty="0"/>
          </a:p>
          <a:p>
            <a:r>
              <a:rPr lang="ja-JP" altLang="en-US" dirty="0"/>
              <a:t>縦軸</a:t>
            </a:r>
            <a:r>
              <a:rPr kumimoji="1" lang="ja-JP" altLang="en-US" dirty="0"/>
              <a:t>に原子番号つまり陽子の</a:t>
            </a:r>
            <a:endParaRPr kumimoji="1" lang="en-US" altLang="ja-JP" dirty="0"/>
          </a:p>
          <a:p>
            <a:pPr marL="0" indent="0">
              <a:buNone/>
            </a:pPr>
            <a:r>
              <a:rPr kumimoji="1" lang="ja-JP" altLang="en-US" dirty="0"/>
              <a:t>数をとり、中性子の数を</a:t>
            </a:r>
            <a:r>
              <a:rPr lang="ja-JP" altLang="en-US" dirty="0"/>
              <a:t>横軸に</a:t>
            </a:r>
            <a:endParaRPr lang="en-US" altLang="ja-JP" dirty="0"/>
          </a:p>
          <a:p>
            <a:pPr marL="0" indent="0">
              <a:buNone/>
            </a:pPr>
            <a:r>
              <a:rPr kumimoji="1" lang="ja-JP" altLang="en-US" dirty="0"/>
              <a:t>とった原子核の表である。</a:t>
            </a:r>
            <a:endParaRPr kumimoji="1" lang="en-US" altLang="ja-JP" dirty="0"/>
          </a:p>
          <a:p>
            <a:endParaRPr lang="en-US" altLang="ja-JP" dirty="0"/>
          </a:p>
        </p:txBody>
      </p:sp>
      <p:pic>
        <p:nvPicPr>
          <p:cNvPr id="6" name="図 5" descr="地図のスクリーンショット&#10;&#10;自動的に生成された説明">
            <a:extLst>
              <a:ext uri="{FF2B5EF4-FFF2-40B4-BE49-F238E27FC236}">
                <a16:creationId xmlns:a16="http://schemas.microsoft.com/office/drawing/2014/main" id="{6E3AD7D1-9D60-4B68-B605-ED416B72B3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9154" y="2054225"/>
            <a:ext cx="6096000" cy="4438650"/>
          </a:xfrm>
          <a:prstGeom prst="rect">
            <a:avLst/>
          </a:prstGeom>
        </p:spPr>
      </p:pic>
      <p:sp>
        <p:nvSpPr>
          <p:cNvPr id="7" name="テキスト ボックス 6">
            <a:extLst>
              <a:ext uri="{FF2B5EF4-FFF2-40B4-BE49-F238E27FC236}">
                <a16:creationId xmlns:a16="http://schemas.microsoft.com/office/drawing/2014/main" id="{40D0E693-74B9-48E1-B851-53BB08FD5BA2}"/>
              </a:ext>
            </a:extLst>
          </p:cNvPr>
          <p:cNvSpPr txBox="1"/>
          <p:nvPr/>
        </p:nvSpPr>
        <p:spPr>
          <a:xfrm>
            <a:off x="1020433" y="6123543"/>
            <a:ext cx="4960117" cy="369332"/>
          </a:xfrm>
          <a:prstGeom prst="rect">
            <a:avLst/>
          </a:prstGeom>
          <a:noFill/>
        </p:spPr>
        <p:txBody>
          <a:bodyPr wrap="square" rtlCol="0">
            <a:spAutoFit/>
          </a:bodyPr>
          <a:lstStyle/>
          <a:p>
            <a:r>
              <a:rPr kumimoji="1" lang="ja-JP" altLang="en-US" dirty="0"/>
              <a:t>出典：理化学研究所　配布クリアファイル</a:t>
            </a:r>
          </a:p>
        </p:txBody>
      </p:sp>
      <p:sp>
        <p:nvSpPr>
          <p:cNvPr id="8" name="テキスト ボックス 7">
            <a:extLst>
              <a:ext uri="{FF2B5EF4-FFF2-40B4-BE49-F238E27FC236}">
                <a16:creationId xmlns:a16="http://schemas.microsoft.com/office/drawing/2014/main" id="{B79840A8-C87F-41D6-A4C2-08A8B68CFE39}"/>
              </a:ext>
            </a:extLst>
          </p:cNvPr>
          <p:cNvSpPr txBox="1"/>
          <p:nvPr/>
        </p:nvSpPr>
        <p:spPr>
          <a:xfrm>
            <a:off x="211015" y="228600"/>
            <a:ext cx="627185" cy="646331"/>
          </a:xfrm>
          <a:prstGeom prst="rect">
            <a:avLst/>
          </a:prstGeom>
          <a:noFill/>
        </p:spPr>
        <p:txBody>
          <a:bodyPr wrap="square" rtlCol="0">
            <a:spAutoFit/>
          </a:bodyPr>
          <a:lstStyle/>
          <a:p>
            <a:r>
              <a:rPr lang="en-US" altLang="ja-JP" sz="3600" dirty="0"/>
              <a:t>2</a:t>
            </a:r>
            <a:endParaRPr kumimoji="1" lang="ja-JP" altLang="en-US" sz="3600" dirty="0"/>
          </a:p>
        </p:txBody>
      </p:sp>
    </p:spTree>
    <p:extLst>
      <p:ext uri="{BB962C8B-B14F-4D97-AF65-F5344CB8AC3E}">
        <p14:creationId xmlns:p14="http://schemas.microsoft.com/office/powerpoint/2010/main" val="2071178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スクリーンショットの画面&#10;&#10;自動的に生成された説明">
            <a:extLst>
              <a:ext uri="{FF2B5EF4-FFF2-40B4-BE49-F238E27FC236}">
                <a16:creationId xmlns:a16="http://schemas.microsoft.com/office/drawing/2014/main" id="{3A873772-4923-4FF9-B120-5448BF0D4094}"/>
              </a:ext>
            </a:extLst>
          </p:cNvPr>
          <p:cNvPicPr>
            <a:picLocks noChangeAspect="1"/>
          </p:cNvPicPr>
          <p:nvPr/>
        </p:nvPicPr>
        <p:blipFill rotWithShape="1">
          <a:blip r:embed="rId2">
            <a:extLst>
              <a:ext uri="{28A0092B-C50C-407E-A947-70E740481C1C}">
                <a14:useLocalDpi xmlns:a14="http://schemas.microsoft.com/office/drawing/2010/main" val="0"/>
              </a:ext>
            </a:extLst>
          </a:blip>
          <a:srcRect r="21402" b="13507"/>
          <a:stretch/>
        </p:blipFill>
        <p:spPr>
          <a:xfrm>
            <a:off x="74645" y="140678"/>
            <a:ext cx="5867400" cy="4545622"/>
          </a:xfrm>
          <a:prstGeom prst="rect">
            <a:avLst/>
          </a:prstGeom>
        </p:spPr>
      </p:pic>
      <p:sp>
        <p:nvSpPr>
          <p:cNvPr id="6" name="テキスト ボックス 5">
            <a:extLst>
              <a:ext uri="{FF2B5EF4-FFF2-40B4-BE49-F238E27FC236}">
                <a16:creationId xmlns:a16="http://schemas.microsoft.com/office/drawing/2014/main" id="{914A5502-41DF-4088-A1B0-38B75798EBD9}"/>
              </a:ext>
            </a:extLst>
          </p:cNvPr>
          <p:cNvSpPr txBox="1"/>
          <p:nvPr/>
        </p:nvSpPr>
        <p:spPr>
          <a:xfrm>
            <a:off x="6096000" y="491751"/>
            <a:ext cx="4934794" cy="523220"/>
          </a:xfrm>
          <a:prstGeom prst="rect">
            <a:avLst/>
          </a:prstGeom>
          <a:noFill/>
        </p:spPr>
        <p:txBody>
          <a:bodyPr wrap="square" rtlCol="0">
            <a:spAutoFit/>
          </a:bodyPr>
          <a:lstStyle/>
          <a:p>
            <a:r>
              <a:rPr kumimoji="1" lang="ja-JP" altLang="en-US" sz="2800" b="1" dirty="0">
                <a:highlight>
                  <a:srgbClr val="FFFF00"/>
                </a:highlight>
              </a:rPr>
              <a:t>作成した核図表アプリの画面</a:t>
            </a:r>
          </a:p>
        </p:txBody>
      </p:sp>
      <p:sp>
        <p:nvSpPr>
          <p:cNvPr id="9" name="テキスト ボックス 8">
            <a:extLst>
              <a:ext uri="{FF2B5EF4-FFF2-40B4-BE49-F238E27FC236}">
                <a16:creationId xmlns:a16="http://schemas.microsoft.com/office/drawing/2014/main" id="{B759F4C8-4B7C-4CA0-B99F-B3A3756CFA6F}"/>
              </a:ext>
            </a:extLst>
          </p:cNvPr>
          <p:cNvSpPr txBox="1"/>
          <p:nvPr/>
        </p:nvSpPr>
        <p:spPr>
          <a:xfrm>
            <a:off x="5374105" y="1138694"/>
            <a:ext cx="6102926" cy="646331"/>
          </a:xfrm>
          <a:prstGeom prst="rect">
            <a:avLst/>
          </a:prstGeom>
          <a:solidFill>
            <a:srgbClr val="FFC000"/>
          </a:solidFill>
        </p:spPr>
        <p:txBody>
          <a:bodyPr wrap="square" rtlCol="0">
            <a:spAutoFit/>
          </a:bodyPr>
          <a:lstStyle/>
          <a:p>
            <a:r>
              <a:rPr kumimoji="1" lang="en-US" altLang="ja-JP" dirty="0"/>
              <a:t>	</a:t>
            </a:r>
            <a:r>
              <a:rPr kumimoji="1" lang="ja-JP" altLang="en-US" dirty="0"/>
              <a:t>データ出典：</a:t>
            </a:r>
            <a:r>
              <a:rPr kumimoji="1" lang="en-US" altLang="ja-JP" dirty="0"/>
              <a:t>ATOMIC</a:t>
            </a:r>
            <a:r>
              <a:rPr kumimoji="1" lang="ja-JP" altLang="en-US" dirty="0"/>
              <a:t> </a:t>
            </a:r>
            <a:r>
              <a:rPr kumimoji="1" lang="en-US" altLang="ja-JP" dirty="0"/>
              <a:t>MASS</a:t>
            </a:r>
            <a:r>
              <a:rPr kumimoji="1" lang="ja-JP" altLang="en-US" dirty="0"/>
              <a:t> </a:t>
            </a:r>
            <a:r>
              <a:rPr kumimoji="1" lang="en-US" altLang="ja-JP" dirty="0"/>
              <a:t>ADJUSTMENT</a:t>
            </a:r>
          </a:p>
          <a:p>
            <a:r>
              <a:rPr lang="en-US" altLang="ja-JP" dirty="0">
                <a:hlinkClick r:id="rId3"/>
              </a:rPr>
              <a:t>https://www-nds.iaea.org/amdc/ame2016/mass16.txt</a:t>
            </a:r>
            <a:endParaRPr kumimoji="1" lang="ja-JP" altLang="en-US" dirty="0"/>
          </a:p>
        </p:txBody>
      </p:sp>
      <p:pic>
        <p:nvPicPr>
          <p:cNvPr id="11" name="図 10" descr="スクリーンショットの画面&#10;&#10;自動的に生成された説明">
            <a:extLst>
              <a:ext uri="{FF2B5EF4-FFF2-40B4-BE49-F238E27FC236}">
                <a16:creationId xmlns:a16="http://schemas.microsoft.com/office/drawing/2014/main" id="{E6790EDC-A24E-47EB-A519-40AD6F3592C9}"/>
              </a:ext>
            </a:extLst>
          </p:cNvPr>
          <p:cNvPicPr>
            <a:picLocks noChangeAspect="1"/>
          </p:cNvPicPr>
          <p:nvPr/>
        </p:nvPicPr>
        <p:blipFill rotWithShape="1">
          <a:blip r:embed="rId4">
            <a:extLst>
              <a:ext uri="{28A0092B-C50C-407E-A947-70E740481C1C}">
                <a14:useLocalDpi xmlns:a14="http://schemas.microsoft.com/office/drawing/2010/main" val="0"/>
              </a:ext>
            </a:extLst>
          </a:blip>
          <a:srcRect r="17236" b="50684"/>
          <a:stretch/>
        </p:blipFill>
        <p:spPr>
          <a:xfrm>
            <a:off x="4844585" y="1908749"/>
            <a:ext cx="7118815" cy="2986256"/>
          </a:xfrm>
          <a:prstGeom prst="rect">
            <a:avLst/>
          </a:prstGeom>
        </p:spPr>
      </p:pic>
      <p:sp>
        <p:nvSpPr>
          <p:cNvPr id="12" name="テキスト ボックス 11">
            <a:extLst>
              <a:ext uri="{FF2B5EF4-FFF2-40B4-BE49-F238E27FC236}">
                <a16:creationId xmlns:a16="http://schemas.microsoft.com/office/drawing/2014/main" id="{7FE36C7B-D490-44EF-8A93-04B9C8E418A2}"/>
              </a:ext>
            </a:extLst>
          </p:cNvPr>
          <p:cNvSpPr txBox="1"/>
          <p:nvPr/>
        </p:nvSpPr>
        <p:spPr>
          <a:xfrm>
            <a:off x="705853" y="4895004"/>
            <a:ext cx="11411503" cy="2092881"/>
          </a:xfrm>
          <a:prstGeom prst="rect">
            <a:avLst/>
          </a:prstGeom>
          <a:noFill/>
        </p:spPr>
        <p:txBody>
          <a:bodyPr wrap="square" rtlCol="0">
            <a:spAutoFit/>
          </a:bodyPr>
          <a:lstStyle/>
          <a:p>
            <a:r>
              <a:rPr lang="ja-JP" altLang="en-US" sz="3200" dirty="0"/>
              <a:t>・色の違いは結合エネルギーの強さを示していて、寒色になるほど強く原子として安定している。</a:t>
            </a:r>
            <a:endParaRPr lang="en-US" altLang="ja-JP" sz="3200" dirty="0"/>
          </a:p>
          <a:p>
            <a:r>
              <a:rPr lang="ja-JP" altLang="en-US" dirty="0"/>
              <a:t>　</a:t>
            </a:r>
            <a:r>
              <a:rPr lang="ja-JP" altLang="en-US" sz="2400" dirty="0"/>
              <a:t>＊結合エネルギーとは原子などの複数の要素からなるものがバラバラに存在する状態と一つに集まって存在する状態の間でのエネルギーの差のこと。</a:t>
            </a:r>
          </a:p>
          <a:p>
            <a:endParaRPr kumimoji="1" lang="ja-JP" altLang="en-US" dirty="0"/>
          </a:p>
        </p:txBody>
      </p:sp>
      <p:sp>
        <p:nvSpPr>
          <p:cNvPr id="8" name="テキスト ボックス 7">
            <a:extLst>
              <a:ext uri="{FF2B5EF4-FFF2-40B4-BE49-F238E27FC236}">
                <a16:creationId xmlns:a16="http://schemas.microsoft.com/office/drawing/2014/main" id="{6333C9A2-47B5-4B2D-92BD-349DBA54617B}"/>
              </a:ext>
            </a:extLst>
          </p:cNvPr>
          <p:cNvSpPr txBox="1"/>
          <p:nvPr/>
        </p:nvSpPr>
        <p:spPr>
          <a:xfrm>
            <a:off x="211015" y="228600"/>
            <a:ext cx="627185" cy="646331"/>
          </a:xfrm>
          <a:prstGeom prst="rect">
            <a:avLst/>
          </a:prstGeom>
          <a:noFill/>
        </p:spPr>
        <p:txBody>
          <a:bodyPr wrap="square" rtlCol="0">
            <a:spAutoFit/>
          </a:bodyPr>
          <a:lstStyle/>
          <a:p>
            <a:r>
              <a:rPr lang="en-US" altLang="ja-JP" sz="3600" dirty="0">
                <a:highlight>
                  <a:srgbClr val="FFFF00"/>
                </a:highlight>
              </a:rPr>
              <a:t>3</a:t>
            </a:r>
            <a:endParaRPr kumimoji="1" lang="ja-JP" altLang="en-US" sz="3600" dirty="0">
              <a:highlight>
                <a:srgbClr val="FFFF00"/>
              </a:highlight>
            </a:endParaRPr>
          </a:p>
        </p:txBody>
      </p:sp>
    </p:spTree>
    <p:extLst>
      <p:ext uri="{BB962C8B-B14F-4D97-AF65-F5344CB8AC3E}">
        <p14:creationId xmlns:p14="http://schemas.microsoft.com/office/powerpoint/2010/main" val="3294712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16AA4D-2DD1-449F-AB27-22822E8E846B}"/>
              </a:ext>
            </a:extLst>
          </p:cNvPr>
          <p:cNvSpPr>
            <a:spLocks noGrp="1"/>
          </p:cNvSpPr>
          <p:nvPr>
            <p:ph type="title"/>
          </p:nvPr>
        </p:nvSpPr>
        <p:spPr>
          <a:xfrm>
            <a:off x="838200" y="112577"/>
            <a:ext cx="10515600" cy="929277"/>
          </a:xfrm>
        </p:spPr>
        <p:txBody>
          <a:bodyPr/>
          <a:lstStyle/>
          <a:p>
            <a:r>
              <a:rPr kumimoji="1" lang="ja-JP" altLang="en-US" b="1" dirty="0">
                <a:latin typeface="+mn-ea"/>
                <a:ea typeface="+mn-ea"/>
              </a:rPr>
              <a:t>核図表の見かた</a:t>
            </a:r>
          </a:p>
        </p:txBody>
      </p:sp>
      <p:sp>
        <p:nvSpPr>
          <p:cNvPr id="3" name="コンテンツ プレースホルダー 2">
            <a:extLst>
              <a:ext uri="{FF2B5EF4-FFF2-40B4-BE49-F238E27FC236}">
                <a16:creationId xmlns:a16="http://schemas.microsoft.com/office/drawing/2014/main" id="{28458882-2AE6-4C1F-BB37-876E2CEDD614}"/>
              </a:ext>
            </a:extLst>
          </p:cNvPr>
          <p:cNvSpPr>
            <a:spLocks noGrp="1"/>
          </p:cNvSpPr>
          <p:nvPr>
            <p:ph idx="1"/>
          </p:nvPr>
        </p:nvSpPr>
        <p:spPr>
          <a:xfrm>
            <a:off x="620486" y="925467"/>
            <a:ext cx="11103428" cy="5819955"/>
          </a:xfrm>
        </p:spPr>
        <p:txBody>
          <a:bodyPr>
            <a:normAutofit lnSpcReduction="10000"/>
          </a:bodyPr>
          <a:lstStyle/>
          <a:p>
            <a:r>
              <a:rPr kumimoji="1" lang="ja-JP" altLang="en-US" sz="2400" dirty="0"/>
              <a:t>縦軸</a:t>
            </a:r>
            <a:endParaRPr kumimoji="1" lang="en-US" altLang="ja-JP" sz="2400" dirty="0"/>
          </a:p>
          <a:p>
            <a:pPr marL="0" indent="0">
              <a:buNone/>
            </a:pPr>
            <a:r>
              <a:rPr lang="ja-JP" altLang="en-US" sz="2400" dirty="0"/>
              <a:t>　陽子数で単純に元素の種類を示しており、上に向かうほど陽子の数が増えるので周期表と同じ順番で原子が現れる。</a:t>
            </a:r>
            <a:endParaRPr lang="en-US" altLang="ja-JP" sz="2400" dirty="0"/>
          </a:p>
          <a:p>
            <a:pPr marL="0" indent="0">
              <a:buNone/>
            </a:pPr>
            <a:endParaRPr lang="en-US" altLang="ja-JP" sz="800" dirty="0"/>
          </a:p>
          <a:p>
            <a:r>
              <a:rPr kumimoji="1" lang="ja-JP" altLang="en-US" sz="2400" dirty="0"/>
              <a:t>横軸</a:t>
            </a:r>
            <a:endParaRPr kumimoji="1" lang="en-US" altLang="ja-JP" sz="2400" dirty="0"/>
          </a:p>
          <a:p>
            <a:pPr marL="0" indent="0">
              <a:buNone/>
            </a:pPr>
            <a:r>
              <a:rPr lang="ja-JP" altLang="en-US" sz="2400" dirty="0"/>
              <a:t>　中性子数で右に向かっていくほ</a:t>
            </a:r>
            <a:endParaRPr lang="en-US" altLang="ja-JP" sz="2400" dirty="0"/>
          </a:p>
          <a:p>
            <a:pPr marL="0" indent="0">
              <a:buNone/>
            </a:pPr>
            <a:r>
              <a:rPr lang="ja-JP" altLang="en-US" sz="2400" dirty="0"/>
              <a:t>ど中性子の数が増えていくので、</a:t>
            </a:r>
            <a:endParaRPr lang="en-US" altLang="ja-JP" sz="2400" dirty="0"/>
          </a:p>
          <a:p>
            <a:pPr marL="0" indent="0">
              <a:buNone/>
            </a:pPr>
            <a:r>
              <a:rPr lang="ja-JP" altLang="en-US" sz="2400" dirty="0"/>
              <a:t>同じ陽子数で違う中性子数である</a:t>
            </a:r>
            <a:endParaRPr lang="en-US" altLang="ja-JP" sz="2400" dirty="0"/>
          </a:p>
          <a:p>
            <a:pPr marL="0" indent="0">
              <a:buNone/>
            </a:pPr>
            <a:r>
              <a:rPr lang="ja-JP" altLang="en-US" sz="2400" dirty="0"/>
              <a:t>同位元素を示す。</a:t>
            </a:r>
            <a:endParaRPr lang="en-US" altLang="ja-JP" sz="2400" dirty="0"/>
          </a:p>
          <a:p>
            <a:pPr marL="0" indent="0">
              <a:buNone/>
            </a:pPr>
            <a:endParaRPr lang="en-US" altLang="ja-JP" sz="800" dirty="0"/>
          </a:p>
          <a:p>
            <a:r>
              <a:rPr lang="ja-JP" altLang="en-US" sz="2400" dirty="0"/>
              <a:t>三次元核図表</a:t>
            </a:r>
            <a:endParaRPr lang="en-US" altLang="ja-JP" sz="2400" dirty="0"/>
          </a:p>
          <a:p>
            <a:pPr marL="0" indent="0">
              <a:buNone/>
            </a:pPr>
            <a:r>
              <a:rPr lang="ja-JP" altLang="en-US" sz="2400" dirty="0"/>
              <a:t>　高さは結合エネルギーを示して</a:t>
            </a:r>
            <a:endParaRPr lang="en-US" altLang="ja-JP" sz="2400" dirty="0"/>
          </a:p>
          <a:p>
            <a:pPr marL="0" indent="0">
              <a:buNone/>
            </a:pPr>
            <a:r>
              <a:rPr lang="ja-JP" altLang="en-US" sz="2400" dirty="0"/>
              <a:t>おり正負を反対にし、下のもの</a:t>
            </a:r>
            <a:endParaRPr lang="en-US" altLang="ja-JP" sz="2400" dirty="0"/>
          </a:p>
          <a:p>
            <a:pPr marL="0" indent="0">
              <a:buNone/>
            </a:pPr>
            <a:r>
              <a:rPr lang="ja-JP" altLang="en-US" sz="2400" dirty="0"/>
              <a:t>ほど安定であるように通常示され</a:t>
            </a:r>
            <a:endParaRPr lang="en-US" altLang="ja-JP" sz="2400" dirty="0"/>
          </a:p>
          <a:p>
            <a:pPr marL="0" indent="0">
              <a:buNone/>
            </a:pPr>
            <a:r>
              <a:rPr lang="ja-JP" altLang="en-US" sz="2400" dirty="0"/>
              <a:t>ている。</a:t>
            </a:r>
            <a:endParaRPr lang="en-US" altLang="ja-JP" sz="2400" dirty="0"/>
          </a:p>
        </p:txBody>
      </p:sp>
      <p:sp>
        <p:nvSpPr>
          <p:cNvPr id="6" name="テキスト ボックス 5">
            <a:extLst>
              <a:ext uri="{FF2B5EF4-FFF2-40B4-BE49-F238E27FC236}">
                <a16:creationId xmlns:a16="http://schemas.microsoft.com/office/drawing/2014/main" id="{04377D3D-80E5-41B1-AE7E-D16193C98F56}"/>
              </a:ext>
            </a:extLst>
          </p:cNvPr>
          <p:cNvSpPr txBox="1"/>
          <p:nvPr/>
        </p:nvSpPr>
        <p:spPr>
          <a:xfrm>
            <a:off x="211015" y="228600"/>
            <a:ext cx="801356" cy="646331"/>
          </a:xfrm>
          <a:prstGeom prst="rect">
            <a:avLst/>
          </a:prstGeom>
          <a:noFill/>
        </p:spPr>
        <p:txBody>
          <a:bodyPr wrap="square" rtlCol="0">
            <a:spAutoFit/>
          </a:bodyPr>
          <a:lstStyle/>
          <a:p>
            <a:r>
              <a:rPr kumimoji="1" lang="en-US" altLang="ja-JP" sz="3600" dirty="0"/>
              <a:t>4</a:t>
            </a:r>
            <a:endParaRPr kumimoji="1" lang="ja-JP" altLang="en-US" sz="3600" dirty="0"/>
          </a:p>
        </p:txBody>
      </p:sp>
      <p:pic>
        <p:nvPicPr>
          <p:cNvPr id="11" name="図 10" descr="テキスト, 地図 が含まれている画像&#10;&#10;自動的に生成された説明">
            <a:extLst>
              <a:ext uri="{FF2B5EF4-FFF2-40B4-BE49-F238E27FC236}">
                <a16:creationId xmlns:a16="http://schemas.microsoft.com/office/drawing/2014/main" id="{010C32F6-1837-4629-887F-F90C572034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7607" y="2966640"/>
            <a:ext cx="6678386" cy="3421459"/>
          </a:xfrm>
          <a:prstGeom prst="rect">
            <a:avLst/>
          </a:prstGeom>
        </p:spPr>
      </p:pic>
    </p:spTree>
    <p:extLst>
      <p:ext uri="{BB962C8B-B14F-4D97-AF65-F5344CB8AC3E}">
        <p14:creationId xmlns:p14="http://schemas.microsoft.com/office/powerpoint/2010/main" val="706237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8458882-2AE6-4C1F-BB37-876E2CEDD614}"/>
                  </a:ext>
                </a:extLst>
              </p:cNvPr>
              <p:cNvSpPr>
                <a:spLocks noGrp="1"/>
              </p:cNvSpPr>
              <p:nvPr>
                <p:ph idx="1"/>
              </p:nvPr>
            </p:nvSpPr>
            <p:spPr>
              <a:xfrm>
                <a:off x="562005" y="573641"/>
                <a:ext cx="9172196" cy="5422456"/>
              </a:xfrm>
            </p:spPr>
            <p:txBody>
              <a:bodyPr>
                <a:normAutofit fontScale="92500" lnSpcReduction="20000"/>
              </a:bodyPr>
              <a:lstStyle/>
              <a:p>
                <a:pPr marL="0" indent="0">
                  <a:buNone/>
                </a:pPr>
                <a:r>
                  <a:rPr lang="ja-JP" altLang="en-US" sz="3200" b="1" dirty="0"/>
                  <a:t>原子とは</a:t>
                </a:r>
                <a:endParaRPr kumimoji="1" lang="en-US" altLang="ja-JP" sz="3200" dirty="0"/>
              </a:p>
              <a:p>
                <a:r>
                  <a:rPr kumimoji="1" lang="ja-JP" altLang="en-US" sz="2600" dirty="0"/>
                  <a:t>世の中のあらゆるものの構成要素である。</a:t>
                </a:r>
                <a:endParaRPr kumimoji="1" lang="en-US" altLang="ja-JP" sz="2600" dirty="0"/>
              </a:p>
              <a:p>
                <a:r>
                  <a:rPr lang="ja-JP" altLang="en-US" sz="2600" dirty="0"/>
                  <a:t>原子の大きさは</a:t>
                </a:r>
                <a14:m>
                  <m:oMath xmlns:m="http://schemas.openxmlformats.org/officeDocument/2006/math">
                    <m:sSup>
                      <m:sSupPr>
                        <m:ctrlPr>
                          <a:rPr lang="en-US" altLang="ja-JP" sz="2600" i="1" smtClean="0">
                            <a:latin typeface="Cambria Math" panose="02040503050406030204" pitchFamily="18" charset="0"/>
                          </a:rPr>
                        </m:ctrlPr>
                      </m:sSupPr>
                      <m:e>
                        <m:r>
                          <a:rPr lang="en-US" altLang="ja-JP" sz="2600" b="0" i="1" smtClean="0">
                            <a:latin typeface="Cambria Math" panose="02040503050406030204" pitchFamily="18" charset="0"/>
                          </a:rPr>
                          <m:t>10</m:t>
                        </m:r>
                      </m:e>
                      <m:sup>
                        <m:r>
                          <a:rPr lang="en-US" altLang="ja-JP" sz="2600" b="0" i="1" smtClean="0">
                            <a:latin typeface="Cambria Math" panose="02040503050406030204" pitchFamily="18" charset="0"/>
                          </a:rPr>
                          <m:t>−10</m:t>
                        </m:r>
                      </m:sup>
                    </m:sSup>
                  </m:oMath>
                </a14:m>
                <a:r>
                  <a:rPr lang="en-US" altLang="ja-JP" sz="2600" dirty="0"/>
                  <a:t>m</a:t>
                </a:r>
                <a:r>
                  <a:rPr lang="ja-JP" altLang="en-US" sz="2600" dirty="0"/>
                  <a:t>の大きさ。</a:t>
                </a:r>
                <a:endParaRPr lang="en-US" altLang="ja-JP" sz="2600" dirty="0"/>
              </a:p>
              <a:p>
                <a:endParaRPr lang="en-US" altLang="ja-JP" sz="2400" dirty="0"/>
              </a:p>
              <a:p>
                <a:pPr marL="0" indent="0">
                  <a:buNone/>
                </a:pPr>
                <a:r>
                  <a:rPr lang="ja-JP" altLang="en-US" sz="3200" b="1" dirty="0"/>
                  <a:t>原子核とは</a:t>
                </a:r>
                <a:endParaRPr lang="en-US" altLang="ja-JP" sz="3200" b="1" dirty="0"/>
              </a:p>
              <a:p>
                <a:r>
                  <a:rPr lang="ja-JP" altLang="en-US" sz="2600" dirty="0"/>
                  <a:t>原子核とは陽子＋中性子の集合体でできている。</a:t>
                </a:r>
                <a:endParaRPr lang="en-US" altLang="ja-JP" sz="2600" dirty="0"/>
              </a:p>
              <a:p>
                <a:pPr marL="0" indent="0">
                  <a:buNone/>
                </a:pPr>
                <a:r>
                  <a:rPr lang="ja-JP" altLang="en-US" sz="2600" dirty="0"/>
                  <a:t>　例えば</a:t>
                </a:r>
                <a:r>
                  <a:rPr lang="en-US" altLang="ja-JP" sz="2600" dirty="0"/>
                  <a:t>He(</a:t>
                </a:r>
                <a:r>
                  <a:rPr lang="ja-JP" altLang="en-US" sz="2600" dirty="0"/>
                  <a:t>ヘリウム</a:t>
                </a:r>
                <a:r>
                  <a:rPr lang="en-US" altLang="ja-JP" sz="2600" dirty="0"/>
                  <a:t>)</a:t>
                </a:r>
                <a:r>
                  <a:rPr lang="ja-JP" altLang="en-US" sz="2600" dirty="0"/>
                  <a:t>は</a:t>
                </a:r>
                <a:r>
                  <a:rPr lang="en-US" altLang="ja-JP" sz="2600" dirty="0"/>
                  <a:t>2</a:t>
                </a:r>
                <a:r>
                  <a:rPr lang="ja-JP" altLang="en-US" sz="2600" dirty="0"/>
                  <a:t>つの陽子と</a:t>
                </a:r>
                <a:r>
                  <a:rPr lang="en-US" altLang="ja-JP" sz="2600" dirty="0"/>
                  <a:t>2</a:t>
                </a:r>
              </a:p>
              <a:p>
                <a:pPr marL="0" indent="0">
                  <a:buNone/>
                </a:pPr>
                <a:r>
                  <a:rPr lang="ja-JP" altLang="en-US" sz="2600" dirty="0"/>
                  <a:t>　つの中性子からなっている。</a:t>
                </a:r>
                <a:endParaRPr lang="en-US" altLang="ja-JP" sz="2600" dirty="0"/>
              </a:p>
              <a:p>
                <a:r>
                  <a:rPr lang="ja-JP" altLang="en-US" sz="2600" dirty="0"/>
                  <a:t>原子番号は原子核の陽子の数で</a:t>
                </a:r>
                <a:endParaRPr lang="en-US" altLang="ja-JP" sz="2600" dirty="0"/>
              </a:p>
              <a:p>
                <a:pPr marL="0" indent="0">
                  <a:buNone/>
                </a:pPr>
                <a:r>
                  <a:rPr lang="ja-JP" altLang="en-US" sz="2600" dirty="0"/>
                  <a:t>　決まっている。</a:t>
                </a:r>
                <a:endParaRPr lang="en-US" altLang="ja-JP" sz="2600" dirty="0"/>
              </a:p>
              <a:p>
                <a:r>
                  <a:rPr lang="ja-JP" altLang="en-US" sz="2600" dirty="0"/>
                  <a:t>原子核の重さは陽子と中性子の数</a:t>
                </a:r>
                <a:endParaRPr lang="en-US" altLang="ja-JP" sz="2600" dirty="0"/>
              </a:p>
              <a:p>
                <a:pPr marL="0" indent="0">
                  <a:buNone/>
                </a:pPr>
                <a:r>
                  <a:rPr lang="ja-JP" altLang="en-US" sz="2600" dirty="0"/>
                  <a:t>　で決まる。</a:t>
                </a:r>
                <a:endParaRPr lang="en-US" altLang="ja-JP" sz="2600" dirty="0"/>
              </a:p>
              <a:p>
                <a:r>
                  <a:rPr lang="ja-JP" altLang="en-US" sz="2600" dirty="0"/>
                  <a:t>原子核の大きさは</a:t>
                </a:r>
                <a14:m>
                  <m:oMath xmlns:m="http://schemas.openxmlformats.org/officeDocument/2006/math">
                    <m:sSup>
                      <m:sSupPr>
                        <m:ctrlPr>
                          <a:rPr lang="en-US" altLang="ja-JP" sz="2600" i="1">
                            <a:latin typeface="Cambria Math" panose="02040503050406030204" pitchFamily="18" charset="0"/>
                          </a:rPr>
                        </m:ctrlPr>
                      </m:sSupPr>
                      <m:e>
                        <m:r>
                          <a:rPr lang="en-US" altLang="ja-JP" sz="2600" i="1">
                            <a:latin typeface="Cambria Math" panose="02040503050406030204" pitchFamily="18" charset="0"/>
                          </a:rPr>
                          <m:t>10</m:t>
                        </m:r>
                      </m:e>
                      <m:sup>
                        <m:r>
                          <a:rPr lang="en-US" altLang="ja-JP" sz="2600" i="1">
                            <a:latin typeface="Cambria Math" panose="02040503050406030204" pitchFamily="18" charset="0"/>
                          </a:rPr>
                          <m:t>−15</m:t>
                        </m:r>
                      </m:sup>
                    </m:sSup>
                  </m:oMath>
                </a14:m>
                <a:r>
                  <a:rPr lang="en-US" altLang="ja-JP" sz="2600" dirty="0"/>
                  <a:t>m</a:t>
                </a:r>
                <a:r>
                  <a:rPr lang="ja-JP" altLang="en-US" sz="2600" dirty="0"/>
                  <a:t>の大きさ。</a:t>
                </a:r>
                <a:endParaRPr lang="en-US" altLang="ja-JP" sz="2600" dirty="0"/>
              </a:p>
              <a:p>
                <a:endParaRPr lang="en-US" altLang="ja-JP" sz="2400" dirty="0"/>
              </a:p>
              <a:p>
                <a:endParaRPr lang="en-US" altLang="ja-JP" dirty="0"/>
              </a:p>
            </p:txBody>
          </p:sp>
        </mc:Choice>
        <mc:Fallback xmlns="">
          <p:sp>
            <p:nvSpPr>
              <p:cNvPr id="3" name="コンテンツ プレースホルダー 2">
                <a:extLst>
                  <a:ext uri="{FF2B5EF4-FFF2-40B4-BE49-F238E27FC236}">
                    <a16:creationId xmlns:a16="http://schemas.microsoft.com/office/drawing/2014/main" id="{28458882-2AE6-4C1F-BB37-876E2CEDD614}"/>
                  </a:ext>
                </a:extLst>
              </p:cNvPr>
              <p:cNvSpPr>
                <a:spLocks noGrp="1" noRot="1" noChangeAspect="1" noMove="1" noResize="1" noEditPoints="1" noAdjustHandles="1" noChangeArrowheads="1" noChangeShapeType="1" noTextEdit="1"/>
              </p:cNvSpPr>
              <p:nvPr>
                <p:ph idx="1"/>
              </p:nvPr>
            </p:nvSpPr>
            <p:spPr>
              <a:xfrm>
                <a:off x="562005" y="573641"/>
                <a:ext cx="9172196" cy="5422456"/>
              </a:xfrm>
              <a:blipFill>
                <a:blip r:embed="rId2"/>
                <a:stretch>
                  <a:fillRect l="-1528" t="-3483"/>
                </a:stretch>
              </a:blipFill>
            </p:spPr>
            <p:txBody>
              <a:bodyPr/>
              <a:lstStyle/>
              <a:p>
                <a:r>
                  <a:rPr lang="ja-JP" altLang="en-US">
                    <a:noFill/>
                  </a:rPr>
                  <a:t> </a:t>
                </a:r>
              </a:p>
            </p:txBody>
          </p:sp>
        </mc:Fallback>
      </mc:AlternateContent>
      <p:grpSp>
        <p:nvGrpSpPr>
          <p:cNvPr id="4" name="グループ化 3">
            <a:extLst>
              <a:ext uri="{FF2B5EF4-FFF2-40B4-BE49-F238E27FC236}">
                <a16:creationId xmlns:a16="http://schemas.microsoft.com/office/drawing/2014/main" id="{C5654FAE-4D51-445D-99A0-54DA2076D8C0}"/>
              </a:ext>
            </a:extLst>
          </p:cNvPr>
          <p:cNvGrpSpPr/>
          <p:nvPr/>
        </p:nvGrpSpPr>
        <p:grpSpPr>
          <a:xfrm>
            <a:off x="5421087" y="2267403"/>
            <a:ext cx="6817048" cy="4254842"/>
            <a:chOff x="625642" y="886528"/>
            <a:chExt cx="10731581" cy="4682783"/>
          </a:xfrm>
        </p:grpSpPr>
        <p:sp>
          <p:nvSpPr>
            <p:cNvPr id="5" name="楕円 4">
              <a:extLst>
                <a:ext uri="{FF2B5EF4-FFF2-40B4-BE49-F238E27FC236}">
                  <a16:creationId xmlns:a16="http://schemas.microsoft.com/office/drawing/2014/main" id="{EB3BCBF4-D359-48FA-B9F8-4FC700070E32}"/>
                </a:ext>
              </a:extLst>
            </p:cNvPr>
            <p:cNvSpPr/>
            <p:nvPr/>
          </p:nvSpPr>
          <p:spPr>
            <a:xfrm>
              <a:off x="2085474" y="3801979"/>
              <a:ext cx="705852" cy="67376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830A17BA-783B-462B-A2B1-47257253ED0D}"/>
                </a:ext>
              </a:extLst>
            </p:cNvPr>
            <p:cNvSpPr/>
            <p:nvPr/>
          </p:nvSpPr>
          <p:spPr>
            <a:xfrm>
              <a:off x="1090863" y="2887579"/>
              <a:ext cx="2695074" cy="250256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7A13348F-0E81-4300-9C21-54F2A3D690D8}"/>
                </a:ext>
              </a:extLst>
            </p:cNvPr>
            <p:cNvSpPr/>
            <p:nvPr/>
          </p:nvSpPr>
          <p:spPr>
            <a:xfrm>
              <a:off x="2326105" y="2743200"/>
              <a:ext cx="304800" cy="3128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B80682CA-F24D-4638-850F-F0C3A5E0B863}"/>
                </a:ext>
              </a:extLst>
            </p:cNvPr>
            <p:cNvSpPr/>
            <p:nvPr/>
          </p:nvSpPr>
          <p:spPr>
            <a:xfrm>
              <a:off x="2326105" y="5245768"/>
              <a:ext cx="304800" cy="2887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3809BA8A-2BC4-4E3E-8BFF-230578ED3052}"/>
                </a:ext>
              </a:extLst>
            </p:cNvPr>
            <p:cNvCxnSpPr>
              <a:cxnSpLocks/>
              <a:stCxn id="5" idx="0"/>
              <a:endCxn id="10" idx="0"/>
            </p:cNvCxnSpPr>
            <p:nvPr/>
          </p:nvCxnSpPr>
          <p:spPr>
            <a:xfrm flipV="1">
              <a:off x="2438400" y="2752642"/>
              <a:ext cx="6208295" cy="104933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楕円 9">
              <a:extLst>
                <a:ext uri="{FF2B5EF4-FFF2-40B4-BE49-F238E27FC236}">
                  <a16:creationId xmlns:a16="http://schemas.microsoft.com/office/drawing/2014/main" id="{013E4201-4FE5-4822-A0EF-6457D89B47D6}"/>
                </a:ext>
              </a:extLst>
            </p:cNvPr>
            <p:cNvSpPr/>
            <p:nvPr/>
          </p:nvSpPr>
          <p:spPr>
            <a:xfrm>
              <a:off x="7299158" y="2752642"/>
              <a:ext cx="2695074" cy="27818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CC311925-320F-4D19-A404-A961E0A4387A}"/>
                </a:ext>
              </a:extLst>
            </p:cNvPr>
            <p:cNvCxnSpPr>
              <a:stCxn id="5" idx="4"/>
              <a:endCxn id="10" idx="4"/>
            </p:cNvCxnSpPr>
            <p:nvPr/>
          </p:nvCxnSpPr>
          <p:spPr>
            <a:xfrm>
              <a:off x="2438400" y="4475747"/>
              <a:ext cx="6208295" cy="1058779"/>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C15A0052-2769-4DFF-8450-3E7C9A4F3F39}"/>
                </a:ext>
              </a:extLst>
            </p:cNvPr>
            <p:cNvCxnSpPr>
              <a:cxnSpLocks/>
              <a:stCxn id="7" idx="2"/>
            </p:cNvCxnSpPr>
            <p:nvPr/>
          </p:nvCxnSpPr>
          <p:spPr>
            <a:xfrm flipH="1" flipV="1">
              <a:off x="1090863" y="2559072"/>
              <a:ext cx="1235242" cy="3405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2C7BB6-EAF0-48F3-AF3D-5D2DBE9B4E6C}"/>
                </a:ext>
              </a:extLst>
            </p:cNvPr>
            <p:cNvCxnSpPr>
              <a:cxnSpLocks/>
              <a:stCxn id="8" idx="2"/>
            </p:cNvCxnSpPr>
            <p:nvPr/>
          </p:nvCxnSpPr>
          <p:spPr>
            <a:xfrm flipH="1" flipV="1">
              <a:off x="1090863" y="2559072"/>
              <a:ext cx="1235242" cy="2831075"/>
            </a:xfrm>
            <a:prstGeom prst="line">
              <a:avLst/>
            </a:prstGeom>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813BE6D8-B85B-4E96-815F-979A017E6823}"/>
                </a:ext>
              </a:extLst>
            </p:cNvPr>
            <p:cNvSpPr txBox="1"/>
            <p:nvPr/>
          </p:nvSpPr>
          <p:spPr>
            <a:xfrm>
              <a:off x="625642" y="2066894"/>
              <a:ext cx="1812759" cy="643590"/>
            </a:xfrm>
            <a:prstGeom prst="rect">
              <a:avLst/>
            </a:prstGeom>
            <a:noFill/>
          </p:spPr>
          <p:txBody>
            <a:bodyPr wrap="square" rtlCol="0">
              <a:spAutoFit/>
            </a:bodyPr>
            <a:lstStyle/>
            <a:p>
              <a:r>
                <a:rPr kumimoji="1" lang="ja-JP" altLang="en-US" sz="3200" dirty="0"/>
                <a:t>電子</a:t>
              </a:r>
            </a:p>
          </p:txBody>
        </p:sp>
        <p:cxnSp>
          <p:nvCxnSpPr>
            <p:cNvPr id="15" name="直線コネクタ 14">
              <a:extLst>
                <a:ext uri="{FF2B5EF4-FFF2-40B4-BE49-F238E27FC236}">
                  <a16:creationId xmlns:a16="http://schemas.microsoft.com/office/drawing/2014/main" id="{F628FDF9-7436-47AB-9326-481AEBD6C415}"/>
                </a:ext>
              </a:extLst>
            </p:cNvPr>
            <p:cNvCxnSpPr>
              <a:stCxn id="5" idx="0"/>
            </p:cNvCxnSpPr>
            <p:nvPr/>
          </p:nvCxnSpPr>
          <p:spPr>
            <a:xfrm flipV="1">
              <a:off x="2438400" y="2359281"/>
              <a:ext cx="1347537" cy="1442698"/>
            </a:xfrm>
            <a:prstGeom prst="line">
              <a:avLst/>
            </a:prstGeom>
          </p:spPr>
          <p:style>
            <a:lnRef idx="1">
              <a:schemeClr val="dk1"/>
            </a:lnRef>
            <a:fillRef idx="0">
              <a:schemeClr val="dk1"/>
            </a:fillRef>
            <a:effectRef idx="0">
              <a:schemeClr val="dk1"/>
            </a:effectRef>
            <a:fontRef idx="minor">
              <a:schemeClr val="tx1"/>
            </a:fontRef>
          </p:style>
        </p:cxnSp>
        <p:sp>
          <p:nvSpPr>
            <p:cNvPr id="16" name="テキスト ボックス 15">
              <a:extLst>
                <a:ext uri="{FF2B5EF4-FFF2-40B4-BE49-F238E27FC236}">
                  <a16:creationId xmlns:a16="http://schemas.microsoft.com/office/drawing/2014/main" id="{D8F4E7BB-7A33-4833-9B5B-911A201E8649}"/>
                </a:ext>
              </a:extLst>
            </p:cNvPr>
            <p:cNvSpPr txBox="1"/>
            <p:nvPr/>
          </p:nvSpPr>
          <p:spPr>
            <a:xfrm>
              <a:off x="3088108" y="1627701"/>
              <a:ext cx="2245893" cy="643590"/>
            </a:xfrm>
            <a:prstGeom prst="rect">
              <a:avLst/>
            </a:prstGeom>
            <a:noFill/>
          </p:spPr>
          <p:txBody>
            <a:bodyPr wrap="square" rtlCol="0">
              <a:spAutoFit/>
            </a:bodyPr>
            <a:lstStyle/>
            <a:p>
              <a:r>
                <a:rPr kumimoji="1" lang="ja-JP" altLang="en-US" sz="3200" dirty="0"/>
                <a:t>原子核</a:t>
              </a:r>
            </a:p>
          </p:txBody>
        </p:sp>
        <p:sp>
          <p:nvSpPr>
            <p:cNvPr id="17" name="楕円 16">
              <a:extLst>
                <a:ext uri="{FF2B5EF4-FFF2-40B4-BE49-F238E27FC236}">
                  <a16:creationId xmlns:a16="http://schemas.microsoft.com/office/drawing/2014/main" id="{82A4BB86-1EF8-40AF-B5F7-F754ED6F5A87}"/>
                </a:ext>
              </a:extLst>
            </p:cNvPr>
            <p:cNvSpPr/>
            <p:nvPr/>
          </p:nvSpPr>
          <p:spPr>
            <a:xfrm>
              <a:off x="7732294" y="3056021"/>
              <a:ext cx="914401" cy="88177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C0F2D8E2-3B20-4387-B6BE-540FDFF8CC94}"/>
                </a:ext>
              </a:extLst>
            </p:cNvPr>
            <p:cNvSpPr/>
            <p:nvPr/>
          </p:nvSpPr>
          <p:spPr>
            <a:xfrm>
              <a:off x="7539789" y="4241170"/>
              <a:ext cx="914401" cy="881770"/>
            </a:xfrm>
            <a:prstGeom prst="ellipse">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8541C7A9-E101-4D14-B9AF-2E19DE00B091}"/>
                </a:ext>
              </a:extLst>
            </p:cNvPr>
            <p:cNvSpPr/>
            <p:nvPr/>
          </p:nvSpPr>
          <p:spPr>
            <a:xfrm>
              <a:off x="8863263" y="3255672"/>
              <a:ext cx="914401" cy="881770"/>
            </a:xfrm>
            <a:prstGeom prst="ellipse">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F8404E45-56FE-4030-9170-10933B1C262E}"/>
                </a:ext>
              </a:extLst>
            </p:cNvPr>
            <p:cNvSpPr/>
            <p:nvPr/>
          </p:nvSpPr>
          <p:spPr>
            <a:xfrm>
              <a:off x="8734925" y="4316205"/>
              <a:ext cx="914401" cy="88177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a:extLst>
                <a:ext uri="{FF2B5EF4-FFF2-40B4-BE49-F238E27FC236}">
                  <a16:creationId xmlns:a16="http://schemas.microsoft.com/office/drawing/2014/main" id="{0BE8327F-1A2A-41AC-AD36-779BDDA03F74}"/>
                </a:ext>
              </a:extLst>
            </p:cNvPr>
            <p:cNvCxnSpPr>
              <a:stCxn id="17" idx="0"/>
            </p:cNvCxnSpPr>
            <p:nvPr/>
          </p:nvCxnSpPr>
          <p:spPr>
            <a:xfrm flipV="1">
              <a:off x="8189495" y="1941095"/>
              <a:ext cx="2366210" cy="1114926"/>
            </a:xfrm>
            <a:prstGeom prst="line">
              <a:avLst/>
            </a:prstGeom>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8A50CB76-84FE-4451-B2D6-C50F29BB7194}"/>
                </a:ext>
              </a:extLst>
            </p:cNvPr>
            <p:cNvCxnSpPr>
              <a:cxnSpLocks/>
              <a:stCxn id="20" idx="6"/>
            </p:cNvCxnSpPr>
            <p:nvPr/>
          </p:nvCxnSpPr>
          <p:spPr>
            <a:xfrm flipV="1">
              <a:off x="9649326" y="1941095"/>
              <a:ext cx="906379" cy="2815995"/>
            </a:xfrm>
            <a:prstGeom prst="line">
              <a:avLst/>
            </a:prstGeom>
          </p:spPr>
          <p:style>
            <a:lnRef idx="1">
              <a:schemeClr val="dk1"/>
            </a:lnRef>
            <a:fillRef idx="0">
              <a:schemeClr val="dk1"/>
            </a:fillRef>
            <a:effectRef idx="0">
              <a:schemeClr val="dk1"/>
            </a:effectRef>
            <a:fontRef idx="minor">
              <a:schemeClr val="tx1"/>
            </a:fontRef>
          </p:style>
        </p:cxnSp>
        <p:cxnSp>
          <p:nvCxnSpPr>
            <p:cNvPr id="23" name="直線コネクタ 22">
              <a:extLst>
                <a:ext uri="{FF2B5EF4-FFF2-40B4-BE49-F238E27FC236}">
                  <a16:creationId xmlns:a16="http://schemas.microsoft.com/office/drawing/2014/main" id="{26D7F2C2-F168-44BE-8AAD-CB7D482F50C1}"/>
                </a:ext>
              </a:extLst>
            </p:cNvPr>
            <p:cNvCxnSpPr>
              <a:cxnSpLocks/>
              <a:stCxn id="18" idx="2"/>
            </p:cNvCxnSpPr>
            <p:nvPr/>
          </p:nvCxnSpPr>
          <p:spPr>
            <a:xfrm flipH="1" flipV="1">
              <a:off x="7170821" y="1941095"/>
              <a:ext cx="368968" cy="2740960"/>
            </a:xfrm>
            <a:prstGeom prst="line">
              <a:avLst/>
            </a:prstGeom>
          </p:spPr>
          <p:style>
            <a:lnRef idx="1">
              <a:schemeClr val="dk1"/>
            </a:lnRef>
            <a:fillRef idx="0">
              <a:schemeClr val="dk1"/>
            </a:fillRef>
            <a:effectRef idx="0">
              <a:schemeClr val="dk1"/>
            </a:effectRef>
            <a:fontRef idx="minor">
              <a:schemeClr val="tx1"/>
            </a:fontRef>
          </p:style>
        </p:cxnSp>
        <p:cxnSp>
          <p:nvCxnSpPr>
            <p:cNvPr id="24" name="直線コネクタ 23">
              <a:extLst>
                <a:ext uri="{FF2B5EF4-FFF2-40B4-BE49-F238E27FC236}">
                  <a16:creationId xmlns:a16="http://schemas.microsoft.com/office/drawing/2014/main" id="{7D00A261-AAB3-43B6-BC31-08D7619ED893}"/>
                </a:ext>
              </a:extLst>
            </p:cNvPr>
            <p:cNvCxnSpPr>
              <a:cxnSpLocks/>
              <a:stCxn id="19" idx="0"/>
            </p:cNvCxnSpPr>
            <p:nvPr/>
          </p:nvCxnSpPr>
          <p:spPr>
            <a:xfrm flipH="1" flipV="1">
              <a:off x="7170822" y="1941096"/>
              <a:ext cx="2149642" cy="1314576"/>
            </a:xfrm>
            <a:prstGeom prst="line">
              <a:avLst/>
            </a:prstGeom>
          </p:spPr>
          <p:style>
            <a:lnRef idx="1">
              <a:schemeClr val="dk1"/>
            </a:lnRef>
            <a:fillRef idx="0">
              <a:schemeClr val="dk1"/>
            </a:fillRef>
            <a:effectRef idx="0">
              <a:schemeClr val="dk1"/>
            </a:effectRef>
            <a:fontRef idx="minor">
              <a:schemeClr val="tx1"/>
            </a:fontRef>
          </p:style>
        </p:cxnSp>
        <p:sp>
          <p:nvSpPr>
            <p:cNvPr id="25" name="テキスト ボックス 24">
              <a:extLst>
                <a:ext uri="{FF2B5EF4-FFF2-40B4-BE49-F238E27FC236}">
                  <a16:creationId xmlns:a16="http://schemas.microsoft.com/office/drawing/2014/main" id="{DAF30F12-F1FC-4BB1-B80A-285CF074138D}"/>
                </a:ext>
              </a:extLst>
            </p:cNvPr>
            <p:cNvSpPr txBox="1"/>
            <p:nvPr/>
          </p:nvSpPr>
          <p:spPr>
            <a:xfrm>
              <a:off x="5975682" y="1409292"/>
              <a:ext cx="2390275" cy="643590"/>
            </a:xfrm>
            <a:prstGeom prst="rect">
              <a:avLst/>
            </a:prstGeom>
            <a:noFill/>
          </p:spPr>
          <p:txBody>
            <a:bodyPr wrap="square" rtlCol="0">
              <a:spAutoFit/>
            </a:bodyPr>
            <a:lstStyle/>
            <a:p>
              <a:r>
                <a:rPr kumimoji="1" lang="ja-JP" altLang="en-US" sz="3200" dirty="0"/>
                <a:t>中性子</a:t>
              </a:r>
            </a:p>
          </p:txBody>
        </p:sp>
        <p:sp>
          <p:nvSpPr>
            <p:cNvPr id="26" name="テキスト ボックス 25">
              <a:extLst>
                <a:ext uri="{FF2B5EF4-FFF2-40B4-BE49-F238E27FC236}">
                  <a16:creationId xmlns:a16="http://schemas.microsoft.com/office/drawing/2014/main" id="{C4C77789-FC8F-4E07-ABF0-4D3F3B9EAA92}"/>
                </a:ext>
              </a:extLst>
            </p:cNvPr>
            <p:cNvSpPr txBox="1"/>
            <p:nvPr/>
          </p:nvSpPr>
          <p:spPr>
            <a:xfrm>
              <a:off x="10146044" y="886528"/>
              <a:ext cx="1211179" cy="584775"/>
            </a:xfrm>
            <a:prstGeom prst="rect">
              <a:avLst/>
            </a:prstGeom>
            <a:noFill/>
          </p:spPr>
          <p:txBody>
            <a:bodyPr wrap="square" rtlCol="0">
              <a:spAutoFit/>
            </a:bodyPr>
            <a:lstStyle/>
            <a:p>
              <a:r>
                <a:rPr kumimoji="1" lang="ja-JP" altLang="en-US" sz="3200" dirty="0"/>
                <a:t>陽子</a:t>
              </a:r>
            </a:p>
          </p:txBody>
        </p:sp>
        <p:sp>
          <p:nvSpPr>
            <p:cNvPr id="27" name="テキスト ボックス 26">
              <a:extLst>
                <a:ext uri="{FF2B5EF4-FFF2-40B4-BE49-F238E27FC236}">
                  <a16:creationId xmlns:a16="http://schemas.microsoft.com/office/drawing/2014/main" id="{3D01F6F4-3188-4422-990C-E46B5CC48287}"/>
                </a:ext>
              </a:extLst>
            </p:cNvPr>
            <p:cNvSpPr txBox="1"/>
            <p:nvPr/>
          </p:nvSpPr>
          <p:spPr>
            <a:xfrm>
              <a:off x="7677748" y="3133619"/>
              <a:ext cx="665750" cy="707886"/>
            </a:xfrm>
            <a:prstGeom prst="rect">
              <a:avLst/>
            </a:prstGeom>
            <a:noFill/>
          </p:spPr>
          <p:txBody>
            <a:bodyPr wrap="square" rtlCol="0">
              <a:spAutoFit/>
            </a:bodyPr>
            <a:lstStyle/>
            <a:p>
              <a:r>
                <a:rPr kumimoji="1" lang="ja-JP" altLang="en-US" sz="4000" dirty="0"/>
                <a:t>＋</a:t>
              </a:r>
            </a:p>
          </p:txBody>
        </p:sp>
        <p:sp>
          <p:nvSpPr>
            <p:cNvPr id="28" name="テキスト ボックス 27">
              <a:extLst>
                <a:ext uri="{FF2B5EF4-FFF2-40B4-BE49-F238E27FC236}">
                  <a16:creationId xmlns:a16="http://schemas.microsoft.com/office/drawing/2014/main" id="{FC114623-5CA1-4E14-B66B-E2FA360C9CE5}"/>
                </a:ext>
              </a:extLst>
            </p:cNvPr>
            <p:cNvSpPr txBox="1"/>
            <p:nvPr/>
          </p:nvSpPr>
          <p:spPr>
            <a:xfrm>
              <a:off x="8671678" y="4424436"/>
              <a:ext cx="665750" cy="707886"/>
            </a:xfrm>
            <a:prstGeom prst="rect">
              <a:avLst/>
            </a:prstGeom>
            <a:noFill/>
          </p:spPr>
          <p:txBody>
            <a:bodyPr wrap="square" rtlCol="0">
              <a:spAutoFit/>
            </a:bodyPr>
            <a:lstStyle/>
            <a:p>
              <a:r>
                <a:rPr kumimoji="1" lang="ja-JP" altLang="en-US" sz="4000" dirty="0"/>
                <a:t>＋</a:t>
              </a:r>
            </a:p>
          </p:txBody>
        </p:sp>
        <p:sp>
          <p:nvSpPr>
            <p:cNvPr id="29" name="テキスト ボックス 28">
              <a:extLst>
                <a:ext uri="{FF2B5EF4-FFF2-40B4-BE49-F238E27FC236}">
                  <a16:creationId xmlns:a16="http://schemas.microsoft.com/office/drawing/2014/main" id="{C10801DB-9DBF-4118-9EAA-95EA4F25F075}"/>
                </a:ext>
              </a:extLst>
            </p:cNvPr>
            <p:cNvSpPr txBox="1"/>
            <p:nvPr/>
          </p:nvSpPr>
          <p:spPr>
            <a:xfrm>
              <a:off x="2188146" y="2714945"/>
              <a:ext cx="304800" cy="369332"/>
            </a:xfrm>
            <a:prstGeom prst="rect">
              <a:avLst/>
            </a:prstGeom>
            <a:noFill/>
          </p:spPr>
          <p:txBody>
            <a:bodyPr wrap="square" rtlCol="0">
              <a:spAutoFit/>
            </a:bodyPr>
            <a:lstStyle/>
            <a:p>
              <a:r>
                <a:rPr kumimoji="1" lang="ja-JP" altLang="en-US" b="1" dirty="0"/>
                <a:t>－</a:t>
              </a:r>
            </a:p>
          </p:txBody>
        </p:sp>
        <p:sp>
          <p:nvSpPr>
            <p:cNvPr id="30" name="テキスト ボックス 29">
              <a:extLst>
                <a:ext uri="{FF2B5EF4-FFF2-40B4-BE49-F238E27FC236}">
                  <a16:creationId xmlns:a16="http://schemas.microsoft.com/office/drawing/2014/main" id="{B6B76C91-6E37-4899-9880-BA76F9959351}"/>
                </a:ext>
              </a:extLst>
            </p:cNvPr>
            <p:cNvSpPr txBox="1"/>
            <p:nvPr/>
          </p:nvSpPr>
          <p:spPr>
            <a:xfrm>
              <a:off x="2193756" y="5199979"/>
              <a:ext cx="304800" cy="369332"/>
            </a:xfrm>
            <a:prstGeom prst="rect">
              <a:avLst/>
            </a:prstGeom>
            <a:noFill/>
          </p:spPr>
          <p:txBody>
            <a:bodyPr wrap="square" rtlCol="0">
              <a:spAutoFit/>
            </a:bodyPr>
            <a:lstStyle/>
            <a:p>
              <a:r>
                <a:rPr kumimoji="1" lang="ja-JP" altLang="en-US" b="1" dirty="0"/>
                <a:t>－</a:t>
              </a:r>
            </a:p>
          </p:txBody>
        </p:sp>
      </p:grpSp>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8666B646-DF55-483A-8C87-A56D8D8C1CF5}"/>
                  </a:ext>
                </a:extLst>
              </p:cNvPr>
              <p:cNvSpPr txBox="1"/>
              <p:nvPr/>
            </p:nvSpPr>
            <p:spPr>
              <a:xfrm>
                <a:off x="7432796" y="6107466"/>
                <a:ext cx="1646198" cy="465127"/>
              </a:xfrm>
              <a:prstGeom prst="rect">
                <a:avLst/>
              </a:prstGeom>
              <a:noFill/>
            </p:spPr>
            <p:txBody>
              <a:bodyPr wrap="square" rtlCol="0">
                <a:spAutoFit/>
              </a:bodyPr>
              <a:lstStyle/>
              <a:p>
                <a:r>
                  <a:rPr kumimoji="1" lang="ja-JP" altLang="en-US" sz="2400" dirty="0"/>
                  <a:t>例：</a:t>
                </a:r>
                <a14:m>
                  <m:oMath xmlns:m="http://schemas.openxmlformats.org/officeDocument/2006/math">
                    <m:sPre>
                      <m:sPrePr>
                        <m:ctrlPr>
                          <a:rPr kumimoji="1" lang="en-US" altLang="ja-JP" sz="2400" i="1" smtClean="0">
                            <a:latin typeface="Cambria Math" panose="02040503050406030204" pitchFamily="18" charset="0"/>
                          </a:rPr>
                        </m:ctrlPr>
                      </m:sPrePr>
                      <m:sub>
                        <m:r>
                          <a:rPr kumimoji="1" lang="en-US" altLang="ja-JP" sz="2400" b="0" i="1" smtClean="0">
                            <a:latin typeface="Cambria Math" panose="02040503050406030204" pitchFamily="18" charset="0"/>
                          </a:rPr>
                          <m:t>2</m:t>
                        </m:r>
                      </m:sub>
                      <m:sup>
                        <m:r>
                          <a:rPr lang="en-US" altLang="ja-JP" sz="2400" i="1" smtClean="0">
                            <a:latin typeface="Cambria Math" panose="02040503050406030204" pitchFamily="18" charset="0"/>
                          </a:rPr>
                          <m:t>4</m:t>
                        </m:r>
                      </m:sup>
                      <m:e>
                        <m:r>
                          <m:rPr>
                            <m:sty m:val="p"/>
                          </m:rPr>
                          <a:rPr lang="en-US" altLang="ja-JP" sz="2400" i="1" smtClean="0">
                            <a:latin typeface="Cambria Math" panose="02040503050406030204" pitchFamily="18" charset="0"/>
                          </a:rPr>
                          <m:t>He</m:t>
                        </m:r>
                      </m:e>
                    </m:sPre>
                  </m:oMath>
                </a14:m>
                <a:endParaRPr kumimoji="1" lang="ja-JP" altLang="en-US" sz="2400" dirty="0"/>
              </a:p>
            </p:txBody>
          </p:sp>
        </mc:Choice>
        <mc:Fallback xmlns="">
          <p:sp>
            <p:nvSpPr>
              <p:cNvPr id="31" name="テキスト ボックス 30">
                <a:extLst>
                  <a:ext uri="{FF2B5EF4-FFF2-40B4-BE49-F238E27FC236}">
                    <a16:creationId xmlns:a16="http://schemas.microsoft.com/office/drawing/2014/main" id="{8666B646-DF55-483A-8C87-A56D8D8C1CF5}"/>
                  </a:ext>
                </a:extLst>
              </p:cNvPr>
              <p:cNvSpPr txBox="1">
                <a:spLocks noRot="1" noChangeAspect="1" noMove="1" noResize="1" noEditPoints="1" noAdjustHandles="1" noChangeArrowheads="1" noChangeShapeType="1" noTextEdit="1"/>
              </p:cNvSpPr>
              <p:nvPr/>
            </p:nvSpPr>
            <p:spPr>
              <a:xfrm>
                <a:off x="7432796" y="6107466"/>
                <a:ext cx="1646198" cy="465127"/>
              </a:xfrm>
              <a:prstGeom prst="rect">
                <a:avLst/>
              </a:prstGeom>
              <a:blipFill>
                <a:blip r:embed="rId3"/>
                <a:stretch>
                  <a:fillRect l="-5556" t="-9211" b="-30263"/>
                </a:stretch>
              </a:blipFill>
            </p:spPr>
            <p:txBody>
              <a:bodyPr/>
              <a:lstStyle/>
              <a:p>
                <a:r>
                  <a:rPr lang="ja-JP" altLang="en-US">
                    <a:noFill/>
                  </a:rPr>
                  <a:t> </a:t>
                </a:r>
              </a:p>
            </p:txBody>
          </p:sp>
        </mc:Fallback>
      </mc:AlternateContent>
      <p:sp>
        <p:nvSpPr>
          <p:cNvPr id="32" name="テキスト ボックス 31">
            <a:extLst>
              <a:ext uri="{FF2B5EF4-FFF2-40B4-BE49-F238E27FC236}">
                <a16:creationId xmlns:a16="http://schemas.microsoft.com/office/drawing/2014/main" id="{AAE89630-B15A-4CB7-A24B-760B327F683F}"/>
              </a:ext>
            </a:extLst>
          </p:cNvPr>
          <p:cNvSpPr txBox="1"/>
          <p:nvPr/>
        </p:nvSpPr>
        <p:spPr>
          <a:xfrm>
            <a:off x="211015" y="228600"/>
            <a:ext cx="627185" cy="646331"/>
          </a:xfrm>
          <a:prstGeom prst="rect">
            <a:avLst/>
          </a:prstGeom>
          <a:noFill/>
        </p:spPr>
        <p:txBody>
          <a:bodyPr wrap="square" rtlCol="0">
            <a:spAutoFit/>
          </a:bodyPr>
          <a:lstStyle/>
          <a:p>
            <a:r>
              <a:rPr kumimoji="1" lang="en-US" altLang="ja-JP" sz="3600" dirty="0"/>
              <a:t>5</a:t>
            </a:r>
            <a:endParaRPr kumimoji="1" lang="ja-JP" altLang="en-US" sz="3600" dirty="0"/>
          </a:p>
        </p:txBody>
      </p:sp>
    </p:spTree>
    <p:extLst>
      <p:ext uri="{BB962C8B-B14F-4D97-AF65-F5344CB8AC3E}">
        <p14:creationId xmlns:p14="http://schemas.microsoft.com/office/powerpoint/2010/main" val="303574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BBBB61-EF55-4987-99F4-BEF067D26AD4}"/>
              </a:ext>
            </a:extLst>
          </p:cNvPr>
          <p:cNvSpPr>
            <a:spLocks noGrp="1"/>
          </p:cNvSpPr>
          <p:nvPr>
            <p:ph type="title"/>
          </p:nvPr>
        </p:nvSpPr>
        <p:spPr>
          <a:xfrm>
            <a:off x="489735" y="941900"/>
            <a:ext cx="4883649" cy="844109"/>
          </a:xfrm>
        </p:spPr>
        <p:txBody>
          <a:bodyPr/>
          <a:lstStyle/>
          <a:p>
            <a:r>
              <a:rPr kumimoji="1" lang="ja-JP" altLang="en-US" b="1" dirty="0">
                <a:latin typeface="+mn-ea"/>
                <a:ea typeface="+mn-ea"/>
              </a:rPr>
              <a:t>周期表とは</a:t>
            </a:r>
          </a:p>
        </p:txBody>
      </p:sp>
      <p:sp>
        <p:nvSpPr>
          <p:cNvPr id="3" name="コンテンツ プレースホルダー 2">
            <a:extLst>
              <a:ext uri="{FF2B5EF4-FFF2-40B4-BE49-F238E27FC236}">
                <a16:creationId xmlns:a16="http://schemas.microsoft.com/office/drawing/2014/main" id="{D8AEF0F1-320F-4E24-B340-FA78EF970744}"/>
              </a:ext>
            </a:extLst>
          </p:cNvPr>
          <p:cNvSpPr>
            <a:spLocks noGrp="1"/>
          </p:cNvSpPr>
          <p:nvPr>
            <p:ph idx="1"/>
          </p:nvPr>
        </p:nvSpPr>
        <p:spPr>
          <a:xfrm>
            <a:off x="489735" y="2160746"/>
            <a:ext cx="10966807" cy="4518265"/>
          </a:xfrm>
        </p:spPr>
        <p:txBody>
          <a:bodyPr>
            <a:normAutofit/>
          </a:bodyPr>
          <a:lstStyle/>
          <a:p>
            <a:r>
              <a:rPr lang="ja-JP" altLang="en-US" dirty="0"/>
              <a:t>性質や特徴を考慮して元素を並べたもの。</a:t>
            </a:r>
            <a:endParaRPr lang="en-US" altLang="ja-JP" dirty="0"/>
          </a:p>
          <a:p>
            <a:endParaRPr lang="en-US" altLang="ja-JP" sz="800" dirty="0"/>
          </a:p>
          <a:p>
            <a:r>
              <a:rPr lang="ja-JP" altLang="en-US" dirty="0"/>
              <a:t>左上から原子番号の順に並んでいる。</a:t>
            </a:r>
            <a:endParaRPr lang="en-US" altLang="ja-JP" dirty="0"/>
          </a:p>
          <a:p>
            <a:endParaRPr lang="en-US" altLang="ja-JP" sz="800" dirty="0"/>
          </a:p>
          <a:p>
            <a:r>
              <a:rPr lang="ja-JP" altLang="en-US" dirty="0"/>
              <a:t>行の並びは族と呼ばれるもので、元素を分類する上で最も重要なもので同じ族でよく似た性質を示す。同じ族に属する元素同士を同族体と呼ぶ。</a:t>
            </a:r>
            <a:endParaRPr lang="en-US" altLang="ja-JP" sz="2000" dirty="0"/>
          </a:p>
          <a:p>
            <a:endParaRPr lang="en-US" altLang="ja-JP" sz="800" dirty="0"/>
          </a:p>
          <a:p>
            <a:r>
              <a:rPr lang="ja-JP" altLang="en-US" dirty="0"/>
              <a:t>列の並びは周期と呼ばれるもので、最外電子殻が内側から何番目であるかを表している。同じ周期のものは原子半径、イオン化エネルギーなどのパターンで似た傾向を示す。</a:t>
            </a:r>
            <a:endParaRPr lang="en-US" altLang="ja-JP" dirty="0"/>
          </a:p>
          <a:p>
            <a:endParaRPr lang="en-US" altLang="ja-JP" sz="800" dirty="0"/>
          </a:p>
          <a:p>
            <a:endParaRPr lang="en-US" altLang="ja-JP" dirty="0"/>
          </a:p>
        </p:txBody>
      </p:sp>
      <p:pic>
        <p:nvPicPr>
          <p:cNvPr id="5" name="図 4" descr="文字と写真のスクリーンショット&#10;&#10;自動的に生成された説明">
            <a:extLst>
              <a:ext uri="{FF2B5EF4-FFF2-40B4-BE49-F238E27FC236}">
                <a16:creationId xmlns:a16="http://schemas.microsoft.com/office/drawing/2014/main" id="{4C7A66BE-7961-470B-A85F-5C86C64DD9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4733" y="178989"/>
            <a:ext cx="4676887" cy="3129290"/>
          </a:xfrm>
          <a:prstGeom prst="rect">
            <a:avLst/>
          </a:prstGeom>
        </p:spPr>
      </p:pic>
      <p:sp>
        <p:nvSpPr>
          <p:cNvPr id="6" name="テキスト ボックス 5">
            <a:extLst>
              <a:ext uri="{FF2B5EF4-FFF2-40B4-BE49-F238E27FC236}">
                <a16:creationId xmlns:a16="http://schemas.microsoft.com/office/drawing/2014/main" id="{D7081F7C-DBF9-45A2-9BF8-F20B02275F09}"/>
              </a:ext>
            </a:extLst>
          </p:cNvPr>
          <p:cNvSpPr txBox="1"/>
          <p:nvPr/>
        </p:nvSpPr>
        <p:spPr>
          <a:xfrm>
            <a:off x="2883877" y="178989"/>
            <a:ext cx="4460856" cy="800219"/>
          </a:xfrm>
          <a:prstGeom prst="rect">
            <a:avLst/>
          </a:prstGeom>
          <a:noFill/>
        </p:spPr>
        <p:txBody>
          <a:bodyPr wrap="square" rtlCol="0">
            <a:spAutoFit/>
          </a:bodyPr>
          <a:lstStyle/>
          <a:p>
            <a:r>
              <a:rPr kumimoji="1" lang="ja-JP" altLang="en-US" sz="1400" dirty="0"/>
              <a:t>出典：</a:t>
            </a:r>
            <a:r>
              <a:rPr lang="ja-JP" altLang="en-US" sz="1400" dirty="0"/>
              <a:t>メンデレーエフ周期律発見</a:t>
            </a:r>
            <a:r>
              <a:rPr lang="en-US" altLang="ja-JP" sz="1400" dirty="0"/>
              <a:t>150</a:t>
            </a:r>
            <a:r>
              <a:rPr lang="ja-JP" altLang="en-US" sz="1400" dirty="0"/>
              <a:t>周年　国際周期表年</a:t>
            </a:r>
            <a:r>
              <a:rPr lang="en-US" altLang="ja-JP" sz="1400" dirty="0"/>
              <a:t>2019</a:t>
            </a:r>
            <a:r>
              <a:rPr lang="ja-JP" altLang="en-US" sz="1400" dirty="0"/>
              <a:t>　私たちの元素</a:t>
            </a:r>
            <a:r>
              <a:rPr lang="en-US" altLang="ja-JP" sz="1400" dirty="0"/>
              <a:t>-</a:t>
            </a:r>
            <a:r>
              <a:rPr lang="ja-JP" altLang="en-US" sz="1400" dirty="0"/>
              <a:t>エッセイコンテスト（</a:t>
            </a:r>
            <a:r>
              <a:rPr lang="en-US" altLang="ja-JP" sz="1400" dirty="0"/>
              <a:t>https://iypt.jp/about/top.html</a:t>
            </a:r>
            <a:r>
              <a:rPr lang="ja-JP" altLang="en-US" dirty="0"/>
              <a:t>）</a:t>
            </a:r>
            <a:endParaRPr kumimoji="1" lang="ja-JP" altLang="en-US" dirty="0"/>
          </a:p>
        </p:txBody>
      </p:sp>
      <p:sp>
        <p:nvSpPr>
          <p:cNvPr id="7" name="テキスト ボックス 6">
            <a:extLst>
              <a:ext uri="{FF2B5EF4-FFF2-40B4-BE49-F238E27FC236}">
                <a16:creationId xmlns:a16="http://schemas.microsoft.com/office/drawing/2014/main" id="{C4E27675-019E-4376-9C4D-DAC5D2F633CA}"/>
              </a:ext>
            </a:extLst>
          </p:cNvPr>
          <p:cNvSpPr txBox="1"/>
          <p:nvPr/>
        </p:nvSpPr>
        <p:spPr>
          <a:xfrm>
            <a:off x="211015" y="228600"/>
            <a:ext cx="627185" cy="646331"/>
          </a:xfrm>
          <a:prstGeom prst="rect">
            <a:avLst/>
          </a:prstGeom>
          <a:noFill/>
        </p:spPr>
        <p:txBody>
          <a:bodyPr wrap="square" rtlCol="0">
            <a:spAutoFit/>
          </a:bodyPr>
          <a:lstStyle/>
          <a:p>
            <a:r>
              <a:rPr kumimoji="1" lang="en-US" altLang="ja-JP" sz="3600" dirty="0"/>
              <a:t>6</a:t>
            </a:r>
            <a:endParaRPr kumimoji="1" lang="ja-JP" altLang="en-US" sz="3600" dirty="0"/>
          </a:p>
        </p:txBody>
      </p:sp>
    </p:spTree>
    <p:extLst>
      <p:ext uri="{BB962C8B-B14F-4D97-AF65-F5344CB8AC3E}">
        <p14:creationId xmlns:p14="http://schemas.microsoft.com/office/powerpoint/2010/main" val="2974352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AD5CF1FC-F96E-4B35-B6D2-B312585EE61F}"/>
              </a:ext>
            </a:extLst>
          </p:cNvPr>
          <p:cNvSpPr txBox="1">
            <a:spLocks/>
          </p:cNvSpPr>
          <p:nvPr/>
        </p:nvSpPr>
        <p:spPr>
          <a:xfrm>
            <a:off x="584200" y="546100"/>
            <a:ext cx="11112500" cy="58674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b="1" dirty="0"/>
              <a:t>同位体とは</a:t>
            </a:r>
            <a:endParaRPr lang="en-US" altLang="ja-JP" sz="4000" dirty="0"/>
          </a:p>
          <a:p>
            <a:r>
              <a:rPr lang="ja-JP" altLang="en-US" sz="3200" dirty="0"/>
              <a:t>同じ元素でも中性子の数が異なる原子のこと。</a:t>
            </a:r>
            <a:endParaRPr lang="en-US" altLang="ja-JP" sz="3200" dirty="0"/>
          </a:p>
          <a:p>
            <a:endParaRPr lang="en-US" altLang="ja-JP" sz="800" dirty="0"/>
          </a:p>
          <a:p>
            <a:r>
              <a:rPr lang="ja-JP" altLang="en-US" sz="3200" dirty="0"/>
              <a:t>安定な核種の安定同位体と不安定な核種の放射性同位体がある。</a:t>
            </a:r>
            <a:endParaRPr lang="en-US" altLang="ja-JP" sz="3200" dirty="0"/>
          </a:p>
          <a:p>
            <a:endParaRPr lang="en-US" altLang="ja-JP" sz="800" dirty="0"/>
          </a:p>
          <a:p>
            <a:r>
              <a:rPr lang="ja-JP" altLang="en-US" sz="3200" dirty="0"/>
              <a:t>同位体の表記は</a:t>
            </a:r>
            <a:endParaRPr lang="en-US" altLang="ja-JP" sz="3200" dirty="0"/>
          </a:p>
          <a:p>
            <a:pPr marL="0" indent="0">
              <a:buNone/>
            </a:pPr>
            <a:r>
              <a:rPr lang="ja-JP" altLang="en-US" sz="3200" dirty="0"/>
              <a:t>元素名に続き質量数</a:t>
            </a:r>
            <a:endParaRPr lang="en-US" altLang="ja-JP" sz="3200" dirty="0"/>
          </a:p>
          <a:p>
            <a:pPr marL="0" indent="0">
              <a:buNone/>
            </a:pPr>
            <a:r>
              <a:rPr lang="ja-JP" altLang="en-US" sz="3200" dirty="0"/>
              <a:t>を示すか、元素記号</a:t>
            </a:r>
            <a:endParaRPr lang="en-US" altLang="ja-JP" sz="3200" dirty="0"/>
          </a:p>
          <a:p>
            <a:pPr marL="0" indent="0">
              <a:buNone/>
            </a:pPr>
            <a:r>
              <a:rPr lang="ja-JP" altLang="en-US" sz="3200" dirty="0"/>
              <a:t>の左肩に質量数を</a:t>
            </a:r>
            <a:endParaRPr lang="en-US" altLang="ja-JP" sz="3200" dirty="0"/>
          </a:p>
          <a:p>
            <a:pPr marL="0" indent="0">
              <a:buNone/>
            </a:pPr>
            <a:r>
              <a:rPr lang="ja-JP" altLang="en-US" sz="3200" dirty="0"/>
              <a:t>付記する。</a:t>
            </a:r>
            <a:endParaRPr lang="en-US" altLang="ja-JP" sz="2400" dirty="0"/>
          </a:p>
          <a:p>
            <a:endParaRPr lang="en-US" altLang="ja-JP" dirty="0"/>
          </a:p>
        </p:txBody>
      </p:sp>
      <p:pic>
        <p:nvPicPr>
          <p:cNvPr id="3" name="図 2">
            <a:extLst>
              <a:ext uri="{FF2B5EF4-FFF2-40B4-BE49-F238E27FC236}">
                <a16:creationId xmlns:a16="http://schemas.microsoft.com/office/drawing/2014/main" id="{7A42A5D2-9987-4F88-A5AE-5390A2AF6FFF}"/>
              </a:ext>
            </a:extLst>
          </p:cNvPr>
          <p:cNvPicPr>
            <a:picLocks noChangeAspect="1"/>
          </p:cNvPicPr>
          <p:nvPr/>
        </p:nvPicPr>
        <p:blipFill>
          <a:blip r:embed="rId2"/>
          <a:stretch>
            <a:fillRect/>
          </a:stretch>
        </p:blipFill>
        <p:spPr>
          <a:xfrm>
            <a:off x="4527200" y="2641303"/>
            <a:ext cx="6708386" cy="4037083"/>
          </a:xfrm>
          <a:prstGeom prst="rect">
            <a:avLst/>
          </a:prstGeom>
        </p:spPr>
      </p:pic>
      <p:sp>
        <p:nvSpPr>
          <p:cNvPr id="5" name="テキスト ボックス 4">
            <a:extLst>
              <a:ext uri="{FF2B5EF4-FFF2-40B4-BE49-F238E27FC236}">
                <a16:creationId xmlns:a16="http://schemas.microsoft.com/office/drawing/2014/main" id="{222151E3-2F7C-4C81-8931-6E7B36F3C0DA}"/>
              </a:ext>
            </a:extLst>
          </p:cNvPr>
          <p:cNvSpPr txBox="1"/>
          <p:nvPr/>
        </p:nvSpPr>
        <p:spPr>
          <a:xfrm>
            <a:off x="211015" y="228600"/>
            <a:ext cx="627185" cy="646331"/>
          </a:xfrm>
          <a:prstGeom prst="rect">
            <a:avLst/>
          </a:prstGeom>
          <a:noFill/>
        </p:spPr>
        <p:txBody>
          <a:bodyPr wrap="square" rtlCol="0">
            <a:spAutoFit/>
          </a:bodyPr>
          <a:lstStyle/>
          <a:p>
            <a:r>
              <a:rPr kumimoji="1" lang="en-US" altLang="ja-JP" sz="3600" dirty="0"/>
              <a:t>7</a:t>
            </a:r>
            <a:endParaRPr kumimoji="1" lang="ja-JP" altLang="en-US" sz="3600" dirty="0"/>
          </a:p>
        </p:txBody>
      </p:sp>
    </p:spTree>
    <p:extLst>
      <p:ext uri="{BB962C8B-B14F-4D97-AF65-F5344CB8AC3E}">
        <p14:creationId xmlns:p14="http://schemas.microsoft.com/office/powerpoint/2010/main" val="2655158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DDB16-1E9F-4511-B205-B3D79ECC3E34}"/>
              </a:ext>
            </a:extLst>
          </p:cNvPr>
          <p:cNvSpPr>
            <a:spLocks noGrp="1"/>
          </p:cNvSpPr>
          <p:nvPr>
            <p:ph type="title"/>
          </p:nvPr>
        </p:nvSpPr>
        <p:spPr>
          <a:xfrm>
            <a:off x="639664" y="31461"/>
            <a:ext cx="5127031" cy="1676603"/>
          </a:xfrm>
        </p:spPr>
        <p:txBody>
          <a:bodyPr>
            <a:normAutofit/>
          </a:bodyPr>
          <a:lstStyle/>
          <a:p>
            <a:r>
              <a:rPr kumimoji="1" lang="ja-JP" altLang="en-US" b="1" dirty="0">
                <a:latin typeface="+mn-ea"/>
                <a:ea typeface="+mn-ea"/>
              </a:rPr>
              <a:t>半減期</a:t>
            </a:r>
          </a:p>
        </p:txBody>
      </p:sp>
      <p:sp>
        <p:nvSpPr>
          <p:cNvPr id="3" name="コンテンツ プレースホルダー 2">
            <a:extLst>
              <a:ext uri="{FF2B5EF4-FFF2-40B4-BE49-F238E27FC236}">
                <a16:creationId xmlns:a16="http://schemas.microsoft.com/office/drawing/2014/main" id="{6B566056-745B-4E0E-94EB-D40A5B554AF7}"/>
              </a:ext>
            </a:extLst>
          </p:cNvPr>
          <p:cNvSpPr>
            <a:spLocks noGrp="1"/>
          </p:cNvSpPr>
          <p:nvPr>
            <p:ph idx="1"/>
          </p:nvPr>
        </p:nvSpPr>
        <p:spPr>
          <a:xfrm>
            <a:off x="648930" y="1338943"/>
            <a:ext cx="5127029" cy="4884877"/>
          </a:xfrm>
        </p:spPr>
        <p:txBody>
          <a:bodyPr>
            <a:normAutofit/>
          </a:bodyPr>
          <a:lstStyle/>
          <a:p>
            <a:r>
              <a:rPr lang="ja-JP" altLang="en-US" sz="3200" dirty="0"/>
              <a:t>放射性崩壊を行う原子核は一定時間に一定の確率で起こり、原子数が半分になるまでの時間を半減期という。</a:t>
            </a:r>
            <a:endParaRPr lang="en-US" altLang="ja-JP" sz="3200" dirty="0"/>
          </a:p>
          <a:p>
            <a:endParaRPr lang="en-US" altLang="ja-JP" sz="3200" dirty="0"/>
          </a:p>
          <a:p>
            <a:r>
              <a:rPr lang="ja-JP" altLang="en-US" sz="3200" dirty="0"/>
              <a:t>半減期は核の安定性を示す指標でもあり短ければ短いほど不安定な核である。</a:t>
            </a:r>
            <a:endParaRPr lang="en-US" altLang="ja-JP" sz="3200" dirty="0"/>
          </a:p>
          <a:p>
            <a:endParaRPr kumimoji="1" lang="en-US" altLang="ja-JP" sz="2400" dirty="0"/>
          </a:p>
          <a:p>
            <a:endParaRPr kumimoji="1" lang="ja-JP" altLang="en-US" sz="2400" dirty="0"/>
          </a:p>
        </p:txBody>
      </p:sp>
      <p:pic>
        <p:nvPicPr>
          <p:cNvPr id="8" name="図 7" descr="テキスト, 地図 が含まれている画像&#10;&#10;自動的に生成された説明">
            <a:extLst>
              <a:ext uri="{FF2B5EF4-FFF2-40B4-BE49-F238E27FC236}">
                <a16:creationId xmlns:a16="http://schemas.microsoft.com/office/drawing/2014/main" id="{9C895EF3-8A4C-49C6-89C9-8CEEDC2520D4}"/>
              </a:ext>
            </a:extLst>
          </p:cNvPr>
          <p:cNvPicPr>
            <a:picLocks noChangeAspect="1"/>
          </p:cNvPicPr>
          <p:nvPr/>
        </p:nvPicPr>
        <p:blipFill rotWithShape="1">
          <a:blip r:embed="rId2">
            <a:extLst>
              <a:ext uri="{28A0092B-C50C-407E-A947-70E740481C1C}">
                <a14:useLocalDpi xmlns:a14="http://schemas.microsoft.com/office/drawing/2010/main" val="0"/>
              </a:ext>
            </a:extLst>
          </a:blip>
          <a:srcRect r="12575" b="2"/>
          <a:stretch/>
        </p:blipFill>
        <p:spPr>
          <a:xfrm>
            <a:off x="6416041" y="640083"/>
            <a:ext cx="5136295" cy="5245490"/>
          </a:xfrm>
          <a:prstGeom prst="rect">
            <a:avLst/>
          </a:prstGeom>
          <a:effectLst/>
        </p:spPr>
      </p:pic>
      <p:sp>
        <p:nvSpPr>
          <p:cNvPr id="5" name="テキスト ボックス 4">
            <a:extLst>
              <a:ext uri="{FF2B5EF4-FFF2-40B4-BE49-F238E27FC236}">
                <a16:creationId xmlns:a16="http://schemas.microsoft.com/office/drawing/2014/main" id="{FBA31E69-C005-4285-9654-C002F644ADFC}"/>
              </a:ext>
            </a:extLst>
          </p:cNvPr>
          <p:cNvSpPr txBox="1"/>
          <p:nvPr/>
        </p:nvSpPr>
        <p:spPr>
          <a:xfrm>
            <a:off x="211015" y="228600"/>
            <a:ext cx="627185" cy="646331"/>
          </a:xfrm>
          <a:prstGeom prst="rect">
            <a:avLst/>
          </a:prstGeom>
          <a:noFill/>
        </p:spPr>
        <p:txBody>
          <a:bodyPr wrap="square" rtlCol="0">
            <a:spAutoFit/>
          </a:bodyPr>
          <a:lstStyle/>
          <a:p>
            <a:pPr>
              <a:spcAft>
                <a:spcPts val="600"/>
              </a:spcAft>
            </a:pPr>
            <a:r>
              <a:rPr kumimoji="1" lang="en-US" altLang="ja-JP" sz="3600" dirty="0"/>
              <a:t>8</a:t>
            </a:r>
            <a:endParaRPr kumimoji="1" lang="ja-JP" altLang="en-US" sz="3600" dirty="0"/>
          </a:p>
        </p:txBody>
      </p:sp>
      <p:sp>
        <p:nvSpPr>
          <p:cNvPr id="6" name="テキスト ボックス 5">
            <a:extLst>
              <a:ext uri="{FF2B5EF4-FFF2-40B4-BE49-F238E27FC236}">
                <a16:creationId xmlns:a16="http://schemas.microsoft.com/office/drawing/2014/main" id="{42877211-B147-4279-AB3D-557F9FBDC3BC}"/>
              </a:ext>
            </a:extLst>
          </p:cNvPr>
          <p:cNvSpPr txBox="1"/>
          <p:nvPr/>
        </p:nvSpPr>
        <p:spPr>
          <a:xfrm>
            <a:off x="5342020" y="5665569"/>
            <a:ext cx="7074569" cy="646331"/>
          </a:xfrm>
          <a:prstGeom prst="rect">
            <a:avLst/>
          </a:prstGeom>
          <a:noFill/>
        </p:spPr>
        <p:txBody>
          <a:bodyPr wrap="square" rtlCol="0">
            <a:spAutoFit/>
          </a:bodyPr>
          <a:lstStyle/>
          <a:p>
            <a:pPr>
              <a:spcAft>
                <a:spcPts val="600"/>
              </a:spcAft>
            </a:pPr>
            <a:r>
              <a:rPr kumimoji="1" lang="ja-JP" altLang="en-US"/>
              <a:t>出典：環境研ミニ百科　</a:t>
            </a:r>
            <a:r>
              <a:rPr lang="en-US" altLang="ja-JP">
                <a:hlinkClick r:id="rId3"/>
              </a:rPr>
              <a:t>http://www.ies.or.jp/publicity_j/mini_hyakka/33/mini33.html</a:t>
            </a:r>
            <a:endParaRPr kumimoji="1" lang="ja-JP" altLang="en-US"/>
          </a:p>
        </p:txBody>
      </p:sp>
    </p:spTree>
    <p:extLst>
      <p:ext uri="{BB962C8B-B14F-4D97-AF65-F5344CB8AC3E}">
        <p14:creationId xmlns:p14="http://schemas.microsoft.com/office/powerpoint/2010/main" val="33219956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645</Words>
  <Application>Microsoft Office PowerPoint</Application>
  <PresentationFormat>ワイド画面</PresentationFormat>
  <Paragraphs>115</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游ゴシック</vt:lpstr>
      <vt:lpstr>游ゴシック Light</vt:lpstr>
      <vt:lpstr>Arial</vt:lpstr>
      <vt:lpstr>Cambria Math</vt:lpstr>
      <vt:lpstr>Office テーマ</vt:lpstr>
      <vt:lpstr>核図表の理解を深めるツールの開発</vt:lpstr>
      <vt:lpstr>目的</vt:lpstr>
      <vt:lpstr>核図表とは</vt:lpstr>
      <vt:lpstr>PowerPoint プレゼンテーション</vt:lpstr>
      <vt:lpstr>核図表の見かた</vt:lpstr>
      <vt:lpstr>PowerPoint プレゼンテーション</vt:lpstr>
      <vt:lpstr>周期表とは</vt:lpstr>
      <vt:lpstr>PowerPoint プレゼンテーション</vt:lpstr>
      <vt:lpstr>半減期</vt:lpstr>
      <vt:lpstr>PowerPoint プレゼンテーション</vt:lpstr>
      <vt:lpstr>PowerPoint プレゼンテーション</vt:lpstr>
      <vt:lpstr>ハイゼンベルグの谷</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核図表の理解を深めるツールの開発</dc:title>
  <dc:creator>丸山　健斗</dc:creator>
  <cp:lastModifiedBy>丸山 健斗</cp:lastModifiedBy>
  <cp:revision>13</cp:revision>
  <dcterms:created xsi:type="dcterms:W3CDTF">2020-02-13T00:52:36Z</dcterms:created>
  <dcterms:modified xsi:type="dcterms:W3CDTF">2020-02-14T02:35:35Z</dcterms:modified>
</cp:coreProperties>
</file>