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1" r:id="rId6"/>
    <p:sldId id="278" r:id="rId7"/>
    <p:sldId id="262" r:id="rId8"/>
    <p:sldId id="263" r:id="rId9"/>
    <p:sldId id="264" r:id="rId10"/>
    <p:sldId id="265" r:id="rId11"/>
    <p:sldId id="266" r:id="rId12"/>
    <p:sldId id="267" r:id="rId13"/>
    <p:sldId id="268" r:id="rId14"/>
    <p:sldId id="269" r:id="rId15"/>
    <p:sldId id="270" r:id="rId16"/>
    <p:sldId id="279" r:id="rId17"/>
    <p:sldId id="271" r:id="rId18"/>
    <p:sldId id="274" r:id="rId19"/>
    <p:sldId id="275" r:id="rId20"/>
    <p:sldId id="273" r:id="rId21"/>
    <p:sldId id="277" r:id="rId22"/>
    <p:sldId id="280"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A0FF"/>
    <a:srgbClr val="F3E7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0" d="100"/>
          <a:sy n="60" d="100"/>
        </p:scale>
        <p:origin x="96" y="12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BDD861-43CD-4B3F-8C00-08ECC20F5343}" type="datetimeFigureOut">
              <a:rPr kumimoji="1" lang="ja-JP" altLang="en-US" smtClean="0"/>
              <a:t>2020/2/14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55532-816D-495C-AB50-E4A770759F40}" type="slidenum">
              <a:rPr kumimoji="1" lang="ja-JP" altLang="en-US" smtClean="0"/>
              <a:t>‹#›</a:t>
            </a:fld>
            <a:endParaRPr kumimoji="1" lang="ja-JP" altLang="en-US"/>
          </a:p>
        </p:txBody>
      </p:sp>
    </p:spTree>
    <p:extLst>
      <p:ext uri="{BB962C8B-B14F-4D97-AF65-F5344CB8AC3E}">
        <p14:creationId xmlns:p14="http://schemas.microsoft.com/office/powerpoint/2010/main" val="2167988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828804-1EB4-4458-AC93-DBCCF4B974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95C14B4-F0F9-42B9-B776-46B82D7DF9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F8CC9D0-837B-4B1B-B705-7C56CDE44FCB}"/>
              </a:ext>
            </a:extLst>
          </p:cNvPr>
          <p:cNvSpPr>
            <a:spLocks noGrp="1"/>
          </p:cNvSpPr>
          <p:nvPr>
            <p:ph type="dt" sz="half" idx="10"/>
          </p:nvPr>
        </p:nvSpPr>
        <p:spPr/>
        <p:txBody>
          <a:bodyPr/>
          <a:lstStyle/>
          <a:p>
            <a:fld id="{5FF56251-FC3B-4F9A-8734-8C4FA1D2F935}"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C9A1CB40-0E3D-4F03-8684-8FA45144E9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22C6D2-FC06-4295-9402-BF33677CC72E}"/>
              </a:ext>
            </a:extLst>
          </p:cNvPr>
          <p:cNvSpPr>
            <a:spLocks noGrp="1"/>
          </p:cNvSpPr>
          <p:nvPr>
            <p:ph type="sldNum" sz="quarter" idx="12"/>
          </p:nvPr>
        </p:nvSpPr>
        <p:spPr/>
        <p:txBody>
          <a:bodyPr/>
          <a:lstStyle>
            <a:lvl1pPr>
              <a:defRPr sz="3200">
                <a:solidFill>
                  <a:schemeClr val="tx1"/>
                </a:solidFill>
              </a:defRPr>
            </a:lvl1pPr>
          </a:lstStyle>
          <a:p>
            <a:fld id="{C1596AD8-FAC7-4AE0-8C0C-E1D7D53685FB}" type="slidenum">
              <a:rPr lang="ja-JP" altLang="en-US" smtClean="0"/>
              <a:pPr/>
              <a:t>‹#›</a:t>
            </a:fld>
            <a:endParaRPr lang="ja-JP" altLang="en-US" dirty="0"/>
          </a:p>
        </p:txBody>
      </p:sp>
    </p:spTree>
    <p:extLst>
      <p:ext uri="{BB962C8B-B14F-4D97-AF65-F5344CB8AC3E}">
        <p14:creationId xmlns:p14="http://schemas.microsoft.com/office/powerpoint/2010/main" val="2518811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351373-7E3C-4F8A-9655-7806CE8BBB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86389D-BF10-4621-BD3D-375F12B69AF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E9C11B-AB67-4332-99DD-9294FB343B9D}"/>
              </a:ext>
            </a:extLst>
          </p:cNvPr>
          <p:cNvSpPr>
            <a:spLocks noGrp="1"/>
          </p:cNvSpPr>
          <p:nvPr>
            <p:ph type="dt" sz="half" idx="10"/>
          </p:nvPr>
        </p:nvSpPr>
        <p:spPr/>
        <p:txBody>
          <a:bodyPr/>
          <a:lstStyle/>
          <a:p>
            <a:fld id="{F21158CF-43F3-40BF-AF54-2EEEAE1010FC}"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90975048-C59A-4112-8B92-04A7B46FA1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4B1609-7743-4D68-A0BD-FFC412358CAA}"/>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299360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13451F-AB3A-43AF-8D64-1749635EBEA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AABAAE-315C-46C3-84C5-D96B026B69B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1E886A-924A-4893-AC6A-AE9C220CE4D3}"/>
              </a:ext>
            </a:extLst>
          </p:cNvPr>
          <p:cNvSpPr>
            <a:spLocks noGrp="1"/>
          </p:cNvSpPr>
          <p:nvPr>
            <p:ph type="dt" sz="half" idx="10"/>
          </p:nvPr>
        </p:nvSpPr>
        <p:spPr/>
        <p:txBody>
          <a:bodyPr/>
          <a:lstStyle/>
          <a:p>
            <a:fld id="{F2956003-A511-4F01-BF48-C3CDCE97B4D5}"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F182BC70-0698-4368-864C-F803D02528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BEC229-2A58-42C6-B8AC-5FA19A43C8CC}"/>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69533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620328-C494-4AB6-8A51-9593341A92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DCBB3F-5904-4EEE-9C8A-A99D0D73B1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A056D9-CCFB-4080-9EC2-4C8186A80148}"/>
              </a:ext>
            </a:extLst>
          </p:cNvPr>
          <p:cNvSpPr>
            <a:spLocks noGrp="1"/>
          </p:cNvSpPr>
          <p:nvPr>
            <p:ph type="dt" sz="half" idx="10"/>
          </p:nvPr>
        </p:nvSpPr>
        <p:spPr/>
        <p:txBody>
          <a:bodyPr/>
          <a:lstStyle/>
          <a:p>
            <a:fld id="{4079152F-004C-4395-960E-00239BA78E97}"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699851E9-1CA2-44AC-9F1E-2AB7D914CC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844BAA-578C-412A-9A6A-7F992E8A12B8}"/>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219880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7E9184-8D55-4A17-BF92-B2891743DBF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BC67576-D932-4A46-8142-D4077845B4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DA78300-D971-456B-902C-4D20E0BA0857}"/>
              </a:ext>
            </a:extLst>
          </p:cNvPr>
          <p:cNvSpPr>
            <a:spLocks noGrp="1"/>
          </p:cNvSpPr>
          <p:nvPr>
            <p:ph type="dt" sz="half" idx="10"/>
          </p:nvPr>
        </p:nvSpPr>
        <p:spPr/>
        <p:txBody>
          <a:bodyPr/>
          <a:lstStyle/>
          <a:p>
            <a:fld id="{E5EA7BF8-8B17-4BFE-A3A1-6DA4F8391480}"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2CBE3761-03D8-435E-93EC-D2B3425596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226FF3-E093-43DF-A872-971D93A52F10}"/>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245819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4BE093-EEA2-4A87-8B82-4509B22840C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14C8F7-3E39-4B3A-A6FD-CABB4029B75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5F2A8B6-4B4E-404B-B46A-5E00B002324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4A728BF-CB10-4074-8D69-FE75234DB38C}"/>
              </a:ext>
            </a:extLst>
          </p:cNvPr>
          <p:cNvSpPr>
            <a:spLocks noGrp="1"/>
          </p:cNvSpPr>
          <p:nvPr>
            <p:ph type="dt" sz="half" idx="10"/>
          </p:nvPr>
        </p:nvSpPr>
        <p:spPr/>
        <p:txBody>
          <a:bodyPr/>
          <a:lstStyle/>
          <a:p>
            <a:fld id="{AC3B062E-7F86-418B-885F-57576D3CE598}"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4B715918-C280-4205-ADCA-DA59970278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B894941-4323-490B-AA24-FE9E48DA607D}"/>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207565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D75BA-B55B-42DC-8A8F-9BFE9924B02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FE42CE-5A12-42CF-AF3E-9DA05ABDA9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E0F067C-50FA-4455-A684-941C97E36B2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F902FE9-B65A-43B7-BCFC-C3BA59D876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0EEE786-FF02-4744-B344-52D2E17F697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A41C9A6-D283-494D-AF35-78BA0CB54B89}"/>
              </a:ext>
            </a:extLst>
          </p:cNvPr>
          <p:cNvSpPr>
            <a:spLocks noGrp="1"/>
          </p:cNvSpPr>
          <p:nvPr>
            <p:ph type="dt" sz="half" idx="10"/>
          </p:nvPr>
        </p:nvSpPr>
        <p:spPr/>
        <p:txBody>
          <a:bodyPr/>
          <a:lstStyle/>
          <a:p>
            <a:fld id="{A136009A-3DF5-450D-8A6F-DDB3049494E7}" type="datetime1">
              <a:rPr kumimoji="1" lang="ja-JP" altLang="en-US" smtClean="0"/>
              <a:t>2020/2/14</a:t>
            </a:fld>
            <a:endParaRPr kumimoji="1" lang="ja-JP" altLang="en-US"/>
          </a:p>
        </p:txBody>
      </p:sp>
      <p:sp>
        <p:nvSpPr>
          <p:cNvPr id="8" name="フッター プレースホルダー 7">
            <a:extLst>
              <a:ext uri="{FF2B5EF4-FFF2-40B4-BE49-F238E27FC236}">
                <a16:creationId xmlns:a16="http://schemas.microsoft.com/office/drawing/2014/main" id="{B5F5C747-4CE5-4270-9187-47E5A303B17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CBA8CA7-B7CC-416D-AEE1-4E4928F57754}"/>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15488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EDEBBD-FB44-452D-A547-819618A277F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7A2654F-24C0-40DC-8B5C-D540440C05F1}"/>
              </a:ext>
            </a:extLst>
          </p:cNvPr>
          <p:cNvSpPr>
            <a:spLocks noGrp="1"/>
          </p:cNvSpPr>
          <p:nvPr>
            <p:ph type="dt" sz="half" idx="10"/>
          </p:nvPr>
        </p:nvSpPr>
        <p:spPr/>
        <p:txBody>
          <a:bodyPr/>
          <a:lstStyle/>
          <a:p>
            <a:fld id="{2984270D-6ECF-4489-9F9E-AEF5BDE5C28E}" type="datetime1">
              <a:rPr kumimoji="1" lang="ja-JP" altLang="en-US" smtClean="0"/>
              <a:t>2020/2/14</a:t>
            </a:fld>
            <a:endParaRPr kumimoji="1" lang="ja-JP" altLang="en-US"/>
          </a:p>
        </p:txBody>
      </p:sp>
      <p:sp>
        <p:nvSpPr>
          <p:cNvPr id="4" name="フッター プレースホルダー 3">
            <a:extLst>
              <a:ext uri="{FF2B5EF4-FFF2-40B4-BE49-F238E27FC236}">
                <a16:creationId xmlns:a16="http://schemas.microsoft.com/office/drawing/2014/main" id="{D7F48E21-140F-49DB-9136-61ED83C004A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241C2B1-D024-4426-9ADC-C937B93C33F4}"/>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399608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516D342-DCE8-41B2-8AEF-38094FA6C061}"/>
              </a:ext>
            </a:extLst>
          </p:cNvPr>
          <p:cNvSpPr>
            <a:spLocks noGrp="1"/>
          </p:cNvSpPr>
          <p:nvPr>
            <p:ph type="dt" sz="half" idx="10"/>
          </p:nvPr>
        </p:nvSpPr>
        <p:spPr/>
        <p:txBody>
          <a:bodyPr/>
          <a:lstStyle/>
          <a:p>
            <a:fld id="{C5C7BD1D-0B14-4C9E-A439-2801559067A8}" type="datetime1">
              <a:rPr kumimoji="1" lang="ja-JP" altLang="en-US" smtClean="0"/>
              <a:t>2020/2/14</a:t>
            </a:fld>
            <a:endParaRPr kumimoji="1" lang="ja-JP" altLang="en-US"/>
          </a:p>
        </p:txBody>
      </p:sp>
      <p:sp>
        <p:nvSpPr>
          <p:cNvPr id="3" name="フッター プレースホルダー 2">
            <a:extLst>
              <a:ext uri="{FF2B5EF4-FFF2-40B4-BE49-F238E27FC236}">
                <a16:creationId xmlns:a16="http://schemas.microsoft.com/office/drawing/2014/main" id="{746E669D-BB91-4151-9E6E-C51CA59BCE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F5BAF8-8A49-4F8A-817F-CD754CB42BB6}"/>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3529057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E9D254-548E-4323-B312-D09D651D050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FAB5E6-7D99-4AAE-9FA4-39B9626217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75067DF-5032-43B1-8F8C-5DEC1973CD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8AB56A0-34DC-4E50-8978-D902F7C1127C}"/>
              </a:ext>
            </a:extLst>
          </p:cNvPr>
          <p:cNvSpPr>
            <a:spLocks noGrp="1"/>
          </p:cNvSpPr>
          <p:nvPr>
            <p:ph type="dt" sz="half" idx="10"/>
          </p:nvPr>
        </p:nvSpPr>
        <p:spPr/>
        <p:txBody>
          <a:bodyPr/>
          <a:lstStyle/>
          <a:p>
            <a:fld id="{D6F988D5-62F9-49E6-A5A1-7BF5279AAAD8}"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689CC786-158C-4E77-8EB7-408403E9722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6399D7F-48FB-4C6E-BF7A-27CA9C2BB1C3}"/>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4134637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D46A12-C05A-426F-AA0F-D6EC8655CB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3B6CD0C-994A-4F6F-B795-38AC24B45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26CB834-3C79-45A8-A47D-F35A53F7E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E5EF20F-4C5B-4710-A4B0-6275C770F054}"/>
              </a:ext>
            </a:extLst>
          </p:cNvPr>
          <p:cNvSpPr>
            <a:spLocks noGrp="1"/>
          </p:cNvSpPr>
          <p:nvPr>
            <p:ph type="dt" sz="half" idx="10"/>
          </p:nvPr>
        </p:nvSpPr>
        <p:spPr/>
        <p:txBody>
          <a:bodyPr/>
          <a:lstStyle/>
          <a:p>
            <a:fld id="{9D1B1C5D-623B-4FFC-A001-DE3A0FA0AA0E}"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0F7C04C8-BBEB-41D5-8C0B-6CA6F58199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B4B0CA-F444-4B6A-A4C6-A678542A13E4}"/>
              </a:ext>
            </a:extLst>
          </p:cNvPr>
          <p:cNvSpPr>
            <a:spLocks noGrp="1"/>
          </p:cNvSpPr>
          <p:nvPr>
            <p:ph type="sldNum" sz="quarter" idx="12"/>
          </p:nvPr>
        </p:nvSpPr>
        <p:spPr/>
        <p:txBody>
          <a:bodyPr/>
          <a:lstStyle/>
          <a:p>
            <a:fld id="{C1596AD8-FAC7-4AE0-8C0C-E1D7D53685FB}" type="slidenum">
              <a:rPr kumimoji="1" lang="ja-JP" altLang="en-US" smtClean="0"/>
              <a:t>‹#›</a:t>
            </a:fld>
            <a:endParaRPr kumimoji="1" lang="ja-JP" altLang="en-US"/>
          </a:p>
        </p:txBody>
      </p:sp>
    </p:spTree>
    <p:extLst>
      <p:ext uri="{BB962C8B-B14F-4D97-AF65-F5344CB8AC3E}">
        <p14:creationId xmlns:p14="http://schemas.microsoft.com/office/powerpoint/2010/main" val="410722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CCB05E0-4235-4304-8301-10382625A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0680C5-B21B-48B1-A7C9-071D3397B3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035C63-A4FB-4179-97D6-844A0FAB04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023B3-51A6-46D4-BEED-C3D86CE38441}"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B1F6D783-A807-4FBF-8814-5311338B7D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F589579-D134-4C6B-AFB7-D65FFC0DE1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3200">
                <a:solidFill>
                  <a:schemeClr val="tx1"/>
                </a:solidFill>
              </a:defRPr>
            </a:lvl1pPr>
          </a:lstStyle>
          <a:p>
            <a:fld id="{C1596AD8-FAC7-4AE0-8C0C-E1D7D53685FB}" type="slidenum">
              <a:rPr lang="ja-JP" altLang="en-US" smtClean="0"/>
              <a:pPr/>
              <a:t>‹#›</a:t>
            </a:fld>
            <a:endParaRPr lang="ja-JP" altLang="en-US" dirty="0"/>
          </a:p>
        </p:txBody>
      </p:sp>
    </p:spTree>
    <p:extLst>
      <p:ext uri="{BB962C8B-B14F-4D97-AF65-F5344CB8AC3E}">
        <p14:creationId xmlns:p14="http://schemas.microsoft.com/office/powerpoint/2010/main" val="3599229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ikiwand.com/en/List_of_artificial_objects_leaving_the_Solar_Syste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hyperlink" Target="https://ssd.jpl.nasa.gov/?horiz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A31B43-2D38-42AF-A32B-6F67FCABAA9D}"/>
              </a:ext>
            </a:extLst>
          </p:cNvPr>
          <p:cNvSpPr>
            <a:spLocks noGrp="1"/>
          </p:cNvSpPr>
          <p:nvPr>
            <p:ph type="ctrTitle"/>
          </p:nvPr>
        </p:nvSpPr>
        <p:spPr>
          <a:xfrm>
            <a:off x="625642" y="1516564"/>
            <a:ext cx="10587790" cy="1444374"/>
          </a:xfrm>
        </p:spPr>
        <p:txBody>
          <a:bodyPr>
            <a:noAutofit/>
          </a:bodyPr>
          <a:lstStyle/>
          <a:p>
            <a:pPr algn="r"/>
            <a:r>
              <a:rPr kumimoji="1" lang="ja-JP" altLang="en-US" sz="4800" dirty="0"/>
              <a:t>スイングバイ航法による太陽系脱出</a:t>
            </a:r>
          </a:p>
        </p:txBody>
      </p:sp>
      <p:sp>
        <p:nvSpPr>
          <p:cNvPr id="3" name="字幕 2">
            <a:extLst>
              <a:ext uri="{FF2B5EF4-FFF2-40B4-BE49-F238E27FC236}">
                <a16:creationId xmlns:a16="http://schemas.microsoft.com/office/drawing/2014/main" id="{9366EA75-2CB0-49C6-831A-C5B6F71F15DB}"/>
              </a:ext>
            </a:extLst>
          </p:cNvPr>
          <p:cNvSpPr>
            <a:spLocks noGrp="1"/>
          </p:cNvSpPr>
          <p:nvPr>
            <p:ph type="subTitle" idx="1"/>
          </p:nvPr>
        </p:nvSpPr>
        <p:spPr>
          <a:xfrm>
            <a:off x="2069432" y="3897063"/>
            <a:ext cx="9144000" cy="1655762"/>
          </a:xfrm>
        </p:spPr>
        <p:txBody>
          <a:bodyPr>
            <a:normAutofit/>
          </a:bodyPr>
          <a:lstStyle/>
          <a:p>
            <a:pPr algn="r"/>
            <a:r>
              <a:rPr lang="ja-JP" altLang="en-US" sz="3600"/>
              <a:t>情報システム学科</a:t>
            </a:r>
            <a:r>
              <a:rPr kumimoji="1" lang="ja-JP" altLang="en-US" sz="3600"/>
              <a:t> </a:t>
            </a:r>
            <a:endParaRPr kumimoji="1" lang="en-US" altLang="ja-JP" sz="3600" dirty="0"/>
          </a:p>
          <a:p>
            <a:pPr algn="r"/>
            <a:r>
              <a:rPr lang="ja-JP" altLang="en-US" sz="3600" dirty="0"/>
              <a:t>松田裕貴</a:t>
            </a:r>
            <a:endParaRPr kumimoji="1" lang="ja-JP" altLang="en-US" sz="3600" dirty="0"/>
          </a:p>
        </p:txBody>
      </p:sp>
      <p:sp>
        <p:nvSpPr>
          <p:cNvPr id="4" name="スライド番号プレースホルダー 3">
            <a:extLst>
              <a:ext uri="{FF2B5EF4-FFF2-40B4-BE49-F238E27FC236}">
                <a16:creationId xmlns:a16="http://schemas.microsoft.com/office/drawing/2014/main" id="{E79A409F-D017-487D-AA3E-44B1D3F1906C}"/>
              </a:ext>
            </a:extLst>
          </p:cNvPr>
          <p:cNvSpPr>
            <a:spLocks noGrp="1"/>
          </p:cNvSpPr>
          <p:nvPr>
            <p:ph type="sldNum" sz="quarter" idx="12"/>
          </p:nvPr>
        </p:nvSpPr>
        <p:spPr/>
        <p:txBody>
          <a:bodyPr/>
          <a:lstStyle/>
          <a:p>
            <a:fld id="{C1596AD8-FAC7-4AE0-8C0C-E1D7D53685FB}" type="slidenum">
              <a:rPr kumimoji="1" lang="ja-JP" altLang="en-US" smtClean="0"/>
              <a:t>1</a:t>
            </a:fld>
            <a:endParaRPr kumimoji="1" lang="ja-JP" altLang="en-US"/>
          </a:p>
        </p:txBody>
      </p:sp>
    </p:spTree>
    <p:extLst>
      <p:ext uri="{BB962C8B-B14F-4D97-AF65-F5344CB8AC3E}">
        <p14:creationId xmlns:p14="http://schemas.microsoft.com/office/powerpoint/2010/main" val="436902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C27410-3CED-4556-941B-FBB755027B9D}"/>
              </a:ext>
            </a:extLst>
          </p:cNvPr>
          <p:cNvSpPr>
            <a:spLocks noGrp="1"/>
          </p:cNvSpPr>
          <p:nvPr>
            <p:ph idx="1"/>
          </p:nvPr>
        </p:nvSpPr>
        <p:spPr>
          <a:xfrm>
            <a:off x="838200" y="1253330"/>
            <a:ext cx="10515600" cy="5604669"/>
          </a:xfrm>
        </p:spPr>
        <p:txBody>
          <a:bodyPr/>
          <a:lstStyle/>
          <a:p>
            <a:pPr marL="0" indent="0">
              <a:buNone/>
            </a:pPr>
            <a:r>
              <a:rPr kumimoji="1" lang="ja-JP" altLang="en-US" dirty="0"/>
              <a:t>・パイオニア</a:t>
            </a:r>
            <a:r>
              <a:rPr kumimoji="1" lang="en-US" altLang="ja-JP" dirty="0"/>
              <a:t>10</a:t>
            </a:r>
            <a:r>
              <a:rPr kumimoji="1" lang="ja-JP" altLang="en-US" dirty="0"/>
              <a:t>号</a:t>
            </a:r>
            <a:endParaRPr kumimoji="1" lang="en-US" altLang="ja-JP" dirty="0"/>
          </a:p>
          <a:p>
            <a:pPr marL="0" indent="0">
              <a:buNone/>
            </a:pPr>
            <a:r>
              <a:rPr lang="ja-JP" altLang="en-US" dirty="0"/>
              <a:t>　</a:t>
            </a:r>
            <a:r>
              <a:rPr lang="en-US" altLang="ja-JP" dirty="0"/>
              <a:t>1972</a:t>
            </a:r>
            <a:r>
              <a:rPr lang="ja-JP" altLang="en-US" dirty="0"/>
              <a:t>年に打ち上げられ、</a:t>
            </a:r>
            <a:r>
              <a:rPr lang="en-US" altLang="ja-JP" dirty="0"/>
              <a:t>1973</a:t>
            </a:r>
            <a:r>
              <a:rPr lang="ja-JP" altLang="en-US" dirty="0"/>
              <a:t>年に木星を通過し、おうし座の </a:t>
            </a:r>
            <a:endParaRPr lang="en-US" altLang="ja-JP" dirty="0"/>
          </a:p>
          <a:p>
            <a:pPr marL="0" indent="0">
              <a:buNone/>
            </a:pPr>
            <a:r>
              <a:rPr lang="en-US" altLang="ja-JP" dirty="0"/>
              <a:t>  </a:t>
            </a:r>
            <a:r>
              <a:rPr lang="ja-JP" altLang="en-US" dirty="0"/>
              <a:t> 星座で</a:t>
            </a:r>
            <a:r>
              <a:rPr lang="en-US" altLang="ja-JP" dirty="0"/>
              <a:t>65</a:t>
            </a:r>
            <a:r>
              <a:rPr lang="ja-JP" altLang="en-US" dirty="0"/>
              <a:t>光年離れたアルデバランの方向に向かっている</a:t>
            </a:r>
            <a:endParaRPr lang="en-US" altLang="ja-JP" dirty="0"/>
          </a:p>
          <a:p>
            <a:pPr marL="0" indent="0">
              <a:buNone/>
            </a:pPr>
            <a:r>
              <a:rPr kumimoji="1" lang="ja-JP" altLang="en-US" dirty="0"/>
              <a:t>　</a:t>
            </a:r>
            <a:r>
              <a:rPr kumimoji="1" lang="en-US" altLang="ja-JP" dirty="0"/>
              <a:t>2003</a:t>
            </a:r>
            <a:r>
              <a:rPr kumimoji="1" lang="ja-JP" altLang="en-US" dirty="0"/>
              <a:t>年</a:t>
            </a:r>
            <a:r>
              <a:rPr kumimoji="1" lang="en-US" altLang="ja-JP" dirty="0"/>
              <a:t>1</a:t>
            </a:r>
            <a:r>
              <a:rPr kumimoji="1" lang="ja-JP" altLang="en-US" dirty="0"/>
              <a:t>月に連絡が途絶え</a:t>
            </a:r>
            <a:r>
              <a:rPr kumimoji="1" lang="en-US" altLang="ja-JP" dirty="0"/>
              <a:t>120AU</a:t>
            </a:r>
            <a:r>
              <a:rPr kumimoji="1" lang="ja-JP" altLang="en-US" dirty="0"/>
              <a:t>を超えたと推定されている</a:t>
            </a:r>
            <a:endParaRPr kumimoji="1" lang="en-US" altLang="ja-JP" dirty="0"/>
          </a:p>
          <a:p>
            <a:pPr marL="0" indent="0">
              <a:buNone/>
            </a:pPr>
            <a:endParaRPr lang="en-US" altLang="ja-JP" dirty="0"/>
          </a:p>
          <a:p>
            <a:pPr marL="0" indent="0">
              <a:buNone/>
            </a:pPr>
            <a:r>
              <a:rPr kumimoji="1" lang="ja-JP" altLang="en-US" dirty="0"/>
              <a:t>・ヴォイジャー</a:t>
            </a:r>
            <a:r>
              <a:rPr kumimoji="1" lang="en-US" altLang="ja-JP" dirty="0"/>
              <a:t>2</a:t>
            </a:r>
            <a:r>
              <a:rPr kumimoji="1" lang="ja-JP" altLang="en-US" dirty="0"/>
              <a:t>号</a:t>
            </a:r>
            <a:endParaRPr kumimoji="1" lang="en-US" altLang="ja-JP" dirty="0"/>
          </a:p>
          <a:p>
            <a:pPr marL="0" indent="0">
              <a:buNone/>
            </a:pPr>
            <a:r>
              <a:rPr lang="ja-JP" altLang="en-US" dirty="0"/>
              <a:t>　</a:t>
            </a:r>
            <a:r>
              <a:rPr lang="en-US" altLang="ja-JP" dirty="0"/>
              <a:t>1977</a:t>
            </a:r>
            <a:r>
              <a:rPr lang="ja-JP" altLang="en-US" dirty="0"/>
              <a:t>年に打ち上げられ、</a:t>
            </a:r>
            <a:r>
              <a:rPr lang="en-US" altLang="ja-JP" dirty="0"/>
              <a:t>1979</a:t>
            </a:r>
            <a:r>
              <a:rPr lang="ja-JP" altLang="en-US" dirty="0"/>
              <a:t>年に木星、</a:t>
            </a:r>
            <a:r>
              <a:rPr lang="en-US" altLang="ja-JP" dirty="0"/>
              <a:t>1989</a:t>
            </a:r>
            <a:r>
              <a:rPr lang="ja-JP" altLang="en-US" dirty="0"/>
              <a:t>年に土星、</a:t>
            </a:r>
            <a:r>
              <a:rPr lang="en-US" altLang="ja-JP" dirty="0"/>
              <a:t>1986</a:t>
            </a:r>
          </a:p>
          <a:p>
            <a:pPr marL="0" indent="0">
              <a:buNone/>
            </a:pPr>
            <a:r>
              <a:rPr lang="ja-JP" altLang="en-US" dirty="0"/>
              <a:t>　年に天王星、</a:t>
            </a:r>
            <a:r>
              <a:rPr lang="en-US" altLang="ja-JP" dirty="0"/>
              <a:t>1989</a:t>
            </a:r>
            <a:r>
              <a:rPr lang="ja-JP" altLang="en-US" dirty="0"/>
              <a:t>年に海王星と通過している</a:t>
            </a:r>
            <a:endParaRPr kumimoji="1" lang="ja-JP" altLang="en-US" dirty="0"/>
          </a:p>
        </p:txBody>
      </p:sp>
      <p:sp>
        <p:nvSpPr>
          <p:cNvPr id="4" name="テキスト ボックス 3">
            <a:extLst>
              <a:ext uri="{FF2B5EF4-FFF2-40B4-BE49-F238E27FC236}">
                <a16:creationId xmlns:a16="http://schemas.microsoft.com/office/drawing/2014/main" id="{F42F0D16-F3D4-48CE-B83F-F1A5F7AAA0CF}"/>
              </a:ext>
            </a:extLst>
          </p:cNvPr>
          <p:cNvSpPr txBox="1"/>
          <p:nvPr/>
        </p:nvSpPr>
        <p:spPr>
          <a:xfrm>
            <a:off x="1058779" y="5823284"/>
            <a:ext cx="10295021" cy="646331"/>
          </a:xfrm>
          <a:prstGeom prst="rect">
            <a:avLst/>
          </a:prstGeom>
          <a:noFill/>
        </p:spPr>
        <p:txBody>
          <a:bodyPr wrap="square" rtlCol="0">
            <a:spAutoFit/>
          </a:bodyPr>
          <a:lstStyle/>
          <a:p>
            <a:r>
              <a:rPr lang="en-US" altLang="ja-JP" dirty="0"/>
              <a:t>List of artificial objects leaving the Solar System</a:t>
            </a:r>
            <a:endParaRPr lang="ja-JP" altLang="ja-JP" dirty="0"/>
          </a:p>
          <a:p>
            <a:r>
              <a:rPr lang="en-US" altLang="ja-JP" dirty="0"/>
              <a:t>(</a:t>
            </a:r>
            <a:r>
              <a:rPr lang="en-US" altLang="ja-JP" u="sng" dirty="0">
                <a:hlinkClick r:id="rId2"/>
              </a:rPr>
              <a:t>https://www.wikiwand.com/en/List_of_artificial_objects_leaving_the_Solar_System</a:t>
            </a:r>
            <a:r>
              <a:rPr lang="en-US" altLang="ja-JP" dirty="0"/>
              <a:t>)</a:t>
            </a:r>
            <a:endParaRPr kumimoji="1" lang="ja-JP" altLang="en-US" dirty="0"/>
          </a:p>
        </p:txBody>
      </p:sp>
      <p:sp>
        <p:nvSpPr>
          <p:cNvPr id="2" name="スライド番号プレースホルダー 1">
            <a:extLst>
              <a:ext uri="{FF2B5EF4-FFF2-40B4-BE49-F238E27FC236}">
                <a16:creationId xmlns:a16="http://schemas.microsoft.com/office/drawing/2014/main" id="{1E2A5444-97C3-4264-BA54-735EDD6B5EFD}"/>
              </a:ext>
            </a:extLst>
          </p:cNvPr>
          <p:cNvSpPr>
            <a:spLocks noGrp="1"/>
          </p:cNvSpPr>
          <p:nvPr>
            <p:ph type="sldNum" sz="quarter" idx="12"/>
          </p:nvPr>
        </p:nvSpPr>
        <p:spPr/>
        <p:txBody>
          <a:bodyPr/>
          <a:lstStyle/>
          <a:p>
            <a:fld id="{C1596AD8-FAC7-4AE0-8C0C-E1D7D53685FB}" type="slidenum">
              <a:rPr kumimoji="1" lang="ja-JP" altLang="en-US" smtClean="0"/>
              <a:t>10</a:t>
            </a:fld>
            <a:endParaRPr kumimoji="1" lang="ja-JP" altLang="en-US"/>
          </a:p>
        </p:txBody>
      </p:sp>
      <p:sp>
        <p:nvSpPr>
          <p:cNvPr id="6" name="タイトル 1">
            <a:extLst>
              <a:ext uri="{FF2B5EF4-FFF2-40B4-BE49-F238E27FC236}">
                <a16:creationId xmlns:a16="http://schemas.microsoft.com/office/drawing/2014/main" id="{449C22B8-BFB4-4D84-90E8-C4772F11BDC0}"/>
              </a:ext>
            </a:extLst>
          </p:cNvPr>
          <p:cNvSpPr>
            <a:spLocks noGrp="1"/>
          </p:cNvSpPr>
          <p:nvPr>
            <p:ph type="title"/>
          </p:nvPr>
        </p:nvSpPr>
        <p:spPr>
          <a:xfrm>
            <a:off x="838199" y="0"/>
            <a:ext cx="11353801" cy="1325563"/>
          </a:xfrm>
        </p:spPr>
        <p:txBody>
          <a:bodyPr/>
          <a:lstStyle/>
          <a:p>
            <a:r>
              <a:rPr lang="ja-JP" altLang="en-US" dirty="0"/>
              <a:t>各探査機の情報</a:t>
            </a:r>
            <a:endParaRPr kumimoji="1" lang="ja-JP" altLang="en-US" dirty="0"/>
          </a:p>
        </p:txBody>
      </p:sp>
    </p:spTree>
    <p:extLst>
      <p:ext uri="{BB962C8B-B14F-4D97-AF65-F5344CB8AC3E}">
        <p14:creationId xmlns:p14="http://schemas.microsoft.com/office/powerpoint/2010/main" val="361466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80D9DE8-FE9A-451F-8D1C-9B581B2CEB23}"/>
              </a:ext>
            </a:extLst>
          </p:cNvPr>
          <p:cNvSpPr txBox="1"/>
          <p:nvPr/>
        </p:nvSpPr>
        <p:spPr>
          <a:xfrm>
            <a:off x="529389" y="404388"/>
            <a:ext cx="11133221" cy="523220"/>
          </a:xfrm>
          <a:prstGeom prst="rect">
            <a:avLst/>
          </a:prstGeom>
          <a:noFill/>
        </p:spPr>
        <p:txBody>
          <a:bodyPr wrap="square" rtlCol="0">
            <a:spAutoFit/>
          </a:bodyPr>
          <a:lstStyle/>
          <a:p>
            <a:r>
              <a:rPr kumimoji="1" lang="ja-JP" altLang="en-US" sz="2800" dirty="0"/>
              <a:t>パイオニア</a:t>
            </a:r>
            <a:r>
              <a:rPr kumimoji="1" lang="en-US" altLang="ja-JP" sz="2800" dirty="0"/>
              <a:t>10</a:t>
            </a:r>
            <a:r>
              <a:rPr kumimoji="1" lang="ja-JP" altLang="en-US" sz="2800" dirty="0"/>
              <a:t>号発射翌日</a:t>
            </a:r>
            <a:r>
              <a:rPr lang="en-US" altLang="ja-JP" sz="2800" dirty="0"/>
              <a:t>(1972/3/4)</a:t>
            </a:r>
            <a:r>
              <a:rPr kumimoji="1" lang="ja-JP" altLang="en-US" sz="2800" dirty="0"/>
              <a:t>のデータによる軌道再現</a:t>
            </a:r>
          </a:p>
        </p:txBody>
      </p:sp>
      <p:sp>
        <p:nvSpPr>
          <p:cNvPr id="2" name="スライド番号プレースホルダー 1">
            <a:extLst>
              <a:ext uri="{FF2B5EF4-FFF2-40B4-BE49-F238E27FC236}">
                <a16:creationId xmlns:a16="http://schemas.microsoft.com/office/drawing/2014/main" id="{C65BBDE6-B505-45E0-9489-0596CBDAE6E3}"/>
              </a:ext>
            </a:extLst>
          </p:cNvPr>
          <p:cNvSpPr>
            <a:spLocks noGrp="1"/>
          </p:cNvSpPr>
          <p:nvPr>
            <p:ph type="sldNum" sz="quarter" idx="12"/>
          </p:nvPr>
        </p:nvSpPr>
        <p:spPr>
          <a:xfrm>
            <a:off x="8610600" y="6421361"/>
            <a:ext cx="2743200" cy="365125"/>
          </a:xfrm>
        </p:spPr>
        <p:txBody>
          <a:bodyPr/>
          <a:lstStyle/>
          <a:p>
            <a:fld id="{C1596AD8-FAC7-4AE0-8C0C-E1D7D53685FB}" type="slidenum">
              <a:rPr kumimoji="1" lang="ja-JP" altLang="en-US" smtClean="0"/>
              <a:t>11</a:t>
            </a:fld>
            <a:endParaRPr kumimoji="1" lang="ja-JP" altLang="en-US"/>
          </a:p>
        </p:txBody>
      </p:sp>
      <p:pic>
        <p:nvPicPr>
          <p:cNvPr id="13" name="図 12" descr="地図 が含まれている画像&#10;&#10;自動的に生成された説明">
            <a:extLst>
              <a:ext uri="{FF2B5EF4-FFF2-40B4-BE49-F238E27FC236}">
                <a16:creationId xmlns:a16="http://schemas.microsoft.com/office/drawing/2014/main" id="{C3DB279E-E016-4330-85FE-1881BDF57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4287" y="951686"/>
            <a:ext cx="8257713" cy="4954628"/>
          </a:xfrm>
          <a:prstGeom prst="rect">
            <a:avLst/>
          </a:prstGeom>
        </p:spPr>
      </p:pic>
      <p:sp>
        <p:nvSpPr>
          <p:cNvPr id="19" name="テキスト ボックス 18">
            <a:extLst>
              <a:ext uri="{FF2B5EF4-FFF2-40B4-BE49-F238E27FC236}">
                <a16:creationId xmlns:a16="http://schemas.microsoft.com/office/drawing/2014/main" id="{D7C4B0EA-3630-40D0-94CB-713CA83B412D}"/>
              </a:ext>
            </a:extLst>
          </p:cNvPr>
          <p:cNvSpPr txBox="1"/>
          <p:nvPr/>
        </p:nvSpPr>
        <p:spPr>
          <a:xfrm>
            <a:off x="5521648" y="5784107"/>
            <a:ext cx="7573567" cy="369332"/>
          </a:xfrm>
          <a:prstGeom prst="rect">
            <a:avLst/>
          </a:prstGeom>
          <a:noFill/>
        </p:spPr>
        <p:txBody>
          <a:bodyPr wrap="square" rtlCol="0">
            <a:spAutoFit/>
          </a:bodyPr>
          <a:lstStyle/>
          <a:p>
            <a:r>
              <a:rPr lang="ja-JP" altLang="en-US" dirty="0">
                <a:solidFill>
                  <a:srgbClr val="FF0000"/>
                </a:solidFill>
              </a:rPr>
              <a:t>赤</a:t>
            </a:r>
            <a:r>
              <a:rPr lang="en-US" altLang="ja-JP" dirty="0"/>
              <a:t>:</a:t>
            </a:r>
            <a:r>
              <a:rPr lang="ja-JP" altLang="en-US" dirty="0"/>
              <a:t>シミュレーション</a:t>
            </a:r>
            <a:r>
              <a:rPr lang="en-US" altLang="ja-JP" dirty="0"/>
              <a:t>,</a:t>
            </a:r>
            <a:r>
              <a:rPr lang="ja-JP" altLang="en-US" dirty="0"/>
              <a:t>黒</a:t>
            </a:r>
            <a:r>
              <a:rPr lang="en-US" altLang="ja-JP" dirty="0"/>
              <a:t>:</a:t>
            </a:r>
            <a:r>
              <a:rPr lang="ja-JP" altLang="en-US" dirty="0"/>
              <a:t>実軌道</a:t>
            </a:r>
            <a:r>
              <a:rPr lang="en-US" altLang="ja-JP" dirty="0"/>
              <a:t>(</a:t>
            </a:r>
            <a:r>
              <a:rPr lang="ja-JP" altLang="en-US" dirty="0"/>
              <a:t>軸は天文単位</a:t>
            </a:r>
            <a:r>
              <a:rPr lang="en-US" altLang="ja-JP" dirty="0"/>
              <a:t>)</a:t>
            </a:r>
            <a:endParaRPr kumimoji="1" lang="ja-JP" altLang="en-US" dirty="0"/>
          </a:p>
        </p:txBody>
      </p:sp>
      <p:sp>
        <p:nvSpPr>
          <p:cNvPr id="4" name="テキスト ボックス 3">
            <a:extLst>
              <a:ext uri="{FF2B5EF4-FFF2-40B4-BE49-F238E27FC236}">
                <a16:creationId xmlns:a16="http://schemas.microsoft.com/office/drawing/2014/main" id="{09ADDE6A-3F89-416C-AFF4-4371BD40B320}"/>
              </a:ext>
            </a:extLst>
          </p:cNvPr>
          <p:cNvSpPr txBox="1"/>
          <p:nvPr/>
        </p:nvSpPr>
        <p:spPr>
          <a:xfrm>
            <a:off x="224590" y="2524919"/>
            <a:ext cx="4140190" cy="1815882"/>
          </a:xfrm>
          <a:prstGeom prst="rect">
            <a:avLst/>
          </a:prstGeom>
          <a:noFill/>
        </p:spPr>
        <p:txBody>
          <a:bodyPr wrap="square" rtlCol="0">
            <a:spAutoFit/>
          </a:bodyPr>
          <a:lstStyle/>
          <a:p>
            <a:r>
              <a:rPr kumimoji="1" lang="ja-JP" altLang="en-US" sz="2800" dirty="0"/>
              <a:t>シミュレータの軌道が実軌道と異なり</a:t>
            </a:r>
            <a:r>
              <a:rPr lang="ja-JP" altLang="en-US" sz="2800" dirty="0"/>
              <a:t>、太陽系内に戻っていくような軌道をとっている</a:t>
            </a:r>
            <a:endParaRPr kumimoji="1" lang="ja-JP" altLang="en-US" sz="2800" dirty="0"/>
          </a:p>
        </p:txBody>
      </p:sp>
    </p:spTree>
    <p:extLst>
      <p:ext uri="{BB962C8B-B14F-4D97-AF65-F5344CB8AC3E}">
        <p14:creationId xmlns:p14="http://schemas.microsoft.com/office/powerpoint/2010/main" val="100700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DAF8FE9-7371-4451-956D-36560598BFB9}"/>
              </a:ext>
            </a:extLst>
          </p:cNvPr>
          <p:cNvSpPr txBox="1"/>
          <p:nvPr/>
        </p:nvSpPr>
        <p:spPr>
          <a:xfrm>
            <a:off x="737938" y="585538"/>
            <a:ext cx="11133221" cy="523220"/>
          </a:xfrm>
          <a:prstGeom prst="rect">
            <a:avLst/>
          </a:prstGeom>
          <a:noFill/>
        </p:spPr>
        <p:txBody>
          <a:bodyPr wrap="square" rtlCol="0">
            <a:spAutoFit/>
          </a:bodyPr>
          <a:lstStyle/>
          <a:p>
            <a:r>
              <a:rPr kumimoji="1" lang="ja-JP" altLang="en-US" sz="2800" dirty="0"/>
              <a:t>木星スイングバイ時の速度変化</a:t>
            </a:r>
          </a:p>
        </p:txBody>
      </p:sp>
      <p:sp>
        <p:nvSpPr>
          <p:cNvPr id="2" name="スライド番号プレースホルダー 1">
            <a:extLst>
              <a:ext uri="{FF2B5EF4-FFF2-40B4-BE49-F238E27FC236}">
                <a16:creationId xmlns:a16="http://schemas.microsoft.com/office/drawing/2014/main" id="{BE2BD4AE-3314-4E5D-AB10-F1D2D8C05DA8}"/>
              </a:ext>
            </a:extLst>
          </p:cNvPr>
          <p:cNvSpPr>
            <a:spLocks noGrp="1"/>
          </p:cNvSpPr>
          <p:nvPr>
            <p:ph type="sldNum" sz="quarter" idx="12"/>
          </p:nvPr>
        </p:nvSpPr>
        <p:spPr/>
        <p:txBody>
          <a:bodyPr/>
          <a:lstStyle/>
          <a:p>
            <a:fld id="{C1596AD8-FAC7-4AE0-8C0C-E1D7D53685FB}" type="slidenum">
              <a:rPr kumimoji="1" lang="ja-JP" altLang="en-US" smtClean="0"/>
              <a:t>12</a:t>
            </a:fld>
            <a:endParaRPr kumimoji="1" lang="ja-JP" altLang="en-US"/>
          </a:p>
        </p:txBody>
      </p:sp>
      <p:pic>
        <p:nvPicPr>
          <p:cNvPr id="4" name="図 3" descr="地図, 写真, 大きい, 男 が含まれている画像&#10;&#10;自動的に生成された説明">
            <a:extLst>
              <a:ext uri="{FF2B5EF4-FFF2-40B4-BE49-F238E27FC236}">
                <a16:creationId xmlns:a16="http://schemas.microsoft.com/office/drawing/2014/main" id="{05A2ED75-A4C1-4552-B8ED-9087C6E6D4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4811" y="1108758"/>
            <a:ext cx="8327189" cy="4996314"/>
          </a:xfrm>
          <a:prstGeom prst="rect">
            <a:avLst/>
          </a:prstGeom>
        </p:spPr>
      </p:pic>
      <p:sp>
        <p:nvSpPr>
          <p:cNvPr id="13" name="テキスト ボックス 12">
            <a:extLst>
              <a:ext uri="{FF2B5EF4-FFF2-40B4-BE49-F238E27FC236}">
                <a16:creationId xmlns:a16="http://schemas.microsoft.com/office/drawing/2014/main" id="{D8E32550-0B6D-412F-A0E9-0E61DBF2B1D0}"/>
              </a:ext>
            </a:extLst>
          </p:cNvPr>
          <p:cNvSpPr txBox="1"/>
          <p:nvPr/>
        </p:nvSpPr>
        <p:spPr>
          <a:xfrm>
            <a:off x="6982327" y="4716379"/>
            <a:ext cx="2626895" cy="461665"/>
          </a:xfrm>
          <a:prstGeom prst="rect">
            <a:avLst/>
          </a:prstGeom>
          <a:noFill/>
          <a:ln>
            <a:solidFill>
              <a:schemeClr val="tx1"/>
            </a:solidFill>
          </a:ln>
        </p:spPr>
        <p:txBody>
          <a:bodyPr wrap="square" rtlCol="0">
            <a:spAutoFit/>
          </a:bodyPr>
          <a:lstStyle/>
          <a:p>
            <a:r>
              <a:rPr lang="ja-JP" altLang="en-US" sz="2400" dirty="0"/>
              <a:t>木星スイングバイ</a:t>
            </a:r>
            <a:endParaRPr kumimoji="1" lang="ja-JP" altLang="en-US" sz="2400" dirty="0"/>
          </a:p>
        </p:txBody>
      </p:sp>
      <p:cxnSp>
        <p:nvCxnSpPr>
          <p:cNvPr id="15" name="直線矢印コネクタ 14">
            <a:extLst>
              <a:ext uri="{FF2B5EF4-FFF2-40B4-BE49-F238E27FC236}">
                <a16:creationId xmlns:a16="http://schemas.microsoft.com/office/drawing/2014/main" id="{8A8B5F2E-39A8-4FAB-8BCF-D6729A93AD22}"/>
              </a:ext>
            </a:extLst>
          </p:cNvPr>
          <p:cNvCxnSpPr/>
          <p:nvPr/>
        </p:nvCxnSpPr>
        <p:spPr>
          <a:xfrm flipH="1" flipV="1">
            <a:off x="6481011" y="4604084"/>
            <a:ext cx="501316" cy="3431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6" name="テキスト ボックス 15">
            <a:extLst>
              <a:ext uri="{FF2B5EF4-FFF2-40B4-BE49-F238E27FC236}">
                <a16:creationId xmlns:a16="http://schemas.microsoft.com/office/drawing/2014/main" id="{BB9841D3-9E18-42A9-B443-4005EED75FDA}"/>
              </a:ext>
            </a:extLst>
          </p:cNvPr>
          <p:cNvSpPr txBox="1"/>
          <p:nvPr/>
        </p:nvSpPr>
        <p:spPr>
          <a:xfrm>
            <a:off x="9066554" y="1796534"/>
            <a:ext cx="2211045" cy="369332"/>
          </a:xfrm>
          <a:prstGeom prst="rect">
            <a:avLst/>
          </a:prstGeom>
          <a:solidFill>
            <a:schemeClr val="bg1"/>
          </a:solidFill>
        </p:spPr>
        <p:txBody>
          <a:bodyPr wrap="square" rtlCol="0">
            <a:spAutoFit/>
          </a:bodyPr>
          <a:lstStyle/>
          <a:p>
            <a:pPr algn="r"/>
            <a:r>
              <a:rPr lang="ja-JP" altLang="en-US" dirty="0"/>
              <a:t>太陽系の脱出速度</a:t>
            </a:r>
            <a:endParaRPr kumimoji="1" lang="ja-JP" altLang="en-US" dirty="0"/>
          </a:p>
        </p:txBody>
      </p:sp>
      <p:sp>
        <p:nvSpPr>
          <p:cNvPr id="8" name="テキスト ボックス 7">
            <a:extLst>
              <a:ext uri="{FF2B5EF4-FFF2-40B4-BE49-F238E27FC236}">
                <a16:creationId xmlns:a16="http://schemas.microsoft.com/office/drawing/2014/main" id="{25B30D53-239B-4F67-8FA8-3DDAB4B73187}"/>
              </a:ext>
            </a:extLst>
          </p:cNvPr>
          <p:cNvSpPr txBox="1"/>
          <p:nvPr/>
        </p:nvSpPr>
        <p:spPr>
          <a:xfrm>
            <a:off x="737938" y="2165866"/>
            <a:ext cx="3256534" cy="2677656"/>
          </a:xfrm>
          <a:prstGeom prst="rect">
            <a:avLst/>
          </a:prstGeom>
          <a:noFill/>
        </p:spPr>
        <p:txBody>
          <a:bodyPr wrap="square" rtlCol="0">
            <a:spAutoFit/>
          </a:bodyPr>
          <a:lstStyle/>
          <a:p>
            <a:r>
              <a:rPr lang="ja-JP" altLang="en-US" sz="2800" dirty="0"/>
              <a:t>シミュレータでの加速は実際の加速に及ばず太陽系の脱出速度を超えることが出来ていない</a:t>
            </a:r>
            <a:endParaRPr kumimoji="1" lang="ja-JP" altLang="en-US" sz="2800" dirty="0"/>
          </a:p>
        </p:txBody>
      </p:sp>
    </p:spTree>
    <p:extLst>
      <p:ext uri="{BB962C8B-B14F-4D97-AF65-F5344CB8AC3E}">
        <p14:creationId xmlns:p14="http://schemas.microsoft.com/office/powerpoint/2010/main" val="2038791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80D9DE8-FE9A-451F-8D1C-9B581B2CEB23}"/>
              </a:ext>
            </a:extLst>
          </p:cNvPr>
          <p:cNvSpPr txBox="1"/>
          <p:nvPr/>
        </p:nvSpPr>
        <p:spPr>
          <a:xfrm>
            <a:off x="545432" y="404388"/>
            <a:ext cx="11133221" cy="523220"/>
          </a:xfrm>
          <a:prstGeom prst="rect">
            <a:avLst/>
          </a:prstGeom>
          <a:noFill/>
        </p:spPr>
        <p:txBody>
          <a:bodyPr wrap="square" rtlCol="0">
            <a:spAutoFit/>
          </a:bodyPr>
          <a:lstStyle/>
          <a:p>
            <a:r>
              <a:rPr kumimoji="1" lang="ja-JP" altLang="en-US" sz="2800" dirty="0"/>
              <a:t>パイオニア</a:t>
            </a:r>
            <a:r>
              <a:rPr kumimoji="1" lang="en-US" altLang="ja-JP" sz="2800" dirty="0"/>
              <a:t>10</a:t>
            </a:r>
            <a:r>
              <a:rPr kumimoji="1" lang="ja-JP" altLang="en-US" sz="2800" dirty="0"/>
              <a:t>号発射半年後</a:t>
            </a:r>
            <a:r>
              <a:rPr lang="en-US" altLang="ja-JP" sz="2800" dirty="0"/>
              <a:t>(1972/9/4)</a:t>
            </a:r>
            <a:r>
              <a:rPr kumimoji="1" lang="ja-JP" altLang="en-US" sz="2800" dirty="0"/>
              <a:t>のデータによる軌道再現</a:t>
            </a:r>
          </a:p>
        </p:txBody>
      </p:sp>
      <p:sp>
        <p:nvSpPr>
          <p:cNvPr id="2" name="スライド番号プレースホルダー 1">
            <a:extLst>
              <a:ext uri="{FF2B5EF4-FFF2-40B4-BE49-F238E27FC236}">
                <a16:creationId xmlns:a16="http://schemas.microsoft.com/office/drawing/2014/main" id="{C0BC91A6-ED59-47C1-A8E8-184E37421293}"/>
              </a:ext>
            </a:extLst>
          </p:cNvPr>
          <p:cNvSpPr>
            <a:spLocks noGrp="1"/>
          </p:cNvSpPr>
          <p:nvPr>
            <p:ph type="sldNum" sz="quarter" idx="12"/>
          </p:nvPr>
        </p:nvSpPr>
        <p:spPr/>
        <p:txBody>
          <a:bodyPr/>
          <a:lstStyle/>
          <a:p>
            <a:fld id="{C1596AD8-FAC7-4AE0-8C0C-E1D7D53685FB}" type="slidenum">
              <a:rPr kumimoji="1" lang="ja-JP" altLang="en-US" smtClean="0"/>
              <a:t>13</a:t>
            </a:fld>
            <a:endParaRPr kumimoji="1" lang="ja-JP" altLang="en-US" dirty="0"/>
          </a:p>
        </p:txBody>
      </p:sp>
      <p:pic>
        <p:nvPicPr>
          <p:cNvPr id="5" name="図 4" descr="地図, テーブル, スキー, グループ が含まれている画像&#10;&#10;自動的に生成された説明">
            <a:extLst>
              <a:ext uri="{FF2B5EF4-FFF2-40B4-BE49-F238E27FC236}">
                <a16:creationId xmlns:a16="http://schemas.microsoft.com/office/drawing/2014/main" id="{42198ADA-BD79-4EC9-B67C-F7860F0536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0062" y="908154"/>
            <a:ext cx="8391938" cy="5035162"/>
          </a:xfrm>
          <a:prstGeom prst="rect">
            <a:avLst/>
          </a:prstGeom>
        </p:spPr>
      </p:pic>
      <p:sp>
        <p:nvSpPr>
          <p:cNvPr id="12" name="テキスト ボックス 11">
            <a:extLst>
              <a:ext uri="{FF2B5EF4-FFF2-40B4-BE49-F238E27FC236}">
                <a16:creationId xmlns:a16="http://schemas.microsoft.com/office/drawing/2014/main" id="{B6941276-D0CD-467C-BF6E-CDD534C4D92F}"/>
              </a:ext>
            </a:extLst>
          </p:cNvPr>
          <p:cNvSpPr txBox="1"/>
          <p:nvPr/>
        </p:nvSpPr>
        <p:spPr>
          <a:xfrm>
            <a:off x="5917844" y="5943316"/>
            <a:ext cx="7573567" cy="369332"/>
          </a:xfrm>
          <a:prstGeom prst="rect">
            <a:avLst/>
          </a:prstGeom>
          <a:noFill/>
        </p:spPr>
        <p:txBody>
          <a:bodyPr wrap="square" rtlCol="0">
            <a:spAutoFit/>
          </a:bodyPr>
          <a:lstStyle/>
          <a:p>
            <a:r>
              <a:rPr lang="ja-JP" altLang="en-US" dirty="0">
                <a:solidFill>
                  <a:srgbClr val="FF0000"/>
                </a:solidFill>
              </a:rPr>
              <a:t>赤</a:t>
            </a:r>
            <a:r>
              <a:rPr lang="en-US" altLang="ja-JP" dirty="0"/>
              <a:t>:</a:t>
            </a:r>
            <a:r>
              <a:rPr lang="ja-JP" altLang="en-US" dirty="0"/>
              <a:t>シミュレーション</a:t>
            </a:r>
            <a:r>
              <a:rPr lang="en-US" altLang="ja-JP" dirty="0"/>
              <a:t>,</a:t>
            </a:r>
            <a:r>
              <a:rPr lang="ja-JP" altLang="en-US" dirty="0"/>
              <a:t>黒</a:t>
            </a:r>
            <a:r>
              <a:rPr lang="en-US" altLang="ja-JP" dirty="0"/>
              <a:t>:</a:t>
            </a:r>
            <a:r>
              <a:rPr lang="ja-JP" altLang="en-US" dirty="0"/>
              <a:t>実軌道</a:t>
            </a:r>
            <a:r>
              <a:rPr lang="en-US" altLang="ja-JP" dirty="0"/>
              <a:t>(</a:t>
            </a:r>
            <a:r>
              <a:rPr lang="ja-JP" altLang="en-US" dirty="0"/>
              <a:t>軸は天文単位</a:t>
            </a:r>
            <a:r>
              <a:rPr lang="en-US" altLang="ja-JP" dirty="0"/>
              <a:t>)</a:t>
            </a:r>
            <a:endParaRPr kumimoji="1" lang="ja-JP" altLang="en-US" dirty="0"/>
          </a:p>
        </p:txBody>
      </p:sp>
      <p:sp>
        <p:nvSpPr>
          <p:cNvPr id="6" name="テキスト ボックス 5">
            <a:extLst>
              <a:ext uri="{FF2B5EF4-FFF2-40B4-BE49-F238E27FC236}">
                <a16:creationId xmlns:a16="http://schemas.microsoft.com/office/drawing/2014/main" id="{D4DB1056-E40E-40B3-924C-EB63A41E3059}"/>
              </a:ext>
            </a:extLst>
          </p:cNvPr>
          <p:cNvSpPr txBox="1"/>
          <p:nvPr/>
        </p:nvSpPr>
        <p:spPr>
          <a:xfrm>
            <a:off x="545432" y="1973843"/>
            <a:ext cx="3465094" cy="2246769"/>
          </a:xfrm>
          <a:prstGeom prst="rect">
            <a:avLst/>
          </a:prstGeom>
          <a:noFill/>
        </p:spPr>
        <p:txBody>
          <a:bodyPr wrap="square" rtlCol="0">
            <a:spAutoFit/>
          </a:bodyPr>
          <a:lstStyle/>
          <a:p>
            <a:r>
              <a:rPr lang="ja-JP" altLang="en-US" sz="2800" dirty="0"/>
              <a:t>シミュレータの軌道が実軌道にかなり近いものになっているがまだ差異が見られる</a:t>
            </a:r>
            <a:endParaRPr kumimoji="1" lang="ja-JP" altLang="en-US" sz="2800" dirty="0"/>
          </a:p>
        </p:txBody>
      </p:sp>
    </p:spTree>
    <p:extLst>
      <p:ext uri="{BB962C8B-B14F-4D97-AF65-F5344CB8AC3E}">
        <p14:creationId xmlns:p14="http://schemas.microsoft.com/office/powerpoint/2010/main" val="233427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DAF8FE9-7371-4451-956D-36560598BFB9}"/>
              </a:ext>
            </a:extLst>
          </p:cNvPr>
          <p:cNvSpPr txBox="1"/>
          <p:nvPr/>
        </p:nvSpPr>
        <p:spPr>
          <a:xfrm>
            <a:off x="737938" y="585538"/>
            <a:ext cx="11133221" cy="523220"/>
          </a:xfrm>
          <a:prstGeom prst="rect">
            <a:avLst/>
          </a:prstGeom>
          <a:noFill/>
        </p:spPr>
        <p:txBody>
          <a:bodyPr wrap="square" rtlCol="0">
            <a:spAutoFit/>
          </a:bodyPr>
          <a:lstStyle/>
          <a:p>
            <a:r>
              <a:rPr kumimoji="1" lang="ja-JP" altLang="en-US" sz="2800" dirty="0"/>
              <a:t>木星スイングバイ時の速度変化</a:t>
            </a:r>
          </a:p>
        </p:txBody>
      </p:sp>
      <p:sp>
        <p:nvSpPr>
          <p:cNvPr id="2" name="スライド番号プレースホルダー 1">
            <a:extLst>
              <a:ext uri="{FF2B5EF4-FFF2-40B4-BE49-F238E27FC236}">
                <a16:creationId xmlns:a16="http://schemas.microsoft.com/office/drawing/2014/main" id="{225C25D7-3754-4315-91E7-485CF0092C4C}"/>
              </a:ext>
            </a:extLst>
          </p:cNvPr>
          <p:cNvSpPr>
            <a:spLocks noGrp="1"/>
          </p:cNvSpPr>
          <p:nvPr>
            <p:ph type="sldNum" sz="quarter" idx="12"/>
          </p:nvPr>
        </p:nvSpPr>
        <p:spPr/>
        <p:txBody>
          <a:bodyPr/>
          <a:lstStyle/>
          <a:p>
            <a:fld id="{C1596AD8-FAC7-4AE0-8C0C-E1D7D53685FB}" type="slidenum">
              <a:rPr kumimoji="1" lang="ja-JP" altLang="en-US" smtClean="0"/>
              <a:t>14</a:t>
            </a:fld>
            <a:endParaRPr kumimoji="1" lang="ja-JP" altLang="en-US"/>
          </a:p>
        </p:txBody>
      </p:sp>
      <p:pic>
        <p:nvPicPr>
          <p:cNvPr id="11" name="図 10" descr="地図, 写真, 大きい, 座る が含まれている画像&#10;&#10;自動的に生成された説明">
            <a:extLst>
              <a:ext uri="{FF2B5EF4-FFF2-40B4-BE49-F238E27FC236}">
                <a16:creationId xmlns:a16="http://schemas.microsoft.com/office/drawing/2014/main" id="{CCFAC430-C1E7-4147-A431-5F17497432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4063" y="1108759"/>
            <a:ext cx="8357937" cy="5014762"/>
          </a:xfrm>
          <a:prstGeom prst="rect">
            <a:avLst/>
          </a:prstGeom>
        </p:spPr>
      </p:pic>
      <p:sp>
        <p:nvSpPr>
          <p:cNvPr id="12" name="テキスト ボックス 11">
            <a:extLst>
              <a:ext uri="{FF2B5EF4-FFF2-40B4-BE49-F238E27FC236}">
                <a16:creationId xmlns:a16="http://schemas.microsoft.com/office/drawing/2014/main" id="{5B8BF185-8B77-40F5-A787-44E70788332F}"/>
              </a:ext>
            </a:extLst>
          </p:cNvPr>
          <p:cNvSpPr txBox="1"/>
          <p:nvPr/>
        </p:nvSpPr>
        <p:spPr>
          <a:xfrm>
            <a:off x="6982327" y="4716379"/>
            <a:ext cx="2626895" cy="461665"/>
          </a:xfrm>
          <a:prstGeom prst="rect">
            <a:avLst/>
          </a:prstGeom>
          <a:noFill/>
          <a:ln>
            <a:solidFill>
              <a:schemeClr val="tx1"/>
            </a:solidFill>
          </a:ln>
        </p:spPr>
        <p:txBody>
          <a:bodyPr wrap="square" rtlCol="0">
            <a:spAutoFit/>
          </a:bodyPr>
          <a:lstStyle/>
          <a:p>
            <a:r>
              <a:rPr lang="ja-JP" altLang="en-US" sz="2400" dirty="0"/>
              <a:t>木星スイングバイ</a:t>
            </a:r>
            <a:endParaRPr kumimoji="1" lang="ja-JP" altLang="en-US" sz="2400" dirty="0"/>
          </a:p>
        </p:txBody>
      </p:sp>
      <p:cxnSp>
        <p:nvCxnSpPr>
          <p:cNvPr id="13" name="直線矢印コネクタ 12">
            <a:extLst>
              <a:ext uri="{FF2B5EF4-FFF2-40B4-BE49-F238E27FC236}">
                <a16:creationId xmlns:a16="http://schemas.microsoft.com/office/drawing/2014/main" id="{2AA4184D-CFE2-4C48-B733-058692C5E84F}"/>
              </a:ext>
            </a:extLst>
          </p:cNvPr>
          <p:cNvCxnSpPr/>
          <p:nvPr/>
        </p:nvCxnSpPr>
        <p:spPr>
          <a:xfrm flipH="1" flipV="1">
            <a:off x="6481011" y="4604084"/>
            <a:ext cx="501316" cy="3431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テキスト ボックス 13">
            <a:extLst>
              <a:ext uri="{FF2B5EF4-FFF2-40B4-BE49-F238E27FC236}">
                <a16:creationId xmlns:a16="http://schemas.microsoft.com/office/drawing/2014/main" id="{5E04FBB2-2A4E-487C-B450-10CC365076D8}"/>
              </a:ext>
            </a:extLst>
          </p:cNvPr>
          <p:cNvSpPr txBox="1"/>
          <p:nvPr/>
        </p:nvSpPr>
        <p:spPr>
          <a:xfrm>
            <a:off x="9050512" y="1796534"/>
            <a:ext cx="2211045" cy="369332"/>
          </a:xfrm>
          <a:prstGeom prst="rect">
            <a:avLst/>
          </a:prstGeom>
          <a:solidFill>
            <a:schemeClr val="bg1"/>
          </a:solidFill>
        </p:spPr>
        <p:txBody>
          <a:bodyPr wrap="square" rtlCol="0">
            <a:spAutoFit/>
          </a:bodyPr>
          <a:lstStyle/>
          <a:p>
            <a:pPr algn="r"/>
            <a:r>
              <a:rPr lang="ja-JP" altLang="en-US" dirty="0"/>
              <a:t>太陽系の脱出速度</a:t>
            </a:r>
            <a:endParaRPr kumimoji="1" lang="ja-JP" altLang="en-US" dirty="0"/>
          </a:p>
        </p:txBody>
      </p:sp>
      <p:sp>
        <p:nvSpPr>
          <p:cNvPr id="8" name="テキスト ボックス 7">
            <a:extLst>
              <a:ext uri="{FF2B5EF4-FFF2-40B4-BE49-F238E27FC236}">
                <a16:creationId xmlns:a16="http://schemas.microsoft.com/office/drawing/2014/main" id="{9F96BE61-C7A9-4556-8DB9-DFFAA08C6D25}"/>
              </a:ext>
            </a:extLst>
          </p:cNvPr>
          <p:cNvSpPr txBox="1"/>
          <p:nvPr/>
        </p:nvSpPr>
        <p:spPr>
          <a:xfrm>
            <a:off x="577529" y="1796534"/>
            <a:ext cx="3256534" cy="1384995"/>
          </a:xfrm>
          <a:prstGeom prst="rect">
            <a:avLst/>
          </a:prstGeom>
          <a:noFill/>
        </p:spPr>
        <p:txBody>
          <a:bodyPr wrap="square" rtlCol="0">
            <a:spAutoFit/>
          </a:bodyPr>
          <a:lstStyle/>
          <a:p>
            <a:r>
              <a:rPr kumimoji="1" lang="ja-JP" altLang="en-US" sz="2800" dirty="0"/>
              <a:t>実際の速度にかなり近しい値をとっている</a:t>
            </a:r>
          </a:p>
        </p:txBody>
      </p:sp>
    </p:spTree>
    <p:extLst>
      <p:ext uri="{BB962C8B-B14F-4D97-AF65-F5344CB8AC3E}">
        <p14:creationId xmlns:p14="http://schemas.microsoft.com/office/powerpoint/2010/main" val="2167014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80D9DE8-FE9A-451F-8D1C-9B581B2CEB23}"/>
              </a:ext>
            </a:extLst>
          </p:cNvPr>
          <p:cNvSpPr txBox="1"/>
          <p:nvPr/>
        </p:nvSpPr>
        <p:spPr>
          <a:xfrm>
            <a:off x="545432" y="404388"/>
            <a:ext cx="11133221" cy="954107"/>
          </a:xfrm>
          <a:prstGeom prst="rect">
            <a:avLst/>
          </a:prstGeom>
          <a:noFill/>
        </p:spPr>
        <p:txBody>
          <a:bodyPr wrap="square" rtlCol="0">
            <a:spAutoFit/>
          </a:bodyPr>
          <a:lstStyle/>
          <a:p>
            <a:r>
              <a:rPr kumimoji="1" lang="ja-JP" altLang="en-US" sz="2800" dirty="0"/>
              <a:t>パイオニア</a:t>
            </a:r>
            <a:r>
              <a:rPr kumimoji="1" lang="en-US" altLang="ja-JP" sz="2800" dirty="0"/>
              <a:t>10</a:t>
            </a:r>
            <a:r>
              <a:rPr kumimoji="1" lang="ja-JP" altLang="en-US" sz="2800" dirty="0"/>
              <a:t>号木星最接近</a:t>
            </a:r>
            <a:r>
              <a:rPr kumimoji="1" lang="en-US" altLang="ja-JP" sz="2800" dirty="0"/>
              <a:t>2</a:t>
            </a:r>
            <a:r>
              <a:rPr kumimoji="1" lang="ja-JP" altLang="en-US" sz="2800" dirty="0"/>
              <a:t>週間前</a:t>
            </a:r>
            <a:r>
              <a:rPr lang="en-US" altLang="ja-JP" sz="2800" dirty="0"/>
              <a:t>(1973/11/20)</a:t>
            </a:r>
            <a:r>
              <a:rPr kumimoji="1" lang="ja-JP" altLang="en-US" sz="2800" dirty="0"/>
              <a:t>のデータによる軌道再現</a:t>
            </a:r>
          </a:p>
        </p:txBody>
      </p:sp>
      <p:sp>
        <p:nvSpPr>
          <p:cNvPr id="2" name="スライド番号プレースホルダー 1">
            <a:extLst>
              <a:ext uri="{FF2B5EF4-FFF2-40B4-BE49-F238E27FC236}">
                <a16:creationId xmlns:a16="http://schemas.microsoft.com/office/drawing/2014/main" id="{F9DF12FA-6473-4782-B9C7-F4D44A4089AA}"/>
              </a:ext>
            </a:extLst>
          </p:cNvPr>
          <p:cNvSpPr>
            <a:spLocks noGrp="1"/>
          </p:cNvSpPr>
          <p:nvPr>
            <p:ph type="sldNum" sz="quarter" idx="12"/>
          </p:nvPr>
        </p:nvSpPr>
        <p:spPr/>
        <p:txBody>
          <a:bodyPr/>
          <a:lstStyle/>
          <a:p>
            <a:fld id="{C1596AD8-FAC7-4AE0-8C0C-E1D7D53685FB}" type="slidenum">
              <a:rPr kumimoji="1" lang="ja-JP" altLang="en-US" smtClean="0"/>
              <a:t>15</a:t>
            </a:fld>
            <a:endParaRPr kumimoji="1" lang="ja-JP" altLang="en-US"/>
          </a:p>
        </p:txBody>
      </p:sp>
      <p:pic>
        <p:nvPicPr>
          <p:cNvPr id="5" name="図 4" descr="地図, テーブル, グループ が含まれている画像&#10;&#10;自動的に生成された説明">
            <a:extLst>
              <a:ext uri="{FF2B5EF4-FFF2-40B4-BE49-F238E27FC236}">
                <a16:creationId xmlns:a16="http://schemas.microsoft.com/office/drawing/2014/main" id="{4EC3D860-E98B-4BAB-8322-63E394989D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5522" y="937260"/>
            <a:ext cx="8146478" cy="4887887"/>
          </a:xfrm>
          <a:prstGeom prst="rect">
            <a:avLst/>
          </a:prstGeom>
        </p:spPr>
      </p:pic>
      <p:sp>
        <p:nvSpPr>
          <p:cNvPr id="12" name="テキスト ボックス 11">
            <a:extLst>
              <a:ext uri="{FF2B5EF4-FFF2-40B4-BE49-F238E27FC236}">
                <a16:creationId xmlns:a16="http://schemas.microsoft.com/office/drawing/2014/main" id="{B6941276-D0CD-467C-BF6E-CDD534C4D92F}"/>
              </a:ext>
            </a:extLst>
          </p:cNvPr>
          <p:cNvSpPr txBox="1"/>
          <p:nvPr/>
        </p:nvSpPr>
        <p:spPr>
          <a:xfrm>
            <a:off x="5789507" y="5825147"/>
            <a:ext cx="7573567" cy="369332"/>
          </a:xfrm>
          <a:prstGeom prst="rect">
            <a:avLst/>
          </a:prstGeom>
          <a:noFill/>
        </p:spPr>
        <p:txBody>
          <a:bodyPr wrap="square" rtlCol="0">
            <a:spAutoFit/>
          </a:bodyPr>
          <a:lstStyle/>
          <a:p>
            <a:r>
              <a:rPr lang="ja-JP" altLang="en-US" dirty="0">
                <a:solidFill>
                  <a:srgbClr val="FF0000"/>
                </a:solidFill>
              </a:rPr>
              <a:t>赤</a:t>
            </a:r>
            <a:r>
              <a:rPr lang="en-US" altLang="ja-JP" dirty="0"/>
              <a:t>:</a:t>
            </a:r>
            <a:r>
              <a:rPr lang="ja-JP" altLang="en-US" dirty="0"/>
              <a:t>シミュレーション</a:t>
            </a:r>
            <a:r>
              <a:rPr lang="en-US" altLang="ja-JP" dirty="0"/>
              <a:t>,</a:t>
            </a:r>
            <a:r>
              <a:rPr lang="ja-JP" altLang="en-US" dirty="0"/>
              <a:t>黒</a:t>
            </a:r>
            <a:r>
              <a:rPr lang="en-US" altLang="ja-JP" dirty="0"/>
              <a:t>:</a:t>
            </a:r>
            <a:r>
              <a:rPr lang="ja-JP" altLang="en-US" dirty="0"/>
              <a:t>実軌道</a:t>
            </a:r>
            <a:r>
              <a:rPr lang="en-US" altLang="ja-JP" dirty="0"/>
              <a:t>(</a:t>
            </a:r>
            <a:r>
              <a:rPr lang="ja-JP" altLang="en-US" dirty="0"/>
              <a:t>軸は天文単位</a:t>
            </a:r>
            <a:r>
              <a:rPr lang="en-US" altLang="ja-JP" dirty="0"/>
              <a:t>)</a:t>
            </a:r>
            <a:endParaRPr kumimoji="1" lang="ja-JP" altLang="en-US" dirty="0"/>
          </a:p>
        </p:txBody>
      </p:sp>
      <p:sp>
        <p:nvSpPr>
          <p:cNvPr id="6" name="テキスト ボックス 5">
            <a:extLst>
              <a:ext uri="{FF2B5EF4-FFF2-40B4-BE49-F238E27FC236}">
                <a16:creationId xmlns:a16="http://schemas.microsoft.com/office/drawing/2014/main" id="{64515A14-E921-4A21-88A9-BA06293D820D}"/>
              </a:ext>
            </a:extLst>
          </p:cNvPr>
          <p:cNvSpPr txBox="1"/>
          <p:nvPr/>
        </p:nvSpPr>
        <p:spPr>
          <a:xfrm>
            <a:off x="259585" y="1391218"/>
            <a:ext cx="4424709" cy="3970318"/>
          </a:xfrm>
          <a:prstGeom prst="rect">
            <a:avLst/>
          </a:prstGeom>
          <a:noFill/>
        </p:spPr>
        <p:txBody>
          <a:bodyPr wrap="square" rtlCol="0">
            <a:spAutoFit/>
          </a:bodyPr>
          <a:lstStyle/>
          <a:p>
            <a:r>
              <a:rPr lang="ja-JP" altLang="en-US" sz="2800" dirty="0"/>
              <a:t>シミュレータの軌道が実際の軌道と概ね一致している</a:t>
            </a:r>
            <a:endParaRPr lang="en-US" altLang="ja-JP" sz="2800" dirty="0"/>
          </a:p>
          <a:p>
            <a:r>
              <a:rPr lang="ja-JP" altLang="en-US" sz="2800" dirty="0"/>
              <a:t>初期データを木星接近日時に近づけることにより実軌道に近づいている為、惑星接近までに探査機自身による軌道修正が行われていることが分かる</a:t>
            </a:r>
            <a:endParaRPr kumimoji="1" lang="ja-JP" altLang="en-US" sz="2800" dirty="0"/>
          </a:p>
        </p:txBody>
      </p:sp>
    </p:spTree>
    <p:extLst>
      <p:ext uri="{BB962C8B-B14F-4D97-AF65-F5344CB8AC3E}">
        <p14:creationId xmlns:p14="http://schemas.microsoft.com/office/powerpoint/2010/main" val="2628809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F9DDFC-DEE0-4F4D-A23A-29B78F43059F}"/>
              </a:ext>
            </a:extLst>
          </p:cNvPr>
          <p:cNvSpPr>
            <a:spLocks noGrp="1"/>
          </p:cNvSpPr>
          <p:nvPr>
            <p:ph type="title"/>
          </p:nvPr>
        </p:nvSpPr>
        <p:spPr>
          <a:xfrm>
            <a:off x="838200" y="18255"/>
            <a:ext cx="10515600" cy="1325563"/>
          </a:xfrm>
        </p:spPr>
        <p:txBody>
          <a:bodyPr/>
          <a:lstStyle/>
          <a:p>
            <a:r>
              <a:rPr kumimoji="1" lang="ja-JP" altLang="en-US" dirty="0"/>
              <a:t>木星付近のパイオニア</a:t>
            </a:r>
            <a:r>
              <a:rPr kumimoji="1" lang="en-US" altLang="ja-JP" dirty="0"/>
              <a:t>10</a:t>
            </a:r>
            <a:r>
              <a:rPr kumimoji="1" lang="ja-JP" altLang="en-US" dirty="0"/>
              <a:t>号の軌道</a:t>
            </a:r>
          </a:p>
        </p:txBody>
      </p:sp>
      <p:sp>
        <p:nvSpPr>
          <p:cNvPr id="4" name="スライド番号プレースホルダー 3">
            <a:extLst>
              <a:ext uri="{FF2B5EF4-FFF2-40B4-BE49-F238E27FC236}">
                <a16:creationId xmlns:a16="http://schemas.microsoft.com/office/drawing/2014/main" id="{B2DE2DB0-2A3B-467F-AFC0-71C4D784A792}"/>
              </a:ext>
            </a:extLst>
          </p:cNvPr>
          <p:cNvSpPr>
            <a:spLocks noGrp="1"/>
          </p:cNvSpPr>
          <p:nvPr>
            <p:ph type="sldNum" sz="quarter" idx="12"/>
          </p:nvPr>
        </p:nvSpPr>
        <p:spPr/>
        <p:txBody>
          <a:bodyPr/>
          <a:lstStyle/>
          <a:p>
            <a:fld id="{C1596AD8-FAC7-4AE0-8C0C-E1D7D53685FB}" type="slidenum">
              <a:rPr kumimoji="1" lang="ja-JP" altLang="en-US" smtClean="0"/>
              <a:t>16</a:t>
            </a:fld>
            <a:endParaRPr kumimoji="1" lang="ja-JP" altLang="en-US"/>
          </a:p>
        </p:txBody>
      </p:sp>
      <p:sp>
        <p:nvSpPr>
          <p:cNvPr id="3" name="テキスト ボックス 2">
            <a:extLst>
              <a:ext uri="{FF2B5EF4-FFF2-40B4-BE49-F238E27FC236}">
                <a16:creationId xmlns:a16="http://schemas.microsoft.com/office/drawing/2014/main" id="{3568451D-76FF-4603-B34B-D40A7DAD5494}"/>
              </a:ext>
            </a:extLst>
          </p:cNvPr>
          <p:cNvSpPr txBox="1"/>
          <p:nvPr/>
        </p:nvSpPr>
        <p:spPr>
          <a:xfrm>
            <a:off x="467307" y="1798122"/>
            <a:ext cx="4178218" cy="1384995"/>
          </a:xfrm>
          <a:prstGeom prst="rect">
            <a:avLst/>
          </a:prstGeom>
          <a:noFill/>
        </p:spPr>
        <p:txBody>
          <a:bodyPr wrap="square" rtlCol="0">
            <a:spAutoFit/>
          </a:bodyPr>
          <a:lstStyle/>
          <a:p>
            <a:r>
              <a:rPr lang="ja-JP" altLang="en-US" sz="2800" dirty="0"/>
              <a:t>木星の公転方向の後方を通過し軌道変更をしていることがみてとれる</a:t>
            </a:r>
            <a:endParaRPr kumimoji="1" lang="ja-JP" altLang="en-US" sz="2800" dirty="0"/>
          </a:p>
        </p:txBody>
      </p:sp>
      <p:pic>
        <p:nvPicPr>
          <p:cNvPr id="7" name="図 6" descr="地図のスクリーンショットの画面&#10;&#10;自動的に生成された説明">
            <a:extLst>
              <a:ext uri="{FF2B5EF4-FFF2-40B4-BE49-F238E27FC236}">
                <a16:creationId xmlns:a16="http://schemas.microsoft.com/office/drawing/2014/main" id="{7AF8CC24-F077-4448-85F6-5C12D4825F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5525" y="1165057"/>
            <a:ext cx="7546475" cy="4527885"/>
          </a:xfrm>
          <a:prstGeom prst="rect">
            <a:avLst/>
          </a:prstGeom>
        </p:spPr>
      </p:pic>
    </p:spTree>
    <p:extLst>
      <p:ext uri="{BB962C8B-B14F-4D97-AF65-F5344CB8AC3E}">
        <p14:creationId xmlns:p14="http://schemas.microsoft.com/office/powerpoint/2010/main" val="3831646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DAF8FE9-7371-4451-956D-36560598BFB9}"/>
              </a:ext>
            </a:extLst>
          </p:cNvPr>
          <p:cNvSpPr txBox="1"/>
          <p:nvPr/>
        </p:nvSpPr>
        <p:spPr>
          <a:xfrm>
            <a:off x="737938" y="585538"/>
            <a:ext cx="11133221" cy="523220"/>
          </a:xfrm>
          <a:prstGeom prst="rect">
            <a:avLst/>
          </a:prstGeom>
          <a:noFill/>
        </p:spPr>
        <p:txBody>
          <a:bodyPr wrap="square" rtlCol="0">
            <a:spAutoFit/>
          </a:bodyPr>
          <a:lstStyle/>
          <a:p>
            <a:r>
              <a:rPr kumimoji="1" lang="ja-JP" altLang="en-US" sz="2800" dirty="0"/>
              <a:t>木星スイングバイ時の速度変化</a:t>
            </a:r>
          </a:p>
        </p:txBody>
      </p:sp>
      <p:sp>
        <p:nvSpPr>
          <p:cNvPr id="2" name="スライド番号プレースホルダー 1">
            <a:extLst>
              <a:ext uri="{FF2B5EF4-FFF2-40B4-BE49-F238E27FC236}">
                <a16:creationId xmlns:a16="http://schemas.microsoft.com/office/drawing/2014/main" id="{0A4E742F-CAEF-4913-B6FA-5A01397AE02E}"/>
              </a:ext>
            </a:extLst>
          </p:cNvPr>
          <p:cNvSpPr>
            <a:spLocks noGrp="1"/>
          </p:cNvSpPr>
          <p:nvPr>
            <p:ph type="sldNum" sz="quarter" idx="12"/>
          </p:nvPr>
        </p:nvSpPr>
        <p:spPr/>
        <p:txBody>
          <a:bodyPr/>
          <a:lstStyle/>
          <a:p>
            <a:fld id="{C1596AD8-FAC7-4AE0-8C0C-E1D7D53685FB}" type="slidenum">
              <a:rPr kumimoji="1" lang="ja-JP" altLang="en-US" smtClean="0"/>
              <a:t>17</a:t>
            </a:fld>
            <a:endParaRPr kumimoji="1" lang="ja-JP" altLang="en-US"/>
          </a:p>
        </p:txBody>
      </p:sp>
      <p:pic>
        <p:nvPicPr>
          <p:cNvPr id="11" name="図 10" descr="男, 部屋, 立つ, ボート が含まれている画像&#10;&#10;自動的に生成された説明">
            <a:extLst>
              <a:ext uri="{FF2B5EF4-FFF2-40B4-BE49-F238E27FC236}">
                <a16:creationId xmlns:a16="http://schemas.microsoft.com/office/drawing/2014/main" id="{E54E0945-1971-431A-A59C-2B1062D57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6968" y="1007442"/>
            <a:ext cx="8775032" cy="5265019"/>
          </a:xfrm>
          <a:prstGeom prst="rect">
            <a:avLst/>
          </a:prstGeom>
        </p:spPr>
      </p:pic>
      <p:sp>
        <p:nvSpPr>
          <p:cNvPr id="12" name="テキスト ボックス 11">
            <a:extLst>
              <a:ext uri="{FF2B5EF4-FFF2-40B4-BE49-F238E27FC236}">
                <a16:creationId xmlns:a16="http://schemas.microsoft.com/office/drawing/2014/main" id="{DE2BCE5B-58B5-4528-BBED-6B01CB4C96D0}"/>
              </a:ext>
            </a:extLst>
          </p:cNvPr>
          <p:cNvSpPr txBox="1"/>
          <p:nvPr/>
        </p:nvSpPr>
        <p:spPr>
          <a:xfrm>
            <a:off x="6805864" y="4828673"/>
            <a:ext cx="2626895" cy="461665"/>
          </a:xfrm>
          <a:prstGeom prst="rect">
            <a:avLst/>
          </a:prstGeom>
          <a:noFill/>
          <a:ln>
            <a:solidFill>
              <a:schemeClr val="tx1"/>
            </a:solidFill>
          </a:ln>
        </p:spPr>
        <p:txBody>
          <a:bodyPr wrap="square" rtlCol="0">
            <a:spAutoFit/>
          </a:bodyPr>
          <a:lstStyle/>
          <a:p>
            <a:r>
              <a:rPr lang="ja-JP" altLang="en-US" sz="2400" dirty="0"/>
              <a:t>木星スイングバイ</a:t>
            </a:r>
            <a:endParaRPr kumimoji="1" lang="ja-JP" altLang="en-US" sz="2400" dirty="0"/>
          </a:p>
        </p:txBody>
      </p:sp>
      <p:cxnSp>
        <p:nvCxnSpPr>
          <p:cNvPr id="13" name="直線矢印コネクタ 12">
            <a:extLst>
              <a:ext uri="{FF2B5EF4-FFF2-40B4-BE49-F238E27FC236}">
                <a16:creationId xmlns:a16="http://schemas.microsoft.com/office/drawing/2014/main" id="{B6F85F29-3A3A-4968-BE81-2CEDEB9A9546}"/>
              </a:ext>
            </a:extLst>
          </p:cNvPr>
          <p:cNvCxnSpPr/>
          <p:nvPr/>
        </p:nvCxnSpPr>
        <p:spPr>
          <a:xfrm flipH="1" flipV="1">
            <a:off x="6304548" y="4716379"/>
            <a:ext cx="501316" cy="3431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テキスト ボックス 13">
            <a:extLst>
              <a:ext uri="{FF2B5EF4-FFF2-40B4-BE49-F238E27FC236}">
                <a16:creationId xmlns:a16="http://schemas.microsoft.com/office/drawing/2014/main" id="{7F549AE2-8E0A-41C6-A530-4A08E6CCB5BE}"/>
              </a:ext>
            </a:extLst>
          </p:cNvPr>
          <p:cNvSpPr txBox="1"/>
          <p:nvPr/>
        </p:nvSpPr>
        <p:spPr>
          <a:xfrm>
            <a:off x="8906134" y="1732366"/>
            <a:ext cx="2291256" cy="369332"/>
          </a:xfrm>
          <a:prstGeom prst="rect">
            <a:avLst/>
          </a:prstGeom>
          <a:solidFill>
            <a:schemeClr val="bg1"/>
          </a:solidFill>
        </p:spPr>
        <p:txBody>
          <a:bodyPr wrap="square" rtlCol="0">
            <a:spAutoFit/>
          </a:bodyPr>
          <a:lstStyle/>
          <a:p>
            <a:pPr algn="r"/>
            <a:r>
              <a:rPr lang="ja-JP" altLang="en-US" dirty="0"/>
              <a:t>太陽系の脱出速度</a:t>
            </a:r>
            <a:endParaRPr kumimoji="1" lang="ja-JP" altLang="en-US" dirty="0"/>
          </a:p>
        </p:txBody>
      </p:sp>
      <p:sp>
        <p:nvSpPr>
          <p:cNvPr id="9" name="テキスト ボックス 8">
            <a:extLst>
              <a:ext uri="{FF2B5EF4-FFF2-40B4-BE49-F238E27FC236}">
                <a16:creationId xmlns:a16="http://schemas.microsoft.com/office/drawing/2014/main" id="{E4E0590F-82E6-44F9-85EB-8F3D323AC1A0}"/>
              </a:ext>
            </a:extLst>
          </p:cNvPr>
          <p:cNvSpPr txBox="1"/>
          <p:nvPr/>
        </p:nvSpPr>
        <p:spPr>
          <a:xfrm>
            <a:off x="418645" y="1540706"/>
            <a:ext cx="3688133" cy="954107"/>
          </a:xfrm>
          <a:prstGeom prst="rect">
            <a:avLst/>
          </a:prstGeom>
          <a:noFill/>
        </p:spPr>
        <p:txBody>
          <a:bodyPr wrap="square" rtlCol="0">
            <a:spAutoFit/>
          </a:bodyPr>
          <a:lstStyle/>
          <a:p>
            <a:r>
              <a:rPr kumimoji="1" lang="ja-JP" altLang="en-US" sz="2800" dirty="0"/>
              <a:t>実際の速度と概ね</a:t>
            </a:r>
            <a:endParaRPr kumimoji="1" lang="en-US" altLang="ja-JP" sz="2800" dirty="0"/>
          </a:p>
          <a:p>
            <a:r>
              <a:rPr kumimoji="1" lang="ja-JP" altLang="en-US" sz="2800" dirty="0"/>
              <a:t>一致している</a:t>
            </a:r>
          </a:p>
        </p:txBody>
      </p:sp>
    </p:spTree>
    <p:extLst>
      <p:ext uri="{BB962C8B-B14F-4D97-AF65-F5344CB8AC3E}">
        <p14:creationId xmlns:p14="http://schemas.microsoft.com/office/powerpoint/2010/main" val="3494993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80D9DE8-FE9A-451F-8D1C-9B581B2CEB23}"/>
              </a:ext>
            </a:extLst>
          </p:cNvPr>
          <p:cNvSpPr txBox="1"/>
          <p:nvPr/>
        </p:nvSpPr>
        <p:spPr>
          <a:xfrm>
            <a:off x="545432" y="404388"/>
            <a:ext cx="11133221" cy="954107"/>
          </a:xfrm>
          <a:prstGeom prst="rect">
            <a:avLst/>
          </a:prstGeom>
          <a:noFill/>
        </p:spPr>
        <p:txBody>
          <a:bodyPr wrap="square" rtlCol="0">
            <a:spAutoFit/>
          </a:bodyPr>
          <a:lstStyle/>
          <a:p>
            <a:r>
              <a:rPr kumimoji="1" lang="ja-JP" altLang="en-US" sz="2800" dirty="0"/>
              <a:t>ヴォイジャー</a:t>
            </a:r>
            <a:r>
              <a:rPr kumimoji="1" lang="en-US" altLang="ja-JP" sz="2800" dirty="0"/>
              <a:t>2</a:t>
            </a:r>
            <a:r>
              <a:rPr kumimoji="1" lang="ja-JP" altLang="en-US" sz="2800" dirty="0"/>
              <a:t>号木星最接近</a:t>
            </a:r>
            <a:r>
              <a:rPr kumimoji="1" lang="en-US" altLang="ja-JP" sz="2800" dirty="0"/>
              <a:t>1</a:t>
            </a:r>
            <a:r>
              <a:rPr kumimoji="1" lang="ja-JP" altLang="en-US" sz="2800" dirty="0"/>
              <a:t>週間前</a:t>
            </a:r>
            <a:r>
              <a:rPr lang="en-US" altLang="ja-JP" sz="2800" dirty="0"/>
              <a:t>(1979/7/2)</a:t>
            </a:r>
            <a:r>
              <a:rPr kumimoji="1" lang="ja-JP" altLang="en-US" sz="2800" dirty="0"/>
              <a:t>のデータによる軌道再現</a:t>
            </a:r>
          </a:p>
        </p:txBody>
      </p:sp>
      <p:sp>
        <p:nvSpPr>
          <p:cNvPr id="2" name="スライド番号プレースホルダー 1">
            <a:extLst>
              <a:ext uri="{FF2B5EF4-FFF2-40B4-BE49-F238E27FC236}">
                <a16:creationId xmlns:a16="http://schemas.microsoft.com/office/drawing/2014/main" id="{D360E6F2-6B63-4945-AB29-F39B09FBD743}"/>
              </a:ext>
            </a:extLst>
          </p:cNvPr>
          <p:cNvSpPr>
            <a:spLocks noGrp="1"/>
          </p:cNvSpPr>
          <p:nvPr>
            <p:ph type="sldNum" sz="quarter" idx="12"/>
          </p:nvPr>
        </p:nvSpPr>
        <p:spPr/>
        <p:txBody>
          <a:bodyPr/>
          <a:lstStyle/>
          <a:p>
            <a:fld id="{C1596AD8-FAC7-4AE0-8C0C-E1D7D53685FB}" type="slidenum">
              <a:rPr kumimoji="1" lang="ja-JP" altLang="en-US" smtClean="0"/>
              <a:t>18</a:t>
            </a:fld>
            <a:endParaRPr kumimoji="1" lang="ja-JP" altLang="en-US"/>
          </a:p>
        </p:txBody>
      </p:sp>
      <p:pic>
        <p:nvPicPr>
          <p:cNvPr id="5" name="図 4" descr="地図, テーブル が含まれている画像&#10;&#10;自動的に生成された説明">
            <a:extLst>
              <a:ext uri="{FF2B5EF4-FFF2-40B4-BE49-F238E27FC236}">
                <a16:creationId xmlns:a16="http://schemas.microsoft.com/office/drawing/2014/main" id="{7897444F-01C3-4384-91A7-FA28780970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5116" y="1183105"/>
            <a:ext cx="7956884" cy="4774130"/>
          </a:xfrm>
          <a:prstGeom prst="rect">
            <a:avLst/>
          </a:prstGeom>
        </p:spPr>
      </p:pic>
      <p:sp>
        <p:nvSpPr>
          <p:cNvPr id="12" name="テキスト ボックス 11">
            <a:extLst>
              <a:ext uri="{FF2B5EF4-FFF2-40B4-BE49-F238E27FC236}">
                <a16:creationId xmlns:a16="http://schemas.microsoft.com/office/drawing/2014/main" id="{B6941276-D0CD-467C-BF6E-CDD534C4D92F}"/>
              </a:ext>
            </a:extLst>
          </p:cNvPr>
          <p:cNvSpPr txBox="1"/>
          <p:nvPr/>
        </p:nvSpPr>
        <p:spPr>
          <a:xfrm>
            <a:off x="6272463" y="5587903"/>
            <a:ext cx="5081337" cy="369332"/>
          </a:xfrm>
          <a:prstGeom prst="rect">
            <a:avLst/>
          </a:prstGeom>
          <a:noFill/>
        </p:spPr>
        <p:txBody>
          <a:bodyPr wrap="square" rtlCol="0">
            <a:spAutoFit/>
          </a:bodyPr>
          <a:lstStyle/>
          <a:p>
            <a:r>
              <a:rPr lang="ja-JP" altLang="en-US" dirty="0">
                <a:solidFill>
                  <a:srgbClr val="FF0000"/>
                </a:solidFill>
              </a:rPr>
              <a:t>赤</a:t>
            </a:r>
            <a:r>
              <a:rPr lang="en-US" altLang="ja-JP" dirty="0"/>
              <a:t>:</a:t>
            </a:r>
            <a:r>
              <a:rPr lang="ja-JP" altLang="en-US" dirty="0"/>
              <a:t>シミュレーション</a:t>
            </a:r>
            <a:r>
              <a:rPr lang="en-US" altLang="ja-JP" dirty="0"/>
              <a:t>,</a:t>
            </a:r>
            <a:r>
              <a:rPr lang="ja-JP" altLang="en-US" dirty="0"/>
              <a:t>黒</a:t>
            </a:r>
            <a:r>
              <a:rPr lang="en-US" altLang="ja-JP" dirty="0"/>
              <a:t>:</a:t>
            </a:r>
            <a:r>
              <a:rPr lang="ja-JP" altLang="en-US" dirty="0"/>
              <a:t>実軌道</a:t>
            </a:r>
            <a:r>
              <a:rPr lang="en-US" altLang="ja-JP" dirty="0"/>
              <a:t>(</a:t>
            </a:r>
            <a:r>
              <a:rPr lang="ja-JP" altLang="en-US" dirty="0"/>
              <a:t>軸は天文単位</a:t>
            </a:r>
            <a:r>
              <a:rPr lang="en-US" altLang="ja-JP" dirty="0"/>
              <a:t>)</a:t>
            </a:r>
            <a:endParaRPr kumimoji="1" lang="ja-JP" altLang="en-US" dirty="0"/>
          </a:p>
        </p:txBody>
      </p:sp>
      <p:sp>
        <p:nvSpPr>
          <p:cNvPr id="7" name="テキスト ボックス 6">
            <a:extLst>
              <a:ext uri="{FF2B5EF4-FFF2-40B4-BE49-F238E27FC236}">
                <a16:creationId xmlns:a16="http://schemas.microsoft.com/office/drawing/2014/main" id="{21AC17EB-B627-4D8A-B3B1-9252D96A3153}"/>
              </a:ext>
            </a:extLst>
          </p:cNvPr>
          <p:cNvSpPr txBox="1"/>
          <p:nvPr/>
        </p:nvSpPr>
        <p:spPr>
          <a:xfrm>
            <a:off x="545431" y="1754288"/>
            <a:ext cx="4203031" cy="3539430"/>
          </a:xfrm>
          <a:prstGeom prst="rect">
            <a:avLst/>
          </a:prstGeom>
          <a:noFill/>
        </p:spPr>
        <p:txBody>
          <a:bodyPr wrap="square" rtlCol="0">
            <a:spAutoFit/>
          </a:bodyPr>
          <a:lstStyle/>
          <a:p>
            <a:r>
              <a:rPr lang="ja-JP" altLang="en-US" sz="2800" dirty="0"/>
              <a:t>木星スイングバイ前後の軌道は再現できたが土星スイングバイ後の軌道に差異が見られる</a:t>
            </a:r>
            <a:endParaRPr lang="en-US" altLang="ja-JP" sz="2800" dirty="0"/>
          </a:p>
          <a:p>
            <a:r>
              <a:rPr lang="ja-JP" altLang="en-US" sz="2800" dirty="0"/>
              <a:t>土星スイングバイまでに再度探査機自身による軌道修正が行われていること推測できる</a:t>
            </a:r>
            <a:endParaRPr lang="en-US" altLang="ja-JP" sz="2800" dirty="0"/>
          </a:p>
        </p:txBody>
      </p:sp>
    </p:spTree>
    <p:extLst>
      <p:ext uri="{BB962C8B-B14F-4D97-AF65-F5344CB8AC3E}">
        <p14:creationId xmlns:p14="http://schemas.microsoft.com/office/powerpoint/2010/main" val="217414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DAF8FE9-7371-4451-956D-36560598BFB9}"/>
              </a:ext>
            </a:extLst>
          </p:cNvPr>
          <p:cNvSpPr txBox="1"/>
          <p:nvPr/>
        </p:nvSpPr>
        <p:spPr>
          <a:xfrm>
            <a:off x="737938" y="585538"/>
            <a:ext cx="11133221" cy="523220"/>
          </a:xfrm>
          <a:prstGeom prst="rect">
            <a:avLst/>
          </a:prstGeom>
          <a:noFill/>
        </p:spPr>
        <p:txBody>
          <a:bodyPr wrap="square" rtlCol="0">
            <a:spAutoFit/>
          </a:bodyPr>
          <a:lstStyle/>
          <a:p>
            <a:r>
              <a:rPr kumimoji="1" lang="ja-JP" altLang="en-US" sz="2800" dirty="0"/>
              <a:t>木星</a:t>
            </a:r>
            <a:r>
              <a:rPr kumimoji="1" lang="en-US" altLang="ja-JP" sz="2800" dirty="0"/>
              <a:t>,</a:t>
            </a:r>
            <a:r>
              <a:rPr kumimoji="1" lang="ja-JP" altLang="en-US" sz="2800" dirty="0"/>
              <a:t>土星スイングバイ時の速度変化</a:t>
            </a:r>
          </a:p>
        </p:txBody>
      </p:sp>
      <p:sp>
        <p:nvSpPr>
          <p:cNvPr id="2" name="スライド番号プレースホルダー 1">
            <a:extLst>
              <a:ext uri="{FF2B5EF4-FFF2-40B4-BE49-F238E27FC236}">
                <a16:creationId xmlns:a16="http://schemas.microsoft.com/office/drawing/2014/main" id="{DD4D2882-F7CD-4FCB-ABFD-D4FEE33FA0B5}"/>
              </a:ext>
            </a:extLst>
          </p:cNvPr>
          <p:cNvSpPr>
            <a:spLocks noGrp="1"/>
          </p:cNvSpPr>
          <p:nvPr>
            <p:ph type="sldNum" sz="quarter" idx="12"/>
          </p:nvPr>
        </p:nvSpPr>
        <p:spPr/>
        <p:txBody>
          <a:bodyPr/>
          <a:lstStyle/>
          <a:p>
            <a:fld id="{C1596AD8-FAC7-4AE0-8C0C-E1D7D53685FB}" type="slidenum">
              <a:rPr kumimoji="1" lang="ja-JP" altLang="en-US" smtClean="0"/>
              <a:t>19</a:t>
            </a:fld>
            <a:endParaRPr kumimoji="1" lang="ja-JP" altLang="en-US"/>
          </a:p>
        </p:txBody>
      </p:sp>
      <p:pic>
        <p:nvPicPr>
          <p:cNvPr id="11" name="図 10" descr="地図のスクリーンショット&#10;&#10;自動的に生成された説明">
            <a:extLst>
              <a:ext uri="{FF2B5EF4-FFF2-40B4-BE49-F238E27FC236}">
                <a16:creationId xmlns:a16="http://schemas.microsoft.com/office/drawing/2014/main" id="{C58D85E5-87F9-47B8-8829-3275CB798B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4543" y="1108758"/>
            <a:ext cx="8507457" cy="5104474"/>
          </a:xfrm>
          <a:prstGeom prst="rect">
            <a:avLst/>
          </a:prstGeom>
        </p:spPr>
      </p:pic>
      <p:sp>
        <p:nvSpPr>
          <p:cNvPr id="12" name="テキスト ボックス 11">
            <a:extLst>
              <a:ext uri="{FF2B5EF4-FFF2-40B4-BE49-F238E27FC236}">
                <a16:creationId xmlns:a16="http://schemas.microsoft.com/office/drawing/2014/main" id="{FF2FBFA4-0240-4708-84F2-AC19C909AD4F}"/>
              </a:ext>
            </a:extLst>
          </p:cNvPr>
          <p:cNvSpPr txBox="1"/>
          <p:nvPr/>
        </p:nvSpPr>
        <p:spPr>
          <a:xfrm>
            <a:off x="4608095" y="4828673"/>
            <a:ext cx="2626895" cy="461665"/>
          </a:xfrm>
          <a:prstGeom prst="rect">
            <a:avLst/>
          </a:prstGeom>
          <a:noFill/>
          <a:ln>
            <a:solidFill>
              <a:schemeClr val="tx1"/>
            </a:solidFill>
          </a:ln>
        </p:spPr>
        <p:txBody>
          <a:bodyPr wrap="square" rtlCol="0">
            <a:spAutoFit/>
          </a:bodyPr>
          <a:lstStyle/>
          <a:p>
            <a:r>
              <a:rPr lang="ja-JP" altLang="en-US" sz="2400" dirty="0"/>
              <a:t>木星スイングバイ</a:t>
            </a:r>
            <a:endParaRPr kumimoji="1" lang="ja-JP" altLang="en-US" sz="2400" dirty="0"/>
          </a:p>
        </p:txBody>
      </p:sp>
      <p:cxnSp>
        <p:nvCxnSpPr>
          <p:cNvPr id="14" name="直線矢印コネクタ 13">
            <a:extLst>
              <a:ext uri="{FF2B5EF4-FFF2-40B4-BE49-F238E27FC236}">
                <a16:creationId xmlns:a16="http://schemas.microsoft.com/office/drawing/2014/main" id="{00FE0518-724A-427F-AD4C-17947A7F2A8B}"/>
              </a:ext>
            </a:extLst>
          </p:cNvPr>
          <p:cNvCxnSpPr/>
          <p:nvPr/>
        </p:nvCxnSpPr>
        <p:spPr>
          <a:xfrm flipV="1">
            <a:off x="6432884" y="4523874"/>
            <a:ext cx="481263" cy="3047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96C45BD7-D001-496D-9D29-8E1B1A24EE67}"/>
              </a:ext>
            </a:extLst>
          </p:cNvPr>
          <p:cNvSpPr txBox="1"/>
          <p:nvPr/>
        </p:nvSpPr>
        <p:spPr>
          <a:xfrm>
            <a:off x="8726905" y="4711061"/>
            <a:ext cx="2626895" cy="461665"/>
          </a:xfrm>
          <a:prstGeom prst="rect">
            <a:avLst/>
          </a:prstGeom>
          <a:noFill/>
          <a:ln>
            <a:solidFill>
              <a:schemeClr val="tx1"/>
            </a:solidFill>
          </a:ln>
        </p:spPr>
        <p:txBody>
          <a:bodyPr wrap="square" rtlCol="0">
            <a:spAutoFit/>
          </a:bodyPr>
          <a:lstStyle/>
          <a:p>
            <a:r>
              <a:rPr lang="ja-JP" altLang="en-US" sz="2400" dirty="0"/>
              <a:t>土星スイングバイ</a:t>
            </a:r>
            <a:endParaRPr kumimoji="1" lang="ja-JP" altLang="en-US" sz="2400" dirty="0"/>
          </a:p>
        </p:txBody>
      </p:sp>
      <p:cxnSp>
        <p:nvCxnSpPr>
          <p:cNvPr id="19" name="直線矢印コネクタ 18">
            <a:extLst>
              <a:ext uri="{FF2B5EF4-FFF2-40B4-BE49-F238E27FC236}">
                <a16:creationId xmlns:a16="http://schemas.microsoft.com/office/drawing/2014/main" id="{01627899-E192-48C8-A612-5CD446DE1CEE}"/>
              </a:ext>
            </a:extLst>
          </p:cNvPr>
          <p:cNvCxnSpPr/>
          <p:nvPr/>
        </p:nvCxnSpPr>
        <p:spPr>
          <a:xfrm flipH="1" flipV="1">
            <a:off x="9368589" y="4235116"/>
            <a:ext cx="293899" cy="4411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1918A64E-ACAE-484B-B87F-F31E48387626}"/>
              </a:ext>
            </a:extLst>
          </p:cNvPr>
          <p:cNvSpPr txBox="1"/>
          <p:nvPr/>
        </p:nvSpPr>
        <p:spPr>
          <a:xfrm>
            <a:off x="9018428" y="1796534"/>
            <a:ext cx="2211045" cy="369332"/>
          </a:xfrm>
          <a:prstGeom prst="rect">
            <a:avLst/>
          </a:prstGeom>
          <a:solidFill>
            <a:schemeClr val="bg1"/>
          </a:solidFill>
        </p:spPr>
        <p:txBody>
          <a:bodyPr wrap="square" rtlCol="0">
            <a:spAutoFit/>
          </a:bodyPr>
          <a:lstStyle/>
          <a:p>
            <a:pPr algn="r"/>
            <a:r>
              <a:rPr lang="ja-JP" altLang="en-US" dirty="0"/>
              <a:t>太陽系の脱出速度</a:t>
            </a:r>
            <a:endParaRPr kumimoji="1" lang="ja-JP" altLang="en-US" dirty="0"/>
          </a:p>
        </p:txBody>
      </p:sp>
      <p:sp>
        <p:nvSpPr>
          <p:cNvPr id="10" name="テキスト ボックス 9">
            <a:extLst>
              <a:ext uri="{FF2B5EF4-FFF2-40B4-BE49-F238E27FC236}">
                <a16:creationId xmlns:a16="http://schemas.microsoft.com/office/drawing/2014/main" id="{5C11335E-260A-4D97-AB9A-AE64A9CB880C}"/>
              </a:ext>
            </a:extLst>
          </p:cNvPr>
          <p:cNvSpPr txBox="1"/>
          <p:nvPr/>
        </p:nvSpPr>
        <p:spPr>
          <a:xfrm>
            <a:off x="418646" y="1540706"/>
            <a:ext cx="3256534" cy="3539430"/>
          </a:xfrm>
          <a:prstGeom prst="rect">
            <a:avLst/>
          </a:prstGeom>
          <a:noFill/>
        </p:spPr>
        <p:txBody>
          <a:bodyPr wrap="square" rtlCol="0">
            <a:spAutoFit/>
          </a:bodyPr>
          <a:lstStyle/>
          <a:p>
            <a:r>
              <a:rPr lang="ja-JP" altLang="en-US" sz="2800" dirty="0"/>
              <a:t>シミュレータの木星スイングバイ時の速度は実際の速度と大きな違いが見られないが土星スイングバイで減速スイングバイを行っている</a:t>
            </a:r>
            <a:endParaRPr kumimoji="1" lang="ja-JP" altLang="en-US" sz="2800" dirty="0"/>
          </a:p>
        </p:txBody>
      </p:sp>
    </p:spTree>
    <p:extLst>
      <p:ext uri="{BB962C8B-B14F-4D97-AF65-F5344CB8AC3E}">
        <p14:creationId xmlns:p14="http://schemas.microsoft.com/office/powerpoint/2010/main" val="304585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0BFED2-0262-4310-94ED-5207249321E5}"/>
              </a:ext>
            </a:extLst>
          </p:cNvPr>
          <p:cNvSpPr>
            <a:spLocks noGrp="1"/>
          </p:cNvSpPr>
          <p:nvPr>
            <p:ph type="title"/>
          </p:nvPr>
        </p:nvSpPr>
        <p:spPr>
          <a:xfrm>
            <a:off x="838200" y="0"/>
            <a:ext cx="10515600" cy="1325563"/>
          </a:xfrm>
        </p:spPr>
        <p:txBody>
          <a:bodyPr/>
          <a:lstStyle/>
          <a:p>
            <a:r>
              <a:rPr lang="ja-JP" altLang="en-US" dirty="0"/>
              <a:t>研究の目的</a:t>
            </a:r>
            <a:endParaRPr kumimoji="1" lang="ja-JP" altLang="en-US" dirty="0"/>
          </a:p>
        </p:txBody>
      </p:sp>
      <p:sp>
        <p:nvSpPr>
          <p:cNvPr id="3" name="コンテンツ プレースホルダー 2">
            <a:extLst>
              <a:ext uri="{FF2B5EF4-FFF2-40B4-BE49-F238E27FC236}">
                <a16:creationId xmlns:a16="http://schemas.microsoft.com/office/drawing/2014/main" id="{ED68C307-ADD2-44BE-A89E-39E79A59E642}"/>
              </a:ext>
            </a:extLst>
          </p:cNvPr>
          <p:cNvSpPr>
            <a:spLocks noGrp="1"/>
          </p:cNvSpPr>
          <p:nvPr>
            <p:ph idx="1"/>
          </p:nvPr>
        </p:nvSpPr>
        <p:spPr>
          <a:xfrm>
            <a:off x="838200" y="1665287"/>
            <a:ext cx="10515600" cy="4351338"/>
          </a:xfrm>
        </p:spPr>
        <p:txBody>
          <a:bodyPr/>
          <a:lstStyle/>
          <a:p>
            <a:pPr marL="0" indent="0">
              <a:buNone/>
            </a:pPr>
            <a:r>
              <a:rPr lang="ja-JP" altLang="en-US" dirty="0"/>
              <a:t>・惑星シミュレータを作成し、実際に太陽系を脱出した探査機パイオニア</a:t>
            </a:r>
            <a:r>
              <a:rPr lang="en-US" altLang="ja-JP" dirty="0"/>
              <a:t>10</a:t>
            </a:r>
            <a:r>
              <a:rPr lang="ja-JP" altLang="en-US" dirty="0"/>
              <a:t>号、ヴォイジャー</a:t>
            </a:r>
            <a:r>
              <a:rPr lang="en-US" altLang="ja-JP" dirty="0"/>
              <a:t>2</a:t>
            </a:r>
            <a:r>
              <a:rPr lang="ja-JP" altLang="en-US" dirty="0"/>
              <a:t>号の軌道再現を行い比較する</a:t>
            </a:r>
            <a:endParaRPr lang="en-US" altLang="ja-JP" dirty="0"/>
          </a:p>
          <a:p>
            <a:pPr marL="0" indent="0">
              <a:buNone/>
            </a:pPr>
            <a:endParaRPr kumimoji="1" lang="en-US" altLang="ja-JP" dirty="0"/>
          </a:p>
          <a:p>
            <a:pPr marL="0" indent="0">
              <a:buNone/>
            </a:pPr>
            <a:r>
              <a:rPr lang="ja-JP" altLang="en-US" dirty="0"/>
              <a:t>・</a:t>
            </a:r>
            <a:r>
              <a:rPr kumimoji="1" lang="ja-JP" altLang="en-US" dirty="0"/>
              <a:t>スイングバイ時の速度変化を確認し、太陽系脱出にスイングバイが</a:t>
            </a:r>
            <a:r>
              <a:rPr kumimoji="1" lang="ja-JP" altLang="en-US"/>
              <a:t>必要か</a:t>
            </a:r>
            <a:r>
              <a:rPr lang="ja-JP" altLang="en-US"/>
              <a:t>確かめ</a:t>
            </a:r>
            <a:r>
              <a:rPr kumimoji="1" lang="ja-JP" altLang="en-US"/>
              <a:t>る</a:t>
            </a:r>
            <a:endParaRPr kumimoji="1" lang="ja-JP" altLang="en-US" dirty="0"/>
          </a:p>
        </p:txBody>
      </p:sp>
      <p:sp>
        <p:nvSpPr>
          <p:cNvPr id="4" name="スライド番号プレースホルダー 3">
            <a:extLst>
              <a:ext uri="{FF2B5EF4-FFF2-40B4-BE49-F238E27FC236}">
                <a16:creationId xmlns:a16="http://schemas.microsoft.com/office/drawing/2014/main" id="{76EA08A1-40AD-4868-A3FF-38EDA9A7DBE3}"/>
              </a:ext>
            </a:extLst>
          </p:cNvPr>
          <p:cNvSpPr>
            <a:spLocks noGrp="1"/>
          </p:cNvSpPr>
          <p:nvPr>
            <p:ph type="sldNum" sz="quarter" idx="12"/>
          </p:nvPr>
        </p:nvSpPr>
        <p:spPr/>
        <p:txBody>
          <a:bodyPr/>
          <a:lstStyle/>
          <a:p>
            <a:fld id="{C1596AD8-FAC7-4AE0-8C0C-E1D7D53685FB}" type="slidenum">
              <a:rPr kumimoji="1" lang="ja-JP" altLang="en-US" smtClean="0"/>
              <a:t>2</a:t>
            </a:fld>
            <a:endParaRPr kumimoji="1" lang="ja-JP" altLang="en-US"/>
          </a:p>
        </p:txBody>
      </p:sp>
    </p:spTree>
    <p:extLst>
      <p:ext uri="{BB962C8B-B14F-4D97-AF65-F5344CB8AC3E}">
        <p14:creationId xmlns:p14="http://schemas.microsoft.com/office/powerpoint/2010/main" val="4237929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C22E5-F8A5-4643-9D5F-36C72D4CB305}"/>
              </a:ext>
            </a:extLst>
          </p:cNvPr>
          <p:cNvSpPr>
            <a:spLocks noGrp="1"/>
          </p:cNvSpPr>
          <p:nvPr>
            <p:ph type="title"/>
          </p:nvPr>
        </p:nvSpPr>
        <p:spPr/>
        <p:txBody>
          <a:bodyPr/>
          <a:lstStyle/>
          <a:p>
            <a:r>
              <a:rPr kumimoji="1" lang="ja-JP" altLang="en-US" dirty="0"/>
              <a:t>結論</a:t>
            </a:r>
          </a:p>
        </p:txBody>
      </p:sp>
      <p:sp>
        <p:nvSpPr>
          <p:cNvPr id="3" name="コンテンツ プレースホルダー 2">
            <a:extLst>
              <a:ext uri="{FF2B5EF4-FFF2-40B4-BE49-F238E27FC236}">
                <a16:creationId xmlns:a16="http://schemas.microsoft.com/office/drawing/2014/main" id="{A375C5F9-4C42-483E-858D-86EB972A0C67}"/>
              </a:ext>
            </a:extLst>
          </p:cNvPr>
          <p:cNvSpPr>
            <a:spLocks noGrp="1"/>
          </p:cNvSpPr>
          <p:nvPr>
            <p:ph idx="1"/>
          </p:nvPr>
        </p:nvSpPr>
        <p:spPr/>
        <p:txBody>
          <a:bodyPr/>
          <a:lstStyle/>
          <a:p>
            <a:pPr marL="0" indent="0">
              <a:buNone/>
            </a:pPr>
            <a:r>
              <a:rPr kumimoji="1" lang="ja-JP" altLang="en-US" dirty="0"/>
              <a:t>・初期データを工夫することにより、実軌道に近い軌道を再現することが出来た</a:t>
            </a:r>
            <a:endParaRPr kumimoji="1" lang="en-US" altLang="ja-JP" dirty="0"/>
          </a:p>
          <a:p>
            <a:pPr marL="0" indent="0">
              <a:buNone/>
            </a:pPr>
            <a:endParaRPr lang="en-US" altLang="ja-JP" dirty="0"/>
          </a:p>
          <a:p>
            <a:pPr marL="0" indent="0">
              <a:buNone/>
            </a:pPr>
            <a:r>
              <a:rPr kumimoji="1" lang="ja-JP" altLang="en-US" dirty="0"/>
              <a:t>・木星で加速スイングバイを行わないと太陽系の脱出速度に到達しないことから、太陽系脱出には少なくとも一度外惑星でのスイングバイが必要である</a:t>
            </a:r>
            <a:endParaRPr kumimoji="1" lang="en-US" altLang="ja-JP" dirty="0"/>
          </a:p>
          <a:p>
            <a:pPr marL="0" indent="0">
              <a:buNone/>
            </a:pPr>
            <a:endParaRPr lang="en-US" altLang="ja-JP" dirty="0"/>
          </a:p>
          <a:p>
            <a:pPr marL="0" indent="0">
              <a:buNone/>
            </a:pPr>
            <a:r>
              <a:rPr kumimoji="1" lang="ja-JP" altLang="en-US" dirty="0"/>
              <a:t>・</a:t>
            </a:r>
            <a:r>
              <a:rPr kumimoji="1" lang="en-US" altLang="ja-JP" dirty="0"/>
              <a:t>2</a:t>
            </a:r>
            <a:r>
              <a:rPr kumimoji="1" lang="ja-JP" altLang="en-US" dirty="0"/>
              <a:t>度以上のスイングバイを行う探査機の軌道再現には探査機の軌道修正も考慮した、より</a:t>
            </a:r>
            <a:r>
              <a:rPr lang="ja-JP" altLang="en-US" dirty="0"/>
              <a:t>高度な</a:t>
            </a:r>
            <a:r>
              <a:rPr kumimoji="1" lang="ja-JP" altLang="en-US" dirty="0"/>
              <a:t>シミュレータが必要である</a:t>
            </a:r>
          </a:p>
        </p:txBody>
      </p:sp>
      <p:sp>
        <p:nvSpPr>
          <p:cNvPr id="4" name="スライド番号プレースホルダー 3">
            <a:extLst>
              <a:ext uri="{FF2B5EF4-FFF2-40B4-BE49-F238E27FC236}">
                <a16:creationId xmlns:a16="http://schemas.microsoft.com/office/drawing/2014/main" id="{EF4B201C-356B-4F56-B9DF-13E803B2A68C}"/>
              </a:ext>
            </a:extLst>
          </p:cNvPr>
          <p:cNvSpPr>
            <a:spLocks noGrp="1"/>
          </p:cNvSpPr>
          <p:nvPr>
            <p:ph type="sldNum" sz="quarter" idx="12"/>
          </p:nvPr>
        </p:nvSpPr>
        <p:spPr/>
        <p:txBody>
          <a:bodyPr/>
          <a:lstStyle/>
          <a:p>
            <a:fld id="{C1596AD8-FAC7-4AE0-8C0C-E1D7D53685FB}" type="slidenum">
              <a:rPr kumimoji="1" lang="ja-JP" altLang="en-US" smtClean="0"/>
              <a:t>20</a:t>
            </a:fld>
            <a:endParaRPr kumimoji="1" lang="ja-JP" altLang="en-US"/>
          </a:p>
        </p:txBody>
      </p:sp>
    </p:spTree>
    <p:extLst>
      <p:ext uri="{BB962C8B-B14F-4D97-AF65-F5344CB8AC3E}">
        <p14:creationId xmlns:p14="http://schemas.microsoft.com/office/powerpoint/2010/main" val="894975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BC0D165-7FF3-4BC9-940A-97F50EA8A2C5}"/>
                  </a:ext>
                </a:extLst>
              </p:cNvPr>
              <p:cNvSpPr>
                <a:spLocks noGrp="1"/>
              </p:cNvSpPr>
              <p:nvPr>
                <p:ph idx="1"/>
              </p:nvPr>
            </p:nvSpPr>
            <p:spPr>
              <a:xfrm>
                <a:off x="838200" y="622468"/>
                <a:ext cx="10515600" cy="4351338"/>
              </a:xfrm>
            </p:spPr>
            <p:txBody>
              <a:bodyPr/>
              <a:lstStyle/>
              <a:p>
                <a:pPr marL="0" indent="0">
                  <a:buNone/>
                </a:pPr>
                <a:r>
                  <a:rPr kumimoji="1" lang="ja-JP" altLang="en-US" dirty="0"/>
                  <a:t>・天文単位</a:t>
                </a:r>
                <a:r>
                  <a:rPr kumimoji="1" lang="en-US" altLang="ja-JP" dirty="0"/>
                  <a:t>(astronomical unit)</a:t>
                </a:r>
              </a:p>
              <a:p>
                <a:pPr marL="0" indent="0">
                  <a:buNone/>
                </a:pPr>
                <a:r>
                  <a:rPr kumimoji="1" lang="ja-JP" altLang="en-US" dirty="0"/>
                  <a:t>　長さの単位のこと。</a:t>
                </a:r>
                <a:r>
                  <a:rPr kumimoji="1" lang="en-US" altLang="ja-JP" dirty="0"/>
                  <a:t>149597870700</a:t>
                </a:r>
                <a14:m>
                  <m:oMath xmlns:m="http://schemas.openxmlformats.org/officeDocument/2006/math">
                    <m:r>
                      <a:rPr kumimoji="1" lang="en-US" altLang="ja-JP" b="0" i="1" smtClean="0">
                        <a:latin typeface="Cambria Math" panose="02040503050406030204" pitchFamily="18" charset="0"/>
                      </a:rPr>
                      <m:t>𝑚</m:t>
                    </m:r>
                    <m:r>
                      <a:rPr lang="ja-JP" altLang="en-US" i="1">
                        <a:latin typeface="Cambria Math" panose="02040503050406030204" pitchFamily="18" charset="0"/>
                      </a:rPr>
                      <m:t>と定義されている</m:t>
                    </m:r>
                  </m:oMath>
                </a14:m>
                <a:r>
                  <a:rPr kumimoji="1" lang="ja-JP" altLang="en-US" dirty="0"/>
                  <a:t>。</a:t>
                </a:r>
                <a:endParaRPr kumimoji="1" lang="en-US" altLang="ja-JP" dirty="0"/>
              </a:p>
              <a:p>
                <a:pPr marL="0" indent="0">
                  <a:buNone/>
                </a:pPr>
                <a:r>
                  <a:rPr lang="ja-JP" altLang="en-US" dirty="0"/>
                  <a:t>　地球と太陽間が約</a:t>
                </a:r>
                <a:r>
                  <a:rPr lang="en-US" altLang="ja-JP" dirty="0"/>
                  <a:t>1</a:t>
                </a:r>
                <a14:m>
                  <m:oMath xmlns:m="http://schemas.openxmlformats.org/officeDocument/2006/math">
                    <m:r>
                      <a:rPr lang="en-US" altLang="ja-JP" b="0" i="1" smtClean="0">
                        <a:latin typeface="Cambria Math" panose="02040503050406030204" pitchFamily="18" charset="0"/>
                      </a:rPr>
                      <m:t>𝑎𝑢</m:t>
                    </m:r>
                    <m:r>
                      <a:rPr lang="ja-JP" altLang="en-US" i="1">
                        <a:latin typeface="Cambria Math" panose="02040503050406030204" pitchFamily="18" charset="0"/>
                      </a:rPr>
                      <m:t>。</m:t>
                    </m:r>
                  </m:oMath>
                </a14:m>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2BC0D165-7FF3-4BC9-940A-97F50EA8A2C5}"/>
                  </a:ext>
                </a:extLst>
              </p:cNvPr>
              <p:cNvSpPr>
                <a:spLocks noGrp="1" noRot="1" noChangeAspect="1" noMove="1" noResize="1" noEditPoints="1" noAdjustHandles="1" noChangeArrowheads="1" noChangeShapeType="1" noTextEdit="1"/>
              </p:cNvSpPr>
              <p:nvPr>
                <p:ph idx="1"/>
              </p:nvPr>
            </p:nvSpPr>
            <p:spPr>
              <a:xfrm>
                <a:off x="838200" y="622468"/>
                <a:ext cx="10515600" cy="4351338"/>
              </a:xfrm>
              <a:blipFill>
                <a:blip r:embed="rId2"/>
                <a:stretch>
                  <a:fillRect l="-1217" t="-2241"/>
                </a:stretch>
              </a:blipFill>
            </p:spPr>
            <p:txBody>
              <a:bodyPr/>
              <a:lstStyle/>
              <a:p>
                <a:r>
                  <a:rPr lang="ja-JP" altLang="en-US">
                    <a:noFill/>
                  </a:rPr>
                  <a:t> </a:t>
                </a:r>
              </a:p>
            </p:txBody>
          </p:sp>
        </mc:Fallback>
      </mc:AlternateContent>
      <p:sp>
        <p:nvSpPr>
          <p:cNvPr id="2" name="スライド番号プレースホルダー 1">
            <a:extLst>
              <a:ext uri="{FF2B5EF4-FFF2-40B4-BE49-F238E27FC236}">
                <a16:creationId xmlns:a16="http://schemas.microsoft.com/office/drawing/2014/main" id="{D65BC42C-E9C8-45A6-8645-D721F725C420}"/>
              </a:ext>
            </a:extLst>
          </p:cNvPr>
          <p:cNvSpPr>
            <a:spLocks noGrp="1"/>
          </p:cNvSpPr>
          <p:nvPr>
            <p:ph type="sldNum" sz="quarter" idx="12"/>
          </p:nvPr>
        </p:nvSpPr>
        <p:spPr/>
        <p:txBody>
          <a:bodyPr/>
          <a:lstStyle/>
          <a:p>
            <a:fld id="{C1596AD8-FAC7-4AE0-8C0C-E1D7D53685FB}" type="slidenum">
              <a:rPr kumimoji="1" lang="ja-JP" altLang="en-US" smtClean="0"/>
              <a:t>21</a:t>
            </a:fld>
            <a:endParaRPr kumimoji="1" lang="ja-JP" altLang="en-US"/>
          </a:p>
        </p:txBody>
      </p:sp>
    </p:spTree>
    <p:extLst>
      <p:ext uri="{BB962C8B-B14F-4D97-AF65-F5344CB8AC3E}">
        <p14:creationId xmlns:p14="http://schemas.microsoft.com/office/powerpoint/2010/main" val="404374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F9DDFC-DEE0-4F4D-A23A-29B78F43059F}"/>
              </a:ext>
            </a:extLst>
          </p:cNvPr>
          <p:cNvSpPr>
            <a:spLocks noGrp="1"/>
          </p:cNvSpPr>
          <p:nvPr>
            <p:ph type="title"/>
          </p:nvPr>
        </p:nvSpPr>
        <p:spPr>
          <a:xfrm>
            <a:off x="838200" y="18255"/>
            <a:ext cx="10515600" cy="1325563"/>
          </a:xfrm>
        </p:spPr>
        <p:txBody>
          <a:bodyPr/>
          <a:lstStyle/>
          <a:p>
            <a:r>
              <a:rPr kumimoji="1" lang="ja-JP" altLang="en-US" dirty="0"/>
              <a:t>木星付近のパイオニア</a:t>
            </a:r>
            <a:r>
              <a:rPr kumimoji="1" lang="en-US" altLang="ja-JP" dirty="0"/>
              <a:t>10</a:t>
            </a:r>
            <a:r>
              <a:rPr kumimoji="1" lang="ja-JP" altLang="en-US" dirty="0"/>
              <a:t>号の軌道</a:t>
            </a:r>
          </a:p>
        </p:txBody>
      </p:sp>
      <p:sp>
        <p:nvSpPr>
          <p:cNvPr id="4" name="スライド番号プレースホルダー 3">
            <a:extLst>
              <a:ext uri="{FF2B5EF4-FFF2-40B4-BE49-F238E27FC236}">
                <a16:creationId xmlns:a16="http://schemas.microsoft.com/office/drawing/2014/main" id="{B2DE2DB0-2A3B-467F-AFC0-71C4D784A792}"/>
              </a:ext>
            </a:extLst>
          </p:cNvPr>
          <p:cNvSpPr>
            <a:spLocks noGrp="1"/>
          </p:cNvSpPr>
          <p:nvPr>
            <p:ph type="sldNum" sz="quarter" idx="12"/>
          </p:nvPr>
        </p:nvSpPr>
        <p:spPr/>
        <p:txBody>
          <a:bodyPr/>
          <a:lstStyle/>
          <a:p>
            <a:fld id="{C1596AD8-FAC7-4AE0-8C0C-E1D7D53685FB}" type="slidenum">
              <a:rPr kumimoji="1" lang="ja-JP" altLang="en-US" smtClean="0"/>
              <a:t>22</a:t>
            </a:fld>
            <a:endParaRPr kumimoji="1" lang="ja-JP" altLang="en-US"/>
          </a:p>
        </p:txBody>
      </p:sp>
      <p:pic>
        <p:nvPicPr>
          <p:cNvPr id="6" name="図 5" descr="地図のスクリーンショット&#10;&#10;自動的に生成された説明">
            <a:extLst>
              <a:ext uri="{FF2B5EF4-FFF2-40B4-BE49-F238E27FC236}">
                <a16:creationId xmlns:a16="http://schemas.microsoft.com/office/drawing/2014/main" id="{C9653936-16BC-41B3-A3AE-58CD9F3E4D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6542" y="868362"/>
            <a:ext cx="8535458" cy="5121275"/>
          </a:xfrm>
          <a:prstGeom prst="rect">
            <a:avLst/>
          </a:prstGeom>
        </p:spPr>
      </p:pic>
      <p:cxnSp>
        <p:nvCxnSpPr>
          <p:cNvPr id="8" name="直線コネクタ 7">
            <a:extLst>
              <a:ext uri="{FF2B5EF4-FFF2-40B4-BE49-F238E27FC236}">
                <a16:creationId xmlns:a16="http://schemas.microsoft.com/office/drawing/2014/main" id="{01C46033-5465-4801-A2DB-3D52CE0E1E3F}"/>
              </a:ext>
            </a:extLst>
          </p:cNvPr>
          <p:cNvCxnSpPr/>
          <p:nvPr/>
        </p:nvCxnSpPr>
        <p:spPr>
          <a:xfrm flipH="1" flipV="1">
            <a:off x="5754848" y="2600587"/>
            <a:ext cx="125835" cy="1510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D81C9443-FAC8-483B-A856-C8AEC70B4FB1}"/>
              </a:ext>
            </a:extLst>
          </p:cNvPr>
          <p:cNvCxnSpPr/>
          <p:nvPr/>
        </p:nvCxnSpPr>
        <p:spPr>
          <a:xfrm flipH="1">
            <a:off x="5754848" y="2751589"/>
            <a:ext cx="125835" cy="1510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889F69BF-330E-49DE-B7B1-F69712D080CC}"/>
              </a:ext>
            </a:extLst>
          </p:cNvPr>
          <p:cNvCxnSpPr/>
          <p:nvPr/>
        </p:nvCxnSpPr>
        <p:spPr>
          <a:xfrm flipH="1" flipV="1">
            <a:off x="7056540" y="2827090"/>
            <a:ext cx="125835" cy="1510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9C6ACF9B-2E59-4964-95E5-6E06EB798B50}"/>
              </a:ext>
            </a:extLst>
          </p:cNvPr>
          <p:cNvCxnSpPr/>
          <p:nvPr/>
        </p:nvCxnSpPr>
        <p:spPr>
          <a:xfrm flipH="1">
            <a:off x="7056539" y="2952925"/>
            <a:ext cx="125835" cy="1510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20D4EFC-3D35-4FE7-A450-78176459443E}"/>
              </a:ext>
            </a:extLst>
          </p:cNvPr>
          <p:cNvCxnSpPr>
            <a:cxnSpLocks/>
          </p:cNvCxnSpPr>
          <p:nvPr/>
        </p:nvCxnSpPr>
        <p:spPr>
          <a:xfrm flipH="1">
            <a:off x="7415868" y="1828800"/>
            <a:ext cx="58724" cy="25167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6008D790-4E91-4B72-945B-46E2F4EA5F67}"/>
              </a:ext>
            </a:extLst>
          </p:cNvPr>
          <p:cNvCxnSpPr>
            <a:cxnSpLocks/>
          </p:cNvCxnSpPr>
          <p:nvPr/>
        </p:nvCxnSpPr>
        <p:spPr>
          <a:xfrm>
            <a:off x="7474591" y="1828800"/>
            <a:ext cx="234892" cy="1517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90947348-6F72-469A-A631-564E067CFE9A}"/>
              </a:ext>
            </a:extLst>
          </p:cNvPr>
          <p:cNvCxnSpPr/>
          <p:nvPr/>
        </p:nvCxnSpPr>
        <p:spPr>
          <a:xfrm>
            <a:off x="8481270" y="3640822"/>
            <a:ext cx="83890" cy="2097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D3A89F51-C394-4245-98CF-588F00E76AB4}"/>
              </a:ext>
            </a:extLst>
          </p:cNvPr>
          <p:cNvCxnSpPr/>
          <p:nvPr/>
        </p:nvCxnSpPr>
        <p:spPr>
          <a:xfrm flipV="1">
            <a:off x="8464492" y="3553476"/>
            <a:ext cx="209725" cy="705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D19D2CCC-B84D-417D-9A1D-A5C3A17D92F0}"/>
              </a:ext>
            </a:extLst>
          </p:cNvPr>
          <p:cNvCxnSpPr>
            <a:cxnSpLocks/>
          </p:cNvCxnSpPr>
          <p:nvPr/>
        </p:nvCxnSpPr>
        <p:spPr>
          <a:xfrm>
            <a:off x="6047138" y="4740516"/>
            <a:ext cx="371912" cy="0"/>
          </a:xfrm>
          <a:prstGeom prst="line">
            <a:avLst/>
          </a:prstGeom>
          <a:ln>
            <a:solidFill>
              <a:srgbClr val="D1A0FF"/>
            </a:solidFill>
          </a:ln>
        </p:spPr>
        <p:style>
          <a:lnRef idx="2">
            <a:schemeClr val="dk1"/>
          </a:lnRef>
          <a:fillRef idx="0">
            <a:schemeClr val="dk1"/>
          </a:fillRef>
          <a:effectRef idx="1">
            <a:schemeClr val="dk1"/>
          </a:effectRef>
          <a:fontRef idx="minor">
            <a:schemeClr val="tx1"/>
          </a:fontRef>
        </p:style>
      </p:cxnSp>
      <p:cxnSp>
        <p:nvCxnSpPr>
          <p:cNvPr id="31" name="直線コネクタ 30">
            <a:extLst>
              <a:ext uri="{FF2B5EF4-FFF2-40B4-BE49-F238E27FC236}">
                <a16:creationId xmlns:a16="http://schemas.microsoft.com/office/drawing/2014/main" id="{95BEDEEC-D2BE-40CC-A4BD-8AA4883BA9BB}"/>
              </a:ext>
            </a:extLst>
          </p:cNvPr>
          <p:cNvCxnSpPr>
            <a:cxnSpLocks/>
          </p:cNvCxnSpPr>
          <p:nvPr/>
        </p:nvCxnSpPr>
        <p:spPr>
          <a:xfrm flipH="1">
            <a:off x="6352674" y="4748905"/>
            <a:ext cx="75501" cy="360726"/>
          </a:xfrm>
          <a:prstGeom prst="line">
            <a:avLst/>
          </a:prstGeom>
          <a:ln>
            <a:solidFill>
              <a:srgbClr val="D1A0FF"/>
            </a:solidFill>
          </a:ln>
        </p:spPr>
        <p:style>
          <a:lnRef idx="2">
            <a:schemeClr val="dk1"/>
          </a:lnRef>
          <a:fillRef idx="0">
            <a:schemeClr val="dk1"/>
          </a:fillRef>
          <a:effectRef idx="1">
            <a:schemeClr val="dk1"/>
          </a:effectRef>
          <a:fontRef idx="minor">
            <a:schemeClr val="tx1"/>
          </a:fontRef>
        </p:style>
      </p:cxnSp>
      <p:cxnSp>
        <p:nvCxnSpPr>
          <p:cNvPr id="35" name="直線コネクタ 34">
            <a:extLst>
              <a:ext uri="{FF2B5EF4-FFF2-40B4-BE49-F238E27FC236}">
                <a16:creationId xmlns:a16="http://schemas.microsoft.com/office/drawing/2014/main" id="{07F3D063-70E4-40CE-90EF-C330A4F4A08A}"/>
              </a:ext>
            </a:extLst>
          </p:cNvPr>
          <p:cNvCxnSpPr>
            <a:cxnSpLocks/>
          </p:cNvCxnSpPr>
          <p:nvPr/>
        </p:nvCxnSpPr>
        <p:spPr>
          <a:xfrm flipH="1">
            <a:off x="10907086" y="2114026"/>
            <a:ext cx="75501" cy="360726"/>
          </a:xfrm>
          <a:prstGeom prst="line">
            <a:avLst/>
          </a:prstGeom>
          <a:ln>
            <a:solidFill>
              <a:srgbClr val="D1A0FF"/>
            </a:solidFill>
          </a:ln>
        </p:spPr>
        <p:style>
          <a:lnRef idx="2">
            <a:schemeClr val="dk1"/>
          </a:lnRef>
          <a:fillRef idx="0">
            <a:schemeClr val="dk1"/>
          </a:fillRef>
          <a:effectRef idx="1">
            <a:schemeClr val="dk1"/>
          </a:effectRef>
          <a:fontRef idx="minor">
            <a:schemeClr val="tx1"/>
          </a:fontRef>
        </p:style>
      </p:cxnSp>
      <p:cxnSp>
        <p:nvCxnSpPr>
          <p:cNvPr id="36" name="直線コネクタ 35">
            <a:extLst>
              <a:ext uri="{FF2B5EF4-FFF2-40B4-BE49-F238E27FC236}">
                <a16:creationId xmlns:a16="http://schemas.microsoft.com/office/drawing/2014/main" id="{3524418F-7773-40EA-B83B-764FE465D623}"/>
              </a:ext>
            </a:extLst>
          </p:cNvPr>
          <p:cNvCxnSpPr>
            <a:cxnSpLocks/>
          </p:cNvCxnSpPr>
          <p:nvPr/>
        </p:nvCxnSpPr>
        <p:spPr>
          <a:xfrm>
            <a:off x="10602286" y="2122415"/>
            <a:ext cx="371912" cy="0"/>
          </a:xfrm>
          <a:prstGeom prst="line">
            <a:avLst/>
          </a:prstGeom>
          <a:ln>
            <a:solidFill>
              <a:srgbClr val="D1A0FF"/>
            </a:solidFill>
          </a:ln>
        </p:spPr>
        <p:style>
          <a:lnRef idx="2">
            <a:schemeClr val="dk1"/>
          </a:lnRef>
          <a:fillRef idx="0">
            <a:schemeClr val="dk1"/>
          </a:fillRef>
          <a:effectRef idx="1">
            <a:schemeClr val="dk1"/>
          </a:effectRef>
          <a:fontRef idx="minor">
            <a:schemeClr val="tx1"/>
          </a:fontRef>
        </p:style>
      </p:cxnSp>
      <p:sp>
        <p:nvSpPr>
          <p:cNvPr id="3" name="テキスト ボックス 2">
            <a:extLst>
              <a:ext uri="{FF2B5EF4-FFF2-40B4-BE49-F238E27FC236}">
                <a16:creationId xmlns:a16="http://schemas.microsoft.com/office/drawing/2014/main" id="{3568451D-76FF-4603-B34B-D40A7DAD5494}"/>
              </a:ext>
            </a:extLst>
          </p:cNvPr>
          <p:cNvSpPr txBox="1"/>
          <p:nvPr/>
        </p:nvSpPr>
        <p:spPr>
          <a:xfrm>
            <a:off x="418646" y="1540706"/>
            <a:ext cx="3256534" cy="1815882"/>
          </a:xfrm>
          <a:prstGeom prst="rect">
            <a:avLst/>
          </a:prstGeom>
          <a:noFill/>
        </p:spPr>
        <p:txBody>
          <a:bodyPr wrap="square" rtlCol="0">
            <a:spAutoFit/>
          </a:bodyPr>
          <a:lstStyle/>
          <a:p>
            <a:r>
              <a:rPr lang="ja-JP" altLang="en-US" sz="2800" dirty="0"/>
              <a:t>木星の公転方向の前方を通過し、太陽系を脱出する軌道にならなかった</a:t>
            </a:r>
            <a:endParaRPr kumimoji="1" lang="ja-JP" altLang="en-US" sz="2800" dirty="0"/>
          </a:p>
        </p:txBody>
      </p:sp>
    </p:spTree>
    <p:extLst>
      <p:ext uri="{BB962C8B-B14F-4D97-AF65-F5344CB8AC3E}">
        <p14:creationId xmlns:p14="http://schemas.microsoft.com/office/powerpoint/2010/main" val="770771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20AA13-4BBC-4352-AE65-A588155647F2}"/>
              </a:ext>
            </a:extLst>
          </p:cNvPr>
          <p:cNvSpPr>
            <a:spLocks noGrp="1"/>
          </p:cNvSpPr>
          <p:nvPr>
            <p:ph type="title"/>
          </p:nvPr>
        </p:nvSpPr>
        <p:spPr>
          <a:xfrm>
            <a:off x="838200" y="32084"/>
            <a:ext cx="10515600" cy="1325563"/>
          </a:xfrm>
        </p:spPr>
        <p:txBody>
          <a:bodyPr/>
          <a:lstStyle/>
          <a:p>
            <a:r>
              <a:rPr lang="ja-JP" altLang="en-US" dirty="0"/>
              <a:t>スイングバイ航法とは</a:t>
            </a:r>
            <a:endParaRPr kumimoji="1" lang="ja-JP" altLang="en-US" dirty="0"/>
          </a:p>
        </p:txBody>
      </p:sp>
      <p:sp>
        <p:nvSpPr>
          <p:cNvPr id="3" name="コンテンツ プレースホルダー 2">
            <a:extLst>
              <a:ext uri="{FF2B5EF4-FFF2-40B4-BE49-F238E27FC236}">
                <a16:creationId xmlns:a16="http://schemas.microsoft.com/office/drawing/2014/main" id="{DB6E731B-C7E3-469D-B9FE-734F66309838}"/>
              </a:ext>
            </a:extLst>
          </p:cNvPr>
          <p:cNvSpPr>
            <a:spLocks noGrp="1"/>
          </p:cNvSpPr>
          <p:nvPr>
            <p:ph idx="1"/>
          </p:nvPr>
        </p:nvSpPr>
        <p:spPr>
          <a:xfrm>
            <a:off x="838200" y="1679836"/>
            <a:ext cx="10214810" cy="4354325"/>
          </a:xfrm>
        </p:spPr>
        <p:txBody>
          <a:bodyPr>
            <a:normAutofit/>
          </a:bodyPr>
          <a:lstStyle/>
          <a:p>
            <a:pPr marL="0" indent="0">
              <a:buNone/>
            </a:pPr>
            <a:r>
              <a:rPr kumimoji="1" lang="ja-JP" altLang="en-US" dirty="0"/>
              <a:t>スイングバイ航法とは惑星の万有引力と公転運動を利用して惑星探査機の軌道を変更し、加速あるいは減速させる技術のこと</a:t>
            </a:r>
            <a:endParaRPr kumimoji="1" lang="en-US" altLang="ja-JP" dirty="0"/>
          </a:p>
          <a:p>
            <a:pPr marL="0" indent="0">
              <a:buNone/>
            </a:pPr>
            <a:endParaRPr lang="en-US" altLang="ja-JP" dirty="0"/>
          </a:p>
          <a:p>
            <a:pPr marL="0" indent="0">
              <a:buNone/>
            </a:pPr>
            <a:r>
              <a:rPr lang="ja-JP" altLang="en-US" dirty="0"/>
              <a:t>スイングバイ航法を用いて加速し、第三宇宙速度を超えることで太陽系を脱出することができる</a:t>
            </a:r>
            <a:endParaRPr lang="en-US" altLang="ja-JP" dirty="0"/>
          </a:p>
          <a:p>
            <a:pPr marL="0" indent="0">
              <a:buNone/>
            </a:pPr>
            <a:endParaRPr kumimoji="1" lang="en-US" altLang="ja-JP" dirty="0"/>
          </a:p>
          <a:p>
            <a:pPr marL="0" indent="0">
              <a:buNone/>
            </a:pPr>
            <a:endParaRPr kumimoji="1" lang="en-US" altLang="ja-JP" dirty="0"/>
          </a:p>
          <a:p>
            <a:pPr marL="0" indent="0">
              <a:buNone/>
            </a:pPr>
            <a:endParaRPr lang="en-US" altLang="ja-JP" dirty="0"/>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802294B5-06BE-44FA-85CA-812C403FA518}"/>
              </a:ext>
            </a:extLst>
          </p:cNvPr>
          <p:cNvSpPr>
            <a:spLocks noGrp="1"/>
          </p:cNvSpPr>
          <p:nvPr>
            <p:ph type="sldNum" sz="quarter" idx="12"/>
          </p:nvPr>
        </p:nvSpPr>
        <p:spPr/>
        <p:txBody>
          <a:bodyPr/>
          <a:lstStyle/>
          <a:p>
            <a:fld id="{C1596AD8-FAC7-4AE0-8C0C-E1D7D53685FB}" type="slidenum">
              <a:rPr kumimoji="1" lang="ja-JP" altLang="en-US" smtClean="0"/>
              <a:t>3</a:t>
            </a:fld>
            <a:endParaRPr kumimoji="1" lang="ja-JP" altLang="en-US"/>
          </a:p>
        </p:txBody>
      </p:sp>
    </p:spTree>
    <p:extLst>
      <p:ext uri="{BB962C8B-B14F-4D97-AF65-F5344CB8AC3E}">
        <p14:creationId xmlns:p14="http://schemas.microsoft.com/office/powerpoint/2010/main" val="233715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70DB4-4B9E-4528-8DB6-D53E082CFD62}"/>
              </a:ext>
            </a:extLst>
          </p:cNvPr>
          <p:cNvSpPr>
            <a:spLocks noGrp="1"/>
          </p:cNvSpPr>
          <p:nvPr>
            <p:ph type="title"/>
          </p:nvPr>
        </p:nvSpPr>
        <p:spPr>
          <a:xfrm>
            <a:off x="838200" y="0"/>
            <a:ext cx="10515600" cy="1325563"/>
          </a:xfrm>
        </p:spPr>
        <p:txBody>
          <a:bodyPr/>
          <a:lstStyle/>
          <a:p>
            <a:r>
              <a:rPr kumimoji="1" lang="ja-JP" altLang="en-US" dirty="0"/>
              <a:t>加速スイングバイ</a:t>
            </a:r>
          </a:p>
        </p:txBody>
      </p:sp>
      <p:sp>
        <p:nvSpPr>
          <p:cNvPr id="3" name="コンテンツ プレースホルダー 2">
            <a:extLst>
              <a:ext uri="{FF2B5EF4-FFF2-40B4-BE49-F238E27FC236}">
                <a16:creationId xmlns:a16="http://schemas.microsoft.com/office/drawing/2014/main" id="{4CEDFAE9-BC70-4957-9DEB-FE5E74F1AE6C}"/>
              </a:ext>
            </a:extLst>
          </p:cNvPr>
          <p:cNvSpPr>
            <a:spLocks noGrp="1"/>
          </p:cNvSpPr>
          <p:nvPr>
            <p:ph idx="1"/>
          </p:nvPr>
        </p:nvSpPr>
        <p:spPr>
          <a:xfrm>
            <a:off x="838200" y="1246437"/>
            <a:ext cx="10515600" cy="933617"/>
          </a:xfrm>
        </p:spPr>
        <p:txBody>
          <a:bodyPr>
            <a:normAutofit/>
          </a:bodyPr>
          <a:lstStyle/>
          <a:p>
            <a:pPr marL="0" indent="0">
              <a:buNone/>
            </a:pPr>
            <a:r>
              <a:rPr lang="ja-JP" altLang="en-US" dirty="0"/>
              <a:t>探査機が惑星の公転運動の後方を通る場合、惑星を通過した後に探査機の離脱速度に惑星の公転速度が加わるため加速する</a:t>
            </a:r>
            <a:endParaRPr kumimoji="1" lang="ja-JP" altLang="en-US" dirty="0"/>
          </a:p>
        </p:txBody>
      </p:sp>
      <p:sp>
        <p:nvSpPr>
          <p:cNvPr id="4" name="スライド番号プレースホルダー 3">
            <a:extLst>
              <a:ext uri="{FF2B5EF4-FFF2-40B4-BE49-F238E27FC236}">
                <a16:creationId xmlns:a16="http://schemas.microsoft.com/office/drawing/2014/main" id="{A3C34FD1-0302-42E0-9701-FC42E44FE564}"/>
              </a:ext>
            </a:extLst>
          </p:cNvPr>
          <p:cNvSpPr>
            <a:spLocks noGrp="1"/>
          </p:cNvSpPr>
          <p:nvPr>
            <p:ph type="sldNum" sz="quarter" idx="12"/>
          </p:nvPr>
        </p:nvSpPr>
        <p:spPr/>
        <p:txBody>
          <a:bodyPr/>
          <a:lstStyle/>
          <a:p>
            <a:fld id="{C1596AD8-FAC7-4AE0-8C0C-E1D7D53685FB}" type="slidenum">
              <a:rPr kumimoji="1" lang="ja-JP" altLang="en-US" smtClean="0"/>
              <a:t>4</a:t>
            </a:fld>
            <a:endParaRPr kumimoji="1" lang="ja-JP" altLang="en-US"/>
          </a:p>
        </p:txBody>
      </p:sp>
      <p:pic>
        <p:nvPicPr>
          <p:cNvPr id="7" name="図 6" descr="スキー, 雪, ライン, 水 が含まれている画像&#10;&#10;自動的に生成された説明">
            <a:extLst>
              <a:ext uri="{FF2B5EF4-FFF2-40B4-BE49-F238E27FC236}">
                <a16:creationId xmlns:a16="http://schemas.microsoft.com/office/drawing/2014/main" id="{0B979774-1B41-4935-A31F-5C67BEA8B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3848" y="2335462"/>
            <a:ext cx="6799952" cy="4060325"/>
          </a:xfrm>
          <a:prstGeom prst="rect">
            <a:avLst/>
          </a:prstGeom>
        </p:spPr>
      </p:pic>
      <p:sp>
        <p:nvSpPr>
          <p:cNvPr id="14" name="テキスト ボックス 13">
            <a:extLst>
              <a:ext uri="{FF2B5EF4-FFF2-40B4-BE49-F238E27FC236}">
                <a16:creationId xmlns:a16="http://schemas.microsoft.com/office/drawing/2014/main" id="{31EEB9DA-FC06-4167-91FC-95C2E1617277}"/>
              </a:ext>
            </a:extLst>
          </p:cNvPr>
          <p:cNvSpPr txBox="1"/>
          <p:nvPr/>
        </p:nvSpPr>
        <p:spPr>
          <a:xfrm>
            <a:off x="838200" y="2634581"/>
            <a:ext cx="4511902" cy="2246769"/>
          </a:xfrm>
          <a:prstGeom prst="rect">
            <a:avLst/>
          </a:prstGeom>
          <a:noFill/>
        </p:spPr>
        <p:txBody>
          <a:bodyPr wrap="square" rtlCol="0">
            <a:spAutoFit/>
          </a:bodyPr>
          <a:lstStyle/>
          <a:p>
            <a:r>
              <a:rPr lang="ja-JP" altLang="en-US" sz="2800" dirty="0"/>
              <a:t>青丸</a:t>
            </a:r>
            <a:r>
              <a:rPr lang="en-US" altLang="ja-JP" sz="2800" dirty="0"/>
              <a:t>:</a:t>
            </a:r>
            <a:r>
              <a:rPr lang="ja-JP" altLang="en-US" sz="2800" dirty="0"/>
              <a:t>惑星</a:t>
            </a:r>
            <a:endParaRPr lang="en-US" altLang="ja-JP" sz="2800" dirty="0"/>
          </a:p>
          <a:p>
            <a:r>
              <a:rPr kumimoji="1" lang="ja-JP" altLang="en-US" sz="2800" dirty="0"/>
              <a:t>黄色い丸：探査機</a:t>
            </a:r>
            <a:endParaRPr kumimoji="1" lang="en-US" altLang="ja-JP" sz="2800" dirty="0"/>
          </a:p>
          <a:p>
            <a:r>
              <a:rPr lang="ja-JP" altLang="en-US" sz="2800" dirty="0"/>
              <a:t>青矢印：進入</a:t>
            </a:r>
            <a:r>
              <a:rPr lang="en-US" altLang="ja-JP" sz="2800" dirty="0"/>
              <a:t>,</a:t>
            </a:r>
            <a:r>
              <a:rPr lang="ja-JP" altLang="en-US" sz="2800" dirty="0"/>
              <a:t>離脱速度</a:t>
            </a:r>
            <a:endParaRPr lang="en-US" altLang="ja-JP" sz="2800" dirty="0"/>
          </a:p>
          <a:p>
            <a:r>
              <a:rPr kumimoji="1" lang="ja-JP" altLang="en-US" sz="2800" dirty="0"/>
              <a:t>黒矢印：公転速度</a:t>
            </a:r>
            <a:endParaRPr kumimoji="1" lang="en-US" altLang="ja-JP" sz="2800" dirty="0"/>
          </a:p>
          <a:p>
            <a:r>
              <a:rPr lang="ja-JP" altLang="en-US" sz="2800" dirty="0">
                <a:solidFill>
                  <a:srgbClr val="FF0000"/>
                </a:solidFill>
              </a:rPr>
              <a:t>赤矢印：実際の速度</a:t>
            </a:r>
            <a:endParaRPr kumimoji="1" lang="ja-JP" altLang="en-US" sz="2800" dirty="0">
              <a:solidFill>
                <a:srgbClr val="FF0000"/>
              </a:solidFill>
            </a:endParaRPr>
          </a:p>
        </p:txBody>
      </p:sp>
    </p:spTree>
    <p:extLst>
      <p:ext uri="{BB962C8B-B14F-4D97-AF65-F5344CB8AC3E}">
        <p14:creationId xmlns:p14="http://schemas.microsoft.com/office/powerpoint/2010/main" val="249031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70DB4-4B9E-4528-8DB6-D53E082CFD62}"/>
              </a:ext>
            </a:extLst>
          </p:cNvPr>
          <p:cNvSpPr>
            <a:spLocks noGrp="1"/>
          </p:cNvSpPr>
          <p:nvPr>
            <p:ph type="title"/>
          </p:nvPr>
        </p:nvSpPr>
        <p:spPr>
          <a:xfrm>
            <a:off x="838200" y="0"/>
            <a:ext cx="10515600" cy="1325563"/>
          </a:xfrm>
        </p:spPr>
        <p:txBody>
          <a:bodyPr/>
          <a:lstStyle/>
          <a:p>
            <a:r>
              <a:rPr lang="ja-JP" altLang="en-US" dirty="0"/>
              <a:t>減速</a:t>
            </a:r>
            <a:r>
              <a:rPr kumimoji="1" lang="ja-JP" altLang="en-US" dirty="0"/>
              <a:t>スイングバイ</a:t>
            </a:r>
          </a:p>
        </p:txBody>
      </p:sp>
      <p:sp>
        <p:nvSpPr>
          <p:cNvPr id="3" name="コンテンツ プレースホルダー 2">
            <a:extLst>
              <a:ext uri="{FF2B5EF4-FFF2-40B4-BE49-F238E27FC236}">
                <a16:creationId xmlns:a16="http://schemas.microsoft.com/office/drawing/2014/main" id="{4CEDFAE9-BC70-4957-9DEB-FE5E74F1AE6C}"/>
              </a:ext>
            </a:extLst>
          </p:cNvPr>
          <p:cNvSpPr>
            <a:spLocks noGrp="1"/>
          </p:cNvSpPr>
          <p:nvPr>
            <p:ph idx="1"/>
          </p:nvPr>
        </p:nvSpPr>
        <p:spPr>
          <a:xfrm>
            <a:off x="838200" y="1246437"/>
            <a:ext cx="10515600" cy="933617"/>
          </a:xfrm>
        </p:spPr>
        <p:txBody>
          <a:bodyPr>
            <a:normAutofit/>
          </a:bodyPr>
          <a:lstStyle/>
          <a:p>
            <a:pPr marL="0" indent="0">
              <a:buNone/>
            </a:pPr>
            <a:r>
              <a:rPr lang="ja-JP" altLang="en-US" dirty="0"/>
              <a:t>探査機が惑星の公転運動の前方を通る場合、惑星を通過した後に惑星の公転速度の分だけ減速する</a:t>
            </a:r>
            <a:endParaRPr kumimoji="1" lang="ja-JP" altLang="en-US" dirty="0"/>
          </a:p>
        </p:txBody>
      </p:sp>
      <p:sp>
        <p:nvSpPr>
          <p:cNvPr id="4" name="スライド番号プレースホルダー 3">
            <a:extLst>
              <a:ext uri="{FF2B5EF4-FFF2-40B4-BE49-F238E27FC236}">
                <a16:creationId xmlns:a16="http://schemas.microsoft.com/office/drawing/2014/main" id="{C65E9B90-58E3-4C75-BF0D-78C75D4C8843}"/>
              </a:ext>
            </a:extLst>
          </p:cNvPr>
          <p:cNvSpPr>
            <a:spLocks noGrp="1"/>
          </p:cNvSpPr>
          <p:nvPr>
            <p:ph type="sldNum" sz="quarter" idx="12"/>
          </p:nvPr>
        </p:nvSpPr>
        <p:spPr/>
        <p:txBody>
          <a:bodyPr/>
          <a:lstStyle/>
          <a:p>
            <a:fld id="{C1596AD8-FAC7-4AE0-8C0C-E1D7D53685FB}" type="slidenum">
              <a:rPr kumimoji="1" lang="ja-JP" altLang="en-US" smtClean="0"/>
              <a:t>5</a:t>
            </a:fld>
            <a:endParaRPr kumimoji="1" lang="ja-JP" altLang="en-US"/>
          </a:p>
        </p:txBody>
      </p:sp>
      <p:pic>
        <p:nvPicPr>
          <p:cNvPr id="7" name="図 6" descr="スキー, ライン, イエロー, 男 が含まれている画像&#10;&#10;自動的に生成された説明">
            <a:extLst>
              <a:ext uri="{FF2B5EF4-FFF2-40B4-BE49-F238E27FC236}">
                <a16:creationId xmlns:a16="http://schemas.microsoft.com/office/drawing/2014/main" id="{0AAB4619-194B-463E-B3E1-CE1A1E21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2329" y="2180054"/>
            <a:ext cx="7272734" cy="3787609"/>
          </a:xfrm>
          <a:prstGeom prst="rect">
            <a:avLst/>
          </a:prstGeom>
        </p:spPr>
      </p:pic>
      <p:sp>
        <p:nvSpPr>
          <p:cNvPr id="9" name="テキスト ボックス 8">
            <a:extLst>
              <a:ext uri="{FF2B5EF4-FFF2-40B4-BE49-F238E27FC236}">
                <a16:creationId xmlns:a16="http://schemas.microsoft.com/office/drawing/2014/main" id="{1CC05C77-2ABC-4F24-B849-79F3AA5A3AB0}"/>
              </a:ext>
            </a:extLst>
          </p:cNvPr>
          <p:cNvSpPr txBox="1"/>
          <p:nvPr/>
        </p:nvSpPr>
        <p:spPr>
          <a:xfrm>
            <a:off x="838200" y="2859485"/>
            <a:ext cx="4511902" cy="2246769"/>
          </a:xfrm>
          <a:prstGeom prst="rect">
            <a:avLst/>
          </a:prstGeom>
          <a:noFill/>
        </p:spPr>
        <p:txBody>
          <a:bodyPr wrap="square" rtlCol="0">
            <a:spAutoFit/>
          </a:bodyPr>
          <a:lstStyle/>
          <a:p>
            <a:r>
              <a:rPr lang="ja-JP" altLang="en-US" sz="2800" dirty="0"/>
              <a:t>青丸</a:t>
            </a:r>
            <a:r>
              <a:rPr lang="en-US" altLang="ja-JP" sz="2800" dirty="0"/>
              <a:t>:</a:t>
            </a:r>
            <a:r>
              <a:rPr lang="ja-JP" altLang="en-US" sz="2800" dirty="0"/>
              <a:t>惑星</a:t>
            </a:r>
            <a:endParaRPr lang="en-US" altLang="ja-JP" sz="2800" dirty="0"/>
          </a:p>
          <a:p>
            <a:r>
              <a:rPr kumimoji="1" lang="ja-JP" altLang="en-US" sz="2800" dirty="0"/>
              <a:t>黄色い丸：探査機</a:t>
            </a:r>
            <a:endParaRPr kumimoji="1" lang="en-US" altLang="ja-JP" sz="2800" dirty="0"/>
          </a:p>
          <a:p>
            <a:r>
              <a:rPr lang="ja-JP" altLang="en-US" sz="2800" dirty="0"/>
              <a:t>青矢印：進入</a:t>
            </a:r>
            <a:r>
              <a:rPr lang="en-US" altLang="ja-JP" sz="2800" dirty="0"/>
              <a:t>,</a:t>
            </a:r>
            <a:r>
              <a:rPr lang="ja-JP" altLang="en-US" sz="2800" dirty="0"/>
              <a:t>離脱速度</a:t>
            </a:r>
            <a:endParaRPr lang="en-US" altLang="ja-JP" sz="2800" dirty="0"/>
          </a:p>
          <a:p>
            <a:r>
              <a:rPr kumimoji="1" lang="ja-JP" altLang="en-US" sz="2800" dirty="0"/>
              <a:t>黒矢印：公転速度</a:t>
            </a:r>
            <a:endParaRPr kumimoji="1" lang="en-US" altLang="ja-JP" sz="2800" dirty="0"/>
          </a:p>
          <a:p>
            <a:r>
              <a:rPr lang="ja-JP" altLang="en-US" sz="2800" dirty="0">
                <a:solidFill>
                  <a:srgbClr val="FF0000"/>
                </a:solidFill>
              </a:rPr>
              <a:t>赤矢印：実際の速度</a:t>
            </a:r>
            <a:endParaRPr kumimoji="1" lang="ja-JP" altLang="en-US" sz="2800" dirty="0">
              <a:solidFill>
                <a:srgbClr val="FF0000"/>
              </a:solidFill>
            </a:endParaRPr>
          </a:p>
        </p:txBody>
      </p:sp>
    </p:spTree>
    <p:extLst>
      <p:ext uri="{BB962C8B-B14F-4D97-AF65-F5344CB8AC3E}">
        <p14:creationId xmlns:p14="http://schemas.microsoft.com/office/powerpoint/2010/main" val="72255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E2DAF-69AC-4B70-8476-15D13BCE82E4}"/>
              </a:ext>
            </a:extLst>
          </p:cNvPr>
          <p:cNvSpPr>
            <a:spLocks noGrp="1"/>
          </p:cNvSpPr>
          <p:nvPr>
            <p:ph type="title"/>
          </p:nvPr>
        </p:nvSpPr>
        <p:spPr>
          <a:xfrm>
            <a:off x="838200" y="0"/>
            <a:ext cx="10515600" cy="1325563"/>
          </a:xfrm>
        </p:spPr>
        <p:txBody>
          <a:bodyPr/>
          <a:lstStyle/>
          <a:p>
            <a:r>
              <a:rPr kumimoji="1" lang="ja-JP" altLang="en-US" dirty="0"/>
              <a:t>太陽系の脱出速度</a:t>
            </a:r>
          </a:p>
        </p:txBody>
      </p:sp>
      <p:sp>
        <p:nvSpPr>
          <p:cNvPr id="3" name="コンテンツ プレースホルダー 2">
            <a:extLst>
              <a:ext uri="{FF2B5EF4-FFF2-40B4-BE49-F238E27FC236}">
                <a16:creationId xmlns:a16="http://schemas.microsoft.com/office/drawing/2014/main" id="{B05D8518-6370-4720-AF9B-1F3538791E7A}"/>
              </a:ext>
            </a:extLst>
          </p:cNvPr>
          <p:cNvSpPr>
            <a:spLocks noGrp="1"/>
          </p:cNvSpPr>
          <p:nvPr>
            <p:ph idx="1"/>
          </p:nvPr>
        </p:nvSpPr>
        <p:spPr>
          <a:xfrm>
            <a:off x="838200" y="1325563"/>
            <a:ext cx="10515600" cy="952416"/>
          </a:xfrm>
        </p:spPr>
        <p:txBody>
          <a:bodyPr>
            <a:normAutofit lnSpcReduction="10000"/>
          </a:bodyPr>
          <a:lstStyle/>
          <a:p>
            <a:pPr marL="0" indent="0">
              <a:buNone/>
            </a:pPr>
            <a:r>
              <a:rPr kumimoji="1" lang="ja-JP" altLang="en-US" dirty="0"/>
              <a:t>太陽系を脱出するためには第三宇宙速度を超える必要がある</a:t>
            </a:r>
            <a:endParaRPr kumimoji="1" lang="en-US" altLang="ja-JP" dirty="0"/>
          </a:p>
          <a:p>
            <a:pPr marL="0" indent="0">
              <a:buNone/>
            </a:pPr>
            <a:r>
              <a:rPr kumimoji="1" lang="ja-JP" altLang="en-US" dirty="0"/>
              <a:t>その速度は</a:t>
            </a:r>
            <a:r>
              <a:rPr lang="ja-JP" altLang="en-US" dirty="0"/>
              <a:t>以下の式になる</a:t>
            </a:r>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DB564A62-1286-4E72-9C58-EE1D0784C6BE}"/>
              </a:ext>
            </a:extLst>
          </p:cNvPr>
          <p:cNvSpPr>
            <a:spLocks noGrp="1"/>
          </p:cNvSpPr>
          <p:nvPr>
            <p:ph type="sldNum" sz="quarter" idx="12"/>
          </p:nvPr>
        </p:nvSpPr>
        <p:spPr/>
        <p:txBody>
          <a:bodyPr/>
          <a:lstStyle/>
          <a:p>
            <a:fld id="{C1596AD8-FAC7-4AE0-8C0C-E1D7D53685FB}" type="slidenum">
              <a:rPr kumimoji="1" lang="ja-JP" altLang="en-US" smtClean="0"/>
              <a:t>6</a:t>
            </a:fld>
            <a:endParaRPr kumimoji="1" lang="ja-JP" altLang="en-US"/>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FFEBD00C-2D0F-4C3C-AAE3-5E1810A8BEE2}"/>
                  </a:ext>
                </a:extLst>
              </p:cNvPr>
              <p:cNvSpPr txBox="1"/>
              <p:nvPr/>
            </p:nvSpPr>
            <p:spPr>
              <a:xfrm>
                <a:off x="838200" y="2277979"/>
                <a:ext cx="2033337" cy="136537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𝑣</m:t>
                      </m:r>
                      <m:r>
                        <a:rPr kumimoji="1" lang="en-US" altLang="ja-JP" sz="2800" b="0" i="1" smtClean="0">
                          <a:latin typeface="Cambria Math" panose="02040503050406030204" pitchFamily="18" charset="0"/>
                        </a:rPr>
                        <m:t>=</m:t>
                      </m:r>
                      <m:rad>
                        <m:radPr>
                          <m:degHide m:val="on"/>
                          <m:ctrlPr>
                            <a:rPr kumimoji="1" lang="en-US" altLang="ja-JP" sz="2800" b="0" i="1" smtClean="0">
                              <a:latin typeface="Cambria Math" panose="02040503050406030204" pitchFamily="18" charset="0"/>
                            </a:rPr>
                          </m:ctrlPr>
                        </m:radPr>
                        <m:deg/>
                        <m:e>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2</m:t>
                              </m:r>
                              <m:r>
                                <a:rPr kumimoji="1" lang="en-US" altLang="ja-JP" sz="2800" b="0" i="1" smtClean="0">
                                  <a:latin typeface="Cambria Math" panose="02040503050406030204" pitchFamily="18" charset="0"/>
                                </a:rPr>
                                <m:t>𝐺𝑀</m:t>
                              </m:r>
                            </m:num>
                            <m:den>
                              <m:r>
                                <a:rPr kumimoji="1" lang="en-US" altLang="ja-JP" sz="2800" b="0" i="1" smtClean="0">
                                  <a:latin typeface="Cambria Math" panose="02040503050406030204" pitchFamily="18" charset="0"/>
                                </a:rPr>
                                <m:t>𝑟</m:t>
                              </m:r>
                            </m:den>
                          </m:f>
                        </m:e>
                      </m:rad>
                    </m:oMath>
                  </m:oMathPara>
                </a14:m>
                <a:endParaRPr kumimoji="1" lang="ja-JP" altLang="en-US" dirty="0"/>
              </a:p>
            </p:txBody>
          </p:sp>
        </mc:Choice>
        <mc:Fallback xmlns="">
          <p:sp>
            <p:nvSpPr>
              <p:cNvPr id="5" name="テキスト ボックス 4">
                <a:extLst>
                  <a:ext uri="{FF2B5EF4-FFF2-40B4-BE49-F238E27FC236}">
                    <a16:creationId xmlns:a16="http://schemas.microsoft.com/office/drawing/2014/main" id="{FFEBD00C-2D0F-4C3C-AAE3-5E1810A8BEE2}"/>
                  </a:ext>
                </a:extLst>
              </p:cNvPr>
              <p:cNvSpPr txBox="1">
                <a:spLocks noRot="1" noChangeAspect="1" noMove="1" noResize="1" noEditPoints="1" noAdjustHandles="1" noChangeArrowheads="1" noChangeShapeType="1" noTextEdit="1"/>
              </p:cNvSpPr>
              <p:nvPr/>
            </p:nvSpPr>
            <p:spPr>
              <a:xfrm>
                <a:off x="838200" y="2277979"/>
                <a:ext cx="2033337" cy="136537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2C0C0899-FF61-45A4-A0D1-37DB227B6276}"/>
                  </a:ext>
                </a:extLst>
              </p:cNvPr>
              <p:cNvSpPr txBox="1"/>
              <p:nvPr/>
            </p:nvSpPr>
            <p:spPr>
              <a:xfrm>
                <a:off x="779477" y="3656302"/>
                <a:ext cx="2878398" cy="1200329"/>
              </a:xfrm>
              <a:prstGeom prst="rect">
                <a:avLst/>
              </a:prstGeom>
              <a:noFill/>
            </p:spPr>
            <p:txBody>
              <a:bodyPr wrap="square" rtlCol="0">
                <a:spAutoFit/>
              </a:bodyPr>
              <a:lstStyle/>
              <a:p>
                <a14:m>
                  <m:oMath xmlns:m="http://schemas.openxmlformats.org/officeDocument/2006/math">
                    <m:r>
                      <a:rPr kumimoji="1" lang="en-US" altLang="ja-JP" sz="2400" b="0" i="1" smtClean="0">
                        <a:latin typeface="Cambria Math" panose="02040503050406030204" pitchFamily="18" charset="0"/>
                      </a:rPr>
                      <m:t>𝐺</m:t>
                    </m:r>
                  </m:oMath>
                </a14:m>
                <a:r>
                  <a:rPr kumimoji="1" lang="en-US" altLang="ja-JP" sz="2400" dirty="0"/>
                  <a:t>:</a:t>
                </a:r>
                <a:r>
                  <a:rPr kumimoji="1" lang="ja-JP" altLang="en-US" sz="2400" dirty="0"/>
                  <a:t>万有引力定数</a:t>
                </a:r>
                <a:endParaRPr kumimoji="1" lang="en-US" altLang="ja-JP" sz="2400" dirty="0"/>
              </a:p>
              <a:p>
                <a14:m>
                  <m:oMath xmlns:m="http://schemas.openxmlformats.org/officeDocument/2006/math">
                    <m:r>
                      <a:rPr kumimoji="1" lang="en-US" altLang="ja-JP" sz="2400" b="0" i="1" smtClean="0">
                        <a:latin typeface="Cambria Math" panose="02040503050406030204" pitchFamily="18" charset="0"/>
                      </a:rPr>
                      <m:t>𝑀</m:t>
                    </m:r>
                  </m:oMath>
                </a14:m>
                <a:r>
                  <a:rPr kumimoji="1" lang="en-US" altLang="ja-JP" sz="2400" dirty="0"/>
                  <a:t>:</a:t>
                </a:r>
                <a:r>
                  <a:rPr kumimoji="1" lang="ja-JP" altLang="en-US" sz="2400" dirty="0"/>
                  <a:t>太陽の質量</a:t>
                </a:r>
                <a:endParaRPr kumimoji="1" lang="en-US" altLang="ja-JP" sz="2400" dirty="0"/>
              </a:p>
              <a:p>
                <a14:m>
                  <m:oMath xmlns:m="http://schemas.openxmlformats.org/officeDocument/2006/math">
                    <m:r>
                      <a:rPr kumimoji="1" lang="en-US" altLang="ja-JP" sz="2400" b="0" i="1" smtClean="0">
                        <a:latin typeface="Cambria Math" panose="02040503050406030204" pitchFamily="18" charset="0"/>
                      </a:rPr>
                      <m:t>𝑟</m:t>
                    </m:r>
                  </m:oMath>
                </a14:m>
                <a:r>
                  <a:rPr kumimoji="1" lang="en-US" altLang="ja-JP" sz="2400" dirty="0"/>
                  <a:t>:</a:t>
                </a:r>
                <a:r>
                  <a:rPr kumimoji="1" lang="ja-JP" altLang="en-US" sz="2400" dirty="0"/>
                  <a:t>太陽からの距離</a:t>
                </a:r>
              </a:p>
            </p:txBody>
          </p:sp>
        </mc:Choice>
        <mc:Fallback xmlns="">
          <p:sp>
            <p:nvSpPr>
              <p:cNvPr id="7" name="テキスト ボックス 6">
                <a:extLst>
                  <a:ext uri="{FF2B5EF4-FFF2-40B4-BE49-F238E27FC236}">
                    <a16:creationId xmlns:a16="http://schemas.microsoft.com/office/drawing/2014/main" id="{2C0C0899-FF61-45A4-A0D1-37DB227B6276}"/>
                  </a:ext>
                </a:extLst>
              </p:cNvPr>
              <p:cNvSpPr txBox="1">
                <a:spLocks noRot="1" noChangeAspect="1" noMove="1" noResize="1" noEditPoints="1" noAdjustHandles="1" noChangeArrowheads="1" noChangeShapeType="1" noTextEdit="1"/>
              </p:cNvSpPr>
              <p:nvPr/>
            </p:nvSpPr>
            <p:spPr>
              <a:xfrm>
                <a:off x="779477" y="3656302"/>
                <a:ext cx="2878398" cy="1200329"/>
              </a:xfrm>
              <a:prstGeom prst="rect">
                <a:avLst/>
              </a:prstGeom>
              <a:blipFill>
                <a:blip r:embed="rId3"/>
                <a:stretch>
                  <a:fillRect l="-636" t="-4061" b="-10660"/>
                </a:stretch>
              </a:blipFill>
            </p:spPr>
            <p:txBody>
              <a:bodyPr/>
              <a:lstStyle/>
              <a:p>
                <a:r>
                  <a:rPr lang="ja-JP" altLang="en-US">
                    <a:noFill/>
                  </a:rPr>
                  <a:t> </a:t>
                </a:r>
              </a:p>
            </p:txBody>
          </p:sp>
        </mc:Fallback>
      </mc:AlternateContent>
      <p:pic>
        <p:nvPicPr>
          <p:cNvPr id="10" name="図 9" descr="スクリーンショットの画面&#10;&#10;自動的に生成された説明">
            <a:extLst>
              <a:ext uri="{FF2B5EF4-FFF2-40B4-BE49-F238E27FC236}">
                <a16:creationId xmlns:a16="http://schemas.microsoft.com/office/drawing/2014/main" id="{56FC72D8-820C-4551-B19F-F1CE87B597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6537" y="2152144"/>
            <a:ext cx="7266963" cy="4360178"/>
          </a:xfrm>
          <a:prstGeom prst="rect">
            <a:avLst/>
          </a:prstGeom>
        </p:spPr>
      </p:pic>
      <p:sp>
        <p:nvSpPr>
          <p:cNvPr id="11" name="テキスト ボックス 10">
            <a:extLst>
              <a:ext uri="{FF2B5EF4-FFF2-40B4-BE49-F238E27FC236}">
                <a16:creationId xmlns:a16="http://schemas.microsoft.com/office/drawing/2014/main" id="{A218467C-3432-456C-B0D8-1EA8BAC1FA29}"/>
              </a:ext>
            </a:extLst>
          </p:cNvPr>
          <p:cNvSpPr txBox="1"/>
          <p:nvPr/>
        </p:nvSpPr>
        <p:spPr>
          <a:xfrm>
            <a:off x="8007778" y="2406668"/>
            <a:ext cx="2097248" cy="369332"/>
          </a:xfrm>
          <a:prstGeom prst="rect">
            <a:avLst/>
          </a:prstGeom>
          <a:solidFill>
            <a:schemeClr val="bg1"/>
          </a:solidFill>
        </p:spPr>
        <p:txBody>
          <a:bodyPr wrap="square" rtlCol="0">
            <a:spAutoFit/>
          </a:bodyPr>
          <a:lstStyle/>
          <a:p>
            <a:r>
              <a:rPr lang="ja-JP" altLang="en-US" dirty="0"/>
              <a:t>太陽系の脱出速度</a:t>
            </a:r>
            <a:endParaRPr kumimoji="1" lang="ja-JP" altLang="en-US" dirty="0"/>
          </a:p>
        </p:txBody>
      </p: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F654D2FB-FE73-4F66-9711-A42E5089B29F}"/>
                  </a:ext>
                </a:extLst>
              </p:cNvPr>
              <p:cNvSpPr txBox="1"/>
              <p:nvPr/>
            </p:nvSpPr>
            <p:spPr>
              <a:xfrm>
                <a:off x="808139" y="5924401"/>
                <a:ext cx="2878398" cy="461665"/>
              </a:xfrm>
              <a:prstGeom prst="rect">
                <a:avLst/>
              </a:prstGeom>
              <a:noFill/>
            </p:spPr>
            <p:txBody>
              <a:bodyPr wrap="square" rtlCol="0">
                <a:spAutoFit/>
              </a:bodyPr>
              <a:lstStyle/>
              <a:p>
                <a14:m>
                  <m:oMath xmlns:m="http://schemas.openxmlformats.org/officeDocument/2006/math">
                    <m:r>
                      <a:rPr kumimoji="1" lang="en-US" altLang="ja-JP" sz="2400" b="0" i="1" smtClean="0">
                        <a:latin typeface="Cambria Math" panose="02040503050406030204" pitchFamily="18" charset="0"/>
                      </a:rPr>
                      <m:t>𝑎𝑢</m:t>
                    </m:r>
                  </m:oMath>
                </a14:m>
                <a:r>
                  <a:rPr kumimoji="1" lang="ja-JP" altLang="en-US" sz="2400" dirty="0"/>
                  <a:t>は天文単位</a:t>
                </a:r>
              </a:p>
            </p:txBody>
          </p:sp>
        </mc:Choice>
        <mc:Fallback xmlns="">
          <p:sp>
            <p:nvSpPr>
              <p:cNvPr id="25" name="テキスト ボックス 24">
                <a:extLst>
                  <a:ext uri="{FF2B5EF4-FFF2-40B4-BE49-F238E27FC236}">
                    <a16:creationId xmlns:a16="http://schemas.microsoft.com/office/drawing/2014/main" id="{F654D2FB-FE73-4F66-9711-A42E5089B29F}"/>
                  </a:ext>
                </a:extLst>
              </p:cNvPr>
              <p:cNvSpPr txBox="1">
                <a:spLocks noRot="1" noChangeAspect="1" noMove="1" noResize="1" noEditPoints="1" noAdjustHandles="1" noChangeArrowheads="1" noChangeShapeType="1" noTextEdit="1"/>
              </p:cNvSpPr>
              <p:nvPr/>
            </p:nvSpPr>
            <p:spPr>
              <a:xfrm>
                <a:off x="808139" y="5924401"/>
                <a:ext cx="2878398" cy="461665"/>
              </a:xfrm>
              <a:prstGeom prst="rect">
                <a:avLst/>
              </a:prstGeom>
              <a:blipFill>
                <a:blip r:embed="rId5"/>
                <a:stretch>
                  <a:fillRect t="-10526" b="-2894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277409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4C46BCBA-E3A2-4263-88AD-385616BE8798}"/>
                  </a:ext>
                </a:extLst>
              </p:cNvPr>
              <p:cNvSpPr>
                <a:spLocks noGrp="1"/>
              </p:cNvSpPr>
              <p:nvPr>
                <p:ph type="title"/>
              </p:nvPr>
            </p:nvSpPr>
            <p:spPr>
              <a:xfrm>
                <a:off x="838200" y="18255"/>
                <a:ext cx="10515600" cy="1325563"/>
              </a:xfrm>
            </p:spPr>
            <p:txBody>
              <a:bodyPr/>
              <a:lstStyle/>
              <a:p>
                <a14:m>
                  <m:oMath xmlns:m="http://schemas.openxmlformats.org/officeDocument/2006/math">
                    <m:r>
                      <a:rPr kumimoji="1" lang="en-US" altLang="ja-JP" b="0" i="1" smtClean="0">
                        <a:latin typeface="Cambria Math" panose="02040503050406030204" pitchFamily="18" charset="0"/>
                      </a:rPr>
                      <m:t>𝑁</m:t>
                    </m:r>
                  </m:oMath>
                </a14:m>
                <a:r>
                  <a:rPr kumimoji="1" lang="ja-JP" altLang="en-US" dirty="0"/>
                  <a:t>体問題</a:t>
                </a:r>
              </a:p>
            </p:txBody>
          </p:sp>
        </mc:Choice>
        <mc:Fallback xmlns="">
          <p:sp>
            <p:nvSpPr>
              <p:cNvPr id="2" name="タイトル 1">
                <a:extLst>
                  <a:ext uri="{FF2B5EF4-FFF2-40B4-BE49-F238E27FC236}">
                    <a16:creationId xmlns:a16="http://schemas.microsoft.com/office/drawing/2014/main" id="{4C46BCBA-E3A2-4263-88AD-385616BE8798}"/>
                  </a:ext>
                </a:extLst>
              </p:cNvPr>
              <p:cNvSpPr>
                <a:spLocks noGrp="1" noRot="1" noChangeAspect="1" noMove="1" noResize="1" noEditPoints="1" noAdjustHandles="1" noChangeArrowheads="1" noChangeShapeType="1" noTextEdit="1"/>
              </p:cNvSpPr>
              <p:nvPr>
                <p:ph type="title"/>
              </p:nvPr>
            </p:nvSpPr>
            <p:spPr>
              <a:xfrm>
                <a:off x="838200" y="18255"/>
                <a:ext cx="10515600" cy="1325563"/>
              </a:xfr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6B083B0-FFF1-487F-8482-47FF3EAA82FA}"/>
                  </a:ext>
                </a:extLst>
              </p:cNvPr>
              <p:cNvSpPr>
                <a:spLocks noGrp="1"/>
              </p:cNvSpPr>
              <p:nvPr>
                <p:ph idx="1"/>
              </p:nvPr>
            </p:nvSpPr>
            <p:spPr>
              <a:xfrm>
                <a:off x="838200" y="1071646"/>
                <a:ext cx="10515600" cy="725070"/>
              </a:xfrm>
            </p:spPr>
            <p:txBody>
              <a:bodyPr/>
              <a:lstStyle/>
              <a:p>
                <a:pPr marL="0" indent="0">
                  <a:buNone/>
                </a:pPr>
                <a:r>
                  <a:rPr kumimoji="1" lang="ja-JP" altLang="en-US" dirty="0"/>
                  <a:t>惑星と探査機を扱うため本研究では</a:t>
                </a:r>
                <a14:m>
                  <m:oMath xmlns:m="http://schemas.openxmlformats.org/officeDocument/2006/math">
                    <m:r>
                      <a:rPr kumimoji="1" lang="en-US" altLang="ja-JP" b="0" i="1" smtClean="0">
                        <a:latin typeface="Cambria Math" panose="02040503050406030204" pitchFamily="18" charset="0"/>
                      </a:rPr>
                      <m:t>𝑁</m:t>
                    </m:r>
                    <m:r>
                      <a:rPr lang="ja-JP" altLang="en-US" i="1">
                        <a:latin typeface="Cambria Math" panose="02040503050406030204" pitchFamily="18" charset="0"/>
                      </a:rPr>
                      <m:t>体問題を扱う</m:t>
                    </m:r>
                  </m:oMath>
                </a14:m>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26B083B0-FFF1-487F-8482-47FF3EAA82FA}"/>
                  </a:ext>
                </a:extLst>
              </p:cNvPr>
              <p:cNvSpPr>
                <a:spLocks noGrp="1" noRot="1" noChangeAspect="1" noMove="1" noResize="1" noEditPoints="1" noAdjustHandles="1" noChangeArrowheads="1" noChangeShapeType="1" noTextEdit="1"/>
              </p:cNvSpPr>
              <p:nvPr>
                <p:ph idx="1"/>
              </p:nvPr>
            </p:nvSpPr>
            <p:spPr>
              <a:xfrm>
                <a:off x="838200" y="1071646"/>
                <a:ext cx="10515600" cy="725070"/>
              </a:xfrm>
              <a:blipFill>
                <a:blip r:embed="rId3"/>
                <a:stretch>
                  <a:fillRect l="-1217" t="-14286"/>
                </a:stretch>
              </a:blipFill>
            </p:spPr>
            <p:txBody>
              <a:bodyPr/>
              <a:lstStyle/>
              <a:p>
                <a:r>
                  <a:rPr lang="ja-JP" altLang="en-US">
                    <a:noFill/>
                  </a:rPr>
                  <a:t> </a:t>
                </a:r>
              </a:p>
            </p:txBody>
          </p:sp>
        </mc:Fallback>
      </mc:AlternateContent>
      <p:pic>
        <p:nvPicPr>
          <p:cNvPr id="5" name="図 4">
            <a:extLst>
              <a:ext uri="{FF2B5EF4-FFF2-40B4-BE49-F238E27FC236}">
                <a16:creationId xmlns:a16="http://schemas.microsoft.com/office/drawing/2014/main" id="{09239E67-E0AC-42A6-AD89-79252A9E1B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5727" y="2125037"/>
            <a:ext cx="3788073" cy="3358361"/>
          </a:xfrm>
          <a:prstGeom prst="rect">
            <a:avLst/>
          </a:prstGeom>
        </p:spPr>
      </p:pic>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627D5DC7-B1EA-4626-9A76-8E99372A6239}"/>
                  </a:ext>
                </a:extLst>
              </p:cNvPr>
              <p:cNvSpPr txBox="1"/>
              <p:nvPr/>
            </p:nvSpPr>
            <p:spPr>
              <a:xfrm>
                <a:off x="838200" y="2135599"/>
                <a:ext cx="7279105" cy="4434419"/>
              </a:xfrm>
              <a:prstGeom prst="rect">
                <a:avLst/>
              </a:prstGeom>
              <a:noFill/>
            </p:spPr>
            <p:txBody>
              <a:bodyPr wrap="square" rtlCol="0">
                <a:spAutoFit/>
              </a:bodyPr>
              <a:lstStyle/>
              <a:p>
                <a:r>
                  <a:rPr kumimoji="1" lang="ja-JP" altLang="en-US" sz="2800" dirty="0"/>
                  <a:t>物体が</a:t>
                </a:r>
                <a:r>
                  <a:rPr kumimoji="1" lang="en-US" altLang="ja-JP" sz="2800" dirty="0"/>
                  <a:t>3</a:t>
                </a:r>
                <a:r>
                  <a:rPr kumimoji="1" lang="ja-JP" altLang="en-US" sz="2800" dirty="0"/>
                  <a:t>つの場合、</a:t>
                </a:r>
                <a14:m>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𝑀</m:t>
                        </m:r>
                      </m:e>
                      <m:sub>
                        <m:r>
                          <a:rPr kumimoji="1" lang="en-US" altLang="ja-JP" sz="2800" b="0" i="1" smtClean="0">
                            <a:latin typeface="Cambria Math" panose="02040503050406030204" pitchFamily="18" charset="0"/>
                          </a:rPr>
                          <m:t>1</m:t>
                        </m:r>
                      </m:sub>
                    </m:sSub>
                    <m:r>
                      <a:rPr lang="ja-JP" altLang="en-US" sz="2800" i="1">
                        <a:latin typeface="Cambria Math" panose="02040503050406030204" pitchFamily="18" charset="0"/>
                      </a:rPr>
                      <m:t>の</m:t>
                    </m:r>
                  </m:oMath>
                </a14:m>
                <a:r>
                  <a:rPr kumimoji="1" lang="ja-JP" altLang="en-US" sz="2800" dirty="0"/>
                  <a:t>物体が受ける力は</a:t>
                </a:r>
                <a14:m>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𝑀</m:t>
                        </m:r>
                      </m:e>
                      <m:sub>
                        <m:r>
                          <a:rPr lang="en-US" altLang="ja-JP" sz="2800" b="0" i="1" smtClean="0">
                            <a:latin typeface="Cambria Math" panose="02040503050406030204" pitchFamily="18" charset="0"/>
                          </a:rPr>
                          <m:t>2</m:t>
                        </m:r>
                      </m:sub>
                    </m:sSub>
                  </m:oMath>
                </a14:m>
                <a:r>
                  <a:rPr lang="en-US" altLang="ja-JP" sz="2800" dirty="0"/>
                  <a:t> </a:t>
                </a:r>
                <a14:m>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𝑀</m:t>
                        </m:r>
                      </m:e>
                      <m:sub>
                        <m:r>
                          <a:rPr lang="en-US" altLang="ja-JP" sz="2800" b="0" i="1" smtClean="0">
                            <a:latin typeface="Cambria Math" panose="02040503050406030204" pitchFamily="18" charset="0"/>
                          </a:rPr>
                          <m:t>3</m:t>
                        </m:r>
                      </m:sub>
                    </m:sSub>
                  </m:oMath>
                </a14:m>
                <a:r>
                  <a:rPr kumimoji="1" lang="ja-JP" altLang="en-US" sz="2800" dirty="0"/>
                  <a:t>から受ける万有引力</a:t>
                </a:r>
                <a:r>
                  <a:rPr lang="ja-JP" altLang="en-US" sz="2800" dirty="0"/>
                  <a:t>であり、それぞれ</a:t>
                </a:r>
                <a:endParaRPr kumimoji="1" lang="en-US" altLang="ja-JP" sz="2800" dirty="0"/>
              </a:p>
              <a:p>
                <a:endParaRPr lang="en-US" altLang="ja-JP" sz="2800" i="1" dirty="0">
                  <a:latin typeface="Cambria Math" panose="02040503050406030204" pitchFamily="18" charset="0"/>
                </a:endParaRPr>
              </a:p>
              <a:p>
                <a14:m>
                  <m:oMath xmlns:m="http://schemas.openxmlformats.org/officeDocument/2006/math">
                    <m:r>
                      <a:rPr lang="en-US" altLang="ja-JP" sz="2800" i="1">
                        <a:latin typeface="Cambria Math" panose="02040503050406030204" pitchFamily="18" charset="0"/>
                      </a:rPr>
                      <m:t>−</m:t>
                    </m:r>
                    <m:r>
                      <a:rPr lang="en-US" altLang="ja-JP" sz="2800" i="1">
                        <a:latin typeface="Cambria Math" panose="02040503050406030204" pitchFamily="18" charset="0"/>
                      </a:rPr>
                      <m:t>𝐺</m:t>
                    </m:r>
                    <m:f>
                      <m:fPr>
                        <m:ctrlPr>
                          <a:rPr lang="en-US" altLang="ja-JP" sz="2800" i="1">
                            <a:latin typeface="Cambria Math" panose="02040503050406030204" pitchFamily="18" charset="0"/>
                          </a:rPr>
                        </m:ctrlPr>
                      </m:fPr>
                      <m:num>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1</m:t>
                            </m:r>
                          </m:sub>
                        </m:sSub>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2</m:t>
                            </m:r>
                          </m:sub>
                        </m:sSub>
                      </m:num>
                      <m:den>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𝑟</m:t>
                            </m:r>
                          </m:e>
                          <m:sub>
                            <m:r>
                              <a:rPr lang="en-US" altLang="ja-JP" sz="2800" b="0" i="1" smtClean="0">
                                <a:latin typeface="Cambria Math" panose="02040503050406030204" pitchFamily="18" charset="0"/>
                              </a:rPr>
                              <m:t>1</m:t>
                            </m:r>
                          </m:sub>
                        </m:sSub>
                      </m:den>
                    </m:f>
                  </m:oMath>
                </a14:m>
                <a:r>
                  <a:rPr kumimoji="1" lang="en-US" altLang="ja-JP" sz="2800" dirty="0"/>
                  <a:t>(</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𝑟</m:t>
                        </m:r>
                      </m:e>
                      <m:sub>
                        <m:r>
                          <a:rPr lang="en-US" altLang="ja-JP" sz="2800" b="0" i="1" smtClean="0">
                            <a:latin typeface="Cambria Math" panose="02040503050406030204" pitchFamily="18" charset="0"/>
                          </a:rPr>
                          <m:t>1</m:t>
                        </m:r>
                      </m:sub>
                    </m:sSub>
                  </m:oMath>
                </a14:m>
                <a:r>
                  <a:rPr kumimoji="1" lang="en-US" altLang="ja-JP" sz="2800" dirty="0"/>
                  <a:t>:</a:t>
                </a:r>
                <a:r>
                  <a:rPr lang="en-US" altLang="ja-JP" sz="2800" dirty="0"/>
                  <a:t> </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1</m:t>
                        </m:r>
                      </m:sub>
                    </m:sSub>
                  </m:oMath>
                </a14:m>
                <a:r>
                  <a:rPr kumimoji="1" lang="en-US" altLang="ja-JP" sz="2800" dirty="0"/>
                  <a:t>,</a:t>
                </a:r>
                <a:r>
                  <a:rPr lang="en-US" altLang="ja-JP" sz="2800" dirty="0"/>
                  <a:t> </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2</m:t>
                        </m:r>
                      </m:sub>
                    </m:sSub>
                    <m:r>
                      <a:rPr lang="ja-JP" altLang="en-US" sz="2800" i="1">
                        <a:latin typeface="Cambria Math" panose="02040503050406030204" pitchFamily="18" charset="0"/>
                      </a:rPr>
                      <m:t>間</m:t>
                    </m:r>
                  </m:oMath>
                </a14:m>
                <a:r>
                  <a:rPr kumimoji="1" lang="ja-JP" altLang="en-US" sz="2800" dirty="0"/>
                  <a:t>の距離</a:t>
                </a:r>
                <a:r>
                  <a:rPr kumimoji="1" lang="en-US" altLang="ja-JP" sz="2800" dirty="0"/>
                  <a:t>)</a:t>
                </a:r>
              </a:p>
              <a:p>
                <a:endParaRPr lang="en-US" altLang="ja-JP" sz="2800" dirty="0"/>
              </a:p>
              <a:p>
                <a14:m>
                  <m:oMath xmlns:m="http://schemas.openxmlformats.org/officeDocument/2006/math">
                    <m:r>
                      <a:rPr lang="en-US" altLang="ja-JP" sz="2800" i="1" smtClean="0">
                        <a:latin typeface="Cambria Math" panose="02040503050406030204" pitchFamily="18" charset="0"/>
                      </a:rPr>
                      <m:t>−</m:t>
                    </m:r>
                    <m:r>
                      <a:rPr lang="en-US" altLang="ja-JP" sz="2800" i="1" smtClean="0">
                        <a:latin typeface="Cambria Math" panose="02040503050406030204" pitchFamily="18" charset="0"/>
                      </a:rPr>
                      <m:t>𝐺</m:t>
                    </m:r>
                    <m:f>
                      <m:fPr>
                        <m:ctrlPr>
                          <a:rPr lang="en-US" altLang="ja-JP" sz="2800" i="1">
                            <a:latin typeface="Cambria Math" panose="02040503050406030204" pitchFamily="18" charset="0"/>
                          </a:rPr>
                        </m:ctrlPr>
                      </m:fPr>
                      <m:num>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1</m:t>
                            </m:r>
                          </m:sub>
                        </m:sSub>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3</m:t>
                            </m:r>
                          </m:sub>
                        </m:sSub>
                      </m:num>
                      <m:den>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𝑟</m:t>
                            </m:r>
                          </m:e>
                          <m:sub>
                            <m:r>
                              <a:rPr lang="en-US" altLang="ja-JP" sz="2800" b="0" i="1" smtClean="0">
                                <a:latin typeface="Cambria Math" panose="02040503050406030204" pitchFamily="18" charset="0"/>
                              </a:rPr>
                              <m:t>2</m:t>
                            </m:r>
                          </m:sub>
                        </m:sSub>
                      </m:den>
                    </m:f>
                  </m:oMath>
                </a14:m>
                <a:r>
                  <a:rPr lang="en-US" altLang="ja-JP" sz="2800" dirty="0"/>
                  <a:t>(</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𝑟</m:t>
                        </m:r>
                      </m:e>
                      <m:sub>
                        <m:r>
                          <a:rPr lang="en-US" altLang="ja-JP" sz="2800" b="0" i="1" smtClean="0">
                            <a:latin typeface="Cambria Math" panose="02040503050406030204" pitchFamily="18" charset="0"/>
                          </a:rPr>
                          <m:t>2</m:t>
                        </m:r>
                      </m:sub>
                    </m:sSub>
                  </m:oMath>
                </a14:m>
                <a:r>
                  <a:rPr lang="en-US" altLang="ja-JP" sz="2800" dirty="0"/>
                  <a:t>: </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1</m:t>
                        </m:r>
                      </m:sub>
                    </m:sSub>
                  </m:oMath>
                </a14:m>
                <a:r>
                  <a:rPr lang="en-US" altLang="ja-JP" sz="2800" dirty="0"/>
                  <a:t>, </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𝑀</m:t>
                        </m:r>
                      </m:e>
                      <m:sub>
                        <m:r>
                          <a:rPr lang="en-US" altLang="ja-JP" sz="2800" b="0" i="1" smtClean="0">
                            <a:latin typeface="Cambria Math" panose="02040503050406030204" pitchFamily="18" charset="0"/>
                          </a:rPr>
                          <m:t>3</m:t>
                        </m:r>
                      </m:sub>
                    </m:sSub>
                    <m:r>
                      <a:rPr lang="ja-JP" altLang="en-US" sz="2800" i="1">
                        <a:latin typeface="Cambria Math" panose="02040503050406030204" pitchFamily="18" charset="0"/>
                      </a:rPr>
                      <m:t>間</m:t>
                    </m:r>
                  </m:oMath>
                </a14:m>
                <a:r>
                  <a:rPr lang="ja-JP" altLang="en-US" sz="2800" dirty="0"/>
                  <a:t>の距離</a:t>
                </a:r>
                <a:r>
                  <a:rPr lang="en-US" altLang="ja-JP" sz="2800" dirty="0"/>
                  <a:t>)</a:t>
                </a:r>
              </a:p>
              <a:p>
                <a:endParaRPr kumimoji="1" lang="en-US" altLang="ja-JP" sz="2800" dirty="0"/>
              </a:p>
              <a:p>
                <a:r>
                  <a:rPr kumimoji="1" lang="ja-JP" altLang="en-US" sz="2800" dirty="0"/>
                  <a:t>となる</a:t>
                </a:r>
                <a:endParaRPr kumimoji="1" lang="en-US" altLang="ja-JP" sz="2800" dirty="0"/>
              </a:p>
              <a:p>
                <a:endParaRPr kumimoji="1" lang="en-US" altLang="ja-JP" sz="2800" dirty="0"/>
              </a:p>
            </p:txBody>
          </p:sp>
        </mc:Choice>
        <mc:Fallback xmlns="">
          <p:sp>
            <p:nvSpPr>
              <p:cNvPr id="7" name="テキスト ボックス 6">
                <a:extLst>
                  <a:ext uri="{FF2B5EF4-FFF2-40B4-BE49-F238E27FC236}">
                    <a16:creationId xmlns:a16="http://schemas.microsoft.com/office/drawing/2014/main" id="{627D5DC7-B1EA-4626-9A76-8E99372A6239}"/>
                  </a:ext>
                </a:extLst>
              </p:cNvPr>
              <p:cNvSpPr txBox="1">
                <a:spLocks noRot="1" noChangeAspect="1" noMove="1" noResize="1" noEditPoints="1" noAdjustHandles="1" noChangeArrowheads="1" noChangeShapeType="1" noTextEdit="1"/>
              </p:cNvSpPr>
              <p:nvPr/>
            </p:nvSpPr>
            <p:spPr>
              <a:xfrm>
                <a:off x="838200" y="2135599"/>
                <a:ext cx="7279105" cy="4434419"/>
              </a:xfrm>
              <a:prstGeom prst="rect">
                <a:avLst/>
              </a:prstGeom>
              <a:blipFill>
                <a:blip r:embed="rId5"/>
                <a:stretch>
                  <a:fillRect l="-1759" t="-1236" r="-419"/>
                </a:stretch>
              </a:blipFill>
            </p:spPr>
            <p:txBody>
              <a:bodyPr/>
              <a:lstStyle/>
              <a:p>
                <a:r>
                  <a:rPr lang="ja-JP" altLang="en-US">
                    <a:noFill/>
                  </a:rPr>
                  <a:t> </a:t>
                </a:r>
              </a:p>
            </p:txBody>
          </p:sp>
        </mc:Fallback>
      </mc:AlternateContent>
      <p:sp>
        <p:nvSpPr>
          <p:cNvPr id="4" name="スライド番号プレースホルダー 3">
            <a:extLst>
              <a:ext uri="{FF2B5EF4-FFF2-40B4-BE49-F238E27FC236}">
                <a16:creationId xmlns:a16="http://schemas.microsoft.com/office/drawing/2014/main" id="{2D8EB43E-0CF4-4636-8FF8-C12597C69AAE}"/>
              </a:ext>
            </a:extLst>
          </p:cNvPr>
          <p:cNvSpPr>
            <a:spLocks noGrp="1"/>
          </p:cNvSpPr>
          <p:nvPr>
            <p:ph type="sldNum" sz="quarter" idx="12"/>
          </p:nvPr>
        </p:nvSpPr>
        <p:spPr/>
        <p:txBody>
          <a:bodyPr/>
          <a:lstStyle/>
          <a:p>
            <a:fld id="{C1596AD8-FAC7-4AE0-8C0C-E1D7D53685FB}" type="slidenum">
              <a:rPr kumimoji="1" lang="ja-JP" altLang="en-US" smtClean="0"/>
              <a:t>7</a:t>
            </a:fld>
            <a:endParaRPr kumimoji="1" lang="ja-JP" altLang="en-US"/>
          </a:p>
        </p:txBody>
      </p:sp>
    </p:spTree>
    <p:extLst>
      <p:ext uri="{BB962C8B-B14F-4D97-AF65-F5344CB8AC3E}">
        <p14:creationId xmlns:p14="http://schemas.microsoft.com/office/powerpoint/2010/main" val="3263120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地図, テキスト が含まれている画像&#10;&#10;自動的に生成された説明">
            <a:extLst>
              <a:ext uri="{FF2B5EF4-FFF2-40B4-BE49-F238E27FC236}">
                <a16:creationId xmlns:a16="http://schemas.microsoft.com/office/drawing/2014/main" id="{10D6DD63-96A8-42FF-88A7-8CA38AB8F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6351" y="945142"/>
            <a:ext cx="4013297" cy="3439969"/>
          </a:xfrm>
          <a:prstGeom prst="rect">
            <a:avLst/>
          </a:prstGeom>
        </p:spPr>
      </p:pic>
      <p:sp>
        <p:nvSpPr>
          <p:cNvPr id="2" name="タイトル 1">
            <a:extLst>
              <a:ext uri="{FF2B5EF4-FFF2-40B4-BE49-F238E27FC236}">
                <a16:creationId xmlns:a16="http://schemas.microsoft.com/office/drawing/2014/main" id="{D767B46A-96EA-439D-8719-BC1DF5DDF7F5}"/>
              </a:ext>
            </a:extLst>
          </p:cNvPr>
          <p:cNvSpPr>
            <a:spLocks noGrp="1"/>
          </p:cNvSpPr>
          <p:nvPr>
            <p:ph type="title"/>
          </p:nvPr>
        </p:nvSpPr>
        <p:spPr>
          <a:xfrm>
            <a:off x="838200" y="18255"/>
            <a:ext cx="10515600" cy="1325563"/>
          </a:xfrm>
        </p:spPr>
        <p:txBody>
          <a:bodyPr/>
          <a:lstStyle/>
          <a:p>
            <a:r>
              <a:rPr kumimoji="1" lang="ja-JP" altLang="en-US" dirty="0"/>
              <a:t>惑星シミュレータに用いた数式</a:t>
            </a: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50A17710-2641-4E7B-B923-A506D7AFF343}"/>
                  </a:ext>
                </a:extLst>
              </p:cNvPr>
              <p:cNvSpPr txBox="1"/>
              <p:nvPr/>
            </p:nvSpPr>
            <p:spPr>
              <a:xfrm>
                <a:off x="6914522" y="4192873"/>
                <a:ext cx="4697344" cy="227171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𝑥</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𝑥</m:t>
                          </m:r>
                        </m:e>
                        <m:sub>
                          <m:r>
                            <a:rPr kumimoji="1" lang="en-US" altLang="ja-JP" sz="2000" b="0" i="1" smtClean="0">
                              <a:latin typeface="Cambria Math" panose="02040503050406030204" pitchFamily="18" charset="0"/>
                            </a:rPr>
                            <m:t>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𝑥</m:t>
                          </m:r>
                        </m:e>
                        <m:sub>
                          <m:r>
                            <a:rPr kumimoji="1" lang="en-US" altLang="ja-JP" sz="2000" b="0" i="1" smtClean="0">
                              <a:latin typeface="Cambria Math" panose="02040503050406030204" pitchFamily="18" charset="0"/>
                            </a:rPr>
                            <m:t>𝑖</m:t>
                          </m:r>
                        </m:sub>
                      </m:sSub>
                    </m:oMath>
                  </m:oMathPara>
                </a14:m>
                <a:endParaRPr kumimoji="1" lang="en-US" altLang="ja-JP" sz="2000" b="0" dirty="0"/>
              </a:p>
              <a:p>
                <a:pPr/>
                <a14:m>
                  <m:oMathPara xmlns:m="http://schemas.openxmlformats.org/officeDocument/2006/math">
                    <m:oMathParaPr>
                      <m:jc m:val="left"/>
                    </m:oMathParaPr>
                    <m:oMath xmlns:m="http://schemas.openxmlformats.org/officeDocument/2006/math">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𝑖</m:t>
                          </m:r>
                        </m:sub>
                      </m:sSub>
                    </m:oMath>
                  </m:oMathPara>
                </a14:m>
                <a:endParaRPr kumimoji="1" lang="en-US" altLang="ja-JP" sz="2000" dirty="0"/>
              </a:p>
              <a:p>
                <a:pPr/>
                <a14:m>
                  <m:oMathPara xmlns:m="http://schemas.openxmlformats.org/officeDocument/2006/math">
                    <m:oMathParaPr>
                      <m:jc m:val="left"/>
                    </m:oMathParaPr>
                    <m:oMath xmlns:m="http://schemas.openxmlformats.org/officeDocument/2006/math">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𝑖</m:t>
                          </m:r>
                        </m:sub>
                      </m:sSub>
                    </m:oMath>
                  </m:oMathPara>
                </a14:m>
                <a:endParaRPr kumimoji="1" lang="en-US" altLang="ja-JP" sz="2000" dirty="0"/>
              </a:p>
              <a:p>
                <a:pPr/>
                <a14:m>
                  <m:oMathPara xmlns:m="http://schemas.openxmlformats.org/officeDocument/2006/math">
                    <m:oMathParaPr>
                      <m:jc m:val="left"/>
                    </m:oMathParaPr>
                    <m:oMath xmlns:m="http://schemas.openxmlformats.org/officeDocument/2006/math">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𝑟</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rad>
                        <m:radPr>
                          <m:degHide m:val="on"/>
                          <m:ctrlPr>
                            <a:rPr lang="en-US" altLang="ja-JP" sz="2000" i="1" smtClean="0">
                              <a:latin typeface="Cambria Math" panose="02040503050406030204" pitchFamily="18" charset="0"/>
                            </a:rPr>
                          </m:ctrlPr>
                        </m:radPr>
                        <m:deg/>
                        <m:e>
                          <m:sSup>
                            <m:sSupPr>
                              <m:ctrlPr>
                                <a:rPr lang="en-US" altLang="ja-JP" sz="2000" i="1" smtClean="0">
                                  <a:latin typeface="Cambria Math" panose="02040503050406030204" pitchFamily="18" charset="0"/>
                                </a:rPr>
                              </m:ctrlPr>
                            </m:sSupPr>
                            <m:e>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m:t>
                                  </m:r>
                                  <m:r>
                                    <a:rPr lang="en-US" altLang="ja-JP" sz="2000" i="1">
                                      <a:latin typeface="Cambria Math" panose="02040503050406030204" pitchFamily="18" charset="0"/>
                                    </a:rPr>
                                    <m:t>𝑥</m:t>
                                  </m:r>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𝑥</m:t>
                                  </m:r>
                                </m:e>
                                <m:sub>
                                  <m:r>
                                    <a:rPr lang="en-US" altLang="ja-JP" sz="2000" i="1">
                                      <a:latin typeface="Cambria Math" panose="02040503050406030204" pitchFamily="18" charset="0"/>
                                    </a:rPr>
                                    <m:t>𝑖</m:t>
                                  </m:r>
                                </m:sub>
                              </m:sSub>
                              <m:r>
                                <a:rPr lang="en-US" altLang="ja-JP" sz="2000" b="0" i="1" smtClean="0">
                                  <a:latin typeface="Cambria Math" panose="02040503050406030204" pitchFamily="18" charset="0"/>
                                </a:rPr>
                                <m:t>)</m:t>
                              </m:r>
                            </m:e>
                            <m:sup>
                              <m:r>
                                <a:rPr lang="en-US" altLang="ja-JP" sz="2000" b="0" i="1" smtClean="0">
                                  <a:latin typeface="Cambria Math" panose="02040503050406030204" pitchFamily="18" charset="0"/>
                                </a:rPr>
                                <m:t>2</m:t>
                              </m:r>
                            </m:sup>
                          </m:sSup>
                          <m:r>
                            <a:rPr lang="en-US" altLang="ja-JP" sz="2000" b="0" i="1" smtClean="0">
                              <a:latin typeface="Cambria Math" panose="02040503050406030204" pitchFamily="18" charset="0"/>
                            </a:rPr>
                            <m:t>+</m:t>
                          </m:r>
                          <m:sSup>
                            <m:sSupPr>
                              <m:ctrlPr>
                                <a:rPr lang="en-US" altLang="ja-JP" sz="2000" i="1" smtClean="0">
                                  <a:latin typeface="Cambria Math" panose="02040503050406030204" pitchFamily="18" charset="0"/>
                                </a:rPr>
                              </m:ctrlPr>
                            </m:sSupPr>
                            <m:e>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m:t>
                                  </m:r>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𝑖</m:t>
                                  </m:r>
                                </m:sub>
                              </m:sSub>
                              <m:r>
                                <a:rPr lang="en-US" altLang="ja-JP" sz="2000" b="0" i="1" smtClean="0">
                                  <a:latin typeface="Cambria Math" panose="02040503050406030204" pitchFamily="18" charset="0"/>
                                </a:rPr>
                                <m:t>)</m:t>
                              </m:r>
                            </m:e>
                            <m:sup>
                              <m:r>
                                <a:rPr lang="en-US" altLang="ja-JP" sz="2000" b="0" i="1" smtClean="0">
                                  <a:latin typeface="Cambria Math" panose="02040503050406030204" pitchFamily="18" charset="0"/>
                                </a:rPr>
                                <m:t>2</m:t>
                              </m:r>
                            </m:sup>
                          </m:sSup>
                          <m:r>
                            <a:rPr lang="en-US" altLang="ja-JP" sz="2000" b="0" i="1" smtClean="0">
                              <a:latin typeface="Cambria Math" panose="02040503050406030204" pitchFamily="18" charset="0"/>
                            </a:rPr>
                            <m:t>+</m:t>
                          </m:r>
                          <m:sSup>
                            <m:sSupPr>
                              <m:ctrlPr>
                                <a:rPr lang="en-US" altLang="ja-JP" sz="2000" i="1" smtClean="0">
                                  <a:latin typeface="Cambria Math" panose="02040503050406030204" pitchFamily="18" charset="0"/>
                                </a:rPr>
                              </m:ctrlPr>
                            </m:sSupPr>
                            <m:e>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m:t>
                                  </m:r>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𝑗</m:t>
                                  </m:r>
                                </m:sub>
                              </m:sSub>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𝑖</m:t>
                                  </m:r>
                                </m:sub>
                              </m:sSub>
                              <m:r>
                                <a:rPr lang="en-US" altLang="ja-JP" sz="2000" b="0" i="1" smtClean="0">
                                  <a:latin typeface="Cambria Math" panose="02040503050406030204" pitchFamily="18" charset="0"/>
                                </a:rPr>
                                <m:t>)</m:t>
                              </m:r>
                            </m:e>
                            <m:sup>
                              <m:r>
                                <a:rPr lang="en-US" altLang="ja-JP" sz="2000" b="0" i="1" smtClean="0">
                                  <a:latin typeface="Cambria Math" panose="02040503050406030204" pitchFamily="18" charset="0"/>
                                </a:rPr>
                                <m:t>2</m:t>
                              </m:r>
                            </m:sup>
                          </m:sSup>
                        </m:e>
                      </m:rad>
                    </m:oMath>
                  </m:oMathPara>
                </a14:m>
                <a:endParaRPr kumimoji="1" lang="en-US" altLang="ja-JP" sz="2000" dirty="0"/>
              </a:p>
              <a:p>
                <a14:m>
                  <m:oMath xmlns:m="http://schemas.openxmlformats.org/officeDocument/2006/math">
                    <m:r>
                      <a:rPr kumimoji="1" lang="en-US" altLang="ja-JP" sz="2000" b="0" i="1" smtClean="0">
                        <a:latin typeface="Cambria Math" panose="02040503050406030204" pitchFamily="18" charset="0"/>
                      </a:rPr>
                      <m:t>𝑐𝑜𝑠</m:t>
                    </m:r>
                    <m:sSub>
                      <m:sSubPr>
                        <m:ctrlPr>
                          <a:rPr kumimoji="1" lang="en-US" altLang="ja-JP" sz="2000" b="0" i="1" smtClean="0">
                            <a:latin typeface="Cambria Math" panose="02040503050406030204" pitchFamily="18" charset="0"/>
                          </a:rPr>
                        </m:ctrlPr>
                      </m:sSubPr>
                      <m:e>
                        <m:r>
                          <a:rPr kumimoji="1" lang="ja-JP" altLang="en-US" sz="2000" b="0" i="1" smtClean="0">
                            <a:latin typeface="Cambria Math" panose="02040503050406030204" pitchFamily="18" charset="0"/>
                          </a:rPr>
                          <m:t>𝜃</m:t>
                        </m:r>
                      </m:e>
                      <m:sub>
                        <m:r>
                          <a:rPr kumimoji="1" lang="en-US" altLang="ja-JP" sz="2000" b="0" i="1" smtClean="0">
                            <a:latin typeface="Cambria Math" panose="02040503050406030204" pitchFamily="18" charset="0"/>
                          </a:rPr>
                          <m:t>𝑥</m:t>
                        </m:r>
                      </m:sub>
                    </m:sSub>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𝑥</m:t>
                            </m:r>
                          </m:e>
                          <m:sub>
                            <m:r>
                              <a:rPr kumimoji="1" lang="en-US" altLang="ja-JP" sz="2000" b="0" i="1" smtClean="0">
                                <a:latin typeface="Cambria Math" panose="02040503050406030204" pitchFamily="18" charset="0"/>
                              </a:rPr>
                              <m:t>𝑖𝑗</m:t>
                            </m:r>
                          </m:sub>
                        </m:sSub>
                      </m:num>
                      <m:den>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𝑖𝑗</m:t>
                            </m:r>
                          </m:sub>
                        </m:sSub>
                      </m:den>
                    </m:f>
                  </m:oMath>
                </a14:m>
                <a:r>
                  <a:rPr kumimoji="1" lang="en-US" altLang="ja-JP" sz="2000" dirty="0"/>
                  <a:t>,</a:t>
                </a:r>
                <a:r>
                  <a:rPr lang="en-US" altLang="ja-JP" sz="2000" dirty="0"/>
                  <a:t> </a:t>
                </a:r>
                <a14:m>
                  <m:oMath xmlns:m="http://schemas.openxmlformats.org/officeDocument/2006/math">
                    <m:r>
                      <m:rPr>
                        <m:sty m:val="p"/>
                      </m:rPr>
                      <a:rPr lang="en-US" altLang="ja-JP" sz="2000" b="0" i="0" smtClean="0">
                        <a:latin typeface="Cambria Math" panose="02040503050406030204" pitchFamily="18" charset="0"/>
                      </a:rPr>
                      <m:t>sin</m:t>
                    </m:r>
                    <m:sSub>
                      <m:sSubPr>
                        <m:ctrlPr>
                          <a:rPr lang="en-US" altLang="ja-JP" sz="2000" i="1">
                            <a:latin typeface="Cambria Math" panose="02040503050406030204" pitchFamily="18" charset="0"/>
                          </a:rPr>
                        </m:ctrlPr>
                      </m:sSubPr>
                      <m:e>
                        <m:r>
                          <a:rPr lang="ja-JP" altLang="en-US" sz="2000" i="1">
                            <a:latin typeface="Cambria Math" panose="02040503050406030204" pitchFamily="18" charset="0"/>
                          </a:rPr>
                          <m:t>𝜃</m:t>
                        </m:r>
                      </m:e>
                      <m:sub>
                        <m:r>
                          <a:rPr lang="en-US" altLang="ja-JP" sz="2000" b="0" i="1" smtClean="0">
                            <a:latin typeface="Cambria Math" panose="02040503050406030204" pitchFamily="18" charset="0"/>
                          </a:rPr>
                          <m:t>𝑦</m:t>
                        </m:r>
                      </m:sub>
                    </m:sSub>
                    <m:r>
                      <a:rPr lang="en-US" altLang="ja-JP" sz="2000" i="1">
                        <a:latin typeface="Cambria Math" panose="02040503050406030204" pitchFamily="18" charset="0"/>
                      </a:rPr>
                      <m:t>=</m:t>
                    </m:r>
                    <m:f>
                      <m:fPr>
                        <m:ctrlPr>
                          <a:rPr lang="en-US" altLang="ja-JP" sz="2000" i="1">
                            <a:latin typeface="Cambria Math" panose="02040503050406030204" pitchFamily="18" charset="0"/>
                          </a:rPr>
                        </m:ctrlPr>
                      </m:fPr>
                      <m:num>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𝑦</m:t>
                            </m:r>
                          </m:e>
                          <m:sub>
                            <m:r>
                              <a:rPr lang="en-US" altLang="ja-JP" sz="2000" i="1">
                                <a:latin typeface="Cambria Math" panose="02040503050406030204" pitchFamily="18" charset="0"/>
                              </a:rPr>
                              <m:t>𝑖𝑗</m:t>
                            </m:r>
                          </m:sub>
                        </m:sSub>
                      </m:num>
                      <m:den>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𝑟</m:t>
                            </m:r>
                          </m:e>
                          <m:sub>
                            <m:r>
                              <a:rPr lang="en-US" altLang="ja-JP" sz="2000" i="1">
                                <a:latin typeface="Cambria Math" panose="02040503050406030204" pitchFamily="18" charset="0"/>
                              </a:rPr>
                              <m:t>𝑖𝑗</m:t>
                            </m:r>
                          </m:sub>
                        </m:sSub>
                      </m:den>
                    </m:f>
                  </m:oMath>
                </a14:m>
                <a:r>
                  <a:rPr kumimoji="1" lang="en-US" altLang="ja-JP" sz="2000" dirty="0"/>
                  <a:t>,</a:t>
                </a:r>
                <a:r>
                  <a:rPr lang="en-US" altLang="ja-JP" sz="2000" b="0" dirty="0"/>
                  <a:t> </a:t>
                </a:r>
                <a14:m>
                  <m:oMath xmlns:m="http://schemas.openxmlformats.org/officeDocument/2006/math">
                    <m:r>
                      <m:rPr>
                        <m:sty m:val="p"/>
                      </m:rPr>
                      <a:rPr lang="en-US" altLang="ja-JP" sz="2000" b="0" i="0" smtClean="0">
                        <a:latin typeface="Cambria Math" panose="02040503050406030204" pitchFamily="18" charset="0"/>
                      </a:rPr>
                      <m:t>sin</m:t>
                    </m:r>
                    <m:sSub>
                      <m:sSubPr>
                        <m:ctrlPr>
                          <a:rPr lang="en-US" altLang="ja-JP" sz="2000" i="1">
                            <a:latin typeface="Cambria Math" panose="02040503050406030204" pitchFamily="18" charset="0"/>
                          </a:rPr>
                        </m:ctrlPr>
                      </m:sSubPr>
                      <m:e>
                        <m:r>
                          <a:rPr lang="ja-JP" altLang="en-US" sz="2000" i="1">
                            <a:latin typeface="Cambria Math" panose="02040503050406030204" pitchFamily="18" charset="0"/>
                          </a:rPr>
                          <m:t>𝜃</m:t>
                        </m:r>
                      </m:e>
                      <m:sub>
                        <m:r>
                          <a:rPr lang="en-US" altLang="ja-JP" sz="2000" b="0" i="1" smtClean="0">
                            <a:latin typeface="Cambria Math" panose="02040503050406030204" pitchFamily="18" charset="0"/>
                          </a:rPr>
                          <m:t>𝑧</m:t>
                        </m:r>
                      </m:sub>
                    </m:sSub>
                    <m:r>
                      <a:rPr lang="en-US" altLang="ja-JP" sz="2000" i="1">
                        <a:latin typeface="Cambria Math" panose="02040503050406030204" pitchFamily="18" charset="0"/>
                      </a:rPr>
                      <m:t>=</m:t>
                    </m:r>
                    <m:f>
                      <m:fPr>
                        <m:ctrlPr>
                          <a:rPr lang="en-US" altLang="ja-JP" sz="2000" i="1">
                            <a:latin typeface="Cambria Math" panose="02040503050406030204" pitchFamily="18" charset="0"/>
                          </a:rPr>
                        </m:ctrlPr>
                      </m:fPr>
                      <m:num>
                        <m:sSub>
                          <m:sSubPr>
                            <m:ctrlPr>
                              <a:rPr lang="en-US" altLang="ja-JP" sz="2000" i="1">
                                <a:latin typeface="Cambria Math" panose="02040503050406030204" pitchFamily="18" charset="0"/>
                              </a:rPr>
                            </m:ctrlPr>
                          </m:sSubPr>
                          <m:e>
                            <m:r>
                              <a:rPr lang="en-US" altLang="ja-JP" sz="2000" b="0" i="1" smtClean="0">
                                <a:latin typeface="Cambria Math" panose="02040503050406030204" pitchFamily="18" charset="0"/>
                              </a:rPr>
                              <m:t>𝑧</m:t>
                            </m:r>
                          </m:e>
                          <m:sub>
                            <m:r>
                              <a:rPr lang="en-US" altLang="ja-JP" sz="2000" i="1">
                                <a:latin typeface="Cambria Math" panose="02040503050406030204" pitchFamily="18" charset="0"/>
                              </a:rPr>
                              <m:t>𝑖𝑗</m:t>
                            </m:r>
                          </m:sub>
                        </m:sSub>
                      </m:num>
                      <m:den>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𝑟</m:t>
                            </m:r>
                          </m:e>
                          <m:sub>
                            <m:r>
                              <a:rPr lang="en-US" altLang="ja-JP" sz="2000" i="1">
                                <a:latin typeface="Cambria Math" panose="02040503050406030204" pitchFamily="18" charset="0"/>
                              </a:rPr>
                              <m:t>𝑖𝑗</m:t>
                            </m:r>
                          </m:sub>
                        </m:sSub>
                      </m:den>
                    </m:f>
                  </m:oMath>
                </a14:m>
                <a:endParaRPr kumimoji="1" lang="ja-JP" altLang="en-US" sz="2000" dirty="0"/>
              </a:p>
            </p:txBody>
          </p:sp>
        </mc:Choice>
        <mc:Fallback xmlns="">
          <p:sp>
            <p:nvSpPr>
              <p:cNvPr id="6" name="テキスト ボックス 5">
                <a:extLst>
                  <a:ext uri="{FF2B5EF4-FFF2-40B4-BE49-F238E27FC236}">
                    <a16:creationId xmlns:a16="http://schemas.microsoft.com/office/drawing/2014/main" id="{50A17710-2641-4E7B-B923-A506D7AFF343}"/>
                  </a:ext>
                </a:extLst>
              </p:cNvPr>
              <p:cNvSpPr txBox="1">
                <a:spLocks noRot="1" noChangeAspect="1" noMove="1" noResize="1" noEditPoints="1" noAdjustHandles="1" noChangeArrowheads="1" noChangeShapeType="1" noTextEdit="1"/>
              </p:cNvSpPr>
              <p:nvPr/>
            </p:nvSpPr>
            <p:spPr>
              <a:xfrm>
                <a:off x="6914522" y="4192873"/>
                <a:ext cx="4697344" cy="227171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3A114C3F-5799-4DBD-8F35-8BD72BCC6ADE}"/>
                  </a:ext>
                </a:extLst>
              </p:cNvPr>
              <p:cNvSpPr txBox="1"/>
              <p:nvPr/>
            </p:nvSpPr>
            <p:spPr>
              <a:xfrm>
                <a:off x="838200" y="1444958"/>
                <a:ext cx="6334387" cy="506004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𝑚</m:t>
                          </m:r>
                        </m:e>
                        <m:sub>
                          <m:r>
                            <a:rPr kumimoji="1" lang="en-US" altLang="ja-JP" sz="2800" b="0" i="1" smtClean="0">
                              <a:latin typeface="Cambria Math" panose="02040503050406030204" pitchFamily="18" charset="0"/>
                            </a:rPr>
                            <m:t>𝑖</m:t>
                          </m:r>
                        </m:sub>
                      </m:sSub>
                      <m:f>
                        <m:fPr>
                          <m:ctrlPr>
                            <a:rPr kumimoji="1" lang="en-US" altLang="ja-JP" sz="2800" i="1" smtClean="0">
                              <a:latin typeface="Cambria Math" panose="02040503050406030204" pitchFamily="18" charset="0"/>
                            </a:rPr>
                          </m:ctrlPr>
                        </m:fPr>
                        <m:num>
                          <m:sSup>
                            <m:sSupPr>
                              <m:ctrlPr>
                                <a:rPr kumimoji="1" lang="en-US" altLang="ja-JP" sz="2800" i="1" smtClean="0">
                                  <a:latin typeface="Cambria Math" panose="02040503050406030204" pitchFamily="18" charset="0"/>
                                </a:rPr>
                              </m:ctrlPr>
                            </m:sSupPr>
                            <m:e>
                              <m:r>
                                <a:rPr kumimoji="1" lang="en-US" altLang="ja-JP" sz="2800" b="0" i="1" smtClean="0">
                                  <a:latin typeface="Cambria Math" panose="02040503050406030204" pitchFamily="18" charset="0"/>
                                </a:rPr>
                                <m:t>𝑑</m:t>
                              </m:r>
                            </m:e>
                            <m:sup>
                              <m:r>
                                <a:rPr kumimoji="1" lang="en-US" altLang="ja-JP" sz="2800" b="0" i="1" smtClean="0">
                                  <a:latin typeface="Cambria Math" panose="02040503050406030204" pitchFamily="18" charset="0"/>
                                </a:rPr>
                                <m:t>2</m:t>
                              </m:r>
                            </m:sup>
                          </m:sSup>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𝑥</m:t>
                              </m:r>
                            </m:e>
                            <m:sub>
                              <m:r>
                                <a:rPr kumimoji="1" lang="en-US" altLang="ja-JP" sz="2800" b="0" i="1" smtClean="0">
                                  <a:latin typeface="Cambria Math" panose="02040503050406030204" pitchFamily="18" charset="0"/>
                                </a:rPr>
                                <m:t>𝑖</m:t>
                              </m:r>
                            </m:sub>
                          </m:sSub>
                        </m:num>
                        <m:den>
                          <m:r>
                            <a:rPr kumimoji="1" lang="en-US" altLang="ja-JP" sz="2800" b="0" i="1" smtClean="0">
                              <a:latin typeface="Cambria Math" panose="02040503050406030204" pitchFamily="18" charset="0"/>
                            </a:rPr>
                            <m:t>𝑑</m:t>
                          </m:r>
                          <m:sSup>
                            <m:sSupPr>
                              <m:ctrlPr>
                                <a:rPr kumimoji="1" lang="en-US" altLang="ja-JP" sz="2800" b="0" i="1" smtClean="0">
                                  <a:latin typeface="Cambria Math" panose="02040503050406030204" pitchFamily="18" charset="0"/>
                                </a:rPr>
                              </m:ctrlPr>
                            </m:sSupPr>
                            <m:e>
                              <m:r>
                                <a:rPr kumimoji="1" lang="en-US" altLang="ja-JP" sz="2800" b="0" i="1" smtClean="0">
                                  <a:latin typeface="Cambria Math" panose="02040503050406030204" pitchFamily="18" charset="0"/>
                                </a:rPr>
                                <m:t>𝑡</m:t>
                              </m:r>
                            </m:e>
                            <m:sup>
                              <m:r>
                                <a:rPr kumimoji="1" lang="en-US" altLang="ja-JP" sz="2800" b="0" i="1" smtClean="0">
                                  <a:latin typeface="Cambria Math" panose="02040503050406030204" pitchFamily="18" charset="0"/>
                                </a:rPr>
                                <m:t>2</m:t>
                              </m:r>
                            </m:sup>
                          </m:sSup>
                        </m:den>
                      </m:f>
                      <m:r>
                        <a:rPr kumimoji="1" lang="en-US" altLang="ja-JP" sz="2800" b="0" i="1" smtClean="0">
                          <a:latin typeface="Cambria Math" panose="02040503050406030204" pitchFamily="18" charset="0"/>
                        </a:rPr>
                        <m:t>=−</m:t>
                      </m:r>
                      <m:nary>
                        <m:naryPr>
                          <m:chr m:val="∑"/>
                          <m:ctrlPr>
                            <a:rPr kumimoji="1" lang="en-US" altLang="ja-JP" sz="2800" b="0" i="1" smtClean="0">
                              <a:latin typeface="Cambria Math" panose="02040503050406030204" pitchFamily="18" charset="0"/>
                            </a:rPr>
                          </m:ctrlPr>
                        </m:naryPr>
                        <m:sub>
                          <m:r>
                            <m:rPr>
                              <m:brk m:alnAt="23"/>
                            </m:rPr>
                            <a:rPr kumimoji="1" lang="en-US" altLang="ja-JP" sz="2800" b="0" i="1" smtClean="0">
                              <a:latin typeface="Cambria Math" panose="02040503050406030204" pitchFamily="18" charset="0"/>
                            </a:rPr>
                            <m:t>𝑗</m:t>
                          </m:r>
                          <m:r>
                            <a:rPr kumimoji="1" lang="en-US" altLang="ja-JP" sz="2800" b="0" i="1" smtClean="0">
                              <a:latin typeface="Cambria Math" panose="02040503050406030204" pitchFamily="18" charset="0"/>
                            </a:rPr>
                            <m:t>=1</m:t>
                          </m:r>
                        </m:sub>
                        <m:sup>
                          <m:r>
                            <a:rPr kumimoji="1" lang="en-US" altLang="ja-JP" sz="2800" b="0" i="1" smtClean="0">
                              <a:latin typeface="Cambria Math" panose="02040503050406030204" pitchFamily="18" charset="0"/>
                            </a:rPr>
                            <m:t>𝑛</m:t>
                          </m:r>
                        </m:sup>
                        <m:e>
                          <m:r>
                            <a:rPr kumimoji="1" lang="en-US" altLang="ja-JP" sz="2800" b="0" i="1" smtClean="0">
                              <a:latin typeface="Cambria Math" panose="02040503050406030204" pitchFamily="18" charset="0"/>
                            </a:rPr>
                            <m:t>𝐺</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𝑚</m:t>
                                  </m:r>
                                </m:e>
                                <m:sub>
                                  <m:r>
                                    <a:rPr kumimoji="1" lang="en-US" altLang="ja-JP" sz="2800" b="0" i="1" smtClean="0">
                                      <a:latin typeface="Cambria Math" panose="02040503050406030204" pitchFamily="18" charset="0"/>
                                    </a:rPr>
                                    <m:t>𝑖</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𝑚</m:t>
                                  </m:r>
                                </m:e>
                                <m:sub>
                                  <m:r>
                                    <a:rPr kumimoji="1" lang="en-US" altLang="ja-JP" sz="2800" b="0" i="1" smtClean="0">
                                      <a:latin typeface="Cambria Math" panose="02040503050406030204" pitchFamily="18" charset="0"/>
                                    </a:rPr>
                                    <m:t>𝑗</m:t>
                                  </m:r>
                                </m:sub>
                              </m:sSub>
                            </m:num>
                            <m:den>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𝑖𝑗</m:t>
                                  </m:r>
                                </m:sub>
                                <m:sup>
                                  <m:r>
                                    <a:rPr kumimoji="1" lang="en-US" altLang="ja-JP" sz="2800" b="0" i="1" smtClean="0">
                                      <a:latin typeface="Cambria Math" panose="02040503050406030204" pitchFamily="18" charset="0"/>
                                    </a:rPr>
                                    <m:t>2</m:t>
                                  </m:r>
                                </m:sup>
                              </m:sSubSup>
                            </m:den>
                          </m:f>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𝑥</m:t>
                                  </m:r>
                                </m:e>
                                <m:sub>
                                  <m:r>
                                    <a:rPr kumimoji="1" lang="en-US" altLang="ja-JP" sz="2800" b="0" i="1" smtClean="0">
                                      <a:latin typeface="Cambria Math" panose="02040503050406030204" pitchFamily="18" charset="0"/>
                                    </a:rPr>
                                    <m:t>𝑖𝑗</m:t>
                                  </m:r>
                                </m:sub>
                              </m:sSub>
                            </m:num>
                            <m:den>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𝑖𝑗</m:t>
                                  </m:r>
                                </m:sub>
                              </m:sSub>
                            </m:den>
                          </m:f>
                        </m:e>
                      </m:nary>
                    </m:oMath>
                  </m:oMathPara>
                </a14:m>
                <a:endParaRPr kumimoji="1" lang="en-US" altLang="ja-JP" sz="2800" dirty="0"/>
              </a:p>
              <a:p>
                <a:endParaRPr lang="en-US" altLang="ja-JP" sz="2800" dirty="0"/>
              </a:p>
              <a:p>
                <a:pPr/>
                <a14:m>
                  <m:oMathPara xmlns:m="http://schemas.openxmlformats.org/officeDocument/2006/math">
                    <m:oMathParaPr>
                      <m:jc m:val="left"/>
                    </m:oMathParaPr>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𝑖</m:t>
                          </m:r>
                        </m:sub>
                      </m:sSub>
                      <m:f>
                        <m:fPr>
                          <m:ctrlPr>
                            <a:rPr lang="en-US" altLang="ja-JP" sz="2800" i="1">
                              <a:latin typeface="Cambria Math" panose="02040503050406030204" pitchFamily="18" charset="0"/>
                            </a:rPr>
                          </m:ctrlPr>
                        </m:fPr>
                        <m:num>
                          <m:sSup>
                            <m:sSupPr>
                              <m:ctrlPr>
                                <a:rPr lang="en-US" altLang="ja-JP" sz="2800" i="1">
                                  <a:latin typeface="Cambria Math" panose="02040503050406030204" pitchFamily="18" charset="0"/>
                                </a:rPr>
                              </m:ctrlPr>
                            </m:sSupPr>
                            <m:e>
                              <m:r>
                                <a:rPr lang="en-US" altLang="ja-JP" sz="2800" i="1">
                                  <a:latin typeface="Cambria Math" panose="02040503050406030204" pitchFamily="18" charset="0"/>
                                </a:rPr>
                                <m:t>𝑑</m:t>
                              </m:r>
                            </m:e>
                            <m:sup>
                              <m:r>
                                <a:rPr lang="en-US" altLang="ja-JP" sz="2800" i="1">
                                  <a:latin typeface="Cambria Math" panose="02040503050406030204" pitchFamily="18" charset="0"/>
                                </a:rPr>
                                <m:t>2</m:t>
                              </m:r>
                            </m:sup>
                          </m:sSup>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𝑦</m:t>
                              </m:r>
                            </m:e>
                            <m:sub>
                              <m:r>
                                <a:rPr lang="en-US" altLang="ja-JP" sz="2800" i="1">
                                  <a:latin typeface="Cambria Math" panose="02040503050406030204" pitchFamily="18" charset="0"/>
                                </a:rPr>
                                <m:t>𝑖</m:t>
                              </m:r>
                            </m:sub>
                          </m:sSub>
                        </m:num>
                        <m:den>
                          <m:r>
                            <a:rPr lang="en-US" altLang="ja-JP" sz="2800" i="1">
                              <a:latin typeface="Cambria Math" panose="02040503050406030204" pitchFamily="18" charset="0"/>
                            </a:rPr>
                            <m:t>𝑑</m:t>
                          </m:r>
                          <m:sSup>
                            <m:sSupPr>
                              <m:ctrlPr>
                                <a:rPr lang="en-US" altLang="ja-JP" sz="2800" i="1">
                                  <a:latin typeface="Cambria Math" panose="02040503050406030204" pitchFamily="18" charset="0"/>
                                </a:rPr>
                              </m:ctrlPr>
                            </m:sSupPr>
                            <m:e>
                              <m:r>
                                <a:rPr lang="en-US" altLang="ja-JP" sz="2800" i="1">
                                  <a:latin typeface="Cambria Math" panose="02040503050406030204" pitchFamily="18" charset="0"/>
                                </a:rPr>
                                <m:t>𝑡</m:t>
                              </m:r>
                            </m:e>
                            <m:sup>
                              <m:r>
                                <a:rPr lang="en-US" altLang="ja-JP" sz="2800" i="1">
                                  <a:latin typeface="Cambria Math" panose="02040503050406030204" pitchFamily="18" charset="0"/>
                                </a:rPr>
                                <m:t>2</m:t>
                              </m:r>
                            </m:sup>
                          </m:sSup>
                        </m:den>
                      </m:f>
                      <m:r>
                        <a:rPr lang="en-US" altLang="ja-JP" sz="2800" i="1">
                          <a:latin typeface="Cambria Math" panose="02040503050406030204" pitchFamily="18" charset="0"/>
                        </a:rPr>
                        <m:t>=−</m:t>
                      </m:r>
                      <m:nary>
                        <m:naryPr>
                          <m:chr m:val="∑"/>
                          <m:ctrlPr>
                            <a:rPr lang="en-US" altLang="ja-JP" sz="2800" i="1">
                              <a:latin typeface="Cambria Math" panose="02040503050406030204" pitchFamily="18" charset="0"/>
                            </a:rPr>
                          </m:ctrlPr>
                        </m:naryPr>
                        <m:sub>
                          <m:r>
                            <m:rPr>
                              <m:brk m:alnAt="23"/>
                            </m:rPr>
                            <a:rPr lang="en-US" altLang="ja-JP" sz="2800" i="1">
                              <a:latin typeface="Cambria Math" panose="02040503050406030204" pitchFamily="18" charset="0"/>
                            </a:rPr>
                            <m:t>𝑗</m:t>
                          </m:r>
                          <m:r>
                            <a:rPr lang="en-US" altLang="ja-JP" sz="2800" i="1">
                              <a:latin typeface="Cambria Math" panose="02040503050406030204" pitchFamily="18" charset="0"/>
                            </a:rPr>
                            <m:t>=1</m:t>
                          </m:r>
                        </m:sub>
                        <m:sup>
                          <m:r>
                            <a:rPr lang="en-US" altLang="ja-JP" sz="2800" i="1">
                              <a:latin typeface="Cambria Math" panose="02040503050406030204" pitchFamily="18" charset="0"/>
                            </a:rPr>
                            <m:t>𝑛</m:t>
                          </m:r>
                        </m:sup>
                        <m:e>
                          <m:r>
                            <a:rPr lang="en-US" altLang="ja-JP" sz="2800" i="1">
                              <a:latin typeface="Cambria Math" panose="02040503050406030204" pitchFamily="18" charset="0"/>
                            </a:rPr>
                            <m:t>𝐺</m:t>
                          </m:r>
                          <m:f>
                            <m:fPr>
                              <m:ctrlPr>
                                <a:rPr lang="en-US" altLang="ja-JP" sz="2800" i="1">
                                  <a:latin typeface="Cambria Math" panose="02040503050406030204" pitchFamily="18" charset="0"/>
                                </a:rPr>
                              </m:ctrlPr>
                            </m:fPr>
                            <m:num>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𝑖</m:t>
                                  </m:r>
                                </m:sub>
                              </m:sSub>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𝑗</m:t>
                                  </m:r>
                                </m:sub>
                              </m:sSub>
                            </m:num>
                            <m:den>
                              <m:sSubSup>
                                <m:sSubSupPr>
                                  <m:ctrlPr>
                                    <a:rPr lang="en-US" altLang="ja-JP" sz="2800" i="1">
                                      <a:latin typeface="Cambria Math" panose="02040503050406030204" pitchFamily="18" charset="0"/>
                                    </a:rPr>
                                  </m:ctrlPr>
                                </m:sSubSupPr>
                                <m:e>
                                  <m:r>
                                    <a:rPr lang="en-US" altLang="ja-JP" sz="2800" i="1">
                                      <a:latin typeface="Cambria Math" panose="02040503050406030204" pitchFamily="18" charset="0"/>
                                    </a:rPr>
                                    <m:t>𝑟</m:t>
                                  </m:r>
                                </m:e>
                                <m:sub>
                                  <m:r>
                                    <a:rPr lang="en-US" altLang="ja-JP" sz="2800" i="1">
                                      <a:latin typeface="Cambria Math" panose="02040503050406030204" pitchFamily="18" charset="0"/>
                                    </a:rPr>
                                    <m:t>𝑖𝑗</m:t>
                                  </m:r>
                                </m:sub>
                                <m:sup>
                                  <m:r>
                                    <a:rPr lang="en-US" altLang="ja-JP" sz="2800" i="1">
                                      <a:latin typeface="Cambria Math" panose="02040503050406030204" pitchFamily="18" charset="0"/>
                                    </a:rPr>
                                    <m:t>2</m:t>
                                  </m:r>
                                </m:sup>
                              </m:sSubSup>
                            </m:den>
                          </m:f>
                          <m:f>
                            <m:fPr>
                              <m:ctrlPr>
                                <a:rPr lang="en-US" altLang="ja-JP" sz="2800" i="1">
                                  <a:latin typeface="Cambria Math" panose="02040503050406030204" pitchFamily="18" charset="0"/>
                                </a:rPr>
                              </m:ctrlPr>
                            </m:fPr>
                            <m:num>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𝑦</m:t>
                                  </m:r>
                                </m:e>
                                <m:sub>
                                  <m:r>
                                    <a:rPr lang="en-US" altLang="ja-JP" sz="2800" i="1">
                                      <a:latin typeface="Cambria Math" panose="02040503050406030204" pitchFamily="18" charset="0"/>
                                    </a:rPr>
                                    <m:t>𝑖𝑗</m:t>
                                  </m:r>
                                </m:sub>
                              </m:sSub>
                            </m:num>
                            <m:den>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𝑟</m:t>
                                  </m:r>
                                </m:e>
                                <m:sub>
                                  <m:r>
                                    <a:rPr lang="en-US" altLang="ja-JP" sz="2800" i="1">
                                      <a:latin typeface="Cambria Math" panose="02040503050406030204" pitchFamily="18" charset="0"/>
                                    </a:rPr>
                                    <m:t>𝑖𝑗</m:t>
                                  </m:r>
                                </m:sub>
                              </m:sSub>
                            </m:den>
                          </m:f>
                        </m:e>
                      </m:nary>
                    </m:oMath>
                  </m:oMathPara>
                </a14:m>
                <a:endParaRPr kumimoji="1" lang="en-US" altLang="ja-JP" sz="2800" dirty="0"/>
              </a:p>
              <a:p>
                <a:endParaRPr lang="en-US" altLang="ja-JP" sz="2800" dirty="0"/>
              </a:p>
              <a:p>
                <a:pPr/>
                <a14:m>
                  <m:oMathPara xmlns:m="http://schemas.openxmlformats.org/officeDocument/2006/math">
                    <m:oMathParaPr>
                      <m:jc m:val="left"/>
                    </m:oMathParaPr>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𝑖</m:t>
                          </m:r>
                        </m:sub>
                      </m:sSub>
                      <m:f>
                        <m:fPr>
                          <m:ctrlPr>
                            <a:rPr lang="en-US" altLang="ja-JP" sz="2800" i="1">
                              <a:latin typeface="Cambria Math" panose="02040503050406030204" pitchFamily="18" charset="0"/>
                            </a:rPr>
                          </m:ctrlPr>
                        </m:fPr>
                        <m:num>
                          <m:sSup>
                            <m:sSupPr>
                              <m:ctrlPr>
                                <a:rPr lang="en-US" altLang="ja-JP" sz="2800" i="1">
                                  <a:latin typeface="Cambria Math" panose="02040503050406030204" pitchFamily="18" charset="0"/>
                                </a:rPr>
                              </m:ctrlPr>
                            </m:sSupPr>
                            <m:e>
                              <m:r>
                                <a:rPr lang="en-US" altLang="ja-JP" sz="2800" i="1">
                                  <a:latin typeface="Cambria Math" panose="02040503050406030204" pitchFamily="18" charset="0"/>
                                </a:rPr>
                                <m:t>𝑑</m:t>
                              </m:r>
                            </m:e>
                            <m:sup>
                              <m:r>
                                <a:rPr lang="en-US" altLang="ja-JP" sz="2800" i="1">
                                  <a:latin typeface="Cambria Math" panose="02040503050406030204" pitchFamily="18" charset="0"/>
                                </a:rPr>
                                <m:t>2</m:t>
                              </m:r>
                            </m:sup>
                          </m:sSup>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𝑧</m:t>
                              </m:r>
                            </m:e>
                            <m:sub>
                              <m:r>
                                <a:rPr lang="en-US" altLang="ja-JP" sz="2800" i="1">
                                  <a:latin typeface="Cambria Math" panose="02040503050406030204" pitchFamily="18" charset="0"/>
                                </a:rPr>
                                <m:t>𝑖</m:t>
                              </m:r>
                            </m:sub>
                          </m:sSub>
                        </m:num>
                        <m:den>
                          <m:r>
                            <a:rPr lang="en-US" altLang="ja-JP" sz="2800" i="1">
                              <a:latin typeface="Cambria Math" panose="02040503050406030204" pitchFamily="18" charset="0"/>
                            </a:rPr>
                            <m:t>𝑑</m:t>
                          </m:r>
                          <m:sSup>
                            <m:sSupPr>
                              <m:ctrlPr>
                                <a:rPr lang="en-US" altLang="ja-JP" sz="2800" i="1">
                                  <a:latin typeface="Cambria Math" panose="02040503050406030204" pitchFamily="18" charset="0"/>
                                </a:rPr>
                              </m:ctrlPr>
                            </m:sSupPr>
                            <m:e>
                              <m:r>
                                <a:rPr lang="en-US" altLang="ja-JP" sz="2800" i="1">
                                  <a:latin typeface="Cambria Math" panose="02040503050406030204" pitchFamily="18" charset="0"/>
                                </a:rPr>
                                <m:t>𝑡</m:t>
                              </m:r>
                            </m:e>
                            <m:sup>
                              <m:r>
                                <a:rPr lang="en-US" altLang="ja-JP" sz="2800" i="1">
                                  <a:latin typeface="Cambria Math" panose="02040503050406030204" pitchFamily="18" charset="0"/>
                                </a:rPr>
                                <m:t>2</m:t>
                              </m:r>
                            </m:sup>
                          </m:sSup>
                        </m:den>
                      </m:f>
                      <m:r>
                        <a:rPr lang="en-US" altLang="ja-JP" sz="2800" i="1">
                          <a:latin typeface="Cambria Math" panose="02040503050406030204" pitchFamily="18" charset="0"/>
                        </a:rPr>
                        <m:t>=−</m:t>
                      </m:r>
                      <m:nary>
                        <m:naryPr>
                          <m:chr m:val="∑"/>
                          <m:ctrlPr>
                            <a:rPr lang="en-US" altLang="ja-JP" sz="2800" i="1">
                              <a:latin typeface="Cambria Math" panose="02040503050406030204" pitchFamily="18" charset="0"/>
                            </a:rPr>
                          </m:ctrlPr>
                        </m:naryPr>
                        <m:sub>
                          <m:r>
                            <m:rPr>
                              <m:brk m:alnAt="23"/>
                            </m:rPr>
                            <a:rPr lang="en-US" altLang="ja-JP" sz="2800" i="1">
                              <a:latin typeface="Cambria Math" panose="02040503050406030204" pitchFamily="18" charset="0"/>
                            </a:rPr>
                            <m:t>𝑗</m:t>
                          </m:r>
                          <m:r>
                            <a:rPr lang="en-US" altLang="ja-JP" sz="2800" i="1">
                              <a:latin typeface="Cambria Math" panose="02040503050406030204" pitchFamily="18" charset="0"/>
                            </a:rPr>
                            <m:t>=1</m:t>
                          </m:r>
                        </m:sub>
                        <m:sup>
                          <m:r>
                            <a:rPr lang="en-US" altLang="ja-JP" sz="2800" i="1">
                              <a:latin typeface="Cambria Math" panose="02040503050406030204" pitchFamily="18" charset="0"/>
                            </a:rPr>
                            <m:t>𝑛</m:t>
                          </m:r>
                        </m:sup>
                        <m:e>
                          <m:r>
                            <a:rPr lang="en-US" altLang="ja-JP" sz="2800" i="1">
                              <a:latin typeface="Cambria Math" panose="02040503050406030204" pitchFamily="18" charset="0"/>
                            </a:rPr>
                            <m:t>𝐺</m:t>
                          </m:r>
                          <m:f>
                            <m:fPr>
                              <m:ctrlPr>
                                <a:rPr lang="en-US" altLang="ja-JP" sz="2800" i="1">
                                  <a:latin typeface="Cambria Math" panose="02040503050406030204" pitchFamily="18" charset="0"/>
                                </a:rPr>
                              </m:ctrlPr>
                            </m:fPr>
                            <m:num>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𝑖</m:t>
                                  </m:r>
                                </m:sub>
                              </m:sSub>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𝑚</m:t>
                                  </m:r>
                                </m:e>
                                <m:sub>
                                  <m:r>
                                    <a:rPr lang="en-US" altLang="ja-JP" sz="2800" i="1">
                                      <a:latin typeface="Cambria Math" panose="02040503050406030204" pitchFamily="18" charset="0"/>
                                    </a:rPr>
                                    <m:t>𝑗</m:t>
                                  </m:r>
                                </m:sub>
                              </m:sSub>
                            </m:num>
                            <m:den>
                              <m:sSubSup>
                                <m:sSubSupPr>
                                  <m:ctrlPr>
                                    <a:rPr lang="en-US" altLang="ja-JP" sz="2800" i="1">
                                      <a:latin typeface="Cambria Math" panose="02040503050406030204" pitchFamily="18" charset="0"/>
                                    </a:rPr>
                                  </m:ctrlPr>
                                </m:sSubSupPr>
                                <m:e>
                                  <m:r>
                                    <a:rPr lang="en-US" altLang="ja-JP" sz="2800" i="1">
                                      <a:latin typeface="Cambria Math" panose="02040503050406030204" pitchFamily="18" charset="0"/>
                                    </a:rPr>
                                    <m:t>𝑟</m:t>
                                  </m:r>
                                </m:e>
                                <m:sub>
                                  <m:r>
                                    <a:rPr lang="en-US" altLang="ja-JP" sz="2800" i="1">
                                      <a:latin typeface="Cambria Math" panose="02040503050406030204" pitchFamily="18" charset="0"/>
                                    </a:rPr>
                                    <m:t>𝑖𝑗</m:t>
                                  </m:r>
                                </m:sub>
                                <m:sup>
                                  <m:r>
                                    <a:rPr lang="en-US" altLang="ja-JP" sz="2800" i="1">
                                      <a:latin typeface="Cambria Math" panose="02040503050406030204" pitchFamily="18" charset="0"/>
                                    </a:rPr>
                                    <m:t>2</m:t>
                                  </m:r>
                                </m:sup>
                              </m:sSubSup>
                            </m:den>
                          </m:f>
                          <m:f>
                            <m:fPr>
                              <m:ctrlPr>
                                <a:rPr lang="en-US" altLang="ja-JP" sz="2800" i="1">
                                  <a:latin typeface="Cambria Math" panose="02040503050406030204" pitchFamily="18" charset="0"/>
                                </a:rPr>
                              </m:ctrlPr>
                            </m:fPr>
                            <m:num>
                              <m:sSub>
                                <m:sSubPr>
                                  <m:ctrlPr>
                                    <a:rPr lang="en-US" altLang="ja-JP" sz="2800" i="1">
                                      <a:latin typeface="Cambria Math" panose="02040503050406030204" pitchFamily="18" charset="0"/>
                                    </a:rPr>
                                  </m:ctrlPr>
                                </m:sSubPr>
                                <m:e>
                                  <m:r>
                                    <a:rPr lang="en-US" altLang="ja-JP" sz="2800" b="0" i="1" smtClean="0">
                                      <a:latin typeface="Cambria Math" panose="02040503050406030204" pitchFamily="18" charset="0"/>
                                    </a:rPr>
                                    <m:t>𝑧</m:t>
                                  </m:r>
                                </m:e>
                                <m:sub>
                                  <m:r>
                                    <a:rPr lang="en-US" altLang="ja-JP" sz="2800" i="1">
                                      <a:latin typeface="Cambria Math" panose="02040503050406030204" pitchFamily="18" charset="0"/>
                                    </a:rPr>
                                    <m:t>𝑖𝑗</m:t>
                                  </m:r>
                                </m:sub>
                              </m:sSub>
                            </m:num>
                            <m:den>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𝑟</m:t>
                                  </m:r>
                                </m:e>
                                <m:sub>
                                  <m:r>
                                    <a:rPr lang="en-US" altLang="ja-JP" sz="2800" i="1">
                                      <a:latin typeface="Cambria Math" panose="02040503050406030204" pitchFamily="18" charset="0"/>
                                    </a:rPr>
                                    <m:t>𝑖𝑗</m:t>
                                  </m:r>
                                </m:sub>
                              </m:sSub>
                            </m:den>
                          </m:f>
                        </m:e>
                      </m:nary>
                    </m:oMath>
                  </m:oMathPara>
                </a14:m>
                <a:endParaRPr kumimoji="1" lang="en-US" altLang="ja-JP" sz="2800" dirty="0"/>
              </a:p>
              <a:p>
                <a:endParaRPr kumimoji="1" lang="ja-JP" altLang="en-US" sz="2800" dirty="0"/>
              </a:p>
            </p:txBody>
          </p:sp>
        </mc:Choice>
        <mc:Fallback xmlns="">
          <p:sp>
            <p:nvSpPr>
              <p:cNvPr id="7" name="テキスト ボックス 6">
                <a:extLst>
                  <a:ext uri="{FF2B5EF4-FFF2-40B4-BE49-F238E27FC236}">
                    <a16:creationId xmlns:a16="http://schemas.microsoft.com/office/drawing/2014/main" id="{3A114C3F-5799-4DBD-8F35-8BD72BCC6ADE}"/>
                  </a:ext>
                </a:extLst>
              </p:cNvPr>
              <p:cNvSpPr txBox="1">
                <a:spLocks noRot="1" noChangeAspect="1" noMove="1" noResize="1" noEditPoints="1" noAdjustHandles="1" noChangeArrowheads="1" noChangeShapeType="1" noTextEdit="1"/>
              </p:cNvSpPr>
              <p:nvPr/>
            </p:nvSpPr>
            <p:spPr>
              <a:xfrm>
                <a:off x="838200" y="1444958"/>
                <a:ext cx="6334387" cy="5060040"/>
              </a:xfrm>
              <a:prstGeom prst="rect">
                <a:avLst/>
              </a:prstGeom>
              <a:blipFill>
                <a:blip r:embed="rId4"/>
                <a:stretch>
                  <a:fillRect/>
                </a:stretch>
              </a:blipFill>
            </p:spPr>
            <p:txBody>
              <a:bodyPr/>
              <a:lstStyle/>
              <a:p>
                <a:r>
                  <a:rPr lang="ja-JP" altLang="en-US">
                    <a:noFill/>
                  </a:rPr>
                  <a:t> </a:t>
                </a:r>
              </a:p>
            </p:txBody>
          </p:sp>
        </mc:Fallback>
      </mc:AlternateContent>
      <p:sp>
        <p:nvSpPr>
          <p:cNvPr id="3" name="スライド番号プレースホルダー 2">
            <a:extLst>
              <a:ext uri="{FF2B5EF4-FFF2-40B4-BE49-F238E27FC236}">
                <a16:creationId xmlns:a16="http://schemas.microsoft.com/office/drawing/2014/main" id="{24EDB52B-C0E9-4B7E-BD10-FE2F99A34A8B}"/>
              </a:ext>
            </a:extLst>
          </p:cNvPr>
          <p:cNvSpPr>
            <a:spLocks noGrp="1"/>
          </p:cNvSpPr>
          <p:nvPr>
            <p:ph type="sldNum" sz="quarter" idx="12"/>
          </p:nvPr>
        </p:nvSpPr>
        <p:spPr/>
        <p:txBody>
          <a:bodyPr/>
          <a:lstStyle/>
          <a:p>
            <a:fld id="{C1596AD8-FAC7-4AE0-8C0C-E1D7D53685FB}" type="slidenum">
              <a:rPr kumimoji="1" lang="ja-JP" altLang="en-US" smtClean="0"/>
              <a:t>8</a:t>
            </a:fld>
            <a:endParaRPr kumimoji="1" lang="ja-JP" altLang="en-US"/>
          </a:p>
        </p:txBody>
      </p:sp>
    </p:spTree>
    <p:extLst>
      <p:ext uri="{BB962C8B-B14F-4D97-AF65-F5344CB8AC3E}">
        <p14:creationId xmlns:p14="http://schemas.microsoft.com/office/powerpoint/2010/main" val="3214515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0A7E22-DDE5-4790-B681-8234476997DF}"/>
              </a:ext>
            </a:extLst>
          </p:cNvPr>
          <p:cNvSpPr>
            <a:spLocks noGrp="1"/>
          </p:cNvSpPr>
          <p:nvPr>
            <p:ph type="title"/>
          </p:nvPr>
        </p:nvSpPr>
        <p:spPr>
          <a:xfrm>
            <a:off x="419099" y="30829"/>
            <a:ext cx="11353801" cy="1325563"/>
          </a:xfrm>
        </p:spPr>
        <p:txBody>
          <a:bodyPr/>
          <a:lstStyle/>
          <a:p>
            <a:r>
              <a:rPr lang="ja-JP" altLang="en-US" dirty="0"/>
              <a:t>パイオニア</a:t>
            </a:r>
            <a:r>
              <a:rPr lang="en-US" altLang="ja-JP" dirty="0"/>
              <a:t>10</a:t>
            </a:r>
            <a:r>
              <a:rPr lang="ja-JP" altLang="en-US" dirty="0"/>
              <a:t>号</a:t>
            </a:r>
            <a:r>
              <a:rPr lang="en-US" altLang="ja-JP" dirty="0"/>
              <a:t>,</a:t>
            </a:r>
            <a:r>
              <a:rPr lang="ja-JP" altLang="en-US" dirty="0"/>
              <a:t>ヴォイジャー</a:t>
            </a:r>
            <a:r>
              <a:rPr lang="en-US" altLang="ja-JP" dirty="0"/>
              <a:t>2</a:t>
            </a:r>
            <a:r>
              <a:rPr lang="ja-JP" altLang="en-US" dirty="0"/>
              <a:t>号</a:t>
            </a:r>
            <a:r>
              <a:rPr kumimoji="1" lang="ja-JP" altLang="en-US" dirty="0"/>
              <a:t>の軌道再現</a:t>
            </a:r>
          </a:p>
        </p:txBody>
      </p:sp>
      <p:sp>
        <p:nvSpPr>
          <p:cNvPr id="3" name="コンテンツ プレースホルダー 2">
            <a:extLst>
              <a:ext uri="{FF2B5EF4-FFF2-40B4-BE49-F238E27FC236}">
                <a16:creationId xmlns:a16="http://schemas.microsoft.com/office/drawing/2014/main" id="{BBA876E8-6D0F-495D-B0E0-D786F564B7BB}"/>
              </a:ext>
            </a:extLst>
          </p:cNvPr>
          <p:cNvSpPr>
            <a:spLocks noGrp="1"/>
          </p:cNvSpPr>
          <p:nvPr>
            <p:ph idx="1"/>
          </p:nvPr>
        </p:nvSpPr>
        <p:spPr>
          <a:xfrm>
            <a:off x="838200" y="1253331"/>
            <a:ext cx="10515600" cy="4351338"/>
          </a:xfrm>
        </p:spPr>
        <p:txBody>
          <a:bodyPr>
            <a:normAutofit/>
          </a:bodyPr>
          <a:lstStyle/>
          <a:p>
            <a:pPr marL="0" indent="0">
              <a:buNone/>
            </a:pPr>
            <a:r>
              <a:rPr lang="ja-JP" altLang="en-US" dirty="0"/>
              <a:t>軌道再現にあたって、初期データを複数用意し、実軌道との違い、速度変化の違いを比較した</a:t>
            </a:r>
            <a:endParaRPr lang="en-US" altLang="ja-JP" dirty="0"/>
          </a:p>
          <a:p>
            <a:pPr marL="0" indent="0">
              <a:buNone/>
            </a:pPr>
            <a:endParaRPr lang="en-US" altLang="ja-JP" dirty="0"/>
          </a:p>
          <a:p>
            <a:pPr marL="0" indent="0">
              <a:buNone/>
            </a:pPr>
            <a:r>
              <a:rPr lang="ja-JP" altLang="en-US" dirty="0"/>
              <a:t>パイオニア</a:t>
            </a:r>
            <a:r>
              <a:rPr lang="en-US" altLang="ja-JP" dirty="0"/>
              <a:t>10</a:t>
            </a:r>
            <a:r>
              <a:rPr lang="ja-JP" altLang="en-US" dirty="0"/>
              <a:t>号は発射翌日、発射半年後、木星最接近</a:t>
            </a:r>
            <a:r>
              <a:rPr lang="en-US" altLang="ja-JP" dirty="0"/>
              <a:t>2</a:t>
            </a:r>
            <a:r>
              <a:rPr lang="ja-JP" altLang="en-US" dirty="0"/>
              <a:t>週間前のデータを用意した</a:t>
            </a:r>
            <a:endParaRPr lang="en-US" altLang="ja-JP" dirty="0"/>
          </a:p>
          <a:p>
            <a:pPr marL="0" indent="0">
              <a:buNone/>
            </a:pPr>
            <a:endParaRPr lang="en-US" altLang="ja-JP" dirty="0"/>
          </a:p>
          <a:p>
            <a:pPr marL="0" indent="0">
              <a:buNone/>
            </a:pPr>
            <a:r>
              <a:rPr lang="ja-JP" altLang="en-US" dirty="0"/>
              <a:t>ヴォイジャー</a:t>
            </a:r>
            <a:r>
              <a:rPr lang="en-US" altLang="ja-JP" dirty="0"/>
              <a:t>2</a:t>
            </a:r>
            <a:r>
              <a:rPr lang="ja-JP" altLang="en-US" dirty="0"/>
              <a:t>号は木星最接近</a:t>
            </a:r>
            <a:r>
              <a:rPr lang="en-US" altLang="ja-JP" dirty="0"/>
              <a:t>1</a:t>
            </a:r>
            <a:r>
              <a:rPr lang="ja-JP" altLang="en-US" dirty="0"/>
              <a:t>週間前のデータを用意した</a:t>
            </a:r>
            <a:endParaRPr lang="en-US" altLang="ja-JP" dirty="0"/>
          </a:p>
          <a:p>
            <a:pPr marL="0" indent="0">
              <a:buNone/>
            </a:pPr>
            <a:endParaRPr lang="en-US" altLang="ja-JP" dirty="0"/>
          </a:p>
          <a:p>
            <a:pPr marL="0" indent="0">
              <a:buNone/>
            </a:pPr>
            <a:r>
              <a:rPr kumimoji="1" lang="ja-JP" altLang="en-US" dirty="0"/>
              <a:t>各惑星、探査機のデータは</a:t>
            </a:r>
            <a:r>
              <a:rPr kumimoji="1" lang="en-US" altLang="ja-JP" dirty="0"/>
              <a:t>HORIZONS</a:t>
            </a:r>
            <a:r>
              <a:rPr kumimoji="1" lang="ja-JP" altLang="en-US" dirty="0"/>
              <a:t>システム</a:t>
            </a:r>
            <a:r>
              <a:rPr lang="ja-JP" altLang="en-US" dirty="0"/>
              <a:t>より取得した</a:t>
            </a:r>
            <a:endParaRPr kumimoji="1" lang="en-US" altLang="ja-JP" dirty="0"/>
          </a:p>
        </p:txBody>
      </p:sp>
      <p:sp>
        <p:nvSpPr>
          <p:cNvPr id="4" name="テキスト ボックス 3">
            <a:extLst>
              <a:ext uri="{FF2B5EF4-FFF2-40B4-BE49-F238E27FC236}">
                <a16:creationId xmlns:a16="http://schemas.microsoft.com/office/drawing/2014/main" id="{99C12708-7B45-4FA0-A700-ADA0E4FD81BE}"/>
              </a:ext>
            </a:extLst>
          </p:cNvPr>
          <p:cNvSpPr txBox="1"/>
          <p:nvPr/>
        </p:nvSpPr>
        <p:spPr>
          <a:xfrm>
            <a:off x="838200" y="6171684"/>
            <a:ext cx="9673390" cy="369332"/>
          </a:xfrm>
          <a:prstGeom prst="rect">
            <a:avLst/>
          </a:prstGeom>
          <a:noFill/>
        </p:spPr>
        <p:txBody>
          <a:bodyPr wrap="square" rtlCol="0">
            <a:spAutoFit/>
          </a:bodyPr>
          <a:lstStyle/>
          <a:p>
            <a:r>
              <a:rPr lang="en-US" altLang="ja-JP" dirty="0"/>
              <a:t>HORIZONS</a:t>
            </a:r>
            <a:r>
              <a:rPr lang="ja-JP" altLang="ja-JP" dirty="0"/>
              <a:t>システム</a:t>
            </a:r>
            <a:r>
              <a:rPr lang="en-US" altLang="ja-JP" dirty="0"/>
              <a:t>(</a:t>
            </a:r>
            <a:r>
              <a:rPr lang="en-US" altLang="ja-JP" u="sng" dirty="0">
                <a:hlinkClick r:id="rId2"/>
              </a:rPr>
              <a:t>https://ssd.jpl.nasa.gov/?horizons</a:t>
            </a:r>
            <a:r>
              <a:rPr lang="en-US" altLang="ja-JP" dirty="0"/>
              <a:t>)</a:t>
            </a:r>
            <a:endParaRPr kumimoji="1" lang="ja-JP" altLang="en-US" dirty="0"/>
          </a:p>
        </p:txBody>
      </p:sp>
      <p:sp>
        <p:nvSpPr>
          <p:cNvPr id="5" name="スライド番号プレースホルダー 4">
            <a:extLst>
              <a:ext uri="{FF2B5EF4-FFF2-40B4-BE49-F238E27FC236}">
                <a16:creationId xmlns:a16="http://schemas.microsoft.com/office/drawing/2014/main" id="{F84BB3B9-31E3-4D50-A0A7-8E9BA84DAB57}"/>
              </a:ext>
            </a:extLst>
          </p:cNvPr>
          <p:cNvSpPr>
            <a:spLocks noGrp="1"/>
          </p:cNvSpPr>
          <p:nvPr>
            <p:ph type="sldNum" sz="quarter" idx="12"/>
          </p:nvPr>
        </p:nvSpPr>
        <p:spPr/>
        <p:txBody>
          <a:bodyPr/>
          <a:lstStyle/>
          <a:p>
            <a:fld id="{C1596AD8-FAC7-4AE0-8C0C-E1D7D53685FB}" type="slidenum">
              <a:rPr kumimoji="1" lang="ja-JP" altLang="en-US" smtClean="0"/>
              <a:t>9</a:t>
            </a:fld>
            <a:endParaRPr kumimoji="1" lang="ja-JP" altLang="en-US" dirty="0"/>
          </a:p>
        </p:txBody>
      </p:sp>
    </p:spTree>
    <p:extLst>
      <p:ext uri="{BB962C8B-B14F-4D97-AF65-F5344CB8AC3E}">
        <p14:creationId xmlns:p14="http://schemas.microsoft.com/office/powerpoint/2010/main" val="2676414432"/>
      </p:ext>
    </p:extLst>
  </p:cSld>
  <p:clrMapOvr>
    <a:masterClrMapping/>
  </p:clrMapOvr>
</p:sld>
</file>

<file path=ppt/theme/theme1.xml><?xml version="1.0" encoding="utf-8"?>
<a:theme xmlns:a="http://schemas.openxmlformats.org/drawingml/2006/main" name="Office テーマ">
  <a:themeElements>
    <a:clrScheme name="Office">
      <a:dk1>
        <a:sysClr val="windowText" lastClr="222222"/>
      </a:dk1>
      <a:lt1>
        <a:sysClr val="window" lastClr="FAF9F9"/>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222222"/>
      </a:dk1>
      <a:lt1>
        <a:sysClr val="window" lastClr="FAF9F9"/>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1812</TotalTime>
  <Words>1065</Words>
  <Application>Microsoft Office PowerPoint</Application>
  <PresentationFormat>ワイド画面</PresentationFormat>
  <Paragraphs>143</Paragraphs>
  <Slides>22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22</vt:i4>
      </vt:variant>
    </vt:vector>
  </HeadingPairs>
  <TitlesOfParts>
    <vt:vector size="27" baseType="lpstr">
      <vt:lpstr>游ゴシック</vt:lpstr>
      <vt:lpstr>游ゴシック Light</vt:lpstr>
      <vt:lpstr>Arial</vt:lpstr>
      <vt:lpstr>Cambria Math</vt:lpstr>
      <vt:lpstr>Office テーマ</vt:lpstr>
      <vt:lpstr>スイングバイ航法による太陽系脱出</vt:lpstr>
      <vt:lpstr>研究の目的</vt:lpstr>
      <vt:lpstr>スイングバイ航法とは</vt:lpstr>
      <vt:lpstr>加速スイングバイ</vt:lpstr>
      <vt:lpstr>減速スイングバイ</vt:lpstr>
      <vt:lpstr>太陽系の脱出速度</vt:lpstr>
      <vt:lpstr>N体問題</vt:lpstr>
      <vt:lpstr>惑星シミュレータに用いた数式</vt:lpstr>
      <vt:lpstr>パイオニア10号,ヴォイジャー2号の軌道再現</vt:lpstr>
      <vt:lpstr>各探査機の情報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木星付近のパイオニア10号の軌道</vt:lpstr>
      <vt:lpstr>PowerPoint プレゼンテーション</vt:lpstr>
      <vt:lpstr>PowerPoint プレゼンテーション</vt:lpstr>
      <vt:lpstr>PowerPoint プレゼンテーション</vt:lpstr>
      <vt:lpstr>結論</vt:lpstr>
      <vt:lpstr>PowerPoint プレゼンテーション</vt:lpstr>
      <vt:lpstr>木星付近のパイオニア10号の軌道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スイングバイ航法による 太陽系脱出</dc:title>
  <dc:creator>松田 裕貴</dc:creator>
  <cp:lastModifiedBy>松田 裕貴</cp:lastModifiedBy>
  <cp:revision>94</cp:revision>
  <dcterms:created xsi:type="dcterms:W3CDTF">2020-02-07T12:46:56Z</dcterms:created>
  <dcterms:modified xsi:type="dcterms:W3CDTF">2020-02-13T23:19:38Z</dcterms:modified>
</cp:coreProperties>
</file>