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1"/>
  </p:sldMasterIdLst>
  <p:notesMasterIdLst>
    <p:notesMasterId r:id="rId23"/>
  </p:notesMasterIdLst>
  <p:handoutMasterIdLst>
    <p:handoutMasterId r:id="rId24"/>
  </p:handoutMasterIdLst>
  <p:sldIdLst>
    <p:sldId id="267" r:id="rId2"/>
    <p:sldId id="273" r:id="rId3"/>
    <p:sldId id="276" r:id="rId4"/>
    <p:sldId id="277" r:id="rId5"/>
    <p:sldId id="258" r:id="rId6"/>
    <p:sldId id="278" r:id="rId7"/>
    <p:sldId id="279" r:id="rId8"/>
    <p:sldId id="293" r:id="rId9"/>
    <p:sldId id="285" r:id="rId10"/>
    <p:sldId id="286" r:id="rId11"/>
    <p:sldId id="283" r:id="rId12"/>
    <p:sldId id="288" r:id="rId13"/>
    <p:sldId id="275" r:id="rId14"/>
    <p:sldId id="290" r:id="rId15"/>
    <p:sldId id="289" r:id="rId16"/>
    <p:sldId id="266" r:id="rId17"/>
    <p:sldId id="292" r:id="rId18"/>
    <p:sldId id="294" r:id="rId19"/>
    <p:sldId id="295" r:id="rId20"/>
    <p:sldId id="297" r:id="rId21"/>
    <p:sldId id="296" r:id="rId22"/>
  </p:sldIdLst>
  <p:sldSz cx="12192000" cy="6858000"/>
  <p:notesSz cx="6888163" cy="100203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名桐 豊大" initials="" lastIdx="1" clrIdx="0"/>
  <p:cmAuthor id="2" name="名桐 豊大" initials="名桐" lastIdx="3" clrIdx="1">
    <p:extLst>
      <p:ext uri="{19B8F6BF-5375-455C-9EA6-DF929625EA0E}">
        <p15:presenceInfo xmlns:p15="http://schemas.microsoft.com/office/powerpoint/2012/main" userId="129e811cddedce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9" autoAdjust="0"/>
    <p:restoredTop sz="94660"/>
  </p:normalViewPr>
  <p:slideViewPr>
    <p:cSldViewPr snapToGrid="0">
      <p:cViewPr varScale="1">
        <p:scale>
          <a:sx n="61" d="100"/>
          <a:sy n="61" d="100"/>
        </p:scale>
        <p:origin x="80" y="4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121750-2AAB-4E62-B29F-A236AAAC7479}"/>
              </a:ext>
            </a:extLst>
          </p:cNvPr>
          <p:cNvSpPr>
            <a:spLocks noGrp="1"/>
          </p:cNvSpPr>
          <p:nvPr>
            <p:ph type="hdr" sz="quarter"/>
          </p:nvPr>
        </p:nvSpPr>
        <p:spPr>
          <a:xfrm>
            <a:off x="0" y="0"/>
            <a:ext cx="2984500" cy="501650"/>
          </a:xfrm>
          <a:prstGeom prst="rect">
            <a:avLst/>
          </a:prstGeom>
        </p:spPr>
        <p:txBody>
          <a:bodyPr vert="horz" lIns="89163" tIns="44582" rIns="89163" bIns="44582" rtlCol="0"/>
          <a:lstStyle>
            <a:lvl1pPr algn="l">
              <a:defRPr kumimoji="1" sz="1200"/>
            </a:lvl1pPr>
          </a:lstStyle>
          <a:p>
            <a:pPr>
              <a:defRPr/>
            </a:pPr>
            <a:endParaRPr lang="ja-JP" altLang="en-US"/>
          </a:p>
        </p:txBody>
      </p:sp>
      <p:sp>
        <p:nvSpPr>
          <p:cNvPr id="3" name="日付プレースホルダー 2">
            <a:extLst>
              <a:ext uri="{FF2B5EF4-FFF2-40B4-BE49-F238E27FC236}">
                <a16:creationId xmlns:a16="http://schemas.microsoft.com/office/drawing/2014/main" id="{F580586B-5709-4B98-AF20-6F60A327A310}"/>
              </a:ext>
            </a:extLst>
          </p:cNvPr>
          <p:cNvSpPr>
            <a:spLocks noGrp="1"/>
          </p:cNvSpPr>
          <p:nvPr>
            <p:ph type="dt" sz="quarter" idx="1"/>
          </p:nvPr>
        </p:nvSpPr>
        <p:spPr>
          <a:xfrm>
            <a:off x="3902075" y="0"/>
            <a:ext cx="2984500" cy="501650"/>
          </a:xfrm>
          <a:prstGeom prst="rect">
            <a:avLst/>
          </a:prstGeom>
        </p:spPr>
        <p:txBody>
          <a:bodyPr vert="horz" lIns="89163" tIns="44582" rIns="89163" bIns="44582" rtlCol="0"/>
          <a:lstStyle>
            <a:lvl1pPr algn="r">
              <a:defRPr kumimoji="1" sz="1200"/>
            </a:lvl1pPr>
          </a:lstStyle>
          <a:p>
            <a:pPr>
              <a:defRPr/>
            </a:pPr>
            <a:fld id="{EE97C27F-382C-4C44-98A1-4C6FC0FA1362}" type="datetimeFigureOut">
              <a:rPr lang="ja-JP" altLang="en-US"/>
              <a:pPr>
                <a:defRPr/>
              </a:pPr>
              <a:t>2020/2/14</a:t>
            </a:fld>
            <a:endParaRPr lang="ja-JP" altLang="en-US"/>
          </a:p>
        </p:txBody>
      </p:sp>
      <p:sp>
        <p:nvSpPr>
          <p:cNvPr id="4" name="フッター プレースホルダー 3">
            <a:extLst>
              <a:ext uri="{FF2B5EF4-FFF2-40B4-BE49-F238E27FC236}">
                <a16:creationId xmlns:a16="http://schemas.microsoft.com/office/drawing/2014/main" id="{40DECF55-1D45-42DF-B146-738EBC9D30DC}"/>
              </a:ext>
            </a:extLst>
          </p:cNvPr>
          <p:cNvSpPr>
            <a:spLocks noGrp="1"/>
          </p:cNvSpPr>
          <p:nvPr>
            <p:ph type="ftr" sz="quarter" idx="2"/>
          </p:nvPr>
        </p:nvSpPr>
        <p:spPr>
          <a:xfrm>
            <a:off x="0" y="9518650"/>
            <a:ext cx="2984500" cy="501650"/>
          </a:xfrm>
          <a:prstGeom prst="rect">
            <a:avLst/>
          </a:prstGeom>
        </p:spPr>
        <p:txBody>
          <a:bodyPr vert="horz" lIns="89163" tIns="44582" rIns="89163" bIns="44582" rtlCol="0" anchor="b"/>
          <a:lstStyle>
            <a:lvl1pPr algn="l">
              <a:defRPr kumimoji="1"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D08AAD9-06F2-460E-966F-DE703C3C107E}"/>
              </a:ext>
            </a:extLst>
          </p:cNvPr>
          <p:cNvSpPr>
            <a:spLocks noGrp="1"/>
          </p:cNvSpPr>
          <p:nvPr>
            <p:ph type="sldNum" sz="quarter" idx="3"/>
          </p:nvPr>
        </p:nvSpPr>
        <p:spPr>
          <a:xfrm>
            <a:off x="3902075" y="9518650"/>
            <a:ext cx="2984500" cy="501650"/>
          </a:xfrm>
          <a:prstGeom prst="rect">
            <a:avLst/>
          </a:prstGeom>
        </p:spPr>
        <p:txBody>
          <a:bodyPr vert="horz" lIns="89163" tIns="44582" rIns="89163" bIns="44582" rtlCol="0" anchor="b"/>
          <a:lstStyle>
            <a:lvl1pPr algn="r">
              <a:defRPr kumimoji="1" sz="1200"/>
            </a:lvl1pPr>
          </a:lstStyle>
          <a:p>
            <a:pPr>
              <a:defRPr/>
            </a:pPr>
            <a:fld id="{0C8C0332-45BF-438E-B7F6-49E20F50E37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48C36B-184B-436D-8CAA-632C84291857}"/>
              </a:ext>
            </a:extLst>
          </p:cNvPr>
          <p:cNvSpPr>
            <a:spLocks noGrp="1"/>
          </p:cNvSpPr>
          <p:nvPr>
            <p:ph type="hdr" sz="quarter"/>
          </p:nvPr>
        </p:nvSpPr>
        <p:spPr>
          <a:xfrm>
            <a:off x="0" y="0"/>
            <a:ext cx="2984500" cy="501650"/>
          </a:xfrm>
          <a:prstGeom prst="rect">
            <a:avLst/>
          </a:prstGeom>
        </p:spPr>
        <p:txBody>
          <a:bodyPr vert="horz" lIns="89163" tIns="44582" rIns="89163" bIns="44582" rtlCol="0"/>
          <a:lstStyle>
            <a:lvl1pPr algn="l">
              <a:defRPr kumimoji="1" sz="1200"/>
            </a:lvl1pPr>
          </a:lstStyle>
          <a:p>
            <a:pPr>
              <a:defRPr/>
            </a:pPr>
            <a:endParaRPr lang="ja-JP" altLang="en-US"/>
          </a:p>
        </p:txBody>
      </p:sp>
      <p:sp>
        <p:nvSpPr>
          <p:cNvPr id="3" name="日付プレースホルダー 2">
            <a:extLst>
              <a:ext uri="{FF2B5EF4-FFF2-40B4-BE49-F238E27FC236}">
                <a16:creationId xmlns:a16="http://schemas.microsoft.com/office/drawing/2014/main" id="{A0741D28-9411-4736-B76A-0F7F86D8B8F4}"/>
              </a:ext>
            </a:extLst>
          </p:cNvPr>
          <p:cNvSpPr>
            <a:spLocks noGrp="1"/>
          </p:cNvSpPr>
          <p:nvPr>
            <p:ph type="dt" idx="1"/>
          </p:nvPr>
        </p:nvSpPr>
        <p:spPr>
          <a:xfrm>
            <a:off x="3902075" y="0"/>
            <a:ext cx="2984500" cy="501650"/>
          </a:xfrm>
          <a:prstGeom prst="rect">
            <a:avLst/>
          </a:prstGeom>
        </p:spPr>
        <p:txBody>
          <a:bodyPr vert="horz" lIns="89163" tIns="44582" rIns="89163" bIns="44582" rtlCol="0"/>
          <a:lstStyle>
            <a:lvl1pPr algn="r">
              <a:defRPr kumimoji="1" sz="1200"/>
            </a:lvl1pPr>
          </a:lstStyle>
          <a:p>
            <a:pPr>
              <a:defRPr/>
            </a:pPr>
            <a:fld id="{9E4A9ED9-791D-4957-8599-F3239FFB0F47}" type="datetimeFigureOut">
              <a:rPr lang="ja-JP" altLang="en-US"/>
              <a:pPr>
                <a:defRPr/>
              </a:pPr>
              <a:t>2020/2/14</a:t>
            </a:fld>
            <a:endParaRPr lang="ja-JP" altLang="en-US"/>
          </a:p>
        </p:txBody>
      </p:sp>
      <p:sp>
        <p:nvSpPr>
          <p:cNvPr id="4" name="スライド イメージ プレースホルダー 3">
            <a:extLst>
              <a:ext uri="{FF2B5EF4-FFF2-40B4-BE49-F238E27FC236}">
                <a16:creationId xmlns:a16="http://schemas.microsoft.com/office/drawing/2014/main" id="{53F829D3-46BB-4E3B-946C-3C811B8446C0}"/>
              </a:ext>
            </a:extLst>
          </p:cNvPr>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89163" tIns="44582" rIns="89163" bIns="4458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1F55104E-B7F3-4480-BB0A-E051F0E2CD73}"/>
              </a:ext>
            </a:extLst>
          </p:cNvPr>
          <p:cNvSpPr>
            <a:spLocks noGrp="1"/>
          </p:cNvSpPr>
          <p:nvPr>
            <p:ph type="body" sz="quarter" idx="3"/>
          </p:nvPr>
        </p:nvSpPr>
        <p:spPr>
          <a:xfrm>
            <a:off x="688975" y="4822825"/>
            <a:ext cx="5510213" cy="3946525"/>
          </a:xfrm>
          <a:prstGeom prst="rect">
            <a:avLst/>
          </a:prstGeom>
        </p:spPr>
        <p:txBody>
          <a:bodyPr vert="horz" lIns="89163" tIns="44582" rIns="89163" bIns="4458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233C80D-7E96-44B7-A26C-D628D6B02922}"/>
              </a:ext>
            </a:extLst>
          </p:cNvPr>
          <p:cNvSpPr>
            <a:spLocks noGrp="1"/>
          </p:cNvSpPr>
          <p:nvPr>
            <p:ph type="ftr" sz="quarter" idx="4"/>
          </p:nvPr>
        </p:nvSpPr>
        <p:spPr>
          <a:xfrm>
            <a:off x="0" y="9518650"/>
            <a:ext cx="2984500" cy="501650"/>
          </a:xfrm>
          <a:prstGeom prst="rect">
            <a:avLst/>
          </a:prstGeom>
        </p:spPr>
        <p:txBody>
          <a:bodyPr vert="horz" lIns="89163" tIns="44582" rIns="89163" bIns="44582" rtlCol="0" anchor="b"/>
          <a:lstStyle>
            <a:lvl1pPr algn="l">
              <a:defRPr kumimoji="1" sz="1200"/>
            </a:lvl1pPr>
          </a:lstStyle>
          <a:p>
            <a:pPr>
              <a:defRPr/>
            </a:pPr>
            <a:endParaRPr lang="ja-JP" altLang="en-US"/>
          </a:p>
        </p:txBody>
      </p:sp>
      <p:sp>
        <p:nvSpPr>
          <p:cNvPr id="7" name="スライド番号プレースホルダー 6">
            <a:extLst>
              <a:ext uri="{FF2B5EF4-FFF2-40B4-BE49-F238E27FC236}">
                <a16:creationId xmlns:a16="http://schemas.microsoft.com/office/drawing/2014/main" id="{022917F0-5484-4BF9-BB8D-82BC1B251E23}"/>
              </a:ext>
            </a:extLst>
          </p:cNvPr>
          <p:cNvSpPr>
            <a:spLocks noGrp="1"/>
          </p:cNvSpPr>
          <p:nvPr>
            <p:ph type="sldNum" sz="quarter" idx="5"/>
          </p:nvPr>
        </p:nvSpPr>
        <p:spPr>
          <a:xfrm>
            <a:off x="3902075" y="9518650"/>
            <a:ext cx="2984500" cy="501650"/>
          </a:xfrm>
          <a:prstGeom prst="rect">
            <a:avLst/>
          </a:prstGeom>
        </p:spPr>
        <p:txBody>
          <a:bodyPr vert="horz" lIns="89163" tIns="44582" rIns="89163" bIns="44582" rtlCol="0" anchor="b"/>
          <a:lstStyle>
            <a:lvl1pPr algn="r">
              <a:defRPr kumimoji="1" sz="1200"/>
            </a:lvl1pPr>
          </a:lstStyle>
          <a:p>
            <a:pPr>
              <a:defRPr/>
            </a:pPr>
            <a:fld id="{7DE22A65-F477-4F29-BE4B-7A8C2DAF6BC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4F728071-0AC9-40D6-8FBB-8EC30D5D5802}"/>
              </a:ext>
            </a:extLst>
          </p:cNvPr>
          <p:cNvSpPr>
            <a:spLocks noGrp="1"/>
          </p:cNvSpPr>
          <p:nvPr>
            <p:ph type="dt" sz="half" idx="10"/>
          </p:nvPr>
        </p:nvSpPr>
        <p:spPr/>
        <p:txBody>
          <a:bodyPr/>
          <a:lstStyle>
            <a:lvl1pPr>
              <a:defRPr/>
            </a:lvl1pPr>
          </a:lstStyle>
          <a:p>
            <a:pPr>
              <a:defRPr/>
            </a:pPr>
            <a:fld id="{7C547808-1AD2-449C-9A87-8146469B19EA}"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385D14A8-8940-4777-A5C7-3872B75B03B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9284AE1-102E-4431-BB74-071B04229FC8}"/>
              </a:ext>
            </a:extLst>
          </p:cNvPr>
          <p:cNvSpPr>
            <a:spLocks noGrp="1"/>
          </p:cNvSpPr>
          <p:nvPr>
            <p:ph type="sldNum" sz="quarter" idx="12"/>
          </p:nvPr>
        </p:nvSpPr>
        <p:spPr/>
        <p:txBody>
          <a:bodyPr/>
          <a:lstStyle>
            <a:lvl1pPr>
              <a:defRPr/>
            </a:lvl1pPr>
          </a:lstStyle>
          <a:p>
            <a:pPr>
              <a:defRPr/>
            </a:pPr>
            <a:fld id="{523E472E-EB0F-42F9-94F7-A9F2C57EF9A1}" type="slidenum">
              <a:rPr lang="ja-JP" altLang="en-US"/>
              <a:pPr>
                <a:defRPr/>
              </a:pPr>
              <a:t>‹#›</a:t>
            </a:fld>
            <a:endParaRPr lang="ja-JP" altLang="en-US"/>
          </a:p>
        </p:txBody>
      </p:sp>
    </p:spTree>
    <p:extLst>
      <p:ext uri="{BB962C8B-B14F-4D97-AF65-F5344CB8AC3E}">
        <p14:creationId xmlns:p14="http://schemas.microsoft.com/office/powerpoint/2010/main" val="384131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5A45109-F079-4659-AC92-F21B012AFC28}"/>
              </a:ext>
            </a:extLst>
          </p:cNvPr>
          <p:cNvSpPr>
            <a:spLocks noGrp="1"/>
          </p:cNvSpPr>
          <p:nvPr>
            <p:ph type="dt" sz="half" idx="10"/>
          </p:nvPr>
        </p:nvSpPr>
        <p:spPr/>
        <p:txBody>
          <a:bodyPr/>
          <a:lstStyle>
            <a:lvl1pPr>
              <a:defRPr/>
            </a:lvl1pPr>
          </a:lstStyle>
          <a:p>
            <a:pPr>
              <a:defRPr/>
            </a:pPr>
            <a:fld id="{16EFFC8A-7177-4292-9BCA-AFFCF43A4D02}"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50C05508-D0D0-44A0-9E10-5348BC6CB37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05F9784-7F8F-479D-B52F-5F4180A9DFAB}"/>
              </a:ext>
            </a:extLst>
          </p:cNvPr>
          <p:cNvSpPr>
            <a:spLocks noGrp="1"/>
          </p:cNvSpPr>
          <p:nvPr>
            <p:ph type="sldNum" sz="quarter" idx="12"/>
          </p:nvPr>
        </p:nvSpPr>
        <p:spPr/>
        <p:txBody>
          <a:bodyPr/>
          <a:lstStyle>
            <a:lvl1pPr>
              <a:defRPr/>
            </a:lvl1pPr>
          </a:lstStyle>
          <a:p>
            <a:pPr>
              <a:defRPr/>
            </a:pPr>
            <a:fld id="{9AB23DA3-73AF-4BE0-BBE9-632450C792F8}" type="slidenum">
              <a:rPr lang="ja-JP" altLang="en-US"/>
              <a:pPr>
                <a:defRPr/>
              </a:pPr>
              <a:t>‹#›</a:t>
            </a:fld>
            <a:endParaRPr lang="ja-JP" altLang="en-US"/>
          </a:p>
        </p:txBody>
      </p:sp>
    </p:spTree>
    <p:extLst>
      <p:ext uri="{BB962C8B-B14F-4D97-AF65-F5344CB8AC3E}">
        <p14:creationId xmlns:p14="http://schemas.microsoft.com/office/powerpoint/2010/main" val="335538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07E1B0B8-D530-4985-8C1B-9E73582309EA}"/>
              </a:ext>
            </a:extLst>
          </p:cNvPr>
          <p:cNvSpPr>
            <a:spLocks noGrp="1"/>
          </p:cNvSpPr>
          <p:nvPr>
            <p:ph type="dt" sz="half" idx="10"/>
          </p:nvPr>
        </p:nvSpPr>
        <p:spPr/>
        <p:txBody>
          <a:bodyPr/>
          <a:lstStyle>
            <a:lvl1pPr>
              <a:defRPr/>
            </a:lvl1pPr>
          </a:lstStyle>
          <a:p>
            <a:pPr>
              <a:defRPr/>
            </a:pPr>
            <a:fld id="{534A43C7-AB91-4BA9-AD95-266E56F1F686}"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EF715E0B-067E-4CD3-8894-B9080C2A72C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049F6BAB-4E38-4164-ADBB-AFFA1946ABD6}"/>
              </a:ext>
            </a:extLst>
          </p:cNvPr>
          <p:cNvSpPr>
            <a:spLocks noGrp="1"/>
          </p:cNvSpPr>
          <p:nvPr>
            <p:ph type="sldNum" sz="quarter" idx="12"/>
          </p:nvPr>
        </p:nvSpPr>
        <p:spPr/>
        <p:txBody>
          <a:bodyPr/>
          <a:lstStyle>
            <a:lvl1pPr>
              <a:defRPr/>
            </a:lvl1pPr>
          </a:lstStyle>
          <a:p>
            <a:pPr>
              <a:defRPr/>
            </a:pPr>
            <a:fld id="{475EE06D-191C-4158-B593-DBECB7D3A559}" type="slidenum">
              <a:rPr lang="ja-JP" altLang="en-US"/>
              <a:pPr>
                <a:defRPr/>
              </a:pPr>
              <a:t>‹#›</a:t>
            </a:fld>
            <a:endParaRPr lang="ja-JP" altLang="en-US"/>
          </a:p>
        </p:txBody>
      </p:sp>
    </p:spTree>
    <p:extLst>
      <p:ext uri="{BB962C8B-B14F-4D97-AF65-F5344CB8AC3E}">
        <p14:creationId xmlns:p14="http://schemas.microsoft.com/office/powerpoint/2010/main" val="356802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E84BA00-6957-410B-A691-D84610929E7D}"/>
              </a:ext>
            </a:extLst>
          </p:cNvPr>
          <p:cNvSpPr>
            <a:spLocks noGrp="1"/>
          </p:cNvSpPr>
          <p:nvPr>
            <p:ph type="dt" sz="half" idx="10"/>
          </p:nvPr>
        </p:nvSpPr>
        <p:spPr/>
        <p:txBody>
          <a:bodyPr/>
          <a:lstStyle>
            <a:lvl1pPr>
              <a:defRPr/>
            </a:lvl1pPr>
          </a:lstStyle>
          <a:p>
            <a:pPr>
              <a:defRPr/>
            </a:pPr>
            <a:fld id="{14136448-D758-46B3-8094-CF2E16E39E1D}"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9D88A8EE-FEF4-42B2-9718-593D3937BD8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489B3BA-9AA1-4775-AAFD-EED43C3DF7C6}"/>
              </a:ext>
            </a:extLst>
          </p:cNvPr>
          <p:cNvSpPr>
            <a:spLocks noGrp="1"/>
          </p:cNvSpPr>
          <p:nvPr>
            <p:ph type="sldNum" sz="quarter" idx="12"/>
          </p:nvPr>
        </p:nvSpPr>
        <p:spPr/>
        <p:txBody>
          <a:bodyPr/>
          <a:lstStyle>
            <a:lvl1pPr>
              <a:defRPr/>
            </a:lvl1pPr>
          </a:lstStyle>
          <a:p>
            <a:pPr>
              <a:defRPr/>
            </a:pPr>
            <a:fld id="{EB75BD5B-DD78-4117-B53C-C2AECACD7164}" type="slidenum">
              <a:rPr lang="ja-JP" altLang="en-US"/>
              <a:pPr>
                <a:defRPr/>
              </a:pPr>
              <a:t>‹#›</a:t>
            </a:fld>
            <a:endParaRPr lang="ja-JP" altLang="en-US"/>
          </a:p>
        </p:txBody>
      </p:sp>
    </p:spTree>
    <p:extLst>
      <p:ext uri="{BB962C8B-B14F-4D97-AF65-F5344CB8AC3E}">
        <p14:creationId xmlns:p14="http://schemas.microsoft.com/office/powerpoint/2010/main" val="256628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B6C27A4F-D48E-48E7-96FD-0FE4EA824F5E}"/>
              </a:ext>
            </a:extLst>
          </p:cNvPr>
          <p:cNvSpPr>
            <a:spLocks noGrp="1"/>
          </p:cNvSpPr>
          <p:nvPr>
            <p:ph type="dt" sz="half" idx="10"/>
          </p:nvPr>
        </p:nvSpPr>
        <p:spPr/>
        <p:txBody>
          <a:bodyPr/>
          <a:lstStyle>
            <a:lvl1pPr>
              <a:defRPr/>
            </a:lvl1pPr>
          </a:lstStyle>
          <a:p>
            <a:pPr>
              <a:defRPr/>
            </a:pPr>
            <a:fld id="{8645339D-EE22-48C6-84CE-62A3F80367CB}"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115C932E-AFED-4F49-9809-07B14233C10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DCBF549-3917-4A85-BD24-7E856E992AD1}"/>
              </a:ext>
            </a:extLst>
          </p:cNvPr>
          <p:cNvSpPr>
            <a:spLocks noGrp="1"/>
          </p:cNvSpPr>
          <p:nvPr>
            <p:ph type="sldNum" sz="quarter" idx="12"/>
          </p:nvPr>
        </p:nvSpPr>
        <p:spPr/>
        <p:txBody>
          <a:bodyPr/>
          <a:lstStyle>
            <a:lvl1pPr>
              <a:defRPr/>
            </a:lvl1pPr>
          </a:lstStyle>
          <a:p>
            <a:pPr>
              <a:defRPr/>
            </a:pPr>
            <a:fld id="{209DD2CD-E2F6-480B-BBCA-EBB261CEAEE8}" type="slidenum">
              <a:rPr lang="ja-JP" altLang="en-US"/>
              <a:pPr>
                <a:defRPr/>
              </a:pPr>
              <a:t>‹#›</a:t>
            </a:fld>
            <a:endParaRPr lang="ja-JP" altLang="en-US"/>
          </a:p>
        </p:txBody>
      </p:sp>
    </p:spTree>
    <p:extLst>
      <p:ext uri="{BB962C8B-B14F-4D97-AF65-F5344CB8AC3E}">
        <p14:creationId xmlns:p14="http://schemas.microsoft.com/office/powerpoint/2010/main" val="149476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7C739B90-AED1-4C4C-BB06-8A1B523E4557}"/>
              </a:ext>
            </a:extLst>
          </p:cNvPr>
          <p:cNvSpPr>
            <a:spLocks noGrp="1"/>
          </p:cNvSpPr>
          <p:nvPr>
            <p:ph type="dt" sz="half" idx="10"/>
          </p:nvPr>
        </p:nvSpPr>
        <p:spPr/>
        <p:txBody>
          <a:bodyPr/>
          <a:lstStyle>
            <a:lvl1pPr>
              <a:defRPr/>
            </a:lvl1pPr>
          </a:lstStyle>
          <a:p>
            <a:pPr>
              <a:defRPr/>
            </a:pPr>
            <a:fld id="{DFEBF3E6-F1ED-4664-8F47-AEE75A604338}" type="datetime1">
              <a:rPr lang="ja-JP" altLang="en-US"/>
              <a:pPr>
                <a:defRPr/>
              </a:pPr>
              <a:t>2020/2/14</a:t>
            </a:fld>
            <a:endParaRPr lang="ja-JP" altLang="en-US"/>
          </a:p>
        </p:txBody>
      </p:sp>
      <p:sp>
        <p:nvSpPr>
          <p:cNvPr id="6" name="Footer Placeholder 4">
            <a:extLst>
              <a:ext uri="{FF2B5EF4-FFF2-40B4-BE49-F238E27FC236}">
                <a16:creationId xmlns:a16="http://schemas.microsoft.com/office/drawing/2014/main" id="{776D50E6-B6E8-4755-B1DB-5FCD201D53A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69C8C91-3162-4456-871B-79E77101B78B}"/>
              </a:ext>
            </a:extLst>
          </p:cNvPr>
          <p:cNvSpPr>
            <a:spLocks noGrp="1"/>
          </p:cNvSpPr>
          <p:nvPr>
            <p:ph type="sldNum" sz="quarter" idx="12"/>
          </p:nvPr>
        </p:nvSpPr>
        <p:spPr/>
        <p:txBody>
          <a:bodyPr/>
          <a:lstStyle>
            <a:lvl1pPr>
              <a:defRPr/>
            </a:lvl1pPr>
          </a:lstStyle>
          <a:p>
            <a:pPr>
              <a:defRPr/>
            </a:pPr>
            <a:fld id="{355D608D-D8F1-4D60-803B-4870DAE6CC3E}" type="slidenum">
              <a:rPr lang="ja-JP" altLang="en-US"/>
              <a:pPr>
                <a:defRPr/>
              </a:pPr>
              <a:t>‹#›</a:t>
            </a:fld>
            <a:endParaRPr lang="ja-JP" altLang="en-US"/>
          </a:p>
        </p:txBody>
      </p:sp>
    </p:spTree>
    <p:extLst>
      <p:ext uri="{BB962C8B-B14F-4D97-AF65-F5344CB8AC3E}">
        <p14:creationId xmlns:p14="http://schemas.microsoft.com/office/powerpoint/2010/main" val="342015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3">
            <a:extLst>
              <a:ext uri="{FF2B5EF4-FFF2-40B4-BE49-F238E27FC236}">
                <a16:creationId xmlns:a16="http://schemas.microsoft.com/office/drawing/2014/main" id="{B1E53896-6C2C-4581-A1CF-920C530F8F46}"/>
              </a:ext>
            </a:extLst>
          </p:cNvPr>
          <p:cNvSpPr>
            <a:spLocks noGrp="1"/>
          </p:cNvSpPr>
          <p:nvPr>
            <p:ph type="dt" sz="half" idx="10"/>
          </p:nvPr>
        </p:nvSpPr>
        <p:spPr/>
        <p:txBody>
          <a:bodyPr/>
          <a:lstStyle>
            <a:lvl1pPr>
              <a:defRPr/>
            </a:lvl1pPr>
          </a:lstStyle>
          <a:p>
            <a:pPr>
              <a:defRPr/>
            </a:pPr>
            <a:fld id="{C13E3330-6774-4290-B0FD-239F4D03197D}" type="datetime1">
              <a:rPr lang="ja-JP" altLang="en-US"/>
              <a:pPr>
                <a:defRPr/>
              </a:pPr>
              <a:t>2020/2/14</a:t>
            </a:fld>
            <a:endParaRPr lang="ja-JP" altLang="en-US"/>
          </a:p>
        </p:txBody>
      </p:sp>
      <p:sp>
        <p:nvSpPr>
          <p:cNvPr id="8" name="Footer Placeholder 4">
            <a:extLst>
              <a:ext uri="{FF2B5EF4-FFF2-40B4-BE49-F238E27FC236}">
                <a16:creationId xmlns:a16="http://schemas.microsoft.com/office/drawing/2014/main" id="{C88E7AA2-0EB1-4145-BF18-263E34438DB7}"/>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7AD5DECC-EA39-4368-9D42-B1998A0B8AF5}"/>
              </a:ext>
            </a:extLst>
          </p:cNvPr>
          <p:cNvSpPr>
            <a:spLocks noGrp="1"/>
          </p:cNvSpPr>
          <p:nvPr>
            <p:ph type="sldNum" sz="quarter" idx="12"/>
          </p:nvPr>
        </p:nvSpPr>
        <p:spPr/>
        <p:txBody>
          <a:bodyPr/>
          <a:lstStyle>
            <a:lvl1pPr>
              <a:defRPr/>
            </a:lvl1pPr>
          </a:lstStyle>
          <a:p>
            <a:pPr>
              <a:defRPr/>
            </a:pPr>
            <a:fld id="{4B442894-D583-47E4-AAD5-51F8751D7B47}" type="slidenum">
              <a:rPr lang="ja-JP" altLang="en-US"/>
              <a:pPr>
                <a:defRPr/>
              </a:pPr>
              <a:t>‹#›</a:t>
            </a:fld>
            <a:endParaRPr lang="ja-JP" altLang="en-US"/>
          </a:p>
        </p:txBody>
      </p:sp>
    </p:spTree>
    <p:extLst>
      <p:ext uri="{BB962C8B-B14F-4D97-AF65-F5344CB8AC3E}">
        <p14:creationId xmlns:p14="http://schemas.microsoft.com/office/powerpoint/2010/main" val="237360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2AC89456-F0C8-4889-833C-D37AC12B2013}"/>
              </a:ext>
            </a:extLst>
          </p:cNvPr>
          <p:cNvSpPr>
            <a:spLocks noGrp="1"/>
          </p:cNvSpPr>
          <p:nvPr>
            <p:ph type="dt" sz="half" idx="10"/>
          </p:nvPr>
        </p:nvSpPr>
        <p:spPr/>
        <p:txBody>
          <a:bodyPr/>
          <a:lstStyle>
            <a:lvl1pPr>
              <a:defRPr/>
            </a:lvl1pPr>
          </a:lstStyle>
          <a:p>
            <a:pPr>
              <a:defRPr/>
            </a:pPr>
            <a:fld id="{C331A12D-E0C8-45CD-80D4-532041D4FF48}" type="datetime1">
              <a:rPr lang="ja-JP" altLang="en-US"/>
              <a:pPr>
                <a:defRPr/>
              </a:pPr>
              <a:t>2020/2/14</a:t>
            </a:fld>
            <a:endParaRPr lang="ja-JP" altLang="en-US"/>
          </a:p>
        </p:txBody>
      </p:sp>
      <p:sp>
        <p:nvSpPr>
          <p:cNvPr id="4" name="Footer Placeholder 4">
            <a:extLst>
              <a:ext uri="{FF2B5EF4-FFF2-40B4-BE49-F238E27FC236}">
                <a16:creationId xmlns:a16="http://schemas.microsoft.com/office/drawing/2014/main" id="{14CA4B86-41A2-4DB9-97DC-884F6A90FCC0}"/>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418D440E-20F7-4A0C-9E94-EA79A1131100}"/>
              </a:ext>
            </a:extLst>
          </p:cNvPr>
          <p:cNvSpPr>
            <a:spLocks noGrp="1"/>
          </p:cNvSpPr>
          <p:nvPr>
            <p:ph type="sldNum" sz="quarter" idx="12"/>
          </p:nvPr>
        </p:nvSpPr>
        <p:spPr/>
        <p:txBody>
          <a:bodyPr/>
          <a:lstStyle>
            <a:lvl1pPr>
              <a:defRPr/>
            </a:lvl1pPr>
          </a:lstStyle>
          <a:p>
            <a:pPr>
              <a:defRPr/>
            </a:pPr>
            <a:fld id="{4847650C-9F8D-49AD-954B-2B43007630E1}" type="slidenum">
              <a:rPr lang="ja-JP" altLang="en-US"/>
              <a:pPr>
                <a:defRPr/>
              </a:pPr>
              <a:t>‹#›</a:t>
            </a:fld>
            <a:endParaRPr lang="ja-JP" altLang="en-US"/>
          </a:p>
        </p:txBody>
      </p:sp>
    </p:spTree>
    <p:extLst>
      <p:ext uri="{BB962C8B-B14F-4D97-AF65-F5344CB8AC3E}">
        <p14:creationId xmlns:p14="http://schemas.microsoft.com/office/powerpoint/2010/main" val="128725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B07933-79CC-49FD-9C78-5B348D100978}"/>
              </a:ext>
            </a:extLst>
          </p:cNvPr>
          <p:cNvSpPr>
            <a:spLocks noGrp="1"/>
          </p:cNvSpPr>
          <p:nvPr>
            <p:ph type="dt" sz="half" idx="10"/>
          </p:nvPr>
        </p:nvSpPr>
        <p:spPr/>
        <p:txBody>
          <a:bodyPr/>
          <a:lstStyle>
            <a:lvl1pPr>
              <a:defRPr/>
            </a:lvl1pPr>
          </a:lstStyle>
          <a:p>
            <a:pPr>
              <a:defRPr/>
            </a:pPr>
            <a:fld id="{9180D3D5-E8C5-4D5C-B0CA-46580FA6F376}" type="datetime1">
              <a:rPr lang="ja-JP" altLang="en-US"/>
              <a:pPr>
                <a:defRPr/>
              </a:pPr>
              <a:t>2020/2/14</a:t>
            </a:fld>
            <a:endParaRPr lang="ja-JP" altLang="en-US"/>
          </a:p>
        </p:txBody>
      </p:sp>
      <p:sp>
        <p:nvSpPr>
          <p:cNvPr id="3" name="Footer Placeholder 4">
            <a:extLst>
              <a:ext uri="{FF2B5EF4-FFF2-40B4-BE49-F238E27FC236}">
                <a16:creationId xmlns:a16="http://schemas.microsoft.com/office/drawing/2014/main" id="{BF7E2319-6BB0-4DE9-88D3-85D556DB0DB0}"/>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7EC1114A-E254-439E-A060-43CD002E1A9B}"/>
              </a:ext>
            </a:extLst>
          </p:cNvPr>
          <p:cNvSpPr>
            <a:spLocks noGrp="1"/>
          </p:cNvSpPr>
          <p:nvPr>
            <p:ph type="sldNum" sz="quarter" idx="12"/>
          </p:nvPr>
        </p:nvSpPr>
        <p:spPr/>
        <p:txBody>
          <a:bodyPr/>
          <a:lstStyle>
            <a:lvl1pPr>
              <a:defRPr/>
            </a:lvl1pPr>
          </a:lstStyle>
          <a:p>
            <a:pPr>
              <a:defRPr/>
            </a:pPr>
            <a:fld id="{75C48820-10B9-4463-8F62-EA2349F1E4C2}" type="slidenum">
              <a:rPr lang="ja-JP" altLang="en-US"/>
              <a:pPr>
                <a:defRPr/>
              </a:pPr>
              <a:t>‹#›</a:t>
            </a:fld>
            <a:endParaRPr lang="ja-JP" altLang="en-US"/>
          </a:p>
        </p:txBody>
      </p:sp>
    </p:spTree>
    <p:extLst>
      <p:ext uri="{BB962C8B-B14F-4D97-AF65-F5344CB8AC3E}">
        <p14:creationId xmlns:p14="http://schemas.microsoft.com/office/powerpoint/2010/main" val="363048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793FB21-0638-42FF-B30C-06C4079D51D6}"/>
              </a:ext>
            </a:extLst>
          </p:cNvPr>
          <p:cNvSpPr>
            <a:spLocks noGrp="1"/>
          </p:cNvSpPr>
          <p:nvPr>
            <p:ph type="dt" sz="half" idx="10"/>
          </p:nvPr>
        </p:nvSpPr>
        <p:spPr/>
        <p:txBody>
          <a:bodyPr/>
          <a:lstStyle>
            <a:lvl1pPr>
              <a:defRPr/>
            </a:lvl1pPr>
          </a:lstStyle>
          <a:p>
            <a:pPr>
              <a:defRPr/>
            </a:pPr>
            <a:fld id="{4BEB5936-27D8-4C73-BC4D-E668DDB665BF}" type="datetime1">
              <a:rPr lang="ja-JP" altLang="en-US"/>
              <a:pPr>
                <a:defRPr/>
              </a:pPr>
              <a:t>2020/2/14</a:t>
            </a:fld>
            <a:endParaRPr lang="ja-JP" altLang="en-US"/>
          </a:p>
        </p:txBody>
      </p:sp>
      <p:sp>
        <p:nvSpPr>
          <p:cNvPr id="6" name="Footer Placeholder 4">
            <a:extLst>
              <a:ext uri="{FF2B5EF4-FFF2-40B4-BE49-F238E27FC236}">
                <a16:creationId xmlns:a16="http://schemas.microsoft.com/office/drawing/2014/main" id="{5140D9C1-9B61-4E30-9FF9-C023A0AD9FEF}"/>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AC2F38F-466F-4075-AE75-EFCA6272AC53}"/>
              </a:ext>
            </a:extLst>
          </p:cNvPr>
          <p:cNvSpPr>
            <a:spLocks noGrp="1"/>
          </p:cNvSpPr>
          <p:nvPr>
            <p:ph type="sldNum" sz="quarter" idx="12"/>
          </p:nvPr>
        </p:nvSpPr>
        <p:spPr/>
        <p:txBody>
          <a:bodyPr/>
          <a:lstStyle>
            <a:lvl1pPr>
              <a:defRPr/>
            </a:lvl1pPr>
          </a:lstStyle>
          <a:p>
            <a:pPr>
              <a:defRPr/>
            </a:pPr>
            <a:fld id="{5C2842B5-B16E-4F2B-8F09-BFB963D81BA7}" type="slidenum">
              <a:rPr lang="ja-JP" altLang="en-US"/>
              <a:pPr>
                <a:defRPr/>
              </a:pPr>
              <a:t>‹#›</a:t>
            </a:fld>
            <a:endParaRPr lang="ja-JP" altLang="en-US"/>
          </a:p>
        </p:txBody>
      </p:sp>
    </p:spTree>
    <p:extLst>
      <p:ext uri="{BB962C8B-B14F-4D97-AF65-F5344CB8AC3E}">
        <p14:creationId xmlns:p14="http://schemas.microsoft.com/office/powerpoint/2010/main" val="18382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B99CB24D-A803-4FB0-BC8F-6787B1478139}"/>
              </a:ext>
            </a:extLst>
          </p:cNvPr>
          <p:cNvSpPr>
            <a:spLocks noGrp="1"/>
          </p:cNvSpPr>
          <p:nvPr>
            <p:ph type="dt" sz="half" idx="10"/>
          </p:nvPr>
        </p:nvSpPr>
        <p:spPr/>
        <p:txBody>
          <a:bodyPr/>
          <a:lstStyle>
            <a:lvl1pPr>
              <a:defRPr/>
            </a:lvl1pPr>
          </a:lstStyle>
          <a:p>
            <a:pPr>
              <a:defRPr/>
            </a:pPr>
            <a:fld id="{2A7A4CB8-3E97-49CF-AF76-5F42D8D033B6}" type="datetime1">
              <a:rPr lang="ja-JP" altLang="en-US"/>
              <a:pPr>
                <a:defRPr/>
              </a:pPr>
              <a:t>2020/2/14</a:t>
            </a:fld>
            <a:endParaRPr lang="ja-JP" altLang="en-US"/>
          </a:p>
        </p:txBody>
      </p:sp>
      <p:sp>
        <p:nvSpPr>
          <p:cNvPr id="6" name="Footer Placeholder 4">
            <a:extLst>
              <a:ext uri="{FF2B5EF4-FFF2-40B4-BE49-F238E27FC236}">
                <a16:creationId xmlns:a16="http://schemas.microsoft.com/office/drawing/2014/main" id="{FED430D9-D155-45DE-8E0C-9C0345D883D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23BF202-E13B-4498-9A5D-D9600EEA7C16}"/>
              </a:ext>
            </a:extLst>
          </p:cNvPr>
          <p:cNvSpPr>
            <a:spLocks noGrp="1"/>
          </p:cNvSpPr>
          <p:nvPr>
            <p:ph type="sldNum" sz="quarter" idx="12"/>
          </p:nvPr>
        </p:nvSpPr>
        <p:spPr/>
        <p:txBody>
          <a:bodyPr/>
          <a:lstStyle>
            <a:lvl1pPr>
              <a:defRPr/>
            </a:lvl1pPr>
          </a:lstStyle>
          <a:p>
            <a:pPr>
              <a:defRPr/>
            </a:pPr>
            <a:fld id="{203DF63B-C9A0-4616-A29B-9BD45B39916B}" type="slidenum">
              <a:rPr lang="ja-JP" altLang="en-US"/>
              <a:pPr>
                <a:defRPr/>
              </a:pPr>
              <a:t>‹#›</a:t>
            </a:fld>
            <a:endParaRPr lang="ja-JP" altLang="en-US"/>
          </a:p>
        </p:txBody>
      </p:sp>
    </p:spTree>
    <p:extLst>
      <p:ext uri="{BB962C8B-B14F-4D97-AF65-F5344CB8AC3E}">
        <p14:creationId xmlns:p14="http://schemas.microsoft.com/office/powerpoint/2010/main" val="364337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9F430D-DCDA-477B-9597-C264F8424E81}"/>
              </a:ext>
            </a:extLst>
          </p:cNvPr>
          <p:cNvSpPr>
            <a:spLocks noGrp="1" noChangeArrowheads="1"/>
          </p:cNvSpPr>
          <p:nvPr>
            <p:ph type="title"/>
          </p:nvPr>
        </p:nvSpPr>
        <p:spPr bwMode="auto">
          <a:xfrm>
            <a:off x="84455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AA0F19CB-3BFE-4F3F-B1F0-223543F8A6AE}"/>
              </a:ext>
            </a:extLst>
          </p:cNvPr>
          <p:cNvSpPr>
            <a:spLocks noGrp="1" noChangeArrowheads="1"/>
          </p:cNvSpPr>
          <p:nvPr>
            <p:ph type="body" idx="1"/>
          </p:nvPr>
        </p:nvSpPr>
        <p:spPr bwMode="auto">
          <a:xfrm>
            <a:off x="844550"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6C1047B-D8E4-42AF-BA2F-94DFDCAF2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65000"/>
                    <a:lumOff val="35000"/>
                  </a:schemeClr>
                </a:solidFill>
                <a:latin typeface="+mn-lt"/>
              </a:defRPr>
            </a:lvl1pPr>
          </a:lstStyle>
          <a:p>
            <a:pPr>
              <a:defRPr/>
            </a:pPr>
            <a:fld id="{FA93F2A0-650D-421E-8A44-A219381EEA1D}" type="datetime1">
              <a:rPr lang="ja-JP" altLang="en-US"/>
              <a:pPr>
                <a:defRPr/>
              </a:pPr>
              <a:t>2020/2/14</a:t>
            </a:fld>
            <a:endParaRPr lang="ja-JP" altLang="en-US"/>
          </a:p>
        </p:txBody>
      </p:sp>
      <p:sp>
        <p:nvSpPr>
          <p:cNvPr id="5" name="Footer Placeholder 4">
            <a:extLst>
              <a:ext uri="{FF2B5EF4-FFF2-40B4-BE49-F238E27FC236}">
                <a16:creationId xmlns:a16="http://schemas.microsoft.com/office/drawing/2014/main" id="{A458DD40-83F6-413E-857B-57E3B3429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lumMod val="65000"/>
                    <a:lumOff val="3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55AB0E2F-7FCF-424A-ABB7-FC4E7856C7B1}"/>
              </a:ext>
            </a:extLst>
          </p:cNvPr>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tint val="75000"/>
                  </a:schemeClr>
                </a:solidFill>
                <a:latin typeface="+mn-lt"/>
              </a:defRPr>
            </a:lvl1pPr>
          </a:lstStyle>
          <a:p>
            <a:pPr>
              <a:defRPr/>
            </a:pPr>
            <a:fld id="{6417A4F5-1C56-46D7-BCF6-8CE023F0BDB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Wingdings 2" panose="05020102010507070707" pitchFamily="18" charset="2"/>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umimoji="1"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a:extLst>
              <a:ext uri="{FF2B5EF4-FFF2-40B4-BE49-F238E27FC236}">
                <a16:creationId xmlns:a16="http://schemas.microsoft.com/office/drawing/2014/main" id="{6C4280A4-D28E-44A9-A030-0490F4108138}"/>
              </a:ext>
            </a:extLst>
          </p:cNvPr>
          <p:cNvSpPr>
            <a:spLocks noGrp="1" noChangeArrowheads="1"/>
          </p:cNvSpPr>
          <p:nvPr>
            <p:ph type="ctrTitle"/>
          </p:nvPr>
        </p:nvSpPr>
        <p:spPr>
          <a:xfrm>
            <a:off x="1471613" y="1782763"/>
            <a:ext cx="9248775" cy="1646237"/>
          </a:xfrm>
        </p:spPr>
        <p:txBody>
          <a:bodyPr/>
          <a:lstStyle/>
          <a:p>
            <a:pPr eaLnBrk="1" hangingPunct="1"/>
            <a:r>
              <a:rPr lang="ja-JP" altLang="en-US" sz="5400">
                <a:latin typeface="HG丸ｺﾞｼｯｸM-PRO" panose="020F0600000000000000" pitchFamily="50" charset="-128"/>
                <a:ea typeface="HG丸ｺﾞｼｯｸM-PRO" panose="020F0600000000000000" pitchFamily="50" charset="-128"/>
              </a:rPr>
              <a:t>周波数特性の違いを利用した楽器の音色の判別</a:t>
            </a:r>
          </a:p>
        </p:txBody>
      </p:sp>
      <p:sp>
        <p:nvSpPr>
          <p:cNvPr id="5" name="字幕 4">
            <a:extLst>
              <a:ext uri="{FF2B5EF4-FFF2-40B4-BE49-F238E27FC236}">
                <a16:creationId xmlns:a16="http://schemas.microsoft.com/office/drawing/2014/main" id="{F7C360F1-20B1-4763-81D9-92E027271FAD}"/>
              </a:ext>
            </a:extLst>
          </p:cNvPr>
          <p:cNvSpPr>
            <a:spLocks noGrp="1"/>
          </p:cNvSpPr>
          <p:nvPr>
            <p:ph type="subTitle" idx="1"/>
          </p:nvPr>
        </p:nvSpPr>
        <p:spPr>
          <a:xfrm>
            <a:off x="1524000" y="3904042"/>
            <a:ext cx="9144000" cy="953184"/>
          </a:xfrm>
        </p:spPr>
        <p:txBody>
          <a:bodyPr rtlCol="0"/>
          <a:lstStyle/>
          <a:p>
            <a:pPr eaLnBrk="1" fontAlgn="auto" hangingPunct="1">
              <a:spcAft>
                <a:spcPts val="0"/>
              </a:spcAft>
              <a:defRPr/>
            </a:pPr>
            <a:r>
              <a:rPr lang="ja-JP" altLang="en-US" dirty="0"/>
              <a:t>情報システム学科　</a:t>
            </a:r>
            <a:r>
              <a:rPr lang="en-US" altLang="ja-JP" dirty="0"/>
              <a:t>B16055</a:t>
            </a:r>
          </a:p>
          <a:p>
            <a:pPr eaLnBrk="1" fontAlgn="auto" hangingPunct="1">
              <a:spcAft>
                <a:spcPts val="0"/>
              </a:spcAft>
              <a:defRPr/>
            </a:pPr>
            <a:r>
              <a:rPr lang="ja-JP" altLang="en-US" dirty="0"/>
              <a:t>名桐　豊大</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140BF2-B466-4E52-AA53-59AEB749972B}"/>
              </a:ext>
            </a:extLst>
          </p:cNvPr>
          <p:cNvSpPr>
            <a:spLocks noGrp="1"/>
          </p:cNvSpPr>
          <p:nvPr>
            <p:ph type="sldNum" sz="quarter" idx="12"/>
          </p:nvPr>
        </p:nvSpPr>
        <p:spPr/>
        <p:txBody>
          <a:bodyPr/>
          <a:lstStyle/>
          <a:p>
            <a:pPr>
              <a:defRPr/>
            </a:pPr>
            <a:fld id="{773CC8A3-BB33-41AE-9105-C6AD9C262FB8}" type="slidenum">
              <a:rPr lang="ja-JP" altLang="en-US" sz="3200" smtClean="0"/>
              <a:pPr>
                <a:defRPr/>
              </a:pPr>
              <a:t>10</a:t>
            </a:fld>
            <a:endParaRPr lang="ja-JP" altLang="en-US" sz="3200" dirty="0"/>
          </a:p>
        </p:txBody>
      </p:sp>
      <p:grpSp>
        <p:nvGrpSpPr>
          <p:cNvPr id="2" name="グループ化 1">
            <a:extLst>
              <a:ext uri="{FF2B5EF4-FFF2-40B4-BE49-F238E27FC236}">
                <a16:creationId xmlns:a16="http://schemas.microsoft.com/office/drawing/2014/main" id="{A1B4F068-616F-4FE5-A333-E65410541D99}"/>
              </a:ext>
            </a:extLst>
          </p:cNvPr>
          <p:cNvGrpSpPr/>
          <p:nvPr/>
        </p:nvGrpSpPr>
        <p:grpSpPr>
          <a:xfrm>
            <a:off x="263536" y="3330496"/>
            <a:ext cx="6363768" cy="3208416"/>
            <a:chOff x="844550" y="1417739"/>
            <a:chExt cx="9460707" cy="4762399"/>
          </a:xfrm>
        </p:grpSpPr>
        <p:pic>
          <p:nvPicPr>
            <p:cNvPr id="12" name="コンテンツ プレースホルダー 7" descr="花, 植物 が含まれている画像&#10;&#10;自動的に生成された説明">
              <a:extLst>
                <a:ext uri="{FF2B5EF4-FFF2-40B4-BE49-F238E27FC236}">
                  <a16:creationId xmlns:a16="http://schemas.microsoft.com/office/drawing/2014/main" id="{937B322E-F394-49EE-89B3-6A643964E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44550" y="1417739"/>
              <a:ext cx="9460707" cy="47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コネクタ 12">
              <a:extLst>
                <a:ext uri="{FF2B5EF4-FFF2-40B4-BE49-F238E27FC236}">
                  <a16:creationId xmlns:a16="http://schemas.microsoft.com/office/drawing/2014/main" id="{20ED7636-2B08-4293-A7A7-016552F26940}"/>
                </a:ext>
              </a:extLst>
            </p:cNvPr>
            <p:cNvCxnSpPr>
              <a:cxnSpLocks/>
            </p:cNvCxnSpPr>
            <p:nvPr/>
          </p:nvCxnSpPr>
          <p:spPr>
            <a:xfrm flipV="1">
              <a:off x="5654180" y="1493240"/>
              <a:ext cx="0" cy="451327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 name="テキスト ボックス 2">
            <a:extLst>
              <a:ext uri="{FF2B5EF4-FFF2-40B4-BE49-F238E27FC236}">
                <a16:creationId xmlns:a16="http://schemas.microsoft.com/office/drawing/2014/main" id="{E1759A8E-62AB-4245-8D8A-369DD009A889}"/>
              </a:ext>
            </a:extLst>
          </p:cNvPr>
          <p:cNvSpPr txBox="1"/>
          <p:nvPr/>
        </p:nvSpPr>
        <p:spPr>
          <a:xfrm>
            <a:off x="453006" y="2062469"/>
            <a:ext cx="5879069" cy="1200329"/>
          </a:xfrm>
          <a:prstGeom prst="rect">
            <a:avLst/>
          </a:prstGeom>
          <a:noFill/>
        </p:spPr>
        <p:txBody>
          <a:bodyPr wrap="square" rtlCol="0">
            <a:spAutoFit/>
          </a:bodyPr>
          <a:lstStyle/>
          <a:p>
            <a:r>
              <a:rPr kumimoji="1" lang="en-US" altLang="ja-JP" dirty="0"/>
              <a:t>5kHz</a:t>
            </a:r>
            <a:r>
              <a:rPr kumimoji="1" lang="ja-JP" altLang="en-US" dirty="0"/>
              <a:t>を境に縦軸の値（パワー）を合計し</a:t>
            </a:r>
            <a:r>
              <a:rPr kumimoji="1" lang="en-US" altLang="ja-JP" dirty="0"/>
              <a:t>,</a:t>
            </a:r>
            <a:r>
              <a:rPr kumimoji="1" lang="ja-JP" altLang="en-US" dirty="0"/>
              <a:t>その比を見る</a:t>
            </a:r>
            <a:r>
              <a:rPr kumimoji="1" lang="en-US" altLang="ja-JP" dirty="0"/>
              <a:t>.</a:t>
            </a:r>
          </a:p>
          <a:p>
            <a:r>
              <a:rPr kumimoji="1" lang="ja-JP" altLang="en-US" dirty="0"/>
              <a:t>下図はピアノ</a:t>
            </a:r>
            <a:r>
              <a:rPr kumimoji="1" lang="en-US" altLang="ja-JP" dirty="0"/>
              <a:t>C3</a:t>
            </a:r>
            <a:r>
              <a:rPr kumimoji="1" lang="ja-JP" altLang="en-US" dirty="0"/>
              <a:t>のグラフに横軸が</a:t>
            </a:r>
            <a:r>
              <a:rPr kumimoji="1" lang="en-US" altLang="ja-JP" dirty="0"/>
              <a:t>5kHz</a:t>
            </a:r>
            <a:r>
              <a:rPr kumimoji="1" lang="ja-JP" altLang="en-US" dirty="0"/>
              <a:t>のところで赤線をいれたもの</a:t>
            </a:r>
            <a:r>
              <a:rPr kumimoji="1" lang="en-US" altLang="ja-JP" dirty="0"/>
              <a:t>.</a:t>
            </a:r>
          </a:p>
          <a:p>
            <a:r>
              <a:rPr kumimoji="1" lang="ja-JP" altLang="en-US" dirty="0"/>
              <a:t>青の部分の合計と緑の部分の合計の値の比を見比べる</a:t>
            </a:r>
            <a:r>
              <a:rPr kumimoji="1" lang="en-US" altLang="ja-JP" dirty="0"/>
              <a:t>.</a:t>
            </a:r>
          </a:p>
        </p:txBody>
      </p:sp>
      <p:sp>
        <p:nvSpPr>
          <p:cNvPr id="5" name="正方形/長方形 4">
            <a:extLst>
              <a:ext uri="{FF2B5EF4-FFF2-40B4-BE49-F238E27FC236}">
                <a16:creationId xmlns:a16="http://schemas.microsoft.com/office/drawing/2014/main" id="{C084C071-D8A0-4619-8D37-2664B8204940}"/>
              </a:ext>
            </a:extLst>
          </p:cNvPr>
          <p:cNvSpPr/>
          <p:nvPr/>
        </p:nvSpPr>
        <p:spPr>
          <a:xfrm>
            <a:off x="453006" y="3411918"/>
            <a:ext cx="3045739" cy="3010026"/>
          </a:xfrm>
          <a:prstGeom prst="rect">
            <a:avLst/>
          </a:prstGeom>
          <a:solidFill>
            <a:schemeClr val="accent1">
              <a:lumMod val="60000"/>
              <a:lumOff val="40000"/>
              <a:alpha val="3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3BC8F88-399C-453E-9321-C8B42D7986A7}"/>
              </a:ext>
            </a:extLst>
          </p:cNvPr>
          <p:cNvSpPr/>
          <p:nvPr/>
        </p:nvSpPr>
        <p:spPr>
          <a:xfrm>
            <a:off x="3498745" y="3411917"/>
            <a:ext cx="3045739" cy="3010026"/>
          </a:xfrm>
          <a:prstGeom prst="rect">
            <a:avLst/>
          </a:prstGeom>
          <a:solidFill>
            <a:schemeClr val="accent6">
              <a:lumMod val="40000"/>
              <a:lumOff val="60000"/>
              <a:alpha val="3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A9786259-0EC2-4900-83C9-B30FF1DFB7B8}"/>
              </a:ext>
            </a:extLst>
          </p:cNvPr>
          <p:cNvSpPr>
            <a:spLocks noGrp="1" noChangeArrowheads="1"/>
          </p:cNvSpPr>
          <p:nvPr>
            <p:ph type="title"/>
          </p:nvPr>
        </p:nvSpPr>
        <p:spPr>
          <a:xfrm>
            <a:off x="838200" y="360860"/>
            <a:ext cx="10515600" cy="1325563"/>
          </a:xfrm>
        </p:spPr>
        <p:txBody>
          <a:bodyPr/>
          <a:lstStyle/>
          <a:p>
            <a:r>
              <a:rPr lang="ja-JP" altLang="en-US" sz="4800" dirty="0"/>
              <a:t>判別・分類方針の選定（方針３）</a:t>
            </a:r>
          </a:p>
        </p:txBody>
      </p:sp>
      <p:sp>
        <p:nvSpPr>
          <p:cNvPr id="11" name="正方形/長方形 10">
            <a:extLst>
              <a:ext uri="{FF2B5EF4-FFF2-40B4-BE49-F238E27FC236}">
                <a16:creationId xmlns:a16="http://schemas.microsoft.com/office/drawing/2014/main" id="{20A0B74A-5BE9-4AD6-86F0-B0830EF59C57}"/>
              </a:ext>
            </a:extLst>
          </p:cNvPr>
          <p:cNvSpPr/>
          <p:nvPr/>
        </p:nvSpPr>
        <p:spPr>
          <a:xfrm>
            <a:off x="6959387" y="2568797"/>
            <a:ext cx="4688401" cy="3046988"/>
          </a:xfrm>
          <a:prstGeom prst="rect">
            <a:avLst/>
          </a:prstGeom>
        </p:spPr>
        <p:txBody>
          <a:bodyPr wrap="square">
            <a:spAutoFit/>
          </a:bodyPr>
          <a:lstStyle/>
          <a:p>
            <a:pPr>
              <a:defRPr/>
            </a:pPr>
            <a:r>
              <a:rPr lang="ja-JP" altLang="en-US" sz="2400" dirty="0">
                <a:latin typeface="+mn-ea"/>
              </a:rPr>
              <a:t>・</a:t>
            </a:r>
            <a:r>
              <a:rPr lang="en-US" altLang="ja-JP" sz="2400" dirty="0">
                <a:latin typeface="+mn-ea"/>
              </a:rPr>
              <a:t>5kHz</a:t>
            </a:r>
            <a:r>
              <a:rPr lang="ja-JP" altLang="en-US" sz="2400" dirty="0">
                <a:latin typeface="+mn-ea"/>
              </a:rPr>
              <a:t>までのパワースペクトラムの合計と</a:t>
            </a:r>
            <a:r>
              <a:rPr lang="en-US" altLang="ja-JP" sz="2400" dirty="0">
                <a:latin typeface="+mn-ea"/>
              </a:rPr>
              <a:t>5kHz</a:t>
            </a:r>
            <a:r>
              <a:rPr lang="ja-JP" altLang="en-US" sz="2400" dirty="0">
                <a:latin typeface="+mn-ea"/>
              </a:rPr>
              <a:t>から</a:t>
            </a:r>
            <a:r>
              <a:rPr lang="en-US" altLang="ja-JP" sz="2400" dirty="0">
                <a:latin typeface="+mn-ea"/>
              </a:rPr>
              <a:t>10kHz</a:t>
            </a:r>
            <a:r>
              <a:rPr lang="ja-JP" altLang="en-US" sz="2400" dirty="0">
                <a:latin typeface="+mn-ea"/>
              </a:rPr>
              <a:t>までのパワースペクトラムの合計の比を比較した</a:t>
            </a:r>
            <a:r>
              <a:rPr lang="en-US" altLang="ja-JP" sz="2400" dirty="0">
                <a:latin typeface="+mn-ea"/>
              </a:rPr>
              <a:t>.</a:t>
            </a:r>
          </a:p>
          <a:p>
            <a:pPr>
              <a:defRPr/>
            </a:pPr>
            <a:endParaRPr lang="en-US" altLang="ja-JP" sz="2400" dirty="0">
              <a:latin typeface="+mn-ea"/>
            </a:endParaRPr>
          </a:p>
          <a:p>
            <a:pPr>
              <a:defRPr/>
            </a:pPr>
            <a:r>
              <a:rPr lang="ja-JP" altLang="en-US" sz="2400" dirty="0">
                <a:latin typeface="+mn-ea"/>
              </a:rPr>
              <a:t>・これを使いピークの減衰だけでなく</a:t>
            </a:r>
            <a:r>
              <a:rPr lang="en-US" altLang="ja-JP" sz="2400" dirty="0">
                <a:latin typeface="+mn-ea"/>
              </a:rPr>
              <a:t>5kHz</a:t>
            </a:r>
            <a:r>
              <a:rPr lang="ja-JP" altLang="en-US" sz="2400" dirty="0">
                <a:latin typeface="+mn-ea"/>
              </a:rPr>
              <a:t>以降のパワーを比較することもできる</a:t>
            </a:r>
            <a:r>
              <a:rPr lang="en-US" altLang="ja-JP" sz="2400" dirty="0">
                <a:latin typeface="+mn-ea"/>
              </a:rPr>
              <a:t>.</a:t>
            </a:r>
          </a:p>
        </p:txBody>
      </p:sp>
      <p:sp>
        <p:nvSpPr>
          <p:cNvPr id="19" name="テキスト ボックス 18">
            <a:extLst>
              <a:ext uri="{FF2B5EF4-FFF2-40B4-BE49-F238E27FC236}">
                <a16:creationId xmlns:a16="http://schemas.microsoft.com/office/drawing/2014/main" id="{C91E2B04-8BF5-4F05-9286-4BE248C25571}"/>
              </a:ext>
            </a:extLst>
          </p:cNvPr>
          <p:cNvSpPr txBox="1"/>
          <p:nvPr/>
        </p:nvSpPr>
        <p:spPr>
          <a:xfrm>
            <a:off x="1412062" y="6312474"/>
            <a:ext cx="679507" cy="369332"/>
          </a:xfrm>
          <a:prstGeom prst="rect">
            <a:avLst/>
          </a:prstGeom>
          <a:noFill/>
        </p:spPr>
        <p:txBody>
          <a:bodyPr wrap="square" rtlCol="0">
            <a:spAutoFit/>
          </a:bodyPr>
          <a:lstStyle/>
          <a:p>
            <a:r>
              <a:rPr kumimoji="1" lang="en-US" altLang="ja-JP" dirty="0"/>
              <a:t>2kHz</a:t>
            </a:r>
            <a:endParaRPr kumimoji="1" lang="ja-JP" altLang="en-US" dirty="0"/>
          </a:p>
        </p:txBody>
      </p:sp>
      <p:sp>
        <p:nvSpPr>
          <p:cNvPr id="20" name="テキスト ボックス 19">
            <a:extLst>
              <a:ext uri="{FF2B5EF4-FFF2-40B4-BE49-F238E27FC236}">
                <a16:creationId xmlns:a16="http://schemas.microsoft.com/office/drawing/2014/main" id="{F6F23EC5-5382-43B6-871C-36DBDBDD8F48}"/>
              </a:ext>
            </a:extLst>
          </p:cNvPr>
          <p:cNvSpPr txBox="1"/>
          <p:nvPr/>
        </p:nvSpPr>
        <p:spPr>
          <a:xfrm>
            <a:off x="2627687" y="6323221"/>
            <a:ext cx="679507" cy="369332"/>
          </a:xfrm>
          <a:prstGeom prst="rect">
            <a:avLst/>
          </a:prstGeom>
          <a:noFill/>
        </p:spPr>
        <p:txBody>
          <a:bodyPr wrap="square" rtlCol="0">
            <a:spAutoFit/>
          </a:bodyPr>
          <a:lstStyle/>
          <a:p>
            <a:r>
              <a:rPr kumimoji="1" lang="en-US" altLang="ja-JP" dirty="0"/>
              <a:t>4kHz</a:t>
            </a:r>
            <a:endParaRPr kumimoji="1" lang="ja-JP" altLang="en-US" dirty="0"/>
          </a:p>
        </p:txBody>
      </p:sp>
      <p:sp>
        <p:nvSpPr>
          <p:cNvPr id="21" name="テキスト ボックス 20">
            <a:extLst>
              <a:ext uri="{FF2B5EF4-FFF2-40B4-BE49-F238E27FC236}">
                <a16:creationId xmlns:a16="http://schemas.microsoft.com/office/drawing/2014/main" id="{C7265614-0972-4083-9CA5-4FC43F099742}"/>
              </a:ext>
            </a:extLst>
          </p:cNvPr>
          <p:cNvSpPr txBox="1"/>
          <p:nvPr/>
        </p:nvSpPr>
        <p:spPr>
          <a:xfrm>
            <a:off x="3862579" y="6327174"/>
            <a:ext cx="679507" cy="369332"/>
          </a:xfrm>
          <a:prstGeom prst="rect">
            <a:avLst/>
          </a:prstGeom>
          <a:noFill/>
        </p:spPr>
        <p:txBody>
          <a:bodyPr wrap="square" rtlCol="0">
            <a:spAutoFit/>
          </a:bodyPr>
          <a:lstStyle/>
          <a:p>
            <a:r>
              <a:rPr kumimoji="1" lang="en-US" altLang="ja-JP" dirty="0"/>
              <a:t>6kHz</a:t>
            </a:r>
            <a:endParaRPr kumimoji="1" lang="ja-JP" altLang="en-US" dirty="0"/>
          </a:p>
        </p:txBody>
      </p:sp>
      <p:sp>
        <p:nvSpPr>
          <p:cNvPr id="22" name="テキスト ボックス 21">
            <a:extLst>
              <a:ext uri="{FF2B5EF4-FFF2-40B4-BE49-F238E27FC236}">
                <a16:creationId xmlns:a16="http://schemas.microsoft.com/office/drawing/2014/main" id="{F452B891-64F2-4E5B-99C9-861D999CB84E}"/>
              </a:ext>
            </a:extLst>
          </p:cNvPr>
          <p:cNvSpPr txBox="1"/>
          <p:nvPr/>
        </p:nvSpPr>
        <p:spPr>
          <a:xfrm>
            <a:off x="5021614" y="6323221"/>
            <a:ext cx="679507" cy="369332"/>
          </a:xfrm>
          <a:prstGeom prst="rect">
            <a:avLst/>
          </a:prstGeom>
          <a:noFill/>
        </p:spPr>
        <p:txBody>
          <a:bodyPr wrap="square" rtlCol="0">
            <a:spAutoFit/>
          </a:bodyPr>
          <a:lstStyle/>
          <a:p>
            <a:r>
              <a:rPr kumimoji="1" lang="en-US" altLang="ja-JP" dirty="0"/>
              <a:t>8kHz</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コンテンツ プレースホルダー 2">
            <a:extLst>
              <a:ext uri="{FF2B5EF4-FFF2-40B4-BE49-F238E27FC236}">
                <a16:creationId xmlns:a16="http://schemas.microsoft.com/office/drawing/2014/main" id="{FA17C7C3-8B17-4DF4-B3B1-47575E027D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68413"/>
            <a:ext cx="4319588" cy="4321175"/>
          </a:xfrm>
        </p:spPr>
      </p:pic>
      <p:sp>
        <p:nvSpPr>
          <p:cNvPr id="4" name="スライド番号プレースホルダー 3">
            <a:extLst>
              <a:ext uri="{FF2B5EF4-FFF2-40B4-BE49-F238E27FC236}">
                <a16:creationId xmlns:a16="http://schemas.microsoft.com/office/drawing/2014/main" id="{C92251E0-8C85-48E1-A0DA-88F16A9B3C4D}"/>
              </a:ext>
            </a:extLst>
          </p:cNvPr>
          <p:cNvSpPr>
            <a:spLocks noGrp="1"/>
          </p:cNvSpPr>
          <p:nvPr>
            <p:ph type="sldNum" sz="quarter" idx="12"/>
          </p:nvPr>
        </p:nvSpPr>
        <p:spPr>
          <a:xfrm>
            <a:off x="9429680" y="6492875"/>
            <a:ext cx="2743200" cy="365125"/>
          </a:xfrm>
        </p:spPr>
        <p:txBody>
          <a:bodyPr/>
          <a:lstStyle/>
          <a:p>
            <a:pPr>
              <a:defRPr/>
            </a:pPr>
            <a:fld id="{5111B3F2-5371-4A48-9A0C-DA03ECD9F55D}" type="slidenum">
              <a:rPr lang="ja-JP" altLang="en-US" sz="3200" smtClean="0"/>
              <a:pPr>
                <a:defRPr/>
              </a:pPr>
              <a:t>11</a:t>
            </a:fld>
            <a:endParaRPr lang="ja-JP" altLang="en-US" dirty="0"/>
          </a:p>
        </p:txBody>
      </p:sp>
      <p:sp>
        <p:nvSpPr>
          <p:cNvPr id="17412" name="タイトル 4">
            <a:extLst>
              <a:ext uri="{FF2B5EF4-FFF2-40B4-BE49-F238E27FC236}">
                <a16:creationId xmlns:a16="http://schemas.microsoft.com/office/drawing/2014/main" id="{128D44AA-DD83-42F6-A39B-BD8722E19D9F}"/>
              </a:ext>
            </a:extLst>
          </p:cNvPr>
          <p:cNvSpPr>
            <a:spLocks noGrp="1" noChangeArrowheads="1"/>
          </p:cNvSpPr>
          <p:nvPr>
            <p:ph type="title"/>
          </p:nvPr>
        </p:nvSpPr>
        <p:spPr>
          <a:xfrm>
            <a:off x="838200" y="136525"/>
            <a:ext cx="10515600" cy="1325563"/>
          </a:xfrm>
        </p:spPr>
        <p:txBody>
          <a:bodyPr/>
          <a:lstStyle/>
          <a:p>
            <a:r>
              <a:rPr lang="ja-JP" altLang="en-US" sz="4800" dirty="0"/>
              <a:t>三つの方針により分類①（音階：</a:t>
            </a:r>
            <a:r>
              <a:rPr lang="en-US" altLang="ja-JP" sz="4800" dirty="0"/>
              <a:t>C3</a:t>
            </a:r>
            <a:r>
              <a:rPr lang="ja-JP" altLang="en-US" sz="4800" dirty="0"/>
              <a:t>）</a:t>
            </a:r>
          </a:p>
        </p:txBody>
      </p:sp>
      <p:pic>
        <p:nvPicPr>
          <p:cNvPr id="17413" name="図 5" descr="文字と写真のスクリーンショット&#10;&#10;自動的に生成された説明">
            <a:extLst>
              <a:ext uri="{FF2B5EF4-FFF2-40B4-BE49-F238E27FC236}">
                <a16:creationId xmlns:a16="http://schemas.microsoft.com/office/drawing/2014/main" id="{99B1D8D6-F634-4303-A225-328C86638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1268413"/>
            <a:ext cx="43211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図 7">
            <a:extLst>
              <a:ext uri="{FF2B5EF4-FFF2-40B4-BE49-F238E27FC236}">
                <a16:creationId xmlns:a16="http://schemas.microsoft.com/office/drawing/2014/main" id="{4A1321F1-998D-4A7B-AB5F-D912938D4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738" y="1268413"/>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6699D0E1-88E4-443D-A122-4FB1682F968C}"/>
              </a:ext>
            </a:extLst>
          </p:cNvPr>
          <p:cNvSpPr txBox="1"/>
          <p:nvPr/>
        </p:nvSpPr>
        <p:spPr>
          <a:xfrm>
            <a:off x="2003673" y="4323608"/>
            <a:ext cx="1926278"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アコースティックギター</a:t>
            </a:r>
          </a:p>
        </p:txBody>
      </p:sp>
      <p:sp>
        <p:nvSpPr>
          <p:cNvPr id="8" name="テキスト ボックス 7">
            <a:extLst>
              <a:ext uri="{FF2B5EF4-FFF2-40B4-BE49-F238E27FC236}">
                <a16:creationId xmlns:a16="http://schemas.microsoft.com/office/drawing/2014/main" id="{E001AF2B-045E-4BA7-A41E-5708AD4B3659}"/>
              </a:ext>
            </a:extLst>
          </p:cNvPr>
          <p:cNvSpPr txBox="1"/>
          <p:nvPr/>
        </p:nvSpPr>
        <p:spPr>
          <a:xfrm>
            <a:off x="2456995" y="2008577"/>
            <a:ext cx="1019634"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クラリネット</a:t>
            </a:r>
          </a:p>
        </p:txBody>
      </p:sp>
      <p:sp>
        <p:nvSpPr>
          <p:cNvPr id="9" name="テキスト ボックス 8">
            <a:extLst>
              <a:ext uri="{FF2B5EF4-FFF2-40B4-BE49-F238E27FC236}">
                <a16:creationId xmlns:a16="http://schemas.microsoft.com/office/drawing/2014/main" id="{7D71FF65-6B8A-443F-8132-15526D20EC82}"/>
              </a:ext>
            </a:extLst>
          </p:cNvPr>
          <p:cNvSpPr txBox="1"/>
          <p:nvPr/>
        </p:nvSpPr>
        <p:spPr>
          <a:xfrm>
            <a:off x="918298" y="2962034"/>
            <a:ext cx="670142"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ピアノ</a:t>
            </a:r>
          </a:p>
        </p:txBody>
      </p:sp>
      <p:sp>
        <p:nvSpPr>
          <p:cNvPr id="11" name="テキスト ボックス 10">
            <a:extLst>
              <a:ext uri="{FF2B5EF4-FFF2-40B4-BE49-F238E27FC236}">
                <a16:creationId xmlns:a16="http://schemas.microsoft.com/office/drawing/2014/main" id="{A8317435-793A-4EF8-BF52-D133ED6B8765}"/>
              </a:ext>
            </a:extLst>
          </p:cNvPr>
          <p:cNvSpPr txBox="1"/>
          <p:nvPr/>
        </p:nvSpPr>
        <p:spPr>
          <a:xfrm>
            <a:off x="1947178" y="3086772"/>
            <a:ext cx="1019634"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バイオリン</a:t>
            </a:r>
          </a:p>
        </p:txBody>
      </p:sp>
      <p:sp>
        <p:nvSpPr>
          <p:cNvPr id="13" name="テキスト ボックス 12">
            <a:extLst>
              <a:ext uri="{FF2B5EF4-FFF2-40B4-BE49-F238E27FC236}">
                <a16:creationId xmlns:a16="http://schemas.microsoft.com/office/drawing/2014/main" id="{80F17B07-CB88-45BF-AB5B-58DFED2E519C}"/>
              </a:ext>
            </a:extLst>
          </p:cNvPr>
          <p:cNvSpPr txBox="1"/>
          <p:nvPr/>
        </p:nvSpPr>
        <p:spPr>
          <a:xfrm>
            <a:off x="1924124" y="2650339"/>
            <a:ext cx="1926278"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トランペット</a:t>
            </a:r>
          </a:p>
        </p:txBody>
      </p:sp>
      <p:sp>
        <p:nvSpPr>
          <p:cNvPr id="14" name="テキスト ボックス 13">
            <a:extLst>
              <a:ext uri="{FF2B5EF4-FFF2-40B4-BE49-F238E27FC236}">
                <a16:creationId xmlns:a16="http://schemas.microsoft.com/office/drawing/2014/main" id="{E9017F47-3F60-4789-895E-A4CEAF0E0E94}"/>
              </a:ext>
            </a:extLst>
          </p:cNvPr>
          <p:cNvSpPr txBox="1"/>
          <p:nvPr/>
        </p:nvSpPr>
        <p:spPr>
          <a:xfrm>
            <a:off x="2079174" y="2358237"/>
            <a:ext cx="1128690"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トロンボーン</a:t>
            </a:r>
          </a:p>
        </p:txBody>
      </p:sp>
      <p:sp>
        <p:nvSpPr>
          <p:cNvPr id="17" name="テキスト ボックス 16">
            <a:extLst>
              <a:ext uri="{FF2B5EF4-FFF2-40B4-BE49-F238E27FC236}">
                <a16:creationId xmlns:a16="http://schemas.microsoft.com/office/drawing/2014/main" id="{EE4064EC-EA25-45DF-86B7-3DCADC47919F}"/>
              </a:ext>
            </a:extLst>
          </p:cNvPr>
          <p:cNvSpPr txBox="1"/>
          <p:nvPr/>
        </p:nvSpPr>
        <p:spPr>
          <a:xfrm>
            <a:off x="1321271" y="5589588"/>
            <a:ext cx="2218852" cy="954107"/>
          </a:xfrm>
          <a:prstGeom prst="rect">
            <a:avLst/>
          </a:prstGeom>
          <a:noFill/>
        </p:spPr>
        <p:txBody>
          <a:bodyPr wrap="square" rtlCol="0">
            <a:spAutoFit/>
          </a:bodyPr>
          <a:lstStyle/>
          <a:p>
            <a:r>
              <a:rPr kumimoji="1" lang="ja-JP" altLang="en-US" sz="2800" dirty="0"/>
              <a:t>縦軸：方針①</a:t>
            </a:r>
            <a:endParaRPr kumimoji="1" lang="en-US" altLang="ja-JP" sz="2800" dirty="0"/>
          </a:p>
          <a:p>
            <a:r>
              <a:rPr kumimoji="1" lang="ja-JP" altLang="en-US" sz="2800" dirty="0"/>
              <a:t>横軸：方針②</a:t>
            </a:r>
          </a:p>
        </p:txBody>
      </p:sp>
      <p:sp>
        <p:nvSpPr>
          <p:cNvPr id="18" name="テキスト ボックス 17">
            <a:extLst>
              <a:ext uri="{FF2B5EF4-FFF2-40B4-BE49-F238E27FC236}">
                <a16:creationId xmlns:a16="http://schemas.microsoft.com/office/drawing/2014/main" id="{20ABA399-B4F5-4BE1-96C1-885E9C8C654B}"/>
              </a:ext>
            </a:extLst>
          </p:cNvPr>
          <p:cNvSpPr txBox="1"/>
          <p:nvPr/>
        </p:nvSpPr>
        <p:spPr>
          <a:xfrm>
            <a:off x="5264392" y="5589587"/>
            <a:ext cx="2218852" cy="954107"/>
          </a:xfrm>
          <a:prstGeom prst="rect">
            <a:avLst/>
          </a:prstGeom>
          <a:noFill/>
        </p:spPr>
        <p:txBody>
          <a:bodyPr wrap="square" rtlCol="0">
            <a:spAutoFit/>
          </a:bodyPr>
          <a:lstStyle/>
          <a:p>
            <a:r>
              <a:rPr kumimoji="1" lang="ja-JP" altLang="en-US" sz="2800" dirty="0"/>
              <a:t>縦軸：方針①</a:t>
            </a:r>
            <a:endParaRPr kumimoji="1" lang="en-US" altLang="ja-JP" sz="2800" dirty="0"/>
          </a:p>
          <a:p>
            <a:r>
              <a:rPr kumimoji="1" lang="ja-JP" altLang="en-US" sz="2800" dirty="0"/>
              <a:t>横軸：方針③</a:t>
            </a:r>
          </a:p>
        </p:txBody>
      </p:sp>
      <p:sp>
        <p:nvSpPr>
          <p:cNvPr id="19" name="テキスト ボックス 18">
            <a:extLst>
              <a:ext uri="{FF2B5EF4-FFF2-40B4-BE49-F238E27FC236}">
                <a16:creationId xmlns:a16="http://schemas.microsoft.com/office/drawing/2014/main" id="{14CE6E84-36C9-4C4B-960D-EBDC4183BE21}"/>
              </a:ext>
            </a:extLst>
          </p:cNvPr>
          <p:cNvSpPr txBox="1"/>
          <p:nvPr/>
        </p:nvSpPr>
        <p:spPr>
          <a:xfrm>
            <a:off x="9386879" y="5589588"/>
            <a:ext cx="2218852" cy="954107"/>
          </a:xfrm>
          <a:prstGeom prst="rect">
            <a:avLst/>
          </a:prstGeom>
          <a:noFill/>
        </p:spPr>
        <p:txBody>
          <a:bodyPr wrap="square" rtlCol="0">
            <a:spAutoFit/>
          </a:bodyPr>
          <a:lstStyle/>
          <a:p>
            <a:r>
              <a:rPr kumimoji="1" lang="ja-JP" altLang="en-US" sz="2800" dirty="0"/>
              <a:t>縦軸：方針②</a:t>
            </a:r>
            <a:endParaRPr kumimoji="1" lang="en-US" altLang="ja-JP" sz="2800" dirty="0"/>
          </a:p>
          <a:p>
            <a:r>
              <a:rPr kumimoji="1" lang="ja-JP" altLang="en-US" sz="2800" dirty="0"/>
              <a:t>横軸：方針③</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4753938D-0C68-4961-BE94-C8F313AE19E2}"/>
              </a:ext>
            </a:extLst>
          </p:cNvPr>
          <p:cNvSpPr>
            <a:spLocks noGrp="1" noChangeArrowheads="1"/>
          </p:cNvSpPr>
          <p:nvPr>
            <p:ph type="title"/>
          </p:nvPr>
        </p:nvSpPr>
        <p:spPr>
          <a:xfrm>
            <a:off x="838200" y="198438"/>
            <a:ext cx="10515600" cy="1325562"/>
          </a:xfrm>
        </p:spPr>
        <p:txBody>
          <a:bodyPr/>
          <a:lstStyle/>
          <a:p>
            <a:r>
              <a:rPr lang="ja-JP" altLang="en-US" sz="4800" dirty="0"/>
              <a:t>三つの方針により分類②（音階：</a:t>
            </a:r>
            <a:r>
              <a:rPr lang="en-US" altLang="ja-JP" sz="4800" dirty="0"/>
              <a:t>E3</a:t>
            </a:r>
            <a:r>
              <a:rPr lang="ja-JP" altLang="en-US" sz="4800" dirty="0"/>
              <a:t>）</a:t>
            </a:r>
          </a:p>
        </p:txBody>
      </p:sp>
      <p:pic>
        <p:nvPicPr>
          <p:cNvPr id="18435" name="コンテンツ プレースホルダー 2" descr="座る が含まれている画像&#10;&#10;自動的に生成された説明">
            <a:extLst>
              <a:ext uri="{FF2B5EF4-FFF2-40B4-BE49-F238E27FC236}">
                <a16:creationId xmlns:a16="http://schemas.microsoft.com/office/drawing/2014/main" id="{0BFC03D6-9CC7-4941-8379-6D5D7A94C5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56563" y="1268413"/>
            <a:ext cx="4092575" cy="4679950"/>
          </a:xfrm>
        </p:spPr>
      </p:pic>
      <p:sp>
        <p:nvSpPr>
          <p:cNvPr id="4" name="スライド番号プレースホルダー 3">
            <a:extLst>
              <a:ext uri="{FF2B5EF4-FFF2-40B4-BE49-F238E27FC236}">
                <a16:creationId xmlns:a16="http://schemas.microsoft.com/office/drawing/2014/main" id="{1A321E9C-2D28-4B14-9A89-50225F834B23}"/>
              </a:ext>
            </a:extLst>
          </p:cNvPr>
          <p:cNvSpPr>
            <a:spLocks noGrp="1"/>
          </p:cNvSpPr>
          <p:nvPr>
            <p:ph type="sldNum" sz="quarter" idx="12"/>
          </p:nvPr>
        </p:nvSpPr>
        <p:spPr>
          <a:xfrm>
            <a:off x="9448800" y="6465772"/>
            <a:ext cx="2743200" cy="365125"/>
          </a:xfrm>
        </p:spPr>
        <p:txBody>
          <a:bodyPr/>
          <a:lstStyle/>
          <a:p>
            <a:pPr>
              <a:defRPr/>
            </a:pPr>
            <a:fld id="{7AD65247-C01E-460F-ACF3-D38AB50D814D}" type="slidenum">
              <a:rPr lang="ja-JP" altLang="en-US" sz="3200" smtClean="0"/>
              <a:pPr>
                <a:defRPr/>
              </a:pPr>
              <a:t>12</a:t>
            </a:fld>
            <a:endParaRPr lang="ja-JP" altLang="en-US" dirty="0"/>
          </a:p>
        </p:txBody>
      </p:sp>
      <p:pic>
        <p:nvPicPr>
          <p:cNvPr id="18437" name="図 5" descr="座る が含まれている画像&#10;&#10;自動的に生成された説明">
            <a:extLst>
              <a:ext uri="{FF2B5EF4-FFF2-40B4-BE49-F238E27FC236}">
                <a16:creationId xmlns:a16="http://schemas.microsoft.com/office/drawing/2014/main" id="{5254AFE8-4A1C-4D91-92F3-DFB5191AA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092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図 7" descr="座る, 光, ホワイト が含まれている画像&#10;&#10;自動的に生成された説明">
            <a:extLst>
              <a:ext uri="{FF2B5EF4-FFF2-40B4-BE49-F238E27FC236}">
                <a16:creationId xmlns:a16="http://schemas.microsoft.com/office/drawing/2014/main" id="{E1EBEB47-2D17-4682-98FC-9A3F043F9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3" y="1268413"/>
            <a:ext cx="4092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F8FB8BE1-145C-4341-88D8-8408C1B6F58F}"/>
              </a:ext>
            </a:extLst>
          </p:cNvPr>
          <p:cNvSpPr txBox="1"/>
          <p:nvPr/>
        </p:nvSpPr>
        <p:spPr>
          <a:xfrm>
            <a:off x="1971035" y="4890782"/>
            <a:ext cx="1926278"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アコースティックギター</a:t>
            </a:r>
          </a:p>
        </p:txBody>
      </p:sp>
      <p:sp>
        <p:nvSpPr>
          <p:cNvPr id="8" name="テキスト ボックス 7">
            <a:extLst>
              <a:ext uri="{FF2B5EF4-FFF2-40B4-BE49-F238E27FC236}">
                <a16:creationId xmlns:a16="http://schemas.microsoft.com/office/drawing/2014/main" id="{4C770B5A-579C-448C-B8F1-DDC14F6F09A9}"/>
              </a:ext>
            </a:extLst>
          </p:cNvPr>
          <p:cNvSpPr txBox="1"/>
          <p:nvPr/>
        </p:nvSpPr>
        <p:spPr>
          <a:xfrm>
            <a:off x="838200" y="2827810"/>
            <a:ext cx="670142"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ピアノ</a:t>
            </a:r>
          </a:p>
        </p:txBody>
      </p:sp>
      <p:sp>
        <p:nvSpPr>
          <p:cNvPr id="9" name="テキスト ボックス 8">
            <a:extLst>
              <a:ext uri="{FF2B5EF4-FFF2-40B4-BE49-F238E27FC236}">
                <a16:creationId xmlns:a16="http://schemas.microsoft.com/office/drawing/2014/main" id="{01032304-2C84-4883-8CC7-B9E332BE0723}"/>
              </a:ext>
            </a:extLst>
          </p:cNvPr>
          <p:cNvSpPr txBox="1"/>
          <p:nvPr/>
        </p:nvSpPr>
        <p:spPr>
          <a:xfrm>
            <a:off x="1840235" y="2593975"/>
            <a:ext cx="1037189"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トランペット</a:t>
            </a:r>
          </a:p>
        </p:txBody>
      </p:sp>
      <p:sp>
        <p:nvSpPr>
          <p:cNvPr id="10" name="テキスト ボックス 9">
            <a:extLst>
              <a:ext uri="{FF2B5EF4-FFF2-40B4-BE49-F238E27FC236}">
                <a16:creationId xmlns:a16="http://schemas.microsoft.com/office/drawing/2014/main" id="{9DF1E8F8-A133-4D91-B480-A86CB9838C40}"/>
              </a:ext>
            </a:extLst>
          </p:cNvPr>
          <p:cNvSpPr txBox="1"/>
          <p:nvPr/>
        </p:nvSpPr>
        <p:spPr>
          <a:xfrm>
            <a:off x="663454" y="2440086"/>
            <a:ext cx="1019634" cy="307777"/>
          </a:xfrm>
          <a:prstGeom prst="rect">
            <a:avLst/>
          </a:prstGeom>
          <a:noFill/>
          <a:ln>
            <a:solidFill>
              <a:schemeClr val="bg1"/>
            </a:solidFill>
          </a:ln>
        </p:spPr>
        <p:txBody>
          <a:bodyPr wrap="square" rtlCol="0">
            <a:spAutoFit/>
          </a:bodyPr>
          <a:lstStyle/>
          <a:p>
            <a:r>
              <a:rPr kumimoji="1" lang="ja-JP" altLang="en-US" sz="1400" b="1" dirty="0"/>
              <a:t>バイオリン</a:t>
            </a:r>
          </a:p>
        </p:txBody>
      </p:sp>
      <p:sp>
        <p:nvSpPr>
          <p:cNvPr id="11" name="テキスト ボックス 10">
            <a:extLst>
              <a:ext uri="{FF2B5EF4-FFF2-40B4-BE49-F238E27FC236}">
                <a16:creationId xmlns:a16="http://schemas.microsoft.com/office/drawing/2014/main" id="{9B82D0E8-477E-4C4F-A331-06CC86DEDD67}"/>
              </a:ext>
            </a:extLst>
          </p:cNvPr>
          <p:cNvSpPr txBox="1"/>
          <p:nvPr/>
        </p:nvSpPr>
        <p:spPr>
          <a:xfrm>
            <a:off x="719934" y="2092335"/>
            <a:ext cx="1128690"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トロンボーン</a:t>
            </a:r>
          </a:p>
        </p:txBody>
      </p:sp>
      <p:sp>
        <p:nvSpPr>
          <p:cNvPr id="12" name="テキスト ボックス 11">
            <a:extLst>
              <a:ext uri="{FF2B5EF4-FFF2-40B4-BE49-F238E27FC236}">
                <a16:creationId xmlns:a16="http://schemas.microsoft.com/office/drawing/2014/main" id="{CBCA14FF-7CC8-4C51-8572-D7BB4E55D270}"/>
              </a:ext>
            </a:extLst>
          </p:cNvPr>
          <p:cNvSpPr txBox="1"/>
          <p:nvPr/>
        </p:nvSpPr>
        <p:spPr>
          <a:xfrm>
            <a:off x="2191574" y="2056849"/>
            <a:ext cx="1019634" cy="307777"/>
          </a:xfrm>
          <a:prstGeom prst="rect">
            <a:avLst/>
          </a:prstGeom>
          <a:solidFill>
            <a:srgbClr val="FFFFFF">
              <a:alpha val="49020"/>
            </a:srgbClr>
          </a:solidFill>
          <a:ln>
            <a:solidFill>
              <a:schemeClr val="bg1"/>
            </a:solidFill>
          </a:ln>
        </p:spPr>
        <p:txBody>
          <a:bodyPr wrap="square" rtlCol="0">
            <a:spAutoFit/>
          </a:bodyPr>
          <a:lstStyle/>
          <a:p>
            <a:r>
              <a:rPr kumimoji="1" lang="ja-JP" altLang="en-US" sz="1400" b="1" dirty="0"/>
              <a:t>クラリネット</a:t>
            </a:r>
          </a:p>
        </p:txBody>
      </p:sp>
      <p:sp>
        <p:nvSpPr>
          <p:cNvPr id="13" name="テキスト ボックス 12">
            <a:extLst>
              <a:ext uri="{FF2B5EF4-FFF2-40B4-BE49-F238E27FC236}">
                <a16:creationId xmlns:a16="http://schemas.microsoft.com/office/drawing/2014/main" id="{8BC5D713-B8C9-40DD-AC4A-AA4BD87F757F}"/>
              </a:ext>
            </a:extLst>
          </p:cNvPr>
          <p:cNvSpPr txBox="1"/>
          <p:nvPr/>
        </p:nvSpPr>
        <p:spPr>
          <a:xfrm>
            <a:off x="1203825" y="5791480"/>
            <a:ext cx="2218852" cy="954107"/>
          </a:xfrm>
          <a:prstGeom prst="rect">
            <a:avLst/>
          </a:prstGeom>
          <a:noFill/>
        </p:spPr>
        <p:txBody>
          <a:bodyPr wrap="square" rtlCol="0">
            <a:spAutoFit/>
          </a:bodyPr>
          <a:lstStyle/>
          <a:p>
            <a:r>
              <a:rPr kumimoji="1" lang="ja-JP" altLang="en-US" sz="2800" dirty="0"/>
              <a:t>縦軸：方針①</a:t>
            </a:r>
            <a:endParaRPr kumimoji="1" lang="en-US" altLang="ja-JP" sz="2800" dirty="0"/>
          </a:p>
          <a:p>
            <a:r>
              <a:rPr kumimoji="1" lang="ja-JP" altLang="en-US" sz="2800" dirty="0"/>
              <a:t>横軸：方針②</a:t>
            </a:r>
          </a:p>
        </p:txBody>
      </p:sp>
      <p:sp>
        <p:nvSpPr>
          <p:cNvPr id="16" name="テキスト ボックス 15">
            <a:extLst>
              <a:ext uri="{FF2B5EF4-FFF2-40B4-BE49-F238E27FC236}">
                <a16:creationId xmlns:a16="http://schemas.microsoft.com/office/drawing/2014/main" id="{998EF2A2-E1DE-4474-AE70-8D9A91074C6B}"/>
              </a:ext>
            </a:extLst>
          </p:cNvPr>
          <p:cNvSpPr txBox="1"/>
          <p:nvPr/>
        </p:nvSpPr>
        <p:spPr>
          <a:xfrm>
            <a:off x="5146946" y="5791479"/>
            <a:ext cx="2218852" cy="954107"/>
          </a:xfrm>
          <a:prstGeom prst="rect">
            <a:avLst/>
          </a:prstGeom>
          <a:noFill/>
        </p:spPr>
        <p:txBody>
          <a:bodyPr wrap="square" rtlCol="0">
            <a:spAutoFit/>
          </a:bodyPr>
          <a:lstStyle/>
          <a:p>
            <a:r>
              <a:rPr kumimoji="1" lang="ja-JP" altLang="en-US" sz="2800" dirty="0"/>
              <a:t>縦軸：方針①</a:t>
            </a:r>
            <a:endParaRPr kumimoji="1" lang="en-US" altLang="ja-JP" sz="2800" dirty="0"/>
          </a:p>
          <a:p>
            <a:r>
              <a:rPr kumimoji="1" lang="ja-JP" altLang="en-US" sz="2800" dirty="0"/>
              <a:t>横軸：方針③</a:t>
            </a:r>
          </a:p>
        </p:txBody>
      </p:sp>
      <p:sp>
        <p:nvSpPr>
          <p:cNvPr id="17" name="テキスト ボックス 16">
            <a:extLst>
              <a:ext uri="{FF2B5EF4-FFF2-40B4-BE49-F238E27FC236}">
                <a16:creationId xmlns:a16="http://schemas.microsoft.com/office/drawing/2014/main" id="{76CD87DA-8DCB-4435-823B-C9F819793311}"/>
              </a:ext>
            </a:extLst>
          </p:cNvPr>
          <p:cNvSpPr txBox="1"/>
          <p:nvPr/>
        </p:nvSpPr>
        <p:spPr>
          <a:xfrm>
            <a:off x="9269433" y="5791480"/>
            <a:ext cx="2218852" cy="954107"/>
          </a:xfrm>
          <a:prstGeom prst="rect">
            <a:avLst/>
          </a:prstGeom>
          <a:noFill/>
        </p:spPr>
        <p:txBody>
          <a:bodyPr wrap="square" rtlCol="0">
            <a:spAutoFit/>
          </a:bodyPr>
          <a:lstStyle/>
          <a:p>
            <a:r>
              <a:rPr kumimoji="1" lang="ja-JP" altLang="en-US" sz="2800" dirty="0"/>
              <a:t>縦軸：方針②</a:t>
            </a:r>
            <a:endParaRPr kumimoji="1" lang="en-US" altLang="ja-JP" sz="2800" dirty="0"/>
          </a:p>
          <a:p>
            <a:r>
              <a:rPr kumimoji="1" lang="ja-JP" altLang="en-US" sz="2800" dirty="0"/>
              <a:t>横軸：方針③</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6E975049-BF76-4560-9D5E-242CF81F8F3D}"/>
              </a:ext>
            </a:extLst>
          </p:cNvPr>
          <p:cNvSpPr>
            <a:spLocks noGrp="1" noChangeArrowheads="1"/>
          </p:cNvSpPr>
          <p:nvPr>
            <p:ph type="title"/>
          </p:nvPr>
        </p:nvSpPr>
        <p:spPr>
          <a:xfrm>
            <a:off x="844550" y="197345"/>
            <a:ext cx="10515600" cy="1325563"/>
          </a:xfrm>
        </p:spPr>
        <p:txBody>
          <a:bodyPr/>
          <a:lstStyle/>
          <a:p>
            <a:r>
              <a:rPr lang="ja-JP" altLang="en-US" sz="4800" dirty="0"/>
              <a:t>まとめ</a:t>
            </a:r>
          </a:p>
        </p:txBody>
      </p:sp>
      <p:sp>
        <p:nvSpPr>
          <p:cNvPr id="19459" name="コンテンツ プレースホルダー 2">
            <a:extLst>
              <a:ext uri="{FF2B5EF4-FFF2-40B4-BE49-F238E27FC236}">
                <a16:creationId xmlns:a16="http://schemas.microsoft.com/office/drawing/2014/main" id="{755331FE-AD10-4BB0-BA66-05081AED9E81}"/>
              </a:ext>
            </a:extLst>
          </p:cNvPr>
          <p:cNvSpPr>
            <a:spLocks noGrp="1" noChangeArrowheads="1"/>
          </p:cNvSpPr>
          <p:nvPr>
            <p:ph idx="1"/>
          </p:nvPr>
        </p:nvSpPr>
        <p:spPr>
          <a:xfrm>
            <a:off x="918623" y="1466450"/>
            <a:ext cx="10367453" cy="4737246"/>
          </a:xfrm>
        </p:spPr>
        <p:txBody>
          <a:bodyPr/>
          <a:lstStyle/>
          <a:p>
            <a:r>
              <a:rPr lang="ja-JP" altLang="en-US" dirty="0"/>
              <a:t>周波数特性の違いから楽器判別を行うことを試みた</a:t>
            </a:r>
            <a:r>
              <a:rPr lang="en-US" altLang="ja-JP" dirty="0"/>
              <a:t>.</a:t>
            </a:r>
          </a:p>
          <a:p>
            <a:endParaRPr lang="en-US" altLang="ja-JP" dirty="0"/>
          </a:p>
          <a:p>
            <a:r>
              <a:rPr lang="ja-JP" altLang="en-US" dirty="0"/>
              <a:t>楽器の周波数特性の違いから判別の方針を考え</a:t>
            </a:r>
            <a:r>
              <a:rPr lang="en-US" altLang="ja-JP" dirty="0"/>
              <a:t>,</a:t>
            </a:r>
            <a:r>
              <a:rPr lang="ja-JP" altLang="en-US" dirty="0"/>
              <a:t>それを使って</a:t>
            </a:r>
            <a:r>
              <a:rPr lang="en-US" altLang="ja-JP" dirty="0"/>
              <a:t>C3</a:t>
            </a:r>
            <a:r>
              <a:rPr lang="ja-JP" altLang="en-US" dirty="0"/>
              <a:t>の音を判別することができた</a:t>
            </a:r>
            <a:r>
              <a:rPr lang="en-US" altLang="ja-JP" dirty="0"/>
              <a:t>.</a:t>
            </a:r>
          </a:p>
          <a:p>
            <a:endParaRPr lang="en-US" altLang="ja-JP" dirty="0"/>
          </a:p>
          <a:p>
            <a:r>
              <a:rPr lang="ja-JP" altLang="en-US" dirty="0"/>
              <a:t>しかし</a:t>
            </a:r>
            <a:r>
              <a:rPr lang="en-US" altLang="ja-JP" dirty="0"/>
              <a:t>,</a:t>
            </a:r>
            <a:r>
              <a:rPr lang="ja-JP" altLang="en-US" dirty="0"/>
              <a:t>特性の似ている楽器（バイオリン・トランペット・ピアノ）同士の判別をする際に</a:t>
            </a:r>
            <a:r>
              <a:rPr lang="en-US" altLang="ja-JP" dirty="0"/>
              <a:t>C3</a:t>
            </a:r>
            <a:r>
              <a:rPr lang="ja-JP" altLang="en-US" dirty="0"/>
              <a:t>とは異なる音階の判別は難しい事がわかった</a:t>
            </a:r>
            <a:r>
              <a:rPr lang="en-US" altLang="ja-JP" dirty="0"/>
              <a:t>.</a:t>
            </a:r>
          </a:p>
          <a:p>
            <a:endParaRPr lang="en-US" altLang="ja-JP" dirty="0"/>
          </a:p>
          <a:p>
            <a:r>
              <a:rPr lang="ja-JP" altLang="en-US" dirty="0"/>
              <a:t>アコースティックギターとクラリネットはどの音階でもほかの楽器に比べ明らかに違いがあることから判別ができる</a:t>
            </a:r>
            <a:r>
              <a:rPr lang="en-US" altLang="ja-JP" dirty="0"/>
              <a:t>.</a:t>
            </a:r>
          </a:p>
          <a:p>
            <a:endParaRPr lang="en-US" altLang="ja-JP" dirty="0"/>
          </a:p>
        </p:txBody>
      </p:sp>
      <p:sp>
        <p:nvSpPr>
          <p:cNvPr id="4" name="スライド番号プレースホルダー 3">
            <a:extLst>
              <a:ext uri="{FF2B5EF4-FFF2-40B4-BE49-F238E27FC236}">
                <a16:creationId xmlns:a16="http://schemas.microsoft.com/office/drawing/2014/main" id="{A33805C6-C80E-471A-A390-86D888714296}"/>
              </a:ext>
            </a:extLst>
          </p:cNvPr>
          <p:cNvSpPr>
            <a:spLocks noGrp="1"/>
          </p:cNvSpPr>
          <p:nvPr>
            <p:ph type="sldNum" sz="quarter" idx="12"/>
          </p:nvPr>
        </p:nvSpPr>
        <p:spPr/>
        <p:txBody>
          <a:bodyPr/>
          <a:lstStyle/>
          <a:p>
            <a:pPr>
              <a:defRPr/>
            </a:pPr>
            <a:fld id="{552F0B03-260E-45BA-B79D-A8BB342288F1}" type="slidenum">
              <a:rPr lang="ja-JP" altLang="en-US" sz="3200" smtClean="0"/>
              <a:pPr>
                <a:defRPr/>
              </a:pPr>
              <a:t>13</a:t>
            </a:fld>
            <a:endParaRPr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9508BB4B-23B4-4FC3-B031-728F51C83146}"/>
              </a:ext>
            </a:extLst>
          </p:cNvPr>
          <p:cNvSpPr>
            <a:spLocks noGrp="1" noChangeArrowheads="1"/>
          </p:cNvSpPr>
          <p:nvPr>
            <p:ph type="title"/>
          </p:nvPr>
        </p:nvSpPr>
        <p:spPr/>
        <p:txBody>
          <a:bodyPr/>
          <a:lstStyle/>
          <a:p>
            <a:r>
              <a:rPr lang="ja-JP" altLang="en-US" dirty="0"/>
              <a:t>追加資料</a:t>
            </a:r>
          </a:p>
        </p:txBody>
      </p:sp>
      <p:sp>
        <p:nvSpPr>
          <p:cNvPr id="20483" name="コンテンツ プレースホルダー 2">
            <a:extLst>
              <a:ext uri="{FF2B5EF4-FFF2-40B4-BE49-F238E27FC236}">
                <a16:creationId xmlns:a16="http://schemas.microsoft.com/office/drawing/2014/main" id="{6F6DFF8D-1C7B-4CF5-AE91-5DD02A62068F}"/>
              </a:ext>
            </a:extLst>
          </p:cNvPr>
          <p:cNvSpPr>
            <a:spLocks noGrp="1" noChangeArrowheads="1"/>
          </p:cNvSpPr>
          <p:nvPr>
            <p:ph idx="1"/>
          </p:nvPr>
        </p:nvSpPr>
        <p:spPr/>
        <p:txBody>
          <a:bodyPr/>
          <a:lstStyle/>
          <a:p>
            <a:r>
              <a:rPr lang="ja-JP" altLang="en-US"/>
              <a:t>次スライド以降</a:t>
            </a:r>
          </a:p>
        </p:txBody>
      </p:sp>
      <p:sp>
        <p:nvSpPr>
          <p:cNvPr id="4" name="スライド番号プレースホルダー 3">
            <a:extLst>
              <a:ext uri="{FF2B5EF4-FFF2-40B4-BE49-F238E27FC236}">
                <a16:creationId xmlns:a16="http://schemas.microsoft.com/office/drawing/2014/main" id="{89805CD1-426B-486B-9534-68BEB4B6AC17}"/>
              </a:ext>
            </a:extLst>
          </p:cNvPr>
          <p:cNvSpPr>
            <a:spLocks noGrp="1"/>
          </p:cNvSpPr>
          <p:nvPr>
            <p:ph type="sldNum" sz="quarter" idx="12"/>
          </p:nvPr>
        </p:nvSpPr>
        <p:spPr/>
        <p:txBody>
          <a:bodyPr/>
          <a:lstStyle/>
          <a:p>
            <a:pPr>
              <a:defRPr/>
            </a:pPr>
            <a:fld id="{88C5ECF3-9672-48E2-A25F-13B4ACFE74EF}" type="slidenum">
              <a:rPr lang="ja-JP" altLang="en-US" smtClean="0"/>
              <a:pPr>
                <a:defRPr/>
              </a:pPr>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B1E06113-91FE-4B40-AA4A-600C262B368C}"/>
              </a:ext>
            </a:extLst>
          </p:cNvPr>
          <p:cNvSpPr>
            <a:spLocks noGrp="1" noChangeArrowheads="1"/>
          </p:cNvSpPr>
          <p:nvPr>
            <p:ph type="title"/>
          </p:nvPr>
        </p:nvSpPr>
        <p:spPr/>
        <p:txBody>
          <a:bodyPr/>
          <a:lstStyle/>
          <a:p>
            <a:r>
              <a:rPr lang="ja-JP" altLang="en-US"/>
              <a:t>今後の課題（問題点と解決策）</a:t>
            </a:r>
          </a:p>
        </p:txBody>
      </p:sp>
      <p:sp>
        <p:nvSpPr>
          <p:cNvPr id="21507" name="コンテンツ プレースホルダー 2">
            <a:extLst>
              <a:ext uri="{FF2B5EF4-FFF2-40B4-BE49-F238E27FC236}">
                <a16:creationId xmlns:a16="http://schemas.microsoft.com/office/drawing/2014/main" id="{1B23EED6-9BF4-4BF9-8791-27B008351B4C}"/>
              </a:ext>
            </a:extLst>
          </p:cNvPr>
          <p:cNvSpPr>
            <a:spLocks noGrp="1" noChangeArrowheads="1"/>
          </p:cNvSpPr>
          <p:nvPr>
            <p:ph idx="1"/>
          </p:nvPr>
        </p:nvSpPr>
        <p:spPr/>
        <p:txBody>
          <a:bodyPr/>
          <a:lstStyle/>
          <a:p>
            <a:r>
              <a:rPr lang="ja-JP" altLang="en-US"/>
              <a:t>スペクトラムだけで判別するのは限界があることがわかった</a:t>
            </a:r>
            <a:r>
              <a:rPr lang="en-US" altLang="ja-JP"/>
              <a:t>.</a:t>
            </a:r>
          </a:p>
          <a:p>
            <a:r>
              <a:rPr lang="ja-JP" altLang="en-US"/>
              <a:t>今後はスペクトログラムを利用し時間経過によるパワー減衰を考慮に入れることにより</a:t>
            </a:r>
            <a:r>
              <a:rPr lang="en-US" altLang="ja-JP"/>
              <a:t>,</a:t>
            </a:r>
            <a:r>
              <a:rPr lang="ja-JP" altLang="en-US"/>
              <a:t>より楽器それぞれの特徴が掴むことができると考える</a:t>
            </a:r>
            <a:r>
              <a:rPr lang="en-US" altLang="ja-JP"/>
              <a:t>.</a:t>
            </a:r>
            <a:endParaRPr lang="ja-JP" altLang="en-US"/>
          </a:p>
        </p:txBody>
      </p:sp>
      <p:sp>
        <p:nvSpPr>
          <p:cNvPr id="4" name="スライド番号プレースホルダー 3">
            <a:extLst>
              <a:ext uri="{FF2B5EF4-FFF2-40B4-BE49-F238E27FC236}">
                <a16:creationId xmlns:a16="http://schemas.microsoft.com/office/drawing/2014/main" id="{B0BE4F8F-3979-48DC-81F1-F392704B5DEB}"/>
              </a:ext>
            </a:extLst>
          </p:cNvPr>
          <p:cNvSpPr>
            <a:spLocks noGrp="1"/>
          </p:cNvSpPr>
          <p:nvPr>
            <p:ph type="sldNum" sz="quarter" idx="12"/>
          </p:nvPr>
        </p:nvSpPr>
        <p:spPr/>
        <p:txBody>
          <a:bodyPr/>
          <a:lstStyle/>
          <a:p>
            <a:pPr>
              <a:defRPr/>
            </a:pPr>
            <a:fld id="{0E13CEC6-1611-42D0-A2C6-E6B541A7B4E2}" type="slidenum">
              <a:rPr lang="ja-JP" altLang="en-US" smtClean="0"/>
              <a:pPr>
                <a:defRPr/>
              </a:pPr>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AAB1E84E-5348-4AA4-8A92-9BF6B668E83E}"/>
              </a:ext>
            </a:extLst>
          </p:cNvPr>
          <p:cNvSpPr>
            <a:spLocks noGrp="1" noChangeArrowheads="1"/>
          </p:cNvSpPr>
          <p:nvPr>
            <p:ph type="title"/>
          </p:nvPr>
        </p:nvSpPr>
        <p:spPr/>
        <p:txBody>
          <a:bodyPr/>
          <a:lstStyle/>
          <a:p>
            <a:pPr eaLnBrk="1" hangingPunct="1"/>
            <a:r>
              <a:rPr lang="ja-JP" altLang="en-US" sz="4800"/>
              <a:t>フーリエ変換</a:t>
            </a:r>
          </a:p>
        </p:txBody>
      </p:sp>
      <p:sp>
        <p:nvSpPr>
          <p:cNvPr id="8195" name="コンテンツ プレースホルダー 2">
            <a:extLst>
              <a:ext uri="{FF2B5EF4-FFF2-40B4-BE49-F238E27FC236}">
                <a16:creationId xmlns:a16="http://schemas.microsoft.com/office/drawing/2014/main" id="{352A3EA7-0327-4698-9CDC-FCA26163F84A}"/>
              </a:ext>
            </a:extLst>
          </p:cNvPr>
          <p:cNvSpPr>
            <a:spLocks noGrp="1" noChangeArrowheads="1"/>
          </p:cNvSpPr>
          <p:nvPr>
            <p:ph idx="1"/>
          </p:nvPr>
        </p:nvSpPr>
        <p:spPr>
          <a:xfrm>
            <a:off x="457200" y="1576388"/>
            <a:ext cx="8791575" cy="1939925"/>
          </a:xfrm>
        </p:spPr>
        <p:txBody>
          <a:bodyPr rtlCol="0">
            <a:normAutofit fontScale="77500" lnSpcReduction="20000"/>
          </a:bodyPr>
          <a:lstStyle/>
          <a:p>
            <a:pPr eaLnBrk="1" fontAlgn="auto" hangingPunct="1">
              <a:spcAft>
                <a:spcPts val="0"/>
              </a:spcAft>
              <a:defRPr/>
            </a:pPr>
            <a:r>
              <a:rPr lang="ja-JP" altLang="en-US" dirty="0"/>
              <a:t>音の波形に含まれている異なる周波数の正弦波を取り出すことで</a:t>
            </a:r>
            <a:r>
              <a:rPr lang="en-US" altLang="ja-JP" dirty="0"/>
              <a:t>,</a:t>
            </a:r>
            <a:r>
              <a:rPr lang="ja-JP" altLang="en-US" dirty="0"/>
              <a:t>スペクトラムを作成することができる</a:t>
            </a:r>
            <a:r>
              <a:rPr lang="en-US" altLang="ja-JP" dirty="0"/>
              <a:t>.</a:t>
            </a:r>
            <a:r>
              <a:rPr lang="ja-JP" altLang="en-US" dirty="0"/>
              <a:t>　そのために</a:t>
            </a:r>
            <a:r>
              <a:rPr lang="en-US" altLang="ja-JP" dirty="0"/>
              <a:t>,</a:t>
            </a:r>
            <a:r>
              <a:rPr lang="ja-JP" altLang="en-US" dirty="0"/>
              <a:t>フーリエ変換を使用します</a:t>
            </a:r>
            <a:r>
              <a:rPr lang="en-US" altLang="ja-JP" dirty="0"/>
              <a:t>.</a:t>
            </a:r>
          </a:p>
          <a:p>
            <a:pPr marL="0" indent="0" eaLnBrk="1" fontAlgn="auto" hangingPunct="1">
              <a:spcAft>
                <a:spcPts val="0"/>
              </a:spcAft>
              <a:buFont typeface="Wingdings 3" panose="05040102010807070707" pitchFamily="18" charset="2"/>
              <a:buNone/>
              <a:defRPr/>
            </a:pPr>
            <a:endParaRPr lang="en-US" altLang="ja-JP" dirty="0"/>
          </a:p>
          <a:p>
            <a:pPr eaLnBrk="1" fontAlgn="auto" hangingPunct="1">
              <a:spcAft>
                <a:spcPts val="0"/>
              </a:spcAft>
              <a:defRPr/>
            </a:pPr>
            <a:r>
              <a:rPr lang="ja-JP" altLang="en-US" dirty="0"/>
              <a:t>フーリエ変換の流れは複雑な波形が与えられたとき</a:t>
            </a:r>
            <a:r>
              <a:rPr lang="en-US" altLang="ja-JP" dirty="0"/>
              <a:t>,</a:t>
            </a:r>
            <a:r>
              <a:rPr lang="ja-JP" altLang="en-US" dirty="0"/>
              <a:t>それを単純な</a:t>
            </a:r>
            <a:r>
              <a:rPr lang="en-US" altLang="ja-JP" dirty="0"/>
              <a:t>sin</a:t>
            </a:r>
            <a:r>
              <a:rPr lang="ja-JP" altLang="en-US" dirty="0"/>
              <a:t>（あるいは</a:t>
            </a:r>
            <a:r>
              <a:rPr lang="en-US" altLang="ja-JP" dirty="0"/>
              <a:t>cos</a:t>
            </a:r>
            <a:r>
              <a:rPr lang="ja-JP" altLang="en-US" dirty="0"/>
              <a:t>）関数に分けます</a:t>
            </a:r>
            <a:r>
              <a:rPr lang="en-US" altLang="ja-JP" dirty="0"/>
              <a:t>.</a:t>
            </a:r>
            <a:r>
              <a:rPr lang="ja-JP" altLang="en-US" dirty="0"/>
              <a:t>それぞれの波の振幅を角周波数ごとにまとめます</a:t>
            </a:r>
            <a:r>
              <a:rPr lang="en-US" altLang="ja-JP" dirty="0"/>
              <a:t>.</a:t>
            </a:r>
          </a:p>
        </p:txBody>
      </p:sp>
      <p:grpSp>
        <p:nvGrpSpPr>
          <p:cNvPr id="22532" name="グループ化 1">
            <a:extLst>
              <a:ext uri="{FF2B5EF4-FFF2-40B4-BE49-F238E27FC236}">
                <a16:creationId xmlns:a16="http://schemas.microsoft.com/office/drawing/2014/main" id="{FC209901-5E18-4B50-8DB9-E0D0D8A19A20}"/>
              </a:ext>
            </a:extLst>
          </p:cNvPr>
          <p:cNvGrpSpPr>
            <a:grpSpLocks/>
          </p:cNvGrpSpPr>
          <p:nvPr/>
        </p:nvGrpSpPr>
        <p:grpSpPr bwMode="auto">
          <a:xfrm>
            <a:off x="711200" y="3344863"/>
            <a:ext cx="6667500" cy="3106737"/>
            <a:chOff x="1522413" y="3429000"/>
            <a:chExt cx="6667500" cy="3106738"/>
          </a:xfrm>
        </p:grpSpPr>
        <p:pic>
          <p:nvPicPr>
            <p:cNvPr id="22536" name="図 3">
              <a:extLst>
                <a:ext uri="{FF2B5EF4-FFF2-40B4-BE49-F238E27FC236}">
                  <a16:creationId xmlns:a16="http://schemas.microsoft.com/office/drawing/2014/main" id="{D4E6DFF4-EA55-4D91-BCFF-A3481DFAF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3429000"/>
              <a:ext cx="414178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左カーブ 4">
              <a:extLst>
                <a:ext uri="{FF2B5EF4-FFF2-40B4-BE49-F238E27FC236}">
                  <a16:creationId xmlns:a16="http://schemas.microsoft.com/office/drawing/2014/main" id="{152DEF43-D9D4-4752-BD27-D6DA70C15505}"/>
                </a:ext>
              </a:extLst>
            </p:cNvPr>
            <p:cNvSpPr/>
            <p:nvPr/>
          </p:nvSpPr>
          <p:spPr>
            <a:xfrm>
              <a:off x="5664201" y="4105275"/>
              <a:ext cx="777875" cy="17541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solidFill>
                  <a:schemeClr val="tx1"/>
                </a:solidFill>
              </a:endParaRPr>
            </a:p>
          </p:txBody>
        </p:sp>
        <p:sp>
          <p:nvSpPr>
            <p:cNvPr id="7" name="四角形: 角を丸くする 6">
              <a:extLst>
                <a:ext uri="{FF2B5EF4-FFF2-40B4-BE49-F238E27FC236}">
                  <a16:creationId xmlns:a16="http://schemas.microsoft.com/office/drawing/2014/main" id="{D6692BE3-45F1-4529-8868-4F75FFDD136F}"/>
                </a:ext>
              </a:extLst>
            </p:cNvPr>
            <p:cNvSpPr/>
            <p:nvPr/>
          </p:nvSpPr>
          <p:spPr>
            <a:xfrm>
              <a:off x="6507163" y="4724400"/>
              <a:ext cx="1682750" cy="5159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kumimoji="1" lang="ja-JP" altLang="en-US" dirty="0">
                  <a:latin typeface="UD デジタル 教科書体 N-B" panose="02020700000000000000" pitchFamily="17" charset="-128"/>
                  <a:ea typeface="UD デジタル 教科書体 N-B" panose="02020700000000000000" pitchFamily="17" charset="-128"/>
                </a:rPr>
                <a:t>フーリエ変換</a:t>
              </a:r>
            </a:p>
          </p:txBody>
        </p:sp>
      </p:grpSp>
      <p:sp>
        <p:nvSpPr>
          <p:cNvPr id="22533" name="テキスト ボックス 7">
            <a:extLst>
              <a:ext uri="{FF2B5EF4-FFF2-40B4-BE49-F238E27FC236}">
                <a16:creationId xmlns:a16="http://schemas.microsoft.com/office/drawing/2014/main" id="{081F3A8F-1F10-429C-BCC2-23A74C23C305}"/>
              </a:ext>
            </a:extLst>
          </p:cNvPr>
          <p:cNvSpPr txBox="1">
            <a:spLocks noChangeArrowheads="1"/>
          </p:cNvSpPr>
          <p:nvPr/>
        </p:nvSpPr>
        <p:spPr bwMode="auto">
          <a:xfrm>
            <a:off x="6096000" y="5175250"/>
            <a:ext cx="467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1800">
                <a:latin typeface="Trebuchet MS" panose="020B0603020202020204" pitchFamily="34" charset="0"/>
              </a:rPr>
              <a:t>4Hz</a:t>
            </a:r>
            <a:r>
              <a:rPr lang="ja-JP" altLang="en-US" sz="1800">
                <a:latin typeface="Trebuchet MS" panose="020B0603020202020204" pitchFamily="34" charset="0"/>
              </a:rPr>
              <a:t>と</a:t>
            </a:r>
            <a:r>
              <a:rPr lang="en-US" altLang="ja-JP" sz="1800">
                <a:latin typeface="Trebuchet MS" panose="020B0603020202020204" pitchFamily="34" charset="0"/>
              </a:rPr>
              <a:t>8Hz</a:t>
            </a:r>
            <a:r>
              <a:rPr lang="ja-JP" altLang="en-US" sz="1800">
                <a:latin typeface="Trebuchet MS" panose="020B0603020202020204" pitchFamily="34" charset="0"/>
              </a:rPr>
              <a:t>の成分を含んだ波形をフーリエ変換した際の結果</a:t>
            </a:r>
            <a:r>
              <a:rPr lang="en-US" altLang="ja-JP" sz="1800">
                <a:latin typeface="Trebuchet MS" panose="020B0603020202020204" pitchFamily="34" charset="0"/>
              </a:rPr>
              <a:t>.</a:t>
            </a:r>
            <a:endParaRPr lang="ja-JP" altLang="en-US" sz="1800">
              <a:latin typeface="Trebuchet MS" panose="020B0603020202020204" pitchFamily="34" charset="0"/>
            </a:endParaRPr>
          </a:p>
        </p:txBody>
      </p:sp>
      <p:sp>
        <p:nvSpPr>
          <p:cNvPr id="3" name="スライド番号プレースホルダー 2">
            <a:extLst>
              <a:ext uri="{FF2B5EF4-FFF2-40B4-BE49-F238E27FC236}">
                <a16:creationId xmlns:a16="http://schemas.microsoft.com/office/drawing/2014/main" id="{B641F4BE-4E49-4390-BC20-801DEBC1D954}"/>
              </a:ext>
            </a:extLst>
          </p:cNvPr>
          <p:cNvSpPr>
            <a:spLocks noGrp="1"/>
          </p:cNvSpPr>
          <p:nvPr>
            <p:ph type="sldNum" sz="quarter" idx="12"/>
          </p:nvPr>
        </p:nvSpPr>
        <p:spPr/>
        <p:txBody>
          <a:bodyPr/>
          <a:lstStyle/>
          <a:p>
            <a:pPr>
              <a:defRPr/>
            </a:pPr>
            <a:fld id="{90C1E554-852D-4D93-A0E3-986075F57228}" type="slidenum">
              <a:rPr lang="ja-JP" altLang="en-US" smtClean="0"/>
              <a:pPr>
                <a:defRPr/>
              </a:pPr>
              <a:t>16</a:t>
            </a:fld>
            <a:endParaRPr lang="ja-JP" altLang="en-US"/>
          </a:p>
        </p:txBody>
      </p:sp>
      <p:sp>
        <p:nvSpPr>
          <p:cNvPr id="22535" name="テキスト ボックス 3">
            <a:extLst>
              <a:ext uri="{FF2B5EF4-FFF2-40B4-BE49-F238E27FC236}">
                <a16:creationId xmlns:a16="http://schemas.microsoft.com/office/drawing/2014/main" id="{775F9C5C-AFE7-405D-90FC-B73C2FCC6557}"/>
              </a:ext>
            </a:extLst>
          </p:cNvPr>
          <p:cNvSpPr txBox="1">
            <a:spLocks noChangeArrowheads="1"/>
          </p:cNvSpPr>
          <p:nvPr/>
        </p:nvSpPr>
        <p:spPr bwMode="auto">
          <a:xfrm>
            <a:off x="4852988" y="6048375"/>
            <a:ext cx="6507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a:t>次のスライドよりフーリエ変換を使った周波数解析で主に使われる二つの手法を紹介する</a:t>
            </a:r>
            <a:r>
              <a:rPr lang="en-US" altLang="ja-JP" sz="1800"/>
              <a:t>.</a:t>
            </a:r>
            <a:endParaRPr lang="ja-JP"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50D779-EDDC-48D5-A672-CD1758550721}"/>
              </a:ext>
            </a:extLst>
          </p:cNvPr>
          <p:cNvSpPr>
            <a:spLocks noGrp="1"/>
          </p:cNvSpPr>
          <p:nvPr>
            <p:ph type="title"/>
          </p:nvPr>
        </p:nvSpPr>
        <p:spPr/>
        <p:txBody>
          <a:bodyPr/>
          <a:lstStyle/>
          <a:p>
            <a:r>
              <a:rPr kumimoji="1" lang="ja-JP" altLang="en-US" dirty="0"/>
              <a:t>研究動機</a:t>
            </a:r>
          </a:p>
        </p:txBody>
      </p:sp>
      <p:sp>
        <p:nvSpPr>
          <p:cNvPr id="3" name="コンテンツ プレースホルダー 2">
            <a:extLst>
              <a:ext uri="{FF2B5EF4-FFF2-40B4-BE49-F238E27FC236}">
                <a16:creationId xmlns:a16="http://schemas.microsoft.com/office/drawing/2014/main" id="{CC353D64-81A9-4ACE-885A-08038130C3B9}"/>
              </a:ext>
            </a:extLst>
          </p:cNvPr>
          <p:cNvSpPr>
            <a:spLocks noGrp="1"/>
          </p:cNvSpPr>
          <p:nvPr>
            <p:ph idx="1"/>
          </p:nvPr>
        </p:nvSpPr>
        <p:spPr/>
        <p:txBody>
          <a:bodyPr/>
          <a:lstStyle/>
          <a:p>
            <a:r>
              <a:rPr lang="ja-JP" altLang="en-US" dirty="0"/>
              <a:t>物理学と幼少期からやっている音楽を組み合わせた研究がしたいと考え</a:t>
            </a:r>
            <a:r>
              <a:rPr lang="en-US" altLang="ja-JP" dirty="0"/>
              <a:t>,</a:t>
            </a:r>
            <a:r>
              <a:rPr lang="ja-JP" altLang="en-US" dirty="0"/>
              <a:t>今回は人間が楽器の音を聴いて楽器の特徴が分かるように</a:t>
            </a:r>
            <a:r>
              <a:rPr lang="en-US" altLang="ja-JP" dirty="0"/>
              <a:t>,</a:t>
            </a:r>
            <a:r>
              <a:rPr lang="ja-JP" altLang="en-US" dirty="0"/>
              <a:t>音のデータから特徴を見てそれをもとに楽器を判別することを目指した</a:t>
            </a:r>
            <a:r>
              <a:rPr lang="en-US" altLang="ja-JP" dirty="0"/>
              <a:t>.</a:t>
            </a:r>
          </a:p>
          <a:p>
            <a:endParaRPr kumimoji="1" lang="ja-JP" altLang="en-US" dirty="0"/>
          </a:p>
        </p:txBody>
      </p:sp>
      <p:sp>
        <p:nvSpPr>
          <p:cNvPr id="4" name="スライド番号プレースホルダー 3">
            <a:extLst>
              <a:ext uri="{FF2B5EF4-FFF2-40B4-BE49-F238E27FC236}">
                <a16:creationId xmlns:a16="http://schemas.microsoft.com/office/drawing/2014/main" id="{7BA84EDB-4B82-418F-8895-A689EECC89CA}"/>
              </a:ext>
            </a:extLst>
          </p:cNvPr>
          <p:cNvSpPr>
            <a:spLocks noGrp="1"/>
          </p:cNvSpPr>
          <p:nvPr>
            <p:ph type="sldNum" sz="quarter" idx="12"/>
          </p:nvPr>
        </p:nvSpPr>
        <p:spPr/>
        <p:txBody>
          <a:bodyPr/>
          <a:lstStyle/>
          <a:p>
            <a:pPr>
              <a:defRPr/>
            </a:pPr>
            <a:fld id="{EB75BD5B-DD78-4117-B53C-C2AECACD7164}" type="slidenum">
              <a:rPr lang="ja-JP" altLang="en-US" smtClean="0"/>
              <a:pPr>
                <a:defRPr/>
              </a:pPr>
              <a:t>17</a:t>
            </a:fld>
            <a:endParaRPr lang="ja-JP" altLang="en-US"/>
          </a:p>
        </p:txBody>
      </p:sp>
    </p:spTree>
    <p:extLst>
      <p:ext uri="{BB962C8B-B14F-4D97-AF65-F5344CB8AC3E}">
        <p14:creationId xmlns:p14="http://schemas.microsoft.com/office/powerpoint/2010/main" val="381836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2B23342D-FFFB-4D29-9E67-4E932C172F76}"/>
              </a:ext>
            </a:extLst>
          </p:cNvPr>
          <p:cNvSpPr>
            <a:spLocks noGrp="1" noChangeArrowheads="1"/>
          </p:cNvSpPr>
          <p:nvPr>
            <p:ph type="title"/>
          </p:nvPr>
        </p:nvSpPr>
        <p:spPr/>
        <p:txBody>
          <a:bodyPr/>
          <a:lstStyle/>
          <a:p>
            <a:r>
              <a:rPr lang="ja-JP" altLang="en-US" sz="4800" dirty="0"/>
              <a:t>判別・分類方針の選定（方針１）</a:t>
            </a:r>
          </a:p>
        </p:txBody>
      </p:sp>
      <p:sp>
        <p:nvSpPr>
          <p:cNvPr id="4" name="スライド番号プレースホルダー 3">
            <a:extLst>
              <a:ext uri="{FF2B5EF4-FFF2-40B4-BE49-F238E27FC236}">
                <a16:creationId xmlns:a16="http://schemas.microsoft.com/office/drawing/2014/main" id="{066926E8-7DD5-495A-A435-3152E150D7B3}"/>
              </a:ext>
            </a:extLst>
          </p:cNvPr>
          <p:cNvSpPr>
            <a:spLocks noGrp="1"/>
          </p:cNvSpPr>
          <p:nvPr>
            <p:ph type="sldNum" sz="quarter" idx="12"/>
          </p:nvPr>
        </p:nvSpPr>
        <p:spPr/>
        <p:txBody>
          <a:bodyPr/>
          <a:lstStyle/>
          <a:p>
            <a:pPr>
              <a:defRPr/>
            </a:pPr>
            <a:fld id="{58B4076B-11C5-4CDE-B7B6-8AB801D21842}" type="slidenum">
              <a:rPr lang="ja-JP" altLang="en-US" sz="3200" smtClean="0"/>
              <a:pPr>
                <a:defRPr/>
              </a:pPr>
              <a:t>18</a:t>
            </a:fld>
            <a:endParaRPr lang="ja-JP" altLang="en-US" sz="3200" dirty="0"/>
          </a:p>
        </p:txBody>
      </p:sp>
      <mc:AlternateContent xmlns:mc="http://schemas.openxmlformats.org/markup-compatibility/2006" xmlns:a14="http://schemas.microsoft.com/office/drawing/2010/main">
        <mc:Choice Requires="a14">
          <p:sp>
            <p:nvSpPr>
              <p:cNvPr id="2" name="コンテンツ プレースホルダー 1">
                <a:extLst>
                  <a:ext uri="{FF2B5EF4-FFF2-40B4-BE49-F238E27FC236}">
                    <a16:creationId xmlns:a16="http://schemas.microsoft.com/office/drawing/2014/main" id="{19ED5763-0736-47B5-8460-AF7BBBBDB86D}"/>
                  </a:ext>
                </a:extLst>
              </p:cNvPr>
              <p:cNvSpPr>
                <a:spLocks noGrp="1"/>
              </p:cNvSpPr>
              <p:nvPr>
                <p:ph idx="1"/>
              </p:nvPr>
            </p:nvSpPr>
            <p:spPr>
              <a:xfrm>
                <a:off x="844550" y="1828800"/>
                <a:ext cx="10515600" cy="4723002"/>
              </a:xfrm>
            </p:spPr>
            <p:txBody>
              <a:bodyPr/>
              <a:lstStyle/>
              <a:p>
                <a:r>
                  <a:rPr kumimoji="1" lang="ja-JP" altLang="en-US" dirty="0"/>
                  <a:t>スペクトラムの周波数をある特定の範囲または全体を見たときに</a:t>
                </a:r>
                <a:r>
                  <a:rPr kumimoji="1" lang="en-US" altLang="ja-JP" dirty="0"/>
                  <a:t>,</a:t>
                </a:r>
                <a:r>
                  <a:rPr kumimoji="1" lang="ja-JP" altLang="en-US" dirty="0"/>
                  <a:t>一定間隔の周波数をベクトルの一つの次元として見る</a:t>
                </a:r>
                <a:r>
                  <a:rPr kumimoji="1" lang="en-US" altLang="ja-JP" dirty="0"/>
                  <a:t>.</a:t>
                </a:r>
              </a:p>
              <a:p>
                <a:r>
                  <a:rPr kumimoji="1" lang="ja-JP" altLang="en-US" dirty="0"/>
                  <a:t>その周波数の縦軸の値（パワー）をベクトルの値とする</a:t>
                </a:r>
                <a:r>
                  <a:rPr kumimoji="1" lang="en-US" altLang="ja-JP" dirty="0"/>
                  <a:t>.</a:t>
                </a:r>
                <a:r>
                  <a:rPr kumimoji="1" lang="ja-JP" altLang="en-US" dirty="0"/>
                  <a:t>こうすることでそのスペクトラムの特徴を特定の範囲あるいは全体を</a:t>
                </a:r>
                <a14:m>
                  <m:oMath xmlns:m="http://schemas.openxmlformats.org/officeDocument/2006/math">
                    <m:r>
                      <a:rPr kumimoji="1" lang="en-US" altLang="ja-JP" b="0" i="1" smtClean="0">
                        <a:latin typeface="Cambria Math" panose="02040503050406030204" pitchFamily="18" charset="0"/>
                      </a:rPr>
                      <m:t>𝑓</m:t>
                    </m:r>
                  </m:oMath>
                </a14:m>
                <a:r>
                  <a:rPr kumimoji="1" lang="ja-JP" altLang="en-US" dirty="0"/>
                  <a:t>のようにベクトルとして扱うことができる</a:t>
                </a:r>
                <a:r>
                  <a:rPr kumimoji="1" lang="en-US" altLang="ja-JP" dirty="0"/>
                  <a:t>.</a:t>
                </a:r>
              </a:p>
              <a:p>
                <a14:m>
                  <m:oMath xmlns:m="http://schemas.openxmlformats.org/officeDocument/2006/math">
                    <m:r>
                      <a:rPr lang="en-US" altLang="ja-JP" b="0" i="1" smtClean="0">
                        <a:latin typeface="Cambria Math" panose="02040503050406030204" pitchFamily="18" charset="0"/>
                      </a:rPr>
                      <m:t>𝑓</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h</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h</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h</m:t>
                        </m:r>
                      </m:e>
                      <m:sub>
                        <m:r>
                          <a:rPr lang="en-US" altLang="ja-JP" b="0" i="1" smtClean="0">
                            <a:latin typeface="Cambria Math" panose="02040503050406030204" pitchFamily="18" charset="0"/>
                          </a:rPr>
                          <m:t>3</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h</m:t>
                        </m:r>
                      </m:e>
                      <m:sub>
                        <m:r>
                          <a:rPr lang="en-US" altLang="ja-JP" b="0" i="1" smtClean="0">
                            <a:latin typeface="Cambria Math" panose="02040503050406030204" pitchFamily="18" charset="0"/>
                          </a:rPr>
                          <m:t>𝑛</m:t>
                        </m:r>
                      </m:sub>
                    </m:sSub>
                    <m:r>
                      <a:rPr lang="en-US" altLang="ja-JP" b="0" i="1" smtClean="0">
                        <a:latin typeface="Cambria Math" panose="02040503050406030204" pitchFamily="18" charset="0"/>
                      </a:rPr>
                      <m:t>)</m:t>
                    </m:r>
                  </m:oMath>
                </a14:m>
                <a:r>
                  <a:rPr lang="ja-JP" altLang="en-US" dirty="0"/>
                  <a:t>　今回の研究</a:t>
                </a:r>
                <a14:m>
                  <m:oMath xmlns:m="http://schemas.openxmlformats.org/officeDocument/2006/math">
                    <m:r>
                      <a:rPr lang="ja-JP" altLang="en-US" b="0" i="1" dirty="0">
                        <a:latin typeface="Cambria Math" panose="02040503050406030204" pitchFamily="18" charset="0"/>
                      </a:rPr>
                      <m:t>では</m:t>
                    </m:r>
                    <m:r>
                      <a:rPr lang="en-US" altLang="ja-JP" b="0" i="1" smtClean="0">
                        <a:latin typeface="Cambria Math" panose="02040503050406030204" pitchFamily="18" charset="0"/>
                      </a:rPr>
                      <m:t>𝑛</m:t>
                    </m:r>
                  </m:oMath>
                </a14:m>
                <a:r>
                  <a:rPr lang="ja-JP" altLang="en-US" dirty="0"/>
                  <a:t>は５０である</a:t>
                </a:r>
                <a:r>
                  <a:rPr lang="en-US" altLang="ja-JP" dirty="0"/>
                  <a:t>.</a:t>
                </a:r>
              </a:p>
              <a:p>
                <a:r>
                  <a:rPr kumimoji="1" lang="ja-JP" altLang="en-US" dirty="0"/>
                  <a:t>このベクトル同士の距離を求めることもできる</a:t>
                </a:r>
                <a:r>
                  <a:rPr kumimoji="1" lang="en-US" altLang="ja-JP" dirty="0"/>
                  <a:t>.</a:t>
                </a:r>
                <a:r>
                  <a:rPr kumimoji="1" lang="ja-JP" altLang="en-US" dirty="0"/>
                  <a:t>例えば二つのスペクトルがあるとき</a:t>
                </a:r>
                <a:r>
                  <a:rPr kumimoji="1" lang="en-US" altLang="ja-JP" dirty="0"/>
                  <a:t>,</a:t>
                </a:r>
                <a:r>
                  <a:rPr kumimoji="1" lang="ja-JP" altLang="en-US" dirty="0"/>
                  <a:t>両者の距離の求め方は式にようにする</a:t>
                </a:r>
                <a:r>
                  <a:rPr kumimoji="1" lang="en-US" altLang="ja-JP" dirty="0"/>
                  <a:t>.</a:t>
                </a:r>
              </a:p>
              <a:p>
                <a14:m>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𝑑</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h</m:t>
                            </m:r>
                          </m:e>
                          <m:sub>
                            <m:r>
                              <a:rPr lang="en-US" altLang="ja-JP" b="0" i="1" smtClean="0">
                                <a:latin typeface="Cambria Math" panose="02040503050406030204" pitchFamily="18" charset="0"/>
                              </a:rPr>
                              <m:t>1</m:t>
                            </m:r>
                          </m:sub>
                          <m:sup/>
                        </m:sSubSup>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acc>
                              <m:accPr>
                                <m:chr m:val="̃"/>
                                <m:ctrlPr>
                                  <a:rPr kumimoji="1" lang="en-US" altLang="ja-JP" b="0" i="1" smtClean="0">
                                    <a:latin typeface="Cambria Math" panose="02040503050406030204" pitchFamily="18" charset="0"/>
                                  </a:rPr>
                                </m:ctrlPr>
                              </m:accPr>
                              <m:e>
                                <m:r>
                                  <a:rPr kumimoji="1" lang="en-US" altLang="ja-JP" b="0" i="1" smtClean="0">
                                    <a:latin typeface="Cambria Math" panose="02040503050406030204" pitchFamily="18" charset="0"/>
                                  </a:rPr>
                                  <m:t>h</m:t>
                                </m:r>
                              </m:e>
                            </m:acc>
                          </m:e>
                          <m:sub>
                            <m:r>
                              <a:rPr lang="en-US" altLang="ja-JP" b="0" i="1" smtClean="0">
                                <a:latin typeface="Cambria Math" panose="02040503050406030204" pitchFamily="18" charset="0"/>
                              </a:rPr>
                              <m:t>1</m:t>
                            </m:r>
                          </m:sub>
                          <m:sup/>
                        </m:sSubSup>
                        <m:r>
                          <a:rPr kumimoji="1" lang="en-US" altLang="ja-JP" b="0" i="1" smtClean="0">
                            <a:latin typeface="Cambria Math" panose="02040503050406030204" pitchFamily="18" charset="0"/>
                          </a:rPr>
                          <m:t>)</m:t>
                        </m:r>
                      </m:e>
                      <m:sup>
                        <m:r>
                          <a:rPr kumimoji="1" lang="en-US" altLang="ja-JP" b="0" i="1" smtClean="0">
                            <a:latin typeface="Cambria Math" panose="02040503050406030204" pitchFamily="18" charset="0"/>
                          </a:rPr>
                          <m:t>2</m:t>
                        </m:r>
                      </m:sup>
                    </m:sSup>
                  </m:oMath>
                </a14:m>
                <a:r>
                  <a:rPr kumimoji="1" lang="en-US" altLang="ja-JP" dirty="0"/>
                  <a:t>+</a:t>
                </a:r>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m:t>
                        </m:r>
                        <m:sSubSup>
                          <m:sSubSupPr>
                            <m:ctrlPr>
                              <a:rPr lang="en-US" altLang="ja-JP" i="1" smtClean="0">
                                <a:latin typeface="Cambria Math" panose="02040503050406030204" pitchFamily="18" charset="0"/>
                              </a:rPr>
                            </m:ctrlPr>
                          </m:sSubSupPr>
                          <m:e>
                            <m:r>
                              <a:rPr lang="en-US" altLang="ja-JP" i="1">
                                <a:latin typeface="Cambria Math" panose="02040503050406030204" pitchFamily="18" charset="0"/>
                              </a:rPr>
                              <m:t>h</m:t>
                            </m:r>
                          </m:e>
                          <m:sub>
                            <m:r>
                              <a:rPr lang="en-US" altLang="ja-JP" b="0" i="1" smtClean="0">
                                <a:latin typeface="Cambria Math" panose="02040503050406030204" pitchFamily="18" charset="0"/>
                              </a:rPr>
                              <m:t>2</m:t>
                            </m:r>
                          </m:sub>
                          <m:sup/>
                        </m:sSubSup>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h</m:t>
                                </m:r>
                              </m:e>
                            </m:acc>
                          </m:e>
                          <m:sub>
                            <m:r>
                              <a:rPr lang="en-US" altLang="ja-JP" b="0" i="1" smtClean="0">
                                <a:latin typeface="Cambria Math" panose="02040503050406030204" pitchFamily="18" charset="0"/>
                              </a:rPr>
                              <m:t>2</m:t>
                            </m:r>
                          </m:sub>
                          <m:sup/>
                        </m:sSubSup>
                        <m:r>
                          <a:rPr lang="en-US" altLang="ja-JP" i="1">
                            <a:latin typeface="Cambria Math" panose="02040503050406030204" pitchFamily="18" charset="0"/>
                          </a:rPr>
                          <m:t>)</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h</m:t>
                            </m:r>
                          </m:e>
                          <m:sub>
                            <m:r>
                              <a:rPr lang="en-US" altLang="ja-JP" b="0" i="1" smtClean="0">
                                <a:latin typeface="Cambria Math" panose="02040503050406030204" pitchFamily="18" charset="0"/>
                              </a:rPr>
                              <m:t>3</m:t>
                            </m:r>
                          </m:sub>
                          <m:sup/>
                        </m:sSubSup>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h</m:t>
                                </m:r>
                              </m:e>
                            </m:acc>
                          </m:e>
                          <m:sub>
                            <m:r>
                              <a:rPr lang="en-US" altLang="ja-JP" b="0" i="1" smtClean="0">
                                <a:latin typeface="Cambria Math" panose="02040503050406030204" pitchFamily="18" charset="0"/>
                              </a:rPr>
                              <m:t>3</m:t>
                            </m:r>
                          </m:sub>
                          <m:sup/>
                        </m:sSubSup>
                        <m:r>
                          <a:rPr lang="en-US" altLang="ja-JP" i="1">
                            <a:latin typeface="Cambria Math" panose="02040503050406030204" pitchFamily="18" charset="0"/>
                          </a:rPr>
                          <m:t>)</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en-US" altLang="ja-JP" i="1">
                                <a:latin typeface="Cambria Math" panose="02040503050406030204" pitchFamily="18" charset="0"/>
                              </a:rPr>
                              <m:t>h</m:t>
                            </m:r>
                          </m:e>
                          <m:sub>
                            <m:r>
                              <a:rPr lang="en-US" altLang="ja-JP" b="0" i="1" smtClean="0">
                                <a:latin typeface="Cambria Math" panose="02040503050406030204" pitchFamily="18" charset="0"/>
                              </a:rPr>
                              <m:t>𝑛</m:t>
                            </m:r>
                          </m:sub>
                          <m:sup/>
                        </m:sSubSup>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h</m:t>
                                </m:r>
                              </m:e>
                            </m:acc>
                          </m:e>
                          <m:sub>
                            <m:r>
                              <a:rPr lang="en-US" altLang="ja-JP" b="0" i="1" smtClean="0">
                                <a:latin typeface="Cambria Math" panose="02040503050406030204" pitchFamily="18" charset="0"/>
                              </a:rPr>
                              <m:t>𝑛</m:t>
                            </m:r>
                          </m:sub>
                          <m:sup/>
                        </m:sSubSup>
                        <m:r>
                          <a:rPr lang="en-US" altLang="ja-JP" i="1">
                            <a:latin typeface="Cambria Math" panose="02040503050406030204" pitchFamily="18" charset="0"/>
                          </a:rPr>
                          <m:t>)</m:t>
                        </m:r>
                      </m:e>
                      <m:sup>
                        <m:r>
                          <a:rPr lang="en-US" altLang="ja-JP" i="1">
                            <a:latin typeface="Cambria Math" panose="02040503050406030204" pitchFamily="18" charset="0"/>
                          </a:rPr>
                          <m:t>2</m:t>
                        </m:r>
                      </m:sup>
                    </m:sSup>
                  </m:oMath>
                </a14:m>
                <a:endParaRPr kumimoji="1" lang="en-US" altLang="ja-JP" dirty="0"/>
              </a:p>
            </p:txBody>
          </p:sp>
        </mc:Choice>
        <mc:Fallback xmlns="">
          <p:sp>
            <p:nvSpPr>
              <p:cNvPr id="2" name="コンテンツ プレースホルダー 1">
                <a:extLst>
                  <a:ext uri="{FF2B5EF4-FFF2-40B4-BE49-F238E27FC236}">
                    <a16:creationId xmlns:a16="http://schemas.microsoft.com/office/drawing/2014/main" id="{19ED5763-0736-47B5-8460-AF7BBBBDB86D}"/>
                  </a:ext>
                </a:extLst>
              </p:cNvPr>
              <p:cNvSpPr>
                <a:spLocks noGrp="1" noRot="1" noChangeAspect="1" noMove="1" noResize="1" noEditPoints="1" noAdjustHandles="1" noChangeArrowheads="1" noChangeShapeType="1" noTextEdit="1"/>
              </p:cNvSpPr>
              <p:nvPr>
                <p:ph idx="1"/>
              </p:nvPr>
            </p:nvSpPr>
            <p:spPr>
              <a:xfrm>
                <a:off x="844550" y="1828800"/>
                <a:ext cx="10515600" cy="4723002"/>
              </a:xfrm>
              <a:blipFill>
                <a:blip r:embed="rId2"/>
                <a:stretch>
                  <a:fillRect l="-928" t="-2710" r="-8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3761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6A822385-A85B-4D7D-9BE3-85D8B1F61D78}"/>
              </a:ext>
            </a:extLst>
          </p:cNvPr>
          <p:cNvSpPr>
            <a:spLocks noGrp="1" noChangeArrowheads="1"/>
          </p:cNvSpPr>
          <p:nvPr>
            <p:ph type="title"/>
          </p:nvPr>
        </p:nvSpPr>
        <p:spPr/>
        <p:txBody>
          <a:bodyPr/>
          <a:lstStyle/>
          <a:p>
            <a:r>
              <a:rPr lang="ja-JP" altLang="en-US" sz="4800" dirty="0"/>
              <a:t>判別・分類方針の選定（方針２）</a:t>
            </a:r>
          </a:p>
        </p:txBody>
      </p:sp>
      <p:sp>
        <p:nvSpPr>
          <p:cNvPr id="4" name="スライド番号プレースホルダー 3">
            <a:extLst>
              <a:ext uri="{FF2B5EF4-FFF2-40B4-BE49-F238E27FC236}">
                <a16:creationId xmlns:a16="http://schemas.microsoft.com/office/drawing/2014/main" id="{0157DA2E-63B5-43C8-95B3-C9A4DDC15952}"/>
              </a:ext>
            </a:extLst>
          </p:cNvPr>
          <p:cNvSpPr>
            <a:spLocks noGrp="1"/>
          </p:cNvSpPr>
          <p:nvPr>
            <p:ph type="sldNum" sz="quarter" idx="12"/>
          </p:nvPr>
        </p:nvSpPr>
        <p:spPr/>
        <p:txBody>
          <a:bodyPr/>
          <a:lstStyle/>
          <a:p>
            <a:pPr>
              <a:defRPr/>
            </a:pPr>
            <a:fld id="{9561E7F4-2E59-4067-9CA2-8FDE992CC0BC}" type="slidenum">
              <a:rPr lang="ja-JP" altLang="en-US" sz="3200" smtClean="0"/>
              <a:pPr>
                <a:defRPr/>
              </a:pPr>
              <a:t>19</a:t>
            </a:fld>
            <a:endParaRPr lang="ja-JP" altLang="en-US" dirty="0"/>
          </a:p>
        </p:txBody>
      </p:sp>
      <p:sp>
        <p:nvSpPr>
          <p:cNvPr id="13316" name="コンテンツ プレースホルダー 2">
            <a:extLst>
              <a:ext uri="{FF2B5EF4-FFF2-40B4-BE49-F238E27FC236}">
                <a16:creationId xmlns:a16="http://schemas.microsoft.com/office/drawing/2014/main" id="{CFA30630-F209-46F2-AA95-580FFE1BBF55}"/>
              </a:ext>
            </a:extLst>
          </p:cNvPr>
          <p:cNvSpPr>
            <a:spLocks noGrp="1" noChangeArrowheads="1"/>
          </p:cNvSpPr>
          <p:nvPr>
            <p:ph idx="1"/>
          </p:nvPr>
        </p:nvSpPr>
        <p:spPr/>
        <p:txBody>
          <a:bodyPr/>
          <a:lstStyle/>
          <a:p>
            <a:r>
              <a:rPr lang="ja-JP" altLang="en-US" dirty="0"/>
              <a:t>急激なピークの減衰</a:t>
            </a:r>
            <a:r>
              <a:rPr lang="en-US" altLang="ja-JP" dirty="0"/>
              <a:t>,5kHz</a:t>
            </a:r>
            <a:r>
              <a:rPr lang="ja-JP" altLang="en-US" dirty="0"/>
              <a:t>を超えてもなおゆっくりと減衰しつつピークを維持する楽器の存在より</a:t>
            </a:r>
            <a:r>
              <a:rPr lang="en-US" altLang="ja-JP" dirty="0"/>
              <a:t>,</a:t>
            </a:r>
            <a:r>
              <a:rPr lang="ja-JP" altLang="en-US" dirty="0"/>
              <a:t>山の出来方に違いがあることがわかった</a:t>
            </a:r>
            <a:r>
              <a:rPr lang="en-US" altLang="ja-JP" dirty="0"/>
              <a:t>.</a:t>
            </a:r>
          </a:p>
          <a:p>
            <a:endParaRPr lang="en-US" altLang="ja-JP" dirty="0"/>
          </a:p>
          <a:p>
            <a:r>
              <a:rPr lang="ja-JP" altLang="en-US" dirty="0"/>
              <a:t>低い周波数から順にパワーの値を加算していき</a:t>
            </a:r>
            <a:r>
              <a:rPr lang="en-US" altLang="ja-JP" dirty="0"/>
              <a:t>,10kHz</a:t>
            </a:r>
            <a:r>
              <a:rPr lang="ja-JP" altLang="en-US" dirty="0"/>
              <a:t>までのパワー合計の中央値を超えた周波数を記録する</a:t>
            </a:r>
            <a:r>
              <a:rPr lang="en-US" altLang="ja-JP" dirty="0"/>
              <a:t>.</a:t>
            </a:r>
            <a:r>
              <a:rPr lang="ja-JP" altLang="en-US" dirty="0"/>
              <a:t>その周波数はピークの山の出来方が楽器によって違うためそれぞれ固有の値を持つ</a:t>
            </a:r>
            <a:r>
              <a:rPr lang="en-US" altLang="ja-JP" dirty="0"/>
              <a:t>.</a:t>
            </a:r>
          </a:p>
          <a:p>
            <a:endParaRPr lang="en-US" altLang="ja-JP" dirty="0"/>
          </a:p>
          <a:p>
            <a:r>
              <a:rPr lang="ja-JP" altLang="en-US" dirty="0"/>
              <a:t>この条件を「スペクトル総和の中央値」と呼ぶ事にする</a:t>
            </a:r>
            <a:r>
              <a:rPr lang="en-US" altLang="ja-JP" dirty="0"/>
              <a:t>.</a:t>
            </a:r>
            <a:endParaRPr lang="ja-JP" altLang="en-US" dirty="0"/>
          </a:p>
        </p:txBody>
      </p:sp>
    </p:spTree>
    <p:extLst>
      <p:ext uri="{BB962C8B-B14F-4D97-AF65-F5344CB8AC3E}">
        <p14:creationId xmlns:p14="http://schemas.microsoft.com/office/powerpoint/2010/main" val="186956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4151094E-436D-421C-9071-1E892DF2515A}"/>
              </a:ext>
            </a:extLst>
          </p:cNvPr>
          <p:cNvSpPr>
            <a:spLocks noGrp="1" noChangeArrowheads="1"/>
          </p:cNvSpPr>
          <p:nvPr>
            <p:ph type="title"/>
          </p:nvPr>
        </p:nvSpPr>
        <p:spPr/>
        <p:txBody>
          <a:bodyPr/>
          <a:lstStyle/>
          <a:p>
            <a:r>
              <a:rPr lang="ja-JP" altLang="en-US" sz="4800" dirty="0"/>
              <a:t>研究概要</a:t>
            </a:r>
          </a:p>
        </p:txBody>
      </p:sp>
      <p:sp>
        <p:nvSpPr>
          <p:cNvPr id="5123" name="コンテンツ プレースホルダー 2">
            <a:extLst>
              <a:ext uri="{FF2B5EF4-FFF2-40B4-BE49-F238E27FC236}">
                <a16:creationId xmlns:a16="http://schemas.microsoft.com/office/drawing/2014/main" id="{76ACDB68-9D76-47E6-858D-5C661438BB20}"/>
              </a:ext>
            </a:extLst>
          </p:cNvPr>
          <p:cNvSpPr>
            <a:spLocks noGrp="1" noChangeArrowheads="1"/>
          </p:cNvSpPr>
          <p:nvPr>
            <p:ph idx="1"/>
          </p:nvPr>
        </p:nvSpPr>
        <p:spPr>
          <a:xfrm>
            <a:off x="838200" y="1847850"/>
            <a:ext cx="10515600" cy="4351338"/>
          </a:xfrm>
        </p:spPr>
        <p:txBody>
          <a:bodyPr/>
          <a:lstStyle/>
          <a:p>
            <a:r>
              <a:rPr lang="ja-JP" altLang="en-US" dirty="0"/>
              <a:t>本研究では周波数特性の違いから楽器判別及び分類を行うことを試みた</a:t>
            </a:r>
            <a:r>
              <a:rPr lang="en-US" altLang="ja-JP" dirty="0"/>
              <a:t>.</a:t>
            </a:r>
          </a:p>
          <a:p>
            <a:endParaRPr lang="en-US" altLang="ja-JP" dirty="0"/>
          </a:p>
          <a:p>
            <a:r>
              <a:rPr lang="ja-JP" altLang="en-US" dirty="0"/>
              <a:t>楽器判別するにあたり六種類（ピアノ・アコースティックギター・トランペット・トロンボーン・バイオリン・クラリネット）の楽器それぞれの周波数特性を調べる</a:t>
            </a:r>
            <a:r>
              <a:rPr lang="en-US" altLang="ja-JP" dirty="0"/>
              <a:t>.</a:t>
            </a:r>
          </a:p>
          <a:p>
            <a:endParaRPr lang="en-US" altLang="ja-JP" dirty="0"/>
          </a:p>
          <a:p>
            <a:endParaRPr lang="ja-JP" altLang="en-US" dirty="0"/>
          </a:p>
        </p:txBody>
      </p:sp>
      <p:sp>
        <p:nvSpPr>
          <p:cNvPr id="5" name="スライド番号プレースホルダー 4">
            <a:extLst>
              <a:ext uri="{FF2B5EF4-FFF2-40B4-BE49-F238E27FC236}">
                <a16:creationId xmlns:a16="http://schemas.microsoft.com/office/drawing/2014/main" id="{35891755-39B2-4B9D-B397-F7259F21C870}"/>
              </a:ext>
            </a:extLst>
          </p:cNvPr>
          <p:cNvSpPr>
            <a:spLocks noGrp="1"/>
          </p:cNvSpPr>
          <p:nvPr>
            <p:ph type="sldNum" sz="quarter" idx="12"/>
          </p:nvPr>
        </p:nvSpPr>
        <p:spPr/>
        <p:txBody>
          <a:bodyPr/>
          <a:lstStyle/>
          <a:p>
            <a:pPr>
              <a:defRPr/>
            </a:pPr>
            <a:fld id="{5E1B9CC5-47BE-4488-AE86-85CA7CD99963}" type="slidenum">
              <a:rPr lang="ja-JP" altLang="en-US" sz="3600" smtClean="0"/>
              <a:pPr>
                <a:defRPr/>
              </a:pPr>
              <a:t>2</a:t>
            </a:fld>
            <a:endParaRPr lang="ja-JP" alt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717E9-8B2C-4133-8F7E-846428FA2E22}"/>
              </a:ext>
            </a:extLst>
          </p:cNvPr>
          <p:cNvSpPr>
            <a:spLocks noGrp="1"/>
          </p:cNvSpPr>
          <p:nvPr>
            <p:ph type="title"/>
          </p:nvPr>
        </p:nvSpPr>
        <p:spPr/>
        <p:txBody>
          <a:bodyPr/>
          <a:lstStyle/>
          <a:p>
            <a:r>
              <a:rPr kumimoji="1" lang="ja-JP" altLang="en-US" dirty="0"/>
              <a:t>方針</a:t>
            </a:r>
            <a:r>
              <a:rPr kumimoji="1" lang="en-US" altLang="ja-JP" dirty="0"/>
              <a:t>2</a:t>
            </a:r>
            <a:r>
              <a:rPr kumimoji="1" lang="ja-JP" altLang="en-US" dirty="0"/>
              <a:t>と方針</a:t>
            </a:r>
            <a:r>
              <a:rPr kumimoji="1" lang="en-US" altLang="ja-JP" dirty="0"/>
              <a:t>3</a:t>
            </a:r>
            <a:r>
              <a:rPr kumimoji="1" lang="ja-JP" altLang="en-US" dirty="0"/>
              <a:t>の図</a:t>
            </a:r>
          </a:p>
        </p:txBody>
      </p:sp>
      <p:sp>
        <p:nvSpPr>
          <p:cNvPr id="4" name="スライド番号プレースホルダー 3">
            <a:extLst>
              <a:ext uri="{FF2B5EF4-FFF2-40B4-BE49-F238E27FC236}">
                <a16:creationId xmlns:a16="http://schemas.microsoft.com/office/drawing/2014/main" id="{E9DC2A9D-92C1-4ADE-B0ED-6D11654F1FFD}"/>
              </a:ext>
            </a:extLst>
          </p:cNvPr>
          <p:cNvSpPr>
            <a:spLocks noGrp="1"/>
          </p:cNvSpPr>
          <p:nvPr>
            <p:ph type="sldNum" sz="quarter" idx="12"/>
          </p:nvPr>
        </p:nvSpPr>
        <p:spPr/>
        <p:txBody>
          <a:bodyPr/>
          <a:lstStyle/>
          <a:p>
            <a:pPr>
              <a:defRPr/>
            </a:pPr>
            <a:fld id="{EB75BD5B-DD78-4117-B53C-C2AECACD7164}" type="slidenum">
              <a:rPr lang="ja-JP" altLang="en-US" smtClean="0"/>
              <a:pPr>
                <a:defRPr/>
              </a:pPr>
              <a:t>20</a:t>
            </a:fld>
            <a:endParaRPr lang="ja-JP" altLang="en-US"/>
          </a:p>
        </p:txBody>
      </p:sp>
      <p:pic>
        <p:nvPicPr>
          <p:cNvPr id="5" name="コンテンツ プレースホルダー 4" descr="文字と写真のスクリーンショット&#10;&#10;自動的に生成された説明">
            <a:extLst>
              <a:ext uri="{FF2B5EF4-FFF2-40B4-BE49-F238E27FC236}">
                <a16:creationId xmlns:a16="http://schemas.microsoft.com/office/drawing/2014/main" id="{1E865E1F-5167-4D8C-84E1-4BD601212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913" y="1690688"/>
            <a:ext cx="4250357" cy="4351338"/>
          </a:xfrm>
          <a:prstGeom prst="rect">
            <a:avLst/>
          </a:prstGeom>
        </p:spPr>
      </p:pic>
      <p:pic>
        <p:nvPicPr>
          <p:cNvPr id="6" name="コンテンツ プレースホルダー 7" descr="文字と写真のスクリーンショット&#10;&#10;自動的に生成された説明">
            <a:extLst>
              <a:ext uri="{FF2B5EF4-FFF2-40B4-BE49-F238E27FC236}">
                <a16:creationId xmlns:a16="http://schemas.microsoft.com/office/drawing/2014/main" id="{B0C79D66-749B-49C8-9777-79016B247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6000" y="1799030"/>
            <a:ext cx="5038550" cy="35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A1F26F57-6674-4F86-A5F3-57545F77BB8D}"/>
              </a:ext>
            </a:extLst>
          </p:cNvPr>
          <p:cNvSpPr txBox="1"/>
          <p:nvPr/>
        </p:nvSpPr>
        <p:spPr>
          <a:xfrm>
            <a:off x="6845415" y="5445827"/>
            <a:ext cx="4362275" cy="369332"/>
          </a:xfrm>
          <a:prstGeom prst="rect">
            <a:avLst/>
          </a:prstGeom>
          <a:noFill/>
        </p:spPr>
        <p:txBody>
          <a:bodyPr wrap="square" rtlCol="0">
            <a:spAutoFit/>
          </a:bodyPr>
          <a:lstStyle/>
          <a:p>
            <a:r>
              <a:rPr kumimoji="1" lang="ja-JP" altLang="en-US" dirty="0"/>
              <a:t>オクターブ違いの</a:t>
            </a:r>
            <a:r>
              <a:rPr kumimoji="1" lang="en-US" altLang="ja-JP" dirty="0"/>
              <a:t>5kHz</a:t>
            </a:r>
            <a:r>
              <a:rPr kumimoji="1" lang="ja-JP" altLang="en-US" dirty="0"/>
              <a:t>を境にした比</a:t>
            </a:r>
          </a:p>
        </p:txBody>
      </p:sp>
    </p:spTree>
    <p:extLst>
      <p:ext uri="{BB962C8B-B14F-4D97-AF65-F5344CB8AC3E}">
        <p14:creationId xmlns:p14="http://schemas.microsoft.com/office/powerpoint/2010/main" val="167990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19A5F853-C9BA-49C9-84FA-81E8BCF6040C}"/>
              </a:ext>
            </a:extLst>
          </p:cNvPr>
          <p:cNvSpPr>
            <a:spLocks noGrp="1" noChangeArrowheads="1"/>
          </p:cNvSpPr>
          <p:nvPr>
            <p:ph type="title"/>
          </p:nvPr>
        </p:nvSpPr>
        <p:spPr/>
        <p:txBody>
          <a:bodyPr/>
          <a:lstStyle/>
          <a:p>
            <a:r>
              <a:rPr lang="ja-JP" altLang="en-US" sz="4800" dirty="0"/>
              <a:t>判別・分類方針の選定（方針３）</a:t>
            </a:r>
          </a:p>
        </p:txBody>
      </p:sp>
      <p:sp>
        <p:nvSpPr>
          <p:cNvPr id="17411" name="コンテンツ プレースホルダー 2">
            <a:extLst>
              <a:ext uri="{FF2B5EF4-FFF2-40B4-BE49-F238E27FC236}">
                <a16:creationId xmlns:a16="http://schemas.microsoft.com/office/drawing/2014/main" id="{BA74E367-974D-494B-B4F5-854320102516}"/>
              </a:ext>
            </a:extLst>
          </p:cNvPr>
          <p:cNvSpPr>
            <a:spLocks noGrp="1" noChangeArrowheads="1"/>
          </p:cNvSpPr>
          <p:nvPr>
            <p:ph idx="1"/>
          </p:nvPr>
        </p:nvSpPr>
        <p:spPr>
          <a:xfrm>
            <a:off x="838200" y="2013358"/>
            <a:ext cx="10515600" cy="3330429"/>
          </a:xfrm>
        </p:spPr>
        <p:txBody>
          <a:bodyPr/>
          <a:lstStyle/>
          <a:p>
            <a:pPr>
              <a:defRPr/>
            </a:pPr>
            <a:r>
              <a:rPr lang="en-US" altLang="ja-JP" dirty="0"/>
              <a:t>5kHz</a:t>
            </a:r>
            <a:r>
              <a:rPr lang="ja-JP" altLang="en-US" dirty="0"/>
              <a:t>を境にピークの出来方に違いがある</a:t>
            </a:r>
            <a:r>
              <a:rPr lang="en-US" altLang="ja-JP" dirty="0"/>
              <a:t>.</a:t>
            </a:r>
          </a:p>
          <a:p>
            <a:pPr>
              <a:defRPr/>
            </a:pPr>
            <a:endParaRPr lang="en-US" altLang="ja-JP" dirty="0"/>
          </a:p>
          <a:p>
            <a:pPr>
              <a:defRPr/>
            </a:pPr>
            <a:r>
              <a:rPr lang="en-US" altLang="ja-JP" dirty="0"/>
              <a:t>5kHz</a:t>
            </a:r>
            <a:r>
              <a:rPr lang="ja-JP" altLang="en-US" dirty="0"/>
              <a:t>までのパワースペクトラムの合計と</a:t>
            </a:r>
            <a:r>
              <a:rPr lang="en-US" altLang="ja-JP" dirty="0"/>
              <a:t>5kHz</a:t>
            </a:r>
            <a:r>
              <a:rPr lang="ja-JP" altLang="en-US" dirty="0"/>
              <a:t>から</a:t>
            </a:r>
            <a:r>
              <a:rPr lang="en-US" altLang="ja-JP" dirty="0"/>
              <a:t>10kHz</a:t>
            </a:r>
            <a:r>
              <a:rPr lang="ja-JP" altLang="en-US" dirty="0"/>
              <a:t>までのパワースペクトラムの合計の比を比較した</a:t>
            </a:r>
            <a:r>
              <a:rPr lang="en-US" altLang="ja-JP" dirty="0"/>
              <a:t>.</a:t>
            </a:r>
          </a:p>
          <a:p>
            <a:pPr>
              <a:defRPr/>
            </a:pPr>
            <a:endParaRPr lang="en-US" altLang="ja-JP" dirty="0"/>
          </a:p>
          <a:p>
            <a:pPr>
              <a:defRPr/>
            </a:pPr>
            <a:r>
              <a:rPr lang="ja-JP" altLang="en-US" dirty="0"/>
              <a:t>これを使いピークの減衰だけでなく</a:t>
            </a:r>
            <a:r>
              <a:rPr lang="en-US" altLang="ja-JP" dirty="0"/>
              <a:t>5kHz</a:t>
            </a:r>
            <a:r>
              <a:rPr lang="ja-JP" altLang="en-US" dirty="0"/>
              <a:t>以降のパワーを比較することもできる</a:t>
            </a:r>
            <a:r>
              <a:rPr lang="en-US" altLang="ja-JP" dirty="0"/>
              <a:t>.</a:t>
            </a:r>
          </a:p>
          <a:p>
            <a:pPr>
              <a:defRPr/>
            </a:pPr>
            <a:endParaRPr lang="en-US" altLang="ja-JP" dirty="0"/>
          </a:p>
          <a:p>
            <a:pPr marL="0" indent="0">
              <a:buFont typeface="Wingdings 2" panose="05020102010507070707" pitchFamily="18" charset="2"/>
              <a:buNone/>
              <a:defRPr/>
            </a:pPr>
            <a:endParaRPr lang="en-US" altLang="ja-JP" dirty="0"/>
          </a:p>
        </p:txBody>
      </p:sp>
      <p:sp>
        <p:nvSpPr>
          <p:cNvPr id="4" name="スライド番号プレースホルダー 3">
            <a:extLst>
              <a:ext uri="{FF2B5EF4-FFF2-40B4-BE49-F238E27FC236}">
                <a16:creationId xmlns:a16="http://schemas.microsoft.com/office/drawing/2014/main" id="{045E233D-56CB-45EF-82F6-1E445D83F3E9}"/>
              </a:ext>
            </a:extLst>
          </p:cNvPr>
          <p:cNvSpPr>
            <a:spLocks noGrp="1"/>
          </p:cNvSpPr>
          <p:nvPr>
            <p:ph type="sldNum" sz="quarter" idx="12"/>
          </p:nvPr>
        </p:nvSpPr>
        <p:spPr/>
        <p:txBody>
          <a:bodyPr/>
          <a:lstStyle/>
          <a:p>
            <a:pPr>
              <a:defRPr/>
            </a:pPr>
            <a:fld id="{F8403424-FA34-49AA-9896-A3D2F37DFC97}" type="slidenum">
              <a:rPr lang="ja-JP" altLang="en-US" sz="3200" smtClean="0"/>
              <a:pPr>
                <a:defRPr/>
              </a:pPr>
              <a:t>21</a:t>
            </a:fld>
            <a:endParaRPr lang="ja-JP" altLang="en-US" dirty="0"/>
          </a:p>
        </p:txBody>
      </p:sp>
    </p:spTree>
    <p:extLst>
      <p:ext uri="{BB962C8B-B14F-4D97-AF65-F5344CB8AC3E}">
        <p14:creationId xmlns:p14="http://schemas.microsoft.com/office/powerpoint/2010/main" val="375675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B85F4788-2A1F-4CC3-AC5D-AFC47FC52EDD}"/>
              </a:ext>
            </a:extLst>
          </p:cNvPr>
          <p:cNvSpPr>
            <a:spLocks noGrp="1" noChangeArrowheads="1"/>
          </p:cNvSpPr>
          <p:nvPr>
            <p:ph type="title"/>
          </p:nvPr>
        </p:nvSpPr>
        <p:spPr/>
        <p:txBody>
          <a:bodyPr/>
          <a:lstStyle/>
          <a:p>
            <a:r>
              <a:rPr lang="ja-JP" altLang="en-US" sz="4800" dirty="0"/>
              <a:t>解析の流れ</a:t>
            </a:r>
          </a:p>
        </p:txBody>
      </p:sp>
      <p:sp>
        <p:nvSpPr>
          <p:cNvPr id="4" name="スライド番号プレースホルダー 3">
            <a:extLst>
              <a:ext uri="{FF2B5EF4-FFF2-40B4-BE49-F238E27FC236}">
                <a16:creationId xmlns:a16="http://schemas.microsoft.com/office/drawing/2014/main" id="{B36DA4AE-6AA1-4BDA-97EB-E293008A6765}"/>
              </a:ext>
            </a:extLst>
          </p:cNvPr>
          <p:cNvSpPr>
            <a:spLocks noGrp="1"/>
          </p:cNvSpPr>
          <p:nvPr>
            <p:ph type="sldNum" sz="quarter" idx="12"/>
          </p:nvPr>
        </p:nvSpPr>
        <p:spPr/>
        <p:txBody>
          <a:bodyPr/>
          <a:lstStyle/>
          <a:p>
            <a:pPr>
              <a:defRPr/>
            </a:pPr>
            <a:fld id="{B2043A8B-887F-44DB-B528-DF1AB8FE0320}" type="slidenum">
              <a:rPr lang="ja-JP" altLang="en-US" sz="3200" smtClean="0"/>
              <a:pPr>
                <a:defRPr/>
              </a:pPr>
              <a:t>3</a:t>
            </a:fld>
            <a:endParaRPr lang="ja-JP" altLang="en-US" dirty="0"/>
          </a:p>
        </p:txBody>
      </p:sp>
      <p:grpSp>
        <p:nvGrpSpPr>
          <p:cNvPr id="6148" name="グループ化 10">
            <a:extLst>
              <a:ext uri="{FF2B5EF4-FFF2-40B4-BE49-F238E27FC236}">
                <a16:creationId xmlns:a16="http://schemas.microsoft.com/office/drawing/2014/main" id="{E2A2D1A4-705D-4F99-A662-9C1DFD914852}"/>
              </a:ext>
            </a:extLst>
          </p:cNvPr>
          <p:cNvGrpSpPr>
            <a:grpSpLocks/>
          </p:cNvGrpSpPr>
          <p:nvPr/>
        </p:nvGrpSpPr>
        <p:grpSpPr bwMode="auto">
          <a:xfrm>
            <a:off x="557562" y="1404938"/>
            <a:ext cx="10762902" cy="4844626"/>
            <a:chOff x="485775" y="1690688"/>
            <a:chExt cx="10436225" cy="4649354"/>
          </a:xfrm>
        </p:grpSpPr>
        <p:sp>
          <p:nvSpPr>
            <p:cNvPr id="6149" name="テキスト ボックス 10">
              <a:extLst>
                <a:ext uri="{FF2B5EF4-FFF2-40B4-BE49-F238E27FC236}">
                  <a16:creationId xmlns:a16="http://schemas.microsoft.com/office/drawing/2014/main" id="{0C711ED0-81BE-438A-BEDB-5FDB487506A9}"/>
                </a:ext>
              </a:extLst>
            </p:cNvPr>
            <p:cNvSpPr txBox="1">
              <a:spLocks noChangeArrowheads="1"/>
            </p:cNvSpPr>
            <p:nvPr/>
          </p:nvSpPr>
          <p:spPr bwMode="auto">
            <a:xfrm>
              <a:off x="2868613" y="2879725"/>
              <a:ext cx="8053387" cy="6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gn="just">
                <a:lnSpc>
                  <a:spcPct val="100000"/>
                </a:lnSpc>
                <a:spcBef>
                  <a:spcPct val="0"/>
                </a:spcBef>
                <a:buFontTx/>
                <a:buNone/>
              </a:pPr>
              <a:r>
                <a:rPr lang="ja-JP" altLang="en-US" sz="1800" dirty="0"/>
                <a:t>サウンド編集ソフトの</a:t>
              </a:r>
              <a:r>
                <a:rPr lang="en-US" altLang="ja-JP" sz="1800" dirty="0"/>
                <a:t>Audacity</a:t>
              </a:r>
              <a:r>
                <a:rPr lang="ja-JP" altLang="en-US" sz="1800" dirty="0"/>
                <a:t>を利用して各音源のスペクトラムを取得</a:t>
              </a:r>
              <a:r>
                <a:rPr lang="en-US" altLang="ja-JP" sz="1800" dirty="0"/>
                <a:t>.</a:t>
              </a:r>
              <a:r>
                <a:rPr lang="ja-JP" altLang="en-US" sz="1800" dirty="0"/>
                <a:t>データを</a:t>
              </a:r>
              <a:r>
                <a:rPr lang="en-US" altLang="ja-JP" sz="1800" dirty="0" err="1"/>
                <a:t>gnuplot</a:t>
              </a:r>
              <a:r>
                <a:rPr lang="ja-JP" altLang="en-US" sz="1800" dirty="0"/>
                <a:t>などでプロットした</a:t>
              </a:r>
              <a:r>
                <a:rPr lang="en-US" altLang="ja-JP" sz="1800" dirty="0"/>
                <a:t>.</a:t>
              </a:r>
              <a:endParaRPr lang="ja-JP" altLang="en-US" sz="1800" dirty="0"/>
            </a:p>
          </p:txBody>
        </p:sp>
        <p:sp>
          <p:nvSpPr>
            <p:cNvPr id="6150" name="テキスト ボックス 11">
              <a:extLst>
                <a:ext uri="{FF2B5EF4-FFF2-40B4-BE49-F238E27FC236}">
                  <a16:creationId xmlns:a16="http://schemas.microsoft.com/office/drawing/2014/main" id="{45F6CBD4-327C-46D2-BF2F-33EAC4A9932B}"/>
                </a:ext>
              </a:extLst>
            </p:cNvPr>
            <p:cNvSpPr txBox="1">
              <a:spLocks noChangeArrowheads="1"/>
            </p:cNvSpPr>
            <p:nvPr/>
          </p:nvSpPr>
          <p:spPr bwMode="auto">
            <a:xfrm>
              <a:off x="2868613" y="3827463"/>
              <a:ext cx="8053387" cy="6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gn="just">
                <a:lnSpc>
                  <a:spcPct val="100000"/>
                </a:lnSpc>
                <a:spcBef>
                  <a:spcPct val="0"/>
                </a:spcBef>
                <a:buFontTx/>
                <a:buNone/>
              </a:pPr>
              <a:r>
                <a:rPr lang="ja-JP" altLang="en-US" sz="1800" dirty="0"/>
                <a:t>各楽器のスペクトラムを重ね合わせてプロット</a:t>
              </a:r>
              <a:r>
                <a:rPr lang="en-US" altLang="ja-JP" sz="1800" dirty="0"/>
                <a:t>.</a:t>
              </a:r>
              <a:r>
                <a:rPr lang="ja-JP" altLang="en-US" sz="1800" dirty="0"/>
                <a:t>お互いの類似する点や異なる点を見つける</a:t>
              </a:r>
              <a:r>
                <a:rPr lang="en-US" altLang="ja-JP" sz="1800" dirty="0"/>
                <a:t>.</a:t>
              </a:r>
              <a:endParaRPr lang="ja-JP" altLang="en-US" sz="1800" dirty="0"/>
            </a:p>
          </p:txBody>
        </p:sp>
        <p:sp>
          <p:nvSpPr>
            <p:cNvPr id="6151" name="テキスト ボックス 12">
              <a:extLst>
                <a:ext uri="{FF2B5EF4-FFF2-40B4-BE49-F238E27FC236}">
                  <a16:creationId xmlns:a16="http://schemas.microsoft.com/office/drawing/2014/main" id="{31753D14-6254-4E5D-A0E6-5093C98E8E5B}"/>
                </a:ext>
              </a:extLst>
            </p:cNvPr>
            <p:cNvSpPr txBox="1">
              <a:spLocks noChangeArrowheads="1"/>
            </p:cNvSpPr>
            <p:nvPr/>
          </p:nvSpPr>
          <p:spPr bwMode="auto">
            <a:xfrm>
              <a:off x="2868613" y="4776788"/>
              <a:ext cx="8053387" cy="3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gn="just">
                <a:lnSpc>
                  <a:spcPct val="100000"/>
                </a:lnSpc>
                <a:spcBef>
                  <a:spcPct val="0"/>
                </a:spcBef>
                <a:buFontTx/>
                <a:buNone/>
              </a:pPr>
              <a:r>
                <a:rPr lang="ja-JP" altLang="en-US" sz="1800" dirty="0"/>
                <a:t>判別方針は前工程で見つけた類似点と相違点から区別できるであろう方針を考えた</a:t>
              </a:r>
              <a:r>
                <a:rPr lang="en-US" altLang="ja-JP" sz="1800" dirty="0"/>
                <a:t>.</a:t>
              </a:r>
              <a:endParaRPr lang="ja-JP" altLang="en-US" sz="1800" dirty="0"/>
            </a:p>
          </p:txBody>
        </p:sp>
        <p:sp>
          <p:nvSpPr>
            <p:cNvPr id="6152" name="テキスト ボックス 13">
              <a:extLst>
                <a:ext uri="{FF2B5EF4-FFF2-40B4-BE49-F238E27FC236}">
                  <a16:creationId xmlns:a16="http://schemas.microsoft.com/office/drawing/2014/main" id="{8A46C544-042F-4CF5-A919-DB6C44468284}"/>
                </a:ext>
              </a:extLst>
            </p:cNvPr>
            <p:cNvSpPr txBox="1">
              <a:spLocks noChangeArrowheads="1"/>
            </p:cNvSpPr>
            <p:nvPr/>
          </p:nvSpPr>
          <p:spPr bwMode="auto">
            <a:xfrm>
              <a:off x="2868613" y="5719763"/>
              <a:ext cx="8053387" cy="6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gn="just">
                <a:lnSpc>
                  <a:spcPct val="100000"/>
                </a:lnSpc>
                <a:spcBef>
                  <a:spcPct val="0"/>
                </a:spcBef>
                <a:buFontTx/>
                <a:buNone/>
              </a:pPr>
              <a:r>
                <a:rPr lang="ja-JP" altLang="en-US" sz="1800" dirty="0"/>
                <a:t>考えた方針を元にデータを処理</a:t>
              </a:r>
              <a:r>
                <a:rPr lang="en-US" altLang="ja-JP" sz="1800" dirty="0"/>
                <a:t>.</a:t>
              </a:r>
              <a:r>
                <a:rPr lang="ja-JP" altLang="en-US" sz="1800" dirty="0"/>
                <a:t>そのデータをカレイダグラフを利用してプロットした</a:t>
              </a:r>
              <a:r>
                <a:rPr lang="en-US" altLang="ja-JP" sz="1800" dirty="0"/>
                <a:t>.</a:t>
              </a:r>
              <a:r>
                <a:rPr lang="ja-JP" altLang="en-US" sz="1800" dirty="0"/>
                <a:t>それらのグラフより分類や判別が出来ているかどうかを実際に確かめた</a:t>
              </a:r>
              <a:r>
                <a:rPr lang="en-US" altLang="ja-JP" sz="1800" dirty="0"/>
                <a:t>.</a:t>
              </a:r>
              <a:endParaRPr lang="ja-JP" altLang="en-US" sz="1800" dirty="0"/>
            </a:p>
          </p:txBody>
        </p:sp>
        <p:sp>
          <p:nvSpPr>
            <p:cNvPr id="6153" name="テキスト ボックス 14">
              <a:extLst>
                <a:ext uri="{FF2B5EF4-FFF2-40B4-BE49-F238E27FC236}">
                  <a16:creationId xmlns:a16="http://schemas.microsoft.com/office/drawing/2014/main" id="{EAEC7388-DFC4-437B-AB6D-2127C9058E46}"/>
                </a:ext>
              </a:extLst>
            </p:cNvPr>
            <p:cNvSpPr txBox="1">
              <a:spLocks noChangeArrowheads="1"/>
            </p:cNvSpPr>
            <p:nvPr/>
          </p:nvSpPr>
          <p:spPr bwMode="auto">
            <a:xfrm>
              <a:off x="2868613" y="1930400"/>
              <a:ext cx="8053387" cy="3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gn="just">
                <a:lnSpc>
                  <a:spcPct val="100000"/>
                </a:lnSpc>
                <a:spcBef>
                  <a:spcPct val="0"/>
                </a:spcBef>
                <a:buFontTx/>
                <a:buNone/>
              </a:pPr>
              <a:r>
                <a:rPr lang="ja-JP" altLang="en-US" sz="1800" dirty="0"/>
                <a:t>今回は</a:t>
              </a:r>
              <a:r>
                <a:rPr lang="en-US" altLang="ja-JP" sz="1800" dirty="0"/>
                <a:t>DAW</a:t>
              </a:r>
              <a:r>
                <a:rPr lang="ja-JP" altLang="en-US" sz="1800" dirty="0"/>
                <a:t>ソフトウェア（</a:t>
              </a:r>
              <a:r>
                <a:rPr lang="en-US" altLang="ja-JP" sz="1800" dirty="0" err="1"/>
                <a:t>Presonus</a:t>
              </a:r>
              <a:r>
                <a:rPr lang="ja-JP" altLang="en-US" sz="1800" dirty="0"/>
                <a:t>社</a:t>
              </a:r>
              <a:r>
                <a:rPr lang="en-US" altLang="ja-JP" sz="1800" dirty="0"/>
                <a:t>Studio One3</a:t>
              </a:r>
              <a:r>
                <a:rPr lang="ja-JP" altLang="en-US" sz="1800" dirty="0"/>
                <a:t>）より六種類の楽器の音を採取した</a:t>
              </a:r>
              <a:r>
                <a:rPr lang="en-US" altLang="ja-JP" sz="1800" dirty="0"/>
                <a:t>.</a:t>
              </a:r>
              <a:endParaRPr lang="ja-JP" altLang="en-US" sz="1800" dirty="0"/>
            </a:p>
          </p:txBody>
        </p:sp>
        <p:sp>
          <p:nvSpPr>
            <p:cNvPr id="2" name="四角形: 角を丸くする 1">
              <a:extLst>
                <a:ext uri="{FF2B5EF4-FFF2-40B4-BE49-F238E27FC236}">
                  <a16:creationId xmlns:a16="http://schemas.microsoft.com/office/drawing/2014/main" id="{A0356B12-18B2-409A-B649-88626BB5722B}"/>
                </a:ext>
              </a:extLst>
            </p:cNvPr>
            <p:cNvSpPr/>
            <p:nvPr/>
          </p:nvSpPr>
          <p:spPr>
            <a:xfrm>
              <a:off x="844550" y="1690688"/>
              <a:ext cx="1736725" cy="847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kumimoji="1" lang="ja-JP" altLang="en-US" dirty="0"/>
                <a:t>音源採取</a:t>
              </a:r>
            </a:p>
          </p:txBody>
        </p:sp>
        <p:sp>
          <p:nvSpPr>
            <p:cNvPr id="6" name="四角形: 角を丸くする 5">
              <a:extLst>
                <a:ext uri="{FF2B5EF4-FFF2-40B4-BE49-F238E27FC236}">
                  <a16:creationId xmlns:a16="http://schemas.microsoft.com/office/drawing/2014/main" id="{494D8E04-E009-4D86-A76C-43327521F8E8}"/>
                </a:ext>
              </a:extLst>
            </p:cNvPr>
            <p:cNvSpPr/>
            <p:nvPr/>
          </p:nvSpPr>
          <p:spPr>
            <a:xfrm>
              <a:off x="844550" y="2638425"/>
              <a:ext cx="1736725" cy="847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kumimoji="1" lang="ja-JP" altLang="en-US" dirty="0"/>
                <a:t>周波数解析</a:t>
              </a:r>
            </a:p>
          </p:txBody>
        </p:sp>
        <p:sp>
          <p:nvSpPr>
            <p:cNvPr id="7" name="四角形: 角を丸くする 6">
              <a:extLst>
                <a:ext uri="{FF2B5EF4-FFF2-40B4-BE49-F238E27FC236}">
                  <a16:creationId xmlns:a16="http://schemas.microsoft.com/office/drawing/2014/main" id="{853D5A8C-0E80-4E03-A993-F49AF2A3B771}"/>
                </a:ext>
              </a:extLst>
            </p:cNvPr>
            <p:cNvSpPr/>
            <p:nvPr/>
          </p:nvSpPr>
          <p:spPr>
            <a:xfrm>
              <a:off x="844550" y="3586163"/>
              <a:ext cx="1736725" cy="847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kumimoji="1" lang="ja-JP" altLang="en-US" dirty="0"/>
                <a:t>楽器の特徴を見つける</a:t>
              </a:r>
            </a:p>
          </p:txBody>
        </p:sp>
        <p:sp>
          <p:nvSpPr>
            <p:cNvPr id="8" name="四角形: 角を丸くする 7">
              <a:extLst>
                <a:ext uri="{FF2B5EF4-FFF2-40B4-BE49-F238E27FC236}">
                  <a16:creationId xmlns:a16="http://schemas.microsoft.com/office/drawing/2014/main" id="{129A2CF8-76DA-4F83-A7BF-97B27C71D8D0}"/>
                </a:ext>
              </a:extLst>
            </p:cNvPr>
            <p:cNvSpPr/>
            <p:nvPr/>
          </p:nvSpPr>
          <p:spPr>
            <a:xfrm>
              <a:off x="844550" y="4533900"/>
              <a:ext cx="1736725" cy="847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kumimoji="1" lang="ja-JP" altLang="en-US" dirty="0"/>
                <a:t>判別・分類方針の選定</a:t>
              </a:r>
            </a:p>
          </p:txBody>
        </p:sp>
        <p:sp>
          <p:nvSpPr>
            <p:cNvPr id="9" name="四角形: 角を丸くする 8">
              <a:extLst>
                <a:ext uri="{FF2B5EF4-FFF2-40B4-BE49-F238E27FC236}">
                  <a16:creationId xmlns:a16="http://schemas.microsoft.com/office/drawing/2014/main" id="{251F700E-AEEB-489C-823E-A6CE83552A6E}"/>
                </a:ext>
              </a:extLst>
            </p:cNvPr>
            <p:cNvSpPr/>
            <p:nvPr/>
          </p:nvSpPr>
          <p:spPr>
            <a:xfrm>
              <a:off x="844550" y="5481638"/>
              <a:ext cx="1736725" cy="847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kumimoji="1" lang="ja-JP" altLang="en-US" dirty="0"/>
                <a:t>三つの方針により分類</a:t>
              </a:r>
            </a:p>
          </p:txBody>
        </p:sp>
        <p:cxnSp>
          <p:nvCxnSpPr>
            <p:cNvPr id="10" name="直線矢印コネクタ 9">
              <a:extLst>
                <a:ext uri="{FF2B5EF4-FFF2-40B4-BE49-F238E27FC236}">
                  <a16:creationId xmlns:a16="http://schemas.microsoft.com/office/drawing/2014/main" id="{674357E2-AAD8-4BD9-8008-75C13A8F6696}"/>
                </a:ext>
              </a:extLst>
            </p:cNvPr>
            <p:cNvCxnSpPr>
              <a:cxnSpLocks/>
            </p:cNvCxnSpPr>
            <p:nvPr/>
          </p:nvCxnSpPr>
          <p:spPr>
            <a:xfrm>
              <a:off x="485775" y="1690688"/>
              <a:ext cx="0" cy="4638675"/>
            </a:xfrm>
            <a:prstGeom prst="straightConnector1">
              <a:avLst/>
            </a:prstGeom>
            <a:ln w="38100">
              <a:solidFill>
                <a:schemeClr val="accent1">
                  <a:lumMod val="50000"/>
                </a:schemeClr>
              </a:solidFill>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33DF5AD-5364-4B1C-AE98-4B208BE67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02" y="3060796"/>
            <a:ext cx="7441035" cy="3724392"/>
          </a:xfrm>
          <a:prstGeom prst="rect">
            <a:avLst/>
          </a:prstGeom>
        </p:spPr>
      </p:pic>
      <p:sp>
        <p:nvSpPr>
          <p:cNvPr id="7170" name="タイトル 1">
            <a:extLst>
              <a:ext uri="{FF2B5EF4-FFF2-40B4-BE49-F238E27FC236}">
                <a16:creationId xmlns:a16="http://schemas.microsoft.com/office/drawing/2014/main" id="{477F23AF-519A-4CBD-93BC-3E5193F567D0}"/>
              </a:ext>
            </a:extLst>
          </p:cNvPr>
          <p:cNvSpPr>
            <a:spLocks noGrp="1" noChangeArrowheads="1"/>
          </p:cNvSpPr>
          <p:nvPr>
            <p:ph type="title"/>
          </p:nvPr>
        </p:nvSpPr>
        <p:spPr>
          <a:xfrm>
            <a:off x="844550" y="235248"/>
            <a:ext cx="10515600" cy="1325563"/>
          </a:xfrm>
        </p:spPr>
        <p:txBody>
          <a:bodyPr/>
          <a:lstStyle/>
          <a:p>
            <a:r>
              <a:rPr lang="ja-JP" altLang="en-US" sz="4800" dirty="0"/>
              <a:t>周波数解析（スペクトラム）</a:t>
            </a:r>
          </a:p>
        </p:txBody>
      </p:sp>
      <p:sp>
        <p:nvSpPr>
          <p:cNvPr id="7171" name="コンテンツ プレースホルダー 2">
            <a:extLst>
              <a:ext uri="{FF2B5EF4-FFF2-40B4-BE49-F238E27FC236}">
                <a16:creationId xmlns:a16="http://schemas.microsoft.com/office/drawing/2014/main" id="{8C0ABF97-BEAA-4E93-A571-90EECA0F8554}"/>
              </a:ext>
            </a:extLst>
          </p:cNvPr>
          <p:cNvSpPr>
            <a:spLocks noGrp="1" noChangeArrowheads="1"/>
          </p:cNvSpPr>
          <p:nvPr>
            <p:ph idx="1"/>
          </p:nvPr>
        </p:nvSpPr>
        <p:spPr>
          <a:xfrm>
            <a:off x="631971" y="1386389"/>
            <a:ext cx="10515600" cy="4351337"/>
          </a:xfrm>
        </p:spPr>
        <p:txBody>
          <a:bodyPr/>
          <a:lstStyle/>
          <a:p>
            <a:r>
              <a:rPr lang="ja-JP" altLang="en-US" dirty="0"/>
              <a:t>横軸が周波数</a:t>
            </a:r>
            <a:r>
              <a:rPr lang="en-US" altLang="ja-JP" dirty="0"/>
              <a:t>,</a:t>
            </a:r>
            <a:r>
              <a:rPr lang="ja-JP" altLang="en-US" dirty="0"/>
              <a:t>縦軸がパワーを表すグラフである</a:t>
            </a:r>
            <a:r>
              <a:rPr lang="en-US" altLang="ja-JP" dirty="0"/>
              <a:t>.</a:t>
            </a:r>
            <a:r>
              <a:rPr lang="ja-JP" altLang="en-US" dirty="0"/>
              <a:t>その楽器に含まれる周波数成分を見て特徴を知ることが出来る</a:t>
            </a:r>
            <a:r>
              <a:rPr lang="en-US" altLang="ja-JP" dirty="0"/>
              <a:t>.</a:t>
            </a:r>
          </a:p>
          <a:p>
            <a:r>
              <a:rPr lang="ja-JP" altLang="en-US" dirty="0"/>
              <a:t>今回はスペクトラムの作成にサウンド編集ソフトの</a:t>
            </a:r>
            <a:r>
              <a:rPr lang="en-US" altLang="ja-JP" dirty="0"/>
              <a:t>Audacity</a:t>
            </a:r>
            <a:r>
              <a:rPr lang="ja-JP" altLang="en-US" dirty="0"/>
              <a:t>にあるスペクトラム表示機能を利用した</a:t>
            </a:r>
            <a:r>
              <a:rPr lang="en-US" altLang="ja-JP" dirty="0"/>
              <a:t>.</a:t>
            </a:r>
          </a:p>
          <a:p>
            <a:endParaRPr lang="en-US" altLang="ja-JP" dirty="0"/>
          </a:p>
        </p:txBody>
      </p:sp>
      <p:sp>
        <p:nvSpPr>
          <p:cNvPr id="4" name="スライド番号プレースホルダー 3">
            <a:extLst>
              <a:ext uri="{FF2B5EF4-FFF2-40B4-BE49-F238E27FC236}">
                <a16:creationId xmlns:a16="http://schemas.microsoft.com/office/drawing/2014/main" id="{1D67A835-839F-43C6-9CB2-C2A7B90863A9}"/>
              </a:ext>
            </a:extLst>
          </p:cNvPr>
          <p:cNvSpPr>
            <a:spLocks noGrp="1"/>
          </p:cNvSpPr>
          <p:nvPr>
            <p:ph type="sldNum" sz="quarter" idx="12"/>
          </p:nvPr>
        </p:nvSpPr>
        <p:spPr/>
        <p:txBody>
          <a:bodyPr/>
          <a:lstStyle/>
          <a:p>
            <a:pPr>
              <a:defRPr/>
            </a:pPr>
            <a:fld id="{D267C7EB-E72D-417A-B2D5-EEF394117705}" type="slidenum">
              <a:rPr lang="ja-JP" altLang="en-US" sz="3200" smtClean="0"/>
              <a:pPr>
                <a:defRPr/>
              </a:pPr>
              <a:t>4</a:t>
            </a:fld>
            <a:endParaRPr lang="ja-JP" altLang="en-US" dirty="0"/>
          </a:p>
        </p:txBody>
      </p:sp>
      <p:sp>
        <p:nvSpPr>
          <p:cNvPr id="7174" name="テキスト ボックス 1">
            <a:extLst>
              <a:ext uri="{FF2B5EF4-FFF2-40B4-BE49-F238E27FC236}">
                <a16:creationId xmlns:a16="http://schemas.microsoft.com/office/drawing/2014/main" id="{C3F4CAA9-DC88-4FAC-945E-6C0EB11754D9}"/>
              </a:ext>
            </a:extLst>
          </p:cNvPr>
          <p:cNvSpPr txBox="1">
            <a:spLocks noChangeArrowheads="1"/>
          </p:cNvSpPr>
          <p:nvPr/>
        </p:nvSpPr>
        <p:spPr bwMode="auto">
          <a:xfrm>
            <a:off x="6610525" y="6118078"/>
            <a:ext cx="57004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600" dirty="0"/>
              <a:t>参考：</a:t>
            </a:r>
            <a:r>
              <a:rPr kumimoji="0" lang="en-US" altLang="ja-JP" sz="1600" dirty="0"/>
              <a:t>Time-Frequency Analysis of Musical Instruments(2002) Jeremy F. </a:t>
            </a:r>
            <a:r>
              <a:rPr kumimoji="0" lang="en-US" altLang="ja-JP" sz="1600" dirty="0" err="1"/>
              <a:t>Alm</a:t>
            </a:r>
            <a:r>
              <a:rPr kumimoji="0" lang="en-US" altLang="ja-JP" sz="1600" dirty="0"/>
              <a:t> and James S. Walker</a:t>
            </a:r>
            <a:endParaRPr lang="ja-JP" altLang="en-US" sz="1600" dirty="0"/>
          </a:p>
        </p:txBody>
      </p:sp>
      <p:sp>
        <p:nvSpPr>
          <p:cNvPr id="8" name="テキスト ボックス 7">
            <a:extLst>
              <a:ext uri="{FF2B5EF4-FFF2-40B4-BE49-F238E27FC236}">
                <a16:creationId xmlns:a16="http://schemas.microsoft.com/office/drawing/2014/main" id="{0D36C7C2-8F6F-415F-820F-A22BC995F21C}"/>
              </a:ext>
            </a:extLst>
          </p:cNvPr>
          <p:cNvSpPr txBox="1"/>
          <p:nvPr/>
        </p:nvSpPr>
        <p:spPr>
          <a:xfrm>
            <a:off x="6467616" y="3201828"/>
            <a:ext cx="5318915" cy="2862322"/>
          </a:xfrm>
          <a:prstGeom prst="rect">
            <a:avLst/>
          </a:prstGeom>
          <a:noFill/>
        </p:spPr>
        <p:txBody>
          <a:bodyPr wrap="square" rtlCol="0">
            <a:spAutoFit/>
          </a:bodyPr>
          <a:lstStyle/>
          <a:p>
            <a:r>
              <a:rPr kumimoji="1" lang="ja-JP" altLang="en-US" dirty="0"/>
              <a:t>左図は</a:t>
            </a:r>
            <a:r>
              <a:rPr kumimoji="1" lang="en-US" altLang="ja-JP" dirty="0"/>
              <a:t>C3</a:t>
            </a:r>
            <a:r>
              <a:rPr kumimoji="1" lang="ja-JP" altLang="en-US" dirty="0"/>
              <a:t>のピアノ（青）とアコースティックギター（赤）を同時にプロットしたものである</a:t>
            </a:r>
            <a:r>
              <a:rPr kumimoji="1" lang="en-US" altLang="ja-JP" dirty="0"/>
              <a:t>.</a:t>
            </a:r>
          </a:p>
          <a:p>
            <a:endParaRPr kumimoji="1" lang="en-US" altLang="ja-JP" dirty="0"/>
          </a:p>
          <a:p>
            <a:r>
              <a:rPr kumimoji="1" lang="ja-JP" altLang="en-US" dirty="0"/>
              <a:t>今回の研究では</a:t>
            </a:r>
            <a:r>
              <a:rPr kumimoji="1" lang="en-US" altLang="ja-JP" dirty="0"/>
              <a:t>A3</a:t>
            </a:r>
            <a:r>
              <a:rPr kumimoji="1" lang="ja-JP" altLang="en-US" dirty="0"/>
              <a:t>を</a:t>
            </a:r>
            <a:r>
              <a:rPr kumimoji="1" lang="en-US" altLang="ja-JP" dirty="0"/>
              <a:t>440Hz</a:t>
            </a:r>
            <a:r>
              <a:rPr kumimoji="1" lang="ja-JP" altLang="en-US" dirty="0"/>
              <a:t>とする</a:t>
            </a:r>
            <a:r>
              <a:rPr kumimoji="1" lang="en-US" altLang="ja-JP" dirty="0"/>
              <a:t>.</a:t>
            </a:r>
            <a:r>
              <a:rPr kumimoji="1" lang="ja-JP" altLang="en-US" dirty="0"/>
              <a:t>ここでの</a:t>
            </a:r>
            <a:r>
              <a:rPr kumimoji="1" lang="en-US" altLang="ja-JP" dirty="0"/>
              <a:t>C</a:t>
            </a:r>
            <a:r>
              <a:rPr kumimoji="1" lang="ja-JP" altLang="en-US" dirty="0"/>
              <a:t>はドの音</a:t>
            </a:r>
            <a:r>
              <a:rPr kumimoji="1" lang="en-US" altLang="ja-JP" dirty="0"/>
              <a:t>A</a:t>
            </a:r>
            <a:r>
              <a:rPr kumimoji="1" lang="ja-JP" altLang="en-US" dirty="0"/>
              <a:t>はラの音であり音階の表記は「米英式」と呼ばれる方式を使った</a:t>
            </a:r>
            <a:r>
              <a:rPr kumimoji="1" lang="en-US" altLang="ja-JP" dirty="0"/>
              <a:t>.</a:t>
            </a:r>
          </a:p>
          <a:p>
            <a:endParaRPr kumimoji="1" lang="en-US" altLang="ja-JP" dirty="0"/>
          </a:p>
          <a:p>
            <a:r>
              <a:rPr kumimoji="1" lang="ja-JP" altLang="en-US" dirty="0"/>
              <a:t>スペクトラムの特徴を見る際にピークの山を主に見る</a:t>
            </a:r>
            <a:r>
              <a:rPr kumimoji="1" lang="en-US" altLang="ja-JP" dirty="0"/>
              <a:t>.</a:t>
            </a:r>
            <a:r>
              <a:rPr kumimoji="1" lang="ja-JP" altLang="en-US" dirty="0"/>
              <a:t>ここでのピークの山とは左図青の山のようなことを言う</a:t>
            </a:r>
            <a:r>
              <a:rPr kumimoji="1" lang="en-US" altLang="ja-JP" dirty="0"/>
              <a:t>.</a:t>
            </a:r>
            <a:endParaRPr kumimoji="1" lang="ja-JP" altLang="en-US" dirty="0"/>
          </a:p>
        </p:txBody>
      </p:sp>
      <p:sp>
        <p:nvSpPr>
          <p:cNvPr id="2" name="円弧 1">
            <a:extLst>
              <a:ext uri="{FF2B5EF4-FFF2-40B4-BE49-F238E27FC236}">
                <a16:creationId xmlns:a16="http://schemas.microsoft.com/office/drawing/2014/main" id="{505858AA-5247-4FA5-934E-6E224C5BC2E2}"/>
              </a:ext>
            </a:extLst>
          </p:cNvPr>
          <p:cNvSpPr/>
          <p:nvPr/>
        </p:nvSpPr>
        <p:spPr>
          <a:xfrm>
            <a:off x="2583809" y="4503823"/>
            <a:ext cx="1577130" cy="1426117"/>
          </a:xfrm>
          <a:prstGeom prst="arc">
            <a:avLst>
              <a:gd name="adj1" fmla="val 10926334"/>
              <a:gd name="adj2" fmla="val 21527637"/>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E122BE8-652B-4E7E-8576-DE7DB2E9B97A}"/>
              </a:ext>
            </a:extLst>
          </p:cNvPr>
          <p:cNvSpPr/>
          <p:nvPr/>
        </p:nvSpPr>
        <p:spPr>
          <a:xfrm>
            <a:off x="4343957" y="4219662"/>
            <a:ext cx="1752043" cy="443551"/>
          </a:xfrm>
          <a:prstGeom prst="wedgeRoundRectCallout">
            <a:avLst>
              <a:gd name="adj1" fmla="val -65991"/>
              <a:gd name="adj2" fmla="val 50331"/>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ピークの山の例</a:t>
            </a:r>
          </a:p>
        </p:txBody>
      </p:sp>
      <p:sp>
        <p:nvSpPr>
          <p:cNvPr id="14" name="テキスト ボックス 13">
            <a:extLst>
              <a:ext uri="{FF2B5EF4-FFF2-40B4-BE49-F238E27FC236}">
                <a16:creationId xmlns:a16="http://schemas.microsoft.com/office/drawing/2014/main" id="{79A83522-4594-4237-9068-E3047945B7D4}"/>
              </a:ext>
            </a:extLst>
          </p:cNvPr>
          <p:cNvSpPr txBox="1"/>
          <p:nvPr/>
        </p:nvSpPr>
        <p:spPr>
          <a:xfrm>
            <a:off x="2686107" y="6546744"/>
            <a:ext cx="781726" cy="369332"/>
          </a:xfrm>
          <a:prstGeom prst="rect">
            <a:avLst/>
          </a:prstGeom>
          <a:noFill/>
        </p:spPr>
        <p:txBody>
          <a:bodyPr wrap="square" rtlCol="0">
            <a:spAutoFit/>
          </a:bodyPr>
          <a:lstStyle/>
          <a:p>
            <a:r>
              <a:rPr kumimoji="1" lang="en-US" altLang="ja-JP" dirty="0"/>
              <a:t>10kHz</a:t>
            </a:r>
            <a:endParaRPr kumimoji="1" lang="ja-JP" altLang="en-US" dirty="0"/>
          </a:p>
        </p:txBody>
      </p:sp>
      <p:sp>
        <p:nvSpPr>
          <p:cNvPr id="15" name="テキスト ボックス 14">
            <a:extLst>
              <a:ext uri="{FF2B5EF4-FFF2-40B4-BE49-F238E27FC236}">
                <a16:creationId xmlns:a16="http://schemas.microsoft.com/office/drawing/2014/main" id="{2F0E256C-F982-4B8C-9EFE-22DCC6915232}"/>
              </a:ext>
            </a:extLst>
          </p:cNvPr>
          <p:cNvSpPr txBox="1"/>
          <p:nvPr/>
        </p:nvSpPr>
        <p:spPr>
          <a:xfrm>
            <a:off x="1384805" y="6536809"/>
            <a:ext cx="708558" cy="369332"/>
          </a:xfrm>
          <a:prstGeom prst="rect">
            <a:avLst/>
          </a:prstGeom>
          <a:noFill/>
        </p:spPr>
        <p:txBody>
          <a:bodyPr wrap="square" rtlCol="0">
            <a:spAutoFit/>
          </a:bodyPr>
          <a:lstStyle/>
          <a:p>
            <a:r>
              <a:rPr kumimoji="1" lang="en-US" altLang="ja-JP" dirty="0"/>
              <a:t>5kHz</a:t>
            </a:r>
            <a:endParaRPr kumimoji="1" lang="ja-JP" altLang="en-US" dirty="0"/>
          </a:p>
        </p:txBody>
      </p:sp>
      <p:sp>
        <p:nvSpPr>
          <p:cNvPr id="16" name="テキスト ボックス 15">
            <a:extLst>
              <a:ext uri="{FF2B5EF4-FFF2-40B4-BE49-F238E27FC236}">
                <a16:creationId xmlns:a16="http://schemas.microsoft.com/office/drawing/2014/main" id="{DCCEABCA-D5DC-406E-9A84-656FD86D4F18}"/>
              </a:ext>
            </a:extLst>
          </p:cNvPr>
          <p:cNvSpPr txBox="1"/>
          <p:nvPr/>
        </p:nvSpPr>
        <p:spPr>
          <a:xfrm>
            <a:off x="4060577" y="6536809"/>
            <a:ext cx="781726" cy="369332"/>
          </a:xfrm>
          <a:prstGeom prst="rect">
            <a:avLst/>
          </a:prstGeom>
          <a:noFill/>
        </p:spPr>
        <p:txBody>
          <a:bodyPr wrap="square" rtlCol="0">
            <a:spAutoFit/>
          </a:bodyPr>
          <a:lstStyle/>
          <a:p>
            <a:r>
              <a:rPr kumimoji="1" lang="en-US" altLang="ja-JP" dirty="0"/>
              <a:t>15kHz</a:t>
            </a:r>
            <a:endParaRPr kumimoji="1" lang="ja-JP" altLang="en-US" dirty="0"/>
          </a:p>
        </p:txBody>
      </p:sp>
      <p:sp>
        <p:nvSpPr>
          <p:cNvPr id="17" name="テキスト ボックス 16">
            <a:extLst>
              <a:ext uri="{FF2B5EF4-FFF2-40B4-BE49-F238E27FC236}">
                <a16:creationId xmlns:a16="http://schemas.microsoft.com/office/drawing/2014/main" id="{518FF32B-E3FB-4302-9D53-190515AF8A1D}"/>
              </a:ext>
            </a:extLst>
          </p:cNvPr>
          <p:cNvSpPr txBox="1"/>
          <p:nvPr/>
        </p:nvSpPr>
        <p:spPr>
          <a:xfrm>
            <a:off x="5587555" y="6546744"/>
            <a:ext cx="781726" cy="369332"/>
          </a:xfrm>
          <a:prstGeom prst="rect">
            <a:avLst/>
          </a:prstGeom>
          <a:noFill/>
        </p:spPr>
        <p:txBody>
          <a:bodyPr wrap="square" rtlCol="0">
            <a:spAutoFit/>
          </a:bodyPr>
          <a:lstStyle/>
          <a:p>
            <a:r>
              <a:rPr kumimoji="1" lang="en-US" altLang="ja-JP" dirty="0"/>
              <a:t>20kHz</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2D45B8E6-3BE6-48E7-A35B-1808933608ED}"/>
              </a:ext>
            </a:extLst>
          </p:cNvPr>
          <p:cNvSpPr>
            <a:spLocks noGrp="1" noChangeArrowheads="1"/>
          </p:cNvSpPr>
          <p:nvPr>
            <p:ph type="title"/>
          </p:nvPr>
        </p:nvSpPr>
        <p:spPr/>
        <p:txBody>
          <a:bodyPr/>
          <a:lstStyle/>
          <a:p>
            <a:pPr eaLnBrk="1" hangingPunct="1"/>
            <a:r>
              <a:rPr lang="ja-JP" altLang="en-US" sz="4800" dirty="0"/>
              <a:t>周波数解析（スペクトログラム）</a:t>
            </a:r>
          </a:p>
        </p:txBody>
      </p:sp>
      <p:sp>
        <p:nvSpPr>
          <p:cNvPr id="8195" name="コンテンツ プレースホルダー 6">
            <a:extLst>
              <a:ext uri="{FF2B5EF4-FFF2-40B4-BE49-F238E27FC236}">
                <a16:creationId xmlns:a16="http://schemas.microsoft.com/office/drawing/2014/main" id="{E0B16F35-6C18-48B0-852D-7C9747B0D497}"/>
              </a:ext>
            </a:extLst>
          </p:cNvPr>
          <p:cNvSpPr>
            <a:spLocks noGrp="1" noChangeArrowheads="1"/>
          </p:cNvSpPr>
          <p:nvPr>
            <p:ph idx="1"/>
          </p:nvPr>
        </p:nvSpPr>
        <p:spPr>
          <a:xfrm>
            <a:off x="844550" y="1690688"/>
            <a:ext cx="10515600" cy="4351337"/>
          </a:xfrm>
        </p:spPr>
        <p:txBody>
          <a:bodyPr/>
          <a:lstStyle/>
          <a:p>
            <a:pPr eaLnBrk="1" hangingPunct="1"/>
            <a:r>
              <a:rPr lang="ja-JP" altLang="en-US" sz="2400" dirty="0"/>
              <a:t>スペクトログラムは横軸が時間で縦軸が周波数を表示する</a:t>
            </a:r>
            <a:r>
              <a:rPr lang="en-US" altLang="ja-JP" sz="2400" dirty="0"/>
              <a:t>.</a:t>
            </a:r>
            <a:r>
              <a:rPr lang="ja-JP" altLang="en-US" sz="2400" dirty="0"/>
              <a:t>そして</a:t>
            </a:r>
            <a:r>
              <a:rPr lang="en-US" altLang="ja-JP" sz="2400" dirty="0"/>
              <a:t>,</a:t>
            </a:r>
            <a:r>
              <a:rPr lang="ja-JP" altLang="en-US" sz="2400" dirty="0"/>
              <a:t>色や濃淡を使ってその周波数がどれだけ含まれているか強度を表します</a:t>
            </a:r>
            <a:r>
              <a:rPr lang="en-US" altLang="ja-JP" sz="2400" dirty="0"/>
              <a:t>.</a:t>
            </a:r>
          </a:p>
          <a:p>
            <a:pPr eaLnBrk="1" hangingPunct="1"/>
            <a:r>
              <a:rPr lang="ja-JP" altLang="en-US" sz="2400" dirty="0"/>
              <a:t>一瞬だけの周波数解析の情報だけではわからない、その波形の特徴が時系列で分かることが特徴である</a:t>
            </a:r>
            <a:r>
              <a:rPr lang="en-US" altLang="ja-JP" sz="2400" dirty="0"/>
              <a:t>.</a:t>
            </a:r>
          </a:p>
          <a:p>
            <a:pPr eaLnBrk="1" hangingPunct="1"/>
            <a:endParaRPr lang="en-US" altLang="ja-JP" dirty="0"/>
          </a:p>
        </p:txBody>
      </p:sp>
      <p:sp>
        <p:nvSpPr>
          <p:cNvPr id="3" name="スライド番号プレースホルダー 2">
            <a:extLst>
              <a:ext uri="{FF2B5EF4-FFF2-40B4-BE49-F238E27FC236}">
                <a16:creationId xmlns:a16="http://schemas.microsoft.com/office/drawing/2014/main" id="{04B897BF-5CA7-49D5-8A27-3C12CD330D8B}"/>
              </a:ext>
            </a:extLst>
          </p:cNvPr>
          <p:cNvSpPr>
            <a:spLocks noGrp="1"/>
          </p:cNvSpPr>
          <p:nvPr>
            <p:ph type="sldNum" sz="quarter" idx="12"/>
          </p:nvPr>
        </p:nvSpPr>
        <p:spPr/>
        <p:txBody>
          <a:bodyPr/>
          <a:lstStyle/>
          <a:p>
            <a:pPr>
              <a:defRPr/>
            </a:pPr>
            <a:fld id="{554EE333-23FD-40AA-A01C-64017A0B48FC}" type="slidenum">
              <a:rPr lang="ja-JP" altLang="en-US" sz="3200" smtClean="0"/>
              <a:pPr>
                <a:defRPr/>
              </a:pPr>
              <a:t>5</a:t>
            </a:fld>
            <a:endParaRPr lang="ja-JP" altLang="en-US" dirty="0"/>
          </a:p>
        </p:txBody>
      </p:sp>
      <p:sp>
        <p:nvSpPr>
          <p:cNvPr id="8198" name="テキスト ボックス 5">
            <a:extLst>
              <a:ext uri="{FF2B5EF4-FFF2-40B4-BE49-F238E27FC236}">
                <a16:creationId xmlns:a16="http://schemas.microsoft.com/office/drawing/2014/main" id="{226CE040-C0C1-486D-A857-CB684C4112E1}"/>
              </a:ext>
            </a:extLst>
          </p:cNvPr>
          <p:cNvSpPr txBox="1">
            <a:spLocks noChangeArrowheads="1"/>
          </p:cNvSpPr>
          <p:nvPr/>
        </p:nvSpPr>
        <p:spPr bwMode="auto">
          <a:xfrm>
            <a:off x="1879134" y="6318133"/>
            <a:ext cx="9102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800" dirty="0"/>
              <a:t>参考：</a:t>
            </a:r>
            <a:r>
              <a:rPr kumimoji="0" lang="en-US" altLang="ja-JP" sz="1800" dirty="0"/>
              <a:t>Time-Frequency Analysis of Musical Instruments(2002) Jeremy F. </a:t>
            </a:r>
            <a:r>
              <a:rPr kumimoji="0" lang="en-US" altLang="ja-JP" sz="1800" dirty="0" err="1"/>
              <a:t>Alm</a:t>
            </a:r>
            <a:r>
              <a:rPr kumimoji="0" lang="en-US" altLang="ja-JP" sz="1800" dirty="0"/>
              <a:t> and James S. Walker</a:t>
            </a:r>
            <a:endParaRPr lang="ja-JP" altLang="en-US" sz="1800" dirty="0"/>
          </a:p>
        </p:txBody>
      </p:sp>
      <p:pic>
        <p:nvPicPr>
          <p:cNvPr id="8" name="図 7" descr="光 が含まれている画像&#10;&#10;自動的に生成された説明">
            <a:extLst>
              <a:ext uri="{FF2B5EF4-FFF2-40B4-BE49-F238E27FC236}">
                <a16:creationId xmlns:a16="http://schemas.microsoft.com/office/drawing/2014/main" id="{9E8B071D-C481-4226-9EA6-D3FB9EBA7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60" y="3393276"/>
            <a:ext cx="8133268" cy="2924857"/>
          </a:xfrm>
          <a:prstGeom prst="rect">
            <a:avLst/>
          </a:prstGeom>
        </p:spPr>
      </p:pic>
      <p:sp>
        <p:nvSpPr>
          <p:cNvPr id="9" name="正方形/長方形 8">
            <a:extLst>
              <a:ext uri="{FF2B5EF4-FFF2-40B4-BE49-F238E27FC236}">
                <a16:creationId xmlns:a16="http://schemas.microsoft.com/office/drawing/2014/main" id="{9508374E-021F-470D-8DC4-B7937E196E19}"/>
              </a:ext>
            </a:extLst>
          </p:cNvPr>
          <p:cNvSpPr/>
          <p:nvPr/>
        </p:nvSpPr>
        <p:spPr>
          <a:xfrm>
            <a:off x="422198" y="4689446"/>
            <a:ext cx="1456937" cy="3445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2">
            <a:extLst>
              <a:ext uri="{FF2B5EF4-FFF2-40B4-BE49-F238E27FC236}">
                <a16:creationId xmlns:a16="http://schemas.microsoft.com/office/drawing/2014/main" id="{0B4059E2-CA87-4597-9C6E-31BBE13D1523}"/>
              </a:ext>
            </a:extLst>
          </p:cNvPr>
          <p:cNvSpPr txBox="1">
            <a:spLocks noChangeArrowheads="1"/>
          </p:cNvSpPr>
          <p:nvPr/>
        </p:nvSpPr>
        <p:spPr bwMode="auto">
          <a:xfrm>
            <a:off x="8520492" y="3934437"/>
            <a:ext cx="324931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t>図はスペクトラムの例としてピアノの</a:t>
            </a:r>
            <a:r>
              <a:rPr lang="en-US" altLang="ja-JP" sz="1800" dirty="0"/>
              <a:t>C3</a:t>
            </a:r>
            <a:r>
              <a:rPr lang="ja-JP" altLang="en-US" sz="1800" dirty="0"/>
              <a:t>を演奏したスペクトラム</a:t>
            </a:r>
            <a:r>
              <a:rPr lang="en-US" altLang="ja-JP" sz="1800" dirty="0"/>
              <a:t>.</a:t>
            </a:r>
          </a:p>
          <a:p>
            <a:pPr>
              <a:lnSpc>
                <a:spcPct val="100000"/>
              </a:lnSpc>
              <a:spcBef>
                <a:spcPct val="0"/>
              </a:spcBef>
              <a:buFontTx/>
              <a:buNone/>
            </a:pPr>
            <a:endParaRPr lang="en-US" altLang="ja-JP" sz="1800" dirty="0"/>
          </a:p>
          <a:p>
            <a:pPr>
              <a:lnSpc>
                <a:spcPct val="100000"/>
              </a:lnSpc>
              <a:spcBef>
                <a:spcPct val="0"/>
              </a:spcBef>
              <a:buFontTx/>
              <a:buNone/>
            </a:pPr>
            <a:r>
              <a:rPr lang="ja-JP" altLang="en-US" sz="1800" dirty="0"/>
              <a:t>この場合ルート音より上の周波数に倍音が出ていることが見て取れる</a:t>
            </a:r>
            <a:r>
              <a:rPr lang="en-US" altLang="ja-JP" sz="1800" dirty="0"/>
              <a:t>.</a:t>
            </a:r>
            <a:endParaRPr lang="ja-JP" altLang="en-US" sz="1800" dirty="0"/>
          </a:p>
        </p:txBody>
      </p:sp>
      <p:cxnSp>
        <p:nvCxnSpPr>
          <p:cNvPr id="4" name="直線矢印コネクタ 3">
            <a:extLst>
              <a:ext uri="{FF2B5EF4-FFF2-40B4-BE49-F238E27FC236}">
                <a16:creationId xmlns:a16="http://schemas.microsoft.com/office/drawing/2014/main" id="{E7BD379F-2285-4FC7-9C73-EED561946BAF}"/>
              </a:ext>
            </a:extLst>
          </p:cNvPr>
          <p:cNvCxnSpPr>
            <a:cxnSpLocks/>
          </p:cNvCxnSpPr>
          <p:nvPr/>
        </p:nvCxnSpPr>
        <p:spPr>
          <a:xfrm flipH="1">
            <a:off x="7319405" y="5719719"/>
            <a:ext cx="129754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F8FE4C14-5619-4BC5-A7EE-CC06A29BDE82}"/>
              </a:ext>
            </a:extLst>
          </p:cNvPr>
          <p:cNvSpPr txBox="1"/>
          <p:nvPr/>
        </p:nvSpPr>
        <p:spPr>
          <a:xfrm>
            <a:off x="8542889" y="5595838"/>
            <a:ext cx="2743199" cy="461665"/>
          </a:xfrm>
          <a:prstGeom prst="rect">
            <a:avLst/>
          </a:prstGeom>
          <a:noFill/>
        </p:spPr>
        <p:txBody>
          <a:bodyPr wrap="square" rtlCol="0">
            <a:spAutoFit/>
          </a:bodyPr>
          <a:lstStyle/>
          <a:p>
            <a:r>
              <a:rPr kumimoji="1" lang="ja-JP" altLang="en-US" sz="2400" dirty="0">
                <a:solidFill>
                  <a:srgbClr val="C00000"/>
                </a:solidFill>
              </a:rPr>
              <a:t>ルート音である</a:t>
            </a:r>
            <a:r>
              <a:rPr kumimoji="1" lang="en-US" altLang="ja-JP" sz="2400" dirty="0">
                <a:solidFill>
                  <a:srgbClr val="C00000"/>
                </a:solidFill>
              </a:rPr>
              <a:t>C3</a:t>
            </a:r>
            <a:endParaRPr kumimoji="1" lang="ja-JP" altLang="en-US" sz="2400" dirty="0">
              <a:solidFill>
                <a:srgbClr val="C00000"/>
              </a:solidFill>
            </a:endParaRPr>
          </a:p>
        </p:txBody>
      </p:sp>
      <p:sp>
        <p:nvSpPr>
          <p:cNvPr id="2" name="テキスト ボックス 1">
            <a:extLst>
              <a:ext uri="{FF2B5EF4-FFF2-40B4-BE49-F238E27FC236}">
                <a16:creationId xmlns:a16="http://schemas.microsoft.com/office/drawing/2014/main" id="{739A4EEF-AA29-4B57-A126-1C39E8260F48}"/>
              </a:ext>
            </a:extLst>
          </p:cNvPr>
          <p:cNvSpPr txBox="1"/>
          <p:nvPr/>
        </p:nvSpPr>
        <p:spPr>
          <a:xfrm>
            <a:off x="-65473" y="5208195"/>
            <a:ext cx="461665" cy="1165501"/>
          </a:xfrm>
          <a:prstGeom prst="rect">
            <a:avLst/>
          </a:prstGeom>
          <a:noFill/>
        </p:spPr>
        <p:txBody>
          <a:bodyPr vert="eaVert" wrap="square" rtlCol="0">
            <a:spAutoFit/>
          </a:bodyPr>
          <a:lstStyle/>
          <a:p>
            <a:r>
              <a:rPr kumimoji="1" lang="ja-JP" altLang="en-US" dirty="0"/>
              <a:t>周波数</a:t>
            </a:r>
          </a:p>
        </p:txBody>
      </p:sp>
      <p:sp>
        <p:nvSpPr>
          <p:cNvPr id="5" name="テキスト ボックス 4">
            <a:extLst>
              <a:ext uri="{FF2B5EF4-FFF2-40B4-BE49-F238E27FC236}">
                <a16:creationId xmlns:a16="http://schemas.microsoft.com/office/drawing/2014/main" id="{93F11531-A138-47F4-8C8A-F9E2AA8CF852}"/>
              </a:ext>
            </a:extLst>
          </p:cNvPr>
          <p:cNvSpPr txBox="1"/>
          <p:nvPr/>
        </p:nvSpPr>
        <p:spPr>
          <a:xfrm>
            <a:off x="422198" y="6328307"/>
            <a:ext cx="1115736" cy="369332"/>
          </a:xfrm>
          <a:prstGeom prst="rect">
            <a:avLst/>
          </a:prstGeom>
          <a:noFill/>
        </p:spPr>
        <p:txBody>
          <a:bodyPr wrap="square" rtlCol="0">
            <a:spAutoFit/>
          </a:bodyPr>
          <a:lstStyle/>
          <a:p>
            <a:r>
              <a:rPr kumimoji="1" lang="ja-JP" altLang="en-US" dirty="0"/>
              <a:t>時間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D83FBA8A-FB4D-46C0-B39C-18F17EA5F458}"/>
              </a:ext>
            </a:extLst>
          </p:cNvPr>
          <p:cNvSpPr>
            <a:spLocks noGrp="1" noChangeArrowheads="1"/>
          </p:cNvSpPr>
          <p:nvPr>
            <p:ph type="title"/>
          </p:nvPr>
        </p:nvSpPr>
        <p:spPr>
          <a:xfrm>
            <a:off x="766763" y="206324"/>
            <a:ext cx="10515600" cy="1325562"/>
          </a:xfrm>
        </p:spPr>
        <p:txBody>
          <a:bodyPr/>
          <a:lstStyle/>
          <a:p>
            <a:pPr algn="just">
              <a:defRPr/>
            </a:pPr>
            <a:r>
              <a:rPr lang="ja-JP" altLang="en-US" sz="4800" dirty="0"/>
              <a:t>楽器の特徴を見つける</a:t>
            </a:r>
          </a:p>
        </p:txBody>
      </p:sp>
      <p:pic>
        <p:nvPicPr>
          <p:cNvPr id="9219" name="コンテンツ プレースホルダー 2">
            <a:extLst>
              <a:ext uri="{FF2B5EF4-FFF2-40B4-BE49-F238E27FC236}">
                <a16:creationId xmlns:a16="http://schemas.microsoft.com/office/drawing/2014/main" id="{19196EBA-9665-401C-BBFF-BEBEF0BA1B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9275" y="1392238"/>
            <a:ext cx="5330825" cy="2676525"/>
          </a:xfrm>
        </p:spPr>
      </p:pic>
      <p:sp>
        <p:nvSpPr>
          <p:cNvPr id="4" name="スライド番号プレースホルダー 3">
            <a:extLst>
              <a:ext uri="{FF2B5EF4-FFF2-40B4-BE49-F238E27FC236}">
                <a16:creationId xmlns:a16="http://schemas.microsoft.com/office/drawing/2014/main" id="{CC4C4EE0-1B7B-46E4-BA82-471B8C26375D}"/>
              </a:ext>
            </a:extLst>
          </p:cNvPr>
          <p:cNvSpPr>
            <a:spLocks noGrp="1"/>
          </p:cNvSpPr>
          <p:nvPr>
            <p:ph type="sldNum" sz="quarter" idx="12"/>
          </p:nvPr>
        </p:nvSpPr>
        <p:spPr>
          <a:xfrm>
            <a:off x="9195790" y="6413552"/>
            <a:ext cx="2743200" cy="365125"/>
          </a:xfrm>
        </p:spPr>
        <p:txBody>
          <a:bodyPr/>
          <a:lstStyle/>
          <a:p>
            <a:pPr>
              <a:defRPr/>
            </a:pPr>
            <a:fld id="{37C31857-191E-40FA-B4F9-553DEA4628B6}" type="slidenum">
              <a:rPr lang="ja-JP" altLang="en-US" sz="3200" smtClean="0"/>
              <a:pPr>
                <a:defRPr/>
              </a:pPr>
              <a:t>6</a:t>
            </a:fld>
            <a:endParaRPr lang="ja-JP" altLang="en-US" sz="3200" dirty="0"/>
          </a:p>
        </p:txBody>
      </p:sp>
      <p:sp>
        <p:nvSpPr>
          <p:cNvPr id="9221" name="テキスト ボックス 4">
            <a:extLst>
              <a:ext uri="{FF2B5EF4-FFF2-40B4-BE49-F238E27FC236}">
                <a16:creationId xmlns:a16="http://schemas.microsoft.com/office/drawing/2014/main" id="{A6C96AF2-4445-4981-B637-62D385DC4FC9}"/>
              </a:ext>
            </a:extLst>
          </p:cNvPr>
          <p:cNvSpPr txBox="1">
            <a:spLocks noChangeArrowheads="1"/>
          </p:cNvSpPr>
          <p:nvPr/>
        </p:nvSpPr>
        <p:spPr bwMode="auto">
          <a:xfrm>
            <a:off x="1758950" y="1457325"/>
            <a:ext cx="3878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a:t>トロンボーン（</a:t>
            </a:r>
            <a:r>
              <a:rPr lang="en-US" altLang="ja-JP" sz="1800"/>
              <a:t>C3</a:t>
            </a:r>
            <a:r>
              <a:rPr lang="ja-JP" altLang="en-US" sz="1800"/>
              <a:t>）</a:t>
            </a:r>
            <a:endParaRPr lang="en-US" altLang="ja-JP" sz="1800"/>
          </a:p>
          <a:p>
            <a:pPr>
              <a:lnSpc>
                <a:spcPct val="100000"/>
              </a:lnSpc>
              <a:spcBef>
                <a:spcPct val="0"/>
              </a:spcBef>
              <a:buFontTx/>
              <a:buNone/>
            </a:pPr>
            <a:r>
              <a:rPr lang="ja-JP" altLang="en-US" sz="1800"/>
              <a:t>ルート音から</a:t>
            </a:r>
            <a:r>
              <a:rPr lang="en-US" altLang="ja-JP" sz="1800"/>
              <a:t>4kHz</a:t>
            </a:r>
            <a:r>
              <a:rPr lang="ja-JP" altLang="en-US" sz="1800"/>
              <a:t>にかけて急激に減衰している</a:t>
            </a:r>
            <a:r>
              <a:rPr lang="en-US" altLang="ja-JP" sz="1800"/>
              <a:t>.</a:t>
            </a:r>
          </a:p>
          <a:p>
            <a:pPr>
              <a:lnSpc>
                <a:spcPct val="100000"/>
              </a:lnSpc>
              <a:spcBef>
                <a:spcPct val="0"/>
              </a:spcBef>
              <a:buFontTx/>
              <a:buNone/>
            </a:pPr>
            <a:r>
              <a:rPr lang="en-US" altLang="ja-JP" sz="1800"/>
              <a:t>4kHz</a:t>
            </a:r>
            <a:r>
              <a:rPr lang="ja-JP" altLang="en-US" sz="1800"/>
              <a:t>以降は二個ほどの小さな山が存在している</a:t>
            </a:r>
            <a:r>
              <a:rPr lang="en-US" altLang="ja-JP" sz="1800"/>
              <a:t>.</a:t>
            </a:r>
            <a:endParaRPr lang="ja-JP" altLang="en-US" sz="1800"/>
          </a:p>
        </p:txBody>
      </p:sp>
      <p:cxnSp>
        <p:nvCxnSpPr>
          <p:cNvPr id="8" name="直線矢印コネクタ 7">
            <a:extLst>
              <a:ext uri="{FF2B5EF4-FFF2-40B4-BE49-F238E27FC236}">
                <a16:creationId xmlns:a16="http://schemas.microsoft.com/office/drawing/2014/main" id="{C7F55160-5BC6-4A09-8FAC-4C8E5455E765}"/>
              </a:ext>
            </a:extLst>
          </p:cNvPr>
          <p:cNvCxnSpPr>
            <a:cxnSpLocks/>
          </p:cNvCxnSpPr>
          <p:nvPr/>
        </p:nvCxnSpPr>
        <p:spPr>
          <a:xfrm>
            <a:off x="992188" y="1457325"/>
            <a:ext cx="619125" cy="13096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223" name="図 14" descr="テーブル, 大きい, ホワイト が含まれている画像&#10;&#10;自動的に生成された説明">
            <a:extLst>
              <a:ext uri="{FF2B5EF4-FFF2-40B4-BE49-F238E27FC236}">
                <a16:creationId xmlns:a16="http://schemas.microsoft.com/office/drawing/2014/main" id="{BFB2F4D7-749B-407D-9155-F5B7ABF39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4070350"/>
            <a:ext cx="5330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テキスト ボックス 15">
            <a:extLst>
              <a:ext uri="{FF2B5EF4-FFF2-40B4-BE49-F238E27FC236}">
                <a16:creationId xmlns:a16="http://schemas.microsoft.com/office/drawing/2014/main" id="{38012D2A-FFFA-4489-9D43-9EFF40223EAE}"/>
              </a:ext>
            </a:extLst>
          </p:cNvPr>
          <p:cNvSpPr txBox="1">
            <a:spLocks noChangeArrowheads="1"/>
          </p:cNvSpPr>
          <p:nvPr/>
        </p:nvSpPr>
        <p:spPr bwMode="auto">
          <a:xfrm>
            <a:off x="2717800" y="4278313"/>
            <a:ext cx="30702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a:t>バイオリン（</a:t>
            </a:r>
            <a:r>
              <a:rPr lang="en-US" altLang="ja-JP" sz="1800"/>
              <a:t>C3</a:t>
            </a:r>
            <a:r>
              <a:rPr lang="ja-JP" altLang="en-US" sz="1800"/>
              <a:t>）</a:t>
            </a:r>
            <a:endParaRPr lang="en-US" altLang="ja-JP" sz="1800"/>
          </a:p>
          <a:p>
            <a:pPr>
              <a:lnSpc>
                <a:spcPct val="100000"/>
              </a:lnSpc>
              <a:spcBef>
                <a:spcPct val="0"/>
              </a:spcBef>
              <a:buFontTx/>
              <a:buNone/>
            </a:pPr>
            <a:r>
              <a:rPr lang="ja-JP" altLang="en-US" sz="1800"/>
              <a:t>ルート音から</a:t>
            </a:r>
            <a:r>
              <a:rPr lang="en-US" altLang="ja-JP" sz="1800"/>
              <a:t>4kHz</a:t>
            </a:r>
            <a:r>
              <a:rPr lang="ja-JP" altLang="en-US" sz="1800"/>
              <a:t>まではパワーが</a:t>
            </a:r>
            <a:r>
              <a:rPr lang="en-US" altLang="ja-JP" sz="1800"/>
              <a:t>-40dB</a:t>
            </a:r>
            <a:r>
              <a:rPr lang="ja-JP" altLang="en-US" sz="1800"/>
              <a:t>以上を維持しているが</a:t>
            </a:r>
            <a:r>
              <a:rPr lang="en-US" altLang="ja-JP" sz="1800"/>
              <a:t>,</a:t>
            </a:r>
            <a:r>
              <a:rPr lang="ja-JP" altLang="en-US" sz="1800"/>
              <a:t>それ以降</a:t>
            </a:r>
            <a:r>
              <a:rPr lang="en-US" altLang="ja-JP" sz="1800"/>
              <a:t>10kHz</a:t>
            </a:r>
            <a:r>
              <a:rPr lang="ja-JP" altLang="en-US" sz="1800"/>
              <a:t>にかけてゆっくりと減衰していく</a:t>
            </a:r>
            <a:r>
              <a:rPr lang="en-US" altLang="ja-JP" sz="1800"/>
              <a:t>.</a:t>
            </a:r>
            <a:endParaRPr lang="ja-JP" altLang="en-US" sz="1800"/>
          </a:p>
        </p:txBody>
      </p:sp>
      <p:cxnSp>
        <p:nvCxnSpPr>
          <p:cNvPr id="18" name="直線矢印コネクタ 17">
            <a:extLst>
              <a:ext uri="{FF2B5EF4-FFF2-40B4-BE49-F238E27FC236}">
                <a16:creationId xmlns:a16="http://schemas.microsoft.com/office/drawing/2014/main" id="{12AC0C56-E175-4868-9397-CDABD52D437E}"/>
              </a:ext>
            </a:extLst>
          </p:cNvPr>
          <p:cNvCxnSpPr/>
          <p:nvPr/>
        </p:nvCxnSpPr>
        <p:spPr>
          <a:xfrm>
            <a:off x="844550" y="4151313"/>
            <a:ext cx="87313" cy="3698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99CDE502-0CB1-44F4-9A24-AAC550274652}"/>
              </a:ext>
            </a:extLst>
          </p:cNvPr>
          <p:cNvCxnSpPr/>
          <p:nvPr/>
        </p:nvCxnSpPr>
        <p:spPr>
          <a:xfrm>
            <a:off x="1182688" y="4286250"/>
            <a:ext cx="87312" cy="369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0BB05362-5091-402D-9D69-0FE60AFE8348}"/>
              </a:ext>
            </a:extLst>
          </p:cNvPr>
          <p:cNvCxnSpPr>
            <a:cxnSpLocks/>
          </p:cNvCxnSpPr>
          <p:nvPr/>
        </p:nvCxnSpPr>
        <p:spPr>
          <a:xfrm>
            <a:off x="1520825" y="4589463"/>
            <a:ext cx="90488" cy="596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228" name="図 23">
            <a:extLst>
              <a:ext uri="{FF2B5EF4-FFF2-40B4-BE49-F238E27FC236}">
                <a16:creationId xmlns:a16="http://schemas.microsoft.com/office/drawing/2014/main" id="{969797AA-61B7-43C5-88CF-EB2A122F3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1390650"/>
            <a:ext cx="547846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テキスト ボックス 24">
            <a:extLst>
              <a:ext uri="{FF2B5EF4-FFF2-40B4-BE49-F238E27FC236}">
                <a16:creationId xmlns:a16="http://schemas.microsoft.com/office/drawing/2014/main" id="{A366F2CA-9CDC-47A0-8A62-272C7CABFCB0}"/>
              </a:ext>
            </a:extLst>
          </p:cNvPr>
          <p:cNvSpPr txBox="1">
            <a:spLocks noChangeArrowheads="1"/>
          </p:cNvSpPr>
          <p:nvPr/>
        </p:nvSpPr>
        <p:spPr bwMode="auto">
          <a:xfrm>
            <a:off x="7999413" y="1416050"/>
            <a:ext cx="3213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a:t>ピアノ（</a:t>
            </a:r>
            <a:r>
              <a:rPr lang="en-US" altLang="ja-JP" sz="1800"/>
              <a:t>C3</a:t>
            </a:r>
            <a:r>
              <a:rPr lang="ja-JP" altLang="en-US" sz="1800"/>
              <a:t>）</a:t>
            </a:r>
            <a:endParaRPr lang="en-US" altLang="ja-JP" sz="1800"/>
          </a:p>
          <a:p>
            <a:pPr>
              <a:lnSpc>
                <a:spcPct val="100000"/>
              </a:lnSpc>
              <a:spcBef>
                <a:spcPct val="0"/>
              </a:spcBef>
              <a:buFontTx/>
              <a:buNone/>
            </a:pPr>
            <a:r>
              <a:rPr lang="ja-JP" altLang="en-US" sz="1800"/>
              <a:t>減衰している周波数帯もあるがほかの楽器にはあまり見られない</a:t>
            </a:r>
            <a:r>
              <a:rPr lang="en-US" altLang="ja-JP" sz="1800"/>
              <a:t>10kHz</a:t>
            </a:r>
            <a:r>
              <a:rPr lang="ja-JP" altLang="en-US" sz="1800"/>
              <a:t>までピークの山が見られる</a:t>
            </a:r>
            <a:r>
              <a:rPr lang="en-US" altLang="ja-JP" sz="1800"/>
              <a:t>.</a:t>
            </a:r>
          </a:p>
        </p:txBody>
      </p:sp>
      <p:pic>
        <p:nvPicPr>
          <p:cNvPr id="9230" name="図 26">
            <a:extLst>
              <a:ext uri="{FF2B5EF4-FFF2-40B4-BE49-F238E27FC236}">
                <a16:creationId xmlns:a16="http://schemas.microsoft.com/office/drawing/2014/main" id="{2573B485-65BE-4383-AA76-6437E304C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4062413"/>
            <a:ext cx="534382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テキスト ボックス 27">
            <a:extLst>
              <a:ext uri="{FF2B5EF4-FFF2-40B4-BE49-F238E27FC236}">
                <a16:creationId xmlns:a16="http://schemas.microsoft.com/office/drawing/2014/main" id="{EDFC4D41-8E31-4A4F-987C-974430DFB64E}"/>
              </a:ext>
            </a:extLst>
          </p:cNvPr>
          <p:cNvSpPr txBox="1">
            <a:spLocks noChangeArrowheads="1"/>
          </p:cNvSpPr>
          <p:nvPr/>
        </p:nvSpPr>
        <p:spPr bwMode="auto">
          <a:xfrm>
            <a:off x="7454900" y="4278313"/>
            <a:ext cx="3686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t>トランペット（</a:t>
            </a:r>
            <a:r>
              <a:rPr lang="en-US" altLang="ja-JP" sz="1800" dirty="0"/>
              <a:t>C3</a:t>
            </a:r>
            <a:r>
              <a:rPr lang="ja-JP" altLang="en-US" sz="1800" dirty="0"/>
              <a:t>）</a:t>
            </a:r>
            <a:endParaRPr lang="en-US" altLang="ja-JP" sz="1800" dirty="0"/>
          </a:p>
          <a:p>
            <a:pPr>
              <a:lnSpc>
                <a:spcPct val="100000"/>
              </a:lnSpc>
              <a:spcBef>
                <a:spcPct val="0"/>
              </a:spcBef>
              <a:buFontTx/>
              <a:buNone/>
            </a:pPr>
            <a:r>
              <a:rPr lang="en-US" altLang="ja-JP" sz="1800" dirty="0"/>
              <a:t>1kHz</a:t>
            </a:r>
            <a:r>
              <a:rPr lang="ja-JP" altLang="en-US" sz="1800" dirty="0"/>
              <a:t>の最大ピークから</a:t>
            </a:r>
            <a:r>
              <a:rPr lang="en-US" altLang="ja-JP" sz="1800" dirty="0"/>
              <a:t>4kHz</a:t>
            </a:r>
            <a:r>
              <a:rPr lang="ja-JP" altLang="en-US" sz="1800" dirty="0"/>
              <a:t>まで急激な減衰がある</a:t>
            </a:r>
            <a:r>
              <a:rPr lang="en-US" altLang="ja-JP" sz="1800" dirty="0"/>
              <a:t>.</a:t>
            </a:r>
          </a:p>
          <a:p>
            <a:pPr>
              <a:lnSpc>
                <a:spcPct val="100000"/>
              </a:lnSpc>
              <a:spcBef>
                <a:spcPct val="0"/>
              </a:spcBef>
              <a:buFontTx/>
              <a:buNone/>
            </a:pPr>
            <a:r>
              <a:rPr lang="en-US" altLang="ja-JP" sz="1800" dirty="0"/>
              <a:t>4kHz</a:t>
            </a:r>
            <a:r>
              <a:rPr lang="ja-JP" altLang="en-US" sz="1800" dirty="0"/>
              <a:t>以降は大きなピークはほとんどなくなめらかに減衰している</a:t>
            </a:r>
            <a:r>
              <a:rPr lang="en-US" altLang="ja-JP" sz="1800" dirty="0"/>
              <a:t>.</a:t>
            </a:r>
          </a:p>
        </p:txBody>
      </p:sp>
      <p:cxnSp>
        <p:nvCxnSpPr>
          <p:cNvPr id="3" name="直線矢印コネクタ 2">
            <a:extLst>
              <a:ext uri="{FF2B5EF4-FFF2-40B4-BE49-F238E27FC236}">
                <a16:creationId xmlns:a16="http://schemas.microsoft.com/office/drawing/2014/main" id="{02A632B0-F6A2-4E8A-AB98-0BB33EEA9E5C}"/>
              </a:ext>
            </a:extLst>
          </p:cNvPr>
          <p:cNvCxnSpPr>
            <a:cxnSpLocks/>
          </p:cNvCxnSpPr>
          <p:nvPr/>
        </p:nvCxnSpPr>
        <p:spPr>
          <a:xfrm>
            <a:off x="6323013" y="1577975"/>
            <a:ext cx="1676400" cy="1528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7EBE70BD-8C20-411A-BDD1-9CE8CBBCCCA7}"/>
              </a:ext>
            </a:extLst>
          </p:cNvPr>
          <p:cNvCxnSpPr>
            <a:cxnSpLocks/>
          </p:cNvCxnSpPr>
          <p:nvPr/>
        </p:nvCxnSpPr>
        <p:spPr>
          <a:xfrm>
            <a:off x="6323013" y="4151313"/>
            <a:ext cx="838200" cy="1905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78866D2-E0AD-49E3-ABB0-EC6E52EFEE85}"/>
              </a:ext>
            </a:extLst>
          </p:cNvPr>
          <p:cNvSpPr txBox="1"/>
          <p:nvPr/>
        </p:nvSpPr>
        <p:spPr>
          <a:xfrm>
            <a:off x="8548382" y="387660"/>
            <a:ext cx="3009974" cy="923330"/>
          </a:xfrm>
          <a:prstGeom prst="rect">
            <a:avLst/>
          </a:prstGeom>
          <a:noFill/>
        </p:spPr>
        <p:txBody>
          <a:bodyPr wrap="square" rtlCol="0">
            <a:spAutoFit/>
          </a:bodyPr>
          <a:lstStyle/>
          <a:p>
            <a:r>
              <a:rPr kumimoji="1" lang="ja-JP" altLang="en-US" dirty="0"/>
              <a:t>赤の矢印はスペクトラムのピークの出来方と山をイメージする際に意識したポイント</a:t>
            </a:r>
          </a:p>
        </p:txBody>
      </p:sp>
      <p:sp>
        <p:nvSpPr>
          <p:cNvPr id="2" name="テキスト ボックス 1">
            <a:extLst>
              <a:ext uri="{FF2B5EF4-FFF2-40B4-BE49-F238E27FC236}">
                <a16:creationId xmlns:a16="http://schemas.microsoft.com/office/drawing/2014/main" id="{F8D5760D-E078-498F-9253-1E63861CB624}"/>
              </a:ext>
            </a:extLst>
          </p:cNvPr>
          <p:cNvSpPr txBox="1"/>
          <p:nvPr/>
        </p:nvSpPr>
        <p:spPr>
          <a:xfrm>
            <a:off x="2490743" y="3841300"/>
            <a:ext cx="781726" cy="369332"/>
          </a:xfrm>
          <a:prstGeom prst="rect">
            <a:avLst/>
          </a:prstGeom>
          <a:noFill/>
        </p:spPr>
        <p:txBody>
          <a:bodyPr wrap="square" rtlCol="0">
            <a:spAutoFit/>
          </a:bodyPr>
          <a:lstStyle/>
          <a:p>
            <a:r>
              <a:rPr kumimoji="1" lang="en-US" altLang="ja-JP" dirty="0"/>
              <a:t>10kHz</a:t>
            </a:r>
            <a:endParaRPr kumimoji="1" lang="ja-JP" altLang="en-US" dirty="0"/>
          </a:p>
        </p:txBody>
      </p:sp>
      <p:sp>
        <p:nvSpPr>
          <p:cNvPr id="25" name="テキスト ボックス 24">
            <a:extLst>
              <a:ext uri="{FF2B5EF4-FFF2-40B4-BE49-F238E27FC236}">
                <a16:creationId xmlns:a16="http://schemas.microsoft.com/office/drawing/2014/main" id="{D7E3ABE3-80A1-4660-B95E-75BDF4BD66C1}"/>
              </a:ext>
            </a:extLst>
          </p:cNvPr>
          <p:cNvSpPr txBox="1"/>
          <p:nvPr/>
        </p:nvSpPr>
        <p:spPr>
          <a:xfrm>
            <a:off x="1457424" y="3841300"/>
            <a:ext cx="708558" cy="369332"/>
          </a:xfrm>
          <a:prstGeom prst="rect">
            <a:avLst/>
          </a:prstGeom>
          <a:noFill/>
        </p:spPr>
        <p:txBody>
          <a:bodyPr wrap="square" rtlCol="0">
            <a:spAutoFit/>
          </a:bodyPr>
          <a:lstStyle/>
          <a:p>
            <a:r>
              <a:rPr kumimoji="1" lang="en-US" altLang="ja-JP" dirty="0"/>
              <a:t>5kHz</a:t>
            </a:r>
            <a:endParaRPr kumimoji="1" lang="ja-JP" altLang="en-US" dirty="0"/>
          </a:p>
        </p:txBody>
      </p:sp>
      <p:sp>
        <p:nvSpPr>
          <p:cNvPr id="26" name="テキスト ボックス 25">
            <a:extLst>
              <a:ext uri="{FF2B5EF4-FFF2-40B4-BE49-F238E27FC236}">
                <a16:creationId xmlns:a16="http://schemas.microsoft.com/office/drawing/2014/main" id="{1D1039E4-BA27-4B6F-A871-A632929F0F30}"/>
              </a:ext>
            </a:extLst>
          </p:cNvPr>
          <p:cNvSpPr txBox="1"/>
          <p:nvPr/>
        </p:nvSpPr>
        <p:spPr>
          <a:xfrm>
            <a:off x="3500099" y="3851235"/>
            <a:ext cx="781726" cy="369332"/>
          </a:xfrm>
          <a:prstGeom prst="rect">
            <a:avLst/>
          </a:prstGeom>
          <a:noFill/>
        </p:spPr>
        <p:txBody>
          <a:bodyPr wrap="square" rtlCol="0">
            <a:spAutoFit/>
          </a:bodyPr>
          <a:lstStyle/>
          <a:p>
            <a:r>
              <a:rPr kumimoji="1" lang="en-US" altLang="ja-JP" dirty="0"/>
              <a:t>15kHz</a:t>
            </a:r>
            <a:endParaRPr kumimoji="1" lang="ja-JP" altLang="en-US" dirty="0"/>
          </a:p>
        </p:txBody>
      </p:sp>
      <p:sp>
        <p:nvSpPr>
          <p:cNvPr id="27" name="テキスト ボックス 26">
            <a:extLst>
              <a:ext uri="{FF2B5EF4-FFF2-40B4-BE49-F238E27FC236}">
                <a16:creationId xmlns:a16="http://schemas.microsoft.com/office/drawing/2014/main" id="{F46EEAB1-0909-4FF3-842D-27A95F1A0204}"/>
              </a:ext>
            </a:extLst>
          </p:cNvPr>
          <p:cNvSpPr txBox="1"/>
          <p:nvPr/>
        </p:nvSpPr>
        <p:spPr>
          <a:xfrm>
            <a:off x="4443771" y="3841300"/>
            <a:ext cx="781726" cy="369332"/>
          </a:xfrm>
          <a:prstGeom prst="rect">
            <a:avLst/>
          </a:prstGeom>
          <a:noFill/>
        </p:spPr>
        <p:txBody>
          <a:bodyPr wrap="square" rtlCol="0">
            <a:spAutoFit/>
          </a:bodyPr>
          <a:lstStyle/>
          <a:p>
            <a:r>
              <a:rPr kumimoji="1" lang="en-US" altLang="ja-JP" dirty="0"/>
              <a:t>20kHz</a:t>
            </a:r>
            <a:endParaRPr kumimoji="1" lang="ja-JP" altLang="en-US" dirty="0"/>
          </a:p>
        </p:txBody>
      </p:sp>
      <p:sp>
        <p:nvSpPr>
          <p:cNvPr id="28" name="テキスト ボックス 27">
            <a:extLst>
              <a:ext uri="{FF2B5EF4-FFF2-40B4-BE49-F238E27FC236}">
                <a16:creationId xmlns:a16="http://schemas.microsoft.com/office/drawing/2014/main" id="{EAC4AD5F-751D-42BD-8651-EC4961FEEFE7}"/>
              </a:ext>
            </a:extLst>
          </p:cNvPr>
          <p:cNvSpPr txBox="1"/>
          <p:nvPr/>
        </p:nvSpPr>
        <p:spPr>
          <a:xfrm>
            <a:off x="2580074" y="6439832"/>
            <a:ext cx="781726" cy="369332"/>
          </a:xfrm>
          <a:prstGeom prst="rect">
            <a:avLst/>
          </a:prstGeom>
          <a:noFill/>
        </p:spPr>
        <p:txBody>
          <a:bodyPr wrap="square" rtlCol="0">
            <a:spAutoFit/>
          </a:bodyPr>
          <a:lstStyle/>
          <a:p>
            <a:r>
              <a:rPr kumimoji="1" lang="en-US" altLang="ja-JP" dirty="0"/>
              <a:t>10kHz</a:t>
            </a:r>
            <a:endParaRPr kumimoji="1" lang="ja-JP" altLang="en-US" dirty="0"/>
          </a:p>
        </p:txBody>
      </p:sp>
      <p:sp>
        <p:nvSpPr>
          <p:cNvPr id="29" name="テキスト ボックス 28">
            <a:extLst>
              <a:ext uri="{FF2B5EF4-FFF2-40B4-BE49-F238E27FC236}">
                <a16:creationId xmlns:a16="http://schemas.microsoft.com/office/drawing/2014/main" id="{41B13488-2895-4AD3-A075-5AF0F8BDDC3C}"/>
              </a:ext>
            </a:extLst>
          </p:cNvPr>
          <p:cNvSpPr txBox="1"/>
          <p:nvPr/>
        </p:nvSpPr>
        <p:spPr>
          <a:xfrm>
            <a:off x="1546755" y="6439832"/>
            <a:ext cx="708558" cy="369332"/>
          </a:xfrm>
          <a:prstGeom prst="rect">
            <a:avLst/>
          </a:prstGeom>
          <a:noFill/>
        </p:spPr>
        <p:txBody>
          <a:bodyPr wrap="square" rtlCol="0">
            <a:spAutoFit/>
          </a:bodyPr>
          <a:lstStyle/>
          <a:p>
            <a:r>
              <a:rPr kumimoji="1" lang="en-US" altLang="ja-JP" dirty="0"/>
              <a:t>5kHz</a:t>
            </a:r>
            <a:endParaRPr kumimoji="1" lang="ja-JP" altLang="en-US" dirty="0"/>
          </a:p>
        </p:txBody>
      </p:sp>
      <p:sp>
        <p:nvSpPr>
          <p:cNvPr id="30" name="テキスト ボックス 29">
            <a:extLst>
              <a:ext uri="{FF2B5EF4-FFF2-40B4-BE49-F238E27FC236}">
                <a16:creationId xmlns:a16="http://schemas.microsoft.com/office/drawing/2014/main" id="{66709D40-722F-4535-8E7B-027D472B7F54}"/>
              </a:ext>
            </a:extLst>
          </p:cNvPr>
          <p:cNvSpPr txBox="1"/>
          <p:nvPr/>
        </p:nvSpPr>
        <p:spPr>
          <a:xfrm>
            <a:off x="3589430" y="6449767"/>
            <a:ext cx="781726" cy="369332"/>
          </a:xfrm>
          <a:prstGeom prst="rect">
            <a:avLst/>
          </a:prstGeom>
          <a:noFill/>
        </p:spPr>
        <p:txBody>
          <a:bodyPr wrap="square" rtlCol="0">
            <a:spAutoFit/>
          </a:bodyPr>
          <a:lstStyle/>
          <a:p>
            <a:r>
              <a:rPr kumimoji="1" lang="en-US" altLang="ja-JP" dirty="0"/>
              <a:t>15kHz</a:t>
            </a:r>
            <a:endParaRPr kumimoji="1" lang="ja-JP" altLang="en-US" dirty="0"/>
          </a:p>
        </p:txBody>
      </p:sp>
      <p:sp>
        <p:nvSpPr>
          <p:cNvPr id="31" name="テキスト ボックス 30">
            <a:extLst>
              <a:ext uri="{FF2B5EF4-FFF2-40B4-BE49-F238E27FC236}">
                <a16:creationId xmlns:a16="http://schemas.microsoft.com/office/drawing/2014/main" id="{E04B80D3-28D7-4E90-947C-F55342066376}"/>
              </a:ext>
            </a:extLst>
          </p:cNvPr>
          <p:cNvSpPr txBox="1"/>
          <p:nvPr/>
        </p:nvSpPr>
        <p:spPr>
          <a:xfrm>
            <a:off x="4533102" y="6439832"/>
            <a:ext cx="781726" cy="369332"/>
          </a:xfrm>
          <a:prstGeom prst="rect">
            <a:avLst/>
          </a:prstGeom>
          <a:noFill/>
        </p:spPr>
        <p:txBody>
          <a:bodyPr wrap="square" rtlCol="0">
            <a:spAutoFit/>
          </a:bodyPr>
          <a:lstStyle/>
          <a:p>
            <a:r>
              <a:rPr kumimoji="1" lang="en-US" altLang="ja-JP" dirty="0"/>
              <a:t>20kHz</a:t>
            </a:r>
            <a:endParaRPr kumimoji="1" lang="ja-JP" altLang="en-US" dirty="0"/>
          </a:p>
        </p:txBody>
      </p:sp>
      <p:sp>
        <p:nvSpPr>
          <p:cNvPr id="32" name="テキスト ボックス 31">
            <a:extLst>
              <a:ext uri="{FF2B5EF4-FFF2-40B4-BE49-F238E27FC236}">
                <a16:creationId xmlns:a16="http://schemas.microsoft.com/office/drawing/2014/main" id="{7AE2FB85-50A8-4159-B439-3B749D87F7E5}"/>
              </a:ext>
            </a:extLst>
          </p:cNvPr>
          <p:cNvSpPr txBox="1"/>
          <p:nvPr/>
        </p:nvSpPr>
        <p:spPr>
          <a:xfrm>
            <a:off x="7914663" y="3815920"/>
            <a:ext cx="781726" cy="369332"/>
          </a:xfrm>
          <a:prstGeom prst="rect">
            <a:avLst/>
          </a:prstGeom>
          <a:noFill/>
        </p:spPr>
        <p:txBody>
          <a:bodyPr wrap="square" rtlCol="0">
            <a:spAutoFit/>
          </a:bodyPr>
          <a:lstStyle/>
          <a:p>
            <a:r>
              <a:rPr kumimoji="1" lang="en-US" altLang="ja-JP" dirty="0"/>
              <a:t>10kHz</a:t>
            </a:r>
            <a:endParaRPr kumimoji="1" lang="ja-JP" altLang="en-US" dirty="0"/>
          </a:p>
        </p:txBody>
      </p:sp>
      <p:sp>
        <p:nvSpPr>
          <p:cNvPr id="33" name="テキスト ボックス 32">
            <a:extLst>
              <a:ext uri="{FF2B5EF4-FFF2-40B4-BE49-F238E27FC236}">
                <a16:creationId xmlns:a16="http://schemas.microsoft.com/office/drawing/2014/main" id="{B07412BB-7D3A-442F-A8F3-A6D3B52F2F49}"/>
              </a:ext>
            </a:extLst>
          </p:cNvPr>
          <p:cNvSpPr txBox="1"/>
          <p:nvPr/>
        </p:nvSpPr>
        <p:spPr>
          <a:xfrm>
            <a:off x="6881344" y="3815920"/>
            <a:ext cx="708558" cy="369332"/>
          </a:xfrm>
          <a:prstGeom prst="rect">
            <a:avLst/>
          </a:prstGeom>
          <a:noFill/>
        </p:spPr>
        <p:txBody>
          <a:bodyPr wrap="square" rtlCol="0">
            <a:spAutoFit/>
          </a:bodyPr>
          <a:lstStyle/>
          <a:p>
            <a:r>
              <a:rPr kumimoji="1" lang="en-US" altLang="ja-JP" dirty="0"/>
              <a:t>5kHz</a:t>
            </a:r>
            <a:endParaRPr kumimoji="1" lang="ja-JP" altLang="en-US" dirty="0"/>
          </a:p>
        </p:txBody>
      </p:sp>
      <p:sp>
        <p:nvSpPr>
          <p:cNvPr id="34" name="テキスト ボックス 33">
            <a:extLst>
              <a:ext uri="{FF2B5EF4-FFF2-40B4-BE49-F238E27FC236}">
                <a16:creationId xmlns:a16="http://schemas.microsoft.com/office/drawing/2014/main" id="{EE42E067-3BCB-4752-BF5A-9BDD95402BB3}"/>
              </a:ext>
            </a:extLst>
          </p:cNvPr>
          <p:cNvSpPr txBox="1"/>
          <p:nvPr/>
        </p:nvSpPr>
        <p:spPr>
          <a:xfrm>
            <a:off x="8924019" y="3825855"/>
            <a:ext cx="781726" cy="369332"/>
          </a:xfrm>
          <a:prstGeom prst="rect">
            <a:avLst/>
          </a:prstGeom>
          <a:noFill/>
        </p:spPr>
        <p:txBody>
          <a:bodyPr wrap="square" rtlCol="0">
            <a:spAutoFit/>
          </a:bodyPr>
          <a:lstStyle/>
          <a:p>
            <a:r>
              <a:rPr kumimoji="1" lang="en-US" altLang="ja-JP" dirty="0"/>
              <a:t>15kHz</a:t>
            </a:r>
            <a:endParaRPr kumimoji="1" lang="ja-JP" altLang="en-US" dirty="0"/>
          </a:p>
        </p:txBody>
      </p:sp>
      <p:sp>
        <p:nvSpPr>
          <p:cNvPr id="35" name="テキスト ボックス 34">
            <a:extLst>
              <a:ext uri="{FF2B5EF4-FFF2-40B4-BE49-F238E27FC236}">
                <a16:creationId xmlns:a16="http://schemas.microsoft.com/office/drawing/2014/main" id="{B389B661-7375-422C-99FD-880923BB1FF8}"/>
              </a:ext>
            </a:extLst>
          </p:cNvPr>
          <p:cNvSpPr txBox="1"/>
          <p:nvPr/>
        </p:nvSpPr>
        <p:spPr>
          <a:xfrm>
            <a:off x="9867691" y="3815920"/>
            <a:ext cx="781726" cy="369332"/>
          </a:xfrm>
          <a:prstGeom prst="rect">
            <a:avLst/>
          </a:prstGeom>
          <a:noFill/>
        </p:spPr>
        <p:txBody>
          <a:bodyPr wrap="square" rtlCol="0">
            <a:spAutoFit/>
          </a:bodyPr>
          <a:lstStyle/>
          <a:p>
            <a:r>
              <a:rPr kumimoji="1" lang="en-US" altLang="ja-JP" dirty="0"/>
              <a:t>20kHz</a:t>
            </a:r>
            <a:endParaRPr kumimoji="1" lang="ja-JP" altLang="en-US" dirty="0"/>
          </a:p>
        </p:txBody>
      </p:sp>
      <p:sp>
        <p:nvSpPr>
          <p:cNvPr id="36" name="テキスト ボックス 35">
            <a:extLst>
              <a:ext uri="{FF2B5EF4-FFF2-40B4-BE49-F238E27FC236}">
                <a16:creationId xmlns:a16="http://schemas.microsoft.com/office/drawing/2014/main" id="{964D5DD0-2C7F-468C-A651-E930B7E5E157}"/>
              </a:ext>
            </a:extLst>
          </p:cNvPr>
          <p:cNvSpPr txBox="1"/>
          <p:nvPr/>
        </p:nvSpPr>
        <p:spPr>
          <a:xfrm>
            <a:off x="7986930" y="6467010"/>
            <a:ext cx="781726" cy="369332"/>
          </a:xfrm>
          <a:prstGeom prst="rect">
            <a:avLst/>
          </a:prstGeom>
          <a:noFill/>
        </p:spPr>
        <p:txBody>
          <a:bodyPr wrap="square" rtlCol="0">
            <a:spAutoFit/>
          </a:bodyPr>
          <a:lstStyle/>
          <a:p>
            <a:r>
              <a:rPr kumimoji="1" lang="en-US" altLang="ja-JP" dirty="0"/>
              <a:t>10kHz</a:t>
            </a:r>
            <a:endParaRPr kumimoji="1" lang="ja-JP" altLang="en-US" dirty="0"/>
          </a:p>
        </p:txBody>
      </p:sp>
      <p:sp>
        <p:nvSpPr>
          <p:cNvPr id="37" name="テキスト ボックス 36">
            <a:extLst>
              <a:ext uri="{FF2B5EF4-FFF2-40B4-BE49-F238E27FC236}">
                <a16:creationId xmlns:a16="http://schemas.microsoft.com/office/drawing/2014/main" id="{E68B5B1B-640F-4D0A-8D59-8706CEFD81CC}"/>
              </a:ext>
            </a:extLst>
          </p:cNvPr>
          <p:cNvSpPr txBox="1"/>
          <p:nvPr/>
        </p:nvSpPr>
        <p:spPr>
          <a:xfrm>
            <a:off x="6953611" y="6467010"/>
            <a:ext cx="708558" cy="369332"/>
          </a:xfrm>
          <a:prstGeom prst="rect">
            <a:avLst/>
          </a:prstGeom>
          <a:noFill/>
        </p:spPr>
        <p:txBody>
          <a:bodyPr wrap="square" rtlCol="0">
            <a:spAutoFit/>
          </a:bodyPr>
          <a:lstStyle/>
          <a:p>
            <a:r>
              <a:rPr kumimoji="1" lang="en-US" altLang="ja-JP" dirty="0"/>
              <a:t>5kHz</a:t>
            </a:r>
            <a:endParaRPr kumimoji="1" lang="ja-JP" altLang="en-US" dirty="0"/>
          </a:p>
        </p:txBody>
      </p:sp>
      <p:sp>
        <p:nvSpPr>
          <p:cNvPr id="38" name="テキスト ボックス 37">
            <a:extLst>
              <a:ext uri="{FF2B5EF4-FFF2-40B4-BE49-F238E27FC236}">
                <a16:creationId xmlns:a16="http://schemas.microsoft.com/office/drawing/2014/main" id="{22302B49-3AFF-4BA2-916A-E30B0795F434}"/>
              </a:ext>
            </a:extLst>
          </p:cNvPr>
          <p:cNvSpPr txBox="1"/>
          <p:nvPr/>
        </p:nvSpPr>
        <p:spPr>
          <a:xfrm>
            <a:off x="8996286" y="6476945"/>
            <a:ext cx="781726" cy="369332"/>
          </a:xfrm>
          <a:prstGeom prst="rect">
            <a:avLst/>
          </a:prstGeom>
          <a:noFill/>
        </p:spPr>
        <p:txBody>
          <a:bodyPr wrap="square" rtlCol="0">
            <a:spAutoFit/>
          </a:bodyPr>
          <a:lstStyle/>
          <a:p>
            <a:r>
              <a:rPr kumimoji="1" lang="en-US" altLang="ja-JP" dirty="0"/>
              <a:t>15kHz</a:t>
            </a:r>
            <a:endParaRPr kumimoji="1" lang="ja-JP" altLang="en-US" dirty="0"/>
          </a:p>
        </p:txBody>
      </p:sp>
      <p:sp>
        <p:nvSpPr>
          <p:cNvPr id="39" name="テキスト ボックス 38">
            <a:extLst>
              <a:ext uri="{FF2B5EF4-FFF2-40B4-BE49-F238E27FC236}">
                <a16:creationId xmlns:a16="http://schemas.microsoft.com/office/drawing/2014/main" id="{50E4D241-4F01-438E-97FD-9495EE6D0EE4}"/>
              </a:ext>
            </a:extLst>
          </p:cNvPr>
          <p:cNvSpPr txBox="1"/>
          <p:nvPr/>
        </p:nvSpPr>
        <p:spPr>
          <a:xfrm>
            <a:off x="9939958" y="6467010"/>
            <a:ext cx="781726" cy="369332"/>
          </a:xfrm>
          <a:prstGeom prst="rect">
            <a:avLst/>
          </a:prstGeom>
          <a:noFill/>
        </p:spPr>
        <p:txBody>
          <a:bodyPr wrap="square" rtlCol="0">
            <a:spAutoFit/>
          </a:bodyPr>
          <a:lstStyle/>
          <a:p>
            <a:r>
              <a:rPr kumimoji="1" lang="en-US" altLang="ja-JP" dirty="0"/>
              <a:t>20kHz</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5E2CA303-2395-4D13-8297-BA47396DC738}"/>
              </a:ext>
            </a:extLst>
          </p:cNvPr>
          <p:cNvSpPr>
            <a:spLocks noGrp="1" noChangeArrowheads="1"/>
          </p:cNvSpPr>
          <p:nvPr>
            <p:ph type="title"/>
          </p:nvPr>
        </p:nvSpPr>
        <p:spPr>
          <a:xfrm>
            <a:off x="844550" y="331569"/>
            <a:ext cx="10515600" cy="1325563"/>
          </a:xfrm>
        </p:spPr>
        <p:txBody>
          <a:bodyPr/>
          <a:lstStyle/>
          <a:p>
            <a:r>
              <a:rPr lang="ja-JP" altLang="en-US" sz="4800" dirty="0"/>
              <a:t>楽器の分析・考察</a:t>
            </a:r>
          </a:p>
        </p:txBody>
      </p:sp>
      <p:sp>
        <p:nvSpPr>
          <p:cNvPr id="12291" name="コンテンツ プレースホルダー 2">
            <a:extLst>
              <a:ext uri="{FF2B5EF4-FFF2-40B4-BE49-F238E27FC236}">
                <a16:creationId xmlns:a16="http://schemas.microsoft.com/office/drawing/2014/main" id="{5D075D08-8B31-41DE-8D98-48588C878411}"/>
              </a:ext>
            </a:extLst>
          </p:cNvPr>
          <p:cNvSpPr>
            <a:spLocks noGrp="1" noChangeArrowheads="1"/>
          </p:cNvSpPr>
          <p:nvPr>
            <p:ph idx="1"/>
          </p:nvPr>
        </p:nvSpPr>
        <p:spPr/>
        <p:txBody>
          <a:bodyPr/>
          <a:lstStyle/>
          <a:p>
            <a:pPr>
              <a:defRPr/>
            </a:pPr>
            <a:r>
              <a:rPr lang="ja-JP" altLang="en-US" dirty="0"/>
              <a:t>今回分析の対象とした楽器は</a:t>
            </a:r>
            <a:r>
              <a:rPr lang="en-US" altLang="ja-JP" dirty="0"/>
              <a:t>,</a:t>
            </a:r>
            <a:r>
              <a:rPr lang="ja-JP" altLang="en-US" dirty="0"/>
              <a:t>ピアノ・クラリネット・アコースティックギター・バイオリン・トランペット・トロンボーンの六種類である</a:t>
            </a:r>
            <a:r>
              <a:rPr lang="en-US" altLang="ja-JP" dirty="0"/>
              <a:t>.</a:t>
            </a:r>
          </a:p>
          <a:p>
            <a:pPr marL="0" indent="0">
              <a:buFont typeface="Wingdings 2" panose="05020102010507070707" pitchFamily="18" charset="2"/>
              <a:buNone/>
              <a:defRPr/>
            </a:pPr>
            <a:endParaRPr lang="en-US" altLang="ja-JP" dirty="0"/>
          </a:p>
          <a:p>
            <a:pPr marL="0" indent="0">
              <a:buFont typeface="Wingdings 2" panose="05020102010507070707" pitchFamily="18" charset="2"/>
              <a:buNone/>
              <a:defRPr/>
            </a:pPr>
            <a:r>
              <a:rPr lang="ja-JP" altLang="en-US" dirty="0"/>
              <a:t>各楽器の特徴</a:t>
            </a:r>
            <a:endParaRPr lang="en-US" altLang="ja-JP" dirty="0"/>
          </a:p>
          <a:p>
            <a:pPr>
              <a:defRPr/>
            </a:pPr>
            <a:r>
              <a:rPr lang="en-US" altLang="ja-JP" dirty="0"/>
              <a:t>5kHz</a:t>
            </a:r>
            <a:r>
              <a:rPr lang="ja-JP" altLang="en-US" dirty="0"/>
              <a:t>境にピークの増減に変化が見られる</a:t>
            </a:r>
            <a:r>
              <a:rPr lang="en-US" altLang="ja-JP" dirty="0"/>
              <a:t>.</a:t>
            </a:r>
          </a:p>
          <a:p>
            <a:pPr>
              <a:defRPr/>
            </a:pPr>
            <a:r>
              <a:rPr lang="ja-JP" altLang="en-US" dirty="0"/>
              <a:t>ピーク減衰のなめらかさ</a:t>
            </a:r>
            <a:r>
              <a:rPr lang="en-US" altLang="ja-JP" dirty="0"/>
              <a:t>.</a:t>
            </a:r>
          </a:p>
          <a:p>
            <a:pPr>
              <a:defRPr/>
            </a:pPr>
            <a:r>
              <a:rPr lang="en-US" altLang="ja-JP" dirty="0"/>
              <a:t>5kHz</a:t>
            </a:r>
            <a:r>
              <a:rPr lang="ja-JP" altLang="en-US" dirty="0"/>
              <a:t>以降のピークのできかた</a:t>
            </a:r>
            <a:r>
              <a:rPr lang="en-US" altLang="ja-JP" dirty="0"/>
              <a:t>.</a:t>
            </a:r>
          </a:p>
          <a:p>
            <a:pPr>
              <a:defRPr/>
            </a:pPr>
            <a:r>
              <a:rPr lang="en-US" altLang="ja-JP" dirty="0"/>
              <a:t>4kHz</a:t>
            </a:r>
            <a:r>
              <a:rPr lang="ja-JP" altLang="en-US" dirty="0"/>
              <a:t>までの急な減衰は</a:t>
            </a:r>
            <a:r>
              <a:rPr lang="en-US" altLang="ja-JP" dirty="0"/>
              <a:t>Tb</a:t>
            </a:r>
            <a:r>
              <a:rPr lang="ja-JP" altLang="en-US" dirty="0"/>
              <a:t>・</a:t>
            </a:r>
            <a:r>
              <a:rPr lang="en-US" altLang="ja-JP" dirty="0" err="1"/>
              <a:t>Tp</a:t>
            </a:r>
            <a:r>
              <a:rPr lang="ja-JP" altLang="en-US" dirty="0"/>
              <a:t>で見られるためブラスの共通の特徴であると考える</a:t>
            </a:r>
            <a:r>
              <a:rPr lang="en-US" altLang="ja-JP" dirty="0"/>
              <a:t>.</a:t>
            </a:r>
            <a:endParaRPr lang="ja-JP" altLang="en-US" dirty="0"/>
          </a:p>
          <a:p>
            <a:pPr>
              <a:defRPr/>
            </a:pPr>
            <a:endParaRPr lang="en-US" altLang="ja-JP" dirty="0"/>
          </a:p>
          <a:p>
            <a:pPr>
              <a:defRPr/>
            </a:pPr>
            <a:endParaRPr lang="en-US" altLang="ja-JP" dirty="0"/>
          </a:p>
        </p:txBody>
      </p:sp>
      <p:sp>
        <p:nvSpPr>
          <p:cNvPr id="4" name="スライド番号プレースホルダー 3">
            <a:extLst>
              <a:ext uri="{FF2B5EF4-FFF2-40B4-BE49-F238E27FC236}">
                <a16:creationId xmlns:a16="http://schemas.microsoft.com/office/drawing/2014/main" id="{452B3D6D-AFD7-4DA7-8961-23AB56A0B51A}"/>
              </a:ext>
            </a:extLst>
          </p:cNvPr>
          <p:cNvSpPr>
            <a:spLocks noGrp="1"/>
          </p:cNvSpPr>
          <p:nvPr>
            <p:ph type="sldNum" sz="quarter" idx="12"/>
          </p:nvPr>
        </p:nvSpPr>
        <p:spPr/>
        <p:txBody>
          <a:bodyPr/>
          <a:lstStyle/>
          <a:p>
            <a:pPr>
              <a:defRPr/>
            </a:pPr>
            <a:fld id="{3567A11F-B47C-4A0D-8535-C89E5AA433FA}" type="slidenum">
              <a:rPr lang="ja-JP" altLang="en-US" sz="3200" smtClean="0"/>
              <a:pPr>
                <a:defRPr/>
              </a:pPr>
              <a:t>7</a:t>
            </a:fld>
            <a:endParaRPr lang="ja-JP" alt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D74DA07-5A64-485E-B057-D19702973EF3}"/>
              </a:ext>
            </a:extLst>
          </p:cNvPr>
          <p:cNvSpPr>
            <a:spLocks noGrp="1"/>
          </p:cNvSpPr>
          <p:nvPr>
            <p:ph type="sldNum" sz="quarter" idx="12"/>
          </p:nvPr>
        </p:nvSpPr>
        <p:spPr>
          <a:xfrm>
            <a:off x="8616950" y="6340584"/>
            <a:ext cx="2743200" cy="365125"/>
          </a:xfrm>
        </p:spPr>
        <p:txBody>
          <a:bodyPr/>
          <a:lstStyle/>
          <a:p>
            <a:pPr>
              <a:defRPr/>
            </a:pPr>
            <a:fld id="{EB75BD5B-DD78-4117-B53C-C2AECACD7164}" type="slidenum">
              <a:rPr lang="ja-JP" altLang="en-US" sz="3200" smtClean="0"/>
              <a:pPr>
                <a:defRPr/>
              </a:pPr>
              <a:t>8</a:t>
            </a:fld>
            <a:endParaRPr lang="ja-JP" altLang="en-US" sz="3200" dirty="0"/>
          </a:p>
        </p:txBody>
      </p:sp>
      <p:grpSp>
        <p:nvGrpSpPr>
          <p:cNvPr id="40" name="グループ化 39">
            <a:extLst>
              <a:ext uri="{FF2B5EF4-FFF2-40B4-BE49-F238E27FC236}">
                <a16:creationId xmlns:a16="http://schemas.microsoft.com/office/drawing/2014/main" id="{18801DBE-4876-4AFC-88FB-D82EF1A8C2CB}"/>
              </a:ext>
            </a:extLst>
          </p:cNvPr>
          <p:cNvGrpSpPr/>
          <p:nvPr/>
        </p:nvGrpSpPr>
        <p:grpSpPr>
          <a:xfrm>
            <a:off x="106637" y="2184784"/>
            <a:ext cx="6936828" cy="4520925"/>
            <a:chOff x="819807" y="740978"/>
            <a:chExt cx="7930055" cy="5178921"/>
          </a:xfrm>
        </p:grpSpPr>
        <p:cxnSp>
          <p:nvCxnSpPr>
            <p:cNvPr id="7" name="直線コネクタ 6">
              <a:extLst>
                <a:ext uri="{FF2B5EF4-FFF2-40B4-BE49-F238E27FC236}">
                  <a16:creationId xmlns:a16="http://schemas.microsoft.com/office/drawing/2014/main" id="{7DC95104-21E9-43E0-A042-EE862F8C84B2}"/>
                </a:ext>
              </a:extLst>
            </p:cNvPr>
            <p:cNvCxnSpPr>
              <a:cxnSpLocks/>
            </p:cNvCxnSpPr>
            <p:nvPr/>
          </p:nvCxnSpPr>
          <p:spPr>
            <a:xfrm>
              <a:off x="819807" y="4934606"/>
              <a:ext cx="7930055"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E314CD3-DDCD-4772-83B0-B02BEE02C8BB}"/>
                </a:ext>
              </a:extLst>
            </p:cNvPr>
            <p:cNvCxnSpPr>
              <a:cxnSpLocks/>
            </p:cNvCxnSpPr>
            <p:nvPr/>
          </p:nvCxnSpPr>
          <p:spPr>
            <a:xfrm flipV="1">
              <a:off x="1150883" y="740978"/>
              <a:ext cx="0" cy="45720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205A1496-8463-47BC-93FD-29A2F335314E}"/>
                </a:ext>
              </a:extLst>
            </p:cNvPr>
            <p:cNvSpPr/>
            <p:nvPr/>
          </p:nvSpPr>
          <p:spPr>
            <a:xfrm>
              <a:off x="1150883" y="1282688"/>
              <a:ext cx="7362496" cy="3488579"/>
            </a:xfrm>
            <a:custGeom>
              <a:avLst/>
              <a:gdLst>
                <a:gd name="connsiteX0" fmla="*/ 0 w 7362496"/>
                <a:gd name="connsiteY0" fmla="*/ 2317641 h 3488579"/>
                <a:gd name="connsiteX1" fmla="*/ 315310 w 7362496"/>
                <a:gd name="connsiteY1" fmla="*/ 110 h 3488579"/>
                <a:gd name="connsiteX2" fmla="*/ 394138 w 7362496"/>
                <a:gd name="connsiteY2" fmla="*/ 2396469 h 3488579"/>
                <a:gd name="connsiteX3" fmla="*/ 599089 w 7362496"/>
                <a:gd name="connsiteY3" fmla="*/ 283889 h 3488579"/>
                <a:gd name="connsiteX4" fmla="*/ 693683 w 7362496"/>
                <a:gd name="connsiteY4" fmla="*/ 2412234 h 3488579"/>
                <a:gd name="connsiteX5" fmla="*/ 914400 w 7362496"/>
                <a:gd name="connsiteY5" fmla="*/ 488841 h 3488579"/>
                <a:gd name="connsiteX6" fmla="*/ 1024758 w 7362496"/>
                <a:gd name="connsiteY6" fmla="*/ 2301875 h 3488579"/>
                <a:gd name="connsiteX7" fmla="*/ 1166648 w 7362496"/>
                <a:gd name="connsiteY7" fmla="*/ 804151 h 3488579"/>
                <a:gd name="connsiteX8" fmla="*/ 1308538 w 7362496"/>
                <a:gd name="connsiteY8" fmla="*/ 2680248 h 3488579"/>
                <a:gd name="connsiteX9" fmla="*/ 1450427 w 7362496"/>
                <a:gd name="connsiteY9" fmla="*/ 283889 h 3488579"/>
                <a:gd name="connsiteX10" fmla="*/ 1592317 w 7362496"/>
                <a:gd name="connsiteY10" fmla="*/ 2569889 h 3488579"/>
                <a:gd name="connsiteX11" fmla="*/ 1686910 w 7362496"/>
                <a:gd name="connsiteY11" fmla="*/ 520372 h 3488579"/>
                <a:gd name="connsiteX12" fmla="*/ 1907627 w 7362496"/>
                <a:gd name="connsiteY12" fmla="*/ 2743310 h 3488579"/>
                <a:gd name="connsiteX13" fmla="*/ 2112579 w 7362496"/>
                <a:gd name="connsiteY13" fmla="*/ 1024869 h 3488579"/>
                <a:gd name="connsiteX14" fmla="*/ 2349062 w 7362496"/>
                <a:gd name="connsiteY14" fmla="*/ 2806372 h 3488579"/>
                <a:gd name="connsiteX15" fmla="*/ 2459420 w 7362496"/>
                <a:gd name="connsiteY15" fmla="*/ 1482069 h 3488579"/>
                <a:gd name="connsiteX16" fmla="*/ 2632841 w 7362496"/>
                <a:gd name="connsiteY16" fmla="*/ 2979793 h 3488579"/>
                <a:gd name="connsiteX17" fmla="*/ 2790496 w 7362496"/>
                <a:gd name="connsiteY17" fmla="*/ 1891972 h 3488579"/>
                <a:gd name="connsiteX18" fmla="*/ 2916620 w 7362496"/>
                <a:gd name="connsiteY18" fmla="*/ 2885200 h 3488579"/>
                <a:gd name="connsiteX19" fmla="*/ 3090041 w 7362496"/>
                <a:gd name="connsiteY19" fmla="*/ 2002331 h 3488579"/>
                <a:gd name="connsiteX20" fmla="*/ 3168869 w 7362496"/>
                <a:gd name="connsiteY20" fmla="*/ 2822138 h 3488579"/>
                <a:gd name="connsiteX21" fmla="*/ 3279227 w 7362496"/>
                <a:gd name="connsiteY21" fmla="*/ 2175751 h 3488579"/>
                <a:gd name="connsiteX22" fmla="*/ 3373820 w 7362496"/>
                <a:gd name="connsiteY22" fmla="*/ 3027089 h 3488579"/>
                <a:gd name="connsiteX23" fmla="*/ 3468414 w 7362496"/>
                <a:gd name="connsiteY23" fmla="*/ 2349172 h 3488579"/>
                <a:gd name="connsiteX24" fmla="*/ 3610303 w 7362496"/>
                <a:gd name="connsiteY24" fmla="*/ 3153213 h 3488579"/>
                <a:gd name="connsiteX25" fmla="*/ 3704896 w 7362496"/>
                <a:gd name="connsiteY25" fmla="*/ 2617186 h 3488579"/>
                <a:gd name="connsiteX26" fmla="*/ 3799489 w 7362496"/>
                <a:gd name="connsiteY26" fmla="*/ 3263572 h 3488579"/>
                <a:gd name="connsiteX27" fmla="*/ 3941379 w 7362496"/>
                <a:gd name="connsiteY27" fmla="*/ 2806372 h 3488579"/>
                <a:gd name="connsiteX28" fmla="*/ 4020207 w 7362496"/>
                <a:gd name="connsiteY28" fmla="*/ 3216275 h 3488579"/>
                <a:gd name="connsiteX29" fmla="*/ 4209393 w 7362496"/>
                <a:gd name="connsiteY29" fmla="*/ 2790607 h 3488579"/>
                <a:gd name="connsiteX30" fmla="*/ 4319752 w 7362496"/>
                <a:gd name="connsiteY30" fmla="*/ 3200510 h 3488579"/>
                <a:gd name="connsiteX31" fmla="*/ 4430110 w 7362496"/>
                <a:gd name="connsiteY31" fmla="*/ 3011324 h 3488579"/>
                <a:gd name="connsiteX32" fmla="*/ 4540469 w 7362496"/>
                <a:gd name="connsiteY32" fmla="*/ 3263572 h 3488579"/>
                <a:gd name="connsiteX33" fmla="*/ 4635062 w 7362496"/>
                <a:gd name="connsiteY33" fmla="*/ 2995558 h 3488579"/>
                <a:gd name="connsiteX34" fmla="*/ 4824248 w 7362496"/>
                <a:gd name="connsiteY34" fmla="*/ 3310869 h 3488579"/>
                <a:gd name="connsiteX35" fmla="*/ 4887310 w 7362496"/>
                <a:gd name="connsiteY35" fmla="*/ 2900965 h 3488579"/>
                <a:gd name="connsiteX36" fmla="*/ 4997669 w 7362496"/>
                <a:gd name="connsiteY36" fmla="*/ 3326634 h 3488579"/>
                <a:gd name="connsiteX37" fmla="*/ 5123793 w 7362496"/>
                <a:gd name="connsiteY37" fmla="*/ 2680248 h 3488579"/>
                <a:gd name="connsiteX38" fmla="*/ 5171089 w 7362496"/>
                <a:gd name="connsiteY38" fmla="*/ 3247807 h 3488579"/>
                <a:gd name="connsiteX39" fmla="*/ 5344510 w 7362496"/>
                <a:gd name="connsiteY39" fmla="*/ 2491062 h 3488579"/>
                <a:gd name="connsiteX40" fmla="*/ 5376041 w 7362496"/>
                <a:gd name="connsiteY40" fmla="*/ 3153213 h 3488579"/>
                <a:gd name="connsiteX41" fmla="*/ 5565227 w 7362496"/>
                <a:gd name="connsiteY41" fmla="*/ 2428000 h 3488579"/>
                <a:gd name="connsiteX42" fmla="*/ 5612524 w 7362496"/>
                <a:gd name="connsiteY42" fmla="*/ 3200510 h 3488579"/>
                <a:gd name="connsiteX43" fmla="*/ 5754414 w 7362496"/>
                <a:gd name="connsiteY43" fmla="*/ 2727544 h 3488579"/>
                <a:gd name="connsiteX44" fmla="*/ 5849007 w 7362496"/>
                <a:gd name="connsiteY44" fmla="*/ 3232041 h 3488579"/>
                <a:gd name="connsiteX45" fmla="*/ 5912069 w 7362496"/>
                <a:gd name="connsiteY45" fmla="*/ 2948262 h 3488579"/>
                <a:gd name="connsiteX46" fmla="*/ 6053958 w 7362496"/>
                <a:gd name="connsiteY46" fmla="*/ 3279338 h 3488579"/>
                <a:gd name="connsiteX47" fmla="*/ 6211614 w 7362496"/>
                <a:gd name="connsiteY47" fmla="*/ 3105917 h 3488579"/>
                <a:gd name="connsiteX48" fmla="*/ 6337738 w 7362496"/>
                <a:gd name="connsiteY48" fmla="*/ 3326634 h 3488579"/>
                <a:gd name="connsiteX49" fmla="*/ 7078717 w 7362496"/>
                <a:gd name="connsiteY49" fmla="*/ 3468524 h 3488579"/>
                <a:gd name="connsiteX50" fmla="*/ 7362496 w 7362496"/>
                <a:gd name="connsiteY50" fmla="*/ 3484289 h 348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362496" h="3488579">
                  <a:moveTo>
                    <a:pt x="0" y="2317641"/>
                  </a:moveTo>
                  <a:cubicBezTo>
                    <a:pt x="124810" y="1152306"/>
                    <a:pt x="249620" y="-13028"/>
                    <a:pt x="315310" y="110"/>
                  </a:cubicBezTo>
                  <a:cubicBezTo>
                    <a:pt x="381000" y="13248"/>
                    <a:pt x="346842" y="2349173"/>
                    <a:pt x="394138" y="2396469"/>
                  </a:cubicBezTo>
                  <a:cubicBezTo>
                    <a:pt x="441434" y="2443765"/>
                    <a:pt x="549165" y="281261"/>
                    <a:pt x="599089" y="283889"/>
                  </a:cubicBezTo>
                  <a:cubicBezTo>
                    <a:pt x="649013" y="286516"/>
                    <a:pt x="641131" y="2378075"/>
                    <a:pt x="693683" y="2412234"/>
                  </a:cubicBezTo>
                  <a:cubicBezTo>
                    <a:pt x="746235" y="2446393"/>
                    <a:pt x="859221" y="507234"/>
                    <a:pt x="914400" y="488841"/>
                  </a:cubicBezTo>
                  <a:cubicBezTo>
                    <a:pt x="969579" y="470448"/>
                    <a:pt x="982717" y="2249323"/>
                    <a:pt x="1024758" y="2301875"/>
                  </a:cubicBezTo>
                  <a:cubicBezTo>
                    <a:pt x="1066799" y="2354427"/>
                    <a:pt x="1119351" y="741089"/>
                    <a:pt x="1166648" y="804151"/>
                  </a:cubicBezTo>
                  <a:cubicBezTo>
                    <a:pt x="1213945" y="867213"/>
                    <a:pt x="1261242" y="2766958"/>
                    <a:pt x="1308538" y="2680248"/>
                  </a:cubicBezTo>
                  <a:cubicBezTo>
                    <a:pt x="1355835" y="2593538"/>
                    <a:pt x="1403131" y="302282"/>
                    <a:pt x="1450427" y="283889"/>
                  </a:cubicBezTo>
                  <a:cubicBezTo>
                    <a:pt x="1497723" y="265496"/>
                    <a:pt x="1552903" y="2530475"/>
                    <a:pt x="1592317" y="2569889"/>
                  </a:cubicBezTo>
                  <a:cubicBezTo>
                    <a:pt x="1631731" y="2609303"/>
                    <a:pt x="1634358" y="491469"/>
                    <a:pt x="1686910" y="520372"/>
                  </a:cubicBezTo>
                  <a:cubicBezTo>
                    <a:pt x="1739462" y="549275"/>
                    <a:pt x="1836682" y="2659227"/>
                    <a:pt x="1907627" y="2743310"/>
                  </a:cubicBezTo>
                  <a:cubicBezTo>
                    <a:pt x="1978572" y="2827393"/>
                    <a:pt x="2039007" y="1014359"/>
                    <a:pt x="2112579" y="1024869"/>
                  </a:cubicBezTo>
                  <a:cubicBezTo>
                    <a:pt x="2186151" y="1035379"/>
                    <a:pt x="2291255" y="2730172"/>
                    <a:pt x="2349062" y="2806372"/>
                  </a:cubicBezTo>
                  <a:cubicBezTo>
                    <a:pt x="2406869" y="2882572"/>
                    <a:pt x="2412124" y="1453165"/>
                    <a:pt x="2459420" y="1482069"/>
                  </a:cubicBezTo>
                  <a:cubicBezTo>
                    <a:pt x="2506717" y="1510972"/>
                    <a:pt x="2577662" y="2911476"/>
                    <a:pt x="2632841" y="2979793"/>
                  </a:cubicBezTo>
                  <a:cubicBezTo>
                    <a:pt x="2688020" y="3048110"/>
                    <a:pt x="2743200" y="1907737"/>
                    <a:pt x="2790496" y="1891972"/>
                  </a:cubicBezTo>
                  <a:cubicBezTo>
                    <a:pt x="2837793" y="1876206"/>
                    <a:pt x="2866696" y="2866807"/>
                    <a:pt x="2916620" y="2885200"/>
                  </a:cubicBezTo>
                  <a:cubicBezTo>
                    <a:pt x="2966544" y="2903593"/>
                    <a:pt x="3047999" y="2012841"/>
                    <a:pt x="3090041" y="2002331"/>
                  </a:cubicBezTo>
                  <a:cubicBezTo>
                    <a:pt x="3132083" y="1991821"/>
                    <a:pt x="3137338" y="2793235"/>
                    <a:pt x="3168869" y="2822138"/>
                  </a:cubicBezTo>
                  <a:cubicBezTo>
                    <a:pt x="3200400" y="2851041"/>
                    <a:pt x="3245069" y="2141593"/>
                    <a:pt x="3279227" y="2175751"/>
                  </a:cubicBezTo>
                  <a:cubicBezTo>
                    <a:pt x="3313385" y="2209909"/>
                    <a:pt x="3342289" y="2998185"/>
                    <a:pt x="3373820" y="3027089"/>
                  </a:cubicBezTo>
                  <a:cubicBezTo>
                    <a:pt x="3405351" y="3055993"/>
                    <a:pt x="3429000" y="2328151"/>
                    <a:pt x="3468414" y="2349172"/>
                  </a:cubicBezTo>
                  <a:cubicBezTo>
                    <a:pt x="3507828" y="2370193"/>
                    <a:pt x="3570889" y="3108544"/>
                    <a:pt x="3610303" y="3153213"/>
                  </a:cubicBezTo>
                  <a:cubicBezTo>
                    <a:pt x="3649717" y="3197882"/>
                    <a:pt x="3673365" y="2598793"/>
                    <a:pt x="3704896" y="2617186"/>
                  </a:cubicBezTo>
                  <a:cubicBezTo>
                    <a:pt x="3736427" y="2635579"/>
                    <a:pt x="3760075" y="3232041"/>
                    <a:pt x="3799489" y="3263572"/>
                  </a:cubicBezTo>
                  <a:cubicBezTo>
                    <a:pt x="3838903" y="3295103"/>
                    <a:pt x="3904593" y="2814255"/>
                    <a:pt x="3941379" y="2806372"/>
                  </a:cubicBezTo>
                  <a:cubicBezTo>
                    <a:pt x="3978165" y="2798489"/>
                    <a:pt x="3975538" y="3218903"/>
                    <a:pt x="4020207" y="3216275"/>
                  </a:cubicBezTo>
                  <a:cubicBezTo>
                    <a:pt x="4064876" y="3213647"/>
                    <a:pt x="4159469" y="2793235"/>
                    <a:pt x="4209393" y="2790607"/>
                  </a:cubicBezTo>
                  <a:cubicBezTo>
                    <a:pt x="4259317" y="2787980"/>
                    <a:pt x="4282966" y="3163724"/>
                    <a:pt x="4319752" y="3200510"/>
                  </a:cubicBezTo>
                  <a:cubicBezTo>
                    <a:pt x="4356538" y="3237296"/>
                    <a:pt x="4393324" y="3000814"/>
                    <a:pt x="4430110" y="3011324"/>
                  </a:cubicBezTo>
                  <a:cubicBezTo>
                    <a:pt x="4466896" y="3021834"/>
                    <a:pt x="4506310" y="3266200"/>
                    <a:pt x="4540469" y="3263572"/>
                  </a:cubicBezTo>
                  <a:cubicBezTo>
                    <a:pt x="4574628" y="3260944"/>
                    <a:pt x="4587766" y="2987675"/>
                    <a:pt x="4635062" y="2995558"/>
                  </a:cubicBezTo>
                  <a:cubicBezTo>
                    <a:pt x="4682358" y="3003441"/>
                    <a:pt x="4782207" y="3326634"/>
                    <a:pt x="4824248" y="3310869"/>
                  </a:cubicBezTo>
                  <a:cubicBezTo>
                    <a:pt x="4866289" y="3295104"/>
                    <a:pt x="4858407" y="2898338"/>
                    <a:pt x="4887310" y="2900965"/>
                  </a:cubicBezTo>
                  <a:cubicBezTo>
                    <a:pt x="4916213" y="2903592"/>
                    <a:pt x="4958255" y="3363420"/>
                    <a:pt x="4997669" y="3326634"/>
                  </a:cubicBezTo>
                  <a:cubicBezTo>
                    <a:pt x="5037083" y="3289848"/>
                    <a:pt x="5094890" y="2693386"/>
                    <a:pt x="5123793" y="2680248"/>
                  </a:cubicBezTo>
                  <a:cubicBezTo>
                    <a:pt x="5152696" y="2667110"/>
                    <a:pt x="5134303" y="3279338"/>
                    <a:pt x="5171089" y="3247807"/>
                  </a:cubicBezTo>
                  <a:cubicBezTo>
                    <a:pt x="5207875" y="3216276"/>
                    <a:pt x="5310351" y="2506828"/>
                    <a:pt x="5344510" y="2491062"/>
                  </a:cubicBezTo>
                  <a:cubicBezTo>
                    <a:pt x="5378669" y="2475296"/>
                    <a:pt x="5339255" y="3163723"/>
                    <a:pt x="5376041" y="3153213"/>
                  </a:cubicBezTo>
                  <a:cubicBezTo>
                    <a:pt x="5412827" y="3142703"/>
                    <a:pt x="5525813" y="2420117"/>
                    <a:pt x="5565227" y="2428000"/>
                  </a:cubicBezTo>
                  <a:cubicBezTo>
                    <a:pt x="5604641" y="2435883"/>
                    <a:pt x="5580993" y="3150586"/>
                    <a:pt x="5612524" y="3200510"/>
                  </a:cubicBezTo>
                  <a:cubicBezTo>
                    <a:pt x="5644055" y="3250434"/>
                    <a:pt x="5715000" y="2722289"/>
                    <a:pt x="5754414" y="2727544"/>
                  </a:cubicBezTo>
                  <a:cubicBezTo>
                    <a:pt x="5793828" y="2732799"/>
                    <a:pt x="5822731" y="3195255"/>
                    <a:pt x="5849007" y="3232041"/>
                  </a:cubicBezTo>
                  <a:cubicBezTo>
                    <a:pt x="5875283" y="3268827"/>
                    <a:pt x="5877911" y="2940379"/>
                    <a:pt x="5912069" y="2948262"/>
                  </a:cubicBezTo>
                  <a:cubicBezTo>
                    <a:pt x="5946228" y="2956145"/>
                    <a:pt x="6004034" y="3253062"/>
                    <a:pt x="6053958" y="3279338"/>
                  </a:cubicBezTo>
                  <a:cubicBezTo>
                    <a:pt x="6103882" y="3305614"/>
                    <a:pt x="6164317" y="3098034"/>
                    <a:pt x="6211614" y="3105917"/>
                  </a:cubicBezTo>
                  <a:cubicBezTo>
                    <a:pt x="6258911" y="3113800"/>
                    <a:pt x="6193221" y="3266200"/>
                    <a:pt x="6337738" y="3326634"/>
                  </a:cubicBezTo>
                  <a:cubicBezTo>
                    <a:pt x="6482255" y="3387068"/>
                    <a:pt x="6907924" y="3442248"/>
                    <a:pt x="7078717" y="3468524"/>
                  </a:cubicBezTo>
                  <a:cubicBezTo>
                    <a:pt x="7249510" y="3494800"/>
                    <a:pt x="7306003" y="3489544"/>
                    <a:pt x="7362496" y="348428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00DB3617-F830-4738-80BD-4AF7AE35F023}"/>
                </a:ext>
              </a:extLst>
            </p:cNvPr>
            <p:cNvCxnSpPr>
              <a:cxnSpLocks/>
            </p:cNvCxnSpPr>
            <p:nvPr/>
          </p:nvCxnSpPr>
          <p:spPr>
            <a:xfrm>
              <a:off x="1497725"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直線コネクタ 16">
              <a:extLst>
                <a:ext uri="{FF2B5EF4-FFF2-40B4-BE49-F238E27FC236}">
                  <a16:creationId xmlns:a16="http://schemas.microsoft.com/office/drawing/2014/main" id="{7656CDA4-E5A0-4243-ADC1-2DDC1B4A43E8}"/>
                </a:ext>
              </a:extLst>
            </p:cNvPr>
            <p:cNvCxnSpPr>
              <a:cxnSpLocks/>
            </p:cNvCxnSpPr>
            <p:nvPr/>
          </p:nvCxnSpPr>
          <p:spPr>
            <a:xfrm>
              <a:off x="1902372"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線コネクタ 17">
              <a:extLst>
                <a:ext uri="{FF2B5EF4-FFF2-40B4-BE49-F238E27FC236}">
                  <a16:creationId xmlns:a16="http://schemas.microsoft.com/office/drawing/2014/main" id="{D11833FC-AB5F-4FD3-B375-3605EE0E48EC}"/>
                </a:ext>
              </a:extLst>
            </p:cNvPr>
            <p:cNvCxnSpPr>
              <a:cxnSpLocks/>
            </p:cNvCxnSpPr>
            <p:nvPr/>
          </p:nvCxnSpPr>
          <p:spPr>
            <a:xfrm>
              <a:off x="2291255"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直線コネクタ 18">
              <a:extLst>
                <a:ext uri="{FF2B5EF4-FFF2-40B4-BE49-F238E27FC236}">
                  <a16:creationId xmlns:a16="http://schemas.microsoft.com/office/drawing/2014/main" id="{898C3385-9ED5-4BBA-9880-C960D60BD1FA}"/>
                </a:ext>
              </a:extLst>
            </p:cNvPr>
            <p:cNvCxnSpPr>
              <a:cxnSpLocks/>
            </p:cNvCxnSpPr>
            <p:nvPr/>
          </p:nvCxnSpPr>
          <p:spPr>
            <a:xfrm>
              <a:off x="2701159"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直線コネクタ 19">
              <a:extLst>
                <a:ext uri="{FF2B5EF4-FFF2-40B4-BE49-F238E27FC236}">
                  <a16:creationId xmlns:a16="http://schemas.microsoft.com/office/drawing/2014/main" id="{4CF26FDF-2403-4105-8C87-01010FEDB335}"/>
                </a:ext>
              </a:extLst>
            </p:cNvPr>
            <p:cNvCxnSpPr>
              <a:cxnSpLocks/>
            </p:cNvCxnSpPr>
            <p:nvPr/>
          </p:nvCxnSpPr>
          <p:spPr>
            <a:xfrm>
              <a:off x="3095297"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直線コネクタ 20">
              <a:extLst>
                <a:ext uri="{FF2B5EF4-FFF2-40B4-BE49-F238E27FC236}">
                  <a16:creationId xmlns:a16="http://schemas.microsoft.com/office/drawing/2014/main" id="{369E1F21-490E-4A04-AA01-ADE8BC1592A2}"/>
                </a:ext>
              </a:extLst>
            </p:cNvPr>
            <p:cNvCxnSpPr>
              <a:cxnSpLocks/>
            </p:cNvCxnSpPr>
            <p:nvPr/>
          </p:nvCxnSpPr>
          <p:spPr>
            <a:xfrm>
              <a:off x="3457903"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線コネクタ 21">
              <a:extLst>
                <a:ext uri="{FF2B5EF4-FFF2-40B4-BE49-F238E27FC236}">
                  <a16:creationId xmlns:a16="http://schemas.microsoft.com/office/drawing/2014/main" id="{299A6B51-892B-466D-B485-4AE3C2F6F629}"/>
                </a:ext>
              </a:extLst>
            </p:cNvPr>
            <p:cNvCxnSpPr>
              <a:cxnSpLocks/>
            </p:cNvCxnSpPr>
            <p:nvPr/>
          </p:nvCxnSpPr>
          <p:spPr>
            <a:xfrm>
              <a:off x="3810000"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直線コネクタ 22">
              <a:extLst>
                <a:ext uri="{FF2B5EF4-FFF2-40B4-BE49-F238E27FC236}">
                  <a16:creationId xmlns:a16="http://schemas.microsoft.com/office/drawing/2014/main" id="{62E9D7F7-235E-47E2-BCCD-693B96149AF5}"/>
                </a:ext>
              </a:extLst>
            </p:cNvPr>
            <p:cNvCxnSpPr>
              <a:cxnSpLocks/>
            </p:cNvCxnSpPr>
            <p:nvPr/>
          </p:nvCxnSpPr>
          <p:spPr>
            <a:xfrm>
              <a:off x="4172607"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直線コネクタ 23">
              <a:extLst>
                <a:ext uri="{FF2B5EF4-FFF2-40B4-BE49-F238E27FC236}">
                  <a16:creationId xmlns:a16="http://schemas.microsoft.com/office/drawing/2014/main" id="{5FD768CF-F528-4526-B64A-DAAC1F8CFBC3}"/>
                </a:ext>
              </a:extLst>
            </p:cNvPr>
            <p:cNvCxnSpPr>
              <a:cxnSpLocks/>
            </p:cNvCxnSpPr>
            <p:nvPr/>
          </p:nvCxnSpPr>
          <p:spPr>
            <a:xfrm>
              <a:off x="4535214"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直線コネクタ 24">
              <a:extLst>
                <a:ext uri="{FF2B5EF4-FFF2-40B4-BE49-F238E27FC236}">
                  <a16:creationId xmlns:a16="http://schemas.microsoft.com/office/drawing/2014/main" id="{DB430118-9A03-4B93-9090-95B6928C317C}"/>
                </a:ext>
              </a:extLst>
            </p:cNvPr>
            <p:cNvCxnSpPr>
              <a:cxnSpLocks/>
            </p:cNvCxnSpPr>
            <p:nvPr/>
          </p:nvCxnSpPr>
          <p:spPr>
            <a:xfrm>
              <a:off x="4913586"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直線コネクタ 25">
              <a:extLst>
                <a:ext uri="{FF2B5EF4-FFF2-40B4-BE49-F238E27FC236}">
                  <a16:creationId xmlns:a16="http://schemas.microsoft.com/office/drawing/2014/main" id="{C9AB1E48-2638-48F0-82F9-5F7C00CE9044}"/>
                </a:ext>
              </a:extLst>
            </p:cNvPr>
            <p:cNvCxnSpPr>
              <a:cxnSpLocks/>
            </p:cNvCxnSpPr>
            <p:nvPr/>
          </p:nvCxnSpPr>
          <p:spPr>
            <a:xfrm>
              <a:off x="5276193" y="740978"/>
              <a:ext cx="0" cy="419362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直線矢印コネクタ 27">
              <a:extLst>
                <a:ext uri="{FF2B5EF4-FFF2-40B4-BE49-F238E27FC236}">
                  <a16:creationId xmlns:a16="http://schemas.microsoft.com/office/drawing/2014/main" id="{F0E428EB-0057-4D50-84FE-C8B16114B267}"/>
                </a:ext>
              </a:extLst>
            </p:cNvPr>
            <p:cNvCxnSpPr>
              <a:cxnSpLocks/>
            </p:cNvCxnSpPr>
            <p:nvPr/>
          </p:nvCxnSpPr>
          <p:spPr>
            <a:xfrm>
              <a:off x="2685393" y="1056288"/>
              <a:ext cx="394138" cy="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BEAAE29-19AA-4D9D-A206-AC6FBE1D9C8A}"/>
                </a:ext>
              </a:extLst>
            </p:cNvPr>
            <p:cNvCxnSpPr>
              <a:cxnSpLocks/>
            </p:cNvCxnSpPr>
            <p:nvPr/>
          </p:nvCxnSpPr>
          <p:spPr>
            <a:xfrm>
              <a:off x="2291255" y="1056288"/>
              <a:ext cx="394138" cy="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CCEAB98E-78FE-4B9E-BA50-DF0CBDD82A1E}"/>
                </a:ext>
              </a:extLst>
            </p:cNvPr>
            <p:cNvCxnSpPr>
              <a:cxnSpLocks/>
            </p:cNvCxnSpPr>
            <p:nvPr/>
          </p:nvCxnSpPr>
          <p:spPr>
            <a:xfrm>
              <a:off x="1897117" y="1040521"/>
              <a:ext cx="394138" cy="0"/>
            </a:xfrm>
            <a:prstGeom prst="straightConnector1">
              <a:avLst/>
            </a:prstGeom>
            <a:ln w="3810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C09C4825-32FE-441E-9568-920C04B09856}"/>
                    </a:ext>
                  </a:extLst>
                </p:cNvPr>
                <p:cNvSpPr/>
                <p:nvPr/>
              </p:nvSpPr>
              <p:spPr>
                <a:xfrm>
                  <a:off x="1404339" y="5335124"/>
                  <a:ext cx="3130875" cy="584775"/>
                </a:xfrm>
                <a:prstGeom prst="rect">
                  <a:avLst/>
                </a:prstGeom>
              </p:spPr>
              <p:txBody>
                <a:bodyPr wrap="square">
                  <a:spAutoFit/>
                </a:bodyPr>
                <a:lstStyle/>
                <a:p>
                  <a14:m>
                    <m:oMath xmlns:m="http://schemas.openxmlformats.org/officeDocument/2006/math">
                      <m:r>
                        <a:rPr lang="en-US" altLang="ja-JP" sz="3200" i="1">
                          <a:latin typeface="Cambria Math" panose="02040503050406030204" pitchFamily="18" charset="0"/>
                        </a:rPr>
                        <m:t>𝑓</m:t>
                      </m:r>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1</m:t>
                          </m:r>
                        </m:sub>
                      </m:sSub>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2</m:t>
                          </m:r>
                        </m:sub>
                      </m:sSub>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3</m:t>
                          </m:r>
                        </m:sub>
                      </m:sSub>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𝑛</m:t>
                          </m:r>
                        </m:sub>
                      </m:sSub>
                      <m:r>
                        <a:rPr lang="en-US" altLang="ja-JP" sz="3200" i="1">
                          <a:latin typeface="Cambria Math" panose="02040503050406030204" pitchFamily="18" charset="0"/>
                        </a:rPr>
                        <m:t>)</m:t>
                      </m:r>
                    </m:oMath>
                  </a14:m>
                  <a:r>
                    <a:rPr lang="ja-JP" altLang="en-US" sz="3200" dirty="0"/>
                    <a:t>　</a:t>
                  </a:r>
                </a:p>
              </p:txBody>
            </p:sp>
          </mc:Choice>
          <mc:Fallback xmlns="">
            <p:sp>
              <p:nvSpPr>
                <p:cNvPr id="32" name="正方形/長方形 31">
                  <a:extLst>
                    <a:ext uri="{FF2B5EF4-FFF2-40B4-BE49-F238E27FC236}">
                      <a16:creationId xmlns:a16="http://schemas.microsoft.com/office/drawing/2014/main" id="{C09C4825-32FE-441E-9568-920C04B09856}"/>
                    </a:ext>
                  </a:extLst>
                </p:cNvPr>
                <p:cNvSpPr>
                  <a:spLocks noRot="1" noChangeAspect="1" noMove="1" noResize="1" noEditPoints="1" noAdjustHandles="1" noChangeArrowheads="1" noChangeShapeType="1" noTextEdit="1"/>
                </p:cNvSpPr>
                <p:nvPr/>
              </p:nvSpPr>
              <p:spPr>
                <a:xfrm>
                  <a:off x="1404339" y="5335124"/>
                  <a:ext cx="3130875" cy="584775"/>
                </a:xfrm>
                <a:prstGeom prst="rect">
                  <a:avLst/>
                </a:prstGeom>
                <a:blipFill>
                  <a:blip r:embed="rId2"/>
                  <a:stretch>
                    <a:fillRect r="-20000" b="-3571"/>
                  </a:stretch>
                </a:blipFill>
              </p:spPr>
              <p:txBody>
                <a:bodyPr/>
                <a:lstStyle/>
                <a:p>
                  <a:r>
                    <a:rPr lang="ja-JP" altLang="en-US">
                      <a:noFill/>
                    </a:rPr>
                    <a:t> </a:t>
                  </a:r>
                </a:p>
              </p:txBody>
            </p:sp>
          </mc:Fallback>
        </mc:AlternateContent>
        <p:cxnSp>
          <p:nvCxnSpPr>
            <p:cNvPr id="34" name="直線矢印コネクタ 33">
              <a:extLst>
                <a:ext uri="{FF2B5EF4-FFF2-40B4-BE49-F238E27FC236}">
                  <a16:creationId xmlns:a16="http://schemas.microsoft.com/office/drawing/2014/main" id="{6A8E2FD9-1D74-4AA2-8BEA-1B9A8294B3D8}"/>
                </a:ext>
              </a:extLst>
            </p:cNvPr>
            <p:cNvCxnSpPr>
              <a:cxnSpLocks/>
              <a:endCxn id="12" idx="5"/>
            </p:cNvCxnSpPr>
            <p:nvPr/>
          </p:nvCxnSpPr>
          <p:spPr>
            <a:xfrm flipH="1" flipV="1">
              <a:off x="2065283" y="1771528"/>
              <a:ext cx="28904" cy="370478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7270CF7-AF9F-4E62-A786-218EC5B34361}"/>
                </a:ext>
              </a:extLst>
            </p:cNvPr>
            <p:cNvCxnSpPr>
              <a:cxnSpLocks/>
            </p:cNvCxnSpPr>
            <p:nvPr/>
          </p:nvCxnSpPr>
          <p:spPr>
            <a:xfrm flipH="1" flipV="1">
              <a:off x="2465990" y="1803059"/>
              <a:ext cx="219403" cy="36732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2EC2E409-7C70-42FE-971F-AB87BD4221E2}"/>
                </a:ext>
              </a:extLst>
            </p:cNvPr>
            <p:cNvCxnSpPr>
              <a:cxnSpLocks/>
            </p:cNvCxnSpPr>
            <p:nvPr/>
          </p:nvCxnSpPr>
          <p:spPr>
            <a:xfrm flipH="1" flipV="1">
              <a:off x="2900856" y="1984140"/>
              <a:ext cx="307428" cy="349217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正方形/長方形 38">
                <a:extLst>
                  <a:ext uri="{FF2B5EF4-FFF2-40B4-BE49-F238E27FC236}">
                    <a16:creationId xmlns:a16="http://schemas.microsoft.com/office/drawing/2014/main" id="{2759DFC9-0BB1-48D4-AD31-C4E6A202EF71}"/>
                  </a:ext>
                </a:extLst>
              </p:cNvPr>
              <p:cNvSpPr/>
              <p:nvPr/>
            </p:nvSpPr>
            <p:spPr>
              <a:xfrm>
                <a:off x="7202059" y="5703014"/>
                <a:ext cx="4788234" cy="523220"/>
              </a:xfrm>
              <a:prstGeom prst="rect">
                <a:avLst/>
              </a:prstGeom>
            </p:spPr>
            <p:txBody>
              <a:bodyPr wrap="none">
                <a:spAutoFit/>
              </a:bodyPr>
              <a:lstStyle/>
              <a:p>
                <a:r>
                  <a:rPr lang="ja-JP" altLang="en-US" sz="2800" dirty="0"/>
                  <a:t>今回の研究</a:t>
                </a:r>
                <a14:m>
                  <m:oMath xmlns:m="http://schemas.openxmlformats.org/officeDocument/2006/math">
                    <m:r>
                      <a:rPr lang="ja-JP" altLang="en-US" sz="2800" i="1" dirty="0">
                        <a:latin typeface="Cambria Math" panose="02040503050406030204" pitchFamily="18" charset="0"/>
                      </a:rPr>
                      <m:t>では</m:t>
                    </m:r>
                    <m:r>
                      <a:rPr lang="en-US" altLang="ja-JP" sz="2800" i="1">
                        <a:latin typeface="Cambria Math" panose="02040503050406030204" pitchFamily="18" charset="0"/>
                      </a:rPr>
                      <m:t>𝑛</m:t>
                    </m:r>
                  </m:oMath>
                </a14:m>
                <a:r>
                  <a:rPr lang="ja-JP" altLang="en-US" sz="2800" dirty="0"/>
                  <a:t>は５０である</a:t>
                </a:r>
                <a:r>
                  <a:rPr lang="en-US" altLang="ja-JP" sz="2800" dirty="0"/>
                  <a:t>.</a:t>
                </a:r>
              </a:p>
            </p:txBody>
          </p:sp>
        </mc:Choice>
        <mc:Fallback xmlns="">
          <p:sp>
            <p:nvSpPr>
              <p:cNvPr id="39" name="正方形/長方形 38">
                <a:extLst>
                  <a:ext uri="{FF2B5EF4-FFF2-40B4-BE49-F238E27FC236}">
                    <a16:creationId xmlns:a16="http://schemas.microsoft.com/office/drawing/2014/main" id="{2759DFC9-0BB1-48D4-AD31-C4E6A202EF71}"/>
                  </a:ext>
                </a:extLst>
              </p:cNvPr>
              <p:cNvSpPr>
                <a:spLocks noRot="1" noChangeAspect="1" noMove="1" noResize="1" noEditPoints="1" noAdjustHandles="1" noChangeArrowheads="1" noChangeShapeType="1" noTextEdit="1"/>
              </p:cNvSpPr>
              <p:nvPr/>
            </p:nvSpPr>
            <p:spPr>
              <a:xfrm>
                <a:off x="7202059" y="5703014"/>
                <a:ext cx="4788234" cy="523220"/>
              </a:xfrm>
              <a:prstGeom prst="rect">
                <a:avLst/>
              </a:prstGeom>
              <a:blipFill>
                <a:blip r:embed="rId3"/>
                <a:stretch>
                  <a:fillRect l="-2545" t="-17647" r="-1399" b="-35294"/>
                </a:stretch>
              </a:blipFill>
            </p:spPr>
            <p:txBody>
              <a:bodyPr/>
              <a:lstStyle/>
              <a:p>
                <a:r>
                  <a:rPr lang="ja-JP" altLang="en-US">
                    <a:noFill/>
                  </a:rPr>
                  <a:t> </a:t>
                </a:r>
              </a:p>
            </p:txBody>
          </p:sp>
        </mc:Fallback>
      </mc:AlternateContent>
      <p:sp>
        <p:nvSpPr>
          <p:cNvPr id="41" name="タイトル 1">
            <a:extLst>
              <a:ext uri="{FF2B5EF4-FFF2-40B4-BE49-F238E27FC236}">
                <a16:creationId xmlns:a16="http://schemas.microsoft.com/office/drawing/2014/main" id="{7387DDDB-BFA9-454E-8798-3E136768D8F8}"/>
              </a:ext>
            </a:extLst>
          </p:cNvPr>
          <p:cNvSpPr>
            <a:spLocks noGrp="1" noChangeArrowheads="1"/>
          </p:cNvSpPr>
          <p:nvPr>
            <p:ph type="title"/>
          </p:nvPr>
        </p:nvSpPr>
        <p:spPr>
          <a:xfrm>
            <a:off x="838200" y="152291"/>
            <a:ext cx="10515600" cy="1325563"/>
          </a:xfrm>
        </p:spPr>
        <p:txBody>
          <a:bodyPr/>
          <a:lstStyle/>
          <a:p>
            <a:r>
              <a:rPr lang="ja-JP" altLang="en-US" sz="4800" dirty="0"/>
              <a:t>判別・分類方針の選定（方針１）</a:t>
            </a:r>
          </a:p>
        </p:txBody>
      </p:sp>
      <p:sp>
        <p:nvSpPr>
          <p:cNvPr id="42" name="テキスト ボックス 41">
            <a:extLst>
              <a:ext uri="{FF2B5EF4-FFF2-40B4-BE49-F238E27FC236}">
                <a16:creationId xmlns:a16="http://schemas.microsoft.com/office/drawing/2014/main" id="{524C6C01-ABB0-403B-9282-655F16246389}"/>
              </a:ext>
            </a:extLst>
          </p:cNvPr>
          <p:cNvSpPr txBox="1"/>
          <p:nvPr/>
        </p:nvSpPr>
        <p:spPr>
          <a:xfrm>
            <a:off x="396246" y="1566965"/>
            <a:ext cx="2184575" cy="523220"/>
          </a:xfrm>
          <a:prstGeom prst="rect">
            <a:avLst/>
          </a:prstGeom>
          <a:noFill/>
        </p:spPr>
        <p:txBody>
          <a:bodyPr wrap="square" rtlCol="0">
            <a:spAutoFit/>
          </a:bodyPr>
          <a:lstStyle/>
          <a:p>
            <a:r>
              <a:rPr kumimoji="1" lang="en-US" altLang="ja-JP" sz="2800" b="1" dirty="0">
                <a:latin typeface="+mn-ea"/>
              </a:rPr>
              <a:t>※</a:t>
            </a:r>
            <a:r>
              <a:rPr kumimoji="1" lang="ja-JP" altLang="en-US" sz="2800" b="1" dirty="0">
                <a:latin typeface="+mn-ea"/>
              </a:rPr>
              <a:t>イメージ図</a:t>
            </a:r>
          </a:p>
        </p:txBody>
      </p:sp>
      <p:cxnSp>
        <p:nvCxnSpPr>
          <p:cNvPr id="48" name="直線コネクタ 47">
            <a:extLst>
              <a:ext uri="{FF2B5EF4-FFF2-40B4-BE49-F238E27FC236}">
                <a16:creationId xmlns:a16="http://schemas.microsoft.com/office/drawing/2014/main" id="{080603FF-4778-4DF0-811E-A28521EE625C}"/>
              </a:ext>
            </a:extLst>
          </p:cNvPr>
          <p:cNvCxnSpPr/>
          <p:nvPr/>
        </p:nvCxnSpPr>
        <p:spPr>
          <a:xfrm>
            <a:off x="1716695" y="3269999"/>
            <a:ext cx="388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0FF5E03-AA6C-4098-932D-D075D4C4B8F1}"/>
              </a:ext>
            </a:extLst>
          </p:cNvPr>
          <p:cNvCxnSpPr/>
          <p:nvPr/>
        </p:nvCxnSpPr>
        <p:spPr>
          <a:xfrm>
            <a:off x="1385752" y="3111925"/>
            <a:ext cx="388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4FD35F3-38C2-4A0B-B106-2EE56287D2CA}"/>
              </a:ext>
            </a:extLst>
          </p:cNvPr>
          <p:cNvCxnSpPr/>
          <p:nvPr/>
        </p:nvCxnSpPr>
        <p:spPr>
          <a:xfrm>
            <a:off x="1027150" y="3111925"/>
            <a:ext cx="388504"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AB0A546F-C07D-4143-AB1F-5B21F4D2A147}"/>
              </a:ext>
            </a:extLst>
          </p:cNvPr>
          <p:cNvSpPr/>
          <p:nvPr/>
        </p:nvSpPr>
        <p:spPr>
          <a:xfrm>
            <a:off x="4540932" y="1584234"/>
            <a:ext cx="7449361" cy="954107"/>
          </a:xfrm>
          <a:prstGeom prst="rect">
            <a:avLst/>
          </a:prstGeom>
        </p:spPr>
        <p:txBody>
          <a:bodyPr wrap="square">
            <a:spAutoFit/>
          </a:bodyPr>
          <a:lstStyle/>
          <a:p>
            <a:r>
              <a:rPr kumimoji="1" lang="ja-JP" altLang="en-US" sz="2800" dirty="0">
                <a:latin typeface="+mn-ea"/>
              </a:rPr>
              <a:t>スペクトラムの横軸一定間隔で縦軸の値（パワー）をベクトルの一つの次元として見る</a:t>
            </a:r>
            <a:r>
              <a:rPr kumimoji="1" lang="en-US" altLang="ja-JP" sz="2800" dirty="0">
                <a:latin typeface="+mn-ea"/>
              </a:rPr>
              <a:t>.</a:t>
            </a:r>
          </a:p>
        </p:txBody>
      </p:sp>
      <p:sp>
        <p:nvSpPr>
          <p:cNvPr id="53" name="正方形/長方形 52">
            <a:extLst>
              <a:ext uri="{FF2B5EF4-FFF2-40B4-BE49-F238E27FC236}">
                <a16:creationId xmlns:a16="http://schemas.microsoft.com/office/drawing/2014/main" id="{11B8D876-65DB-4E61-9DF2-4EC909A7C615}"/>
              </a:ext>
            </a:extLst>
          </p:cNvPr>
          <p:cNvSpPr/>
          <p:nvPr/>
        </p:nvSpPr>
        <p:spPr>
          <a:xfrm>
            <a:off x="4540932" y="2878469"/>
            <a:ext cx="7141311" cy="1384995"/>
          </a:xfrm>
          <a:prstGeom prst="rect">
            <a:avLst/>
          </a:prstGeom>
        </p:spPr>
        <p:txBody>
          <a:bodyPr wrap="square">
            <a:spAutoFit/>
          </a:bodyPr>
          <a:lstStyle/>
          <a:p>
            <a:r>
              <a:rPr kumimoji="1" lang="ja-JP" altLang="en-US" sz="2800" dirty="0">
                <a:latin typeface="+mn-ea"/>
              </a:rPr>
              <a:t>このベクトル同士の距離を求めることもできる</a:t>
            </a:r>
            <a:r>
              <a:rPr kumimoji="1" lang="en-US" altLang="ja-JP" sz="2800" dirty="0">
                <a:latin typeface="+mn-ea"/>
              </a:rPr>
              <a:t>.</a:t>
            </a:r>
            <a:r>
              <a:rPr kumimoji="1" lang="ja-JP" altLang="en-US" sz="2800" dirty="0">
                <a:latin typeface="+mn-ea"/>
              </a:rPr>
              <a:t>例えば二つのスペクトルがあるとき</a:t>
            </a:r>
            <a:r>
              <a:rPr kumimoji="1" lang="en-US" altLang="ja-JP" sz="2800" dirty="0">
                <a:latin typeface="+mn-ea"/>
              </a:rPr>
              <a:t>,</a:t>
            </a:r>
            <a:r>
              <a:rPr kumimoji="1" lang="ja-JP" altLang="en-US" sz="2800" dirty="0">
                <a:latin typeface="+mn-ea"/>
              </a:rPr>
              <a:t>両者の距離の求め方は式にようにする</a:t>
            </a:r>
            <a:r>
              <a:rPr kumimoji="1" lang="en-US" altLang="ja-JP" sz="2800" dirty="0">
                <a:latin typeface="+mn-ea"/>
              </a:rPr>
              <a:t>.</a:t>
            </a:r>
          </a:p>
        </p:txBody>
      </p:sp>
      <mc:AlternateContent xmlns:mc="http://schemas.openxmlformats.org/markup-compatibility/2006" xmlns:a14="http://schemas.microsoft.com/office/drawing/2010/main">
        <mc:Choice Requires="a14">
          <p:sp>
            <p:nvSpPr>
              <p:cNvPr id="54" name="正方形/長方形 53">
                <a:extLst>
                  <a:ext uri="{FF2B5EF4-FFF2-40B4-BE49-F238E27FC236}">
                    <a16:creationId xmlns:a16="http://schemas.microsoft.com/office/drawing/2014/main" id="{7CE979AF-F12F-443D-8583-18ED6D14E097}"/>
                  </a:ext>
                </a:extLst>
              </p:cNvPr>
              <p:cNvSpPr/>
              <p:nvPr/>
            </p:nvSpPr>
            <p:spPr>
              <a:xfrm>
                <a:off x="6096000" y="4399146"/>
                <a:ext cx="6096000" cy="1044132"/>
              </a:xfrm>
              <a:prstGeom prst="rect">
                <a:avLst/>
              </a:prstGeom>
            </p:spPr>
            <p:txBody>
              <a:bodyPr>
                <a:spAutoFit/>
              </a:bodyPr>
              <a:lstStyle/>
              <a:p>
                <a14:m>
                  <m:oMath xmlns:m="http://schemas.openxmlformats.org/officeDocument/2006/math">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𝑑</m:t>
                        </m:r>
                      </m:e>
                      <m:sup>
                        <m:r>
                          <a:rPr kumimoji="1" lang="en-US" altLang="ja-JP" sz="2800" i="1">
                            <a:latin typeface="Cambria Math" panose="02040503050406030204" pitchFamily="18" charset="0"/>
                          </a:rPr>
                          <m:t>2</m:t>
                        </m:r>
                      </m:sup>
                    </m:sSup>
                    <m:r>
                      <a:rPr kumimoji="1" lang="en-US" altLang="ja-JP" sz="2800" i="1">
                        <a:latin typeface="Cambria Math" panose="02040503050406030204" pitchFamily="18" charset="0"/>
                      </a:rPr>
                      <m:t>=</m:t>
                    </m:r>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m:t>
                        </m:r>
                        <m:sSubSup>
                          <m:sSubSupPr>
                            <m:ctrlPr>
                              <a:rPr kumimoji="1" lang="en-US" altLang="ja-JP" sz="2800" i="1">
                                <a:latin typeface="Cambria Math" panose="02040503050406030204" pitchFamily="18" charset="0"/>
                              </a:rPr>
                            </m:ctrlPr>
                          </m:sSubSupPr>
                          <m:e>
                            <m:r>
                              <a:rPr kumimoji="1" lang="en-US" altLang="ja-JP" sz="2800" i="1">
                                <a:latin typeface="Cambria Math" panose="02040503050406030204" pitchFamily="18" charset="0"/>
                              </a:rPr>
                              <m:t>h</m:t>
                            </m:r>
                          </m:e>
                          <m:sub>
                            <m:r>
                              <a:rPr lang="en-US" altLang="ja-JP" sz="2800" i="1">
                                <a:latin typeface="Cambria Math" panose="02040503050406030204" pitchFamily="18" charset="0"/>
                              </a:rPr>
                              <m:t>1</m:t>
                            </m:r>
                          </m:sub>
                          <m:sup/>
                        </m:sSubSup>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acc>
                              <m:accPr>
                                <m:chr m:val="̃"/>
                                <m:ctrlPr>
                                  <a:rPr kumimoji="1" lang="en-US" altLang="ja-JP" sz="2800" i="1">
                                    <a:latin typeface="Cambria Math" panose="02040503050406030204" pitchFamily="18" charset="0"/>
                                  </a:rPr>
                                </m:ctrlPr>
                              </m:accPr>
                              <m:e>
                                <m:r>
                                  <a:rPr kumimoji="1" lang="en-US" altLang="ja-JP" sz="2800" i="1">
                                    <a:latin typeface="Cambria Math" panose="02040503050406030204" pitchFamily="18" charset="0"/>
                                  </a:rPr>
                                  <m:t>h</m:t>
                                </m:r>
                              </m:e>
                            </m:acc>
                          </m:e>
                          <m:sub>
                            <m:r>
                              <a:rPr lang="en-US" altLang="ja-JP" sz="2800" i="1">
                                <a:latin typeface="Cambria Math" panose="02040503050406030204" pitchFamily="18" charset="0"/>
                              </a:rPr>
                              <m:t>1</m:t>
                            </m:r>
                          </m:sub>
                          <m:sup/>
                        </m:sSubSup>
                        <m:r>
                          <a:rPr kumimoji="1" lang="en-US" altLang="ja-JP" sz="2800" i="1">
                            <a:latin typeface="Cambria Math" panose="02040503050406030204" pitchFamily="18" charset="0"/>
                          </a:rPr>
                          <m:t>)</m:t>
                        </m:r>
                      </m:e>
                      <m:sup>
                        <m:r>
                          <a:rPr kumimoji="1" lang="en-US" altLang="ja-JP" sz="2800" i="1">
                            <a:latin typeface="Cambria Math" panose="02040503050406030204" pitchFamily="18" charset="0"/>
                          </a:rPr>
                          <m:t>2</m:t>
                        </m:r>
                      </m:sup>
                    </m:sSup>
                  </m:oMath>
                </a14:m>
                <a:r>
                  <a:rPr kumimoji="1" lang="en-US" altLang="ja-JP" sz="2800" dirty="0"/>
                  <a:t>+</a:t>
                </a:r>
                <a:r>
                  <a:rPr lang="en-US" altLang="ja-JP" sz="2800" dirty="0"/>
                  <a:t> </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h</m:t>
                            </m:r>
                          </m:e>
                          <m:sub>
                            <m:r>
                              <a:rPr lang="en-US" altLang="ja-JP" sz="2800" i="1">
                                <a:latin typeface="Cambria Math" panose="02040503050406030204" pitchFamily="18" charset="0"/>
                              </a:rPr>
                              <m:t>2</m:t>
                            </m:r>
                          </m:sub>
                          <m:sup/>
                        </m:sSubSup>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h</m:t>
                                </m:r>
                              </m:e>
                            </m:acc>
                          </m:e>
                          <m:sub>
                            <m:r>
                              <a:rPr lang="en-US" altLang="ja-JP" sz="2800" i="1">
                                <a:latin typeface="Cambria Math" panose="02040503050406030204" pitchFamily="18" charset="0"/>
                              </a:rPr>
                              <m:t>2</m:t>
                            </m:r>
                          </m:sub>
                          <m:sup/>
                        </m:sSubSup>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m:t>
                    </m:r>
                  </m:oMath>
                </a14:m>
                <a:r>
                  <a:rPr lang="en-US" altLang="ja-JP" sz="2800" dirty="0"/>
                  <a:t> </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h</m:t>
                            </m:r>
                          </m:e>
                          <m:sub>
                            <m:r>
                              <a:rPr lang="en-US" altLang="ja-JP" sz="2800" i="1">
                                <a:latin typeface="Cambria Math" panose="02040503050406030204" pitchFamily="18" charset="0"/>
                              </a:rPr>
                              <m:t>3</m:t>
                            </m:r>
                          </m:sub>
                          <m:sup/>
                        </m:sSubSup>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h</m:t>
                                </m:r>
                              </m:e>
                            </m:acc>
                          </m:e>
                          <m:sub>
                            <m:r>
                              <a:rPr lang="en-US" altLang="ja-JP" sz="2800" i="1">
                                <a:latin typeface="Cambria Math" panose="02040503050406030204" pitchFamily="18" charset="0"/>
                              </a:rPr>
                              <m:t>3</m:t>
                            </m:r>
                          </m:sub>
                          <m:sup/>
                        </m:sSubSup>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r>
                              <a:rPr lang="en-US" altLang="ja-JP" sz="2800" i="1">
                                <a:latin typeface="Cambria Math" panose="02040503050406030204" pitchFamily="18" charset="0"/>
                              </a:rPr>
                              <m:t>h</m:t>
                            </m:r>
                          </m:e>
                          <m:sub>
                            <m:r>
                              <a:rPr lang="en-US" altLang="ja-JP" sz="2800" i="1">
                                <a:latin typeface="Cambria Math" panose="02040503050406030204" pitchFamily="18" charset="0"/>
                              </a:rPr>
                              <m:t>𝑛</m:t>
                            </m:r>
                          </m:sub>
                          <m:sup/>
                        </m:sSubSup>
                        <m:r>
                          <a:rPr lang="en-US" altLang="ja-JP" sz="2800" i="1">
                            <a:latin typeface="Cambria Math" panose="02040503050406030204" pitchFamily="18" charset="0"/>
                          </a:rPr>
                          <m:t>−</m:t>
                        </m:r>
                        <m:sSubSup>
                          <m:sSubSupPr>
                            <m:ctrlPr>
                              <a:rPr lang="en-US" altLang="ja-JP" sz="2800" i="1">
                                <a:latin typeface="Cambria Math" panose="02040503050406030204" pitchFamily="18" charset="0"/>
                              </a:rPr>
                            </m:ctrlPr>
                          </m:sSubSupPr>
                          <m:e>
                            <m:acc>
                              <m:accPr>
                                <m:chr m:val="̃"/>
                                <m:ctrlPr>
                                  <a:rPr lang="en-US" altLang="ja-JP" sz="2800" i="1">
                                    <a:latin typeface="Cambria Math" panose="02040503050406030204" pitchFamily="18" charset="0"/>
                                  </a:rPr>
                                </m:ctrlPr>
                              </m:accPr>
                              <m:e>
                                <m:r>
                                  <a:rPr lang="en-US" altLang="ja-JP" sz="2800" i="1">
                                    <a:latin typeface="Cambria Math" panose="02040503050406030204" pitchFamily="18" charset="0"/>
                                  </a:rPr>
                                  <m:t>h</m:t>
                                </m:r>
                              </m:e>
                            </m:acc>
                          </m:e>
                          <m:sub>
                            <m:r>
                              <a:rPr lang="en-US" altLang="ja-JP" sz="2800" i="1">
                                <a:latin typeface="Cambria Math" panose="02040503050406030204" pitchFamily="18" charset="0"/>
                              </a:rPr>
                              <m:t>𝑛</m:t>
                            </m:r>
                          </m:sub>
                          <m:sup/>
                        </m:sSubSup>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oMath>
                </a14:m>
                <a:endParaRPr kumimoji="1" lang="en-US" altLang="ja-JP" dirty="0"/>
              </a:p>
            </p:txBody>
          </p:sp>
        </mc:Choice>
        <mc:Fallback xmlns="">
          <p:sp>
            <p:nvSpPr>
              <p:cNvPr id="54" name="正方形/長方形 53">
                <a:extLst>
                  <a:ext uri="{FF2B5EF4-FFF2-40B4-BE49-F238E27FC236}">
                    <a16:creationId xmlns:a16="http://schemas.microsoft.com/office/drawing/2014/main" id="{7CE979AF-F12F-443D-8583-18ED6D14E097}"/>
                  </a:ext>
                </a:extLst>
              </p:cNvPr>
              <p:cNvSpPr>
                <a:spLocks noRot="1" noChangeAspect="1" noMove="1" noResize="1" noEditPoints="1" noAdjustHandles="1" noChangeArrowheads="1" noChangeShapeType="1" noTextEdit="1"/>
              </p:cNvSpPr>
              <p:nvPr/>
            </p:nvSpPr>
            <p:spPr>
              <a:xfrm>
                <a:off x="6096000" y="4399146"/>
                <a:ext cx="6096000" cy="1044132"/>
              </a:xfrm>
              <a:prstGeom prst="rect">
                <a:avLst/>
              </a:prstGeom>
              <a:blipFill>
                <a:blip r:embed="rId4"/>
                <a:stretch>
                  <a:fillRect t="-17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674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24A86C0-08D7-471C-8DB4-D0DD3FEE6C36}"/>
              </a:ext>
            </a:extLst>
          </p:cNvPr>
          <p:cNvSpPr>
            <a:spLocks noGrp="1"/>
          </p:cNvSpPr>
          <p:nvPr>
            <p:ph type="sldNum" sz="quarter" idx="12"/>
          </p:nvPr>
        </p:nvSpPr>
        <p:spPr/>
        <p:txBody>
          <a:bodyPr/>
          <a:lstStyle/>
          <a:p>
            <a:pPr>
              <a:defRPr/>
            </a:pPr>
            <a:fld id="{A4125E1A-EAF9-483A-9FD4-9C647B0ABABB}" type="slidenum">
              <a:rPr lang="ja-JP" altLang="en-US" sz="3200" smtClean="0"/>
              <a:pPr>
                <a:defRPr/>
              </a:pPr>
              <a:t>9</a:t>
            </a:fld>
            <a:endParaRPr lang="ja-JP" altLang="en-US" dirty="0"/>
          </a:p>
        </p:txBody>
      </p:sp>
      <p:sp>
        <p:nvSpPr>
          <p:cNvPr id="14342" name="テキスト ボックス 6">
            <a:extLst>
              <a:ext uri="{FF2B5EF4-FFF2-40B4-BE49-F238E27FC236}">
                <a16:creationId xmlns:a16="http://schemas.microsoft.com/office/drawing/2014/main" id="{0CEB92D8-BD71-45DB-BBD5-85131934BE94}"/>
              </a:ext>
            </a:extLst>
          </p:cNvPr>
          <p:cNvSpPr txBox="1">
            <a:spLocks noChangeArrowheads="1"/>
          </p:cNvSpPr>
          <p:nvPr/>
        </p:nvSpPr>
        <p:spPr bwMode="auto">
          <a:xfrm>
            <a:off x="566302" y="5429439"/>
            <a:ext cx="5889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kumimoji="1">
                <a:solidFill>
                  <a:schemeClr val="tx1"/>
                </a:solidFill>
                <a:latin typeface="Calibri" panose="020F0502020204030204" pitchFamily="34" charset="0"/>
              </a:defRPr>
            </a:lvl9pPr>
          </a:lstStyle>
          <a:p>
            <a:pPr>
              <a:lnSpc>
                <a:spcPct val="100000"/>
              </a:lnSpc>
              <a:spcBef>
                <a:spcPct val="0"/>
              </a:spcBef>
              <a:buFontTx/>
              <a:buNone/>
            </a:pPr>
            <a:r>
              <a:rPr lang="ja-JP" altLang="en-US" sz="1800" dirty="0"/>
              <a:t>ピアノ（</a:t>
            </a:r>
            <a:r>
              <a:rPr lang="en-US" altLang="ja-JP" sz="1800" dirty="0"/>
              <a:t>C3</a:t>
            </a:r>
            <a:r>
              <a:rPr lang="ja-JP" altLang="en-US" sz="1800" dirty="0"/>
              <a:t>）の</a:t>
            </a:r>
            <a:r>
              <a:rPr lang="en-US" altLang="ja-JP" sz="1800" dirty="0"/>
              <a:t>10kHz</a:t>
            </a:r>
            <a:r>
              <a:rPr lang="ja-JP" altLang="en-US" sz="1800" dirty="0"/>
              <a:t>までのスペクトラムに中央値の周波数を赤線でいれた図（周波数：</a:t>
            </a:r>
            <a:r>
              <a:rPr lang="en-US" altLang="ja-JP" sz="1800" dirty="0"/>
              <a:t>783.990866Hz</a:t>
            </a:r>
            <a:r>
              <a:rPr lang="ja-JP" altLang="en-US" sz="1800" dirty="0"/>
              <a:t>）</a:t>
            </a:r>
          </a:p>
        </p:txBody>
      </p:sp>
      <p:pic>
        <p:nvPicPr>
          <p:cNvPr id="10" name="コンテンツ プレースホルダー 7" descr="花, 植物 が含まれている画像&#10;&#10;自動的に生成された説明">
            <a:extLst>
              <a:ext uri="{FF2B5EF4-FFF2-40B4-BE49-F238E27FC236}">
                <a16:creationId xmlns:a16="http://schemas.microsoft.com/office/drawing/2014/main" id="{10103537-4A1B-4AD7-AA8F-12956A59F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0" y="1690688"/>
            <a:ext cx="6923419" cy="3485161"/>
          </a:xfrm>
        </p:spPr>
      </p:pic>
      <p:cxnSp>
        <p:nvCxnSpPr>
          <p:cNvPr id="9" name="直線コネクタ 8">
            <a:extLst>
              <a:ext uri="{FF2B5EF4-FFF2-40B4-BE49-F238E27FC236}">
                <a16:creationId xmlns:a16="http://schemas.microsoft.com/office/drawing/2014/main" id="{C0C2453C-8CA7-463D-9CFD-A13F66DB8A16}"/>
              </a:ext>
            </a:extLst>
          </p:cNvPr>
          <p:cNvCxnSpPr>
            <a:cxnSpLocks/>
          </p:cNvCxnSpPr>
          <p:nvPr/>
        </p:nvCxnSpPr>
        <p:spPr>
          <a:xfrm>
            <a:off x="5003321" y="1768415"/>
            <a:ext cx="0" cy="32694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E81195-DDE1-40FA-9E8E-28A0F8CD2563}"/>
              </a:ext>
            </a:extLst>
          </p:cNvPr>
          <p:cNvSpPr txBox="1"/>
          <p:nvPr/>
        </p:nvSpPr>
        <p:spPr>
          <a:xfrm>
            <a:off x="1283515" y="4922172"/>
            <a:ext cx="679507" cy="369332"/>
          </a:xfrm>
          <a:prstGeom prst="rect">
            <a:avLst/>
          </a:prstGeom>
          <a:noFill/>
        </p:spPr>
        <p:txBody>
          <a:bodyPr wrap="square" rtlCol="0">
            <a:spAutoFit/>
          </a:bodyPr>
          <a:lstStyle/>
          <a:p>
            <a:r>
              <a:rPr kumimoji="1" lang="en-US" altLang="ja-JP" dirty="0"/>
              <a:t>2kHz</a:t>
            </a:r>
            <a:endParaRPr kumimoji="1" lang="ja-JP" altLang="en-US" dirty="0"/>
          </a:p>
        </p:txBody>
      </p:sp>
      <p:sp>
        <p:nvSpPr>
          <p:cNvPr id="12" name="テキスト ボックス 11">
            <a:extLst>
              <a:ext uri="{FF2B5EF4-FFF2-40B4-BE49-F238E27FC236}">
                <a16:creationId xmlns:a16="http://schemas.microsoft.com/office/drawing/2014/main" id="{C34560BE-FE52-4593-88AF-0B5EF14D5672}"/>
              </a:ext>
            </a:extLst>
          </p:cNvPr>
          <p:cNvSpPr txBox="1"/>
          <p:nvPr/>
        </p:nvSpPr>
        <p:spPr>
          <a:xfrm>
            <a:off x="2639002" y="4941296"/>
            <a:ext cx="679507" cy="369332"/>
          </a:xfrm>
          <a:prstGeom prst="rect">
            <a:avLst/>
          </a:prstGeom>
          <a:noFill/>
        </p:spPr>
        <p:txBody>
          <a:bodyPr wrap="square" rtlCol="0">
            <a:spAutoFit/>
          </a:bodyPr>
          <a:lstStyle/>
          <a:p>
            <a:r>
              <a:rPr kumimoji="1" lang="en-US" altLang="ja-JP" dirty="0"/>
              <a:t>4kHz</a:t>
            </a:r>
            <a:endParaRPr kumimoji="1" lang="ja-JP" altLang="en-US" dirty="0"/>
          </a:p>
        </p:txBody>
      </p:sp>
      <p:sp>
        <p:nvSpPr>
          <p:cNvPr id="13" name="テキスト ボックス 12">
            <a:extLst>
              <a:ext uri="{FF2B5EF4-FFF2-40B4-BE49-F238E27FC236}">
                <a16:creationId xmlns:a16="http://schemas.microsoft.com/office/drawing/2014/main" id="{8B7C795B-2421-4C37-BB92-FC1455E6AB82}"/>
              </a:ext>
            </a:extLst>
          </p:cNvPr>
          <p:cNvSpPr txBox="1"/>
          <p:nvPr/>
        </p:nvSpPr>
        <p:spPr>
          <a:xfrm>
            <a:off x="3963474" y="4941296"/>
            <a:ext cx="679507" cy="369332"/>
          </a:xfrm>
          <a:prstGeom prst="rect">
            <a:avLst/>
          </a:prstGeom>
          <a:noFill/>
        </p:spPr>
        <p:txBody>
          <a:bodyPr wrap="square" rtlCol="0">
            <a:spAutoFit/>
          </a:bodyPr>
          <a:lstStyle/>
          <a:p>
            <a:r>
              <a:rPr kumimoji="1" lang="en-US" altLang="ja-JP" dirty="0"/>
              <a:t>6kHz</a:t>
            </a:r>
            <a:endParaRPr kumimoji="1" lang="ja-JP" altLang="en-US" dirty="0"/>
          </a:p>
        </p:txBody>
      </p:sp>
      <p:sp>
        <p:nvSpPr>
          <p:cNvPr id="14" name="テキスト ボックス 13">
            <a:extLst>
              <a:ext uri="{FF2B5EF4-FFF2-40B4-BE49-F238E27FC236}">
                <a16:creationId xmlns:a16="http://schemas.microsoft.com/office/drawing/2014/main" id="{77FE4AFA-3343-4BFC-BF9E-C271693CBC84}"/>
              </a:ext>
            </a:extLst>
          </p:cNvPr>
          <p:cNvSpPr txBox="1"/>
          <p:nvPr/>
        </p:nvSpPr>
        <p:spPr>
          <a:xfrm>
            <a:off x="5287946" y="4932919"/>
            <a:ext cx="679507" cy="369332"/>
          </a:xfrm>
          <a:prstGeom prst="rect">
            <a:avLst/>
          </a:prstGeom>
          <a:noFill/>
        </p:spPr>
        <p:txBody>
          <a:bodyPr wrap="square" rtlCol="0">
            <a:spAutoFit/>
          </a:bodyPr>
          <a:lstStyle/>
          <a:p>
            <a:r>
              <a:rPr kumimoji="1" lang="en-US" altLang="ja-JP" dirty="0"/>
              <a:t>8kHz</a:t>
            </a:r>
            <a:endParaRPr kumimoji="1" lang="ja-JP" altLang="en-US" dirty="0"/>
          </a:p>
        </p:txBody>
      </p:sp>
      <p:sp>
        <p:nvSpPr>
          <p:cNvPr id="3" name="正方形/長方形 2">
            <a:extLst>
              <a:ext uri="{FF2B5EF4-FFF2-40B4-BE49-F238E27FC236}">
                <a16:creationId xmlns:a16="http://schemas.microsoft.com/office/drawing/2014/main" id="{5F16140A-45F2-4E19-9732-26139C334A64}"/>
              </a:ext>
            </a:extLst>
          </p:cNvPr>
          <p:cNvSpPr/>
          <p:nvPr/>
        </p:nvSpPr>
        <p:spPr>
          <a:xfrm>
            <a:off x="7049741" y="1581580"/>
            <a:ext cx="4310409" cy="3046988"/>
          </a:xfrm>
          <a:prstGeom prst="rect">
            <a:avLst/>
          </a:prstGeom>
        </p:spPr>
        <p:txBody>
          <a:bodyPr wrap="square">
            <a:spAutoFit/>
          </a:bodyPr>
          <a:lstStyle/>
          <a:p>
            <a:r>
              <a:rPr lang="ja-JP" altLang="en-US" sz="2400" dirty="0">
                <a:latin typeface="+mn-ea"/>
              </a:rPr>
              <a:t>・低い周波数から順にパワーの値を加算していき</a:t>
            </a:r>
            <a:r>
              <a:rPr lang="en-US" altLang="ja-JP" sz="2400" dirty="0">
                <a:latin typeface="+mn-ea"/>
              </a:rPr>
              <a:t>,10kHz</a:t>
            </a:r>
            <a:r>
              <a:rPr lang="ja-JP" altLang="en-US" sz="2400" dirty="0">
                <a:latin typeface="+mn-ea"/>
              </a:rPr>
              <a:t>までのパワー合計の中央値を超えた周波数を記録する</a:t>
            </a:r>
            <a:r>
              <a:rPr lang="en-US" altLang="ja-JP" sz="2400" dirty="0">
                <a:latin typeface="+mn-ea"/>
              </a:rPr>
              <a:t>.</a:t>
            </a:r>
          </a:p>
          <a:p>
            <a:endParaRPr lang="en-US" altLang="ja-JP" sz="2400" dirty="0">
              <a:latin typeface="+mn-ea"/>
            </a:endParaRPr>
          </a:p>
          <a:p>
            <a:r>
              <a:rPr lang="ja-JP" altLang="en-US" sz="2400" dirty="0">
                <a:latin typeface="+mn-ea"/>
              </a:rPr>
              <a:t>・その周波数はピークの山の出来方が楽器によって違うためそれぞれ固有の値を持つ</a:t>
            </a:r>
            <a:r>
              <a:rPr lang="en-US" altLang="ja-JP" sz="2400" dirty="0">
                <a:latin typeface="+mn-ea"/>
              </a:rPr>
              <a:t>.</a:t>
            </a:r>
          </a:p>
        </p:txBody>
      </p:sp>
      <p:sp>
        <p:nvSpPr>
          <p:cNvPr id="5" name="正方形/長方形 4">
            <a:extLst>
              <a:ext uri="{FF2B5EF4-FFF2-40B4-BE49-F238E27FC236}">
                <a16:creationId xmlns:a16="http://schemas.microsoft.com/office/drawing/2014/main" id="{0E22A177-7B81-4D73-A673-A6B0A68677A9}"/>
              </a:ext>
            </a:extLst>
          </p:cNvPr>
          <p:cNvSpPr/>
          <p:nvPr/>
        </p:nvSpPr>
        <p:spPr>
          <a:xfrm>
            <a:off x="7049741" y="4876005"/>
            <a:ext cx="4238307" cy="830997"/>
          </a:xfrm>
          <a:prstGeom prst="rect">
            <a:avLst/>
          </a:prstGeom>
        </p:spPr>
        <p:txBody>
          <a:bodyPr wrap="square">
            <a:spAutoFit/>
          </a:bodyPr>
          <a:lstStyle/>
          <a:p>
            <a:r>
              <a:rPr lang="ja-JP" altLang="en-US" sz="2400" dirty="0"/>
              <a:t>・この条件を「スペクトル総和の中央値」と呼ぶ事にする</a:t>
            </a:r>
            <a:r>
              <a:rPr lang="en-US" altLang="ja-JP" sz="2400" dirty="0"/>
              <a:t>.</a:t>
            </a:r>
            <a:endParaRPr lang="ja-JP" altLang="en-US" sz="2400" dirty="0"/>
          </a:p>
        </p:txBody>
      </p:sp>
      <p:sp>
        <p:nvSpPr>
          <p:cNvPr id="17" name="タイトル 1">
            <a:extLst>
              <a:ext uri="{FF2B5EF4-FFF2-40B4-BE49-F238E27FC236}">
                <a16:creationId xmlns:a16="http://schemas.microsoft.com/office/drawing/2014/main" id="{A75C63AE-9D17-4CDC-8A43-14973940B491}"/>
              </a:ext>
            </a:extLst>
          </p:cNvPr>
          <p:cNvSpPr txBox="1">
            <a:spLocks noChangeArrowheads="1"/>
          </p:cNvSpPr>
          <p:nvPr/>
        </p:nvSpPr>
        <p:spPr bwMode="auto">
          <a:xfrm>
            <a:off x="838200" y="32144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a:lstStyle>
          <a:p>
            <a:r>
              <a:rPr lang="ja-JP" altLang="en-US" sz="4800" dirty="0"/>
              <a:t>判別・分類方針の選定（方針２）</a:t>
            </a:r>
          </a:p>
        </p:txBody>
      </p:sp>
    </p:spTree>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7537</TotalTime>
  <Words>1693</Words>
  <Application>Microsoft Office PowerPoint</Application>
  <PresentationFormat>ワイド画面</PresentationFormat>
  <Paragraphs>194</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HG丸ｺﾞｼｯｸM-PRO</vt:lpstr>
      <vt:lpstr>ＭＳ Ｐゴシック</vt:lpstr>
      <vt:lpstr>UD デジタル 教科書体 N-B</vt:lpstr>
      <vt:lpstr>游ゴシック</vt:lpstr>
      <vt:lpstr>Calibri</vt:lpstr>
      <vt:lpstr>Calibri Light</vt:lpstr>
      <vt:lpstr>Cambria Math</vt:lpstr>
      <vt:lpstr>Trebuchet MS</vt:lpstr>
      <vt:lpstr>Wingdings 2</vt:lpstr>
      <vt:lpstr>Wingdings 3</vt:lpstr>
      <vt:lpstr>HDOfficeLightV0</vt:lpstr>
      <vt:lpstr>周波数特性の違いを利用した楽器の音色の判別</vt:lpstr>
      <vt:lpstr>研究概要</vt:lpstr>
      <vt:lpstr>解析の流れ</vt:lpstr>
      <vt:lpstr>周波数解析（スペクトラム）</vt:lpstr>
      <vt:lpstr>周波数解析（スペクトログラム）</vt:lpstr>
      <vt:lpstr>楽器の特徴を見つける</vt:lpstr>
      <vt:lpstr>楽器の分析・考察</vt:lpstr>
      <vt:lpstr>判別・分類方針の選定（方針１）</vt:lpstr>
      <vt:lpstr>PowerPoint プレゼンテーション</vt:lpstr>
      <vt:lpstr>判別・分類方針の選定（方針３）</vt:lpstr>
      <vt:lpstr>三つの方針により分類①（音階：C3）</vt:lpstr>
      <vt:lpstr>三つの方針により分類②（音階：E3）</vt:lpstr>
      <vt:lpstr>まとめ</vt:lpstr>
      <vt:lpstr>追加資料</vt:lpstr>
      <vt:lpstr>今後の課題（問題点と解決策）</vt:lpstr>
      <vt:lpstr>フーリエ変換</vt:lpstr>
      <vt:lpstr>研究動機</vt:lpstr>
      <vt:lpstr>判別・分類方針の選定（方針１）</vt:lpstr>
      <vt:lpstr>判別・分類方針の選定（方針２）</vt:lpstr>
      <vt:lpstr>方針2と方針3の図</vt:lpstr>
      <vt:lpstr>判別・分類方針の選定（方針３）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タイトル未定</dc:title>
  <dc:creator>名桐　豊大</dc:creator>
  <cp:lastModifiedBy>丸山 健斗</cp:lastModifiedBy>
  <cp:revision>158</cp:revision>
  <cp:lastPrinted>2020-02-08T04:32:28Z</cp:lastPrinted>
  <dcterms:created xsi:type="dcterms:W3CDTF">2019-07-22T08:35:15Z</dcterms:created>
  <dcterms:modified xsi:type="dcterms:W3CDTF">2020-02-14T02:35:57Z</dcterms:modified>
</cp:coreProperties>
</file>