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20"/>
  </p:notesMasterIdLst>
  <p:sldIdLst>
    <p:sldId id="270" r:id="rId2"/>
    <p:sldId id="257" r:id="rId3"/>
    <p:sldId id="276" r:id="rId4"/>
    <p:sldId id="278" r:id="rId5"/>
    <p:sldId id="277" r:id="rId6"/>
    <p:sldId id="260" r:id="rId7"/>
    <p:sldId id="261" r:id="rId8"/>
    <p:sldId id="263" r:id="rId9"/>
    <p:sldId id="266" r:id="rId10"/>
    <p:sldId id="264" r:id="rId11"/>
    <p:sldId id="268" r:id="rId12"/>
    <p:sldId id="279" r:id="rId13"/>
    <p:sldId id="272" r:id="rId14"/>
    <p:sldId id="273" r:id="rId15"/>
    <p:sldId id="280" r:id="rId16"/>
    <p:sldId id="274" r:id="rId17"/>
    <p:sldId id="281" r:id="rId18"/>
    <p:sldId id="275" r:id="rId19"/>
  </p:sldIdLst>
  <p:sldSz cx="12192000" cy="6858000"/>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414" autoAdjust="0"/>
    <p:restoredTop sz="94660"/>
  </p:normalViewPr>
  <p:slideViewPr>
    <p:cSldViewPr snapToGrid="0">
      <p:cViewPr varScale="1">
        <p:scale>
          <a:sx n="111" d="100"/>
          <a:sy n="111" d="100"/>
        </p:scale>
        <p:origin x="91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B568CB47-9F5F-5C43-BBB5-BEEB6C2294A2}" type="datetimeFigureOut">
              <a:rPr kumimoji="1" lang="ja-JP" altLang="en-US" smtClean="0"/>
              <a:t>2020/2/14</a:t>
            </a:fld>
            <a:endParaRPr kumimoji="1" lang="ja-JP" altLang="en-US"/>
          </a:p>
        </p:txBody>
      </p:sp>
      <p:sp>
        <p:nvSpPr>
          <p:cNvPr id="4" name="スライド イメージ プレースホルダー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EF4CE867-865F-D944-AC95-4885C50E1FFC}" type="slidenum">
              <a:rPr kumimoji="1" lang="ja-JP" altLang="en-US" smtClean="0"/>
              <a:t>‹#›</a:t>
            </a:fld>
            <a:endParaRPr kumimoji="1" lang="ja-JP" altLang="en-US"/>
          </a:p>
        </p:txBody>
      </p:sp>
    </p:spTree>
    <p:extLst>
      <p:ext uri="{BB962C8B-B14F-4D97-AF65-F5344CB8AC3E}">
        <p14:creationId xmlns:p14="http://schemas.microsoft.com/office/powerpoint/2010/main" val="64977287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a:p>
            <a:endParaRPr kumimoji="1" lang="ja-JP" altLang="en-US"/>
          </a:p>
        </p:txBody>
      </p:sp>
      <p:sp>
        <p:nvSpPr>
          <p:cNvPr id="4" name="スライド番号プレースホルダー 3"/>
          <p:cNvSpPr>
            <a:spLocks noGrp="1"/>
          </p:cNvSpPr>
          <p:nvPr>
            <p:ph type="sldNum" sz="quarter" idx="5"/>
          </p:nvPr>
        </p:nvSpPr>
        <p:spPr/>
        <p:txBody>
          <a:bodyPr/>
          <a:lstStyle/>
          <a:p>
            <a:fld id="{EF4CE867-865F-D944-AC95-4885C50E1FFC}" type="slidenum">
              <a:rPr kumimoji="1" lang="ja-JP" altLang="en-US" smtClean="0"/>
              <a:t>1</a:t>
            </a:fld>
            <a:endParaRPr kumimoji="1" lang="ja-JP" altLang="en-US"/>
          </a:p>
        </p:txBody>
      </p:sp>
    </p:spTree>
    <p:extLst>
      <p:ext uri="{BB962C8B-B14F-4D97-AF65-F5344CB8AC3E}">
        <p14:creationId xmlns:p14="http://schemas.microsoft.com/office/powerpoint/2010/main" val="37888124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近似は調和級数を使っている。</a:t>
            </a:r>
          </a:p>
        </p:txBody>
      </p:sp>
      <p:sp>
        <p:nvSpPr>
          <p:cNvPr id="4" name="スライド番号プレースホルダー 3"/>
          <p:cNvSpPr>
            <a:spLocks noGrp="1"/>
          </p:cNvSpPr>
          <p:nvPr>
            <p:ph type="sldNum" sz="quarter" idx="5"/>
          </p:nvPr>
        </p:nvSpPr>
        <p:spPr/>
        <p:txBody>
          <a:bodyPr/>
          <a:lstStyle/>
          <a:p>
            <a:fld id="{EF4CE867-865F-D944-AC95-4885C50E1FFC}" type="slidenum">
              <a:rPr kumimoji="1" lang="ja-JP" altLang="en-US" smtClean="0"/>
              <a:t>7</a:t>
            </a:fld>
            <a:endParaRPr kumimoji="1" lang="ja-JP" altLang="en-US"/>
          </a:p>
        </p:txBody>
      </p:sp>
    </p:spTree>
    <p:extLst>
      <p:ext uri="{BB962C8B-B14F-4D97-AF65-F5344CB8AC3E}">
        <p14:creationId xmlns:p14="http://schemas.microsoft.com/office/powerpoint/2010/main" val="802592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グラフの説明</a:t>
            </a:r>
            <a:endParaRPr kumimoji="1" lang="en-US" altLang="ja-JP" dirty="0"/>
          </a:p>
          <a:p>
            <a:r>
              <a:rPr kumimoji="1" lang="ja-JP" altLang="en-US"/>
              <a:t>縦軸、横軸、色付けの意味、例として</a:t>
            </a:r>
            <a:r>
              <a:rPr kumimoji="1" lang="en-US" altLang="ja-JP" dirty="0"/>
              <a:t>n=5</a:t>
            </a:r>
            <a:r>
              <a:rPr kumimoji="1" lang="ja-JP" altLang="en-US"/>
              <a:t>を説明</a:t>
            </a:r>
            <a:endParaRPr kumimoji="1" lang="en-US" altLang="ja-JP" dirty="0"/>
          </a:p>
        </p:txBody>
      </p:sp>
      <p:sp>
        <p:nvSpPr>
          <p:cNvPr id="4" name="スライド番号プレースホルダー 3"/>
          <p:cNvSpPr>
            <a:spLocks noGrp="1"/>
          </p:cNvSpPr>
          <p:nvPr>
            <p:ph type="sldNum" sz="quarter" idx="5"/>
          </p:nvPr>
        </p:nvSpPr>
        <p:spPr/>
        <p:txBody>
          <a:bodyPr/>
          <a:lstStyle/>
          <a:p>
            <a:fld id="{EF4CE867-865F-D944-AC95-4885C50E1FFC}" type="slidenum">
              <a:rPr kumimoji="1" lang="ja-JP" altLang="en-US" smtClean="0"/>
              <a:t>9</a:t>
            </a:fld>
            <a:endParaRPr kumimoji="1" lang="ja-JP" altLang="en-US"/>
          </a:p>
        </p:txBody>
      </p:sp>
    </p:spTree>
    <p:extLst>
      <p:ext uri="{BB962C8B-B14F-4D97-AF65-F5344CB8AC3E}">
        <p14:creationId xmlns:p14="http://schemas.microsoft.com/office/powerpoint/2010/main" val="37282753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グラフの見方と結果</a:t>
            </a:r>
          </a:p>
        </p:txBody>
      </p:sp>
      <p:sp>
        <p:nvSpPr>
          <p:cNvPr id="4" name="スライド番号プレースホルダー 3"/>
          <p:cNvSpPr>
            <a:spLocks noGrp="1"/>
          </p:cNvSpPr>
          <p:nvPr>
            <p:ph type="sldNum" sz="quarter" idx="5"/>
          </p:nvPr>
        </p:nvSpPr>
        <p:spPr/>
        <p:txBody>
          <a:bodyPr/>
          <a:lstStyle/>
          <a:p>
            <a:fld id="{EF4CE867-865F-D944-AC95-4885C50E1FFC}" type="slidenum">
              <a:rPr kumimoji="1" lang="ja-JP" altLang="en-US" smtClean="0"/>
              <a:t>13</a:t>
            </a:fld>
            <a:endParaRPr kumimoji="1" lang="ja-JP" altLang="en-US"/>
          </a:p>
        </p:txBody>
      </p:sp>
    </p:spTree>
    <p:extLst>
      <p:ext uri="{BB962C8B-B14F-4D97-AF65-F5344CB8AC3E}">
        <p14:creationId xmlns:p14="http://schemas.microsoft.com/office/powerpoint/2010/main" val="19659943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グラフの見方と結果</a:t>
            </a:r>
          </a:p>
        </p:txBody>
      </p:sp>
      <p:sp>
        <p:nvSpPr>
          <p:cNvPr id="4" name="スライド番号プレースホルダー 3"/>
          <p:cNvSpPr>
            <a:spLocks noGrp="1"/>
          </p:cNvSpPr>
          <p:nvPr>
            <p:ph type="sldNum" sz="quarter" idx="5"/>
          </p:nvPr>
        </p:nvSpPr>
        <p:spPr/>
        <p:txBody>
          <a:bodyPr/>
          <a:lstStyle/>
          <a:p>
            <a:fld id="{EF4CE867-865F-D944-AC95-4885C50E1FFC}" type="slidenum">
              <a:rPr kumimoji="1" lang="ja-JP" altLang="en-US" smtClean="0"/>
              <a:t>15</a:t>
            </a:fld>
            <a:endParaRPr kumimoji="1" lang="ja-JP" altLang="en-US"/>
          </a:p>
        </p:txBody>
      </p:sp>
    </p:spTree>
    <p:extLst>
      <p:ext uri="{BB962C8B-B14F-4D97-AF65-F5344CB8AC3E}">
        <p14:creationId xmlns:p14="http://schemas.microsoft.com/office/powerpoint/2010/main" val="36288756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4555ED-572C-4C09-B441-9ED195BDB326}"/>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A9C60B04-8682-45E5-BB23-05693995E7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E6D9701F-27A9-4050-B791-BF51CC94497F}"/>
              </a:ext>
            </a:extLst>
          </p:cNvPr>
          <p:cNvSpPr>
            <a:spLocks noGrp="1"/>
          </p:cNvSpPr>
          <p:nvPr>
            <p:ph type="dt" sz="half" idx="10"/>
          </p:nvPr>
        </p:nvSpPr>
        <p:spPr/>
        <p:txBody>
          <a:bodyPr/>
          <a:lstStyle/>
          <a:p>
            <a:fld id="{2DA41419-DA73-D04F-AFCE-7BA8D92ABE38}" type="datetime1">
              <a:rPr kumimoji="1" lang="ja-JP" altLang="en-US" smtClean="0"/>
              <a:t>2020/2/14</a:t>
            </a:fld>
            <a:endParaRPr kumimoji="1" lang="ja-JP" altLang="en-US"/>
          </a:p>
        </p:txBody>
      </p:sp>
      <p:sp>
        <p:nvSpPr>
          <p:cNvPr id="5" name="フッター プレースホルダー 4">
            <a:extLst>
              <a:ext uri="{FF2B5EF4-FFF2-40B4-BE49-F238E27FC236}">
                <a16:creationId xmlns:a16="http://schemas.microsoft.com/office/drawing/2014/main" id="{D2A679E1-60F4-4D51-9A20-A6633A46225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D65A5A7-C5DA-4F95-A425-0001FF21D434}"/>
              </a:ext>
            </a:extLst>
          </p:cNvPr>
          <p:cNvSpPr>
            <a:spLocks noGrp="1"/>
          </p:cNvSpPr>
          <p:nvPr>
            <p:ph type="sldNum" sz="quarter" idx="12"/>
          </p:nvPr>
        </p:nvSpPr>
        <p:spPr/>
        <p:txBody>
          <a:bodyPr/>
          <a:lstStyle/>
          <a:p>
            <a:fld id="{14E76869-AFF4-41E2-8EFB-328209F00C72}" type="slidenum">
              <a:rPr kumimoji="1" lang="ja-JP" altLang="en-US" smtClean="0"/>
              <a:t>‹#›</a:t>
            </a:fld>
            <a:endParaRPr kumimoji="1" lang="ja-JP" altLang="en-US"/>
          </a:p>
        </p:txBody>
      </p:sp>
    </p:spTree>
    <p:extLst>
      <p:ext uri="{BB962C8B-B14F-4D97-AF65-F5344CB8AC3E}">
        <p14:creationId xmlns:p14="http://schemas.microsoft.com/office/powerpoint/2010/main" val="803259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BE07E0C-A242-485B-9A26-310B8A37F44E}"/>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3871CFC-90A5-4F06-A039-9BDA2045C32B}"/>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F6F3505-BC7C-4176-8144-B99B83E93D5E}"/>
              </a:ext>
            </a:extLst>
          </p:cNvPr>
          <p:cNvSpPr>
            <a:spLocks noGrp="1"/>
          </p:cNvSpPr>
          <p:nvPr>
            <p:ph type="dt" sz="half" idx="10"/>
          </p:nvPr>
        </p:nvSpPr>
        <p:spPr/>
        <p:txBody>
          <a:bodyPr/>
          <a:lstStyle/>
          <a:p>
            <a:fld id="{8553ADC0-9966-594A-964E-933DE5D50F95}" type="datetime1">
              <a:rPr kumimoji="1" lang="ja-JP" altLang="en-US" smtClean="0"/>
              <a:t>2020/2/14</a:t>
            </a:fld>
            <a:endParaRPr kumimoji="1" lang="ja-JP" altLang="en-US"/>
          </a:p>
        </p:txBody>
      </p:sp>
      <p:sp>
        <p:nvSpPr>
          <p:cNvPr id="5" name="フッター プレースホルダー 4">
            <a:extLst>
              <a:ext uri="{FF2B5EF4-FFF2-40B4-BE49-F238E27FC236}">
                <a16:creationId xmlns:a16="http://schemas.microsoft.com/office/drawing/2014/main" id="{66D677F8-90AF-494A-B964-288FB8D5F8C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BD4FB5D-2E56-48E1-BE0E-B151946D2C2B}"/>
              </a:ext>
            </a:extLst>
          </p:cNvPr>
          <p:cNvSpPr>
            <a:spLocks noGrp="1"/>
          </p:cNvSpPr>
          <p:nvPr>
            <p:ph type="sldNum" sz="quarter" idx="12"/>
          </p:nvPr>
        </p:nvSpPr>
        <p:spPr/>
        <p:txBody>
          <a:bodyPr/>
          <a:lstStyle/>
          <a:p>
            <a:fld id="{14E76869-AFF4-41E2-8EFB-328209F00C72}" type="slidenum">
              <a:rPr kumimoji="1" lang="ja-JP" altLang="en-US" smtClean="0"/>
              <a:t>‹#›</a:t>
            </a:fld>
            <a:endParaRPr kumimoji="1" lang="ja-JP" altLang="en-US"/>
          </a:p>
        </p:txBody>
      </p:sp>
    </p:spTree>
    <p:extLst>
      <p:ext uri="{BB962C8B-B14F-4D97-AF65-F5344CB8AC3E}">
        <p14:creationId xmlns:p14="http://schemas.microsoft.com/office/powerpoint/2010/main" val="2188300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564FE0AC-3EE5-4510-B307-93032C1F1B42}"/>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55539B9-50EB-4FEB-A757-6C5EAA092780}"/>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8A3D65F-14A9-462C-A478-E5C7407D5274}"/>
              </a:ext>
            </a:extLst>
          </p:cNvPr>
          <p:cNvSpPr>
            <a:spLocks noGrp="1"/>
          </p:cNvSpPr>
          <p:nvPr>
            <p:ph type="dt" sz="half" idx="10"/>
          </p:nvPr>
        </p:nvSpPr>
        <p:spPr/>
        <p:txBody>
          <a:bodyPr/>
          <a:lstStyle/>
          <a:p>
            <a:fld id="{70BD97C6-15C3-CC43-8C7C-59CA1822B3F5}" type="datetime1">
              <a:rPr kumimoji="1" lang="ja-JP" altLang="en-US" smtClean="0"/>
              <a:t>2020/2/14</a:t>
            </a:fld>
            <a:endParaRPr kumimoji="1" lang="ja-JP" altLang="en-US"/>
          </a:p>
        </p:txBody>
      </p:sp>
      <p:sp>
        <p:nvSpPr>
          <p:cNvPr id="5" name="フッター プレースホルダー 4">
            <a:extLst>
              <a:ext uri="{FF2B5EF4-FFF2-40B4-BE49-F238E27FC236}">
                <a16:creationId xmlns:a16="http://schemas.microsoft.com/office/drawing/2014/main" id="{C1B2B3D7-5DCF-49C5-88F1-9A0BDFCF2EF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2DF90E1-DA8B-49A4-A5F8-F916A2F5E3B4}"/>
              </a:ext>
            </a:extLst>
          </p:cNvPr>
          <p:cNvSpPr>
            <a:spLocks noGrp="1"/>
          </p:cNvSpPr>
          <p:nvPr>
            <p:ph type="sldNum" sz="quarter" idx="12"/>
          </p:nvPr>
        </p:nvSpPr>
        <p:spPr/>
        <p:txBody>
          <a:bodyPr/>
          <a:lstStyle/>
          <a:p>
            <a:fld id="{14E76869-AFF4-41E2-8EFB-328209F00C72}" type="slidenum">
              <a:rPr kumimoji="1" lang="ja-JP" altLang="en-US" smtClean="0"/>
              <a:t>‹#›</a:t>
            </a:fld>
            <a:endParaRPr kumimoji="1" lang="ja-JP" altLang="en-US"/>
          </a:p>
        </p:txBody>
      </p:sp>
    </p:spTree>
    <p:extLst>
      <p:ext uri="{BB962C8B-B14F-4D97-AF65-F5344CB8AC3E}">
        <p14:creationId xmlns:p14="http://schemas.microsoft.com/office/powerpoint/2010/main" val="372271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73A34F0-DD40-45EB-88F9-41F8FBA238D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765B4F6-CBB7-4F6E-9C0D-0B4075D827E8}"/>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06AEE15-24C6-46CD-867A-0789BB4BA436}"/>
              </a:ext>
            </a:extLst>
          </p:cNvPr>
          <p:cNvSpPr>
            <a:spLocks noGrp="1"/>
          </p:cNvSpPr>
          <p:nvPr>
            <p:ph type="dt" sz="half" idx="10"/>
          </p:nvPr>
        </p:nvSpPr>
        <p:spPr/>
        <p:txBody>
          <a:bodyPr/>
          <a:lstStyle/>
          <a:p>
            <a:fld id="{A282BAD7-A4B4-B541-9046-5A87EF86FB09}" type="datetime1">
              <a:rPr kumimoji="1" lang="ja-JP" altLang="en-US" smtClean="0"/>
              <a:t>2020/2/14</a:t>
            </a:fld>
            <a:endParaRPr kumimoji="1" lang="ja-JP" altLang="en-US"/>
          </a:p>
        </p:txBody>
      </p:sp>
      <p:sp>
        <p:nvSpPr>
          <p:cNvPr id="5" name="フッター プレースホルダー 4">
            <a:extLst>
              <a:ext uri="{FF2B5EF4-FFF2-40B4-BE49-F238E27FC236}">
                <a16:creationId xmlns:a16="http://schemas.microsoft.com/office/drawing/2014/main" id="{26041295-4339-4389-88D5-707EDA6CFB3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EA40EC9-F9AF-4149-A686-63231103F736}"/>
              </a:ext>
            </a:extLst>
          </p:cNvPr>
          <p:cNvSpPr>
            <a:spLocks noGrp="1"/>
          </p:cNvSpPr>
          <p:nvPr>
            <p:ph type="sldNum" sz="quarter" idx="12"/>
          </p:nvPr>
        </p:nvSpPr>
        <p:spPr/>
        <p:txBody>
          <a:bodyPr/>
          <a:lstStyle/>
          <a:p>
            <a:fld id="{14E76869-AFF4-41E2-8EFB-328209F00C72}" type="slidenum">
              <a:rPr kumimoji="1" lang="ja-JP" altLang="en-US" smtClean="0"/>
              <a:t>‹#›</a:t>
            </a:fld>
            <a:endParaRPr kumimoji="1" lang="ja-JP" altLang="en-US"/>
          </a:p>
        </p:txBody>
      </p:sp>
    </p:spTree>
    <p:extLst>
      <p:ext uri="{BB962C8B-B14F-4D97-AF65-F5344CB8AC3E}">
        <p14:creationId xmlns:p14="http://schemas.microsoft.com/office/powerpoint/2010/main" val="1739062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73E4B0-1BCD-43C3-9DA4-3B9FD3B0750B}"/>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BD3BD50-2CE5-4005-9425-9CF4CB23ACC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37BA8587-B6FA-4B05-95D1-1E4192B5B740}"/>
              </a:ext>
            </a:extLst>
          </p:cNvPr>
          <p:cNvSpPr>
            <a:spLocks noGrp="1"/>
          </p:cNvSpPr>
          <p:nvPr>
            <p:ph type="dt" sz="half" idx="10"/>
          </p:nvPr>
        </p:nvSpPr>
        <p:spPr/>
        <p:txBody>
          <a:bodyPr/>
          <a:lstStyle/>
          <a:p>
            <a:fld id="{B84A3FD5-A3ED-6146-8FD2-F73A286F3267}" type="datetime1">
              <a:rPr kumimoji="1" lang="ja-JP" altLang="en-US" smtClean="0"/>
              <a:t>2020/2/14</a:t>
            </a:fld>
            <a:endParaRPr kumimoji="1" lang="ja-JP" altLang="en-US"/>
          </a:p>
        </p:txBody>
      </p:sp>
      <p:sp>
        <p:nvSpPr>
          <p:cNvPr id="5" name="フッター プレースホルダー 4">
            <a:extLst>
              <a:ext uri="{FF2B5EF4-FFF2-40B4-BE49-F238E27FC236}">
                <a16:creationId xmlns:a16="http://schemas.microsoft.com/office/drawing/2014/main" id="{0152D73D-40BD-494E-A490-CBCBF6F6873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4C203E2-1009-4FC3-B1BC-289BC1526A99}"/>
              </a:ext>
            </a:extLst>
          </p:cNvPr>
          <p:cNvSpPr>
            <a:spLocks noGrp="1"/>
          </p:cNvSpPr>
          <p:nvPr>
            <p:ph type="sldNum" sz="quarter" idx="12"/>
          </p:nvPr>
        </p:nvSpPr>
        <p:spPr/>
        <p:txBody>
          <a:bodyPr/>
          <a:lstStyle/>
          <a:p>
            <a:fld id="{14E76869-AFF4-41E2-8EFB-328209F00C72}" type="slidenum">
              <a:rPr kumimoji="1" lang="ja-JP" altLang="en-US" smtClean="0"/>
              <a:t>‹#›</a:t>
            </a:fld>
            <a:endParaRPr kumimoji="1" lang="ja-JP" altLang="en-US"/>
          </a:p>
        </p:txBody>
      </p:sp>
    </p:spTree>
    <p:extLst>
      <p:ext uri="{BB962C8B-B14F-4D97-AF65-F5344CB8AC3E}">
        <p14:creationId xmlns:p14="http://schemas.microsoft.com/office/powerpoint/2010/main" val="3499561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5A528A-AAF4-476F-BBCA-00F94251BC8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07BDE3B-9AAB-4249-B7B3-D48F26BB432F}"/>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FCEF6483-286F-4611-8B1E-2BA369A8895F}"/>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E68A68CF-6BF4-4253-BBEE-266A2C019441}"/>
              </a:ext>
            </a:extLst>
          </p:cNvPr>
          <p:cNvSpPr>
            <a:spLocks noGrp="1"/>
          </p:cNvSpPr>
          <p:nvPr>
            <p:ph type="dt" sz="half" idx="10"/>
          </p:nvPr>
        </p:nvSpPr>
        <p:spPr/>
        <p:txBody>
          <a:bodyPr/>
          <a:lstStyle/>
          <a:p>
            <a:fld id="{566B00C8-1C47-7146-9928-7AA5640F8797}" type="datetime1">
              <a:rPr kumimoji="1" lang="ja-JP" altLang="en-US" smtClean="0"/>
              <a:t>2020/2/14</a:t>
            </a:fld>
            <a:endParaRPr kumimoji="1" lang="ja-JP" altLang="en-US"/>
          </a:p>
        </p:txBody>
      </p:sp>
      <p:sp>
        <p:nvSpPr>
          <p:cNvPr id="6" name="フッター プレースホルダー 5">
            <a:extLst>
              <a:ext uri="{FF2B5EF4-FFF2-40B4-BE49-F238E27FC236}">
                <a16:creationId xmlns:a16="http://schemas.microsoft.com/office/drawing/2014/main" id="{251E8BF9-2E83-4DE4-96D7-A82BE8DC565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3186657-BBDB-483D-AE2C-E9514498B4E1}"/>
              </a:ext>
            </a:extLst>
          </p:cNvPr>
          <p:cNvSpPr>
            <a:spLocks noGrp="1"/>
          </p:cNvSpPr>
          <p:nvPr>
            <p:ph type="sldNum" sz="quarter" idx="12"/>
          </p:nvPr>
        </p:nvSpPr>
        <p:spPr/>
        <p:txBody>
          <a:bodyPr/>
          <a:lstStyle/>
          <a:p>
            <a:fld id="{14E76869-AFF4-41E2-8EFB-328209F00C72}" type="slidenum">
              <a:rPr kumimoji="1" lang="ja-JP" altLang="en-US" smtClean="0"/>
              <a:t>‹#›</a:t>
            </a:fld>
            <a:endParaRPr kumimoji="1" lang="ja-JP" altLang="en-US"/>
          </a:p>
        </p:txBody>
      </p:sp>
    </p:spTree>
    <p:extLst>
      <p:ext uri="{BB962C8B-B14F-4D97-AF65-F5344CB8AC3E}">
        <p14:creationId xmlns:p14="http://schemas.microsoft.com/office/powerpoint/2010/main" val="1423351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BAB1BA-99D3-4AC0-9D4B-948EBEB35A56}"/>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3FB87C3-9948-4C72-AFD8-5CC2E9D40D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315ADBE0-514B-473C-8200-67E564260193}"/>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CDA8699F-7677-4D87-BAF7-D2B433C992D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0CEBA14C-51E4-4681-B4EB-8EFFFB66B990}"/>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55D158F0-20FB-4EE9-A491-24F4AEE79BD0}"/>
              </a:ext>
            </a:extLst>
          </p:cNvPr>
          <p:cNvSpPr>
            <a:spLocks noGrp="1"/>
          </p:cNvSpPr>
          <p:nvPr>
            <p:ph type="dt" sz="half" idx="10"/>
          </p:nvPr>
        </p:nvSpPr>
        <p:spPr/>
        <p:txBody>
          <a:bodyPr/>
          <a:lstStyle/>
          <a:p>
            <a:fld id="{618E70D8-1238-2B4A-AC0B-F1DA0355CD15}" type="datetime1">
              <a:rPr kumimoji="1" lang="ja-JP" altLang="en-US" smtClean="0"/>
              <a:t>2020/2/14</a:t>
            </a:fld>
            <a:endParaRPr kumimoji="1" lang="ja-JP" altLang="en-US"/>
          </a:p>
        </p:txBody>
      </p:sp>
      <p:sp>
        <p:nvSpPr>
          <p:cNvPr id="8" name="フッター プレースホルダー 7">
            <a:extLst>
              <a:ext uri="{FF2B5EF4-FFF2-40B4-BE49-F238E27FC236}">
                <a16:creationId xmlns:a16="http://schemas.microsoft.com/office/drawing/2014/main" id="{03A194CA-9671-4F68-94C7-3F9A70C02D80}"/>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9DDFFA71-9A6F-41C0-9AA9-DB858557DFE1}"/>
              </a:ext>
            </a:extLst>
          </p:cNvPr>
          <p:cNvSpPr>
            <a:spLocks noGrp="1"/>
          </p:cNvSpPr>
          <p:nvPr>
            <p:ph type="sldNum" sz="quarter" idx="12"/>
          </p:nvPr>
        </p:nvSpPr>
        <p:spPr/>
        <p:txBody>
          <a:bodyPr/>
          <a:lstStyle/>
          <a:p>
            <a:fld id="{14E76869-AFF4-41E2-8EFB-328209F00C72}" type="slidenum">
              <a:rPr kumimoji="1" lang="ja-JP" altLang="en-US" smtClean="0"/>
              <a:t>‹#›</a:t>
            </a:fld>
            <a:endParaRPr kumimoji="1" lang="ja-JP" altLang="en-US"/>
          </a:p>
        </p:txBody>
      </p:sp>
    </p:spTree>
    <p:extLst>
      <p:ext uri="{BB962C8B-B14F-4D97-AF65-F5344CB8AC3E}">
        <p14:creationId xmlns:p14="http://schemas.microsoft.com/office/powerpoint/2010/main" val="1232123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E3BEA28-0E9B-4E1A-B642-9409BE21FC4C}"/>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EFABF347-5BBC-4C54-9953-0D159B2B2466}"/>
              </a:ext>
            </a:extLst>
          </p:cNvPr>
          <p:cNvSpPr>
            <a:spLocks noGrp="1"/>
          </p:cNvSpPr>
          <p:nvPr>
            <p:ph type="dt" sz="half" idx="10"/>
          </p:nvPr>
        </p:nvSpPr>
        <p:spPr/>
        <p:txBody>
          <a:bodyPr/>
          <a:lstStyle/>
          <a:p>
            <a:fld id="{851A881A-F605-8546-A6E9-64932D93DCA5}" type="datetime1">
              <a:rPr kumimoji="1" lang="ja-JP" altLang="en-US" smtClean="0"/>
              <a:t>2020/2/14</a:t>
            </a:fld>
            <a:endParaRPr kumimoji="1" lang="ja-JP" altLang="en-US"/>
          </a:p>
        </p:txBody>
      </p:sp>
      <p:sp>
        <p:nvSpPr>
          <p:cNvPr id="4" name="フッター プレースホルダー 3">
            <a:extLst>
              <a:ext uri="{FF2B5EF4-FFF2-40B4-BE49-F238E27FC236}">
                <a16:creationId xmlns:a16="http://schemas.microsoft.com/office/drawing/2014/main" id="{FC4DA668-2899-4C44-9254-1603471AD299}"/>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7C1AD2E2-04F1-477C-BC2E-868E477821C8}"/>
              </a:ext>
            </a:extLst>
          </p:cNvPr>
          <p:cNvSpPr>
            <a:spLocks noGrp="1"/>
          </p:cNvSpPr>
          <p:nvPr>
            <p:ph type="sldNum" sz="quarter" idx="12"/>
          </p:nvPr>
        </p:nvSpPr>
        <p:spPr/>
        <p:txBody>
          <a:bodyPr/>
          <a:lstStyle/>
          <a:p>
            <a:fld id="{14E76869-AFF4-41E2-8EFB-328209F00C72}" type="slidenum">
              <a:rPr kumimoji="1" lang="ja-JP" altLang="en-US" smtClean="0"/>
              <a:t>‹#›</a:t>
            </a:fld>
            <a:endParaRPr kumimoji="1" lang="ja-JP" altLang="en-US"/>
          </a:p>
        </p:txBody>
      </p:sp>
    </p:spTree>
    <p:extLst>
      <p:ext uri="{BB962C8B-B14F-4D97-AF65-F5344CB8AC3E}">
        <p14:creationId xmlns:p14="http://schemas.microsoft.com/office/powerpoint/2010/main" val="24974426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0A29A6AA-E68B-40C2-990F-D4F16E39BDAB}"/>
              </a:ext>
            </a:extLst>
          </p:cNvPr>
          <p:cNvSpPr>
            <a:spLocks noGrp="1"/>
          </p:cNvSpPr>
          <p:nvPr>
            <p:ph type="dt" sz="half" idx="10"/>
          </p:nvPr>
        </p:nvSpPr>
        <p:spPr/>
        <p:txBody>
          <a:bodyPr/>
          <a:lstStyle/>
          <a:p>
            <a:fld id="{CDC46BE6-0167-354A-AAA1-4A923B6C7D38}" type="datetime1">
              <a:rPr kumimoji="1" lang="ja-JP" altLang="en-US" smtClean="0"/>
              <a:t>2020/2/14</a:t>
            </a:fld>
            <a:endParaRPr kumimoji="1" lang="ja-JP" altLang="en-US"/>
          </a:p>
        </p:txBody>
      </p:sp>
      <p:sp>
        <p:nvSpPr>
          <p:cNvPr id="3" name="フッター プレースホルダー 2">
            <a:extLst>
              <a:ext uri="{FF2B5EF4-FFF2-40B4-BE49-F238E27FC236}">
                <a16:creationId xmlns:a16="http://schemas.microsoft.com/office/drawing/2014/main" id="{D8BBB3AD-C778-41B3-9966-94C08FD87045}"/>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6609F88B-E413-48E2-AE2C-81E36F80B5DC}"/>
              </a:ext>
            </a:extLst>
          </p:cNvPr>
          <p:cNvSpPr>
            <a:spLocks noGrp="1"/>
          </p:cNvSpPr>
          <p:nvPr>
            <p:ph type="sldNum" sz="quarter" idx="12"/>
          </p:nvPr>
        </p:nvSpPr>
        <p:spPr/>
        <p:txBody>
          <a:bodyPr/>
          <a:lstStyle/>
          <a:p>
            <a:fld id="{14E76869-AFF4-41E2-8EFB-328209F00C72}" type="slidenum">
              <a:rPr kumimoji="1" lang="ja-JP" altLang="en-US" smtClean="0"/>
              <a:t>‹#›</a:t>
            </a:fld>
            <a:endParaRPr kumimoji="1" lang="ja-JP" altLang="en-US"/>
          </a:p>
        </p:txBody>
      </p:sp>
    </p:spTree>
    <p:extLst>
      <p:ext uri="{BB962C8B-B14F-4D97-AF65-F5344CB8AC3E}">
        <p14:creationId xmlns:p14="http://schemas.microsoft.com/office/powerpoint/2010/main" val="19699205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79BC0E-48E1-4020-8D75-2BA9AF7C0743}"/>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ADFCEA4-AB87-4897-B54B-A2B20DC4C2A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F094ABDB-4CF5-4CB8-8DAF-203F3010EE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334D5C7-32A5-443E-BD16-1672722ED48D}"/>
              </a:ext>
            </a:extLst>
          </p:cNvPr>
          <p:cNvSpPr>
            <a:spLocks noGrp="1"/>
          </p:cNvSpPr>
          <p:nvPr>
            <p:ph type="dt" sz="half" idx="10"/>
          </p:nvPr>
        </p:nvSpPr>
        <p:spPr/>
        <p:txBody>
          <a:bodyPr/>
          <a:lstStyle/>
          <a:p>
            <a:fld id="{F82647C7-4C1A-B14C-A637-B9DFBA1B4096}" type="datetime1">
              <a:rPr kumimoji="1" lang="ja-JP" altLang="en-US" smtClean="0"/>
              <a:t>2020/2/14</a:t>
            </a:fld>
            <a:endParaRPr kumimoji="1" lang="ja-JP" altLang="en-US"/>
          </a:p>
        </p:txBody>
      </p:sp>
      <p:sp>
        <p:nvSpPr>
          <p:cNvPr id="6" name="フッター プレースホルダー 5">
            <a:extLst>
              <a:ext uri="{FF2B5EF4-FFF2-40B4-BE49-F238E27FC236}">
                <a16:creationId xmlns:a16="http://schemas.microsoft.com/office/drawing/2014/main" id="{A2F27D0F-81CA-4DBF-BE70-47D60D9BE5C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05E58A1-2FF8-4486-9E64-0E8D33D4DC15}"/>
              </a:ext>
            </a:extLst>
          </p:cNvPr>
          <p:cNvSpPr>
            <a:spLocks noGrp="1"/>
          </p:cNvSpPr>
          <p:nvPr>
            <p:ph type="sldNum" sz="quarter" idx="12"/>
          </p:nvPr>
        </p:nvSpPr>
        <p:spPr/>
        <p:txBody>
          <a:bodyPr/>
          <a:lstStyle/>
          <a:p>
            <a:fld id="{14E76869-AFF4-41E2-8EFB-328209F00C72}" type="slidenum">
              <a:rPr kumimoji="1" lang="ja-JP" altLang="en-US" smtClean="0"/>
              <a:t>‹#›</a:t>
            </a:fld>
            <a:endParaRPr kumimoji="1" lang="ja-JP" altLang="en-US"/>
          </a:p>
        </p:txBody>
      </p:sp>
    </p:spTree>
    <p:extLst>
      <p:ext uri="{BB962C8B-B14F-4D97-AF65-F5344CB8AC3E}">
        <p14:creationId xmlns:p14="http://schemas.microsoft.com/office/powerpoint/2010/main" val="3555563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8E5DDE-67AF-49EC-9D1E-960C2CE75704}"/>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4257CF3D-7F98-4BE5-8DD3-2EF0C5C4D8F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129AFA49-F0E4-4300-A582-A72798BF0A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5D49888-FB26-4B0F-BE8E-47373408B0B8}"/>
              </a:ext>
            </a:extLst>
          </p:cNvPr>
          <p:cNvSpPr>
            <a:spLocks noGrp="1"/>
          </p:cNvSpPr>
          <p:nvPr>
            <p:ph type="dt" sz="half" idx="10"/>
          </p:nvPr>
        </p:nvSpPr>
        <p:spPr/>
        <p:txBody>
          <a:bodyPr/>
          <a:lstStyle/>
          <a:p>
            <a:fld id="{18766806-B27C-7A4E-BDBE-8B71C2BDA8D9}" type="datetime1">
              <a:rPr kumimoji="1" lang="ja-JP" altLang="en-US" smtClean="0"/>
              <a:t>2020/2/14</a:t>
            </a:fld>
            <a:endParaRPr kumimoji="1" lang="ja-JP" altLang="en-US"/>
          </a:p>
        </p:txBody>
      </p:sp>
      <p:sp>
        <p:nvSpPr>
          <p:cNvPr id="6" name="フッター プレースホルダー 5">
            <a:extLst>
              <a:ext uri="{FF2B5EF4-FFF2-40B4-BE49-F238E27FC236}">
                <a16:creationId xmlns:a16="http://schemas.microsoft.com/office/drawing/2014/main" id="{8B8C990B-8D95-4E5E-8ACB-4A0B00676D5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46D3693-8B95-4770-8A79-899E36FEBD57}"/>
              </a:ext>
            </a:extLst>
          </p:cNvPr>
          <p:cNvSpPr>
            <a:spLocks noGrp="1"/>
          </p:cNvSpPr>
          <p:nvPr>
            <p:ph type="sldNum" sz="quarter" idx="12"/>
          </p:nvPr>
        </p:nvSpPr>
        <p:spPr/>
        <p:txBody>
          <a:bodyPr/>
          <a:lstStyle/>
          <a:p>
            <a:fld id="{14E76869-AFF4-41E2-8EFB-328209F00C72}" type="slidenum">
              <a:rPr kumimoji="1" lang="ja-JP" altLang="en-US" smtClean="0"/>
              <a:t>‹#›</a:t>
            </a:fld>
            <a:endParaRPr kumimoji="1" lang="ja-JP" altLang="en-US"/>
          </a:p>
        </p:txBody>
      </p:sp>
    </p:spTree>
    <p:extLst>
      <p:ext uri="{BB962C8B-B14F-4D97-AF65-F5344CB8AC3E}">
        <p14:creationId xmlns:p14="http://schemas.microsoft.com/office/powerpoint/2010/main" val="19235700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F0221DFA-7EFF-4859-8473-E6FE7E1EE1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A163258-D040-4EAB-A824-433BC199CF5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E7A75B1-032A-46C6-B329-133CACD432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F16383-949B-B643-8E72-FDFAA9D632DA}" type="datetime1">
              <a:rPr kumimoji="1" lang="ja-JP" altLang="en-US" smtClean="0"/>
              <a:t>2020/2/14</a:t>
            </a:fld>
            <a:endParaRPr kumimoji="1" lang="ja-JP" altLang="en-US"/>
          </a:p>
        </p:txBody>
      </p:sp>
      <p:sp>
        <p:nvSpPr>
          <p:cNvPr id="5" name="フッター プレースホルダー 4">
            <a:extLst>
              <a:ext uri="{FF2B5EF4-FFF2-40B4-BE49-F238E27FC236}">
                <a16:creationId xmlns:a16="http://schemas.microsoft.com/office/drawing/2014/main" id="{4DCAADE5-442C-4254-9961-955ED1746D0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85A6D0CA-D76D-4AB8-B85D-FF60508E1ED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E76869-AFF4-41E2-8EFB-328209F00C72}" type="slidenum">
              <a:rPr kumimoji="1" lang="ja-JP" altLang="en-US" smtClean="0"/>
              <a:t>‹#›</a:t>
            </a:fld>
            <a:endParaRPr kumimoji="1" lang="ja-JP" altLang="en-US"/>
          </a:p>
        </p:txBody>
      </p:sp>
    </p:spTree>
    <p:extLst>
      <p:ext uri="{BB962C8B-B14F-4D97-AF65-F5344CB8AC3E}">
        <p14:creationId xmlns:p14="http://schemas.microsoft.com/office/powerpoint/2010/main" val="1987937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0FE914-434B-42C5-A8A8-DAD3D066E287}"/>
              </a:ext>
            </a:extLst>
          </p:cNvPr>
          <p:cNvSpPr>
            <a:spLocks noGrp="1"/>
          </p:cNvSpPr>
          <p:nvPr>
            <p:ph type="ctrTitle"/>
          </p:nvPr>
        </p:nvSpPr>
        <p:spPr>
          <a:xfrm>
            <a:off x="304800" y="1474055"/>
            <a:ext cx="11582400" cy="2387600"/>
          </a:xfrm>
        </p:spPr>
        <p:txBody>
          <a:bodyPr>
            <a:normAutofit/>
          </a:bodyPr>
          <a:lstStyle/>
          <a:p>
            <a:r>
              <a:rPr lang="ja-JP" altLang="en-US" b="1" dirty="0"/>
              <a:t>集団面接における</a:t>
            </a:r>
            <a:br>
              <a:rPr lang="en-US" altLang="ja-JP" b="1" dirty="0"/>
            </a:br>
            <a:r>
              <a:rPr lang="ja-JP" altLang="en-US" b="1" dirty="0"/>
              <a:t>秘書問題シミュレーション</a:t>
            </a:r>
            <a:endParaRPr kumimoji="1" lang="ja-JP" altLang="en-US" b="1" dirty="0"/>
          </a:p>
        </p:txBody>
      </p:sp>
      <p:sp>
        <p:nvSpPr>
          <p:cNvPr id="3" name="字幕 2">
            <a:extLst>
              <a:ext uri="{FF2B5EF4-FFF2-40B4-BE49-F238E27FC236}">
                <a16:creationId xmlns:a16="http://schemas.microsoft.com/office/drawing/2014/main" id="{466D39C3-0DDD-4651-97BF-75B6B6D82297}"/>
              </a:ext>
            </a:extLst>
          </p:cNvPr>
          <p:cNvSpPr>
            <a:spLocks noGrp="1"/>
          </p:cNvSpPr>
          <p:nvPr>
            <p:ph type="subTitle" idx="1"/>
          </p:nvPr>
        </p:nvSpPr>
        <p:spPr>
          <a:xfrm>
            <a:off x="1524000" y="4556064"/>
            <a:ext cx="9144000" cy="1655762"/>
          </a:xfrm>
        </p:spPr>
        <p:txBody>
          <a:bodyPr>
            <a:normAutofit/>
          </a:bodyPr>
          <a:lstStyle/>
          <a:p>
            <a:pPr algn="r"/>
            <a:r>
              <a:rPr kumimoji="1" lang="en-US" altLang="ja-JP" sz="3200" dirty="0"/>
              <a:t>B16-013</a:t>
            </a:r>
            <a:r>
              <a:rPr kumimoji="1" lang="ja-JP" altLang="en-US" sz="3200" dirty="0"/>
              <a:t> </a:t>
            </a:r>
            <a:r>
              <a:rPr kumimoji="1" lang="ja-JP" altLang="en-US" sz="3200" dirty="0">
                <a:latin typeface="+mj-lt"/>
              </a:rPr>
              <a:t>岡澤　匡紘</a:t>
            </a:r>
          </a:p>
        </p:txBody>
      </p:sp>
    </p:spTree>
    <p:extLst>
      <p:ext uri="{BB962C8B-B14F-4D97-AF65-F5344CB8AC3E}">
        <p14:creationId xmlns:p14="http://schemas.microsoft.com/office/powerpoint/2010/main" val="14705349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57A308-F9EA-423F-9393-619DE9A11A39}"/>
              </a:ext>
            </a:extLst>
          </p:cNvPr>
          <p:cNvSpPr>
            <a:spLocks noGrp="1"/>
          </p:cNvSpPr>
          <p:nvPr>
            <p:ph type="title"/>
          </p:nvPr>
        </p:nvSpPr>
        <p:spPr>
          <a:xfrm>
            <a:off x="838199" y="43194"/>
            <a:ext cx="10515600" cy="1325563"/>
          </a:xfrm>
        </p:spPr>
        <p:txBody>
          <a:bodyPr/>
          <a:lstStyle/>
          <a:p>
            <a:r>
              <a:rPr kumimoji="1" lang="ja-JP" altLang="en-US" b="1" dirty="0"/>
              <a:t>結果</a:t>
            </a:r>
            <a:r>
              <a:rPr kumimoji="1" lang="en-US" altLang="ja-JP" b="1" dirty="0"/>
              <a:t>-1</a:t>
            </a:r>
            <a:r>
              <a:rPr kumimoji="1" lang="ja-JP" altLang="en-US" b="1"/>
              <a:t>　</a:t>
            </a:r>
            <a:r>
              <a:rPr kumimoji="1" lang="en-US" altLang="ja-JP" b="1" dirty="0"/>
              <a:t>1</a:t>
            </a:r>
            <a:r>
              <a:rPr lang="ja-JP" altLang="ja-JP" b="1"/>
              <a:t>位の人を採用した回数</a:t>
            </a:r>
            <a:endParaRPr kumimoji="1" lang="ja-JP" altLang="en-US" b="1" dirty="0"/>
          </a:p>
        </p:txBody>
      </p:sp>
      <p:sp>
        <p:nvSpPr>
          <p:cNvPr id="5" name="テキスト ボックス 4">
            <a:extLst>
              <a:ext uri="{FF2B5EF4-FFF2-40B4-BE49-F238E27FC236}">
                <a16:creationId xmlns:a16="http://schemas.microsoft.com/office/drawing/2014/main" id="{B973B4B5-EFEA-1444-85B4-C4EC79C7B870}"/>
              </a:ext>
            </a:extLst>
          </p:cNvPr>
          <p:cNvSpPr txBox="1"/>
          <p:nvPr/>
        </p:nvSpPr>
        <p:spPr>
          <a:xfrm>
            <a:off x="3071838" y="6060664"/>
            <a:ext cx="6048323" cy="461665"/>
          </a:xfrm>
          <a:prstGeom prst="rect">
            <a:avLst/>
          </a:prstGeom>
          <a:noFill/>
        </p:spPr>
        <p:txBody>
          <a:bodyPr wrap="square" rtlCol="0">
            <a:spAutoFit/>
          </a:bodyPr>
          <a:lstStyle/>
          <a:p>
            <a:r>
              <a:rPr kumimoji="1" lang="ja-JP" altLang="en-US" sz="2400"/>
              <a:t>⇨</a:t>
            </a:r>
            <a:r>
              <a:rPr lang="en-US" altLang="ja-JP" sz="2400" dirty="0"/>
              <a:t>k=n/e</a:t>
            </a:r>
            <a:r>
              <a:rPr lang="ja-JP" altLang="ja-JP" sz="2400"/>
              <a:t>に近い値の時に最大になっている</a:t>
            </a:r>
            <a:r>
              <a:rPr lang="ja-JP" altLang="en-US" sz="2400"/>
              <a:t>。</a:t>
            </a:r>
            <a:endParaRPr lang="ja-JP" altLang="ja-JP"/>
          </a:p>
        </p:txBody>
      </p:sp>
      <p:pic>
        <p:nvPicPr>
          <p:cNvPr id="6" name="図 5">
            <a:extLst>
              <a:ext uri="{FF2B5EF4-FFF2-40B4-BE49-F238E27FC236}">
                <a16:creationId xmlns:a16="http://schemas.microsoft.com/office/drawing/2014/main" id="{796E9718-DA21-774A-BE8B-7757C982FDCE}"/>
              </a:ext>
            </a:extLst>
          </p:cNvPr>
          <p:cNvPicPr>
            <a:picLocks noChangeAspect="1"/>
          </p:cNvPicPr>
          <p:nvPr/>
        </p:nvPicPr>
        <p:blipFill>
          <a:blip r:embed="rId3"/>
          <a:stretch>
            <a:fillRect/>
          </a:stretch>
        </p:blipFill>
        <p:spPr>
          <a:xfrm>
            <a:off x="1219576" y="1453621"/>
            <a:ext cx="9752848" cy="4437315"/>
          </a:xfrm>
          <a:prstGeom prst="rect">
            <a:avLst/>
          </a:prstGeom>
        </p:spPr>
      </p:pic>
      <p:sp>
        <p:nvSpPr>
          <p:cNvPr id="3" name="スライド番号プレースホルダー 2">
            <a:extLst>
              <a:ext uri="{FF2B5EF4-FFF2-40B4-BE49-F238E27FC236}">
                <a16:creationId xmlns:a16="http://schemas.microsoft.com/office/drawing/2014/main" id="{C85E5C46-7F72-0049-8DE8-6E3C5A079F36}"/>
              </a:ext>
            </a:extLst>
          </p:cNvPr>
          <p:cNvSpPr>
            <a:spLocks noGrp="1"/>
          </p:cNvSpPr>
          <p:nvPr>
            <p:ph type="sldNum" sz="quarter" idx="12"/>
          </p:nvPr>
        </p:nvSpPr>
        <p:spPr/>
        <p:txBody>
          <a:bodyPr/>
          <a:lstStyle/>
          <a:p>
            <a:fld id="{14E76869-AFF4-41E2-8EFB-328209F00C72}" type="slidenum">
              <a:rPr kumimoji="1" lang="ja-JP" altLang="en-US" smtClean="0"/>
              <a:t>9</a:t>
            </a:fld>
            <a:endParaRPr kumimoji="1" lang="ja-JP" altLang="en-US"/>
          </a:p>
        </p:txBody>
      </p:sp>
    </p:spTree>
    <p:extLst>
      <p:ext uri="{BB962C8B-B14F-4D97-AF65-F5344CB8AC3E}">
        <p14:creationId xmlns:p14="http://schemas.microsoft.com/office/powerpoint/2010/main" val="30102238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8B848B3B-39F9-494D-B1F1-8C39D32867D1}"/>
              </a:ext>
            </a:extLst>
          </p:cNvPr>
          <p:cNvSpPr>
            <a:spLocks noGrp="1"/>
          </p:cNvSpPr>
          <p:nvPr>
            <p:ph type="title"/>
          </p:nvPr>
        </p:nvSpPr>
        <p:spPr>
          <a:xfrm>
            <a:off x="1841400" y="100484"/>
            <a:ext cx="8681600" cy="1325563"/>
          </a:xfrm>
        </p:spPr>
        <p:txBody>
          <a:bodyPr/>
          <a:lstStyle/>
          <a:p>
            <a:r>
              <a:rPr kumimoji="1" lang="ja-JP" altLang="en-US" b="1" dirty="0"/>
              <a:t>結果</a:t>
            </a:r>
            <a:r>
              <a:rPr kumimoji="1" lang="en-US" altLang="ja-JP" b="1" dirty="0"/>
              <a:t>-2</a:t>
            </a:r>
            <a:r>
              <a:rPr kumimoji="1" lang="ja-JP" altLang="en-US" b="1"/>
              <a:t>　</a:t>
            </a:r>
            <a:r>
              <a:rPr lang="ja-JP" altLang="ja-JP" b="1"/>
              <a:t>採用した人の順位の平均 </a:t>
            </a:r>
            <a:endParaRPr kumimoji="1" lang="ja-JP" altLang="en-US" b="1" dirty="0"/>
          </a:p>
        </p:txBody>
      </p:sp>
      <p:sp>
        <p:nvSpPr>
          <p:cNvPr id="5" name="テキスト ボックス 4">
            <a:extLst>
              <a:ext uri="{FF2B5EF4-FFF2-40B4-BE49-F238E27FC236}">
                <a16:creationId xmlns:a16="http://schemas.microsoft.com/office/drawing/2014/main" id="{9A2BA813-9FAA-F542-8004-18C003834949}"/>
              </a:ext>
            </a:extLst>
          </p:cNvPr>
          <p:cNvSpPr txBox="1"/>
          <p:nvPr/>
        </p:nvSpPr>
        <p:spPr>
          <a:xfrm>
            <a:off x="1589838" y="6007170"/>
            <a:ext cx="9184724" cy="461665"/>
          </a:xfrm>
          <a:prstGeom prst="rect">
            <a:avLst/>
          </a:prstGeom>
          <a:noFill/>
        </p:spPr>
        <p:txBody>
          <a:bodyPr wrap="square" rtlCol="0">
            <a:spAutoFit/>
          </a:bodyPr>
          <a:lstStyle/>
          <a:p>
            <a:r>
              <a:rPr kumimoji="1" lang="ja-JP" altLang="en-US" sz="2400"/>
              <a:t>⇨</a:t>
            </a:r>
            <a:r>
              <a:rPr kumimoji="1" lang="en-US" altLang="ja-JP" sz="2400" dirty="0"/>
              <a:t>n=5,8,9</a:t>
            </a:r>
            <a:r>
              <a:rPr lang="ja-JP" altLang="en-US" sz="2400"/>
              <a:t>以外の値の時、</a:t>
            </a:r>
            <a:r>
              <a:rPr lang="en-US" altLang="ja-JP" sz="2400" dirty="0"/>
              <a:t>k=n/e</a:t>
            </a:r>
            <a:r>
              <a:rPr lang="ja-JP" altLang="ja-JP" sz="2400"/>
              <a:t>に近い値の時に最大になっている</a:t>
            </a:r>
            <a:r>
              <a:rPr lang="ja-JP" altLang="en-US" sz="2400"/>
              <a:t>。</a:t>
            </a:r>
            <a:endParaRPr kumimoji="1" lang="ja-JP" altLang="en-US" sz="2400"/>
          </a:p>
        </p:txBody>
      </p:sp>
      <p:pic>
        <p:nvPicPr>
          <p:cNvPr id="2" name="図 1">
            <a:extLst>
              <a:ext uri="{FF2B5EF4-FFF2-40B4-BE49-F238E27FC236}">
                <a16:creationId xmlns:a16="http://schemas.microsoft.com/office/drawing/2014/main" id="{7EBF198A-2CFF-9A4C-845B-D637589793D3}"/>
              </a:ext>
            </a:extLst>
          </p:cNvPr>
          <p:cNvPicPr>
            <a:picLocks noChangeAspect="1"/>
          </p:cNvPicPr>
          <p:nvPr/>
        </p:nvPicPr>
        <p:blipFill>
          <a:blip r:embed="rId2"/>
          <a:stretch>
            <a:fillRect/>
          </a:stretch>
        </p:blipFill>
        <p:spPr>
          <a:xfrm>
            <a:off x="1638636" y="1325563"/>
            <a:ext cx="9087129" cy="4414364"/>
          </a:xfrm>
          <a:prstGeom prst="rect">
            <a:avLst/>
          </a:prstGeom>
        </p:spPr>
      </p:pic>
      <p:sp>
        <p:nvSpPr>
          <p:cNvPr id="3" name="スライド番号プレースホルダー 2">
            <a:extLst>
              <a:ext uri="{FF2B5EF4-FFF2-40B4-BE49-F238E27FC236}">
                <a16:creationId xmlns:a16="http://schemas.microsoft.com/office/drawing/2014/main" id="{EA636BBE-4BA6-9945-BD2A-7C2844CC3015}"/>
              </a:ext>
            </a:extLst>
          </p:cNvPr>
          <p:cNvSpPr>
            <a:spLocks noGrp="1"/>
          </p:cNvSpPr>
          <p:nvPr>
            <p:ph type="sldNum" sz="quarter" idx="12"/>
          </p:nvPr>
        </p:nvSpPr>
        <p:spPr/>
        <p:txBody>
          <a:bodyPr/>
          <a:lstStyle/>
          <a:p>
            <a:fld id="{14E76869-AFF4-41E2-8EFB-328209F00C72}" type="slidenum">
              <a:rPr kumimoji="1" lang="ja-JP" altLang="en-US" smtClean="0"/>
              <a:t>10</a:t>
            </a:fld>
            <a:endParaRPr kumimoji="1" lang="ja-JP" altLang="en-US"/>
          </a:p>
        </p:txBody>
      </p:sp>
    </p:spTree>
    <p:extLst>
      <p:ext uri="{BB962C8B-B14F-4D97-AF65-F5344CB8AC3E}">
        <p14:creationId xmlns:p14="http://schemas.microsoft.com/office/powerpoint/2010/main" val="22483394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7BD727-D9FF-D143-94AC-538F2946A96B}"/>
              </a:ext>
            </a:extLst>
          </p:cNvPr>
          <p:cNvSpPr>
            <a:spLocks noGrp="1"/>
          </p:cNvSpPr>
          <p:nvPr>
            <p:ph type="title"/>
          </p:nvPr>
        </p:nvSpPr>
        <p:spPr/>
        <p:txBody>
          <a:bodyPr/>
          <a:lstStyle/>
          <a:p>
            <a:r>
              <a:rPr lang="ja-JP" altLang="en-US"/>
              <a:t>集団面接の場合のシミュレーション</a:t>
            </a:r>
            <a:endParaRPr kumimoji="1" lang="ja-JP" altLang="en-US"/>
          </a:p>
        </p:txBody>
      </p:sp>
      <p:sp>
        <p:nvSpPr>
          <p:cNvPr id="4" name="スライド番号プレースホルダー 3">
            <a:extLst>
              <a:ext uri="{FF2B5EF4-FFF2-40B4-BE49-F238E27FC236}">
                <a16:creationId xmlns:a16="http://schemas.microsoft.com/office/drawing/2014/main" id="{E48C49F5-B81C-1445-B5F2-23EB6D6F1F72}"/>
              </a:ext>
            </a:extLst>
          </p:cNvPr>
          <p:cNvSpPr>
            <a:spLocks noGrp="1"/>
          </p:cNvSpPr>
          <p:nvPr>
            <p:ph type="sldNum" sz="quarter" idx="12"/>
          </p:nvPr>
        </p:nvSpPr>
        <p:spPr/>
        <p:txBody>
          <a:bodyPr/>
          <a:lstStyle/>
          <a:p>
            <a:fld id="{14E76869-AFF4-41E2-8EFB-328209F00C72}" type="slidenum">
              <a:rPr kumimoji="1" lang="ja-JP" altLang="en-US" smtClean="0"/>
              <a:t>11</a:t>
            </a:fld>
            <a:endParaRPr kumimoji="1" lang="ja-JP" altLang="en-US"/>
          </a:p>
        </p:txBody>
      </p:sp>
      <p:pic>
        <p:nvPicPr>
          <p:cNvPr id="5" name="図 4" descr="建物, 橋 が含まれている画像&#10;&#10;自動的に生成された説明">
            <a:extLst>
              <a:ext uri="{FF2B5EF4-FFF2-40B4-BE49-F238E27FC236}">
                <a16:creationId xmlns:a16="http://schemas.microsoft.com/office/drawing/2014/main" id="{6CB28644-4DBB-1142-A844-BE2922C75B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7683" y="3894819"/>
            <a:ext cx="1419275" cy="1450871"/>
          </a:xfrm>
          <a:prstGeom prst="rect">
            <a:avLst/>
          </a:prstGeom>
        </p:spPr>
      </p:pic>
      <p:pic>
        <p:nvPicPr>
          <p:cNvPr id="6" name="図 5" descr="建物, 橋 が含まれている画像&#10;&#10;自動的に生成された説明">
            <a:extLst>
              <a:ext uri="{FF2B5EF4-FFF2-40B4-BE49-F238E27FC236}">
                <a16:creationId xmlns:a16="http://schemas.microsoft.com/office/drawing/2014/main" id="{52CE2A0B-16E2-164A-9655-B1DA119CEC7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1436" y="3894824"/>
            <a:ext cx="1391506" cy="1450868"/>
          </a:xfrm>
          <a:prstGeom prst="rect">
            <a:avLst/>
          </a:prstGeom>
        </p:spPr>
      </p:pic>
      <p:pic>
        <p:nvPicPr>
          <p:cNvPr id="7" name="図 6" descr="建物, 橋 が含まれている画像&#10;&#10;自動的に生成された説明">
            <a:extLst>
              <a:ext uri="{FF2B5EF4-FFF2-40B4-BE49-F238E27FC236}">
                <a16:creationId xmlns:a16="http://schemas.microsoft.com/office/drawing/2014/main" id="{B3CA2F02-2595-B546-AEF7-704941A58CA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84963" y="3894821"/>
            <a:ext cx="1391506" cy="1450868"/>
          </a:xfrm>
          <a:prstGeom prst="rect">
            <a:avLst/>
          </a:prstGeom>
        </p:spPr>
      </p:pic>
      <p:pic>
        <p:nvPicPr>
          <p:cNvPr id="8" name="図 7" descr="建物, 橋 が含まれている画像&#10;&#10;自動的に生成された説明">
            <a:extLst>
              <a:ext uri="{FF2B5EF4-FFF2-40B4-BE49-F238E27FC236}">
                <a16:creationId xmlns:a16="http://schemas.microsoft.com/office/drawing/2014/main" id="{611DDA81-F491-CA45-9F7D-939FA6C8921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47703" y="3894819"/>
            <a:ext cx="1391506" cy="1450868"/>
          </a:xfrm>
          <a:prstGeom prst="rect">
            <a:avLst/>
          </a:prstGeom>
        </p:spPr>
      </p:pic>
      <p:pic>
        <p:nvPicPr>
          <p:cNvPr id="9" name="図 8" descr="建物, 橋 が含まれている画像&#10;&#10;自動的に生成された説明">
            <a:extLst>
              <a:ext uri="{FF2B5EF4-FFF2-40B4-BE49-F238E27FC236}">
                <a16:creationId xmlns:a16="http://schemas.microsoft.com/office/drawing/2014/main" id="{37020D2E-DEDB-8E4F-8D62-825229A1C3B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564" y="3894819"/>
            <a:ext cx="1391506" cy="1450868"/>
          </a:xfrm>
          <a:prstGeom prst="rect">
            <a:avLst/>
          </a:prstGeom>
        </p:spPr>
      </p:pic>
      <p:pic>
        <p:nvPicPr>
          <p:cNvPr id="14" name="図 13" descr="建物, 橋 が含まれている画像&#10;&#10;自動的に生成された説明">
            <a:extLst>
              <a:ext uri="{FF2B5EF4-FFF2-40B4-BE49-F238E27FC236}">
                <a16:creationId xmlns:a16="http://schemas.microsoft.com/office/drawing/2014/main" id="{CABF2621-21B3-C348-9F98-10C02DF55CB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89841" y="3894819"/>
            <a:ext cx="1391506" cy="1450868"/>
          </a:xfrm>
          <a:prstGeom prst="rect">
            <a:avLst/>
          </a:prstGeom>
        </p:spPr>
      </p:pic>
      <p:pic>
        <p:nvPicPr>
          <p:cNvPr id="15" name="図 14" descr="建物, 橋 が含まれている画像&#10;&#10;自動的に生成された説明">
            <a:extLst>
              <a:ext uri="{FF2B5EF4-FFF2-40B4-BE49-F238E27FC236}">
                <a16:creationId xmlns:a16="http://schemas.microsoft.com/office/drawing/2014/main" id="{E28041F9-32E3-B546-A136-A3216A67760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31979" y="3894819"/>
            <a:ext cx="1391506" cy="1450868"/>
          </a:xfrm>
          <a:prstGeom prst="rect">
            <a:avLst/>
          </a:prstGeom>
        </p:spPr>
      </p:pic>
      <p:pic>
        <p:nvPicPr>
          <p:cNvPr id="28" name="図 27" descr="建物, 橋 が含まれている画像&#10;&#10;自動的に生成された説明">
            <a:extLst>
              <a:ext uri="{FF2B5EF4-FFF2-40B4-BE49-F238E27FC236}">
                <a16:creationId xmlns:a16="http://schemas.microsoft.com/office/drawing/2014/main" id="{E0812192-0241-584A-A335-F5EE2A35C1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74307" y="3894821"/>
            <a:ext cx="1391506" cy="1450868"/>
          </a:xfrm>
          <a:prstGeom prst="rect">
            <a:avLst/>
          </a:prstGeom>
        </p:spPr>
      </p:pic>
      <p:pic>
        <p:nvPicPr>
          <p:cNvPr id="29" name="図 28" descr="建物, 橋 が含まれている画像&#10;&#10;自動的に生成された説明">
            <a:extLst>
              <a:ext uri="{FF2B5EF4-FFF2-40B4-BE49-F238E27FC236}">
                <a16:creationId xmlns:a16="http://schemas.microsoft.com/office/drawing/2014/main" id="{006147C4-0EAB-0A4A-81F0-A2FA319174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20156" y="3894819"/>
            <a:ext cx="1391506" cy="1450868"/>
          </a:xfrm>
          <a:prstGeom prst="rect">
            <a:avLst/>
          </a:prstGeom>
        </p:spPr>
      </p:pic>
      <p:pic>
        <p:nvPicPr>
          <p:cNvPr id="30" name="図 29" descr="建物, 橋 が含まれている画像&#10;&#10;自動的に生成された説明">
            <a:extLst>
              <a:ext uri="{FF2B5EF4-FFF2-40B4-BE49-F238E27FC236}">
                <a16:creationId xmlns:a16="http://schemas.microsoft.com/office/drawing/2014/main" id="{F07DB7B6-B387-3E4F-B526-E8CE376019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62294" y="3894819"/>
            <a:ext cx="1391506" cy="1450868"/>
          </a:xfrm>
          <a:prstGeom prst="rect">
            <a:avLst/>
          </a:prstGeom>
        </p:spPr>
      </p:pic>
      <p:cxnSp>
        <p:nvCxnSpPr>
          <p:cNvPr id="32" name="直線コネクタ 31">
            <a:extLst>
              <a:ext uri="{FF2B5EF4-FFF2-40B4-BE49-F238E27FC236}">
                <a16:creationId xmlns:a16="http://schemas.microsoft.com/office/drawing/2014/main" id="{82B9CA9A-9B8C-294B-A6F0-F41310F167EC}"/>
              </a:ext>
            </a:extLst>
          </p:cNvPr>
          <p:cNvCxnSpPr>
            <a:cxnSpLocks/>
          </p:cNvCxnSpPr>
          <p:nvPr/>
        </p:nvCxnSpPr>
        <p:spPr>
          <a:xfrm>
            <a:off x="4968402" y="3694403"/>
            <a:ext cx="0" cy="1964716"/>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34" name="直線矢印コネクタ 33">
            <a:extLst>
              <a:ext uri="{FF2B5EF4-FFF2-40B4-BE49-F238E27FC236}">
                <a16:creationId xmlns:a16="http://schemas.microsoft.com/office/drawing/2014/main" id="{D3734B44-CCE3-6044-B1D3-AF125DFDAF1A}"/>
              </a:ext>
            </a:extLst>
          </p:cNvPr>
          <p:cNvCxnSpPr/>
          <p:nvPr/>
        </p:nvCxnSpPr>
        <p:spPr>
          <a:xfrm flipH="1">
            <a:off x="3216848" y="3694403"/>
            <a:ext cx="1751554" cy="0"/>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sp>
        <p:nvSpPr>
          <p:cNvPr id="35" name="テキスト ボックス 34">
            <a:extLst>
              <a:ext uri="{FF2B5EF4-FFF2-40B4-BE49-F238E27FC236}">
                <a16:creationId xmlns:a16="http://schemas.microsoft.com/office/drawing/2014/main" id="{507F1660-DAD3-2042-9117-A630194C11BB}"/>
              </a:ext>
            </a:extLst>
          </p:cNvPr>
          <p:cNvSpPr txBox="1"/>
          <p:nvPr/>
        </p:nvSpPr>
        <p:spPr>
          <a:xfrm>
            <a:off x="3584102" y="3239900"/>
            <a:ext cx="1592367" cy="461665"/>
          </a:xfrm>
          <a:prstGeom prst="rect">
            <a:avLst/>
          </a:prstGeom>
          <a:noFill/>
        </p:spPr>
        <p:txBody>
          <a:bodyPr wrap="square" rtlCol="0">
            <a:spAutoFit/>
          </a:bodyPr>
          <a:lstStyle/>
          <a:p>
            <a:r>
              <a:rPr kumimoji="1" lang="ja-JP" altLang="en-US" sz="2400"/>
              <a:t>不採用</a:t>
            </a:r>
          </a:p>
        </p:txBody>
      </p:sp>
      <p:sp>
        <p:nvSpPr>
          <p:cNvPr id="36" name="右大かっこ 35">
            <a:extLst>
              <a:ext uri="{FF2B5EF4-FFF2-40B4-BE49-F238E27FC236}">
                <a16:creationId xmlns:a16="http://schemas.microsoft.com/office/drawing/2014/main" id="{1352B651-154A-FC40-AC9C-8529A74FDE83}"/>
              </a:ext>
            </a:extLst>
          </p:cNvPr>
          <p:cNvSpPr/>
          <p:nvPr/>
        </p:nvSpPr>
        <p:spPr>
          <a:xfrm rot="5400000">
            <a:off x="5426219" y="5016185"/>
            <a:ext cx="150196" cy="895316"/>
          </a:xfrm>
          <a:prstGeom prst="rightBracket">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7" name="右大かっこ 36">
            <a:extLst>
              <a:ext uri="{FF2B5EF4-FFF2-40B4-BE49-F238E27FC236}">
                <a16:creationId xmlns:a16="http://schemas.microsoft.com/office/drawing/2014/main" id="{4AD148A1-6CDB-4549-83AE-59480C08B55A}"/>
              </a:ext>
            </a:extLst>
          </p:cNvPr>
          <p:cNvSpPr/>
          <p:nvPr/>
        </p:nvSpPr>
        <p:spPr>
          <a:xfrm rot="5400000">
            <a:off x="6468358" y="5007076"/>
            <a:ext cx="150196" cy="895316"/>
          </a:xfrm>
          <a:prstGeom prst="rightBracket">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9" name="右大かっこ 38">
            <a:extLst>
              <a:ext uri="{FF2B5EF4-FFF2-40B4-BE49-F238E27FC236}">
                <a16:creationId xmlns:a16="http://schemas.microsoft.com/office/drawing/2014/main" id="{5EC135D8-3E29-DE4E-8C0B-B3F58064076F}"/>
              </a:ext>
            </a:extLst>
          </p:cNvPr>
          <p:cNvSpPr/>
          <p:nvPr/>
        </p:nvSpPr>
        <p:spPr>
          <a:xfrm rot="5400000">
            <a:off x="7510497" y="5007077"/>
            <a:ext cx="150196" cy="895316"/>
          </a:xfrm>
          <a:prstGeom prst="rightBracket">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0" name="右大かっこ 39">
            <a:extLst>
              <a:ext uri="{FF2B5EF4-FFF2-40B4-BE49-F238E27FC236}">
                <a16:creationId xmlns:a16="http://schemas.microsoft.com/office/drawing/2014/main" id="{BB9F1942-49AD-BF45-B744-893C314FE7AA}"/>
              </a:ext>
            </a:extLst>
          </p:cNvPr>
          <p:cNvSpPr/>
          <p:nvPr/>
        </p:nvSpPr>
        <p:spPr>
          <a:xfrm rot="5400000">
            <a:off x="8535502" y="5016185"/>
            <a:ext cx="150196" cy="895316"/>
          </a:xfrm>
          <a:prstGeom prst="rightBracket">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1" name="右大かっこ 40">
            <a:extLst>
              <a:ext uri="{FF2B5EF4-FFF2-40B4-BE49-F238E27FC236}">
                <a16:creationId xmlns:a16="http://schemas.microsoft.com/office/drawing/2014/main" id="{CFAC0DD6-D044-B841-8E1F-636A80F328F5}"/>
              </a:ext>
            </a:extLst>
          </p:cNvPr>
          <p:cNvSpPr/>
          <p:nvPr/>
        </p:nvSpPr>
        <p:spPr>
          <a:xfrm rot="5400000">
            <a:off x="9560507" y="5007076"/>
            <a:ext cx="150196" cy="895316"/>
          </a:xfrm>
          <a:prstGeom prst="rightBracket">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2" name="右大かっこ 41">
            <a:extLst>
              <a:ext uri="{FF2B5EF4-FFF2-40B4-BE49-F238E27FC236}">
                <a16:creationId xmlns:a16="http://schemas.microsoft.com/office/drawing/2014/main" id="{185AD5B0-5666-E74B-BE3F-B210851B2472}"/>
              </a:ext>
            </a:extLst>
          </p:cNvPr>
          <p:cNvSpPr/>
          <p:nvPr/>
        </p:nvSpPr>
        <p:spPr>
          <a:xfrm rot="5400000">
            <a:off x="10602646" y="5016185"/>
            <a:ext cx="150196" cy="895316"/>
          </a:xfrm>
          <a:prstGeom prst="rightBracket">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3" name="右大かっこ 42">
            <a:extLst>
              <a:ext uri="{FF2B5EF4-FFF2-40B4-BE49-F238E27FC236}">
                <a16:creationId xmlns:a16="http://schemas.microsoft.com/office/drawing/2014/main" id="{3BC65651-F9B0-FB45-8194-9181F67F2A74}"/>
              </a:ext>
            </a:extLst>
          </p:cNvPr>
          <p:cNvSpPr/>
          <p:nvPr/>
        </p:nvSpPr>
        <p:spPr>
          <a:xfrm rot="5400000">
            <a:off x="5948575" y="4487293"/>
            <a:ext cx="150196" cy="1934882"/>
          </a:xfrm>
          <a:prstGeom prst="rightBracket">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5" name="右大かっこ 44">
            <a:extLst>
              <a:ext uri="{FF2B5EF4-FFF2-40B4-BE49-F238E27FC236}">
                <a16:creationId xmlns:a16="http://schemas.microsoft.com/office/drawing/2014/main" id="{D08A3EAA-9F12-0C4C-ACE2-019B7133E3AA}"/>
              </a:ext>
            </a:extLst>
          </p:cNvPr>
          <p:cNvSpPr/>
          <p:nvPr/>
        </p:nvSpPr>
        <p:spPr>
          <a:xfrm rot="5400000">
            <a:off x="8015719" y="4485840"/>
            <a:ext cx="150196" cy="1934882"/>
          </a:xfrm>
          <a:prstGeom prst="rightBracket">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6" name="右大かっこ 45">
            <a:extLst>
              <a:ext uri="{FF2B5EF4-FFF2-40B4-BE49-F238E27FC236}">
                <a16:creationId xmlns:a16="http://schemas.microsoft.com/office/drawing/2014/main" id="{4275EBFC-D33D-B44E-8BC5-C4D19787DF51}"/>
              </a:ext>
            </a:extLst>
          </p:cNvPr>
          <p:cNvSpPr/>
          <p:nvPr/>
        </p:nvSpPr>
        <p:spPr>
          <a:xfrm rot="5400000">
            <a:off x="10080290" y="4496402"/>
            <a:ext cx="150196" cy="1934882"/>
          </a:xfrm>
          <a:prstGeom prst="rightBracket">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7" name="右大かっこ 46">
            <a:extLst>
              <a:ext uri="{FF2B5EF4-FFF2-40B4-BE49-F238E27FC236}">
                <a16:creationId xmlns:a16="http://schemas.microsoft.com/office/drawing/2014/main" id="{D56D84A0-B5EC-FB46-AE7B-0D0D541ECA67}"/>
              </a:ext>
            </a:extLst>
          </p:cNvPr>
          <p:cNvSpPr/>
          <p:nvPr/>
        </p:nvSpPr>
        <p:spPr>
          <a:xfrm rot="5400000">
            <a:off x="6469641" y="3984438"/>
            <a:ext cx="150196" cy="2977028"/>
          </a:xfrm>
          <a:prstGeom prst="rightBracket">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8" name="右大かっこ 47">
            <a:extLst>
              <a:ext uri="{FF2B5EF4-FFF2-40B4-BE49-F238E27FC236}">
                <a16:creationId xmlns:a16="http://schemas.microsoft.com/office/drawing/2014/main" id="{8949D061-0E73-F440-BBAB-72C20378F93A}"/>
              </a:ext>
            </a:extLst>
          </p:cNvPr>
          <p:cNvSpPr/>
          <p:nvPr/>
        </p:nvSpPr>
        <p:spPr>
          <a:xfrm rot="5400000">
            <a:off x="9560507" y="3965207"/>
            <a:ext cx="150196" cy="2977028"/>
          </a:xfrm>
          <a:prstGeom prst="rightBracket">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9" name="テキスト ボックス 48">
            <a:extLst>
              <a:ext uri="{FF2B5EF4-FFF2-40B4-BE49-F238E27FC236}">
                <a16:creationId xmlns:a16="http://schemas.microsoft.com/office/drawing/2014/main" id="{8805BF12-B089-3648-8581-BE3896993655}"/>
              </a:ext>
            </a:extLst>
          </p:cNvPr>
          <p:cNvSpPr txBox="1"/>
          <p:nvPr/>
        </p:nvSpPr>
        <p:spPr>
          <a:xfrm>
            <a:off x="398848" y="1792014"/>
            <a:ext cx="11596444" cy="1077218"/>
          </a:xfrm>
          <a:prstGeom prst="rect">
            <a:avLst/>
          </a:prstGeom>
          <a:noFill/>
        </p:spPr>
        <p:txBody>
          <a:bodyPr wrap="none" rtlCol="0">
            <a:spAutoFit/>
          </a:bodyPr>
          <a:lstStyle/>
          <a:p>
            <a:r>
              <a:rPr lang="ja-JP" altLang="en-US" sz="3200"/>
              <a:t>ケース１のシミュレーションに加え、</a:t>
            </a:r>
            <a:r>
              <a:rPr lang="en-US" altLang="ja-JP" sz="3200" dirty="0"/>
              <a:t>k+1</a:t>
            </a:r>
            <a:r>
              <a:rPr lang="ja-JP" altLang="ja-JP" sz="3200"/>
              <a:t>人目以降はｍ人ずつ</a:t>
            </a:r>
            <a:endParaRPr lang="en-US" altLang="ja-JP" sz="3200" dirty="0"/>
          </a:p>
          <a:p>
            <a:r>
              <a:rPr lang="ja-JP" altLang="ja-JP" sz="3200"/>
              <a:t>集団面接をする場合</a:t>
            </a:r>
            <a:r>
              <a:rPr lang="ja-JP" altLang="en-US" sz="3200"/>
              <a:t>において検証を行なった。</a:t>
            </a:r>
            <a:endParaRPr lang="en-US" altLang="ja-JP" sz="3200" dirty="0"/>
          </a:p>
        </p:txBody>
      </p:sp>
    </p:spTree>
    <p:extLst>
      <p:ext uri="{BB962C8B-B14F-4D97-AF65-F5344CB8AC3E}">
        <p14:creationId xmlns:p14="http://schemas.microsoft.com/office/powerpoint/2010/main" val="899724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blinds(horizontal)">
                                      <p:cBhvr>
                                        <p:cTn id="7" dur="500"/>
                                        <p:tgtEl>
                                          <p:spTgt spid="36"/>
                                        </p:tgtEl>
                                      </p:cBhvr>
                                    </p:animEffect>
                                  </p:childTnLst>
                                  <p:subTnLst>
                                    <p:set>
                                      <p:cBhvr override="childStyle">
                                        <p:cTn dur="1" fill="hold" display="0" masterRel="nextClick" afterEffect="1"/>
                                        <p:tgtEl>
                                          <p:spTgt spid="36"/>
                                        </p:tgtEl>
                                        <p:attrNameLst>
                                          <p:attrName>style.visibility</p:attrName>
                                        </p:attrNameLst>
                                      </p:cBhvr>
                                      <p:to>
                                        <p:strVal val="hidden"/>
                                      </p:to>
                                    </p:set>
                                  </p:subTnLst>
                                </p:cTn>
                              </p:par>
                              <p:par>
                                <p:cTn id="8" presetID="3" presetClass="entr" presetSubtype="10" fill="hold" grpId="0" nodeType="withEffect">
                                  <p:stCondLst>
                                    <p:cond delay="0"/>
                                  </p:stCondLst>
                                  <p:childTnLst>
                                    <p:set>
                                      <p:cBhvr>
                                        <p:cTn id="9" dur="1" fill="hold">
                                          <p:stCondLst>
                                            <p:cond delay="0"/>
                                          </p:stCondLst>
                                        </p:cTn>
                                        <p:tgtEl>
                                          <p:spTgt spid="37"/>
                                        </p:tgtEl>
                                        <p:attrNameLst>
                                          <p:attrName>style.visibility</p:attrName>
                                        </p:attrNameLst>
                                      </p:cBhvr>
                                      <p:to>
                                        <p:strVal val="visible"/>
                                      </p:to>
                                    </p:set>
                                    <p:animEffect transition="in" filter="blinds(horizontal)">
                                      <p:cBhvr>
                                        <p:cTn id="10" dur="500"/>
                                        <p:tgtEl>
                                          <p:spTgt spid="37"/>
                                        </p:tgtEl>
                                      </p:cBhvr>
                                    </p:animEffect>
                                  </p:childTnLst>
                                  <p:subTnLst>
                                    <p:set>
                                      <p:cBhvr override="childStyle">
                                        <p:cTn dur="1" fill="hold" display="0" masterRel="nextClick" afterEffect="1"/>
                                        <p:tgtEl>
                                          <p:spTgt spid="37"/>
                                        </p:tgtEl>
                                        <p:attrNameLst>
                                          <p:attrName>style.visibility</p:attrName>
                                        </p:attrNameLst>
                                      </p:cBhvr>
                                      <p:to>
                                        <p:strVal val="hidden"/>
                                      </p:to>
                                    </p:set>
                                  </p:subTnLst>
                                </p:cTn>
                              </p:par>
                              <p:par>
                                <p:cTn id="11" presetID="3" presetClass="entr" presetSubtype="10" fill="hold" grpId="0" nodeType="withEffect">
                                  <p:stCondLst>
                                    <p:cond delay="0"/>
                                  </p:stCondLst>
                                  <p:childTnLst>
                                    <p:set>
                                      <p:cBhvr>
                                        <p:cTn id="12" dur="1" fill="hold">
                                          <p:stCondLst>
                                            <p:cond delay="0"/>
                                          </p:stCondLst>
                                        </p:cTn>
                                        <p:tgtEl>
                                          <p:spTgt spid="39"/>
                                        </p:tgtEl>
                                        <p:attrNameLst>
                                          <p:attrName>style.visibility</p:attrName>
                                        </p:attrNameLst>
                                      </p:cBhvr>
                                      <p:to>
                                        <p:strVal val="visible"/>
                                      </p:to>
                                    </p:set>
                                    <p:animEffect transition="in" filter="blinds(horizontal)">
                                      <p:cBhvr>
                                        <p:cTn id="13" dur="500"/>
                                        <p:tgtEl>
                                          <p:spTgt spid="39"/>
                                        </p:tgtEl>
                                      </p:cBhvr>
                                    </p:animEffect>
                                  </p:childTnLst>
                                  <p:subTnLst>
                                    <p:set>
                                      <p:cBhvr override="childStyle">
                                        <p:cTn dur="1" fill="hold" display="0" masterRel="nextClick" afterEffect="1"/>
                                        <p:tgtEl>
                                          <p:spTgt spid="39"/>
                                        </p:tgtEl>
                                        <p:attrNameLst>
                                          <p:attrName>style.visibility</p:attrName>
                                        </p:attrNameLst>
                                      </p:cBhvr>
                                      <p:to>
                                        <p:strVal val="hidden"/>
                                      </p:to>
                                    </p:set>
                                  </p:subTnLst>
                                </p:cTn>
                              </p:par>
                              <p:par>
                                <p:cTn id="14" presetID="3" presetClass="entr" presetSubtype="10" fill="hold" grpId="0" nodeType="withEffect">
                                  <p:stCondLst>
                                    <p:cond delay="0"/>
                                  </p:stCondLst>
                                  <p:childTnLst>
                                    <p:set>
                                      <p:cBhvr>
                                        <p:cTn id="15" dur="1" fill="hold">
                                          <p:stCondLst>
                                            <p:cond delay="0"/>
                                          </p:stCondLst>
                                        </p:cTn>
                                        <p:tgtEl>
                                          <p:spTgt spid="40"/>
                                        </p:tgtEl>
                                        <p:attrNameLst>
                                          <p:attrName>style.visibility</p:attrName>
                                        </p:attrNameLst>
                                      </p:cBhvr>
                                      <p:to>
                                        <p:strVal val="visible"/>
                                      </p:to>
                                    </p:set>
                                    <p:animEffect transition="in" filter="blinds(horizontal)">
                                      <p:cBhvr>
                                        <p:cTn id="16" dur="500"/>
                                        <p:tgtEl>
                                          <p:spTgt spid="40"/>
                                        </p:tgtEl>
                                      </p:cBhvr>
                                    </p:animEffect>
                                  </p:childTnLst>
                                  <p:subTnLst>
                                    <p:set>
                                      <p:cBhvr override="childStyle">
                                        <p:cTn dur="1" fill="hold" display="0" masterRel="nextClick" afterEffect="1"/>
                                        <p:tgtEl>
                                          <p:spTgt spid="40"/>
                                        </p:tgtEl>
                                        <p:attrNameLst>
                                          <p:attrName>style.visibility</p:attrName>
                                        </p:attrNameLst>
                                      </p:cBhvr>
                                      <p:to>
                                        <p:strVal val="hidden"/>
                                      </p:to>
                                    </p:set>
                                  </p:subTnLst>
                                </p:cTn>
                              </p:par>
                              <p:par>
                                <p:cTn id="17" presetID="3" presetClass="entr" presetSubtype="10" fill="hold" grpId="0" nodeType="withEffect">
                                  <p:stCondLst>
                                    <p:cond delay="0"/>
                                  </p:stCondLst>
                                  <p:childTnLst>
                                    <p:set>
                                      <p:cBhvr>
                                        <p:cTn id="18" dur="1" fill="hold">
                                          <p:stCondLst>
                                            <p:cond delay="0"/>
                                          </p:stCondLst>
                                        </p:cTn>
                                        <p:tgtEl>
                                          <p:spTgt spid="41"/>
                                        </p:tgtEl>
                                        <p:attrNameLst>
                                          <p:attrName>style.visibility</p:attrName>
                                        </p:attrNameLst>
                                      </p:cBhvr>
                                      <p:to>
                                        <p:strVal val="visible"/>
                                      </p:to>
                                    </p:set>
                                    <p:animEffect transition="in" filter="blinds(horizontal)">
                                      <p:cBhvr>
                                        <p:cTn id="19" dur="500"/>
                                        <p:tgtEl>
                                          <p:spTgt spid="41"/>
                                        </p:tgtEl>
                                      </p:cBhvr>
                                    </p:animEffect>
                                  </p:childTnLst>
                                  <p:subTnLst>
                                    <p:set>
                                      <p:cBhvr override="childStyle">
                                        <p:cTn dur="1" fill="hold" display="0" masterRel="nextClick" afterEffect="1"/>
                                        <p:tgtEl>
                                          <p:spTgt spid="41"/>
                                        </p:tgtEl>
                                        <p:attrNameLst>
                                          <p:attrName>style.visibility</p:attrName>
                                        </p:attrNameLst>
                                      </p:cBhvr>
                                      <p:to>
                                        <p:strVal val="hidden"/>
                                      </p:to>
                                    </p:set>
                                  </p:subTnLst>
                                </p:cTn>
                              </p:par>
                              <p:par>
                                <p:cTn id="20" presetID="3" presetClass="entr" presetSubtype="10" fill="hold" grpId="0" nodeType="withEffect">
                                  <p:stCondLst>
                                    <p:cond delay="0"/>
                                  </p:stCondLst>
                                  <p:childTnLst>
                                    <p:set>
                                      <p:cBhvr>
                                        <p:cTn id="21" dur="1" fill="hold">
                                          <p:stCondLst>
                                            <p:cond delay="0"/>
                                          </p:stCondLst>
                                        </p:cTn>
                                        <p:tgtEl>
                                          <p:spTgt spid="42"/>
                                        </p:tgtEl>
                                        <p:attrNameLst>
                                          <p:attrName>style.visibility</p:attrName>
                                        </p:attrNameLst>
                                      </p:cBhvr>
                                      <p:to>
                                        <p:strVal val="visible"/>
                                      </p:to>
                                    </p:set>
                                    <p:animEffect transition="in" filter="blinds(horizontal)">
                                      <p:cBhvr>
                                        <p:cTn id="22" dur="500"/>
                                        <p:tgtEl>
                                          <p:spTgt spid="42"/>
                                        </p:tgtEl>
                                      </p:cBhvr>
                                    </p:animEffect>
                                  </p:childTnLst>
                                  <p:subTnLst>
                                    <p:set>
                                      <p:cBhvr override="childStyle">
                                        <p:cTn dur="1" fill="hold" display="0" masterRel="nextClick" afterEffect="1"/>
                                        <p:tgtEl>
                                          <p:spTgt spid="42"/>
                                        </p:tgtEl>
                                        <p:attrNameLst>
                                          <p:attrName>style.visibility</p:attrName>
                                        </p:attrNameLst>
                                      </p:cBhvr>
                                      <p:to>
                                        <p:strVal val="hidden"/>
                                      </p:to>
                                    </p:set>
                                  </p:sub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3"/>
                                        </p:tgtEl>
                                        <p:attrNameLst>
                                          <p:attrName>style.visibility</p:attrName>
                                        </p:attrNameLst>
                                      </p:cBhvr>
                                      <p:to>
                                        <p:strVal val="visible"/>
                                      </p:to>
                                    </p:set>
                                    <p:animEffect transition="in" filter="blinds(horizontal)">
                                      <p:cBhvr>
                                        <p:cTn id="27" dur="500"/>
                                        <p:tgtEl>
                                          <p:spTgt spid="43"/>
                                        </p:tgtEl>
                                      </p:cBhvr>
                                    </p:animEffect>
                                  </p:childTnLst>
                                  <p:subTnLst>
                                    <p:set>
                                      <p:cBhvr override="childStyle">
                                        <p:cTn dur="1" fill="hold" display="0" masterRel="nextClick" afterEffect="1"/>
                                        <p:tgtEl>
                                          <p:spTgt spid="43"/>
                                        </p:tgtEl>
                                        <p:attrNameLst>
                                          <p:attrName>style.visibility</p:attrName>
                                        </p:attrNameLst>
                                      </p:cBhvr>
                                      <p:to>
                                        <p:strVal val="hidden"/>
                                      </p:to>
                                    </p:set>
                                  </p:subTnLst>
                                </p:cTn>
                              </p:par>
                              <p:par>
                                <p:cTn id="28" presetID="3" presetClass="entr" presetSubtype="10" fill="hold" grpId="0" nodeType="withEffect">
                                  <p:stCondLst>
                                    <p:cond delay="0"/>
                                  </p:stCondLst>
                                  <p:childTnLst>
                                    <p:set>
                                      <p:cBhvr>
                                        <p:cTn id="29" dur="1" fill="hold">
                                          <p:stCondLst>
                                            <p:cond delay="0"/>
                                          </p:stCondLst>
                                        </p:cTn>
                                        <p:tgtEl>
                                          <p:spTgt spid="45"/>
                                        </p:tgtEl>
                                        <p:attrNameLst>
                                          <p:attrName>style.visibility</p:attrName>
                                        </p:attrNameLst>
                                      </p:cBhvr>
                                      <p:to>
                                        <p:strVal val="visible"/>
                                      </p:to>
                                    </p:set>
                                    <p:animEffect transition="in" filter="blinds(horizontal)">
                                      <p:cBhvr>
                                        <p:cTn id="30" dur="500"/>
                                        <p:tgtEl>
                                          <p:spTgt spid="45"/>
                                        </p:tgtEl>
                                      </p:cBhvr>
                                    </p:animEffect>
                                  </p:childTnLst>
                                  <p:subTnLst>
                                    <p:set>
                                      <p:cBhvr override="childStyle">
                                        <p:cTn dur="1" fill="hold" display="0" masterRel="nextClick" afterEffect="1"/>
                                        <p:tgtEl>
                                          <p:spTgt spid="45"/>
                                        </p:tgtEl>
                                        <p:attrNameLst>
                                          <p:attrName>style.visibility</p:attrName>
                                        </p:attrNameLst>
                                      </p:cBhvr>
                                      <p:to>
                                        <p:strVal val="hidden"/>
                                      </p:to>
                                    </p:set>
                                  </p:subTnLst>
                                </p:cTn>
                              </p:par>
                              <p:par>
                                <p:cTn id="31" presetID="3" presetClass="entr" presetSubtype="10" fill="hold" grpId="0" nodeType="withEffect">
                                  <p:stCondLst>
                                    <p:cond delay="0"/>
                                  </p:stCondLst>
                                  <p:childTnLst>
                                    <p:set>
                                      <p:cBhvr>
                                        <p:cTn id="32" dur="1" fill="hold">
                                          <p:stCondLst>
                                            <p:cond delay="0"/>
                                          </p:stCondLst>
                                        </p:cTn>
                                        <p:tgtEl>
                                          <p:spTgt spid="46"/>
                                        </p:tgtEl>
                                        <p:attrNameLst>
                                          <p:attrName>style.visibility</p:attrName>
                                        </p:attrNameLst>
                                      </p:cBhvr>
                                      <p:to>
                                        <p:strVal val="visible"/>
                                      </p:to>
                                    </p:set>
                                    <p:animEffect transition="in" filter="blinds(horizontal)">
                                      <p:cBhvr>
                                        <p:cTn id="33" dur="500"/>
                                        <p:tgtEl>
                                          <p:spTgt spid="46"/>
                                        </p:tgtEl>
                                      </p:cBhvr>
                                    </p:animEffect>
                                  </p:childTnLst>
                                  <p:subTnLst>
                                    <p:set>
                                      <p:cBhvr override="childStyle">
                                        <p:cTn dur="1" fill="hold" display="0" masterRel="nextClick" afterEffect="1"/>
                                        <p:tgtEl>
                                          <p:spTgt spid="46"/>
                                        </p:tgtEl>
                                        <p:attrNameLst>
                                          <p:attrName>style.visibility</p:attrName>
                                        </p:attrNameLst>
                                      </p:cBhvr>
                                      <p:to>
                                        <p:strVal val="hidden"/>
                                      </p:to>
                                    </p:set>
                                  </p:sub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47"/>
                                        </p:tgtEl>
                                        <p:attrNameLst>
                                          <p:attrName>style.visibility</p:attrName>
                                        </p:attrNameLst>
                                      </p:cBhvr>
                                      <p:to>
                                        <p:strVal val="visible"/>
                                      </p:to>
                                    </p:set>
                                    <p:animEffect transition="in" filter="blinds(horizontal)">
                                      <p:cBhvr>
                                        <p:cTn id="38" dur="500"/>
                                        <p:tgtEl>
                                          <p:spTgt spid="47"/>
                                        </p:tgtEl>
                                      </p:cBhvr>
                                    </p:animEffect>
                                  </p:childTnLst>
                                </p:cTn>
                              </p:par>
                              <p:par>
                                <p:cTn id="39" presetID="3" presetClass="entr" presetSubtype="10" fill="hold" grpId="0" nodeType="withEffect">
                                  <p:stCondLst>
                                    <p:cond delay="0"/>
                                  </p:stCondLst>
                                  <p:childTnLst>
                                    <p:set>
                                      <p:cBhvr>
                                        <p:cTn id="40" dur="1" fill="hold">
                                          <p:stCondLst>
                                            <p:cond delay="0"/>
                                          </p:stCondLst>
                                        </p:cTn>
                                        <p:tgtEl>
                                          <p:spTgt spid="48"/>
                                        </p:tgtEl>
                                        <p:attrNameLst>
                                          <p:attrName>style.visibility</p:attrName>
                                        </p:attrNameLst>
                                      </p:cBhvr>
                                      <p:to>
                                        <p:strVal val="visible"/>
                                      </p:to>
                                    </p:set>
                                    <p:animEffect transition="in" filter="blinds(horizontal)">
                                      <p:cBhvr>
                                        <p:cTn id="41"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animBg="1"/>
      <p:bldP spid="39" grpId="0" animBg="1"/>
      <p:bldP spid="40" grpId="0" animBg="1"/>
      <p:bldP spid="41" grpId="0" animBg="1"/>
      <p:bldP spid="42" grpId="0" animBg="1"/>
      <p:bldP spid="43" grpId="0" animBg="1"/>
      <p:bldP spid="45" grpId="0" animBg="1"/>
      <p:bldP spid="46" grpId="0" animBg="1"/>
      <p:bldP spid="47" grpId="0" animBg="1"/>
      <p:bldP spid="4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B148290-65BF-4783-A932-7D880FEF9A0E}"/>
              </a:ext>
            </a:extLst>
          </p:cNvPr>
          <p:cNvSpPr>
            <a:spLocks noGrp="1"/>
          </p:cNvSpPr>
          <p:nvPr>
            <p:ph type="title"/>
          </p:nvPr>
        </p:nvSpPr>
        <p:spPr/>
        <p:txBody>
          <a:bodyPr/>
          <a:lstStyle/>
          <a:p>
            <a:r>
              <a:rPr kumimoji="1" lang="ja-JP" altLang="en-US" b="1"/>
              <a:t>シミュレーション</a:t>
            </a:r>
            <a:r>
              <a:rPr kumimoji="1" lang="en-US" altLang="ja-JP" b="1" dirty="0"/>
              <a:t>(</a:t>
            </a:r>
            <a:r>
              <a:rPr kumimoji="1" lang="ja-JP" altLang="en-US" b="1"/>
              <a:t>ケース２</a:t>
            </a:r>
            <a:r>
              <a:rPr kumimoji="1" lang="en-US" altLang="ja-JP" b="1" dirty="0"/>
              <a:t>)</a:t>
            </a:r>
            <a:endParaRPr kumimoji="1" lang="ja-JP" altLang="en-US" b="1" dirty="0"/>
          </a:p>
        </p:txBody>
      </p:sp>
      <p:sp>
        <p:nvSpPr>
          <p:cNvPr id="3" name="コンテンツ プレースホルダー 2">
            <a:extLst>
              <a:ext uri="{FF2B5EF4-FFF2-40B4-BE49-F238E27FC236}">
                <a16:creationId xmlns:a16="http://schemas.microsoft.com/office/drawing/2014/main" id="{0484EDDA-571F-4B75-87D6-A379B937D737}"/>
              </a:ext>
            </a:extLst>
          </p:cNvPr>
          <p:cNvSpPr>
            <a:spLocks noGrp="1"/>
          </p:cNvSpPr>
          <p:nvPr>
            <p:ph idx="1"/>
          </p:nvPr>
        </p:nvSpPr>
        <p:spPr>
          <a:xfrm>
            <a:off x="372533" y="1842557"/>
            <a:ext cx="11819467" cy="4650317"/>
          </a:xfrm>
        </p:spPr>
        <p:txBody>
          <a:bodyPr>
            <a:normAutofit/>
          </a:bodyPr>
          <a:lstStyle/>
          <a:p>
            <a:pPr marL="0" indent="0">
              <a:buNone/>
            </a:pPr>
            <a:r>
              <a:rPr lang="ja-JP" altLang="ja-JP" sz="3600"/>
              <a:t>１位の人を採れるかどうかと平均的に良い人を採れるかどうかで判定した。</a:t>
            </a:r>
            <a:endParaRPr lang="en-US" altLang="ja-JP" sz="3600" dirty="0"/>
          </a:p>
          <a:p>
            <a:pPr marL="0" indent="0">
              <a:buNone/>
            </a:pPr>
            <a:r>
              <a:rPr lang="ja-JP" altLang="ja-JP" sz="3600"/>
              <a:t> </a:t>
            </a:r>
            <a:endParaRPr kumimoji="1" lang="en-US" altLang="ja-JP" sz="3600" dirty="0"/>
          </a:p>
          <a:p>
            <a:pPr marL="0" indent="0">
              <a:buNone/>
            </a:pPr>
            <a:r>
              <a:rPr kumimoji="1" lang="ja-JP" altLang="en-US" sz="3600" dirty="0"/>
              <a:t>条件は下記の</a:t>
            </a:r>
            <a:r>
              <a:rPr lang="ja-JP" altLang="en-US" sz="3600" dirty="0"/>
              <a:t>通り</a:t>
            </a:r>
            <a:r>
              <a:rPr kumimoji="1" lang="ja-JP" altLang="en-US" sz="3600" dirty="0"/>
              <a:t>である。</a:t>
            </a:r>
            <a:endParaRPr kumimoji="1" lang="en-US" altLang="ja-JP" sz="3600" dirty="0"/>
          </a:p>
          <a:p>
            <a:pPr>
              <a:buFont typeface="Wingdings" pitchFamily="2" charset="2"/>
              <a:buChar char="l"/>
            </a:pPr>
            <a:r>
              <a:rPr lang="ja-JP" altLang="en-US" sz="3200"/>
              <a:t>全体の人数</a:t>
            </a:r>
            <a:r>
              <a:rPr lang="en-US" altLang="ja-JP" sz="3200" dirty="0"/>
              <a:t>(n)</a:t>
            </a:r>
            <a:r>
              <a:rPr lang="ja-JP" altLang="en-US" sz="3200"/>
              <a:t>を</a:t>
            </a:r>
            <a:r>
              <a:rPr lang="en-US" altLang="ja-JP" sz="3200" dirty="0"/>
              <a:t>10</a:t>
            </a:r>
            <a:r>
              <a:rPr lang="ja-JP" altLang="en-US" sz="3200"/>
              <a:t>と</a:t>
            </a:r>
            <a:r>
              <a:rPr lang="en-US" altLang="ja-JP" sz="3200" dirty="0"/>
              <a:t>11</a:t>
            </a:r>
            <a:r>
              <a:rPr lang="ja-JP" altLang="ja-JP" sz="3200"/>
              <a:t>と</a:t>
            </a:r>
            <a:r>
              <a:rPr lang="ja-JP" altLang="en-US" sz="3200"/>
              <a:t>する。</a:t>
            </a:r>
            <a:endParaRPr lang="en-US" altLang="ja-JP" sz="3200" dirty="0"/>
          </a:p>
          <a:p>
            <a:pPr marL="0" indent="0">
              <a:buNone/>
            </a:pPr>
            <a:r>
              <a:rPr lang="en-US" altLang="ja-JP" sz="3200" dirty="0"/>
              <a:t>10/e</a:t>
            </a:r>
            <a:r>
              <a:rPr lang="ja-JP" altLang="ja-JP" sz="3200"/>
              <a:t>≒</a:t>
            </a:r>
            <a:r>
              <a:rPr lang="en-US" altLang="ja-JP" sz="3200" dirty="0"/>
              <a:t>4</a:t>
            </a:r>
            <a:r>
              <a:rPr lang="ja-JP" altLang="en-US" sz="3200"/>
              <a:t>、</a:t>
            </a:r>
            <a:r>
              <a:rPr lang="en-US" altLang="ja-JP" sz="3200" dirty="0"/>
              <a:t>11/e</a:t>
            </a:r>
            <a:r>
              <a:rPr lang="ja-JP" altLang="ja-JP" sz="3200"/>
              <a:t>≒</a:t>
            </a:r>
            <a:r>
              <a:rPr lang="en-US" altLang="ja-JP" sz="3200" dirty="0"/>
              <a:t>4</a:t>
            </a:r>
            <a:r>
              <a:rPr lang="ja-JP" altLang="ja-JP" sz="3200"/>
              <a:t>より、見送る人数ｋを４人とする。</a:t>
            </a:r>
            <a:endParaRPr lang="en-US" altLang="ja-JP" sz="3200" dirty="0"/>
          </a:p>
          <a:p>
            <a:pPr>
              <a:buFont typeface="Wingdings" pitchFamily="2" charset="2"/>
              <a:buChar char="l"/>
            </a:pPr>
            <a:r>
              <a:rPr lang="ja-JP" altLang="ja-JP" sz="3200"/>
              <a:t>面接する人数</a:t>
            </a:r>
            <a:r>
              <a:rPr lang="en-US" altLang="ja-JP" sz="3200" dirty="0"/>
              <a:t>(m)</a:t>
            </a:r>
            <a:r>
              <a:rPr lang="ja-JP" altLang="ja-JP" sz="3200"/>
              <a:t>を変更し、すべての並び方に対して</a:t>
            </a:r>
            <a:r>
              <a:rPr lang="ja-JP" altLang="en-US" sz="3200"/>
              <a:t>行う。</a:t>
            </a:r>
            <a:endParaRPr lang="en-US" altLang="ja-JP" sz="3200" dirty="0"/>
          </a:p>
          <a:p>
            <a:pPr marL="0" indent="0">
              <a:buNone/>
            </a:pPr>
            <a:endParaRPr kumimoji="1" lang="en-US" altLang="ja-JP" dirty="0"/>
          </a:p>
        </p:txBody>
      </p:sp>
      <p:sp>
        <p:nvSpPr>
          <p:cNvPr id="4" name="スライド番号プレースホルダー 3">
            <a:extLst>
              <a:ext uri="{FF2B5EF4-FFF2-40B4-BE49-F238E27FC236}">
                <a16:creationId xmlns:a16="http://schemas.microsoft.com/office/drawing/2014/main" id="{8D1E06F9-169A-2541-B13F-89B4A33CA628}"/>
              </a:ext>
            </a:extLst>
          </p:cNvPr>
          <p:cNvSpPr>
            <a:spLocks noGrp="1"/>
          </p:cNvSpPr>
          <p:nvPr>
            <p:ph type="sldNum" sz="quarter" idx="12"/>
          </p:nvPr>
        </p:nvSpPr>
        <p:spPr/>
        <p:txBody>
          <a:bodyPr/>
          <a:lstStyle/>
          <a:p>
            <a:fld id="{14E76869-AFF4-41E2-8EFB-328209F00C72}" type="slidenum">
              <a:rPr kumimoji="1" lang="ja-JP" altLang="en-US" smtClean="0"/>
              <a:t>12</a:t>
            </a:fld>
            <a:endParaRPr kumimoji="1" lang="ja-JP" altLang="en-US"/>
          </a:p>
        </p:txBody>
      </p:sp>
    </p:spTree>
    <p:extLst>
      <p:ext uri="{BB962C8B-B14F-4D97-AF65-F5344CB8AC3E}">
        <p14:creationId xmlns:p14="http://schemas.microsoft.com/office/powerpoint/2010/main" val="41185126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57A308-F9EA-423F-9393-619DE9A11A39}"/>
              </a:ext>
            </a:extLst>
          </p:cNvPr>
          <p:cNvSpPr>
            <a:spLocks noGrp="1"/>
          </p:cNvSpPr>
          <p:nvPr>
            <p:ph type="title"/>
          </p:nvPr>
        </p:nvSpPr>
        <p:spPr>
          <a:xfrm>
            <a:off x="838199" y="43194"/>
            <a:ext cx="10515600" cy="1325563"/>
          </a:xfrm>
        </p:spPr>
        <p:txBody>
          <a:bodyPr/>
          <a:lstStyle/>
          <a:p>
            <a:r>
              <a:rPr kumimoji="1" lang="ja-JP" altLang="en-US" b="1"/>
              <a:t>結果</a:t>
            </a:r>
            <a:r>
              <a:rPr kumimoji="1" lang="en-US" altLang="ja-JP" b="1" dirty="0"/>
              <a:t>-3</a:t>
            </a:r>
            <a:r>
              <a:rPr kumimoji="1" lang="ja-JP" altLang="en-US" b="1"/>
              <a:t>　</a:t>
            </a:r>
            <a:r>
              <a:rPr lang="ja-JP" altLang="ja-JP" b="1"/>
              <a:t>採用した</a:t>
            </a:r>
            <a:r>
              <a:rPr lang="ja-JP" altLang="en-US" b="1"/>
              <a:t>順位別の</a:t>
            </a:r>
            <a:r>
              <a:rPr lang="ja-JP" altLang="ja-JP" b="1"/>
              <a:t>回数</a:t>
            </a:r>
            <a:r>
              <a:rPr lang="en-US" altLang="ja-JP" b="1" dirty="0"/>
              <a:t>(n=10)</a:t>
            </a:r>
            <a:endParaRPr kumimoji="1" lang="ja-JP" altLang="en-US" b="1" dirty="0"/>
          </a:p>
        </p:txBody>
      </p:sp>
      <p:sp>
        <p:nvSpPr>
          <p:cNvPr id="5" name="テキスト ボックス 4">
            <a:extLst>
              <a:ext uri="{FF2B5EF4-FFF2-40B4-BE49-F238E27FC236}">
                <a16:creationId xmlns:a16="http://schemas.microsoft.com/office/drawing/2014/main" id="{B973B4B5-EFEA-1444-85B4-C4EC79C7B870}"/>
              </a:ext>
            </a:extLst>
          </p:cNvPr>
          <p:cNvSpPr txBox="1"/>
          <p:nvPr/>
        </p:nvSpPr>
        <p:spPr>
          <a:xfrm>
            <a:off x="1819429" y="5930035"/>
            <a:ext cx="9583773" cy="584775"/>
          </a:xfrm>
          <a:prstGeom prst="rect">
            <a:avLst/>
          </a:prstGeom>
          <a:noFill/>
        </p:spPr>
        <p:txBody>
          <a:bodyPr wrap="square" rtlCol="0">
            <a:spAutoFit/>
          </a:bodyPr>
          <a:lstStyle/>
          <a:p>
            <a:r>
              <a:rPr kumimoji="1" lang="ja-JP" altLang="en-US" sz="3200"/>
              <a:t>⇨</a:t>
            </a:r>
            <a:r>
              <a:rPr lang="ja-JP" altLang="ja-JP" sz="2400"/>
              <a:t>面接人数ｍを増やすと１位の人が選ばれる回数が多くなっている。</a:t>
            </a:r>
            <a:r>
              <a:rPr lang="ja-JP" altLang="ja-JP" sz="3200"/>
              <a:t> </a:t>
            </a:r>
            <a:endParaRPr lang="ja-JP" altLang="ja-JP" sz="2400"/>
          </a:p>
        </p:txBody>
      </p:sp>
      <p:pic>
        <p:nvPicPr>
          <p:cNvPr id="3" name="図 2">
            <a:extLst>
              <a:ext uri="{FF2B5EF4-FFF2-40B4-BE49-F238E27FC236}">
                <a16:creationId xmlns:a16="http://schemas.microsoft.com/office/drawing/2014/main" id="{02E28914-D57F-DF48-B6DE-150A64B53428}"/>
              </a:ext>
            </a:extLst>
          </p:cNvPr>
          <p:cNvPicPr>
            <a:picLocks noChangeAspect="1"/>
          </p:cNvPicPr>
          <p:nvPr/>
        </p:nvPicPr>
        <p:blipFill>
          <a:blip r:embed="rId3"/>
          <a:stretch>
            <a:fillRect/>
          </a:stretch>
        </p:blipFill>
        <p:spPr>
          <a:xfrm>
            <a:off x="1431601" y="1202126"/>
            <a:ext cx="9328797" cy="4453748"/>
          </a:xfrm>
          <a:prstGeom prst="rect">
            <a:avLst/>
          </a:prstGeom>
        </p:spPr>
      </p:pic>
      <p:sp>
        <p:nvSpPr>
          <p:cNvPr id="4" name="スライド番号プレースホルダー 3">
            <a:extLst>
              <a:ext uri="{FF2B5EF4-FFF2-40B4-BE49-F238E27FC236}">
                <a16:creationId xmlns:a16="http://schemas.microsoft.com/office/drawing/2014/main" id="{E5413D4D-B586-244D-A74A-1FF8D41CDF4E}"/>
              </a:ext>
            </a:extLst>
          </p:cNvPr>
          <p:cNvSpPr>
            <a:spLocks noGrp="1"/>
          </p:cNvSpPr>
          <p:nvPr>
            <p:ph type="sldNum" sz="quarter" idx="12"/>
          </p:nvPr>
        </p:nvSpPr>
        <p:spPr/>
        <p:txBody>
          <a:bodyPr/>
          <a:lstStyle/>
          <a:p>
            <a:fld id="{14E76869-AFF4-41E2-8EFB-328209F00C72}" type="slidenum">
              <a:rPr kumimoji="1" lang="ja-JP" altLang="en-US" smtClean="0"/>
              <a:t>13</a:t>
            </a:fld>
            <a:endParaRPr kumimoji="1" lang="ja-JP" altLang="en-US"/>
          </a:p>
        </p:txBody>
      </p:sp>
    </p:spTree>
    <p:extLst>
      <p:ext uri="{BB962C8B-B14F-4D97-AF65-F5344CB8AC3E}">
        <p14:creationId xmlns:p14="http://schemas.microsoft.com/office/powerpoint/2010/main" val="16260348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57A308-F9EA-423F-9393-619DE9A11A39}"/>
              </a:ext>
            </a:extLst>
          </p:cNvPr>
          <p:cNvSpPr>
            <a:spLocks noGrp="1"/>
          </p:cNvSpPr>
          <p:nvPr>
            <p:ph type="title"/>
          </p:nvPr>
        </p:nvSpPr>
        <p:spPr>
          <a:xfrm>
            <a:off x="838199" y="43194"/>
            <a:ext cx="10515600" cy="1325563"/>
          </a:xfrm>
        </p:spPr>
        <p:txBody>
          <a:bodyPr/>
          <a:lstStyle/>
          <a:p>
            <a:r>
              <a:rPr kumimoji="1" lang="ja-JP" altLang="en-US" b="1"/>
              <a:t>結果</a:t>
            </a:r>
            <a:r>
              <a:rPr kumimoji="1" lang="en-US" altLang="ja-JP" b="1" dirty="0"/>
              <a:t>-4</a:t>
            </a:r>
            <a:r>
              <a:rPr kumimoji="1" lang="ja-JP" altLang="en-US" b="1"/>
              <a:t>　</a:t>
            </a:r>
            <a:r>
              <a:rPr lang="ja-JP" altLang="ja-JP" b="1"/>
              <a:t>採用した</a:t>
            </a:r>
            <a:r>
              <a:rPr lang="ja-JP" altLang="en-US" b="1"/>
              <a:t>順位別の</a:t>
            </a:r>
            <a:r>
              <a:rPr lang="ja-JP" altLang="ja-JP" b="1"/>
              <a:t>回数</a:t>
            </a:r>
            <a:r>
              <a:rPr lang="en-US" altLang="ja-JP" b="1" dirty="0"/>
              <a:t>(n=11)</a:t>
            </a:r>
            <a:endParaRPr kumimoji="1" lang="ja-JP" altLang="en-US" b="1" dirty="0"/>
          </a:p>
        </p:txBody>
      </p:sp>
      <p:sp>
        <p:nvSpPr>
          <p:cNvPr id="5" name="テキスト ボックス 4">
            <a:extLst>
              <a:ext uri="{FF2B5EF4-FFF2-40B4-BE49-F238E27FC236}">
                <a16:creationId xmlns:a16="http://schemas.microsoft.com/office/drawing/2014/main" id="{B973B4B5-EFEA-1444-85B4-C4EC79C7B870}"/>
              </a:ext>
            </a:extLst>
          </p:cNvPr>
          <p:cNvSpPr txBox="1"/>
          <p:nvPr/>
        </p:nvSpPr>
        <p:spPr>
          <a:xfrm>
            <a:off x="1819429" y="5930035"/>
            <a:ext cx="9583773" cy="584775"/>
          </a:xfrm>
          <a:prstGeom prst="rect">
            <a:avLst/>
          </a:prstGeom>
          <a:noFill/>
        </p:spPr>
        <p:txBody>
          <a:bodyPr wrap="square" rtlCol="0">
            <a:spAutoFit/>
          </a:bodyPr>
          <a:lstStyle/>
          <a:p>
            <a:r>
              <a:rPr kumimoji="1" lang="ja-JP" altLang="en-US" sz="3200"/>
              <a:t>⇨</a:t>
            </a:r>
            <a:r>
              <a:rPr lang="ja-JP" altLang="ja-JP" sz="2400"/>
              <a:t>面接人数ｍを増やすと１位の人が選ばれる回数が多くなっている。</a:t>
            </a:r>
            <a:r>
              <a:rPr lang="ja-JP" altLang="ja-JP" sz="3200"/>
              <a:t> </a:t>
            </a:r>
            <a:endParaRPr lang="ja-JP" altLang="ja-JP" sz="2400"/>
          </a:p>
        </p:txBody>
      </p:sp>
      <p:sp>
        <p:nvSpPr>
          <p:cNvPr id="4" name="スライド番号プレースホルダー 3">
            <a:extLst>
              <a:ext uri="{FF2B5EF4-FFF2-40B4-BE49-F238E27FC236}">
                <a16:creationId xmlns:a16="http://schemas.microsoft.com/office/drawing/2014/main" id="{E5413D4D-B586-244D-A74A-1FF8D41CDF4E}"/>
              </a:ext>
            </a:extLst>
          </p:cNvPr>
          <p:cNvSpPr>
            <a:spLocks noGrp="1"/>
          </p:cNvSpPr>
          <p:nvPr>
            <p:ph type="sldNum" sz="quarter" idx="12"/>
          </p:nvPr>
        </p:nvSpPr>
        <p:spPr/>
        <p:txBody>
          <a:bodyPr/>
          <a:lstStyle/>
          <a:p>
            <a:fld id="{14E76869-AFF4-41E2-8EFB-328209F00C72}" type="slidenum">
              <a:rPr kumimoji="1" lang="ja-JP" altLang="en-US" smtClean="0"/>
              <a:t>14</a:t>
            </a:fld>
            <a:endParaRPr kumimoji="1" lang="ja-JP" altLang="en-US"/>
          </a:p>
        </p:txBody>
      </p:sp>
      <p:pic>
        <p:nvPicPr>
          <p:cNvPr id="6" name="図 5">
            <a:extLst>
              <a:ext uri="{FF2B5EF4-FFF2-40B4-BE49-F238E27FC236}">
                <a16:creationId xmlns:a16="http://schemas.microsoft.com/office/drawing/2014/main" id="{6B18F83E-22ED-AE48-BDFD-796EDB5FD68A}"/>
              </a:ext>
            </a:extLst>
          </p:cNvPr>
          <p:cNvPicPr>
            <a:picLocks noChangeAspect="1"/>
          </p:cNvPicPr>
          <p:nvPr/>
        </p:nvPicPr>
        <p:blipFill>
          <a:blip r:embed="rId2"/>
          <a:stretch>
            <a:fillRect/>
          </a:stretch>
        </p:blipFill>
        <p:spPr>
          <a:xfrm>
            <a:off x="1254602" y="1232613"/>
            <a:ext cx="9682793" cy="4392773"/>
          </a:xfrm>
          <a:prstGeom prst="rect">
            <a:avLst/>
          </a:prstGeom>
        </p:spPr>
      </p:pic>
    </p:spTree>
    <p:extLst>
      <p:ext uri="{BB962C8B-B14F-4D97-AF65-F5344CB8AC3E}">
        <p14:creationId xmlns:p14="http://schemas.microsoft.com/office/powerpoint/2010/main" val="14342853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8B848B3B-39F9-494D-B1F1-8C39D32867D1}"/>
              </a:ext>
            </a:extLst>
          </p:cNvPr>
          <p:cNvSpPr>
            <a:spLocks noGrp="1"/>
          </p:cNvSpPr>
          <p:nvPr>
            <p:ph type="title"/>
          </p:nvPr>
        </p:nvSpPr>
        <p:spPr>
          <a:xfrm>
            <a:off x="1025770" y="174087"/>
            <a:ext cx="10441824" cy="1325563"/>
          </a:xfrm>
        </p:spPr>
        <p:txBody>
          <a:bodyPr/>
          <a:lstStyle/>
          <a:p>
            <a:r>
              <a:rPr kumimoji="1" lang="ja-JP" altLang="en-US" b="1"/>
              <a:t>結果</a:t>
            </a:r>
            <a:r>
              <a:rPr kumimoji="1" lang="en-US" altLang="ja-JP" b="1" dirty="0"/>
              <a:t>-5</a:t>
            </a:r>
            <a:r>
              <a:rPr kumimoji="1" lang="ja-JP" altLang="en-US" b="1"/>
              <a:t>　</a:t>
            </a:r>
            <a:r>
              <a:rPr lang="ja-JP" altLang="ja-JP" b="1"/>
              <a:t>採用した人の順位の平均</a:t>
            </a:r>
            <a:r>
              <a:rPr lang="en-US" altLang="ja-JP" b="1" dirty="0"/>
              <a:t>(n=10)</a:t>
            </a:r>
            <a:r>
              <a:rPr lang="ja-JP" altLang="ja-JP" b="1"/>
              <a:t> </a:t>
            </a:r>
            <a:endParaRPr kumimoji="1" lang="ja-JP" altLang="en-US" b="1" dirty="0"/>
          </a:p>
        </p:txBody>
      </p:sp>
      <p:sp>
        <p:nvSpPr>
          <p:cNvPr id="5" name="テキスト ボックス 4">
            <a:extLst>
              <a:ext uri="{FF2B5EF4-FFF2-40B4-BE49-F238E27FC236}">
                <a16:creationId xmlns:a16="http://schemas.microsoft.com/office/drawing/2014/main" id="{9A2BA813-9FAA-F542-8004-18C003834949}"/>
              </a:ext>
            </a:extLst>
          </p:cNvPr>
          <p:cNvSpPr txBox="1"/>
          <p:nvPr/>
        </p:nvSpPr>
        <p:spPr>
          <a:xfrm>
            <a:off x="395101" y="5227870"/>
            <a:ext cx="11796899" cy="523220"/>
          </a:xfrm>
          <a:prstGeom prst="rect">
            <a:avLst/>
          </a:prstGeom>
          <a:noFill/>
        </p:spPr>
        <p:txBody>
          <a:bodyPr wrap="square" rtlCol="0">
            <a:spAutoFit/>
          </a:bodyPr>
          <a:lstStyle/>
          <a:p>
            <a:r>
              <a:rPr kumimoji="1" lang="ja-JP" altLang="en-US" sz="2000"/>
              <a:t>⇨</a:t>
            </a:r>
            <a:r>
              <a:rPr kumimoji="1" lang="en-US" altLang="ja-JP" sz="2800" dirty="0"/>
              <a:t>n=5</a:t>
            </a:r>
            <a:r>
              <a:rPr kumimoji="1" lang="ja-JP" altLang="en-US" sz="2800"/>
              <a:t>を除く、面接人数を増やすと効率が高くなっていることがわかる。</a:t>
            </a:r>
            <a:endParaRPr kumimoji="1" lang="ja-JP" altLang="en-US" sz="2000"/>
          </a:p>
        </p:txBody>
      </p:sp>
      <p:pic>
        <p:nvPicPr>
          <p:cNvPr id="3" name="図 2">
            <a:extLst>
              <a:ext uri="{FF2B5EF4-FFF2-40B4-BE49-F238E27FC236}">
                <a16:creationId xmlns:a16="http://schemas.microsoft.com/office/drawing/2014/main" id="{8818873B-2357-A94A-968B-44BD1E917DA0}"/>
              </a:ext>
            </a:extLst>
          </p:cNvPr>
          <p:cNvPicPr>
            <a:picLocks noChangeAspect="1"/>
          </p:cNvPicPr>
          <p:nvPr/>
        </p:nvPicPr>
        <p:blipFill>
          <a:blip r:embed="rId3"/>
          <a:stretch>
            <a:fillRect/>
          </a:stretch>
        </p:blipFill>
        <p:spPr>
          <a:xfrm>
            <a:off x="733353" y="2487595"/>
            <a:ext cx="10725293" cy="1882810"/>
          </a:xfrm>
          <a:prstGeom prst="rect">
            <a:avLst/>
          </a:prstGeom>
        </p:spPr>
      </p:pic>
      <p:sp>
        <p:nvSpPr>
          <p:cNvPr id="2" name="スライド番号プレースホルダー 1">
            <a:extLst>
              <a:ext uri="{FF2B5EF4-FFF2-40B4-BE49-F238E27FC236}">
                <a16:creationId xmlns:a16="http://schemas.microsoft.com/office/drawing/2014/main" id="{79917E1A-F461-5E45-8261-4DDF73890507}"/>
              </a:ext>
            </a:extLst>
          </p:cNvPr>
          <p:cNvSpPr>
            <a:spLocks noGrp="1"/>
          </p:cNvSpPr>
          <p:nvPr>
            <p:ph type="sldNum" sz="quarter" idx="12"/>
          </p:nvPr>
        </p:nvSpPr>
        <p:spPr/>
        <p:txBody>
          <a:bodyPr/>
          <a:lstStyle/>
          <a:p>
            <a:fld id="{14E76869-AFF4-41E2-8EFB-328209F00C72}" type="slidenum">
              <a:rPr kumimoji="1" lang="ja-JP" altLang="en-US" smtClean="0"/>
              <a:t>15</a:t>
            </a:fld>
            <a:endParaRPr kumimoji="1" lang="ja-JP" altLang="en-US"/>
          </a:p>
        </p:txBody>
      </p:sp>
    </p:spTree>
    <p:extLst>
      <p:ext uri="{BB962C8B-B14F-4D97-AF65-F5344CB8AC3E}">
        <p14:creationId xmlns:p14="http://schemas.microsoft.com/office/powerpoint/2010/main" val="3295372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8B848B3B-39F9-494D-B1F1-8C39D32867D1}"/>
              </a:ext>
            </a:extLst>
          </p:cNvPr>
          <p:cNvSpPr>
            <a:spLocks noGrp="1"/>
          </p:cNvSpPr>
          <p:nvPr>
            <p:ph type="title"/>
          </p:nvPr>
        </p:nvSpPr>
        <p:spPr>
          <a:xfrm>
            <a:off x="966592" y="346688"/>
            <a:ext cx="10258816" cy="1325563"/>
          </a:xfrm>
        </p:spPr>
        <p:txBody>
          <a:bodyPr/>
          <a:lstStyle/>
          <a:p>
            <a:r>
              <a:rPr kumimoji="1" lang="ja-JP" altLang="en-US" b="1"/>
              <a:t>結果</a:t>
            </a:r>
            <a:r>
              <a:rPr kumimoji="1" lang="en-US" altLang="ja-JP" b="1" dirty="0"/>
              <a:t>-</a:t>
            </a:r>
            <a:r>
              <a:rPr lang="en-US" altLang="ja-JP" b="1" dirty="0"/>
              <a:t>6</a:t>
            </a:r>
            <a:r>
              <a:rPr kumimoji="1" lang="ja-JP" altLang="en-US" b="1"/>
              <a:t>　</a:t>
            </a:r>
            <a:r>
              <a:rPr lang="ja-JP" altLang="ja-JP" b="1"/>
              <a:t>採用した人の順位の平均</a:t>
            </a:r>
            <a:r>
              <a:rPr lang="en-US" altLang="ja-JP" b="1" dirty="0"/>
              <a:t>(n=11)</a:t>
            </a:r>
            <a:endParaRPr kumimoji="1" lang="ja-JP" altLang="en-US" b="1" dirty="0"/>
          </a:p>
        </p:txBody>
      </p:sp>
      <p:sp>
        <p:nvSpPr>
          <p:cNvPr id="5" name="テキスト ボックス 4">
            <a:extLst>
              <a:ext uri="{FF2B5EF4-FFF2-40B4-BE49-F238E27FC236}">
                <a16:creationId xmlns:a16="http://schemas.microsoft.com/office/drawing/2014/main" id="{9A2BA813-9FAA-F542-8004-18C003834949}"/>
              </a:ext>
            </a:extLst>
          </p:cNvPr>
          <p:cNvSpPr txBox="1"/>
          <p:nvPr/>
        </p:nvSpPr>
        <p:spPr>
          <a:xfrm>
            <a:off x="2181318" y="5032760"/>
            <a:ext cx="12411412" cy="954107"/>
          </a:xfrm>
          <a:prstGeom prst="rect">
            <a:avLst/>
          </a:prstGeom>
          <a:noFill/>
        </p:spPr>
        <p:txBody>
          <a:bodyPr wrap="square" rtlCol="0">
            <a:spAutoFit/>
          </a:bodyPr>
          <a:lstStyle/>
          <a:p>
            <a:r>
              <a:rPr kumimoji="1" lang="ja-JP" altLang="en-US" sz="2800"/>
              <a:t>⇨</a:t>
            </a:r>
            <a:r>
              <a:rPr kumimoji="1" lang="en-US" altLang="ja-JP" sz="2800" dirty="0"/>
              <a:t>m=7</a:t>
            </a:r>
            <a:r>
              <a:rPr kumimoji="1" lang="ja-JP" altLang="en-US" sz="2800"/>
              <a:t>を除く、最後の面接人数が少ないと</a:t>
            </a:r>
            <a:endParaRPr kumimoji="1" lang="en-US" altLang="ja-JP" sz="2800" dirty="0"/>
          </a:p>
          <a:p>
            <a:r>
              <a:rPr kumimoji="1" lang="ja-JP" altLang="en-US" sz="2800"/>
              <a:t>値が大きくなり良い結果にはならない。</a:t>
            </a:r>
          </a:p>
        </p:txBody>
      </p:sp>
      <p:sp>
        <p:nvSpPr>
          <p:cNvPr id="2" name="スライド番号プレースホルダー 1">
            <a:extLst>
              <a:ext uri="{FF2B5EF4-FFF2-40B4-BE49-F238E27FC236}">
                <a16:creationId xmlns:a16="http://schemas.microsoft.com/office/drawing/2014/main" id="{79917E1A-F461-5E45-8261-4DDF73890507}"/>
              </a:ext>
            </a:extLst>
          </p:cNvPr>
          <p:cNvSpPr>
            <a:spLocks noGrp="1"/>
          </p:cNvSpPr>
          <p:nvPr>
            <p:ph type="sldNum" sz="quarter" idx="12"/>
          </p:nvPr>
        </p:nvSpPr>
        <p:spPr/>
        <p:txBody>
          <a:bodyPr/>
          <a:lstStyle/>
          <a:p>
            <a:fld id="{14E76869-AFF4-41E2-8EFB-328209F00C72}" type="slidenum">
              <a:rPr kumimoji="1" lang="ja-JP" altLang="en-US" smtClean="0"/>
              <a:t>16</a:t>
            </a:fld>
            <a:endParaRPr kumimoji="1" lang="ja-JP" altLang="en-US"/>
          </a:p>
        </p:txBody>
      </p:sp>
      <p:pic>
        <p:nvPicPr>
          <p:cNvPr id="4" name="図 3">
            <a:extLst>
              <a:ext uri="{FF2B5EF4-FFF2-40B4-BE49-F238E27FC236}">
                <a16:creationId xmlns:a16="http://schemas.microsoft.com/office/drawing/2014/main" id="{D251A3CD-86D5-2B41-8C43-CD6B83A60279}"/>
              </a:ext>
            </a:extLst>
          </p:cNvPr>
          <p:cNvPicPr>
            <a:picLocks noChangeAspect="1"/>
          </p:cNvPicPr>
          <p:nvPr/>
        </p:nvPicPr>
        <p:blipFill>
          <a:blip r:embed="rId2"/>
          <a:stretch>
            <a:fillRect/>
          </a:stretch>
        </p:blipFill>
        <p:spPr>
          <a:xfrm>
            <a:off x="662155" y="2625609"/>
            <a:ext cx="10867690" cy="1606782"/>
          </a:xfrm>
          <a:prstGeom prst="rect">
            <a:avLst/>
          </a:prstGeom>
        </p:spPr>
      </p:pic>
    </p:spTree>
    <p:extLst>
      <p:ext uri="{BB962C8B-B14F-4D97-AF65-F5344CB8AC3E}">
        <p14:creationId xmlns:p14="http://schemas.microsoft.com/office/powerpoint/2010/main" val="6526584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A5BA5E-D841-6A44-B404-7BBFF362162D}"/>
              </a:ext>
            </a:extLst>
          </p:cNvPr>
          <p:cNvSpPr>
            <a:spLocks noGrp="1"/>
          </p:cNvSpPr>
          <p:nvPr>
            <p:ph type="title"/>
          </p:nvPr>
        </p:nvSpPr>
        <p:spPr/>
        <p:txBody>
          <a:bodyPr/>
          <a:lstStyle/>
          <a:p>
            <a:r>
              <a:rPr kumimoji="1" lang="ja-JP" altLang="en-US"/>
              <a:t>まとめ</a:t>
            </a:r>
          </a:p>
        </p:txBody>
      </p:sp>
      <p:sp>
        <p:nvSpPr>
          <p:cNvPr id="3" name="コンテンツ プレースホルダー 2">
            <a:extLst>
              <a:ext uri="{FF2B5EF4-FFF2-40B4-BE49-F238E27FC236}">
                <a16:creationId xmlns:a16="http://schemas.microsoft.com/office/drawing/2014/main" id="{95F461B7-05B3-0643-B2AF-70C1961A2AB3}"/>
              </a:ext>
            </a:extLst>
          </p:cNvPr>
          <p:cNvSpPr>
            <a:spLocks noGrp="1"/>
          </p:cNvSpPr>
          <p:nvPr>
            <p:ph idx="1"/>
          </p:nvPr>
        </p:nvSpPr>
        <p:spPr>
          <a:xfrm>
            <a:off x="622998" y="1386673"/>
            <a:ext cx="10852220" cy="4790290"/>
          </a:xfrm>
        </p:spPr>
        <p:txBody>
          <a:bodyPr>
            <a:normAutofit lnSpcReduction="10000"/>
          </a:bodyPr>
          <a:lstStyle/>
          <a:p>
            <a:r>
              <a:rPr kumimoji="1" lang="ja-JP" altLang="en-US" sz="3200" dirty="0"/>
              <a:t>ケース１のシミュレーション結果より、</a:t>
            </a:r>
            <a:r>
              <a:rPr lang="ja-JP" altLang="en-US" sz="3200" dirty="0"/>
              <a:t>１位の人を採る場合、</a:t>
            </a:r>
            <a:r>
              <a:rPr lang="en-US" altLang="ja-JP" sz="3200" dirty="0"/>
              <a:t>k=n/e</a:t>
            </a:r>
            <a:r>
              <a:rPr lang="ja-JP" altLang="en-US" sz="3200" dirty="0"/>
              <a:t>に近い値の時に最大になっていることが確かめられた。また、平均的に良い人を採る場合では、</a:t>
            </a:r>
            <a:r>
              <a:rPr lang="en-US" altLang="ja-JP" sz="3200" dirty="0"/>
              <a:t> n/e ±</a:t>
            </a:r>
            <a:r>
              <a:rPr lang="ja-JP" altLang="en-US" sz="3200" dirty="0"/>
              <a:t>１時に最大になっていることが確かめられた。</a:t>
            </a:r>
            <a:endParaRPr lang="en-US" altLang="ja-JP" sz="3200" dirty="0"/>
          </a:p>
          <a:p>
            <a:pPr marL="0" indent="0">
              <a:buNone/>
            </a:pPr>
            <a:endParaRPr lang="en-US" altLang="ja-JP" dirty="0"/>
          </a:p>
          <a:p>
            <a:r>
              <a:rPr lang="ja-JP" altLang="en-US" sz="3500" dirty="0"/>
              <a:t>ケース２のシミュレーション結果より、集団面接にすると１位の人を採用する回数が増えていることが確かめられた。また、</a:t>
            </a:r>
            <a:r>
              <a:rPr lang="ja-JP" altLang="en-US" sz="3600" dirty="0"/>
              <a:t>平均的に良い人を採る場合では最後の面接人数が多い場合、</a:t>
            </a:r>
            <a:r>
              <a:rPr lang="ja-JP" altLang="en-US" sz="3500" dirty="0"/>
              <a:t>良い結果になることがわかった。</a:t>
            </a:r>
            <a:endParaRPr lang="en-US" altLang="ja-JP" sz="3500" dirty="0"/>
          </a:p>
        </p:txBody>
      </p:sp>
      <p:sp>
        <p:nvSpPr>
          <p:cNvPr id="4" name="スライド番号プレースホルダー 3">
            <a:extLst>
              <a:ext uri="{FF2B5EF4-FFF2-40B4-BE49-F238E27FC236}">
                <a16:creationId xmlns:a16="http://schemas.microsoft.com/office/drawing/2014/main" id="{68975432-112A-9945-9E8C-AC106F6F19C0}"/>
              </a:ext>
            </a:extLst>
          </p:cNvPr>
          <p:cNvSpPr>
            <a:spLocks noGrp="1"/>
          </p:cNvSpPr>
          <p:nvPr>
            <p:ph type="sldNum" sz="quarter" idx="12"/>
          </p:nvPr>
        </p:nvSpPr>
        <p:spPr/>
        <p:txBody>
          <a:bodyPr/>
          <a:lstStyle/>
          <a:p>
            <a:fld id="{14E76869-AFF4-41E2-8EFB-328209F00C72}" type="slidenum">
              <a:rPr kumimoji="1" lang="ja-JP" altLang="en-US" smtClean="0"/>
              <a:t>17</a:t>
            </a:fld>
            <a:endParaRPr kumimoji="1" lang="ja-JP" altLang="en-US"/>
          </a:p>
        </p:txBody>
      </p:sp>
    </p:spTree>
    <p:extLst>
      <p:ext uri="{BB962C8B-B14F-4D97-AF65-F5344CB8AC3E}">
        <p14:creationId xmlns:p14="http://schemas.microsoft.com/office/powerpoint/2010/main" val="2381577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5FCC02-2B48-4F70-B255-B27C7694BFC3}"/>
              </a:ext>
            </a:extLst>
          </p:cNvPr>
          <p:cNvSpPr>
            <a:spLocks noGrp="1"/>
          </p:cNvSpPr>
          <p:nvPr>
            <p:ph type="title"/>
          </p:nvPr>
        </p:nvSpPr>
        <p:spPr/>
        <p:txBody>
          <a:bodyPr>
            <a:normAutofit/>
          </a:bodyPr>
          <a:lstStyle/>
          <a:p>
            <a:r>
              <a:rPr kumimoji="1" lang="ja-JP" altLang="en-US" sz="4800" b="1"/>
              <a:t>概要</a:t>
            </a:r>
            <a:endParaRPr kumimoji="1" lang="ja-JP" altLang="en-US" sz="4800" b="1" dirty="0"/>
          </a:p>
        </p:txBody>
      </p:sp>
      <p:sp>
        <p:nvSpPr>
          <p:cNvPr id="3" name="コンテンツ プレースホルダー 2">
            <a:extLst>
              <a:ext uri="{FF2B5EF4-FFF2-40B4-BE49-F238E27FC236}">
                <a16:creationId xmlns:a16="http://schemas.microsoft.com/office/drawing/2014/main" id="{BCA07F1E-20B9-4CB8-9621-CB333974C208}"/>
              </a:ext>
            </a:extLst>
          </p:cNvPr>
          <p:cNvSpPr>
            <a:spLocks noGrp="1"/>
          </p:cNvSpPr>
          <p:nvPr>
            <p:ph idx="1"/>
          </p:nvPr>
        </p:nvSpPr>
        <p:spPr>
          <a:xfrm>
            <a:off x="293077" y="1693253"/>
            <a:ext cx="11353800" cy="4351338"/>
          </a:xfrm>
        </p:spPr>
        <p:txBody>
          <a:bodyPr>
            <a:normAutofit/>
          </a:bodyPr>
          <a:lstStyle/>
          <a:p>
            <a:r>
              <a:rPr lang="ja-JP" altLang="ja-JP" sz="3600"/>
              <a:t>秘書問題とは、「多くの応募者の中から１人の秘書を採用する時、最も優秀な人を採用する確率を最大にするにはどう選考したら良いか？」という問題である。</a:t>
            </a:r>
            <a:endParaRPr lang="en-US" altLang="ja-JP" sz="3600" dirty="0"/>
          </a:p>
          <a:p>
            <a:pPr marL="0" indent="0">
              <a:buNone/>
            </a:pPr>
            <a:endParaRPr lang="en-US" altLang="ja-JP" sz="3600" dirty="0"/>
          </a:p>
          <a:p>
            <a:r>
              <a:rPr lang="ja-JP" altLang="ja-JP" sz="3600"/>
              <a:t>本研究では、既存の設定でのシミュレーションに加え、グループ</a:t>
            </a:r>
            <a:r>
              <a:rPr lang="ja-JP" altLang="en-US" sz="3600"/>
              <a:t>面接</a:t>
            </a:r>
            <a:r>
              <a:rPr lang="ja-JP" altLang="ja-JP" sz="3600"/>
              <a:t>する設定にも応用して調べた。 </a:t>
            </a:r>
          </a:p>
        </p:txBody>
      </p:sp>
      <p:sp>
        <p:nvSpPr>
          <p:cNvPr id="4" name="スライド番号プレースホルダー 3">
            <a:extLst>
              <a:ext uri="{FF2B5EF4-FFF2-40B4-BE49-F238E27FC236}">
                <a16:creationId xmlns:a16="http://schemas.microsoft.com/office/drawing/2014/main" id="{FDB0CEC8-4990-9947-B3EE-A4A44B6BD2B5}"/>
              </a:ext>
            </a:extLst>
          </p:cNvPr>
          <p:cNvSpPr>
            <a:spLocks noGrp="1"/>
          </p:cNvSpPr>
          <p:nvPr>
            <p:ph type="sldNum" sz="quarter" idx="12"/>
          </p:nvPr>
        </p:nvSpPr>
        <p:spPr/>
        <p:txBody>
          <a:bodyPr/>
          <a:lstStyle/>
          <a:p>
            <a:fld id="{14E76869-AFF4-41E2-8EFB-328209F00C72}" type="slidenum">
              <a:rPr kumimoji="1" lang="ja-JP" altLang="en-US" smtClean="0"/>
              <a:t>1</a:t>
            </a:fld>
            <a:endParaRPr kumimoji="1" lang="ja-JP" altLang="en-US"/>
          </a:p>
        </p:txBody>
      </p:sp>
    </p:spTree>
    <p:extLst>
      <p:ext uri="{BB962C8B-B14F-4D97-AF65-F5344CB8AC3E}">
        <p14:creationId xmlns:p14="http://schemas.microsoft.com/office/powerpoint/2010/main" val="5012575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6564027-0367-B043-B768-960609B809AD}"/>
              </a:ext>
            </a:extLst>
          </p:cNvPr>
          <p:cNvSpPr>
            <a:spLocks noGrp="1"/>
          </p:cNvSpPr>
          <p:nvPr>
            <p:ph type="title"/>
          </p:nvPr>
        </p:nvSpPr>
        <p:spPr/>
        <p:txBody>
          <a:bodyPr/>
          <a:lstStyle/>
          <a:p>
            <a:r>
              <a:rPr kumimoji="1" lang="ja-JP" altLang="en-US" b="1"/>
              <a:t>目次</a:t>
            </a:r>
          </a:p>
        </p:txBody>
      </p:sp>
      <p:sp>
        <p:nvSpPr>
          <p:cNvPr id="3" name="コンテンツ プレースホルダー 2">
            <a:extLst>
              <a:ext uri="{FF2B5EF4-FFF2-40B4-BE49-F238E27FC236}">
                <a16:creationId xmlns:a16="http://schemas.microsoft.com/office/drawing/2014/main" id="{07A44CBE-64E2-C94A-810C-C5E8B1E8B9B7}"/>
              </a:ext>
            </a:extLst>
          </p:cNvPr>
          <p:cNvSpPr>
            <a:spLocks noGrp="1"/>
          </p:cNvSpPr>
          <p:nvPr>
            <p:ph idx="1"/>
          </p:nvPr>
        </p:nvSpPr>
        <p:spPr>
          <a:xfrm>
            <a:off x="134814" y="1690688"/>
            <a:ext cx="11410742" cy="4720160"/>
          </a:xfrm>
        </p:spPr>
        <p:txBody>
          <a:bodyPr>
            <a:normAutofit fontScale="92500" lnSpcReduction="10000"/>
          </a:bodyPr>
          <a:lstStyle/>
          <a:p>
            <a:pPr marL="514350" indent="-514350">
              <a:lnSpc>
                <a:spcPct val="220000"/>
              </a:lnSpc>
              <a:buFont typeface="+mj-lt"/>
              <a:buAutoNum type="arabicPeriod"/>
            </a:pPr>
            <a:r>
              <a:rPr kumimoji="1" lang="ja-JP" altLang="en-US" sz="3600"/>
              <a:t>既存設定での秘書問題の紹介</a:t>
            </a:r>
            <a:endParaRPr kumimoji="1" lang="en-US" altLang="ja-JP" sz="3600" dirty="0"/>
          </a:p>
          <a:p>
            <a:pPr marL="514350" indent="-514350">
              <a:lnSpc>
                <a:spcPct val="220000"/>
              </a:lnSpc>
              <a:buFont typeface="+mj-lt"/>
              <a:buAutoNum type="arabicPeriod"/>
            </a:pPr>
            <a:r>
              <a:rPr lang="ja-JP" altLang="en-US" sz="3600"/>
              <a:t>応募者が少ない場合の</a:t>
            </a:r>
            <a:r>
              <a:rPr kumimoji="1" lang="ja-JP" altLang="en-US" sz="3600"/>
              <a:t>シミュレーション</a:t>
            </a:r>
            <a:r>
              <a:rPr kumimoji="1" lang="en-US" altLang="ja-JP" sz="3600" dirty="0"/>
              <a:t>(</a:t>
            </a:r>
            <a:r>
              <a:rPr lang="ja-JP" altLang="en-US" sz="3600"/>
              <a:t>ケース１</a:t>
            </a:r>
            <a:r>
              <a:rPr kumimoji="1" lang="en-US" altLang="ja-JP" sz="3600" dirty="0"/>
              <a:t>)</a:t>
            </a:r>
          </a:p>
          <a:p>
            <a:pPr marL="514350" indent="-514350">
              <a:lnSpc>
                <a:spcPct val="220000"/>
              </a:lnSpc>
              <a:buFont typeface="+mj-lt"/>
              <a:buAutoNum type="arabicPeriod"/>
            </a:pPr>
            <a:r>
              <a:rPr lang="ja-JP" altLang="en-US" sz="3600"/>
              <a:t>集団面接の場合のシミュレーション</a:t>
            </a:r>
            <a:r>
              <a:rPr lang="en-US" altLang="ja-JP" sz="3600" dirty="0"/>
              <a:t>(</a:t>
            </a:r>
            <a:r>
              <a:rPr lang="ja-JP" altLang="en-US" sz="3600"/>
              <a:t>ケース２</a:t>
            </a:r>
            <a:r>
              <a:rPr lang="en-US" altLang="ja-JP" sz="3600" dirty="0"/>
              <a:t>)</a:t>
            </a:r>
          </a:p>
          <a:p>
            <a:pPr marL="514350" indent="-514350">
              <a:lnSpc>
                <a:spcPct val="220000"/>
              </a:lnSpc>
              <a:buFont typeface="+mj-lt"/>
              <a:buAutoNum type="arabicPeriod"/>
            </a:pPr>
            <a:r>
              <a:rPr kumimoji="1" lang="ja-JP" altLang="en-US" sz="3600"/>
              <a:t>まとめ</a:t>
            </a:r>
          </a:p>
        </p:txBody>
      </p:sp>
      <p:sp>
        <p:nvSpPr>
          <p:cNvPr id="4" name="スライド番号プレースホルダー 3">
            <a:extLst>
              <a:ext uri="{FF2B5EF4-FFF2-40B4-BE49-F238E27FC236}">
                <a16:creationId xmlns:a16="http://schemas.microsoft.com/office/drawing/2014/main" id="{DE197C73-389A-7B4B-9AA9-99669AC3B5D0}"/>
              </a:ext>
            </a:extLst>
          </p:cNvPr>
          <p:cNvSpPr>
            <a:spLocks noGrp="1"/>
          </p:cNvSpPr>
          <p:nvPr>
            <p:ph type="sldNum" sz="quarter" idx="12"/>
          </p:nvPr>
        </p:nvSpPr>
        <p:spPr/>
        <p:txBody>
          <a:bodyPr/>
          <a:lstStyle/>
          <a:p>
            <a:fld id="{14E76869-AFF4-41E2-8EFB-328209F00C72}" type="slidenum">
              <a:rPr kumimoji="1" lang="ja-JP" altLang="en-US" smtClean="0"/>
              <a:t>2</a:t>
            </a:fld>
            <a:endParaRPr kumimoji="1" lang="ja-JP" altLang="en-US"/>
          </a:p>
        </p:txBody>
      </p:sp>
    </p:spTree>
    <p:extLst>
      <p:ext uri="{BB962C8B-B14F-4D97-AF65-F5344CB8AC3E}">
        <p14:creationId xmlns:p14="http://schemas.microsoft.com/office/powerpoint/2010/main" val="15502882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CD371788-337C-F44B-A802-11DA0C80C59C}"/>
              </a:ext>
            </a:extLst>
          </p:cNvPr>
          <p:cNvSpPr>
            <a:spLocks noGrp="1"/>
          </p:cNvSpPr>
          <p:nvPr>
            <p:ph type="sldNum" sz="quarter" idx="12"/>
          </p:nvPr>
        </p:nvSpPr>
        <p:spPr/>
        <p:txBody>
          <a:bodyPr/>
          <a:lstStyle/>
          <a:p>
            <a:fld id="{14E76869-AFF4-41E2-8EFB-328209F00C72}" type="slidenum">
              <a:rPr kumimoji="1" lang="ja-JP" altLang="en-US" smtClean="0"/>
              <a:t>3</a:t>
            </a:fld>
            <a:endParaRPr kumimoji="1" lang="ja-JP" altLang="en-US"/>
          </a:p>
        </p:txBody>
      </p:sp>
      <p:cxnSp>
        <p:nvCxnSpPr>
          <p:cNvPr id="33" name="直線コネクタ 32">
            <a:extLst>
              <a:ext uri="{FF2B5EF4-FFF2-40B4-BE49-F238E27FC236}">
                <a16:creationId xmlns:a16="http://schemas.microsoft.com/office/drawing/2014/main" id="{B59F03D6-7BB6-8A47-9997-86DC02592190}"/>
              </a:ext>
            </a:extLst>
          </p:cNvPr>
          <p:cNvCxnSpPr>
            <a:cxnSpLocks/>
          </p:cNvCxnSpPr>
          <p:nvPr/>
        </p:nvCxnSpPr>
        <p:spPr>
          <a:xfrm>
            <a:off x="7891266" y="4156496"/>
            <a:ext cx="0" cy="1582149"/>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41" name="直線矢印コネクタ 40">
            <a:extLst>
              <a:ext uri="{FF2B5EF4-FFF2-40B4-BE49-F238E27FC236}">
                <a16:creationId xmlns:a16="http://schemas.microsoft.com/office/drawing/2014/main" id="{DDE20959-4ECD-4145-843E-D7BA4FBA039D}"/>
              </a:ext>
            </a:extLst>
          </p:cNvPr>
          <p:cNvCxnSpPr>
            <a:cxnSpLocks/>
          </p:cNvCxnSpPr>
          <p:nvPr/>
        </p:nvCxnSpPr>
        <p:spPr>
          <a:xfrm>
            <a:off x="2297415" y="4242272"/>
            <a:ext cx="2768273" cy="0"/>
          </a:xfrm>
          <a:prstGeom prst="straightConnector1">
            <a:avLst/>
          </a:prstGeom>
          <a:ln w="31750">
            <a:tailEnd type="triangle"/>
          </a:ln>
        </p:spPr>
        <p:style>
          <a:lnRef idx="1">
            <a:schemeClr val="dk1"/>
          </a:lnRef>
          <a:fillRef idx="0">
            <a:schemeClr val="dk1"/>
          </a:fillRef>
          <a:effectRef idx="0">
            <a:schemeClr val="dk1"/>
          </a:effectRef>
          <a:fontRef idx="minor">
            <a:schemeClr val="tx1"/>
          </a:fontRef>
        </p:style>
      </p:cxnSp>
      <p:sp>
        <p:nvSpPr>
          <p:cNvPr id="52" name="テキスト ボックス 51">
            <a:extLst>
              <a:ext uri="{FF2B5EF4-FFF2-40B4-BE49-F238E27FC236}">
                <a16:creationId xmlns:a16="http://schemas.microsoft.com/office/drawing/2014/main" id="{6D39DA29-D9E9-FD43-9357-F9596E7E1ED8}"/>
              </a:ext>
            </a:extLst>
          </p:cNvPr>
          <p:cNvSpPr txBox="1"/>
          <p:nvPr/>
        </p:nvSpPr>
        <p:spPr>
          <a:xfrm>
            <a:off x="7247519" y="3818396"/>
            <a:ext cx="1902985" cy="400110"/>
          </a:xfrm>
          <a:prstGeom prst="rect">
            <a:avLst/>
          </a:prstGeom>
          <a:noFill/>
        </p:spPr>
        <p:txBody>
          <a:bodyPr wrap="square" rtlCol="0">
            <a:spAutoFit/>
          </a:bodyPr>
          <a:lstStyle/>
          <a:p>
            <a:r>
              <a:rPr kumimoji="1" lang="ja-JP" altLang="en-US" sz="2000"/>
              <a:t>面接終了</a:t>
            </a:r>
          </a:p>
        </p:txBody>
      </p:sp>
      <p:sp>
        <p:nvSpPr>
          <p:cNvPr id="5" name="テキスト ボックス 4">
            <a:extLst>
              <a:ext uri="{FF2B5EF4-FFF2-40B4-BE49-F238E27FC236}">
                <a16:creationId xmlns:a16="http://schemas.microsoft.com/office/drawing/2014/main" id="{80AA0B08-7499-C642-871A-855083A8AB63}"/>
              </a:ext>
            </a:extLst>
          </p:cNvPr>
          <p:cNvSpPr txBox="1"/>
          <p:nvPr/>
        </p:nvSpPr>
        <p:spPr>
          <a:xfrm>
            <a:off x="2254080" y="3764136"/>
            <a:ext cx="2768273" cy="369332"/>
          </a:xfrm>
          <a:prstGeom prst="rect">
            <a:avLst/>
          </a:prstGeom>
          <a:noFill/>
        </p:spPr>
        <p:txBody>
          <a:bodyPr wrap="square" rtlCol="0">
            <a:spAutoFit/>
          </a:bodyPr>
          <a:lstStyle/>
          <a:p>
            <a:r>
              <a:rPr kumimoji="1" lang="ja-JP" altLang="en-US"/>
              <a:t>こちら側から面接を行う</a:t>
            </a:r>
          </a:p>
        </p:txBody>
      </p:sp>
      <p:sp>
        <p:nvSpPr>
          <p:cNvPr id="13" name="テキスト ボックス 12">
            <a:extLst>
              <a:ext uri="{FF2B5EF4-FFF2-40B4-BE49-F238E27FC236}">
                <a16:creationId xmlns:a16="http://schemas.microsoft.com/office/drawing/2014/main" id="{8185E98C-0718-2646-8B10-1F1634494325}"/>
              </a:ext>
            </a:extLst>
          </p:cNvPr>
          <p:cNvSpPr txBox="1"/>
          <p:nvPr/>
        </p:nvSpPr>
        <p:spPr>
          <a:xfrm>
            <a:off x="481441" y="339115"/>
            <a:ext cx="7409825" cy="830997"/>
          </a:xfrm>
          <a:prstGeom prst="rect">
            <a:avLst/>
          </a:prstGeom>
          <a:noFill/>
        </p:spPr>
        <p:txBody>
          <a:bodyPr wrap="square" rtlCol="0">
            <a:spAutoFit/>
          </a:bodyPr>
          <a:lstStyle/>
          <a:p>
            <a:r>
              <a:rPr lang="ja-JP" altLang="en-US" sz="4800"/>
              <a:t>秘書問題の標準設定</a:t>
            </a:r>
            <a:endParaRPr kumimoji="1" lang="ja-JP" altLang="en-US" sz="4800">
              <a:latin typeface="+mj-ea"/>
              <a:ea typeface="+mj-ea"/>
            </a:endParaRPr>
          </a:p>
        </p:txBody>
      </p:sp>
      <p:sp>
        <p:nvSpPr>
          <p:cNvPr id="26" name="右大かっこ 25">
            <a:extLst>
              <a:ext uri="{FF2B5EF4-FFF2-40B4-BE49-F238E27FC236}">
                <a16:creationId xmlns:a16="http://schemas.microsoft.com/office/drawing/2014/main" id="{C1DA9ED3-A5CF-CF4F-B592-AE4477964735}"/>
              </a:ext>
            </a:extLst>
          </p:cNvPr>
          <p:cNvSpPr/>
          <p:nvPr/>
        </p:nvSpPr>
        <p:spPr>
          <a:xfrm rot="5400000">
            <a:off x="2597938" y="5375842"/>
            <a:ext cx="150195" cy="895315"/>
          </a:xfrm>
          <a:prstGeom prst="rightBracket">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0" name="右大かっこ 39">
            <a:extLst>
              <a:ext uri="{FF2B5EF4-FFF2-40B4-BE49-F238E27FC236}">
                <a16:creationId xmlns:a16="http://schemas.microsoft.com/office/drawing/2014/main" id="{0AE769A8-1F05-6E4E-9AA0-DCF7B434186C}"/>
              </a:ext>
            </a:extLst>
          </p:cNvPr>
          <p:cNvSpPr/>
          <p:nvPr/>
        </p:nvSpPr>
        <p:spPr>
          <a:xfrm rot="5400000">
            <a:off x="3606454" y="5383581"/>
            <a:ext cx="150196" cy="895316"/>
          </a:xfrm>
          <a:prstGeom prst="rightBracket">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2" name="右大かっこ 41">
            <a:extLst>
              <a:ext uri="{FF2B5EF4-FFF2-40B4-BE49-F238E27FC236}">
                <a16:creationId xmlns:a16="http://schemas.microsoft.com/office/drawing/2014/main" id="{5AD22FA3-3E38-F141-ACE6-825286F88271}"/>
              </a:ext>
            </a:extLst>
          </p:cNvPr>
          <p:cNvSpPr/>
          <p:nvPr/>
        </p:nvSpPr>
        <p:spPr>
          <a:xfrm rot="5400000">
            <a:off x="4556488" y="5405164"/>
            <a:ext cx="142456" cy="844410"/>
          </a:xfrm>
          <a:prstGeom prst="rightBracket">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3" name="右大かっこ 42">
            <a:extLst>
              <a:ext uri="{FF2B5EF4-FFF2-40B4-BE49-F238E27FC236}">
                <a16:creationId xmlns:a16="http://schemas.microsoft.com/office/drawing/2014/main" id="{47E8FA82-3EF9-DF46-A3F8-A0C0766A5EA3}"/>
              </a:ext>
            </a:extLst>
          </p:cNvPr>
          <p:cNvSpPr/>
          <p:nvPr/>
        </p:nvSpPr>
        <p:spPr>
          <a:xfrm rot="5400000">
            <a:off x="5551720" y="5374833"/>
            <a:ext cx="150196" cy="895316"/>
          </a:xfrm>
          <a:prstGeom prst="rightBracket">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5" name="右大かっこ 44">
            <a:extLst>
              <a:ext uri="{FF2B5EF4-FFF2-40B4-BE49-F238E27FC236}">
                <a16:creationId xmlns:a16="http://schemas.microsoft.com/office/drawing/2014/main" id="{4D5C83DB-8148-8A47-89F1-482EFF9F9F2D}"/>
              </a:ext>
            </a:extLst>
          </p:cNvPr>
          <p:cNvSpPr/>
          <p:nvPr/>
        </p:nvSpPr>
        <p:spPr>
          <a:xfrm rot="5400000">
            <a:off x="7368510" y="5374833"/>
            <a:ext cx="150196" cy="895316"/>
          </a:xfrm>
          <a:prstGeom prst="rightBracket">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pic>
        <p:nvPicPr>
          <p:cNvPr id="6" name="図 5" descr="建物, 橋 が含まれている画像&#10;&#10;自動的に生成された説明">
            <a:extLst>
              <a:ext uri="{FF2B5EF4-FFF2-40B4-BE49-F238E27FC236}">
                <a16:creationId xmlns:a16="http://schemas.microsoft.com/office/drawing/2014/main" id="{E268E04B-E768-344C-8D7C-D6B8E021D93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0693" y="4504539"/>
            <a:ext cx="1140005" cy="1162593"/>
          </a:xfrm>
          <a:prstGeom prst="rect">
            <a:avLst/>
          </a:prstGeom>
        </p:spPr>
      </p:pic>
      <p:pic>
        <p:nvPicPr>
          <p:cNvPr id="7" name="図 6" descr="建物, 橋 が含まれている画像&#10;&#10;自動的に生成された説明">
            <a:extLst>
              <a:ext uri="{FF2B5EF4-FFF2-40B4-BE49-F238E27FC236}">
                <a16:creationId xmlns:a16="http://schemas.microsoft.com/office/drawing/2014/main" id="{0AB0B3FC-E662-B54E-98F1-2418773291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20557" y="4504537"/>
            <a:ext cx="1140143" cy="1162735"/>
          </a:xfrm>
          <a:prstGeom prst="rect">
            <a:avLst/>
          </a:prstGeom>
        </p:spPr>
      </p:pic>
      <p:pic>
        <p:nvPicPr>
          <p:cNvPr id="10" name="図 9" descr="建物, 橋 が含まれている画像&#10;&#10;自動的に生成された説明">
            <a:extLst>
              <a:ext uri="{FF2B5EF4-FFF2-40B4-BE49-F238E27FC236}">
                <a16:creationId xmlns:a16="http://schemas.microsoft.com/office/drawing/2014/main" id="{23CAFA83-D1B1-1C48-8A6C-A96F50867B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73606" y="4514149"/>
            <a:ext cx="1140005" cy="1162593"/>
          </a:xfrm>
          <a:prstGeom prst="rect">
            <a:avLst/>
          </a:prstGeom>
        </p:spPr>
      </p:pic>
      <p:pic>
        <p:nvPicPr>
          <p:cNvPr id="11" name="図 10" descr="建物, 橋 が含まれている画像&#10;&#10;自動的に生成された説明">
            <a:extLst>
              <a:ext uri="{FF2B5EF4-FFF2-40B4-BE49-F238E27FC236}">
                <a16:creationId xmlns:a16="http://schemas.microsoft.com/office/drawing/2014/main" id="{40C872FB-C521-BB46-AF1A-F0565D8354C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56816" y="4504537"/>
            <a:ext cx="1140005" cy="1162593"/>
          </a:xfrm>
          <a:prstGeom prst="rect">
            <a:avLst/>
          </a:prstGeom>
        </p:spPr>
      </p:pic>
      <p:pic>
        <p:nvPicPr>
          <p:cNvPr id="23" name="図 22" descr="建物, 橋 が含まれている画像&#10;&#10;自動的に生成された説明">
            <a:extLst>
              <a:ext uri="{FF2B5EF4-FFF2-40B4-BE49-F238E27FC236}">
                <a16:creationId xmlns:a16="http://schemas.microsoft.com/office/drawing/2014/main" id="{E6860912-CE9F-DB41-B73F-3230D265CD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22264" y="4514149"/>
            <a:ext cx="1140005" cy="1162593"/>
          </a:xfrm>
          <a:prstGeom prst="rect">
            <a:avLst/>
          </a:prstGeom>
        </p:spPr>
      </p:pic>
      <p:pic>
        <p:nvPicPr>
          <p:cNvPr id="24" name="図 23" descr="建物, 橋 が含まれている画像&#10;&#10;自動的に生成された説明">
            <a:extLst>
              <a:ext uri="{FF2B5EF4-FFF2-40B4-BE49-F238E27FC236}">
                <a16:creationId xmlns:a16="http://schemas.microsoft.com/office/drawing/2014/main" id="{F331E3D0-248C-7044-85BC-AADF84EFDB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48933" y="4500770"/>
            <a:ext cx="1140005" cy="1162593"/>
          </a:xfrm>
          <a:prstGeom prst="rect">
            <a:avLst/>
          </a:prstGeom>
        </p:spPr>
      </p:pic>
      <p:grpSp>
        <p:nvGrpSpPr>
          <p:cNvPr id="28" name="グループ化 27">
            <a:extLst>
              <a:ext uri="{FF2B5EF4-FFF2-40B4-BE49-F238E27FC236}">
                <a16:creationId xmlns:a16="http://schemas.microsoft.com/office/drawing/2014/main" id="{86F1FA83-BC34-8242-8C41-DDE1757818A1}"/>
              </a:ext>
            </a:extLst>
          </p:cNvPr>
          <p:cNvGrpSpPr/>
          <p:nvPr/>
        </p:nvGrpSpPr>
        <p:grpSpPr>
          <a:xfrm>
            <a:off x="6226760" y="5095445"/>
            <a:ext cx="551309" cy="117092"/>
            <a:chOff x="7602102" y="3244676"/>
            <a:chExt cx="485671" cy="101147"/>
          </a:xfrm>
        </p:grpSpPr>
        <p:sp>
          <p:nvSpPr>
            <p:cNvPr id="29" name="円/楕円 28">
              <a:extLst>
                <a:ext uri="{FF2B5EF4-FFF2-40B4-BE49-F238E27FC236}">
                  <a16:creationId xmlns:a16="http://schemas.microsoft.com/office/drawing/2014/main" id="{4D304E18-9031-2540-8B77-44D8E43FCC4F}"/>
                </a:ext>
              </a:extLst>
            </p:cNvPr>
            <p:cNvSpPr/>
            <p:nvPr/>
          </p:nvSpPr>
          <p:spPr>
            <a:xfrm flipH="1" flipV="1">
              <a:off x="7602102" y="3244676"/>
              <a:ext cx="109485" cy="10114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30" name="円/楕円 29">
              <a:extLst>
                <a:ext uri="{FF2B5EF4-FFF2-40B4-BE49-F238E27FC236}">
                  <a16:creationId xmlns:a16="http://schemas.microsoft.com/office/drawing/2014/main" id="{3C52A544-E9F2-894F-A2FC-4B041C27B348}"/>
                </a:ext>
              </a:extLst>
            </p:cNvPr>
            <p:cNvSpPr/>
            <p:nvPr/>
          </p:nvSpPr>
          <p:spPr>
            <a:xfrm flipH="1" flipV="1">
              <a:off x="7790195" y="3244676"/>
              <a:ext cx="109485" cy="10114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31" name="円/楕円 30">
              <a:extLst>
                <a:ext uri="{FF2B5EF4-FFF2-40B4-BE49-F238E27FC236}">
                  <a16:creationId xmlns:a16="http://schemas.microsoft.com/office/drawing/2014/main" id="{1C4CADB9-546A-DF4A-82A4-352C835A8AA4}"/>
                </a:ext>
              </a:extLst>
            </p:cNvPr>
            <p:cNvSpPr/>
            <p:nvPr/>
          </p:nvSpPr>
          <p:spPr>
            <a:xfrm flipH="1" flipV="1">
              <a:off x="7978288" y="3244676"/>
              <a:ext cx="109485" cy="10114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pic>
        <p:nvPicPr>
          <p:cNvPr id="32" name="図 31" descr="建物, 橋 が含まれている画像&#10;&#10;自動的に生成された説明">
            <a:extLst>
              <a:ext uri="{FF2B5EF4-FFF2-40B4-BE49-F238E27FC236}">
                <a16:creationId xmlns:a16="http://schemas.microsoft.com/office/drawing/2014/main" id="{0AACB3DE-6F6F-514D-9162-8D84F54CC6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5230" y="4504400"/>
            <a:ext cx="1140143" cy="1162735"/>
          </a:xfrm>
          <a:prstGeom prst="rect">
            <a:avLst/>
          </a:prstGeom>
        </p:spPr>
      </p:pic>
      <p:grpSp>
        <p:nvGrpSpPr>
          <p:cNvPr id="46" name="グループ化 45">
            <a:extLst>
              <a:ext uri="{FF2B5EF4-FFF2-40B4-BE49-F238E27FC236}">
                <a16:creationId xmlns:a16="http://schemas.microsoft.com/office/drawing/2014/main" id="{A92C5432-4BB1-5347-AF56-B1AF7EF66084}"/>
              </a:ext>
            </a:extLst>
          </p:cNvPr>
          <p:cNvGrpSpPr/>
          <p:nvPr/>
        </p:nvGrpSpPr>
        <p:grpSpPr>
          <a:xfrm>
            <a:off x="10014414" y="5095445"/>
            <a:ext cx="551309" cy="117092"/>
            <a:chOff x="7602102" y="3244676"/>
            <a:chExt cx="485671" cy="101147"/>
          </a:xfrm>
        </p:grpSpPr>
        <p:sp>
          <p:nvSpPr>
            <p:cNvPr id="47" name="円/楕円 46">
              <a:extLst>
                <a:ext uri="{FF2B5EF4-FFF2-40B4-BE49-F238E27FC236}">
                  <a16:creationId xmlns:a16="http://schemas.microsoft.com/office/drawing/2014/main" id="{54EA4C96-9A93-9C47-AC7E-3C6172989818}"/>
                </a:ext>
              </a:extLst>
            </p:cNvPr>
            <p:cNvSpPr/>
            <p:nvPr/>
          </p:nvSpPr>
          <p:spPr>
            <a:xfrm flipH="1" flipV="1">
              <a:off x="7602102" y="3244676"/>
              <a:ext cx="109485" cy="10114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48" name="円/楕円 47">
              <a:extLst>
                <a:ext uri="{FF2B5EF4-FFF2-40B4-BE49-F238E27FC236}">
                  <a16:creationId xmlns:a16="http://schemas.microsoft.com/office/drawing/2014/main" id="{53A3E79D-5067-114E-A0F1-5852C7DEE406}"/>
                </a:ext>
              </a:extLst>
            </p:cNvPr>
            <p:cNvSpPr/>
            <p:nvPr/>
          </p:nvSpPr>
          <p:spPr>
            <a:xfrm flipH="1" flipV="1">
              <a:off x="7790195" y="3244676"/>
              <a:ext cx="109485" cy="10114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49" name="円/楕円 48">
              <a:extLst>
                <a:ext uri="{FF2B5EF4-FFF2-40B4-BE49-F238E27FC236}">
                  <a16:creationId xmlns:a16="http://schemas.microsoft.com/office/drawing/2014/main" id="{B64EE8DE-D901-6648-82FE-97982C9E6B50}"/>
                </a:ext>
              </a:extLst>
            </p:cNvPr>
            <p:cNvSpPr/>
            <p:nvPr/>
          </p:nvSpPr>
          <p:spPr>
            <a:xfrm flipH="1" flipV="1">
              <a:off x="7978288" y="3244676"/>
              <a:ext cx="109485" cy="10114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sp>
        <p:nvSpPr>
          <p:cNvPr id="37" name="テキスト ボックス 36">
            <a:extLst>
              <a:ext uri="{FF2B5EF4-FFF2-40B4-BE49-F238E27FC236}">
                <a16:creationId xmlns:a16="http://schemas.microsoft.com/office/drawing/2014/main" id="{C3939B0D-113E-8F45-A58D-77D1F6E9C802}"/>
              </a:ext>
            </a:extLst>
          </p:cNvPr>
          <p:cNvSpPr txBox="1"/>
          <p:nvPr/>
        </p:nvSpPr>
        <p:spPr>
          <a:xfrm>
            <a:off x="2399938" y="5229625"/>
            <a:ext cx="870040" cy="369332"/>
          </a:xfrm>
          <a:prstGeom prst="rect">
            <a:avLst/>
          </a:prstGeom>
          <a:noFill/>
        </p:spPr>
        <p:txBody>
          <a:bodyPr wrap="square" rtlCol="0">
            <a:spAutoFit/>
          </a:bodyPr>
          <a:lstStyle/>
          <a:p>
            <a:r>
              <a:rPr lang="ja-JP" altLang="en-US">
                <a:solidFill>
                  <a:schemeClr val="bg1"/>
                </a:solidFill>
              </a:rPr>
              <a:t>１</a:t>
            </a:r>
            <a:r>
              <a:rPr kumimoji="1" lang="ja-JP" altLang="en-US">
                <a:solidFill>
                  <a:schemeClr val="bg1"/>
                </a:solidFill>
              </a:rPr>
              <a:t>０</a:t>
            </a:r>
          </a:p>
        </p:txBody>
      </p:sp>
      <p:sp>
        <p:nvSpPr>
          <p:cNvPr id="51" name="テキスト ボックス 50">
            <a:extLst>
              <a:ext uri="{FF2B5EF4-FFF2-40B4-BE49-F238E27FC236}">
                <a16:creationId xmlns:a16="http://schemas.microsoft.com/office/drawing/2014/main" id="{06EC9A1C-015D-EA49-B099-151F37B983EA}"/>
              </a:ext>
            </a:extLst>
          </p:cNvPr>
          <p:cNvSpPr txBox="1"/>
          <p:nvPr/>
        </p:nvSpPr>
        <p:spPr>
          <a:xfrm>
            <a:off x="5323705" y="5229625"/>
            <a:ext cx="870040" cy="369332"/>
          </a:xfrm>
          <a:prstGeom prst="rect">
            <a:avLst/>
          </a:prstGeom>
          <a:noFill/>
        </p:spPr>
        <p:txBody>
          <a:bodyPr wrap="square" rtlCol="0">
            <a:spAutoFit/>
          </a:bodyPr>
          <a:lstStyle/>
          <a:p>
            <a:r>
              <a:rPr lang="ja-JP" altLang="en-US">
                <a:solidFill>
                  <a:schemeClr val="bg1"/>
                </a:solidFill>
              </a:rPr>
              <a:t>１１</a:t>
            </a:r>
            <a:endParaRPr kumimoji="1" lang="ja-JP" altLang="en-US">
              <a:solidFill>
                <a:schemeClr val="bg1"/>
              </a:solidFill>
            </a:endParaRPr>
          </a:p>
        </p:txBody>
      </p:sp>
      <p:sp>
        <p:nvSpPr>
          <p:cNvPr id="54" name="テキスト ボックス 53">
            <a:extLst>
              <a:ext uri="{FF2B5EF4-FFF2-40B4-BE49-F238E27FC236}">
                <a16:creationId xmlns:a16="http://schemas.microsoft.com/office/drawing/2014/main" id="{03F604AB-E0A8-AE4F-BAB6-62C04D069F34}"/>
              </a:ext>
            </a:extLst>
          </p:cNvPr>
          <p:cNvSpPr txBox="1"/>
          <p:nvPr/>
        </p:nvSpPr>
        <p:spPr>
          <a:xfrm>
            <a:off x="4366121" y="5229625"/>
            <a:ext cx="870040" cy="369332"/>
          </a:xfrm>
          <a:prstGeom prst="rect">
            <a:avLst/>
          </a:prstGeom>
          <a:noFill/>
        </p:spPr>
        <p:txBody>
          <a:bodyPr wrap="square" rtlCol="0">
            <a:spAutoFit/>
          </a:bodyPr>
          <a:lstStyle/>
          <a:p>
            <a:r>
              <a:rPr kumimoji="1" lang="ja-JP" altLang="en-US">
                <a:solidFill>
                  <a:schemeClr val="bg1"/>
                </a:solidFill>
              </a:rPr>
              <a:t>７</a:t>
            </a:r>
          </a:p>
        </p:txBody>
      </p:sp>
      <p:sp>
        <p:nvSpPr>
          <p:cNvPr id="55" name="テキスト ボックス 54">
            <a:extLst>
              <a:ext uri="{FF2B5EF4-FFF2-40B4-BE49-F238E27FC236}">
                <a16:creationId xmlns:a16="http://schemas.microsoft.com/office/drawing/2014/main" id="{513EA7CD-9E95-DC42-B046-9D4AD400D184}"/>
              </a:ext>
            </a:extLst>
          </p:cNvPr>
          <p:cNvSpPr txBox="1"/>
          <p:nvPr/>
        </p:nvSpPr>
        <p:spPr>
          <a:xfrm>
            <a:off x="3503843" y="5235524"/>
            <a:ext cx="870040" cy="369332"/>
          </a:xfrm>
          <a:prstGeom prst="rect">
            <a:avLst/>
          </a:prstGeom>
          <a:noFill/>
        </p:spPr>
        <p:txBody>
          <a:bodyPr wrap="square" rtlCol="0">
            <a:spAutoFit/>
          </a:bodyPr>
          <a:lstStyle/>
          <a:p>
            <a:r>
              <a:rPr kumimoji="1" lang="ja-JP" altLang="en-US">
                <a:solidFill>
                  <a:schemeClr val="bg1"/>
                </a:solidFill>
              </a:rPr>
              <a:t>３</a:t>
            </a:r>
          </a:p>
        </p:txBody>
      </p:sp>
      <p:sp>
        <p:nvSpPr>
          <p:cNvPr id="56" name="テキスト ボックス 55">
            <a:extLst>
              <a:ext uri="{FF2B5EF4-FFF2-40B4-BE49-F238E27FC236}">
                <a16:creationId xmlns:a16="http://schemas.microsoft.com/office/drawing/2014/main" id="{D7C0B3D5-1E59-AE40-A11E-2760E9C5FF0F}"/>
              </a:ext>
            </a:extLst>
          </p:cNvPr>
          <p:cNvSpPr txBox="1"/>
          <p:nvPr/>
        </p:nvSpPr>
        <p:spPr>
          <a:xfrm>
            <a:off x="8196617" y="5234187"/>
            <a:ext cx="870040" cy="369332"/>
          </a:xfrm>
          <a:prstGeom prst="rect">
            <a:avLst/>
          </a:prstGeom>
          <a:noFill/>
        </p:spPr>
        <p:txBody>
          <a:bodyPr wrap="square" rtlCol="0">
            <a:spAutoFit/>
          </a:bodyPr>
          <a:lstStyle/>
          <a:p>
            <a:r>
              <a:rPr kumimoji="1" lang="ja-JP" altLang="en-US">
                <a:solidFill>
                  <a:schemeClr val="bg1"/>
                </a:solidFill>
              </a:rPr>
              <a:t>９</a:t>
            </a:r>
          </a:p>
        </p:txBody>
      </p:sp>
      <p:sp>
        <p:nvSpPr>
          <p:cNvPr id="57" name="テキスト ボックス 56">
            <a:extLst>
              <a:ext uri="{FF2B5EF4-FFF2-40B4-BE49-F238E27FC236}">
                <a16:creationId xmlns:a16="http://schemas.microsoft.com/office/drawing/2014/main" id="{781DE939-DF5D-F94E-AB73-EAA3FC506961}"/>
              </a:ext>
            </a:extLst>
          </p:cNvPr>
          <p:cNvSpPr txBox="1"/>
          <p:nvPr/>
        </p:nvSpPr>
        <p:spPr>
          <a:xfrm>
            <a:off x="7242319" y="5229625"/>
            <a:ext cx="870040" cy="369332"/>
          </a:xfrm>
          <a:prstGeom prst="rect">
            <a:avLst/>
          </a:prstGeom>
          <a:noFill/>
        </p:spPr>
        <p:txBody>
          <a:bodyPr wrap="square" rtlCol="0">
            <a:spAutoFit/>
          </a:bodyPr>
          <a:lstStyle/>
          <a:p>
            <a:r>
              <a:rPr lang="ja-JP" altLang="en-US">
                <a:solidFill>
                  <a:schemeClr val="bg1"/>
                </a:solidFill>
              </a:rPr>
              <a:t>２</a:t>
            </a:r>
            <a:endParaRPr kumimoji="1" lang="ja-JP" altLang="en-US">
              <a:solidFill>
                <a:schemeClr val="bg1"/>
              </a:solidFill>
            </a:endParaRPr>
          </a:p>
        </p:txBody>
      </p:sp>
      <p:sp>
        <p:nvSpPr>
          <p:cNvPr id="58" name="テキスト ボックス 57">
            <a:extLst>
              <a:ext uri="{FF2B5EF4-FFF2-40B4-BE49-F238E27FC236}">
                <a16:creationId xmlns:a16="http://schemas.microsoft.com/office/drawing/2014/main" id="{6FAC297A-F0FA-FC42-B36E-02C677201352}"/>
              </a:ext>
            </a:extLst>
          </p:cNvPr>
          <p:cNvSpPr txBox="1"/>
          <p:nvPr/>
        </p:nvSpPr>
        <p:spPr>
          <a:xfrm>
            <a:off x="9039028" y="5240877"/>
            <a:ext cx="870040" cy="369332"/>
          </a:xfrm>
          <a:prstGeom prst="rect">
            <a:avLst/>
          </a:prstGeom>
          <a:noFill/>
        </p:spPr>
        <p:txBody>
          <a:bodyPr wrap="square" rtlCol="0">
            <a:spAutoFit/>
          </a:bodyPr>
          <a:lstStyle/>
          <a:p>
            <a:r>
              <a:rPr lang="ja-JP" altLang="en-US">
                <a:solidFill>
                  <a:schemeClr val="bg1"/>
                </a:solidFill>
              </a:rPr>
              <a:t>１２</a:t>
            </a:r>
            <a:endParaRPr kumimoji="1" lang="ja-JP" altLang="en-US">
              <a:solidFill>
                <a:schemeClr val="bg1"/>
              </a:solidFill>
            </a:endParaRPr>
          </a:p>
        </p:txBody>
      </p:sp>
      <p:sp>
        <p:nvSpPr>
          <p:cNvPr id="59" name="右大かっこ 58">
            <a:extLst>
              <a:ext uri="{FF2B5EF4-FFF2-40B4-BE49-F238E27FC236}">
                <a16:creationId xmlns:a16="http://schemas.microsoft.com/office/drawing/2014/main" id="{0E06E857-7F33-AB45-AB43-3DCF6A09467E}"/>
              </a:ext>
            </a:extLst>
          </p:cNvPr>
          <p:cNvSpPr/>
          <p:nvPr/>
        </p:nvSpPr>
        <p:spPr>
          <a:xfrm rot="5400000">
            <a:off x="8329847" y="5404659"/>
            <a:ext cx="158944" cy="844411"/>
          </a:xfrm>
          <a:prstGeom prst="rightBracket">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0" name="右大かっこ 59">
            <a:extLst>
              <a:ext uri="{FF2B5EF4-FFF2-40B4-BE49-F238E27FC236}">
                <a16:creationId xmlns:a16="http://schemas.microsoft.com/office/drawing/2014/main" id="{3FB5A6D0-26DE-D746-994F-84DB63B37BA2}"/>
              </a:ext>
            </a:extLst>
          </p:cNvPr>
          <p:cNvSpPr/>
          <p:nvPr/>
        </p:nvSpPr>
        <p:spPr>
          <a:xfrm rot="5400000">
            <a:off x="9306224" y="5344092"/>
            <a:ext cx="158944" cy="948050"/>
          </a:xfrm>
          <a:prstGeom prst="rightBracket">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0" name="テキスト ボックス 49">
            <a:extLst>
              <a:ext uri="{FF2B5EF4-FFF2-40B4-BE49-F238E27FC236}">
                <a16:creationId xmlns:a16="http://schemas.microsoft.com/office/drawing/2014/main" id="{26747269-5DE8-7247-8B3B-1ACF787CE361}"/>
              </a:ext>
            </a:extLst>
          </p:cNvPr>
          <p:cNvSpPr txBox="1"/>
          <p:nvPr/>
        </p:nvSpPr>
        <p:spPr>
          <a:xfrm>
            <a:off x="482971" y="1297056"/>
            <a:ext cx="5674290" cy="800219"/>
          </a:xfrm>
          <a:prstGeom prst="rect">
            <a:avLst/>
          </a:prstGeom>
          <a:noFill/>
        </p:spPr>
        <p:txBody>
          <a:bodyPr wrap="square" rtlCol="0">
            <a:spAutoFit/>
          </a:bodyPr>
          <a:lstStyle/>
          <a:p>
            <a:r>
              <a:rPr lang="ja-JP" altLang="en-US" sz="2800"/>
              <a:t>・応募者</a:t>
            </a:r>
            <a:r>
              <a:rPr lang="en-US" altLang="ja-JP" sz="2800" dirty="0">
                <a:solidFill>
                  <a:srgbClr val="FF0000"/>
                </a:solidFill>
              </a:rPr>
              <a:t>1</a:t>
            </a:r>
            <a:r>
              <a:rPr lang="ja-JP" altLang="en-US" sz="2800">
                <a:solidFill>
                  <a:srgbClr val="FF0000"/>
                </a:solidFill>
              </a:rPr>
              <a:t>人</a:t>
            </a:r>
            <a:r>
              <a:rPr lang="ja-JP" altLang="en-US" sz="2800"/>
              <a:t>ずつ面接を行う。</a:t>
            </a:r>
            <a:endParaRPr lang="en-US" altLang="ja-JP" sz="2800" dirty="0"/>
          </a:p>
          <a:p>
            <a:endParaRPr kumimoji="1" lang="ja-JP" altLang="en-US"/>
          </a:p>
        </p:txBody>
      </p:sp>
      <p:sp>
        <p:nvSpPr>
          <p:cNvPr id="61" name="テキスト ボックス 60">
            <a:extLst>
              <a:ext uri="{FF2B5EF4-FFF2-40B4-BE49-F238E27FC236}">
                <a16:creationId xmlns:a16="http://schemas.microsoft.com/office/drawing/2014/main" id="{646D60D3-C9E3-1D44-B6DF-EB33F972D178}"/>
              </a:ext>
            </a:extLst>
          </p:cNvPr>
          <p:cNvSpPr txBox="1"/>
          <p:nvPr/>
        </p:nvSpPr>
        <p:spPr>
          <a:xfrm>
            <a:off x="481441" y="1730700"/>
            <a:ext cx="8160712" cy="886397"/>
          </a:xfrm>
          <a:prstGeom prst="rect">
            <a:avLst/>
          </a:prstGeom>
          <a:noFill/>
        </p:spPr>
        <p:txBody>
          <a:bodyPr wrap="square" rtlCol="0">
            <a:spAutoFit/>
          </a:bodyPr>
          <a:lstStyle/>
          <a:p>
            <a:pPr>
              <a:lnSpc>
                <a:spcPct val="120000"/>
              </a:lnSpc>
            </a:pPr>
            <a:r>
              <a:rPr lang="ja-JP" altLang="en-US" sz="2800"/>
              <a:t>・</a:t>
            </a:r>
            <a:r>
              <a:rPr lang="ja-JP" altLang="ja-JP" sz="2800"/>
              <a:t>応募者</a:t>
            </a:r>
            <a:r>
              <a:rPr lang="ja-JP" altLang="en-US" sz="2800"/>
              <a:t>には</a:t>
            </a:r>
            <a:r>
              <a:rPr lang="ja-JP" altLang="ja-JP" sz="2800"/>
              <a:t>順位が個別についてい</a:t>
            </a:r>
            <a:r>
              <a:rPr lang="ja-JP" altLang="en-US" sz="2800"/>
              <a:t>る</a:t>
            </a:r>
          </a:p>
          <a:p>
            <a:endParaRPr kumimoji="1" lang="ja-JP" altLang="en-US"/>
          </a:p>
        </p:txBody>
      </p:sp>
      <p:sp>
        <p:nvSpPr>
          <p:cNvPr id="62" name="テキスト ボックス 61">
            <a:extLst>
              <a:ext uri="{FF2B5EF4-FFF2-40B4-BE49-F238E27FC236}">
                <a16:creationId xmlns:a16="http://schemas.microsoft.com/office/drawing/2014/main" id="{2244CFFE-424C-204B-A5A4-A5946BC1D649}"/>
              </a:ext>
            </a:extLst>
          </p:cNvPr>
          <p:cNvSpPr txBox="1"/>
          <p:nvPr/>
        </p:nvSpPr>
        <p:spPr>
          <a:xfrm>
            <a:off x="481441" y="2159393"/>
            <a:ext cx="8160712" cy="886397"/>
          </a:xfrm>
          <a:prstGeom prst="rect">
            <a:avLst/>
          </a:prstGeom>
          <a:noFill/>
        </p:spPr>
        <p:txBody>
          <a:bodyPr wrap="square" rtlCol="0">
            <a:spAutoFit/>
          </a:bodyPr>
          <a:lstStyle/>
          <a:p>
            <a:pPr>
              <a:lnSpc>
                <a:spcPct val="120000"/>
              </a:lnSpc>
            </a:pPr>
            <a:r>
              <a:rPr lang="ja-JP" altLang="en-US" sz="2800"/>
              <a:t>・面接後、合否をその場で決定する。</a:t>
            </a:r>
          </a:p>
          <a:p>
            <a:endParaRPr kumimoji="1" lang="ja-JP" altLang="en-US"/>
          </a:p>
        </p:txBody>
      </p:sp>
      <p:sp>
        <p:nvSpPr>
          <p:cNvPr id="64" name="テキスト ボックス 63">
            <a:extLst>
              <a:ext uri="{FF2B5EF4-FFF2-40B4-BE49-F238E27FC236}">
                <a16:creationId xmlns:a16="http://schemas.microsoft.com/office/drawing/2014/main" id="{91B99178-596C-1045-83C0-E1F9B979B4FC}"/>
              </a:ext>
            </a:extLst>
          </p:cNvPr>
          <p:cNvSpPr txBox="1"/>
          <p:nvPr/>
        </p:nvSpPr>
        <p:spPr>
          <a:xfrm>
            <a:off x="490190" y="3066610"/>
            <a:ext cx="9409803" cy="886397"/>
          </a:xfrm>
          <a:prstGeom prst="rect">
            <a:avLst/>
          </a:prstGeom>
          <a:noFill/>
        </p:spPr>
        <p:txBody>
          <a:bodyPr wrap="square" rtlCol="0">
            <a:spAutoFit/>
          </a:bodyPr>
          <a:lstStyle/>
          <a:p>
            <a:pPr>
              <a:lnSpc>
                <a:spcPct val="120000"/>
              </a:lnSpc>
            </a:pPr>
            <a:r>
              <a:rPr lang="ja-JP" altLang="en-US" sz="2800"/>
              <a:t>・不採用にした応募者を後から採用することはできない。</a:t>
            </a:r>
          </a:p>
          <a:p>
            <a:endParaRPr kumimoji="1" lang="ja-JP" altLang="en-US"/>
          </a:p>
        </p:txBody>
      </p:sp>
      <p:sp>
        <p:nvSpPr>
          <p:cNvPr id="67" name="テキスト ボックス 66">
            <a:extLst>
              <a:ext uri="{FF2B5EF4-FFF2-40B4-BE49-F238E27FC236}">
                <a16:creationId xmlns:a16="http://schemas.microsoft.com/office/drawing/2014/main" id="{3F3DEDAA-F877-3D41-9C67-5BF77CB0B0BC}"/>
              </a:ext>
            </a:extLst>
          </p:cNvPr>
          <p:cNvSpPr txBox="1"/>
          <p:nvPr/>
        </p:nvSpPr>
        <p:spPr>
          <a:xfrm>
            <a:off x="481441" y="2588086"/>
            <a:ext cx="8160712" cy="886397"/>
          </a:xfrm>
          <a:prstGeom prst="rect">
            <a:avLst/>
          </a:prstGeom>
          <a:noFill/>
        </p:spPr>
        <p:txBody>
          <a:bodyPr wrap="square" rtlCol="0">
            <a:spAutoFit/>
          </a:bodyPr>
          <a:lstStyle/>
          <a:p>
            <a:pPr>
              <a:lnSpc>
                <a:spcPct val="120000"/>
              </a:lnSpc>
            </a:pPr>
            <a:r>
              <a:rPr lang="ja-JP" altLang="en-US" sz="2800"/>
              <a:t>・１人採用すればその後面接は行わない。</a:t>
            </a:r>
          </a:p>
          <a:p>
            <a:endParaRPr kumimoji="1" lang="ja-JP" altLang="en-US"/>
          </a:p>
        </p:txBody>
      </p:sp>
      <p:sp>
        <p:nvSpPr>
          <p:cNvPr id="70" name="下矢印 69">
            <a:extLst>
              <a:ext uri="{FF2B5EF4-FFF2-40B4-BE49-F238E27FC236}">
                <a16:creationId xmlns:a16="http://schemas.microsoft.com/office/drawing/2014/main" id="{D9A15641-7662-D04A-BA57-80C278419DA1}"/>
              </a:ext>
            </a:extLst>
          </p:cNvPr>
          <p:cNvSpPr/>
          <p:nvPr/>
        </p:nvSpPr>
        <p:spPr>
          <a:xfrm rot="10800000">
            <a:off x="7242319" y="5992387"/>
            <a:ext cx="440892" cy="3948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テキスト ボックス 70">
            <a:extLst>
              <a:ext uri="{FF2B5EF4-FFF2-40B4-BE49-F238E27FC236}">
                <a16:creationId xmlns:a16="http://schemas.microsoft.com/office/drawing/2014/main" id="{8ABF6B53-7BAF-4541-B946-DBDD11216E20}"/>
              </a:ext>
            </a:extLst>
          </p:cNvPr>
          <p:cNvSpPr txBox="1"/>
          <p:nvPr/>
        </p:nvSpPr>
        <p:spPr>
          <a:xfrm>
            <a:off x="7113950" y="6388931"/>
            <a:ext cx="697627" cy="400110"/>
          </a:xfrm>
          <a:prstGeom prst="rect">
            <a:avLst/>
          </a:prstGeom>
          <a:noFill/>
        </p:spPr>
        <p:txBody>
          <a:bodyPr wrap="none" rtlCol="0">
            <a:spAutoFit/>
          </a:bodyPr>
          <a:lstStyle/>
          <a:p>
            <a:r>
              <a:rPr kumimoji="1" lang="ja-JP" altLang="en-US" sz="2000"/>
              <a:t>採用</a:t>
            </a:r>
          </a:p>
        </p:txBody>
      </p:sp>
    </p:spTree>
    <p:extLst>
      <p:ext uri="{BB962C8B-B14F-4D97-AF65-F5344CB8AC3E}">
        <p14:creationId xmlns:p14="http://schemas.microsoft.com/office/powerpoint/2010/main" val="2458033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blinds(horizontal)">
                                      <p:cBhvr>
                                        <p:cTn id="7" dur="500"/>
                                        <p:tgtEl>
                                          <p:spTgt spid="50"/>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6"/>
                                        </p:tgtEl>
                                        <p:attrNameLst>
                                          <p:attrName>style.visibility</p:attrName>
                                        </p:attrNameLst>
                                      </p:cBhvr>
                                      <p:to>
                                        <p:strVal val="visible"/>
                                      </p:to>
                                    </p:set>
                                    <p:animEffect transition="in" filter="blinds(horizontal)">
                                      <p:cBhvr>
                                        <p:cTn id="10" dur="500"/>
                                        <p:tgtEl>
                                          <p:spTgt spid="26"/>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40"/>
                                        </p:tgtEl>
                                        <p:attrNameLst>
                                          <p:attrName>style.visibility</p:attrName>
                                        </p:attrNameLst>
                                      </p:cBhvr>
                                      <p:to>
                                        <p:strVal val="visible"/>
                                      </p:to>
                                    </p:set>
                                    <p:animEffect transition="in" filter="blinds(horizontal)">
                                      <p:cBhvr>
                                        <p:cTn id="13" dur="500"/>
                                        <p:tgtEl>
                                          <p:spTgt spid="40"/>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42"/>
                                        </p:tgtEl>
                                        <p:attrNameLst>
                                          <p:attrName>style.visibility</p:attrName>
                                        </p:attrNameLst>
                                      </p:cBhvr>
                                      <p:to>
                                        <p:strVal val="visible"/>
                                      </p:to>
                                    </p:set>
                                    <p:animEffect transition="in" filter="blinds(horizontal)">
                                      <p:cBhvr>
                                        <p:cTn id="16" dur="500"/>
                                        <p:tgtEl>
                                          <p:spTgt spid="42"/>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43"/>
                                        </p:tgtEl>
                                        <p:attrNameLst>
                                          <p:attrName>style.visibility</p:attrName>
                                        </p:attrNameLst>
                                      </p:cBhvr>
                                      <p:to>
                                        <p:strVal val="visible"/>
                                      </p:to>
                                    </p:set>
                                    <p:animEffect transition="in" filter="blinds(horizontal)">
                                      <p:cBhvr>
                                        <p:cTn id="19" dur="500"/>
                                        <p:tgtEl>
                                          <p:spTgt spid="43"/>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45"/>
                                        </p:tgtEl>
                                        <p:attrNameLst>
                                          <p:attrName>style.visibility</p:attrName>
                                        </p:attrNameLst>
                                      </p:cBhvr>
                                      <p:to>
                                        <p:strVal val="visible"/>
                                      </p:to>
                                    </p:set>
                                    <p:animEffect transition="in" filter="blinds(horizontal)">
                                      <p:cBhvr>
                                        <p:cTn id="22" dur="500"/>
                                        <p:tgtEl>
                                          <p:spTgt spid="45"/>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59"/>
                                        </p:tgtEl>
                                        <p:attrNameLst>
                                          <p:attrName>style.visibility</p:attrName>
                                        </p:attrNameLst>
                                      </p:cBhvr>
                                      <p:to>
                                        <p:strVal val="visible"/>
                                      </p:to>
                                    </p:set>
                                    <p:animEffect transition="in" filter="blinds(horizontal)">
                                      <p:cBhvr>
                                        <p:cTn id="25" dur="500"/>
                                        <p:tgtEl>
                                          <p:spTgt spid="59"/>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60"/>
                                        </p:tgtEl>
                                        <p:attrNameLst>
                                          <p:attrName>style.visibility</p:attrName>
                                        </p:attrNameLst>
                                      </p:cBhvr>
                                      <p:to>
                                        <p:strVal val="visible"/>
                                      </p:to>
                                    </p:set>
                                    <p:animEffect transition="in" filter="blinds(horizontal)">
                                      <p:cBhvr>
                                        <p:cTn id="28" dur="500"/>
                                        <p:tgtEl>
                                          <p:spTgt spid="60"/>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61"/>
                                        </p:tgtEl>
                                        <p:attrNameLst>
                                          <p:attrName>style.visibility</p:attrName>
                                        </p:attrNameLst>
                                      </p:cBhvr>
                                      <p:to>
                                        <p:strVal val="visible"/>
                                      </p:to>
                                    </p:set>
                                    <p:animEffect transition="in" filter="blinds(horizontal)">
                                      <p:cBhvr>
                                        <p:cTn id="33" dur="500"/>
                                        <p:tgtEl>
                                          <p:spTgt spid="61"/>
                                        </p:tgtEl>
                                      </p:cBhvr>
                                    </p:animEffect>
                                  </p:childTnLst>
                                </p:cTn>
                              </p:par>
                              <p:par>
                                <p:cTn id="34" presetID="3" presetClass="entr" presetSubtype="10" fill="hold" grpId="0" nodeType="withEffect">
                                  <p:stCondLst>
                                    <p:cond delay="0"/>
                                  </p:stCondLst>
                                  <p:childTnLst>
                                    <p:set>
                                      <p:cBhvr>
                                        <p:cTn id="35" dur="1" fill="hold">
                                          <p:stCondLst>
                                            <p:cond delay="0"/>
                                          </p:stCondLst>
                                        </p:cTn>
                                        <p:tgtEl>
                                          <p:spTgt spid="37"/>
                                        </p:tgtEl>
                                        <p:attrNameLst>
                                          <p:attrName>style.visibility</p:attrName>
                                        </p:attrNameLst>
                                      </p:cBhvr>
                                      <p:to>
                                        <p:strVal val="visible"/>
                                      </p:to>
                                    </p:set>
                                    <p:animEffect transition="in" filter="blinds(horizontal)">
                                      <p:cBhvr>
                                        <p:cTn id="36" dur="500"/>
                                        <p:tgtEl>
                                          <p:spTgt spid="37"/>
                                        </p:tgtEl>
                                      </p:cBhvr>
                                    </p:animEffect>
                                  </p:childTnLst>
                                </p:cTn>
                              </p:par>
                              <p:par>
                                <p:cTn id="37" presetID="3" presetClass="entr" presetSubtype="10" fill="hold" grpId="0" nodeType="withEffect">
                                  <p:stCondLst>
                                    <p:cond delay="0"/>
                                  </p:stCondLst>
                                  <p:childTnLst>
                                    <p:set>
                                      <p:cBhvr>
                                        <p:cTn id="38" dur="1" fill="hold">
                                          <p:stCondLst>
                                            <p:cond delay="0"/>
                                          </p:stCondLst>
                                        </p:cTn>
                                        <p:tgtEl>
                                          <p:spTgt spid="55"/>
                                        </p:tgtEl>
                                        <p:attrNameLst>
                                          <p:attrName>style.visibility</p:attrName>
                                        </p:attrNameLst>
                                      </p:cBhvr>
                                      <p:to>
                                        <p:strVal val="visible"/>
                                      </p:to>
                                    </p:set>
                                    <p:animEffect transition="in" filter="blinds(horizontal)">
                                      <p:cBhvr>
                                        <p:cTn id="39" dur="500"/>
                                        <p:tgtEl>
                                          <p:spTgt spid="55"/>
                                        </p:tgtEl>
                                      </p:cBhvr>
                                    </p:animEffect>
                                  </p:childTnLst>
                                </p:cTn>
                              </p:par>
                              <p:par>
                                <p:cTn id="40" presetID="3" presetClass="entr" presetSubtype="10" fill="hold" grpId="0" nodeType="withEffect">
                                  <p:stCondLst>
                                    <p:cond delay="0"/>
                                  </p:stCondLst>
                                  <p:childTnLst>
                                    <p:set>
                                      <p:cBhvr>
                                        <p:cTn id="41" dur="1" fill="hold">
                                          <p:stCondLst>
                                            <p:cond delay="0"/>
                                          </p:stCondLst>
                                        </p:cTn>
                                        <p:tgtEl>
                                          <p:spTgt spid="54"/>
                                        </p:tgtEl>
                                        <p:attrNameLst>
                                          <p:attrName>style.visibility</p:attrName>
                                        </p:attrNameLst>
                                      </p:cBhvr>
                                      <p:to>
                                        <p:strVal val="visible"/>
                                      </p:to>
                                    </p:set>
                                    <p:animEffect transition="in" filter="blinds(horizontal)">
                                      <p:cBhvr>
                                        <p:cTn id="42" dur="500"/>
                                        <p:tgtEl>
                                          <p:spTgt spid="54"/>
                                        </p:tgtEl>
                                      </p:cBhvr>
                                    </p:animEffect>
                                  </p:childTnLst>
                                </p:cTn>
                              </p:par>
                              <p:par>
                                <p:cTn id="43" presetID="3" presetClass="entr" presetSubtype="10" fill="hold" grpId="0" nodeType="withEffect">
                                  <p:stCondLst>
                                    <p:cond delay="0"/>
                                  </p:stCondLst>
                                  <p:childTnLst>
                                    <p:set>
                                      <p:cBhvr>
                                        <p:cTn id="44" dur="1" fill="hold">
                                          <p:stCondLst>
                                            <p:cond delay="0"/>
                                          </p:stCondLst>
                                        </p:cTn>
                                        <p:tgtEl>
                                          <p:spTgt spid="51"/>
                                        </p:tgtEl>
                                        <p:attrNameLst>
                                          <p:attrName>style.visibility</p:attrName>
                                        </p:attrNameLst>
                                      </p:cBhvr>
                                      <p:to>
                                        <p:strVal val="visible"/>
                                      </p:to>
                                    </p:set>
                                    <p:animEffect transition="in" filter="blinds(horizontal)">
                                      <p:cBhvr>
                                        <p:cTn id="45" dur="500"/>
                                        <p:tgtEl>
                                          <p:spTgt spid="51"/>
                                        </p:tgtEl>
                                      </p:cBhvr>
                                    </p:animEffect>
                                  </p:childTnLst>
                                </p:cTn>
                              </p:par>
                              <p:par>
                                <p:cTn id="46" presetID="3" presetClass="entr" presetSubtype="10" fill="hold" grpId="0" nodeType="withEffect">
                                  <p:stCondLst>
                                    <p:cond delay="0"/>
                                  </p:stCondLst>
                                  <p:childTnLst>
                                    <p:set>
                                      <p:cBhvr>
                                        <p:cTn id="47" dur="1" fill="hold">
                                          <p:stCondLst>
                                            <p:cond delay="0"/>
                                          </p:stCondLst>
                                        </p:cTn>
                                        <p:tgtEl>
                                          <p:spTgt spid="57"/>
                                        </p:tgtEl>
                                        <p:attrNameLst>
                                          <p:attrName>style.visibility</p:attrName>
                                        </p:attrNameLst>
                                      </p:cBhvr>
                                      <p:to>
                                        <p:strVal val="visible"/>
                                      </p:to>
                                    </p:set>
                                    <p:animEffect transition="in" filter="blinds(horizontal)">
                                      <p:cBhvr>
                                        <p:cTn id="48" dur="500"/>
                                        <p:tgtEl>
                                          <p:spTgt spid="57"/>
                                        </p:tgtEl>
                                      </p:cBhvr>
                                    </p:animEffect>
                                  </p:childTnLst>
                                </p:cTn>
                              </p:par>
                              <p:par>
                                <p:cTn id="49" presetID="3" presetClass="entr" presetSubtype="10" fill="hold" grpId="0" nodeType="withEffect">
                                  <p:stCondLst>
                                    <p:cond delay="0"/>
                                  </p:stCondLst>
                                  <p:childTnLst>
                                    <p:set>
                                      <p:cBhvr>
                                        <p:cTn id="50" dur="1" fill="hold">
                                          <p:stCondLst>
                                            <p:cond delay="0"/>
                                          </p:stCondLst>
                                        </p:cTn>
                                        <p:tgtEl>
                                          <p:spTgt spid="56"/>
                                        </p:tgtEl>
                                        <p:attrNameLst>
                                          <p:attrName>style.visibility</p:attrName>
                                        </p:attrNameLst>
                                      </p:cBhvr>
                                      <p:to>
                                        <p:strVal val="visible"/>
                                      </p:to>
                                    </p:set>
                                    <p:animEffect transition="in" filter="blinds(horizontal)">
                                      <p:cBhvr>
                                        <p:cTn id="51" dur="500"/>
                                        <p:tgtEl>
                                          <p:spTgt spid="56"/>
                                        </p:tgtEl>
                                      </p:cBhvr>
                                    </p:animEffect>
                                  </p:childTnLst>
                                </p:cTn>
                              </p:par>
                              <p:par>
                                <p:cTn id="52" presetID="3" presetClass="entr" presetSubtype="10" fill="hold" grpId="0" nodeType="withEffect">
                                  <p:stCondLst>
                                    <p:cond delay="0"/>
                                  </p:stCondLst>
                                  <p:childTnLst>
                                    <p:set>
                                      <p:cBhvr>
                                        <p:cTn id="53" dur="1" fill="hold">
                                          <p:stCondLst>
                                            <p:cond delay="0"/>
                                          </p:stCondLst>
                                        </p:cTn>
                                        <p:tgtEl>
                                          <p:spTgt spid="58"/>
                                        </p:tgtEl>
                                        <p:attrNameLst>
                                          <p:attrName>style.visibility</p:attrName>
                                        </p:attrNameLst>
                                      </p:cBhvr>
                                      <p:to>
                                        <p:strVal val="visible"/>
                                      </p:to>
                                    </p:set>
                                    <p:animEffect transition="in" filter="blinds(horizontal)">
                                      <p:cBhvr>
                                        <p:cTn id="54" dur="500"/>
                                        <p:tgtEl>
                                          <p:spTgt spid="58"/>
                                        </p:tgtEl>
                                      </p:cBhvr>
                                    </p:animEffect>
                                  </p:childTnLst>
                                </p:cTn>
                              </p:par>
                            </p:childTnLst>
                          </p:cTn>
                        </p:par>
                      </p:childTnLst>
                    </p:cTn>
                  </p:par>
                  <p:par>
                    <p:cTn id="55" fill="hold">
                      <p:stCondLst>
                        <p:cond delay="indefinite"/>
                      </p:stCondLst>
                      <p:childTnLst>
                        <p:par>
                          <p:cTn id="56" fill="hold">
                            <p:stCondLst>
                              <p:cond delay="0"/>
                            </p:stCondLst>
                            <p:childTnLst>
                              <p:par>
                                <p:cTn id="57" presetID="3" presetClass="entr" presetSubtype="10" fill="hold" grpId="0" nodeType="clickEffect">
                                  <p:stCondLst>
                                    <p:cond delay="0"/>
                                  </p:stCondLst>
                                  <p:childTnLst>
                                    <p:set>
                                      <p:cBhvr>
                                        <p:cTn id="58" dur="1" fill="hold">
                                          <p:stCondLst>
                                            <p:cond delay="0"/>
                                          </p:stCondLst>
                                        </p:cTn>
                                        <p:tgtEl>
                                          <p:spTgt spid="62"/>
                                        </p:tgtEl>
                                        <p:attrNameLst>
                                          <p:attrName>style.visibility</p:attrName>
                                        </p:attrNameLst>
                                      </p:cBhvr>
                                      <p:to>
                                        <p:strVal val="visible"/>
                                      </p:to>
                                    </p:set>
                                    <p:animEffect transition="in" filter="blinds(horizontal)">
                                      <p:cBhvr>
                                        <p:cTn id="59" dur="500"/>
                                        <p:tgtEl>
                                          <p:spTgt spid="62"/>
                                        </p:tgtEl>
                                      </p:cBhvr>
                                    </p:animEffect>
                                  </p:childTnLst>
                                </p:cTn>
                              </p:par>
                            </p:childTnLst>
                          </p:cTn>
                        </p:par>
                      </p:childTnLst>
                    </p:cTn>
                  </p:par>
                  <p:par>
                    <p:cTn id="60" fill="hold">
                      <p:stCondLst>
                        <p:cond delay="indefinite"/>
                      </p:stCondLst>
                      <p:childTnLst>
                        <p:par>
                          <p:cTn id="61" fill="hold">
                            <p:stCondLst>
                              <p:cond delay="0"/>
                            </p:stCondLst>
                            <p:childTnLst>
                              <p:par>
                                <p:cTn id="62" presetID="3" presetClass="entr" presetSubtype="10" fill="hold" grpId="0" nodeType="clickEffect">
                                  <p:stCondLst>
                                    <p:cond delay="0"/>
                                  </p:stCondLst>
                                  <p:childTnLst>
                                    <p:set>
                                      <p:cBhvr>
                                        <p:cTn id="63" dur="1" fill="hold">
                                          <p:stCondLst>
                                            <p:cond delay="0"/>
                                          </p:stCondLst>
                                        </p:cTn>
                                        <p:tgtEl>
                                          <p:spTgt spid="67"/>
                                        </p:tgtEl>
                                        <p:attrNameLst>
                                          <p:attrName>style.visibility</p:attrName>
                                        </p:attrNameLst>
                                      </p:cBhvr>
                                      <p:to>
                                        <p:strVal val="visible"/>
                                      </p:to>
                                    </p:set>
                                    <p:animEffect transition="in" filter="blinds(horizontal)">
                                      <p:cBhvr>
                                        <p:cTn id="64" dur="500"/>
                                        <p:tgtEl>
                                          <p:spTgt spid="67"/>
                                        </p:tgtEl>
                                      </p:cBhvr>
                                    </p:animEffect>
                                  </p:childTnLst>
                                </p:cTn>
                              </p:par>
                              <p:par>
                                <p:cTn id="65" presetID="3" presetClass="entr" presetSubtype="10" fill="hold" grpId="0" nodeType="withEffect">
                                  <p:stCondLst>
                                    <p:cond delay="0"/>
                                  </p:stCondLst>
                                  <p:childTnLst>
                                    <p:set>
                                      <p:cBhvr>
                                        <p:cTn id="66" dur="1" fill="hold">
                                          <p:stCondLst>
                                            <p:cond delay="0"/>
                                          </p:stCondLst>
                                        </p:cTn>
                                        <p:tgtEl>
                                          <p:spTgt spid="52"/>
                                        </p:tgtEl>
                                        <p:attrNameLst>
                                          <p:attrName>style.visibility</p:attrName>
                                        </p:attrNameLst>
                                      </p:cBhvr>
                                      <p:to>
                                        <p:strVal val="visible"/>
                                      </p:to>
                                    </p:set>
                                    <p:animEffect transition="in" filter="blinds(horizontal)">
                                      <p:cBhvr>
                                        <p:cTn id="67" dur="500"/>
                                        <p:tgtEl>
                                          <p:spTgt spid="52"/>
                                        </p:tgtEl>
                                      </p:cBhvr>
                                    </p:animEffect>
                                  </p:childTnLst>
                                </p:cTn>
                              </p:par>
                              <p:par>
                                <p:cTn id="68" presetID="3" presetClass="entr" presetSubtype="10" fill="hold" nodeType="withEffect">
                                  <p:stCondLst>
                                    <p:cond delay="0"/>
                                  </p:stCondLst>
                                  <p:childTnLst>
                                    <p:set>
                                      <p:cBhvr>
                                        <p:cTn id="69" dur="1" fill="hold">
                                          <p:stCondLst>
                                            <p:cond delay="0"/>
                                          </p:stCondLst>
                                        </p:cTn>
                                        <p:tgtEl>
                                          <p:spTgt spid="33"/>
                                        </p:tgtEl>
                                        <p:attrNameLst>
                                          <p:attrName>style.visibility</p:attrName>
                                        </p:attrNameLst>
                                      </p:cBhvr>
                                      <p:to>
                                        <p:strVal val="visible"/>
                                      </p:to>
                                    </p:set>
                                    <p:animEffect transition="in" filter="blinds(horizontal)">
                                      <p:cBhvr>
                                        <p:cTn id="70" dur="500"/>
                                        <p:tgtEl>
                                          <p:spTgt spid="33"/>
                                        </p:tgtEl>
                                      </p:cBhvr>
                                    </p:animEffect>
                                  </p:childTnLst>
                                </p:cTn>
                              </p:par>
                              <p:par>
                                <p:cTn id="71" presetID="3" presetClass="entr" presetSubtype="10" fill="hold" grpId="0" nodeType="withEffect">
                                  <p:stCondLst>
                                    <p:cond delay="0"/>
                                  </p:stCondLst>
                                  <p:childTnLst>
                                    <p:set>
                                      <p:cBhvr>
                                        <p:cTn id="72" dur="1" fill="hold">
                                          <p:stCondLst>
                                            <p:cond delay="0"/>
                                          </p:stCondLst>
                                        </p:cTn>
                                        <p:tgtEl>
                                          <p:spTgt spid="70"/>
                                        </p:tgtEl>
                                        <p:attrNameLst>
                                          <p:attrName>style.visibility</p:attrName>
                                        </p:attrNameLst>
                                      </p:cBhvr>
                                      <p:to>
                                        <p:strVal val="visible"/>
                                      </p:to>
                                    </p:set>
                                    <p:animEffect transition="in" filter="blinds(horizontal)">
                                      <p:cBhvr>
                                        <p:cTn id="73" dur="500"/>
                                        <p:tgtEl>
                                          <p:spTgt spid="70"/>
                                        </p:tgtEl>
                                      </p:cBhvr>
                                    </p:animEffect>
                                  </p:childTnLst>
                                </p:cTn>
                              </p:par>
                              <p:par>
                                <p:cTn id="74" presetID="3" presetClass="entr" presetSubtype="10" fill="hold" grpId="0" nodeType="withEffect">
                                  <p:stCondLst>
                                    <p:cond delay="0"/>
                                  </p:stCondLst>
                                  <p:childTnLst>
                                    <p:set>
                                      <p:cBhvr>
                                        <p:cTn id="75" dur="1" fill="hold">
                                          <p:stCondLst>
                                            <p:cond delay="0"/>
                                          </p:stCondLst>
                                        </p:cTn>
                                        <p:tgtEl>
                                          <p:spTgt spid="71"/>
                                        </p:tgtEl>
                                        <p:attrNameLst>
                                          <p:attrName>style.visibility</p:attrName>
                                        </p:attrNameLst>
                                      </p:cBhvr>
                                      <p:to>
                                        <p:strVal val="visible"/>
                                      </p:to>
                                    </p:set>
                                    <p:animEffect transition="in" filter="blinds(horizontal)">
                                      <p:cBhvr>
                                        <p:cTn id="76" dur="500"/>
                                        <p:tgtEl>
                                          <p:spTgt spid="71"/>
                                        </p:tgtEl>
                                      </p:cBhvr>
                                    </p:animEffect>
                                  </p:childTnLst>
                                </p:cTn>
                              </p:par>
                            </p:childTnLst>
                          </p:cTn>
                        </p:par>
                      </p:childTnLst>
                    </p:cTn>
                  </p:par>
                  <p:par>
                    <p:cTn id="77" fill="hold">
                      <p:stCondLst>
                        <p:cond delay="indefinite"/>
                      </p:stCondLst>
                      <p:childTnLst>
                        <p:par>
                          <p:cTn id="78" fill="hold">
                            <p:stCondLst>
                              <p:cond delay="0"/>
                            </p:stCondLst>
                            <p:childTnLst>
                              <p:par>
                                <p:cTn id="79" presetID="3" presetClass="entr" presetSubtype="10" fill="hold" grpId="0" nodeType="clickEffect">
                                  <p:stCondLst>
                                    <p:cond delay="0"/>
                                  </p:stCondLst>
                                  <p:childTnLst>
                                    <p:set>
                                      <p:cBhvr>
                                        <p:cTn id="80" dur="1" fill="hold">
                                          <p:stCondLst>
                                            <p:cond delay="0"/>
                                          </p:stCondLst>
                                        </p:cTn>
                                        <p:tgtEl>
                                          <p:spTgt spid="64"/>
                                        </p:tgtEl>
                                        <p:attrNameLst>
                                          <p:attrName>style.visibility</p:attrName>
                                        </p:attrNameLst>
                                      </p:cBhvr>
                                      <p:to>
                                        <p:strVal val="visible"/>
                                      </p:to>
                                    </p:set>
                                    <p:animEffect transition="in" filter="blinds(horizontal)">
                                      <p:cBhvr>
                                        <p:cTn id="81" dur="5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p:bldP spid="26" grpId="0" animBg="1"/>
      <p:bldP spid="40" grpId="0" animBg="1"/>
      <p:bldP spid="42" grpId="0" animBg="1"/>
      <p:bldP spid="43" grpId="0" animBg="1"/>
      <p:bldP spid="45" grpId="0" animBg="1"/>
      <p:bldP spid="37" grpId="0"/>
      <p:bldP spid="51" grpId="0"/>
      <p:bldP spid="54" grpId="0"/>
      <p:bldP spid="55" grpId="0"/>
      <p:bldP spid="56" grpId="0"/>
      <p:bldP spid="57" grpId="0"/>
      <p:bldP spid="58" grpId="0"/>
      <p:bldP spid="59" grpId="0" animBg="1"/>
      <p:bldP spid="60" grpId="0" animBg="1"/>
      <p:bldP spid="50" grpId="0"/>
      <p:bldP spid="61" grpId="0"/>
      <p:bldP spid="62" grpId="0"/>
      <p:bldP spid="64" grpId="0"/>
      <p:bldP spid="67" grpId="0"/>
      <p:bldP spid="70" grpId="0" animBg="1"/>
      <p:bldP spid="7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CD371788-337C-F44B-A802-11DA0C80C59C}"/>
              </a:ext>
            </a:extLst>
          </p:cNvPr>
          <p:cNvSpPr>
            <a:spLocks noGrp="1"/>
          </p:cNvSpPr>
          <p:nvPr>
            <p:ph type="sldNum" sz="quarter" idx="12"/>
          </p:nvPr>
        </p:nvSpPr>
        <p:spPr/>
        <p:txBody>
          <a:bodyPr/>
          <a:lstStyle/>
          <a:p>
            <a:fld id="{14E76869-AFF4-41E2-8EFB-328209F00C72}" type="slidenum">
              <a:rPr kumimoji="1" lang="ja-JP" altLang="en-US" smtClean="0"/>
              <a:t>4</a:t>
            </a:fld>
            <a:endParaRPr kumimoji="1" lang="ja-JP" altLang="en-US"/>
          </a:p>
        </p:txBody>
      </p:sp>
      <p:pic>
        <p:nvPicPr>
          <p:cNvPr id="6" name="図 5" descr="建物, 橋 が含まれている画像&#10;&#10;自動的に生成された説明">
            <a:extLst>
              <a:ext uri="{FF2B5EF4-FFF2-40B4-BE49-F238E27FC236}">
                <a16:creationId xmlns:a16="http://schemas.microsoft.com/office/drawing/2014/main" id="{E268E04B-E768-344C-8D7C-D6B8E021D93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68827" y="4319497"/>
            <a:ext cx="1247071" cy="1183038"/>
          </a:xfrm>
          <a:prstGeom prst="rect">
            <a:avLst/>
          </a:prstGeom>
        </p:spPr>
      </p:pic>
      <p:pic>
        <p:nvPicPr>
          <p:cNvPr id="7" name="図 6" descr="建物, 橋 が含まれている画像&#10;&#10;自動的に生成された説明">
            <a:extLst>
              <a:ext uri="{FF2B5EF4-FFF2-40B4-BE49-F238E27FC236}">
                <a16:creationId xmlns:a16="http://schemas.microsoft.com/office/drawing/2014/main" id="{0AB0B3FC-E662-B54E-98F1-2418773291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53204" y="4319497"/>
            <a:ext cx="1222671" cy="1183036"/>
          </a:xfrm>
          <a:prstGeom prst="rect">
            <a:avLst/>
          </a:prstGeom>
        </p:spPr>
      </p:pic>
      <p:pic>
        <p:nvPicPr>
          <p:cNvPr id="8" name="図 7" descr="建物, 橋 が含まれている画像&#10;&#10;自動的に生成された説明">
            <a:extLst>
              <a:ext uri="{FF2B5EF4-FFF2-40B4-BE49-F238E27FC236}">
                <a16:creationId xmlns:a16="http://schemas.microsoft.com/office/drawing/2014/main" id="{61006608-191D-0F40-82A2-A9E217AB78C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98010" y="4351316"/>
            <a:ext cx="1222671" cy="1183036"/>
          </a:xfrm>
          <a:prstGeom prst="rect">
            <a:avLst/>
          </a:prstGeom>
        </p:spPr>
      </p:pic>
      <p:pic>
        <p:nvPicPr>
          <p:cNvPr id="10" name="図 9" descr="建物, 橋 が含まれている画像&#10;&#10;自動的に生成された説明">
            <a:extLst>
              <a:ext uri="{FF2B5EF4-FFF2-40B4-BE49-F238E27FC236}">
                <a16:creationId xmlns:a16="http://schemas.microsoft.com/office/drawing/2014/main" id="{23CAFA83-D1B1-1C48-8A6C-A96F50867B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92583" y="4344875"/>
            <a:ext cx="1222671" cy="1183036"/>
          </a:xfrm>
          <a:prstGeom prst="rect">
            <a:avLst/>
          </a:prstGeom>
        </p:spPr>
      </p:pic>
      <p:pic>
        <p:nvPicPr>
          <p:cNvPr id="11" name="図 10" descr="建物, 橋 が含まれている画像&#10;&#10;自動的に生成された説明">
            <a:extLst>
              <a:ext uri="{FF2B5EF4-FFF2-40B4-BE49-F238E27FC236}">
                <a16:creationId xmlns:a16="http://schemas.microsoft.com/office/drawing/2014/main" id="{40C872FB-C521-BB46-AF1A-F0565D8354C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88422" y="4360073"/>
            <a:ext cx="1222671" cy="1183036"/>
          </a:xfrm>
          <a:prstGeom prst="rect">
            <a:avLst/>
          </a:prstGeom>
        </p:spPr>
      </p:pic>
      <p:grpSp>
        <p:nvGrpSpPr>
          <p:cNvPr id="27" name="グループ化 26">
            <a:extLst>
              <a:ext uri="{FF2B5EF4-FFF2-40B4-BE49-F238E27FC236}">
                <a16:creationId xmlns:a16="http://schemas.microsoft.com/office/drawing/2014/main" id="{92055C0A-9B22-AC42-99AC-D813678914BD}"/>
              </a:ext>
            </a:extLst>
          </p:cNvPr>
          <p:cNvGrpSpPr/>
          <p:nvPr/>
        </p:nvGrpSpPr>
        <p:grpSpPr>
          <a:xfrm>
            <a:off x="3499240" y="4911015"/>
            <a:ext cx="591286" cy="119151"/>
            <a:chOff x="7602102" y="3244676"/>
            <a:chExt cx="485671" cy="101147"/>
          </a:xfrm>
        </p:grpSpPr>
        <p:sp>
          <p:nvSpPr>
            <p:cNvPr id="19" name="円/楕円 18">
              <a:extLst>
                <a:ext uri="{FF2B5EF4-FFF2-40B4-BE49-F238E27FC236}">
                  <a16:creationId xmlns:a16="http://schemas.microsoft.com/office/drawing/2014/main" id="{B4CF8B77-6E9F-984C-BDD4-5B3A3133A0FA}"/>
                </a:ext>
              </a:extLst>
            </p:cNvPr>
            <p:cNvSpPr/>
            <p:nvPr/>
          </p:nvSpPr>
          <p:spPr>
            <a:xfrm flipH="1" flipV="1">
              <a:off x="7602102" y="3244676"/>
              <a:ext cx="109485" cy="10114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0" name="円/楕円 19">
              <a:extLst>
                <a:ext uri="{FF2B5EF4-FFF2-40B4-BE49-F238E27FC236}">
                  <a16:creationId xmlns:a16="http://schemas.microsoft.com/office/drawing/2014/main" id="{2A6E5207-4114-1248-81C5-8A409E67F8B0}"/>
                </a:ext>
              </a:extLst>
            </p:cNvPr>
            <p:cNvSpPr/>
            <p:nvPr/>
          </p:nvSpPr>
          <p:spPr>
            <a:xfrm flipH="1" flipV="1">
              <a:off x="7790195" y="3244676"/>
              <a:ext cx="109485" cy="10114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1" name="円/楕円 20">
              <a:extLst>
                <a:ext uri="{FF2B5EF4-FFF2-40B4-BE49-F238E27FC236}">
                  <a16:creationId xmlns:a16="http://schemas.microsoft.com/office/drawing/2014/main" id="{E572F817-F714-B743-87BE-D270FA643841}"/>
                </a:ext>
              </a:extLst>
            </p:cNvPr>
            <p:cNvSpPr/>
            <p:nvPr/>
          </p:nvSpPr>
          <p:spPr>
            <a:xfrm flipH="1" flipV="1">
              <a:off x="7978288" y="3244676"/>
              <a:ext cx="109485" cy="10114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pic>
        <p:nvPicPr>
          <p:cNvPr id="23" name="図 22" descr="建物, 橋 が含まれている画像&#10;&#10;自動的に生成された説明">
            <a:extLst>
              <a:ext uri="{FF2B5EF4-FFF2-40B4-BE49-F238E27FC236}">
                <a16:creationId xmlns:a16="http://schemas.microsoft.com/office/drawing/2014/main" id="{E6860912-CE9F-DB41-B73F-3230D265CD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38563" y="4319497"/>
            <a:ext cx="1222671" cy="1183036"/>
          </a:xfrm>
          <a:prstGeom prst="rect">
            <a:avLst/>
          </a:prstGeom>
        </p:spPr>
      </p:pic>
      <p:pic>
        <p:nvPicPr>
          <p:cNvPr id="24" name="図 23" descr="建物, 橋 が含まれている画像&#10;&#10;自動的に生成された説明">
            <a:extLst>
              <a:ext uri="{FF2B5EF4-FFF2-40B4-BE49-F238E27FC236}">
                <a16:creationId xmlns:a16="http://schemas.microsoft.com/office/drawing/2014/main" id="{F331E3D0-248C-7044-85BC-AADF84EFDB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84543" y="4319497"/>
            <a:ext cx="1222671" cy="1183036"/>
          </a:xfrm>
          <a:prstGeom prst="rect">
            <a:avLst/>
          </a:prstGeom>
        </p:spPr>
      </p:pic>
      <p:grpSp>
        <p:nvGrpSpPr>
          <p:cNvPr id="28" name="グループ化 27">
            <a:extLst>
              <a:ext uri="{FF2B5EF4-FFF2-40B4-BE49-F238E27FC236}">
                <a16:creationId xmlns:a16="http://schemas.microsoft.com/office/drawing/2014/main" id="{86F1FA83-BC34-8242-8C41-DDE1757818A1}"/>
              </a:ext>
            </a:extLst>
          </p:cNvPr>
          <p:cNvGrpSpPr/>
          <p:nvPr/>
        </p:nvGrpSpPr>
        <p:grpSpPr>
          <a:xfrm>
            <a:off x="7129742" y="4911015"/>
            <a:ext cx="591286" cy="119151"/>
            <a:chOff x="7602102" y="3244676"/>
            <a:chExt cx="485671" cy="101147"/>
          </a:xfrm>
        </p:grpSpPr>
        <p:sp>
          <p:nvSpPr>
            <p:cNvPr id="29" name="円/楕円 28">
              <a:extLst>
                <a:ext uri="{FF2B5EF4-FFF2-40B4-BE49-F238E27FC236}">
                  <a16:creationId xmlns:a16="http://schemas.microsoft.com/office/drawing/2014/main" id="{4D304E18-9031-2540-8B77-44D8E43FCC4F}"/>
                </a:ext>
              </a:extLst>
            </p:cNvPr>
            <p:cNvSpPr/>
            <p:nvPr/>
          </p:nvSpPr>
          <p:spPr>
            <a:xfrm flipH="1" flipV="1">
              <a:off x="7602102" y="3244676"/>
              <a:ext cx="109485" cy="10114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30" name="円/楕円 29">
              <a:extLst>
                <a:ext uri="{FF2B5EF4-FFF2-40B4-BE49-F238E27FC236}">
                  <a16:creationId xmlns:a16="http://schemas.microsoft.com/office/drawing/2014/main" id="{3C52A544-E9F2-894F-A2FC-4B041C27B348}"/>
                </a:ext>
              </a:extLst>
            </p:cNvPr>
            <p:cNvSpPr/>
            <p:nvPr/>
          </p:nvSpPr>
          <p:spPr>
            <a:xfrm flipH="1" flipV="1">
              <a:off x="7790195" y="3244676"/>
              <a:ext cx="109485" cy="10114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31" name="円/楕円 30">
              <a:extLst>
                <a:ext uri="{FF2B5EF4-FFF2-40B4-BE49-F238E27FC236}">
                  <a16:creationId xmlns:a16="http://schemas.microsoft.com/office/drawing/2014/main" id="{1C4CADB9-546A-DF4A-82A4-352C835A8AA4}"/>
                </a:ext>
              </a:extLst>
            </p:cNvPr>
            <p:cNvSpPr/>
            <p:nvPr/>
          </p:nvSpPr>
          <p:spPr>
            <a:xfrm flipH="1" flipV="1">
              <a:off x="7978288" y="3244676"/>
              <a:ext cx="109485" cy="10114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cxnSp>
        <p:nvCxnSpPr>
          <p:cNvPr id="33" name="直線コネクタ 32">
            <a:extLst>
              <a:ext uri="{FF2B5EF4-FFF2-40B4-BE49-F238E27FC236}">
                <a16:creationId xmlns:a16="http://schemas.microsoft.com/office/drawing/2014/main" id="{B59F03D6-7BB6-8A47-9997-86DC02592190}"/>
              </a:ext>
            </a:extLst>
          </p:cNvPr>
          <p:cNvCxnSpPr>
            <a:cxnSpLocks/>
          </p:cNvCxnSpPr>
          <p:nvPr/>
        </p:nvCxnSpPr>
        <p:spPr>
          <a:xfrm>
            <a:off x="6115758" y="4140229"/>
            <a:ext cx="0" cy="1582149"/>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54" name="タイトル 1">
            <a:extLst>
              <a:ext uri="{FF2B5EF4-FFF2-40B4-BE49-F238E27FC236}">
                <a16:creationId xmlns:a16="http://schemas.microsoft.com/office/drawing/2014/main" id="{ADB36361-F24A-2445-B819-98A1ABF454A7}"/>
              </a:ext>
            </a:extLst>
          </p:cNvPr>
          <p:cNvSpPr>
            <a:spLocks noGrp="1"/>
          </p:cNvSpPr>
          <p:nvPr>
            <p:ph type="title"/>
          </p:nvPr>
        </p:nvSpPr>
        <p:spPr>
          <a:xfrm>
            <a:off x="514929" y="263732"/>
            <a:ext cx="10515600" cy="1325563"/>
          </a:xfrm>
        </p:spPr>
        <p:txBody>
          <a:bodyPr/>
          <a:lstStyle/>
          <a:p>
            <a:r>
              <a:rPr lang="ja-JP" altLang="en-US" b="1"/>
              <a:t>雇用者側の</a:t>
            </a:r>
            <a:r>
              <a:rPr kumimoji="1" lang="ja-JP" altLang="en-US" b="1"/>
              <a:t>戦略</a:t>
            </a:r>
            <a:endParaRPr kumimoji="1" lang="ja-JP" altLang="en-US" b="1" dirty="0"/>
          </a:p>
        </p:txBody>
      </p:sp>
      <p:cxnSp>
        <p:nvCxnSpPr>
          <p:cNvPr id="77" name="直線矢印コネクタ 76">
            <a:extLst>
              <a:ext uri="{FF2B5EF4-FFF2-40B4-BE49-F238E27FC236}">
                <a16:creationId xmlns:a16="http://schemas.microsoft.com/office/drawing/2014/main" id="{BB257910-31C2-6F45-B1D3-AAFC7B69275A}"/>
              </a:ext>
            </a:extLst>
          </p:cNvPr>
          <p:cNvCxnSpPr/>
          <p:nvPr/>
        </p:nvCxnSpPr>
        <p:spPr>
          <a:xfrm flipH="1">
            <a:off x="4364204" y="4140229"/>
            <a:ext cx="1751554" cy="0"/>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sp>
        <p:nvSpPr>
          <p:cNvPr id="78" name="テキスト ボックス 77">
            <a:extLst>
              <a:ext uri="{FF2B5EF4-FFF2-40B4-BE49-F238E27FC236}">
                <a16:creationId xmlns:a16="http://schemas.microsoft.com/office/drawing/2014/main" id="{5D24F548-14E4-7946-9555-9EDF38625C31}"/>
              </a:ext>
            </a:extLst>
          </p:cNvPr>
          <p:cNvSpPr txBox="1"/>
          <p:nvPr/>
        </p:nvSpPr>
        <p:spPr>
          <a:xfrm>
            <a:off x="4674670" y="3701061"/>
            <a:ext cx="1252603" cy="461665"/>
          </a:xfrm>
          <a:prstGeom prst="rect">
            <a:avLst/>
          </a:prstGeom>
          <a:noFill/>
        </p:spPr>
        <p:txBody>
          <a:bodyPr wrap="square" rtlCol="0">
            <a:spAutoFit/>
          </a:bodyPr>
          <a:lstStyle/>
          <a:p>
            <a:r>
              <a:rPr kumimoji="1" lang="ja-JP" altLang="en-US" sz="2400"/>
              <a:t>不採用</a:t>
            </a:r>
          </a:p>
        </p:txBody>
      </p:sp>
      <p:sp>
        <p:nvSpPr>
          <p:cNvPr id="79" name="下矢印 78">
            <a:extLst>
              <a:ext uri="{FF2B5EF4-FFF2-40B4-BE49-F238E27FC236}">
                <a16:creationId xmlns:a16="http://schemas.microsoft.com/office/drawing/2014/main" id="{5FFBEE7D-14AC-9243-9936-8F689EBFDE40}"/>
              </a:ext>
            </a:extLst>
          </p:cNvPr>
          <p:cNvSpPr/>
          <p:nvPr/>
        </p:nvSpPr>
        <p:spPr>
          <a:xfrm rot="10800000">
            <a:off x="4244971" y="5593929"/>
            <a:ext cx="771292" cy="6388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テキスト ボックス 79">
            <a:extLst>
              <a:ext uri="{FF2B5EF4-FFF2-40B4-BE49-F238E27FC236}">
                <a16:creationId xmlns:a16="http://schemas.microsoft.com/office/drawing/2014/main" id="{D435101E-A1C7-724F-AF03-D6209E9170B7}"/>
              </a:ext>
            </a:extLst>
          </p:cNvPr>
          <p:cNvSpPr txBox="1"/>
          <p:nvPr/>
        </p:nvSpPr>
        <p:spPr>
          <a:xfrm>
            <a:off x="3897843" y="6283578"/>
            <a:ext cx="1465546" cy="461665"/>
          </a:xfrm>
          <a:prstGeom prst="rect">
            <a:avLst/>
          </a:prstGeom>
          <a:noFill/>
        </p:spPr>
        <p:txBody>
          <a:bodyPr wrap="square" rtlCol="0">
            <a:spAutoFit/>
          </a:bodyPr>
          <a:lstStyle/>
          <a:p>
            <a:r>
              <a:rPr kumimoji="1" lang="ja-JP" altLang="en-US" sz="2400"/>
              <a:t>暫定１位</a:t>
            </a:r>
          </a:p>
        </p:txBody>
      </p:sp>
      <p:grpSp>
        <p:nvGrpSpPr>
          <p:cNvPr id="82" name="グループ化 81">
            <a:extLst>
              <a:ext uri="{FF2B5EF4-FFF2-40B4-BE49-F238E27FC236}">
                <a16:creationId xmlns:a16="http://schemas.microsoft.com/office/drawing/2014/main" id="{7CA8AFC3-44B7-E241-AF5F-BCB75DD27606}"/>
              </a:ext>
            </a:extLst>
          </p:cNvPr>
          <p:cNvGrpSpPr/>
          <p:nvPr/>
        </p:nvGrpSpPr>
        <p:grpSpPr>
          <a:xfrm>
            <a:off x="8777246" y="4902270"/>
            <a:ext cx="591286" cy="119151"/>
            <a:chOff x="7602102" y="3244676"/>
            <a:chExt cx="485671" cy="101147"/>
          </a:xfrm>
        </p:grpSpPr>
        <p:sp>
          <p:nvSpPr>
            <p:cNvPr id="83" name="円/楕円 82">
              <a:extLst>
                <a:ext uri="{FF2B5EF4-FFF2-40B4-BE49-F238E27FC236}">
                  <a16:creationId xmlns:a16="http://schemas.microsoft.com/office/drawing/2014/main" id="{409DFFC5-4127-1C48-87DD-4B96C54E7E4B}"/>
                </a:ext>
              </a:extLst>
            </p:cNvPr>
            <p:cNvSpPr/>
            <p:nvPr/>
          </p:nvSpPr>
          <p:spPr>
            <a:xfrm flipH="1" flipV="1">
              <a:off x="7602102" y="3244676"/>
              <a:ext cx="109485" cy="10114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84" name="円/楕円 83">
              <a:extLst>
                <a:ext uri="{FF2B5EF4-FFF2-40B4-BE49-F238E27FC236}">
                  <a16:creationId xmlns:a16="http://schemas.microsoft.com/office/drawing/2014/main" id="{144FE908-B626-E24D-AE3A-0E9D5A7A3EAC}"/>
                </a:ext>
              </a:extLst>
            </p:cNvPr>
            <p:cNvSpPr/>
            <p:nvPr/>
          </p:nvSpPr>
          <p:spPr>
            <a:xfrm flipH="1" flipV="1">
              <a:off x="7790195" y="3244676"/>
              <a:ext cx="109485" cy="10114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85" name="円/楕円 84">
              <a:extLst>
                <a:ext uri="{FF2B5EF4-FFF2-40B4-BE49-F238E27FC236}">
                  <a16:creationId xmlns:a16="http://schemas.microsoft.com/office/drawing/2014/main" id="{5976CF5F-102D-394C-982D-447C3984FC59}"/>
                </a:ext>
              </a:extLst>
            </p:cNvPr>
            <p:cNvSpPr/>
            <p:nvPr/>
          </p:nvSpPr>
          <p:spPr>
            <a:xfrm flipH="1" flipV="1">
              <a:off x="7978288" y="3244676"/>
              <a:ext cx="109485" cy="10114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sp>
        <p:nvSpPr>
          <p:cNvPr id="86" name="下矢印 85">
            <a:extLst>
              <a:ext uri="{FF2B5EF4-FFF2-40B4-BE49-F238E27FC236}">
                <a16:creationId xmlns:a16="http://schemas.microsoft.com/office/drawing/2014/main" id="{DF02D951-80C1-7645-AA5A-C562EA4E4918}"/>
              </a:ext>
            </a:extLst>
          </p:cNvPr>
          <p:cNvSpPr/>
          <p:nvPr/>
        </p:nvSpPr>
        <p:spPr>
          <a:xfrm rot="10800000">
            <a:off x="7853188" y="5565091"/>
            <a:ext cx="771292" cy="6388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テキスト ボックス 86">
            <a:extLst>
              <a:ext uri="{FF2B5EF4-FFF2-40B4-BE49-F238E27FC236}">
                <a16:creationId xmlns:a16="http://schemas.microsoft.com/office/drawing/2014/main" id="{9F883F52-F849-BF46-A4CF-EEF9D73DB3A7}"/>
              </a:ext>
            </a:extLst>
          </p:cNvPr>
          <p:cNvSpPr txBox="1"/>
          <p:nvPr/>
        </p:nvSpPr>
        <p:spPr>
          <a:xfrm>
            <a:off x="7891707" y="6253994"/>
            <a:ext cx="1465546" cy="461665"/>
          </a:xfrm>
          <a:prstGeom prst="rect">
            <a:avLst/>
          </a:prstGeom>
          <a:noFill/>
        </p:spPr>
        <p:txBody>
          <a:bodyPr wrap="square" rtlCol="0">
            <a:spAutoFit/>
          </a:bodyPr>
          <a:lstStyle/>
          <a:p>
            <a:r>
              <a:rPr kumimoji="1" lang="ja-JP" altLang="en-US" sz="2400"/>
              <a:t>採用</a:t>
            </a:r>
          </a:p>
        </p:txBody>
      </p:sp>
      <p:sp>
        <p:nvSpPr>
          <p:cNvPr id="88" name="テキスト ボックス 87">
            <a:extLst>
              <a:ext uri="{FF2B5EF4-FFF2-40B4-BE49-F238E27FC236}">
                <a16:creationId xmlns:a16="http://schemas.microsoft.com/office/drawing/2014/main" id="{37EA1924-9AF0-6941-8D08-1C003A0F2737}"/>
              </a:ext>
            </a:extLst>
          </p:cNvPr>
          <p:cNvSpPr txBox="1"/>
          <p:nvPr/>
        </p:nvSpPr>
        <p:spPr>
          <a:xfrm>
            <a:off x="4430932" y="5122882"/>
            <a:ext cx="870040" cy="369332"/>
          </a:xfrm>
          <a:prstGeom prst="rect">
            <a:avLst/>
          </a:prstGeom>
          <a:noFill/>
        </p:spPr>
        <p:txBody>
          <a:bodyPr wrap="square" rtlCol="0">
            <a:spAutoFit/>
          </a:bodyPr>
          <a:lstStyle/>
          <a:p>
            <a:r>
              <a:rPr kumimoji="1" lang="ja-JP" altLang="en-US">
                <a:solidFill>
                  <a:schemeClr val="bg1"/>
                </a:solidFill>
              </a:rPr>
              <a:t>５</a:t>
            </a:r>
          </a:p>
        </p:txBody>
      </p:sp>
      <p:sp>
        <p:nvSpPr>
          <p:cNvPr id="89" name="テキスト ボックス 88">
            <a:extLst>
              <a:ext uri="{FF2B5EF4-FFF2-40B4-BE49-F238E27FC236}">
                <a16:creationId xmlns:a16="http://schemas.microsoft.com/office/drawing/2014/main" id="{6C3DCAF6-DD4A-BC4A-92AB-9E67BF96FB19}"/>
              </a:ext>
            </a:extLst>
          </p:cNvPr>
          <p:cNvSpPr txBox="1"/>
          <p:nvPr/>
        </p:nvSpPr>
        <p:spPr>
          <a:xfrm>
            <a:off x="8063698" y="5072246"/>
            <a:ext cx="870040" cy="369332"/>
          </a:xfrm>
          <a:prstGeom prst="rect">
            <a:avLst/>
          </a:prstGeom>
          <a:noFill/>
        </p:spPr>
        <p:txBody>
          <a:bodyPr wrap="square" rtlCol="0">
            <a:spAutoFit/>
          </a:bodyPr>
          <a:lstStyle/>
          <a:p>
            <a:r>
              <a:rPr lang="ja-JP" altLang="en-US">
                <a:solidFill>
                  <a:schemeClr val="bg1"/>
                </a:solidFill>
              </a:rPr>
              <a:t>２</a:t>
            </a:r>
            <a:endParaRPr kumimoji="1" lang="ja-JP" altLang="en-US">
              <a:solidFill>
                <a:schemeClr val="bg1"/>
              </a:solidFill>
            </a:endParaRPr>
          </a:p>
        </p:txBody>
      </p:sp>
      <p:sp>
        <p:nvSpPr>
          <p:cNvPr id="90" name="下矢印 89">
            <a:extLst>
              <a:ext uri="{FF2B5EF4-FFF2-40B4-BE49-F238E27FC236}">
                <a16:creationId xmlns:a16="http://schemas.microsoft.com/office/drawing/2014/main" id="{AF03EEA1-0FCB-EB42-BD2D-62834D70BAD6}"/>
              </a:ext>
            </a:extLst>
          </p:cNvPr>
          <p:cNvSpPr/>
          <p:nvPr/>
        </p:nvSpPr>
        <p:spPr>
          <a:xfrm rot="10800000">
            <a:off x="9510232" y="5595664"/>
            <a:ext cx="771292" cy="6388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テキスト ボックス 90">
            <a:extLst>
              <a:ext uri="{FF2B5EF4-FFF2-40B4-BE49-F238E27FC236}">
                <a16:creationId xmlns:a16="http://schemas.microsoft.com/office/drawing/2014/main" id="{E2921EA9-F950-5C45-B09B-051B061EC798}"/>
              </a:ext>
            </a:extLst>
          </p:cNvPr>
          <p:cNvSpPr txBox="1"/>
          <p:nvPr/>
        </p:nvSpPr>
        <p:spPr>
          <a:xfrm>
            <a:off x="9510232" y="6327624"/>
            <a:ext cx="1465546" cy="461665"/>
          </a:xfrm>
          <a:prstGeom prst="rect">
            <a:avLst/>
          </a:prstGeom>
          <a:noFill/>
        </p:spPr>
        <p:txBody>
          <a:bodyPr wrap="square" rtlCol="0">
            <a:spAutoFit/>
          </a:bodyPr>
          <a:lstStyle/>
          <a:p>
            <a:r>
              <a:rPr kumimoji="1" lang="ja-JP" altLang="en-US" sz="2400"/>
              <a:t>採用</a:t>
            </a:r>
          </a:p>
        </p:txBody>
      </p:sp>
      <p:sp>
        <p:nvSpPr>
          <p:cNvPr id="92" name="テキスト ボックス 91">
            <a:extLst>
              <a:ext uri="{FF2B5EF4-FFF2-40B4-BE49-F238E27FC236}">
                <a16:creationId xmlns:a16="http://schemas.microsoft.com/office/drawing/2014/main" id="{C9CBC8DA-153A-CB4C-8245-89C4F0EA4EE2}"/>
              </a:ext>
            </a:extLst>
          </p:cNvPr>
          <p:cNvSpPr txBox="1"/>
          <p:nvPr/>
        </p:nvSpPr>
        <p:spPr>
          <a:xfrm>
            <a:off x="486247" y="1314898"/>
            <a:ext cx="6340197" cy="738664"/>
          </a:xfrm>
          <a:prstGeom prst="rect">
            <a:avLst/>
          </a:prstGeom>
          <a:noFill/>
        </p:spPr>
        <p:txBody>
          <a:bodyPr wrap="none" rtlCol="0">
            <a:spAutoFit/>
          </a:bodyPr>
          <a:lstStyle/>
          <a:p>
            <a:r>
              <a:rPr lang="ja-JP" altLang="en-US" sz="2400"/>
              <a:t>・ある一定の人数を無条件で不採用にする。</a:t>
            </a:r>
            <a:endParaRPr lang="en-US" altLang="ja-JP" sz="2400" dirty="0"/>
          </a:p>
          <a:p>
            <a:endParaRPr kumimoji="1" lang="ja-JP" altLang="en-US"/>
          </a:p>
        </p:txBody>
      </p:sp>
      <p:sp>
        <p:nvSpPr>
          <p:cNvPr id="93" name="テキスト ボックス 92">
            <a:extLst>
              <a:ext uri="{FF2B5EF4-FFF2-40B4-BE49-F238E27FC236}">
                <a16:creationId xmlns:a16="http://schemas.microsoft.com/office/drawing/2014/main" id="{2B971A7A-1DFF-C94C-8116-1AC5BB03D490}"/>
              </a:ext>
            </a:extLst>
          </p:cNvPr>
          <p:cNvSpPr txBox="1"/>
          <p:nvPr/>
        </p:nvSpPr>
        <p:spPr>
          <a:xfrm>
            <a:off x="486247" y="1819516"/>
            <a:ext cx="5416868" cy="812530"/>
          </a:xfrm>
          <a:prstGeom prst="rect">
            <a:avLst/>
          </a:prstGeom>
          <a:noFill/>
        </p:spPr>
        <p:txBody>
          <a:bodyPr wrap="none" rtlCol="0">
            <a:spAutoFit/>
          </a:bodyPr>
          <a:lstStyle/>
          <a:p>
            <a:pPr>
              <a:lnSpc>
                <a:spcPct val="120000"/>
              </a:lnSpc>
            </a:pPr>
            <a:r>
              <a:rPr lang="ja-JP" altLang="en-US" sz="2400"/>
              <a:t>・不採用の中から暫定１位を決める。</a:t>
            </a:r>
            <a:endParaRPr lang="en-US" altLang="ja-JP" sz="2400" dirty="0"/>
          </a:p>
          <a:p>
            <a:endParaRPr kumimoji="1" lang="ja-JP" altLang="en-US"/>
          </a:p>
        </p:txBody>
      </p:sp>
      <p:sp>
        <p:nvSpPr>
          <p:cNvPr id="94" name="テキスト ボックス 93">
            <a:extLst>
              <a:ext uri="{FF2B5EF4-FFF2-40B4-BE49-F238E27FC236}">
                <a16:creationId xmlns:a16="http://schemas.microsoft.com/office/drawing/2014/main" id="{60692786-565B-4340-80F0-2F25D6FF1962}"/>
              </a:ext>
            </a:extLst>
          </p:cNvPr>
          <p:cNvSpPr txBox="1"/>
          <p:nvPr/>
        </p:nvSpPr>
        <p:spPr>
          <a:xfrm>
            <a:off x="473698" y="2351494"/>
            <a:ext cx="10033516" cy="812530"/>
          </a:xfrm>
          <a:prstGeom prst="rect">
            <a:avLst/>
          </a:prstGeom>
          <a:noFill/>
        </p:spPr>
        <p:txBody>
          <a:bodyPr wrap="none" rtlCol="0">
            <a:spAutoFit/>
          </a:bodyPr>
          <a:lstStyle/>
          <a:p>
            <a:pPr>
              <a:lnSpc>
                <a:spcPct val="120000"/>
              </a:lnSpc>
            </a:pPr>
            <a:r>
              <a:rPr lang="ja-JP" altLang="en-US" sz="2400"/>
              <a:t>・その後、暫定１位よりも順位の高い人が現れればその人を採用する。</a:t>
            </a:r>
            <a:endParaRPr lang="en-US" altLang="ja-JP" sz="2400" dirty="0"/>
          </a:p>
          <a:p>
            <a:endParaRPr kumimoji="1" lang="ja-JP" altLang="en-US"/>
          </a:p>
        </p:txBody>
      </p:sp>
      <p:sp>
        <p:nvSpPr>
          <p:cNvPr id="95" name="テキスト ボックス 94">
            <a:extLst>
              <a:ext uri="{FF2B5EF4-FFF2-40B4-BE49-F238E27FC236}">
                <a16:creationId xmlns:a16="http://schemas.microsoft.com/office/drawing/2014/main" id="{8C535FF2-87D3-264F-AF3B-373A417DCAF4}"/>
              </a:ext>
            </a:extLst>
          </p:cNvPr>
          <p:cNvSpPr txBox="1"/>
          <p:nvPr/>
        </p:nvSpPr>
        <p:spPr>
          <a:xfrm>
            <a:off x="473698" y="2860082"/>
            <a:ext cx="14061908" cy="812530"/>
          </a:xfrm>
          <a:prstGeom prst="rect">
            <a:avLst/>
          </a:prstGeom>
          <a:noFill/>
        </p:spPr>
        <p:txBody>
          <a:bodyPr wrap="square" rtlCol="0">
            <a:spAutoFit/>
          </a:bodyPr>
          <a:lstStyle/>
          <a:p>
            <a:pPr>
              <a:lnSpc>
                <a:spcPct val="120000"/>
              </a:lnSpc>
            </a:pPr>
            <a:r>
              <a:rPr lang="ja-JP" altLang="en-US" sz="2400"/>
              <a:t>・もし仮に、最後までより順位の高い人が現れなかった場合最後の人を採用する。</a:t>
            </a:r>
            <a:endParaRPr lang="en-US" altLang="ja-JP" sz="2400" dirty="0"/>
          </a:p>
          <a:p>
            <a:endParaRPr kumimoji="1" lang="ja-JP" altLang="en-US"/>
          </a:p>
        </p:txBody>
      </p:sp>
    </p:spTree>
    <p:extLst>
      <p:ext uri="{BB962C8B-B14F-4D97-AF65-F5344CB8AC3E}">
        <p14:creationId xmlns:p14="http://schemas.microsoft.com/office/powerpoint/2010/main" val="3787254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2"/>
                                        </p:tgtEl>
                                        <p:attrNameLst>
                                          <p:attrName>style.visibility</p:attrName>
                                        </p:attrNameLst>
                                      </p:cBhvr>
                                      <p:to>
                                        <p:strVal val="visible"/>
                                      </p:to>
                                    </p:set>
                                    <p:animEffect transition="in" filter="blinds(horizontal)">
                                      <p:cBhvr>
                                        <p:cTn id="7" dur="500"/>
                                        <p:tgtEl>
                                          <p:spTgt spid="9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78"/>
                                        </p:tgtEl>
                                        <p:attrNameLst>
                                          <p:attrName>style.visibility</p:attrName>
                                        </p:attrNameLst>
                                      </p:cBhvr>
                                      <p:to>
                                        <p:strVal val="visible"/>
                                      </p:to>
                                    </p:set>
                                    <p:animEffect transition="in" filter="blinds(horizontal)">
                                      <p:cBhvr>
                                        <p:cTn id="10" dur="500"/>
                                        <p:tgtEl>
                                          <p:spTgt spid="78"/>
                                        </p:tgtEl>
                                      </p:cBhvr>
                                    </p:animEffect>
                                  </p:childTnLst>
                                </p:cTn>
                              </p:par>
                              <p:par>
                                <p:cTn id="11" presetID="3" presetClass="entr" presetSubtype="10" fill="hold" nodeType="withEffect">
                                  <p:stCondLst>
                                    <p:cond delay="0"/>
                                  </p:stCondLst>
                                  <p:childTnLst>
                                    <p:set>
                                      <p:cBhvr>
                                        <p:cTn id="12" dur="1" fill="hold">
                                          <p:stCondLst>
                                            <p:cond delay="0"/>
                                          </p:stCondLst>
                                        </p:cTn>
                                        <p:tgtEl>
                                          <p:spTgt spid="77"/>
                                        </p:tgtEl>
                                        <p:attrNameLst>
                                          <p:attrName>style.visibility</p:attrName>
                                        </p:attrNameLst>
                                      </p:cBhvr>
                                      <p:to>
                                        <p:strVal val="visible"/>
                                      </p:to>
                                    </p:set>
                                    <p:animEffect transition="in" filter="blinds(horizontal)">
                                      <p:cBhvr>
                                        <p:cTn id="13" dur="500"/>
                                        <p:tgtEl>
                                          <p:spTgt spid="77"/>
                                        </p:tgtEl>
                                      </p:cBhvr>
                                    </p:animEffect>
                                  </p:childTnLst>
                                </p:cTn>
                              </p:par>
                              <p:par>
                                <p:cTn id="14" presetID="3" presetClass="entr" presetSubtype="10" fill="hold" nodeType="withEffect">
                                  <p:stCondLst>
                                    <p:cond delay="0"/>
                                  </p:stCondLst>
                                  <p:childTnLst>
                                    <p:set>
                                      <p:cBhvr>
                                        <p:cTn id="15" dur="1" fill="hold">
                                          <p:stCondLst>
                                            <p:cond delay="0"/>
                                          </p:stCondLst>
                                        </p:cTn>
                                        <p:tgtEl>
                                          <p:spTgt spid="33"/>
                                        </p:tgtEl>
                                        <p:attrNameLst>
                                          <p:attrName>style.visibility</p:attrName>
                                        </p:attrNameLst>
                                      </p:cBhvr>
                                      <p:to>
                                        <p:strVal val="visible"/>
                                      </p:to>
                                    </p:set>
                                    <p:animEffect transition="in" filter="blinds(horizontal)">
                                      <p:cBhvr>
                                        <p:cTn id="16" dur="500"/>
                                        <p:tgtEl>
                                          <p:spTgt spid="33"/>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93"/>
                                        </p:tgtEl>
                                        <p:attrNameLst>
                                          <p:attrName>style.visibility</p:attrName>
                                        </p:attrNameLst>
                                      </p:cBhvr>
                                      <p:to>
                                        <p:strVal val="visible"/>
                                      </p:to>
                                    </p:set>
                                    <p:animEffect transition="in" filter="blinds(horizontal)">
                                      <p:cBhvr>
                                        <p:cTn id="21" dur="500"/>
                                        <p:tgtEl>
                                          <p:spTgt spid="93"/>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79"/>
                                        </p:tgtEl>
                                        <p:attrNameLst>
                                          <p:attrName>style.visibility</p:attrName>
                                        </p:attrNameLst>
                                      </p:cBhvr>
                                      <p:to>
                                        <p:strVal val="visible"/>
                                      </p:to>
                                    </p:set>
                                    <p:animEffect transition="in" filter="blinds(horizontal)">
                                      <p:cBhvr>
                                        <p:cTn id="24" dur="500"/>
                                        <p:tgtEl>
                                          <p:spTgt spid="79"/>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80"/>
                                        </p:tgtEl>
                                        <p:attrNameLst>
                                          <p:attrName>style.visibility</p:attrName>
                                        </p:attrNameLst>
                                      </p:cBhvr>
                                      <p:to>
                                        <p:strVal val="visible"/>
                                      </p:to>
                                    </p:set>
                                    <p:animEffect transition="in" filter="blinds(horizontal)">
                                      <p:cBhvr>
                                        <p:cTn id="27" dur="500"/>
                                        <p:tgtEl>
                                          <p:spTgt spid="80"/>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94"/>
                                        </p:tgtEl>
                                        <p:attrNameLst>
                                          <p:attrName>style.visibility</p:attrName>
                                        </p:attrNameLst>
                                      </p:cBhvr>
                                      <p:to>
                                        <p:strVal val="visible"/>
                                      </p:to>
                                    </p:set>
                                    <p:animEffect transition="in" filter="blinds(horizontal)">
                                      <p:cBhvr>
                                        <p:cTn id="32" dur="500"/>
                                        <p:tgtEl>
                                          <p:spTgt spid="94"/>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88"/>
                                        </p:tgtEl>
                                        <p:attrNameLst>
                                          <p:attrName>style.visibility</p:attrName>
                                        </p:attrNameLst>
                                      </p:cBhvr>
                                      <p:to>
                                        <p:strVal val="visible"/>
                                      </p:to>
                                    </p:set>
                                    <p:animEffect transition="in" filter="blinds(horizontal)">
                                      <p:cBhvr>
                                        <p:cTn id="35" dur="500"/>
                                        <p:tgtEl>
                                          <p:spTgt spid="88"/>
                                        </p:tgtEl>
                                      </p:cBhvr>
                                    </p:animEffect>
                                  </p:childTnLst>
                                  <p:subTnLst>
                                    <p:set>
                                      <p:cBhvr override="childStyle">
                                        <p:cTn dur="1" fill="hold" display="0" masterRel="nextClick" afterEffect="1"/>
                                        <p:tgtEl>
                                          <p:spTgt spid="88"/>
                                        </p:tgtEl>
                                        <p:attrNameLst>
                                          <p:attrName>style.visibility</p:attrName>
                                        </p:attrNameLst>
                                      </p:cBhvr>
                                      <p:to>
                                        <p:strVal val="hidden"/>
                                      </p:to>
                                    </p:set>
                                  </p:subTnLst>
                                </p:cTn>
                              </p:par>
                              <p:par>
                                <p:cTn id="36" presetID="3" presetClass="entr" presetSubtype="10" fill="hold" grpId="0" nodeType="withEffect">
                                  <p:stCondLst>
                                    <p:cond delay="0"/>
                                  </p:stCondLst>
                                  <p:childTnLst>
                                    <p:set>
                                      <p:cBhvr>
                                        <p:cTn id="37" dur="1" fill="hold">
                                          <p:stCondLst>
                                            <p:cond delay="0"/>
                                          </p:stCondLst>
                                        </p:cTn>
                                        <p:tgtEl>
                                          <p:spTgt spid="89"/>
                                        </p:tgtEl>
                                        <p:attrNameLst>
                                          <p:attrName>style.visibility</p:attrName>
                                        </p:attrNameLst>
                                      </p:cBhvr>
                                      <p:to>
                                        <p:strVal val="visible"/>
                                      </p:to>
                                    </p:set>
                                    <p:animEffect transition="in" filter="blinds(horizontal)">
                                      <p:cBhvr>
                                        <p:cTn id="38" dur="500"/>
                                        <p:tgtEl>
                                          <p:spTgt spid="89"/>
                                        </p:tgtEl>
                                      </p:cBhvr>
                                    </p:animEffect>
                                  </p:childTnLst>
                                  <p:subTnLst>
                                    <p:set>
                                      <p:cBhvr override="childStyle">
                                        <p:cTn dur="1" fill="hold" display="0" masterRel="nextClick" afterEffect="1"/>
                                        <p:tgtEl>
                                          <p:spTgt spid="89"/>
                                        </p:tgtEl>
                                        <p:attrNameLst>
                                          <p:attrName>style.visibility</p:attrName>
                                        </p:attrNameLst>
                                      </p:cBhvr>
                                      <p:to>
                                        <p:strVal val="hidden"/>
                                      </p:to>
                                    </p:set>
                                  </p:subTnLst>
                                </p:cTn>
                              </p:par>
                              <p:par>
                                <p:cTn id="39" presetID="3" presetClass="entr" presetSubtype="10" fill="hold" grpId="0" nodeType="withEffect">
                                  <p:stCondLst>
                                    <p:cond delay="0"/>
                                  </p:stCondLst>
                                  <p:childTnLst>
                                    <p:set>
                                      <p:cBhvr>
                                        <p:cTn id="40" dur="1" fill="hold">
                                          <p:stCondLst>
                                            <p:cond delay="0"/>
                                          </p:stCondLst>
                                        </p:cTn>
                                        <p:tgtEl>
                                          <p:spTgt spid="86"/>
                                        </p:tgtEl>
                                        <p:attrNameLst>
                                          <p:attrName>style.visibility</p:attrName>
                                        </p:attrNameLst>
                                      </p:cBhvr>
                                      <p:to>
                                        <p:strVal val="visible"/>
                                      </p:to>
                                    </p:set>
                                    <p:animEffect transition="in" filter="blinds(horizontal)">
                                      <p:cBhvr>
                                        <p:cTn id="41" dur="500"/>
                                        <p:tgtEl>
                                          <p:spTgt spid="86"/>
                                        </p:tgtEl>
                                      </p:cBhvr>
                                    </p:animEffect>
                                  </p:childTnLst>
                                  <p:subTnLst>
                                    <p:set>
                                      <p:cBhvr override="childStyle">
                                        <p:cTn dur="1" fill="hold" display="0" masterRel="nextClick" afterEffect="1"/>
                                        <p:tgtEl>
                                          <p:spTgt spid="86"/>
                                        </p:tgtEl>
                                        <p:attrNameLst>
                                          <p:attrName>style.visibility</p:attrName>
                                        </p:attrNameLst>
                                      </p:cBhvr>
                                      <p:to>
                                        <p:strVal val="hidden"/>
                                      </p:to>
                                    </p:set>
                                  </p:subTnLst>
                                </p:cTn>
                              </p:par>
                              <p:par>
                                <p:cTn id="42" presetID="3" presetClass="entr" presetSubtype="10" fill="hold" grpId="0" nodeType="withEffect">
                                  <p:stCondLst>
                                    <p:cond delay="0"/>
                                  </p:stCondLst>
                                  <p:childTnLst>
                                    <p:set>
                                      <p:cBhvr>
                                        <p:cTn id="43" dur="1" fill="hold">
                                          <p:stCondLst>
                                            <p:cond delay="0"/>
                                          </p:stCondLst>
                                        </p:cTn>
                                        <p:tgtEl>
                                          <p:spTgt spid="87"/>
                                        </p:tgtEl>
                                        <p:attrNameLst>
                                          <p:attrName>style.visibility</p:attrName>
                                        </p:attrNameLst>
                                      </p:cBhvr>
                                      <p:to>
                                        <p:strVal val="visible"/>
                                      </p:to>
                                    </p:set>
                                    <p:animEffect transition="in" filter="blinds(horizontal)">
                                      <p:cBhvr>
                                        <p:cTn id="44" dur="500"/>
                                        <p:tgtEl>
                                          <p:spTgt spid="87"/>
                                        </p:tgtEl>
                                      </p:cBhvr>
                                    </p:animEffect>
                                  </p:childTnLst>
                                  <p:subTnLst>
                                    <p:set>
                                      <p:cBhvr override="childStyle">
                                        <p:cTn dur="1" fill="hold" display="0" masterRel="nextClick" afterEffect="1"/>
                                        <p:tgtEl>
                                          <p:spTgt spid="87"/>
                                        </p:tgtEl>
                                        <p:attrNameLst>
                                          <p:attrName>style.visibility</p:attrName>
                                        </p:attrNameLst>
                                      </p:cBhvr>
                                      <p:to>
                                        <p:strVal val="hidden"/>
                                      </p:to>
                                    </p:set>
                                  </p:sub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95"/>
                                        </p:tgtEl>
                                        <p:attrNameLst>
                                          <p:attrName>style.visibility</p:attrName>
                                        </p:attrNameLst>
                                      </p:cBhvr>
                                      <p:to>
                                        <p:strVal val="visible"/>
                                      </p:to>
                                    </p:set>
                                    <p:animEffect transition="in" filter="blinds(horizontal)">
                                      <p:cBhvr>
                                        <p:cTn id="49" dur="500"/>
                                        <p:tgtEl>
                                          <p:spTgt spid="95"/>
                                        </p:tgtEl>
                                      </p:cBhvr>
                                    </p:animEffect>
                                  </p:childTnLst>
                                </p:cTn>
                              </p:par>
                              <p:par>
                                <p:cTn id="50" presetID="3" presetClass="entr" presetSubtype="10" fill="hold" grpId="0" nodeType="withEffect">
                                  <p:stCondLst>
                                    <p:cond delay="0"/>
                                  </p:stCondLst>
                                  <p:childTnLst>
                                    <p:set>
                                      <p:cBhvr>
                                        <p:cTn id="51" dur="1" fill="hold">
                                          <p:stCondLst>
                                            <p:cond delay="0"/>
                                          </p:stCondLst>
                                        </p:cTn>
                                        <p:tgtEl>
                                          <p:spTgt spid="90"/>
                                        </p:tgtEl>
                                        <p:attrNameLst>
                                          <p:attrName>style.visibility</p:attrName>
                                        </p:attrNameLst>
                                      </p:cBhvr>
                                      <p:to>
                                        <p:strVal val="visible"/>
                                      </p:to>
                                    </p:set>
                                    <p:animEffect transition="in" filter="blinds(horizontal)">
                                      <p:cBhvr>
                                        <p:cTn id="52" dur="500"/>
                                        <p:tgtEl>
                                          <p:spTgt spid="90"/>
                                        </p:tgtEl>
                                      </p:cBhvr>
                                    </p:animEffect>
                                  </p:childTnLst>
                                </p:cTn>
                              </p:par>
                              <p:par>
                                <p:cTn id="53" presetID="3" presetClass="entr" presetSubtype="10" fill="hold" grpId="0" nodeType="withEffect">
                                  <p:stCondLst>
                                    <p:cond delay="0"/>
                                  </p:stCondLst>
                                  <p:childTnLst>
                                    <p:set>
                                      <p:cBhvr>
                                        <p:cTn id="54" dur="1" fill="hold">
                                          <p:stCondLst>
                                            <p:cond delay="0"/>
                                          </p:stCondLst>
                                        </p:cTn>
                                        <p:tgtEl>
                                          <p:spTgt spid="91"/>
                                        </p:tgtEl>
                                        <p:attrNameLst>
                                          <p:attrName>style.visibility</p:attrName>
                                        </p:attrNameLst>
                                      </p:cBhvr>
                                      <p:to>
                                        <p:strVal val="visible"/>
                                      </p:to>
                                    </p:set>
                                    <p:animEffect transition="in" filter="blinds(horizontal)">
                                      <p:cBhvr>
                                        <p:cTn id="55" dur="500"/>
                                        <p:tgtEl>
                                          <p:spTgt spid="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p:bldP spid="79" grpId="0" animBg="1"/>
      <p:bldP spid="80" grpId="0"/>
      <p:bldP spid="86" grpId="0" animBg="1"/>
      <p:bldP spid="87" grpId="0"/>
      <p:bldP spid="88" grpId="0"/>
      <p:bldP spid="89" grpId="0"/>
      <p:bldP spid="90" grpId="0" animBg="1"/>
      <p:bldP spid="91" grpId="0"/>
      <p:bldP spid="92" grpId="0"/>
      <p:bldP spid="93" grpId="0"/>
      <p:bldP spid="94" grpId="0"/>
      <p:bldP spid="9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5FCC02-2B48-4F70-B255-B27C7694BFC3}"/>
              </a:ext>
            </a:extLst>
          </p:cNvPr>
          <p:cNvSpPr>
            <a:spLocks noGrp="1"/>
          </p:cNvSpPr>
          <p:nvPr>
            <p:ph type="title"/>
          </p:nvPr>
        </p:nvSpPr>
        <p:spPr/>
        <p:txBody>
          <a:bodyPr/>
          <a:lstStyle/>
          <a:p>
            <a:r>
              <a:rPr lang="ja-JP" altLang="en-US" b="1"/>
              <a:t>解法</a:t>
            </a:r>
            <a:endParaRPr kumimoji="1" lang="ja-JP" altLang="en-US" b="1" dirty="0"/>
          </a:p>
        </p:txBody>
      </p:sp>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BCA07F1E-20B9-4CB8-9621-CB333974C208}"/>
                  </a:ext>
                </a:extLst>
              </p:cNvPr>
              <p:cNvSpPr>
                <a:spLocks noGrp="1"/>
              </p:cNvSpPr>
              <p:nvPr>
                <p:ph idx="1"/>
              </p:nvPr>
            </p:nvSpPr>
            <p:spPr>
              <a:xfrm>
                <a:off x="290206" y="1381516"/>
                <a:ext cx="11277601" cy="4604604"/>
              </a:xfrm>
            </p:spPr>
            <p:txBody>
              <a:bodyPr>
                <a:normAutofit/>
              </a:bodyPr>
              <a:lstStyle/>
              <a:p>
                <a:pPr marL="0" indent="0">
                  <a:buNone/>
                </a:pPr>
                <a:r>
                  <a:rPr lang="en-US" altLang="ja-JP" sz="3600" dirty="0"/>
                  <a:t>n</a:t>
                </a:r>
                <a:r>
                  <a:rPr kumimoji="1" lang="en-US" altLang="ja-JP" sz="3600" dirty="0"/>
                  <a:t>:</a:t>
                </a:r>
                <a:r>
                  <a:rPr kumimoji="1" lang="ja-JP" altLang="en-US" sz="3600" dirty="0"/>
                  <a:t>全体の人数、</a:t>
                </a:r>
                <a:r>
                  <a:rPr kumimoji="1" lang="en-US" altLang="ja-JP" sz="3600" dirty="0"/>
                  <a:t>k:</a:t>
                </a:r>
                <a:r>
                  <a:rPr kumimoji="1" lang="ja-JP" altLang="en-US" sz="3600" dirty="0"/>
                  <a:t>見定める人数、</a:t>
                </a:r>
                <a:r>
                  <a:rPr kumimoji="1" lang="en-US" altLang="ja-JP" sz="3600" dirty="0" err="1"/>
                  <a:t>i</a:t>
                </a:r>
                <a:r>
                  <a:rPr kumimoji="1" lang="en-US" altLang="ja-JP" sz="3600" dirty="0"/>
                  <a:t>:</a:t>
                </a:r>
                <a:r>
                  <a:rPr lang="ja-JP" altLang="en-US" sz="3600"/>
                  <a:t>総合１位の人</a:t>
                </a:r>
                <a:endParaRPr lang="en-US" altLang="ja-JP" sz="3600" dirty="0"/>
              </a:p>
              <a:p>
                <a:pPr marL="0" indent="0">
                  <a:buNone/>
                </a:pPr>
                <a:r>
                  <a:rPr kumimoji="1" lang="ja-JP" altLang="en-US" sz="1000" dirty="0"/>
                  <a:t>　</a:t>
                </a:r>
                <a:endParaRPr kumimoji="1" lang="en-US" altLang="ja-JP" sz="1000" dirty="0"/>
              </a:p>
              <a:p>
                <a:pPr marL="0" indent="0">
                  <a:buNone/>
                </a:pPr>
                <a:r>
                  <a:rPr lang="en-US" altLang="ja-JP" sz="3600" dirty="0"/>
                  <a:t>i</a:t>
                </a:r>
                <a:r>
                  <a:rPr lang="ja-JP" altLang="en-US" sz="3600" dirty="0"/>
                  <a:t>番目までに</a:t>
                </a:r>
                <a:r>
                  <a:rPr lang="ja-JP" altLang="en-US" sz="3600" dirty="0" err="1"/>
                  <a:t>ｋ</a:t>
                </a:r>
                <a:r>
                  <a:rPr lang="ja-JP" altLang="en-US" sz="3600" dirty="0"/>
                  <a:t>人を無条件で不合格にするので、</a:t>
                </a:r>
                <a:r>
                  <a:rPr lang="en-US" altLang="ja-JP" sz="3600" dirty="0" err="1"/>
                  <a:t>i</a:t>
                </a:r>
                <a:r>
                  <a:rPr lang="ja-JP" altLang="en-US" sz="3600" dirty="0"/>
                  <a:t>番目</a:t>
                </a:r>
                <a:r>
                  <a:rPr lang="ja-JP" altLang="en-US" sz="3600"/>
                  <a:t>までに総合１位の</a:t>
                </a:r>
                <a:r>
                  <a:rPr lang="ja-JP" altLang="en-US" sz="3600" dirty="0"/>
                  <a:t>人がいないといけない。つまり、</a:t>
                </a:r>
                <a:r>
                  <a:rPr lang="en-US" altLang="ja-JP" sz="3600" dirty="0"/>
                  <a:t>i-1</a:t>
                </a:r>
                <a:r>
                  <a:rPr lang="ja-JP" altLang="en-US" sz="3600" dirty="0"/>
                  <a:t>番目までに</a:t>
                </a:r>
                <a:r>
                  <a:rPr lang="ja-JP" altLang="en-US" sz="3600" dirty="0" err="1"/>
                  <a:t>ｋ</a:t>
                </a:r>
                <a:r>
                  <a:rPr lang="ja-JP" altLang="en-US" sz="3600" dirty="0"/>
                  <a:t>がある確率は下記の通りである。</a:t>
                </a:r>
                <a:endParaRPr lang="en-US" altLang="ja-JP" sz="3600" dirty="0"/>
              </a:p>
              <a:p>
                <a:pPr marL="0" indent="0" algn="ctr">
                  <a:buNone/>
                </a:pPr>
                <a14:m>
                  <m:oMathPara xmlns:m="http://schemas.openxmlformats.org/officeDocument/2006/math">
                    <m:oMathParaPr>
                      <m:jc m:val="centerGroup"/>
                    </m:oMathParaPr>
                    <m:oMath xmlns:m="http://schemas.openxmlformats.org/officeDocument/2006/math">
                      <m:f>
                        <m:fPr>
                          <m:ctrlPr>
                            <a:rPr lang="en-US" altLang="ja-JP" sz="3600" i="1" smtClean="0">
                              <a:latin typeface="Cambria Math" panose="02040503050406030204" pitchFamily="18" charset="0"/>
                            </a:rPr>
                          </m:ctrlPr>
                        </m:fPr>
                        <m:num>
                          <m:r>
                            <a:rPr lang="en-US" altLang="ja-JP" sz="3600" b="0" i="1" smtClean="0">
                              <a:latin typeface="Cambria Math" panose="02040503050406030204" pitchFamily="18" charset="0"/>
                            </a:rPr>
                            <m:t>𝑘</m:t>
                          </m:r>
                        </m:num>
                        <m:den>
                          <m:r>
                            <a:rPr lang="en-US" altLang="ja-JP" sz="3600" b="0" i="1" smtClean="0">
                              <a:latin typeface="Cambria Math" panose="02040503050406030204" pitchFamily="18" charset="0"/>
                            </a:rPr>
                            <m:t>𝑖</m:t>
                          </m:r>
                          <m:r>
                            <a:rPr lang="en-US" altLang="ja-JP" sz="3600" b="0" i="1" smtClean="0">
                              <a:latin typeface="Cambria Math" panose="02040503050406030204" pitchFamily="18" charset="0"/>
                            </a:rPr>
                            <m:t>−1</m:t>
                          </m:r>
                        </m:den>
                      </m:f>
                    </m:oMath>
                  </m:oMathPara>
                </a14:m>
                <a:endParaRPr kumimoji="1" lang="en-US" altLang="ja-JP" sz="3600" dirty="0"/>
              </a:p>
              <a:p>
                <a:pPr marL="0" indent="0">
                  <a:buNone/>
                </a:pPr>
                <a:endParaRPr kumimoji="1" lang="en-US" altLang="ja-JP" sz="3600" dirty="0"/>
              </a:p>
              <a:p>
                <a:pPr marL="0" indent="0">
                  <a:buNone/>
                </a:pPr>
                <a:endParaRPr lang="en-US" altLang="ja-JP" dirty="0"/>
              </a:p>
              <a:p>
                <a:pPr marL="0" indent="0">
                  <a:buNone/>
                </a:pPr>
                <a:endParaRPr lang="en-US" altLang="ja-JP" dirty="0"/>
              </a:p>
            </p:txBody>
          </p:sp>
        </mc:Choice>
        <mc:Fallback xmlns="">
          <p:sp>
            <p:nvSpPr>
              <p:cNvPr id="3" name="コンテンツ プレースホルダー 2">
                <a:extLst>
                  <a:ext uri="{FF2B5EF4-FFF2-40B4-BE49-F238E27FC236}">
                    <a16:creationId xmlns:a16="http://schemas.microsoft.com/office/drawing/2014/main" id="{BCA07F1E-20B9-4CB8-9621-CB333974C208}"/>
                  </a:ext>
                </a:extLst>
              </p:cNvPr>
              <p:cNvSpPr>
                <a:spLocks noGrp="1" noRot="1" noChangeAspect="1" noMove="1" noResize="1" noEditPoints="1" noAdjustHandles="1" noChangeArrowheads="1" noChangeShapeType="1" noTextEdit="1"/>
              </p:cNvSpPr>
              <p:nvPr>
                <p:ph idx="1"/>
              </p:nvPr>
            </p:nvSpPr>
            <p:spPr>
              <a:xfrm>
                <a:off x="290206" y="1381516"/>
                <a:ext cx="11277601" cy="4604604"/>
              </a:xfrm>
              <a:blipFill>
                <a:blip r:embed="rId2"/>
                <a:stretch>
                  <a:fillRect l="-1575" t="-3030" r="-1462"/>
                </a:stretch>
              </a:blipFill>
            </p:spPr>
            <p:txBody>
              <a:bodyPr/>
              <a:lstStyle/>
              <a:p>
                <a:r>
                  <a:rPr lang="ja-JP" altLang="en-US">
                    <a:noFill/>
                  </a:rPr>
                  <a:t> </a:t>
                </a:r>
              </a:p>
            </p:txBody>
          </p:sp>
        </mc:Fallback>
      </mc:AlternateContent>
      <p:grpSp>
        <p:nvGrpSpPr>
          <p:cNvPr id="19" name="グループ化 18">
            <a:extLst>
              <a:ext uri="{FF2B5EF4-FFF2-40B4-BE49-F238E27FC236}">
                <a16:creationId xmlns:a16="http://schemas.microsoft.com/office/drawing/2014/main" id="{F1942C53-AA0A-42EB-8864-B799FD43F703}"/>
              </a:ext>
            </a:extLst>
          </p:cNvPr>
          <p:cNvGrpSpPr/>
          <p:nvPr/>
        </p:nvGrpSpPr>
        <p:grpSpPr>
          <a:xfrm>
            <a:off x="2543449" y="5160607"/>
            <a:ext cx="7256584" cy="1343086"/>
            <a:chOff x="4290646" y="4530175"/>
            <a:chExt cx="7256584" cy="1343086"/>
          </a:xfrm>
        </p:grpSpPr>
        <p:cxnSp>
          <p:nvCxnSpPr>
            <p:cNvPr id="5" name="直線コネクタ 4">
              <a:extLst>
                <a:ext uri="{FF2B5EF4-FFF2-40B4-BE49-F238E27FC236}">
                  <a16:creationId xmlns:a16="http://schemas.microsoft.com/office/drawing/2014/main" id="{BF2D7266-8C38-458C-A085-CEF35E551617}"/>
                </a:ext>
              </a:extLst>
            </p:cNvPr>
            <p:cNvCxnSpPr/>
            <p:nvPr/>
          </p:nvCxnSpPr>
          <p:spPr>
            <a:xfrm>
              <a:off x="4290646" y="5468815"/>
              <a:ext cx="706315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線コネクタ 6">
              <a:extLst>
                <a:ext uri="{FF2B5EF4-FFF2-40B4-BE49-F238E27FC236}">
                  <a16:creationId xmlns:a16="http://schemas.microsoft.com/office/drawing/2014/main" id="{878FB0EC-D4B3-4CF8-B14F-D5249B11BCB5}"/>
                </a:ext>
              </a:extLst>
            </p:cNvPr>
            <p:cNvCxnSpPr>
              <a:cxnSpLocks/>
            </p:cNvCxnSpPr>
            <p:nvPr/>
          </p:nvCxnSpPr>
          <p:spPr>
            <a:xfrm flipV="1">
              <a:off x="4290646" y="5134707"/>
              <a:ext cx="0" cy="73855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09992E28-B428-4E2A-8451-8D2E204422A0}"/>
                </a:ext>
              </a:extLst>
            </p:cNvPr>
            <p:cNvCxnSpPr>
              <a:cxnSpLocks/>
            </p:cNvCxnSpPr>
            <p:nvPr/>
          </p:nvCxnSpPr>
          <p:spPr>
            <a:xfrm flipV="1">
              <a:off x="6922476" y="5134707"/>
              <a:ext cx="0" cy="73855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14FB14BC-F083-46BB-AA0C-921A556E147B}"/>
                </a:ext>
              </a:extLst>
            </p:cNvPr>
            <p:cNvCxnSpPr>
              <a:cxnSpLocks/>
            </p:cNvCxnSpPr>
            <p:nvPr/>
          </p:nvCxnSpPr>
          <p:spPr>
            <a:xfrm flipV="1">
              <a:off x="11347938" y="5134707"/>
              <a:ext cx="0" cy="73855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矢印コネクタ 12">
              <a:extLst>
                <a:ext uri="{FF2B5EF4-FFF2-40B4-BE49-F238E27FC236}">
                  <a16:creationId xmlns:a16="http://schemas.microsoft.com/office/drawing/2014/main" id="{1EAB8A55-34D9-4D0F-B960-0568F77EF79E}"/>
                </a:ext>
              </a:extLst>
            </p:cNvPr>
            <p:cNvCxnSpPr>
              <a:cxnSpLocks/>
            </p:cNvCxnSpPr>
            <p:nvPr/>
          </p:nvCxnSpPr>
          <p:spPr>
            <a:xfrm>
              <a:off x="8346925" y="5068776"/>
              <a:ext cx="0" cy="369277"/>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1E313870-6F9F-40A0-9AC3-95BF925AE80F}"/>
                </a:ext>
              </a:extLst>
            </p:cNvPr>
            <p:cNvSpPr txBox="1"/>
            <p:nvPr/>
          </p:nvSpPr>
          <p:spPr>
            <a:xfrm>
              <a:off x="8220256" y="4530175"/>
              <a:ext cx="398584" cy="523220"/>
            </a:xfrm>
            <a:prstGeom prst="rect">
              <a:avLst/>
            </a:prstGeom>
            <a:noFill/>
          </p:spPr>
          <p:txBody>
            <a:bodyPr wrap="square" rtlCol="0">
              <a:spAutoFit/>
            </a:bodyPr>
            <a:lstStyle/>
            <a:p>
              <a:r>
                <a:rPr kumimoji="1" lang="en-US" altLang="ja-JP" sz="2800" dirty="0"/>
                <a:t>i</a:t>
              </a:r>
              <a:endParaRPr kumimoji="1" lang="ja-JP" altLang="en-US" sz="2800" dirty="0"/>
            </a:p>
          </p:txBody>
        </p:sp>
        <p:sp>
          <p:nvSpPr>
            <p:cNvPr id="17" name="テキスト ボックス 16">
              <a:extLst>
                <a:ext uri="{FF2B5EF4-FFF2-40B4-BE49-F238E27FC236}">
                  <a16:creationId xmlns:a16="http://schemas.microsoft.com/office/drawing/2014/main" id="{A86DE945-2F35-4D41-A287-5D2DC51A4389}"/>
                </a:ext>
              </a:extLst>
            </p:cNvPr>
            <p:cNvSpPr txBox="1"/>
            <p:nvPr/>
          </p:nvSpPr>
          <p:spPr>
            <a:xfrm>
              <a:off x="6746773" y="4611192"/>
              <a:ext cx="398584" cy="523220"/>
            </a:xfrm>
            <a:prstGeom prst="rect">
              <a:avLst/>
            </a:prstGeom>
            <a:noFill/>
          </p:spPr>
          <p:txBody>
            <a:bodyPr wrap="square" rtlCol="0">
              <a:spAutoFit/>
            </a:bodyPr>
            <a:lstStyle/>
            <a:p>
              <a:r>
                <a:rPr kumimoji="1" lang="en-US" altLang="ja-JP" sz="2800" dirty="0"/>
                <a:t>k</a:t>
              </a:r>
              <a:endParaRPr kumimoji="1" lang="ja-JP" altLang="en-US" sz="2800" dirty="0"/>
            </a:p>
          </p:txBody>
        </p:sp>
        <p:sp>
          <p:nvSpPr>
            <p:cNvPr id="18" name="テキスト ボックス 17">
              <a:extLst>
                <a:ext uri="{FF2B5EF4-FFF2-40B4-BE49-F238E27FC236}">
                  <a16:creationId xmlns:a16="http://schemas.microsoft.com/office/drawing/2014/main" id="{E8FD527A-2A2C-43BB-9347-2AC9DB1B4860}"/>
                </a:ext>
              </a:extLst>
            </p:cNvPr>
            <p:cNvSpPr txBox="1"/>
            <p:nvPr/>
          </p:nvSpPr>
          <p:spPr>
            <a:xfrm>
              <a:off x="11148646" y="4630741"/>
              <a:ext cx="398584" cy="523220"/>
            </a:xfrm>
            <a:prstGeom prst="rect">
              <a:avLst/>
            </a:prstGeom>
            <a:noFill/>
          </p:spPr>
          <p:txBody>
            <a:bodyPr wrap="square" rtlCol="0">
              <a:spAutoFit/>
            </a:bodyPr>
            <a:lstStyle/>
            <a:p>
              <a:r>
                <a:rPr kumimoji="1" lang="en-US" altLang="ja-JP" sz="2800" dirty="0"/>
                <a:t>n</a:t>
              </a:r>
              <a:endParaRPr kumimoji="1" lang="ja-JP" altLang="en-US" sz="2800" dirty="0"/>
            </a:p>
          </p:txBody>
        </p:sp>
      </p:grpSp>
      <p:sp>
        <p:nvSpPr>
          <p:cNvPr id="21" name="テキスト ボックス 20">
            <a:extLst>
              <a:ext uri="{FF2B5EF4-FFF2-40B4-BE49-F238E27FC236}">
                <a16:creationId xmlns:a16="http://schemas.microsoft.com/office/drawing/2014/main" id="{83503EEB-2D95-408D-9A7B-DE3771FABD07}"/>
              </a:ext>
            </a:extLst>
          </p:cNvPr>
          <p:cNvSpPr txBox="1"/>
          <p:nvPr/>
        </p:nvSpPr>
        <p:spPr>
          <a:xfrm>
            <a:off x="8326315" y="4177887"/>
            <a:ext cx="1283677" cy="646331"/>
          </a:xfrm>
          <a:prstGeom prst="rect">
            <a:avLst/>
          </a:prstGeom>
          <a:noFill/>
        </p:spPr>
        <p:txBody>
          <a:bodyPr wrap="square" rtlCol="0">
            <a:spAutoFit/>
          </a:bodyPr>
          <a:lstStyle/>
          <a:p>
            <a:r>
              <a:rPr kumimoji="1" lang="en-US" altLang="ja-JP" sz="3600" dirty="0"/>
              <a:t>(1)</a:t>
            </a:r>
            <a:endParaRPr kumimoji="1" lang="ja-JP" altLang="en-US" sz="3600" dirty="0"/>
          </a:p>
        </p:txBody>
      </p:sp>
      <p:sp>
        <p:nvSpPr>
          <p:cNvPr id="6" name="テキスト ボックス 5">
            <a:extLst>
              <a:ext uri="{FF2B5EF4-FFF2-40B4-BE49-F238E27FC236}">
                <a16:creationId xmlns:a16="http://schemas.microsoft.com/office/drawing/2014/main" id="{FCAE1BB8-EF43-4653-BE31-972FB839BF07}"/>
              </a:ext>
            </a:extLst>
          </p:cNvPr>
          <p:cNvSpPr txBox="1"/>
          <p:nvPr/>
        </p:nvSpPr>
        <p:spPr>
          <a:xfrm>
            <a:off x="2475067" y="5800200"/>
            <a:ext cx="528504" cy="246221"/>
          </a:xfrm>
          <a:prstGeom prst="rect">
            <a:avLst/>
          </a:prstGeom>
          <a:noFill/>
        </p:spPr>
        <p:txBody>
          <a:bodyPr wrap="square" rtlCol="0">
            <a:spAutoFit/>
          </a:bodyPr>
          <a:lstStyle/>
          <a:p>
            <a:r>
              <a:rPr kumimoji="1" lang="ja-JP" altLang="en-US" sz="1000" dirty="0"/>
              <a:t>１</a:t>
            </a:r>
          </a:p>
        </p:txBody>
      </p:sp>
      <p:cxnSp>
        <p:nvCxnSpPr>
          <p:cNvPr id="12" name="直線コネクタ 11">
            <a:extLst>
              <a:ext uri="{FF2B5EF4-FFF2-40B4-BE49-F238E27FC236}">
                <a16:creationId xmlns:a16="http://schemas.microsoft.com/office/drawing/2014/main" id="{FF370704-7BE4-4A42-82D1-0D1C6DEB64DE}"/>
              </a:ext>
            </a:extLst>
          </p:cNvPr>
          <p:cNvCxnSpPr/>
          <p:nvPr/>
        </p:nvCxnSpPr>
        <p:spPr>
          <a:xfrm>
            <a:off x="2643760" y="5986120"/>
            <a:ext cx="0" cy="288845"/>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直線コネクタ 21">
            <a:extLst>
              <a:ext uri="{FF2B5EF4-FFF2-40B4-BE49-F238E27FC236}">
                <a16:creationId xmlns:a16="http://schemas.microsoft.com/office/drawing/2014/main" id="{D54798F1-9B4C-41DF-89CE-C5A4C3866A38}"/>
              </a:ext>
            </a:extLst>
          </p:cNvPr>
          <p:cNvCxnSpPr/>
          <p:nvPr/>
        </p:nvCxnSpPr>
        <p:spPr>
          <a:xfrm>
            <a:off x="2779382" y="5986120"/>
            <a:ext cx="0" cy="288845"/>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D49FEAE2-6647-4844-982E-9EA11F1A548A}"/>
              </a:ext>
            </a:extLst>
          </p:cNvPr>
          <p:cNvCxnSpPr/>
          <p:nvPr/>
        </p:nvCxnSpPr>
        <p:spPr>
          <a:xfrm>
            <a:off x="2908012" y="5986120"/>
            <a:ext cx="0" cy="288845"/>
          </a:xfrm>
          <a:prstGeom prst="line">
            <a:avLst/>
          </a:prstGeom>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2997A65E-F74A-47D4-B232-C2C144C3954F}"/>
              </a:ext>
            </a:extLst>
          </p:cNvPr>
          <p:cNvSpPr txBox="1"/>
          <p:nvPr/>
        </p:nvSpPr>
        <p:spPr>
          <a:xfrm>
            <a:off x="2643306" y="5800200"/>
            <a:ext cx="471705" cy="230832"/>
          </a:xfrm>
          <a:prstGeom prst="rect">
            <a:avLst/>
          </a:prstGeom>
          <a:noFill/>
        </p:spPr>
        <p:txBody>
          <a:bodyPr wrap="square" rtlCol="0">
            <a:spAutoFit/>
          </a:bodyPr>
          <a:lstStyle/>
          <a:p>
            <a:r>
              <a:rPr lang="ja-JP" altLang="en-US" sz="900" dirty="0"/>
              <a:t>２</a:t>
            </a:r>
            <a:endParaRPr kumimoji="1" lang="ja-JP" altLang="en-US" sz="900" dirty="0"/>
          </a:p>
        </p:txBody>
      </p:sp>
      <p:sp>
        <p:nvSpPr>
          <p:cNvPr id="4" name="スライド番号プレースホルダー 3">
            <a:extLst>
              <a:ext uri="{FF2B5EF4-FFF2-40B4-BE49-F238E27FC236}">
                <a16:creationId xmlns:a16="http://schemas.microsoft.com/office/drawing/2014/main" id="{65F8D71D-840D-E143-9BBD-EF2096789A26}"/>
              </a:ext>
            </a:extLst>
          </p:cNvPr>
          <p:cNvSpPr>
            <a:spLocks noGrp="1"/>
          </p:cNvSpPr>
          <p:nvPr>
            <p:ph type="sldNum" sz="quarter" idx="12"/>
          </p:nvPr>
        </p:nvSpPr>
        <p:spPr/>
        <p:txBody>
          <a:bodyPr/>
          <a:lstStyle/>
          <a:p>
            <a:fld id="{14E76869-AFF4-41E2-8EFB-328209F00C72}" type="slidenum">
              <a:rPr kumimoji="1" lang="ja-JP" altLang="en-US" smtClean="0"/>
              <a:t>5</a:t>
            </a:fld>
            <a:endParaRPr kumimoji="1" lang="ja-JP" altLang="en-US"/>
          </a:p>
        </p:txBody>
      </p:sp>
    </p:spTree>
    <p:extLst>
      <p:ext uri="{BB962C8B-B14F-4D97-AF65-F5344CB8AC3E}">
        <p14:creationId xmlns:p14="http://schemas.microsoft.com/office/powerpoint/2010/main" val="5641164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BCA07F1E-20B9-4CB8-9621-CB333974C208}"/>
                  </a:ext>
                </a:extLst>
              </p:cNvPr>
              <p:cNvSpPr>
                <a:spLocks noGrp="1"/>
              </p:cNvSpPr>
              <p:nvPr>
                <p:ph idx="1"/>
              </p:nvPr>
            </p:nvSpPr>
            <p:spPr>
              <a:xfrm>
                <a:off x="263768" y="1044358"/>
                <a:ext cx="11664463" cy="4997980"/>
              </a:xfrm>
            </p:spPr>
            <p:txBody>
              <a:bodyPr>
                <a:normAutofit/>
              </a:bodyPr>
              <a:lstStyle/>
              <a:p>
                <a:pPr marL="0" indent="0">
                  <a:buNone/>
                </a:pPr>
                <a:r>
                  <a:rPr lang="ja-JP" altLang="en-US" sz="3600"/>
                  <a:t>総合１位</a:t>
                </a:r>
                <a:r>
                  <a:rPr kumimoji="1" lang="ja-JP" altLang="en-US" sz="3600"/>
                  <a:t>が</a:t>
                </a:r>
                <a:r>
                  <a:rPr kumimoji="1" lang="en-US" altLang="ja-JP" sz="3600" dirty="0"/>
                  <a:t>i</a:t>
                </a:r>
                <a:r>
                  <a:rPr kumimoji="1" lang="ja-JP" altLang="en-US" sz="3600" dirty="0"/>
                  <a:t>番目にいる確率は</a:t>
                </a:r>
                <a14:m>
                  <m:oMath xmlns:m="http://schemas.openxmlformats.org/officeDocument/2006/math">
                    <m:f>
                      <m:fPr>
                        <m:ctrlPr>
                          <a:rPr kumimoji="1" lang="en-US" altLang="ja-JP" sz="3600" i="1" smtClean="0">
                            <a:latin typeface="Cambria Math" panose="02040503050406030204" pitchFamily="18" charset="0"/>
                          </a:rPr>
                        </m:ctrlPr>
                      </m:fPr>
                      <m:num>
                        <m:r>
                          <a:rPr kumimoji="1" lang="en-US" altLang="ja-JP" sz="3600" b="0" i="1" smtClean="0">
                            <a:latin typeface="Cambria Math" panose="02040503050406030204" pitchFamily="18" charset="0"/>
                          </a:rPr>
                          <m:t>1</m:t>
                        </m:r>
                      </m:num>
                      <m:den>
                        <m:r>
                          <a:rPr kumimoji="1" lang="en-US" altLang="ja-JP" sz="3600" b="0" i="1" smtClean="0">
                            <a:latin typeface="Cambria Math" panose="02040503050406030204" pitchFamily="18" charset="0"/>
                          </a:rPr>
                          <m:t>𝑛</m:t>
                        </m:r>
                      </m:den>
                    </m:f>
                    <m:r>
                      <a:rPr lang="ja-JP" altLang="en-US" sz="3600" i="1">
                        <a:latin typeface="Cambria Math" panose="02040503050406030204" pitchFamily="18" charset="0"/>
                      </a:rPr>
                      <m:t>なので</m:t>
                    </m:r>
                  </m:oMath>
                </a14:m>
                <a:endParaRPr lang="en-US" altLang="ja-JP" sz="3600" dirty="0"/>
              </a:p>
              <a:p>
                <a:pPr marL="0" indent="0">
                  <a:buNone/>
                </a:pPr>
                <a:endParaRPr kumimoji="1" lang="en-US" altLang="ja-JP" sz="3600" dirty="0"/>
              </a:p>
              <a:p>
                <a:pPr marL="0" indent="0" algn="ctr">
                  <a:buNone/>
                </a:pPr>
                <a14:m>
                  <m:oMathPara xmlns:m="http://schemas.openxmlformats.org/officeDocument/2006/math">
                    <m:oMathParaPr>
                      <m:jc m:val="centerGroup"/>
                    </m:oMathParaPr>
                    <m:oMath xmlns:m="http://schemas.openxmlformats.org/officeDocument/2006/math">
                      <m:f>
                        <m:fPr>
                          <m:ctrlPr>
                            <a:rPr kumimoji="1" lang="en-US" altLang="ja-JP" sz="3600" i="1" smtClean="0">
                              <a:latin typeface="Cambria Math" panose="02040503050406030204" pitchFamily="18" charset="0"/>
                            </a:rPr>
                          </m:ctrlPr>
                        </m:fPr>
                        <m:num>
                          <m:r>
                            <a:rPr kumimoji="1" lang="en-US" altLang="ja-JP" sz="3600" b="0" i="1" smtClean="0">
                              <a:latin typeface="Cambria Math" panose="02040503050406030204" pitchFamily="18" charset="0"/>
                            </a:rPr>
                            <m:t>1</m:t>
                          </m:r>
                        </m:num>
                        <m:den>
                          <m:r>
                            <a:rPr kumimoji="1" lang="en-US" altLang="ja-JP" sz="3600" b="0" i="1" smtClean="0">
                              <a:latin typeface="Cambria Math" panose="02040503050406030204" pitchFamily="18" charset="0"/>
                            </a:rPr>
                            <m:t>𝑛</m:t>
                          </m:r>
                        </m:den>
                      </m:f>
                      <m:f>
                        <m:fPr>
                          <m:ctrlPr>
                            <a:rPr kumimoji="1" lang="en-US" altLang="ja-JP" sz="3600" i="1" smtClean="0">
                              <a:latin typeface="Cambria Math" panose="02040503050406030204" pitchFamily="18" charset="0"/>
                            </a:rPr>
                          </m:ctrlPr>
                        </m:fPr>
                        <m:num>
                          <m:r>
                            <a:rPr kumimoji="1" lang="en-US" altLang="ja-JP" sz="3600" b="0" i="1" smtClean="0">
                              <a:latin typeface="Cambria Math" panose="02040503050406030204" pitchFamily="18" charset="0"/>
                            </a:rPr>
                            <m:t>𝑘</m:t>
                          </m:r>
                        </m:num>
                        <m:den>
                          <m:r>
                            <a:rPr kumimoji="1" lang="en-US" altLang="ja-JP" sz="3600" b="0" i="1" smtClean="0">
                              <a:latin typeface="Cambria Math" panose="02040503050406030204" pitchFamily="18" charset="0"/>
                            </a:rPr>
                            <m:t>𝑖</m:t>
                          </m:r>
                          <m:r>
                            <a:rPr kumimoji="1" lang="en-US" altLang="ja-JP" sz="3600" b="0" i="1" smtClean="0">
                              <a:latin typeface="Cambria Math" panose="02040503050406030204" pitchFamily="18" charset="0"/>
                            </a:rPr>
                            <m:t>−1</m:t>
                          </m:r>
                        </m:den>
                      </m:f>
                    </m:oMath>
                  </m:oMathPara>
                </a14:m>
                <a:endParaRPr kumimoji="1" lang="en-US" altLang="ja-JP" sz="3600" dirty="0"/>
              </a:p>
              <a:p>
                <a:pPr marL="0" indent="0">
                  <a:buNone/>
                </a:pPr>
                <a:endParaRPr kumimoji="1" lang="en-US" altLang="ja-JP" sz="3600" dirty="0"/>
              </a:p>
              <a:p>
                <a:pPr marL="0" indent="0">
                  <a:buNone/>
                </a:pPr>
                <a:r>
                  <a:rPr lang="ja-JP" altLang="en-US" sz="3600"/>
                  <a:t>よって求める確率は</a:t>
                </a:r>
                <a:endParaRPr lang="en-US" altLang="ja-JP" sz="3600" i="1" dirty="0">
                  <a:latin typeface="Cambria Math" panose="02040503050406030204" pitchFamily="18" charset="0"/>
                </a:endParaRPr>
              </a:p>
              <a:p>
                <a:pPr marL="0" indent="0">
                  <a:buNone/>
                </a:pPr>
                <a14:m>
                  <m:oMathPara xmlns:m="http://schemas.openxmlformats.org/officeDocument/2006/math">
                    <m:oMathParaPr>
                      <m:jc m:val="centerGroup"/>
                    </m:oMathParaPr>
                    <m:oMath xmlns:m="http://schemas.openxmlformats.org/officeDocument/2006/math">
                      <m:f>
                        <m:fPr>
                          <m:ctrlPr>
                            <a:rPr lang="en-US" altLang="ja-JP" sz="3600" i="1" smtClean="0">
                              <a:latin typeface="Cambria Math" panose="02040503050406030204" pitchFamily="18" charset="0"/>
                            </a:rPr>
                          </m:ctrlPr>
                        </m:fPr>
                        <m:num>
                          <m:r>
                            <a:rPr lang="en-US" altLang="ja-JP" sz="3600" i="1">
                              <a:latin typeface="Cambria Math" panose="02040503050406030204" pitchFamily="18" charset="0"/>
                            </a:rPr>
                            <m:t>1</m:t>
                          </m:r>
                        </m:num>
                        <m:den>
                          <m:r>
                            <a:rPr lang="en-US" altLang="ja-JP" sz="3600" i="1">
                              <a:latin typeface="Cambria Math" panose="02040503050406030204" pitchFamily="18" charset="0"/>
                            </a:rPr>
                            <m:t>𝑛</m:t>
                          </m:r>
                        </m:den>
                      </m:f>
                      <m:nary>
                        <m:naryPr>
                          <m:chr m:val="∑"/>
                          <m:ctrlPr>
                            <a:rPr lang="en-US" altLang="ja-JP" sz="3600" i="1" smtClean="0">
                              <a:latin typeface="Cambria Math" panose="02040503050406030204" pitchFamily="18" charset="0"/>
                            </a:rPr>
                          </m:ctrlPr>
                        </m:naryPr>
                        <m:sub>
                          <m:r>
                            <a:rPr lang="en-US" altLang="ja-JP" sz="3600" b="0" i="1" smtClean="0">
                              <a:latin typeface="Cambria Math" panose="02040503050406030204" pitchFamily="18" charset="0"/>
                            </a:rPr>
                            <m:t>𝑖</m:t>
                          </m:r>
                          <m:r>
                            <a:rPr lang="en-US" altLang="ja-JP" sz="3600" b="0" i="1" smtClean="0">
                              <a:latin typeface="Cambria Math" panose="02040503050406030204" pitchFamily="18" charset="0"/>
                            </a:rPr>
                            <m:t>=</m:t>
                          </m:r>
                          <m:r>
                            <a:rPr lang="en-US" altLang="ja-JP" sz="3600" b="0" i="1" smtClean="0">
                              <a:latin typeface="Cambria Math" panose="02040503050406030204" pitchFamily="18" charset="0"/>
                            </a:rPr>
                            <m:t>𝑘</m:t>
                          </m:r>
                          <m:r>
                            <a:rPr lang="en-US" altLang="ja-JP" sz="3600" b="0" i="1" smtClean="0">
                              <a:latin typeface="Cambria Math" panose="02040503050406030204" pitchFamily="18" charset="0"/>
                            </a:rPr>
                            <m:t>+1</m:t>
                          </m:r>
                        </m:sub>
                        <m:sup>
                          <m:r>
                            <a:rPr lang="en-US" altLang="ja-JP" sz="3600" b="0" i="1" smtClean="0">
                              <a:latin typeface="Cambria Math" panose="02040503050406030204" pitchFamily="18" charset="0"/>
                            </a:rPr>
                            <m:t>𝑛</m:t>
                          </m:r>
                        </m:sup>
                        <m:e>
                          <m:f>
                            <m:fPr>
                              <m:ctrlPr>
                                <a:rPr lang="en-US" altLang="ja-JP" sz="3600" i="1" smtClean="0">
                                  <a:latin typeface="Cambria Math" panose="02040503050406030204" pitchFamily="18" charset="0"/>
                                </a:rPr>
                              </m:ctrlPr>
                            </m:fPr>
                            <m:num>
                              <m:r>
                                <a:rPr lang="en-US" altLang="ja-JP" sz="3600" i="1">
                                  <a:latin typeface="Cambria Math" panose="02040503050406030204" pitchFamily="18" charset="0"/>
                                </a:rPr>
                                <m:t>𝑘</m:t>
                              </m:r>
                            </m:num>
                            <m:den>
                              <m:r>
                                <a:rPr lang="en-US" altLang="ja-JP" sz="3600" i="1" smtClean="0">
                                  <a:latin typeface="Cambria Math" panose="02040503050406030204" pitchFamily="18" charset="0"/>
                                </a:rPr>
                                <m:t>𝑖</m:t>
                              </m:r>
                              <m:r>
                                <a:rPr lang="en-US" altLang="ja-JP" sz="3600" i="1">
                                  <a:latin typeface="Cambria Math" panose="02040503050406030204" pitchFamily="18" charset="0"/>
                                </a:rPr>
                                <m:t>−1</m:t>
                              </m:r>
                            </m:den>
                          </m:f>
                        </m:e>
                      </m:nary>
                    </m:oMath>
                  </m:oMathPara>
                </a14:m>
                <a:endParaRPr lang="en-US" altLang="ja-JP" sz="3600" dirty="0"/>
              </a:p>
              <a:p>
                <a:pPr marL="0" indent="0">
                  <a:buNone/>
                </a:pPr>
                <a:endParaRPr kumimoji="1" lang="en-US" altLang="ja-JP" sz="3600" dirty="0"/>
              </a:p>
            </p:txBody>
          </p:sp>
        </mc:Choice>
        <mc:Fallback xmlns="">
          <p:sp>
            <p:nvSpPr>
              <p:cNvPr id="3" name="コンテンツ プレースホルダー 2">
                <a:extLst>
                  <a:ext uri="{FF2B5EF4-FFF2-40B4-BE49-F238E27FC236}">
                    <a16:creationId xmlns:a16="http://schemas.microsoft.com/office/drawing/2014/main" id="{BCA07F1E-20B9-4CB8-9621-CB333974C208}"/>
                  </a:ext>
                </a:extLst>
              </p:cNvPr>
              <p:cNvSpPr>
                <a:spLocks noGrp="1" noRot="1" noChangeAspect="1" noMove="1" noResize="1" noEditPoints="1" noAdjustHandles="1" noChangeArrowheads="1" noChangeShapeType="1" noTextEdit="1"/>
              </p:cNvSpPr>
              <p:nvPr>
                <p:ph idx="1"/>
              </p:nvPr>
            </p:nvSpPr>
            <p:spPr>
              <a:xfrm>
                <a:off x="263768" y="1044358"/>
                <a:ext cx="11664463" cy="4997980"/>
              </a:xfrm>
              <a:blipFill>
                <a:blip r:embed="rId2"/>
                <a:stretch>
                  <a:fillRect l="-1523" t="-506" b="-54430"/>
                </a:stretch>
              </a:blipFill>
            </p:spPr>
            <p:txBody>
              <a:bodyPr/>
              <a:lstStyle/>
              <a:p>
                <a:r>
                  <a:rPr lang="ja-JP" altLang="en-US">
                    <a:noFill/>
                  </a:rPr>
                  <a:t> </a:t>
                </a:r>
              </a:p>
            </p:txBody>
          </p:sp>
        </mc:Fallback>
      </mc:AlternateContent>
      <p:sp>
        <p:nvSpPr>
          <p:cNvPr id="4" name="テキスト ボックス 3">
            <a:extLst>
              <a:ext uri="{FF2B5EF4-FFF2-40B4-BE49-F238E27FC236}">
                <a16:creationId xmlns:a16="http://schemas.microsoft.com/office/drawing/2014/main" id="{78875CE3-9C54-47E9-8977-2E1237FF9757}"/>
              </a:ext>
            </a:extLst>
          </p:cNvPr>
          <p:cNvSpPr txBox="1"/>
          <p:nvPr/>
        </p:nvSpPr>
        <p:spPr>
          <a:xfrm>
            <a:off x="8343900" y="3105834"/>
            <a:ext cx="1283677" cy="646331"/>
          </a:xfrm>
          <a:prstGeom prst="rect">
            <a:avLst/>
          </a:prstGeom>
          <a:noFill/>
        </p:spPr>
        <p:txBody>
          <a:bodyPr wrap="square" rtlCol="0">
            <a:spAutoFit/>
          </a:bodyPr>
          <a:lstStyle/>
          <a:p>
            <a:r>
              <a:rPr kumimoji="1" lang="en-US" altLang="ja-JP" sz="3600" dirty="0"/>
              <a:t>(2)</a:t>
            </a:r>
            <a:endParaRPr kumimoji="1" lang="ja-JP" altLang="en-US" sz="3600" dirty="0"/>
          </a:p>
        </p:txBody>
      </p:sp>
      <p:sp>
        <p:nvSpPr>
          <p:cNvPr id="5" name="テキスト ボックス 4">
            <a:extLst>
              <a:ext uri="{FF2B5EF4-FFF2-40B4-BE49-F238E27FC236}">
                <a16:creationId xmlns:a16="http://schemas.microsoft.com/office/drawing/2014/main" id="{3BB15A13-D32C-47FD-A69C-5E6B4CF9B42A}"/>
              </a:ext>
            </a:extLst>
          </p:cNvPr>
          <p:cNvSpPr txBox="1"/>
          <p:nvPr/>
        </p:nvSpPr>
        <p:spPr>
          <a:xfrm>
            <a:off x="8343900" y="5167311"/>
            <a:ext cx="1283677" cy="646331"/>
          </a:xfrm>
          <a:prstGeom prst="rect">
            <a:avLst/>
          </a:prstGeom>
          <a:noFill/>
        </p:spPr>
        <p:txBody>
          <a:bodyPr wrap="square" rtlCol="0">
            <a:spAutoFit/>
          </a:bodyPr>
          <a:lstStyle/>
          <a:p>
            <a:r>
              <a:rPr kumimoji="1" lang="en-US" altLang="ja-JP" sz="3600" dirty="0"/>
              <a:t>(</a:t>
            </a:r>
            <a:r>
              <a:rPr lang="en-US" altLang="ja-JP" sz="3600" dirty="0"/>
              <a:t>3</a:t>
            </a:r>
            <a:r>
              <a:rPr kumimoji="1" lang="en-US" altLang="ja-JP" sz="3600" dirty="0"/>
              <a:t>)</a:t>
            </a:r>
            <a:endParaRPr kumimoji="1" lang="ja-JP" altLang="en-US" sz="3600" dirty="0"/>
          </a:p>
        </p:txBody>
      </p:sp>
      <p:sp>
        <p:nvSpPr>
          <p:cNvPr id="6" name="スライド番号プレースホルダー 5">
            <a:extLst>
              <a:ext uri="{FF2B5EF4-FFF2-40B4-BE49-F238E27FC236}">
                <a16:creationId xmlns:a16="http://schemas.microsoft.com/office/drawing/2014/main" id="{BCBC23FA-0C3A-F048-B9CB-78DC7D5621C2}"/>
              </a:ext>
            </a:extLst>
          </p:cNvPr>
          <p:cNvSpPr>
            <a:spLocks noGrp="1"/>
          </p:cNvSpPr>
          <p:nvPr>
            <p:ph type="sldNum" sz="quarter" idx="12"/>
          </p:nvPr>
        </p:nvSpPr>
        <p:spPr/>
        <p:txBody>
          <a:bodyPr/>
          <a:lstStyle/>
          <a:p>
            <a:fld id="{14E76869-AFF4-41E2-8EFB-328209F00C72}" type="slidenum">
              <a:rPr kumimoji="1" lang="ja-JP" altLang="en-US" smtClean="0"/>
              <a:t>6</a:t>
            </a:fld>
            <a:endParaRPr kumimoji="1" lang="ja-JP" altLang="en-US"/>
          </a:p>
        </p:txBody>
      </p:sp>
    </p:spTree>
    <p:extLst>
      <p:ext uri="{BB962C8B-B14F-4D97-AF65-F5344CB8AC3E}">
        <p14:creationId xmlns:p14="http://schemas.microsoft.com/office/powerpoint/2010/main" val="3074699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BCA07F1E-20B9-4CB8-9621-CB333974C208}"/>
                  </a:ext>
                </a:extLst>
              </p:cNvPr>
              <p:cNvSpPr>
                <a:spLocks noGrp="1"/>
              </p:cNvSpPr>
              <p:nvPr>
                <p:ph idx="1"/>
              </p:nvPr>
            </p:nvSpPr>
            <p:spPr>
              <a:xfrm>
                <a:off x="264420" y="736600"/>
                <a:ext cx="11663160" cy="5384799"/>
              </a:xfrm>
            </p:spPr>
            <p:txBody>
              <a:bodyPr>
                <a:normAutofit fontScale="92500" lnSpcReduction="10000"/>
              </a:bodyPr>
              <a:lstStyle/>
              <a:p>
                <a:pPr marL="0" indent="0">
                  <a:lnSpc>
                    <a:spcPct val="100000"/>
                  </a:lnSpc>
                  <a:buNone/>
                </a:pPr>
                <a:r>
                  <a:rPr lang="en-US" altLang="ja-JP" sz="4000" dirty="0">
                    <a:latin typeface="Cambria Math" panose="02040503050406030204" pitchFamily="18" charset="0"/>
                  </a:rPr>
                  <a:t>n</a:t>
                </a:r>
                <a:r>
                  <a:rPr lang="ja-JP" altLang="en-US" sz="4000" dirty="0">
                    <a:latin typeface="Cambria Math" panose="02040503050406030204" pitchFamily="18" charset="0"/>
                  </a:rPr>
                  <a:t>の値が十分に大きい時、近似を用いると式</a:t>
                </a:r>
                <a:r>
                  <a:rPr lang="en-US" altLang="ja-JP" sz="4000" dirty="0">
                    <a:latin typeface="Cambria Math" panose="02040503050406030204" pitchFamily="18" charset="0"/>
                  </a:rPr>
                  <a:t>(3)</a:t>
                </a:r>
                <a:r>
                  <a:rPr lang="ja-JP" altLang="en-US" sz="4000" dirty="0">
                    <a:latin typeface="Cambria Math" panose="02040503050406030204" pitchFamily="18" charset="0"/>
                  </a:rPr>
                  <a:t>の値は</a:t>
                </a:r>
                <a:endParaRPr lang="en-US" altLang="ja-JP" sz="4000" dirty="0">
                  <a:latin typeface="Cambria Math" panose="02040503050406030204" pitchFamily="18" charset="0"/>
                </a:endParaRPr>
              </a:p>
              <a:p>
                <a:pPr marL="0" indent="0">
                  <a:lnSpc>
                    <a:spcPct val="100000"/>
                  </a:lnSpc>
                  <a:buNone/>
                </a:pPr>
                <a:endParaRPr lang="en-US" altLang="ja-JP" sz="4000" dirty="0">
                  <a:latin typeface="Cambria Math" panose="02040503050406030204" pitchFamily="18" charset="0"/>
                </a:endParaRPr>
              </a:p>
              <a:p>
                <a:pPr marL="0" indent="0">
                  <a:lnSpc>
                    <a:spcPct val="100000"/>
                  </a:lnSpc>
                  <a:buNone/>
                </a:pPr>
                <a14:m>
                  <m:oMathPara xmlns:m="http://schemas.openxmlformats.org/officeDocument/2006/math">
                    <m:oMathParaPr>
                      <m:jc m:val="centerGroup"/>
                    </m:oMathParaPr>
                    <m:oMath xmlns:m="http://schemas.openxmlformats.org/officeDocument/2006/math">
                      <m:r>
                        <a:rPr lang="en-US" altLang="ja-JP" sz="4000" b="0" i="1" smtClean="0">
                          <a:latin typeface="Cambria Math" panose="02040503050406030204" pitchFamily="18" charset="0"/>
                        </a:rPr>
                        <m:t>𝑘</m:t>
                      </m:r>
                      <m:r>
                        <a:rPr lang="en-US" altLang="ja-JP" sz="4000" b="0" i="1" smtClean="0">
                          <a:latin typeface="Cambria Math" panose="02040503050406030204" pitchFamily="18" charset="0"/>
                        </a:rPr>
                        <m:t>=</m:t>
                      </m:r>
                      <m:f>
                        <m:fPr>
                          <m:ctrlPr>
                            <a:rPr lang="en-US" altLang="ja-JP" sz="4000" i="1" smtClean="0">
                              <a:latin typeface="Cambria Math" panose="02040503050406030204" pitchFamily="18" charset="0"/>
                            </a:rPr>
                          </m:ctrlPr>
                        </m:fPr>
                        <m:num>
                          <m:r>
                            <a:rPr lang="en-US" altLang="ja-JP" sz="4000" b="0" i="1" smtClean="0">
                              <a:latin typeface="Cambria Math" panose="02040503050406030204" pitchFamily="18" charset="0"/>
                            </a:rPr>
                            <m:t>𝑛</m:t>
                          </m:r>
                        </m:num>
                        <m:den>
                          <m:r>
                            <a:rPr lang="en-US" altLang="ja-JP" sz="4000" b="0" i="1" smtClean="0">
                              <a:latin typeface="Cambria Math" panose="02040503050406030204" pitchFamily="18" charset="0"/>
                            </a:rPr>
                            <m:t>𝑒</m:t>
                          </m:r>
                        </m:den>
                      </m:f>
                    </m:oMath>
                  </m:oMathPara>
                </a14:m>
                <a:endParaRPr lang="en-US" altLang="ja-JP" sz="4000" dirty="0">
                  <a:latin typeface="Cambria Math" panose="02040503050406030204" pitchFamily="18" charset="0"/>
                </a:endParaRPr>
              </a:p>
              <a:p>
                <a:pPr marL="0" indent="0">
                  <a:lnSpc>
                    <a:spcPct val="100000"/>
                  </a:lnSpc>
                  <a:buNone/>
                </a:pPr>
                <a:r>
                  <a:rPr lang="ja-JP" altLang="en-US" sz="4000" dirty="0">
                    <a:latin typeface="Cambria Math" panose="02040503050406030204" pitchFamily="18" charset="0"/>
                  </a:rPr>
                  <a:t>となる。</a:t>
                </a:r>
                <a:endParaRPr lang="en-US" altLang="ja-JP" sz="4000" dirty="0">
                  <a:latin typeface="Cambria Math" panose="02040503050406030204" pitchFamily="18" charset="0"/>
                </a:endParaRPr>
              </a:p>
              <a:p>
                <a:pPr marL="0" indent="0">
                  <a:lnSpc>
                    <a:spcPct val="100000"/>
                  </a:lnSpc>
                  <a:buNone/>
                </a:pPr>
                <a:r>
                  <a:rPr lang="ja-JP" altLang="en-US" sz="4000" dirty="0">
                    <a:latin typeface="Cambria Math" panose="02040503050406030204" pitchFamily="18" charset="0"/>
                  </a:rPr>
                  <a:t>つまり、</a:t>
                </a:r>
                <a:r>
                  <a:rPr lang="en-US" altLang="ja-JP" sz="4000" dirty="0">
                    <a:latin typeface="Cambria Math" panose="02040503050406030204" pitchFamily="18" charset="0"/>
                  </a:rPr>
                  <a:t>n=100</a:t>
                </a:r>
                <a:r>
                  <a:rPr lang="ja-JP" altLang="en-US" sz="4000" dirty="0">
                    <a:latin typeface="Cambria Math" panose="02040503050406030204" pitchFamily="18" charset="0"/>
                  </a:rPr>
                  <a:t>とするならば、</a:t>
                </a:r>
                <a:r>
                  <a:rPr lang="en-US" altLang="ja-JP" sz="4000" dirty="0">
                    <a:latin typeface="Cambria Math" panose="02040503050406030204" pitchFamily="18" charset="0"/>
                  </a:rPr>
                  <a:t>e=2.718….</a:t>
                </a:r>
                <a:r>
                  <a:rPr lang="ja-JP" altLang="en-US" sz="4000" dirty="0">
                    <a:latin typeface="Cambria Math" panose="02040503050406030204" pitchFamily="18" charset="0"/>
                  </a:rPr>
                  <a:t>より、</a:t>
                </a:r>
                <a:endParaRPr lang="en-US" altLang="ja-JP" sz="4000" dirty="0">
                  <a:latin typeface="Cambria Math" panose="02040503050406030204" pitchFamily="18" charset="0"/>
                </a:endParaRPr>
              </a:p>
              <a:p>
                <a:pPr marL="0" indent="0" algn="ctr">
                  <a:lnSpc>
                    <a:spcPct val="100000"/>
                  </a:lnSpc>
                  <a:buNone/>
                </a:pPr>
                <a:r>
                  <a:rPr lang="en-US" altLang="ja-JP" sz="4400" dirty="0">
                    <a:latin typeface="Cambria Math" panose="02040503050406030204" pitchFamily="18" charset="0"/>
                  </a:rPr>
                  <a:t>k</a:t>
                </a:r>
                <a:r>
                  <a:rPr lang="ja-JP" altLang="en-US" sz="4400">
                    <a:latin typeface="Cambria Math" panose="02040503050406030204" pitchFamily="18" charset="0"/>
                  </a:rPr>
                  <a:t>≒</a:t>
                </a:r>
                <a:r>
                  <a:rPr lang="en-US" altLang="ja-JP" sz="4400" dirty="0">
                    <a:latin typeface="Cambria Math" panose="02040503050406030204" pitchFamily="18" charset="0"/>
                  </a:rPr>
                  <a:t>37</a:t>
                </a:r>
              </a:p>
              <a:p>
                <a:pPr marL="0" indent="0">
                  <a:lnSpc>
                    <a:spcPct val="100000"/>
                  </a:lnSpc>
                  <a:buNone/>
                </a:pPr>
                <a:r>
                  <a:rPr lang="ja-JP" altLang="en-US" sz="4000" dirty="0">
                    <a:latin typeface="Cambria Math" panose="02040503050406030204" pitchFamily="18" charset="0"/>
                  </a:rPr>
                  <a:t>つまり</a:t>
                </a:r>
                <a:r>
                  <a:rPr lang="en-US" altLang="ja-JP" sz="4000" dirty="0">
                    <a:latin typeface="Cambria Math" panose="02040503050406030204" pitchFamily="18" charset="0"/>
                  </a:rPr>
                  <a:t>37</a:t>
                </a:r>
                <a:r>
                  <a:rPr lang="ja-JP" altLang="en-US" sz="4000" dirty="0">
                    <a:latin typeface="Cambria Math" panose="02040503050406030204" pitchFamily="18" charset="0"/>
                  </a:rPr>
                  <a:t>人目までを無条件に不採用とし、その後暫定１位の最高記録を上回った人を採用すればよい</a:t>
                </a:r>
                <a:r>
                  <a:rPr lang="ja-JP" altLang="en-US" sz="3600" dirty="0">
                    <a:latin typeface="Cambria Math" panose="02040503050406030204" pitchFamily="18" charset="0"/>
                  </a:rPr>
                  <a:t>。</a:t>
                </a:r>
                <a:endParaRPr lang="en-US" altLang="ja-JP" sz="3600" dirty="0">
                  <a:latin typeface="Cambria Math" panose="02040503050406030204" pitchFamily="18" charset="0"/>
                </a:endParaRPr>
              </a:p>
              <a:p>
                <a:pPr marL="0" indent="0">
                  <a:buNone/>
                </a:pPr>
                <a:endParaRPr lang="en-US" altLang="ja-JP" sz="3600" dirty="0"/>
              </a:p>
              <a:p>
                <a:pPr marL="0" indent="0">
                  <a:buNone/>
                </a:pPr>
                <a:endParaRPr kumimoji="1" lang="en-US" altLang="ja-JP" sz="3600" dirty="0"/>
              </a:p>
            </p:txBody>
          </p:sp>
        </mc:Choice>
        <mc:Fallback xmlns="">
          <p:sp>
            <p:nvSpPr>
              <p:cNvPr id="3" name="コンテンツ プレースホルダー 2">
                <a:extLst>
                  <a:ext uri="{FF2B5EF4-FFF2-40B4-BE49-F238E27FC236}">
                    <a16:creationId xmlns:a16="http://schemas.microsoft.com/office/drawing/2014/main" id="{BCA07F1E-20B9-4CB8-9621-CB333974C208}"/>
                  </a:ext>
                </a:extLst>
              </p:cNvPr>
              <p:cNvSpPr>
                <a:spLocks noGrp="1" noRot="1" noChangeAspect="1" noMove="1" noResize="1" noEditPoints="1" noAdjustHandles="1" noChangeArrowheads="1" noChangeShapeType="1" noTextEdit="1"/>
              </p:cNvSpPr>
              <p:nvPr>
                <p:ph idx="1"/>
              </p:nvPr>
            </p:nvSpPr>
            <p:spPr>
              <a:xfrm>
                <a:off x="264420" y="736600"/>
                <a:ext cx="11663160" cy="5384799"/>
              </a:xfrm>
              <a:blipFill>
                <a:blip r:embed="rId3"/>
                <a:stretch>
                  <a:fillRect l="-1632" t="-2824" r="-326" b="-2588"/>
                </a:stretch>
              </a:blipFill>
            </p:spPr>
            <p:txBody>
              <a:bodyPr/>
              <a:lstStyle/>
              <a:p>
                <a:r>
                  <a:rPr lang="ja-JP" altLang="en-US">
                    <a:noFill/>
                  </a:rPr>
                  <a:t> </a:t>
                </a:r>
              </a:p>
            </p:txBody>
          </p:sp>
        </mc:Fallback>
      </mc:AlternateContent>
      <p:sp>
        <p:nvSpPr>
          <p:cNvPr id="4" name="テキスト ボックス 3">
            <a:extLst>
              <a:ext uri="{FF2B5EF4-FFF2-40B4-BE49-F238E27FC236}">
                <a16:creationId xmlns:a16="http://schemas.microsoft.com/office/drawing/2014/main" id="{51DBB0F4-7E6C-4157-ADAA-94293E892A50}"/>
              </a:ext>
            </a:extLst>
          </p:cNvPr>
          <p:cNvSpPr txBox="1"/>
          <p:nvPr/>
        </p:nvSpPr>
        <p:spPr>
          <a:xfrm>
            <a:off x="7888654" y="2782669"/>
            <a:ext cx="1283677" cy="646331"/>
          </a:xfrm>
          <a:prstGeom prst="rect">
            <a:avLst/>
          </a:prstGeom>
          <a:noFill/>
        </p:spPr>
        <p:txBody>
          <a:bodyPr wrap="square" rtlCol="0">
            <a:spAutoFit/>
          </a:bodyPr>
          <a:lstStyle/>
          <a:p>
            <a:r>
              <a:rPr kumimoji="1" lang="en-US" altLang="ja-JP" sz="3600" dirty="0"/>
              <a:t>(</a:t>
            </a:r>
            <a:r>
              <a:rPr lang="en-US" altLang="ja-JP" sz="3600" dirty="0"/>
              <a:t>4</a:t>
            </a:r>
            <a:r>
              <a:rPr kumimoji="1" lang="en-US" altLang="ja-JP" sz="3600" dirty="0"/>
              <a:t>)</a:t>
            </a:r>
            <a:endParaRPr kumimoji="1" lang="ja-JP" altLang="en-US" sz="3600" dirty="0"/>
          </a:p>
        </p:txBody>
      </p:sp>
      <p:sp>
        <p:nvSpPr>
          <p:cNvPr id="7" name="スライド番号プレースホルダー 6">
            <a:extLst>
              <a:ext uri="{FF2B5EF4-FFF2-40B4-BE49-F238E27FC236}">
                <a16:creationId xmlns:a16="http://schemas.microsoft.com/office/drawing/2014/main" id="{DC606B41-23FD-F941-AAD4-6C20293B85D8}"/>
              </a:ext>
            </a:extLst>
          </p:cNvPr>
          <p:cNvSpPr>
            <a:spLocks noGrp="1"/>
          </p:cNvSpPr>
          <p:nvPr>
            <p:ph type="sldNum" sz="quarter" idx="12"/>
          </p:nvPr>
        </p:nvSpPr>
        <p:spPr/>
        <p:txBody>
          <a:bodyPr/>
          <a:lstStyle/>
          <a:p>
            <a:fld id="{14E76869-AFF4-41E2-8EFB-328209F00C72}" type="slidenum">
              <a:rPr kumimoji="1" lang="ja-JP" altLang="en-US" smtClean="0"/>
              <a:t>7</a:t>
            </a:fld>
            <a:endParaRPr kumimoji="1" lang="ja-JP" altLang="en-US"/>
          </a:p>
        </p:txBody>
      </p:sp>
    </p:spTree>
    <p:extLst>
      <p:ext uri="{BB962C8B-B14F-4D97-AF65-F5344CB8AC3E}">
        <p14:creationId xmlns:p14="http://schemas.microsoft.com/office/powerpoint/2010/main" val="24759829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B148290-65BF-4783-A932-7D880FEF9A0E}"/>
              </a:ext>
            </a:extLst>
          </p:cNvPr>
          <p:cNvSpPr>
            <a:spLocks noGrp="1"/>
          </p:cNvSpPr>
          <p:nvPr>
            <p:ph type="title"/>
          </p:nvPr>
        </p:nvSpPr>
        <p:spPr/>
        <p:txBody>
          <a:bodyPr/>
          <a:lstStyle/>
          <a:p>
            <a:r>
              <a:rPr kumimoji="1" lang="ja-JP" altLang="en-US" b="1"/>
              <a:t>シミュレーション</a:t>
            </a:r>
            <a:r>
              <a:rPr kumimoji="1" lang="en-US" altLang="ja-JP" b="1" dirty="0"/>
              <a:t>(</a:t>
            </a:r>
            <a:r>
              <a:rPr kumimoji="1" lang="ja-JP" altLang="en-US" b="1"/>
              <a:t>ケース１</a:t>
            </a:r>
            <a:r>
              <a:rPr kumimoji="1" lang="en-US" altLang="ja-JP" b="1" dirty="0"/>
              <a:t>)</a:t>
            </a:r>
            <a:endParaRPr kumimoji="1" lang="ja-JP" altLang="en-US" b="1" dirty="0"/>
          </a:p>
        </p:txBody>
      </p:sp>
      <p:sp>
        <p:nvSpPr>
          <p:cNvPr id="3" name="コンテンツ プレースホルダー 2">
            <a:extLst>
              <a:ext uri="{FF2B5EF4-FFF2-40B4-BE49-F238E27FC236}">
                <a16:creationId xmlns:a16="http://schemas.microsoft.com/office/drawing/2014/main" id="{0484EDDA-571F-4B75-87D6-A379B937D737}"/>
              </a:ext>
            </a:extLst>
          </p:cNvPr>
          <p:cNvSpPr>
            <a:spLocks noGrp="1"/>
          </p:cNvSpPr>
          <p:nvPr>
            <p:ph idx="1"/>
          </p:nvPr>
        </p:nvSpPr>
        <p:spPr>
          <a:xfrm>
            <a:off x="372533" y="1842557"/>
            <a:ext cx="11819467" cy="4650317"/>
          </a:xfrm>
        </p:spPr>
        <p:txBody>
          <a:bodyPr>
            <a:normAutofit lnSpcReduction="10000"/>
          </a:bodyPr>
          <a:lstStyle/>
          <a:p>
            <a:pPr marL="0" indent="0">
              <a:buNone/>
            </a:pPr>
            <a:r>
              <a:rPr kumimoji="1" lang="ja-JP" altLang="en-US" sz="3600" dirty="0"/>
              <a:t>計算結果は近似を使用しているため、</a:t>
            </a:r>
            <a:r>
              <a:rPr kumimoji="1" lang="en-US" altLang="ja-JP" sz="3600" dirty="0"/>
              <a:t>n</a:t>
            </a:r>
            <a:r>
              <a:rPr kumimoji="1" lang="ja-JP" altLang="en-US" sz="3600" dirty="0"/>
              <a:t>の値が小さい時でも正しいかシミュレーションを</a:t>
            </a:r>
            <a:r>
              <a:rPr kumimoji="1" lang="ja-JP" altLang="en-US" sz="3600"/>
              <a:t>行った。</a:t>
            </a:r>
            <a:endParaRPr kumimoji="1" lang="en-US" altLang="ja-JP" sz="3600" dirty="0"/>
          </a:p>
          <a:p>
            <a:pPr marL="0" indent="0">
              <a:buNone/>
            </a:pPr>
            <a:r>
              <a:rPr lang="ja-JP" altLang="ja-JP" sz="3600"/>
              <a:t>また、１位の人を採れるかどうかと平均的に良い人を採れるかどうかで判定した。 </a:t>
            </a:r>
            <a:endParaRPr kumimoji="1" lang="en-US" altLang="ja-JP" sz="3600" dirty="0"/>
          </a:p>
          <a:p>
            <a:pPr marL="0" indent="0">
              <a:buNone/>
            </a:pPr>
            <a:r>
              <a:rPr lang="ja-JP" altLang="en-US" sz="3600"/>
              <a:t>設定</a:t>
            </a:r>
            <a:r>
              <a:rPr kumimoji="1" lang="ja-JP" altLang="en-US" sz="3600"/>
              <a:t>は</a:t>
            </a:r>
            <a:r>
              <a:rPr kumimoji="1" lang="ja-JP" altLang="en-US" sz="3600" dirty="0"/>
              <a:t>下記の</a:t>
            </a:r>
            <a:r>
              <a:rPr lang="ja-JP" altLang="en-US" sz="3600" dirty="0"/>
              <a:t>通り</a:t>
            </a:r>
            <a:r>
              <a:rPr kumimoji="1" lang="ja-JP" altLang="en-US" sz="3600" dirty="0"/>
              <a:t>である。</a:t>
            </a:r>
            <a:endParaRPr kumimoji="1" lang="en-US" altLang="ja-JP" sz="3600" dirty="0"/>
          </a:p>
          <a:p>
            <a:r>
              <a:rPr lang="ja-JP" altLang="en-US" sz="3600" dirty="0"/>
              <a:t>全体の人数</a:t>
            </a:r>
            <a:r>
              <a:rPr lang="ja-JP" altLang="en-US" sz="3600"/>
              <a:t>を設定する。</a:t>
            </a:r>
            <a:endParaRPr lang="en-US" altLang="ja-JP" sz="3600" dirty="0"/>
          </a:p>
          <a:p>
            <a:r>
              <a:rPr lang="ja-JP" altLang="en-US" sz="3600"/>
              <a:t>何人目区切る</a:t>
            </a:r>
            <a:r>
              <a:rPr lang="ja-JP" altLang="en-US" sz="3600" dirty="0"/>
              <a:t>かすべての並べ方においてを検証する。</a:t>
            </a:r>
            <a:endParaRPr lang="en-US" altLang="ja-JP" sz="3600" dirty="0"/>
          </a:p>
          <a:p>
            <a:pPr marL="0" indent="0">
              <a:buNone/>
            </a:pPr>
            <a:r>
              <a:rPr lang="ja-JP" altLang="en-US" sz="3600" dirty="0"/>
              <a:t>（</a:t>
            </a:r>
            <a:r>
              <a:rPr lang="en-US" altLang="ja-JP" sz="3600" dirty="0"/>
              <a:t>5</a:t>
            </a:r>
            <a:r>
              <a:rPr lang="ja-JP" altLang="en-US" sz="3600"/>
              <a:t>人の場合、</a:t>
            </a:r>
            <a:r>
              <a:rPr lang="en-US" altLang="ja-JP" sz="3600" dirty="0"/>
              <a:t>120</a:t>
            </a:r>
            <a:r>
              <a:rPr lang="ja-JP" altLang="en-US" sz="3600" dirty="0"/>
              <a:t>通りを検証する</a:t>
            </a:r>
            <a:r>
              <a:rPr lang="ja-JP" altLang="en-US" sz="3600"/>
              <a:t>。）</a:t>
            </a:r>
            <a:endParaRPr kumimoji="1" lang="en-US" altLang="ja-JP" dirty="0"/>
          </a:p>
          <a:p>
            <a:pPr marL="0" indent="0">
              <a:buNone/>
            </a:pPr>
            <a:endParaRPr lang="en-US" altLang="ja-JP" dirty="0"/>
          </a:p>
          <a:p>
            <a:pPr marL="0" indent="0">
              <a:buNone/>
            </a:pPr>
            <a:endParaRPr kumimoji="1" lang="en-US" altLang="ja-JP" dirty="0"/>
          </a:p>
        </p:txBody>
      </p:sp>
      <p:sp>
        <p:nvSpPr>
          <p:cNvPr id="4" name="スライド番号プレースホルダー 3">
            <a:extLst>
              <a:ext uri="{FF2B5EF4-FFF2-40B4-BE49-F238E27FC236}">
                <a16:creationId xmlns:a16="http://schemas.microsoft.com/office/drawing/2014/main" id="{F3B92112-99EE-4945-B7E2-211AE35ED8E2}"/>
              </a:ext>
            </a:extLst>
          </p:cNvPr>
          <p:cNvSpPr>
            <a:spLocks noGrp="1"/>
          </p:cNvSpPr>
          <p:nvPr>
            <p:ph type="sldNum" sz="quarter" idx="12"/>
          </p:nvPr>
        </p:nvSpPr>
        <p:spPr/>
        <p:txBody>
          <a:bodyPr/>
          <a:lstStyle/>
          <a:p>
            <a:fld id="{14E76869-AFF4-41E2-8EFB-328209F00C72}" type="slidenum">
              <a:rPr kumimoji="1" lang="ja-JP" altLang="en-US" smtClean="0"/>
              <a:t>8</a:t>
            </a:fld>
            <a:endParaRPr kumimoji="1" lang="ja-JP" altLang="en-US"/>
          </a:p>
        </p:txBody>
      </p:sp>
    </p:spTree>
    <p:extLst>
      <p:ext uri="{BB962C8B-B14F-4D97-AF65-F5344CB8AC3E}">
        <p14:creationId xmlns:p14="http://schemas.microsoft.com/office/powerpoint/2010/main" val="169849675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2792</TotalTime>
  <Words>899</Words>
  <Application>Microsoft Office PowerPoint</Application>
  <PresentationFormat>ワイド画面</PresentationFormat>
  <Paragraphs>128</Paragraphs>
  <Slides>18</Slides>
  <Notes>5</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18</vt:i4>
      </vt:variant>
    </vt:vector>
  </HeadingPairs>
  <TitlesOfParts>
    <vt:vector size="24" baseType="lpstr">
      <vt:lpstr>游ゴシック</vt:lpstr>
      <vt:lpstr>游ゴシック Light</vt:lpstr>
      <vt:lpstr>Arial</vt:lpstr>
      <vt:lpstr>Cambria Math</vt:lpstr>
      <vt:lpstr>Wingdings</vt:lpstr>
      <vt:lpstr>Office テーマ</vt:lpstr>
      <vt:lpstr>集団面接における 秘書問題シミュレーション</vt:lpstr>
      <vt:lpstr>概要</vt:lpstr>
      <vt:lpstr>目次</vt:lpstr>
      <vt:lpstr>PowerPoint プレゼンテーション</vt:lpstr>
      <vt:lpstr>雇用者側の戦略</vt:lpstr>
      <vt:lpstr>解法</vt:lpstr>
      <vt:lpstr>PowerPoint プレゼンテーション</vt:lpstr>
      <vt:lpstr>PowerPoint プレゼンテーション</vt:lpstr>
      <vt:lpstr>シミュレーション(ケース１)</vt:lpstr>
      <vt:lpstr>結果-1　1位の人を採用した回数</vt:lpstr>
      <vt:lpstr>結果-2　採用した人の順位の平均 </vt:lpstr>
      <vt:lpstr>集団面接の場合のシミュレーション</vt:lpstr>
      <vt:lpstr>シミュレーション(ケース２)</vt:lpstr>
      <vt:lpstr>結果-3　採用した順位別の回数(n=10)</vt:lpstr>
      <vt:lpstr>結果-4　採用した順位別の回数(n=11)</vt:lpstr>
      <vt:lpstr>結果-5　採用した人の順位の平均(n=10) </vt:lpstr>
      <vt:lpstr>結果-6　採用した人の順位の平均(n=11)</vt:lpstr>
      <vt:lpstr>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目的</dc:title>
  <dc:creator>匡紘 岡澤</dc:creator>
  <cp:lastModifiedBy>岡澤 匡紘</cp:lastModifiedBy>
  <cp:revision>78</cp:revision>
  <cp:lastPrinted>2019-11-19T03:59:31Z</cp:lastPrinted>
  <dcterms:created xsi:type="dcterms:W3CDTF">2019-10-25T07:10:07Z</dcterms:created>
  <dcterms:modified xsi:type="dcterms:W3CDTF">2020-02-13T16:38:43Z</dcterms:modified>
</cp:coreProperties>
</file>