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326" r:id="rId3"/>
    <p:sldId id="257" r:id="rId4"/>
    <p:sldId id="274" r:id="rId5"/>
    <p:sldId id="327" r:id="rId6"/>
    <p:sldId id="258" r:id="rId7"/>
    <p:sldId id="276" r:id="rId8"/>
    <p:sldId id="287" r:id="rId9"/>
    <p:sldId id="286" r:id="rId10"/>
    <p:sldId id="290" r:id="rId11"/>
    <p:sldId id="305" r:id="rId12"/>
    <p:sldId id="348" r:id="rId13"/>
    <p:sldId id="342" r:id="rId14"/>
    <p:sldId id="332" r:id="rId15"/>
    <p:sldId id="347" r:id="rId16"/>
    <p:sldId id="301" r:id="rId17"/>
    <p:sldId id="330" r:id="rId18"/>
    <p:sldId id="338" r:id="rId19"/>
    <p:sldId id="336" r:id="rId20"/>
    <p:sldId id="339" r:id="rId21"/>
    <p:sldId id="335" r:id="rId22"/>
    <p:sldId id="349" r:id="rId23"/>
    <p:sldId id="350" r:id="rId24"/>
    <p:sldId id="337"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2"/>
    <p:restoredTop sz="78517"/>
  </p:normalViewPr>
  <p:slideViewPr>
    <p:cSldViewPr snapToGrid="0" snapToObjects="1">
      <p:cViewPr varScale="1">
        <p:scale>
          <a:sx n="74" d="100"/>
          <a:sy n="74" d="100"/>
        </p:scale>
        <p:origin x="192" y="48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1752"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45A90B2-48D9-C74F-B88B-E2BFCDDF02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5AF44FE-122A-E04E-8A35-6CB21CD0DE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00BF34-0913-F749-A4C3-DFB3E5D0C55F}" type="datetimeFigureOut">
              <a:rPr kumimoji="1" lang="ja-JP" altLang="en-US" smtClean="0"/>
              <a:t>2020/2/10</a:t>
            </a:fld>
            <a:endParaRPr kumimoji="1" lang="ja-JP" altLang="en-US"/>
          </a:p>
        </p:txBody>
      </p:sp>
      <p:sp>
        <p:nvSpPr>
          <p:cNvPr id="4" name="フッター プレースホルダー 3">
            <a:extLst>
              <a:ext uri="{FF2B5EF4-FFF2-40B4-BE49-F238E27FC236}">
                <a16:creationId xmlns:a16="http://schemas.microsoft.com/office/drawing/2014/main" id="{052BCBC3-D063-2D46-8DEE-FC14D9F85D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DF6E522-D96E-B647-A6A8-F03FF4DB7D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104D81-EDED-DE43-BB81-6D632168768A}" type="slidenum">
              <a:rPr kumimoji="1" lang="ja-JP" altLang="en-US" smtClean="0"/>
              <a:t>‹#›</a:t>
            </a:fld>
            <a:endParaRPr kumimoji="1" lang="ja-JP" altLang="en-US"/>
          </a:p>
        </p:txBody>
      </p:sp>
    </p:spTree>
    <p:extLst>
      <p:ext uri="{BB962C8B-B14F-4D97-AF65-F5344CB8AC3E}">
        <p14:creationId xmlns:p14="http://schemas.microsoft.com/office/powerpoint/2010/main" val="2707664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9B5E5-0AF4-1548-B856-60BE2A97C0EA}" type="datetimeFigureOut">
              <a:rPr kumimoji="1" lang="ja-JP" altLang="en-US" smtClean="0"/>
              <a:t>2020/2/10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DF256-2F43-714F-9817-AEC2BF6A4075}" type="slidenum">
              <a:rPr kumimoji="1" lang="ja-JP" altLang="en-US" smtClean="0"/>
              <a:t>‹#›</a:t>
            </a:fld>
            <a:endParaRPr kumimoji="1" lang="ja-JP" altLang="en-US"/>
          </a:p>
        </p:txBody>
      </p:sp>
    </p:spTree>
    <p:extLst>
      <p:ext uri="{BB962C8B-B14F-4D97-AF65-F5344CB8AC3E}">
        <p14:creationId xmlns:p14="http://schemas.microsoft.com/office/powerpoint/2010/main" val="38783575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畳み込みニューラルネットによる周波数解析について研究しました。</a:t>
            </a:r>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1</a:t>
            </a:fld>
            <a:endParaRPr kumimoji="1" lang="ja-JP" altLang="en-US"/>
          </a:p>
        </p:txBody>
      </p:sp>
    </p:spTree>
    <p:extLst>
      <p:ext uri="{BB962C8B-B14F-4D97-AF65-F5344CB8AC3E}">
        <p14:creationId xmlns:p14="http://schemas.microsoft.com/office/powerpoint/2010/main" val="2402370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検証結果です。最小二乗誤差の値からノイズが小さい場合は学習モデル１、学習モデル２ともに推定が行えていますが、ノイズありで学習させた学習モデル②の方が精度が良いと言う結果でした。</a:t>
            </a:r>
            <a:endParaRPr kumimoji="1" lang="en-US" altLang="ja-JP" dirty="0"/>
          </a:p>
          <a:p>
            <a:r>
              <a:rPr kumimoji="1" lang="ja-JP" altLang="en-US"/>
              <a:t>これは学習モデル２はノイズの影響を抑えるように学習したためだと考えられます。</a:t>
            </a:r>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10</a:t>
            </a:fld>
            <a:endParaRPr kumimoji="1" lang="ja-JP" altLang="en-US"/>
          </a:p>
        </p:txBody>
      </p:sp>
    </p:spTree>
    <p:extLst>
      <p:ext uri="{BB962C8B-B14F-4D97-AF65-F5344CB8AC3E}">
        <p14:creationId xmlns:p14="http://schemas.microsoft.com/office/powerpoint/2010/main" val="292316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次に２つ目の検証の合成波から望む周波数とその振幅を推定で切るかです。</a:t>
            </a:r>
            <a:endParaRPr kumimoji="1" lang="en-US" altLang="ja-JP" dirty="0"/>
          </a:p>
          <a:p>
            <a:r>
              <a:rPr kumimoji="1" lang="ja-JP" altLang="en-US"/>
              <a:t>テストデータは学習した波形と学習していない波形の合成波と学習した波形同士の合成波の二種類です。前者は学習した波形の周波数、後者は二つの波形の周波数を推定します。</a:t>
            </a:r>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11</a:t>
            </a:fld>
            <a:endParaRPr kumimoji="1" lang="ja-JP" altLang="en-US"/>
          </a:p>
        </p:txBody>
      </p:sp>
    </p:spTree>
    <p:extLst>
      <p:ext uri="{BB962C8B-B14F-4D97-AF65-F5344CB8AC3E}">
        <p14:creationId xmlns:p14="http://schemas.microsoft.com/office/powerpoint/2010/main" val="183736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　結果です。まず一つ目のテストデータの、学習していない波形との合成波を入力したときの最小二乗誤差の結果からノイズを学習した学習モデル②のみ推定を行うことができました。</a:t>
            </a:r>
            <a:endParaRPr kumimoji="1" lang="en-US" altLang="ja-JP" dirty="0"/>
          </a:p>
          <a:p>
            <a:r>
              <a:rPr kumimoji="1" lang="ja-JP" altLang="en-US"/>
              <a:t>そして学習した波形同士の合成波では周波数の推定は行え、振幅の推定に誤差が生じました。</a:t>
            </a:r>
            <a:endParaRPr kumimoji="1" lang="en-US" altLang="ja-JP" dirty="0"/>
          </a:p>
          <a:p>
            <a:r>
              <a:rPr kumimoji="1" lang="ja-JP" altLang="en-US"/>
              <a:t>これより合成波に対しては、ノイズを学習させると推定でき、振幅の推定には誤差が生じる場合があるという結論になります。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12</a:t>
            </a:fld>
            <a:endParaRPr kumimoji="1" lang="ja-JP" altLang="en-US"/>
          </a:p>
        </p:txBody>
      </p:sp>
    </p:spTree>
    <p:extLst>
      <p:ext uri="{BB962C8B-B14F-4D97-AF65-F5344CB8AC3E}">
        <p14:creationId xmlns:p14="http://schemas.microsoft.com/office/powerpoint/2010/main" val="3831881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最後の検証の学習していない周波数とその振幅の推定です。テストデータは学習した</a:t>
            </a:r>
            <a:r>
              <a:rPr kumimoji="1" lang="en-US" altLang="ja-JP" dirty="0"/>
              <a:t>41Hz~50Hz</a:t>
            </a:r>
            <a:r>
              <a:rPr kumimoji="1" lang="ja-JP" altLang="en-US"/>
              <a:t>を除く</a:t>
            </a:r>
            <a:r>
              <a:rPr kumimoji="1" lang="en-US" altLang="ja-JP" dirty="0"/>
              <a:t>1~100Hz</a:t>
            </a:r>
            <a:r>
              <a:rPr kumimoji="1" lang="ja-JP" altLang="en-US"/>
              <a:t>の自然数の波形からなるデータセットと</a:t>
            </a:r>
            <a:endParaRPr kumimoji="1" lang="en-US" altLang="ja-JP" dirty="0"/>
          </a:p>
          <a:p>
            <a:r>
              <a:rPr kumimoji="1" lang="en-US" altLang="ja-JP" dirty="0"/>
              <a:t>40.4~41.6Hz</a:t>
            </a:r>
            <a:r>
              <a:rPr kumimoji="1" lang="ja-JP" altLang="en-US"/>
              <a:t>までの</a:t>
            </a:r>
            <a:r>
              <a:rPr kumimoji="1" lang="en-US" altLang="ja-JP" dirty="0"/>
              <a:t>0.1</a:t>
            </a:r>
            <a:r>
              <a:rPr kumimoji="1" lang="ja-JP" altLang="en-US"/>
              <a:t>刻みの波形からなるデータセットの二つで検証します。</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13</a:t>
            </a:fld>
            <a:endParaRPr kumimoji="1" lang="ja-JP" altLang="en-US"/>
          </a:p>
        </p:txBody>
      </p:sp>
    </p:spTree>
    <p:extLst>
      <p:ext uri="{BB962C8B-B14F-4D97-AF65-F5344CB8AC3E}">
        <p14:creationId xmlns:p14="http://schemas.microsoft.com/office/powerpoint/2010/main" val="443953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一つ目のテストデータ</a:t>
            </a:r>
            <a:r>
              <a:rPr kumimoji="1" lang="en-US" altLang="ja-JP" dirty="0"/>
              <a:t>3-A</a:t>
            </a:r>
            <a:r>
              <a:rPr kumimoji="1" lang="ja-JP" altLang="en-US"/>
              <a:t>の結果です。モデルの出力と中間層から抽出された特徴を比較します。学習していない波形の特徴と出力はノイズの特徴、出力とほぼ同じ結果になりました。このことから学習していない波形はノイズと判断されるために推定は行えないと考えられます。</a:t>
            </a:r>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14</a:t>
            </a:fld>
            <a:endParaRPr kumimoji="1" lang="ja-JP" altLang="en-US"/>
          </a:p>
        </p:txBody>
      </p:sp>
    </p:spTree>
    <p:extLst>
      <p:ext uri="{BB962C8B-B14F-4D97-AF65-F5344CB8AC3E}">
        <p14:creationId xmlns:p14="http://schemas.microsoft.com/office/powerpoint/2010/main" val="415287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次テストデータ</a:t>
            </a:r>
            <a:r>
              <a:rPr kumimoji="1" lang="en-US" altLang="ja-JP" dirty="0"/>
              <a:t>3-B</a:t>
            </a:r>
            <a:r>
              <a:rPr kumimoji="1" lang="ja-JP" altLang="en-US"/>
              <a:t>の結果です。学習した周波数から</a:t>
            </a:r>
            <a:r>
              <a:rPr kumimoji="1" lang="en-US" altLang="ja-JP" dirty="0"/>
              <a:t>0.5Hz</a:t>
            </a:r>
            <a:r>
              <a:rPr kumimoji="1" lang="ja-JP" altLang="en-US"/>
              <a:t>離れるとノイズと判断されます。しかし誤差</a:t>
            </a:r>
            <a:r>
              <a:rPr kumimoji="1" lang="en-US" altLang="ja-JP" dirty="0"/>
              <a:t>0.4H</a:t>
            </a:r>
            <a:r>
              <a:rPr kumimoji="1" lang="ja-JP" altLang="en-US"/>
              <a:t>以内からは振幅の値がだんだんと大きく出力されていきます。</a:t>
            </a:r>
            <a:endParaRPr kumimoji="1" lang="en-US" altLang="ja-JP" dirty="0"/>
          </a:p>
          <a:p>
            <a:r>
              <a:rPr kumimoji="1" lang="ja-JP" altLang="en-US"/>
              <a:t>具体的には推定できていませんが近い波形という認識をモデルは行えています。またノイズを学習した学習モデル②の方が認識する範囲が狭いことから、認識する範囲は学習モデルによって変化することがわかりました。</a:t>
            </a:r>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15</a:t>
            </a:fld>
            <a:endParaRPr kumimoji="1" lang="ja-JP" altLang="en-US"/>
          </a:p>
        </p:txBody>
      </p:sp>
    </p:spTree>
    <p:extLst>
      <p:ext uri="{BB962C8B-B14F-4D97-AF65-F5344CB8AC3E}">
        <p14:creationId xmlns:p14="http://schemas.microsoft.com/office/powerpoint/2010/main" val="2299858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研究の結果は</a:t>
            </a:r>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16</a:t>
            </a:fld>
            <a:endParaRPr kumimoji="1" lang="ja-JP" altLang="en-US"/>
          </a:p>
        </p:txBody>
      </p:sp>
    </p:spTree>
    <p:extLst>
      <p:ext uri="{BB962C8B-B14F-4D97-AF65-F5344CB8AC3E}">
        <p14:creationId xmlns:p14="http://schemas.microsoft.com/office/powerpoint/2010/main" val="255697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23</a:t>
            </a:fld>
            <a:endParaRPr kumimoji="1" lang="ja-JP" altLang="en-US"/>
          </a:p>
        </p:txBody>
      </p:sp>
    </p:spTree>
    <p:extLst>
      <p:ext uri="{BB962C8B-B14F-4D97-AF65-F5344CB8AC3E}">
        <p14:creationId xmlns:p14="http://schemas.microsoft.com/office/powerpoint/2010/main" val="405977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2</a:t>
            </a:fld>
            <a:endParaRPr kumimoji="1" lang="ja-JP" altLang="en-US"/>
          </a:p>
        </p:txBody>
      </p:sp>
    </p:spTree>
    <p:extLst>
      <p:ext uri="{BB962C8B-B14F-4D97-AF65-F5344CB8AC3E}">
        <p14:creationId xmlns:p14="http://schemas.microsoft.com/office/powerpoint/2010/main" val="105170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3</a:t>
            </a:fld>
            <a:endParaRPr kumimoji="1" lang="ja-JP" altLang="en-US"/>
          </a:p>
        </p:txBody>
      </p:sp>
    </p:spTree>
    <p:extLst>
      <p:ext uri="{BB962C8B-B14F-4D97-AF65-F5344CB8AC3E}">
        <p14:creationId xmlns:p14="http://schemas.microsoft.com/office/powerpoint/2010/main" val="53058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本研究の問題設定として</a:t>
            </a:r>
            <a:r>
              <a:rPr kumimoji="1" lang="en-US" altLang="ja-JP" dirty="0"/>
              <a:t>0~1</a:t>
            </a:r>
            <a:r>
              <a:rPr kumimoji="1" lang="ja-JP" altLang="en-US"/>
              <a:t>秒で振幅</a:t>
            </a:r>
            <a:r>
              <a:rPr kumimoji="1" lang="en-US" altLang="ja-JP" dirty="0"/>
              <a:t>a</a:t>
            </a:r>
            <a:r>
              <a:rPr kumimoji="1" lang="ja-JP" altLang="en-US"/>
              <a:t>周波数</a:t>
            </a:r>
            <a:r>
              <a:rPr kumimoji="1" lang="en-US" altLang="ja-JP" dirty="0"/>
              <a:t>f</a:t>
            </a:r>
            <a:r>
              <a:rPr kumimoji="1" lang="ja-JP" altLang="en-US"/>
              <a:t>をパラメータとした</a:t>
            </a:r>
            <a:r>
              <a:rPr kumimoji="1" lang="en-US" altLang="ja-JP" dirty="0"/>
              <a:t>sin</a:t>
            </a:r>
            <a:r>
              <a:rPr kumimoji="1" lang="ja-JP" altLang="en-US"/>
              <a:t>波を</a:t>
            </a:r>
            <a:r>
              <a:rPr kumimoji="1" lang="en-US" altLang="ja-JP" dirty="0"/>
              <a:t>1000Hz</a:t>
            </a:r>
            <a:r>
              <a:rPr kumimoji="1" lang="ja-JP" altLang="en-US"/>
              <a:t>でサンプリングした波形を入力とし、振幅と周波数をモデルに推定察せます。</a:t>
            </a:r>
            <a:endParaRPr kumimoji="1" lang="en-US" altLang="ja-JP" dirty="0"/>
          </a:p>
          <a:p>
            <a:r>
              <a:rPr kumimoji="1" lang="ja-JP" altLang="en-US"/>
              <a:t>学習データには</a:t>
            </a:r>
            <a:r>
              <a:rPr kumimoji="1" lang="en-US" altLang="ja-JP" dirty="0"/>
              <a:t>41~50Hz</a:t>
            </a:r>
            <a:r>
              <a:rPr kumimoji="1" lang="ja-JP" altLang="en-US"/>
              <a:t>までの</a:t>
            </a:r>
            <a:r>
              <a:rPr kumimoji="1" lang="en-US" altLang="ja-JP" dirty="0"/>
              <a:t>sin</a:t>
            </a:r>
            <a:r>
              <a:rPr kumimoji="1" lang="ja-JP" altLang="en-US"/>
              <a:t>波を</a:t>
            </a:r>
            <a:r>
              <a:rPr kumimoji="1" lang="en-US" altLang="ja-JP" dirty="0"/>
              <a:t>1~3db</a:t>
            </a:r>
            <a:r>
              <a:rPr kumimoji="1" lang="ja-JP" altLang="en-US"/>
              <a:t>で変化させた波形を使用しました。また学習モデル</a:t>
            </a:r>
            <a:r>
              <a:rPr kumimoji="1" lang="en-US" altLang="ja-JP" dirty="0"/>
              <a:t>1</a:t>
            </a:r>
            <a:r>
              <a:rPr kumimoji="1" lang="ja-JP" altLang="en-US"/>
              <a:t>にはガウスノイズを加えず、学習モデル</a:t>
            </a:r>
            <a:r>
              <a:rPr kumimoji="1" lang="en-US" altLang="ja-JP" dirty="0"/>
              <a:t>2</a:t>
            </a:r>
            <a:r>
              <a:rPr kumimoji="1" lang="ja-JP" altLang="en-US"/>
              <a:t>にはガウスノイズを加えたデータを使用しました。周波数と振幅の正解ラベルは</a:t>
            </a:r>
            <a:r>
              <a:rPr kumimoji="1" lang="en-US" altLang="ja-JP" dirty="0"/>
              <a:t>10</a:t>
            </a:r>
            <a:r>
              <a:rPr kumimoji="1" lang="ja-JP" altLang="en-US"/>
              <a:t>この要素を持つベクトルとしました。</a:t>
            </a:r>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4</a:t>
            </a:fld>
            <a:endParaRPr kumimoji="1" lang="ja-JP" altLang="en-US"/>
          </a:p>
        </p:txBody>
      </p:sp>
    </p:spTree>
    <p:extLst>
      <p:ext uri="{BB962C8B-B14F-4D97-AF65-F5344CB8AC3E}">
        <p14:creationId xmlns:p14="http://schemas.microsoft.com/office/powerpoint/2010/main" val="57635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まず本研究の畳み込みニューラルネットモデルの大まかな全体像を説明します。モデルには、波形が直接入力されます。入力されたモデルは周波数と振幅の予想値として</a:t>
            </a:r>
            <a:r>
              <a:rPr kumimoji="1" lang="en-US" altLang="ja-JP" dirty="0"/>
              <a:t>10</a:t>
            </a:r>
            <a:r>
              <a:rPr kumimoji="1" lang="ja-JP" altLang="en-US"/>
              <a:t>この要素を持つベクトルを出力します。学習時には出力と正解ラベルとの誤差を最小二乗誤差で計算し、計算された誤差をモデルに伝搬させることでモデルパラメータを更新します。この時に畳み込みニューラルネットは特徴抽出を自動で学習していきます。</a:t>
            </a:r>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5</a:t>
            </a:fld>
            <a:endParaRPr kumimoji="1" lang="ja-JP" altLang="en-US"/>
          </a:p>
        </p:txBody>
      </p:sp>
    </p:spTree>
    <p:extLst>
      <p:ext uri="{BB962C8B-B14F-4D97-AF65-F5344CB8AC3E}">
        <p14:creationId xmlns:p14="http://schemas.microsoft.com/office/powerpoint/2010/main" val="369432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畳み込みニューラルネットの具体的な説明します。畳み込みニューラルネットとはニューラルネットに畳み込み演算を取り入れたモデルです。畳み込み演算は入力に対しカーネルをスライドさせながら重ね合わせ、線形和をとっていくことで出力を計算します。プーリング演算を行う場合もあります。最大プーリングでは領域の最大値、平均プーリングでは領域の平均値を出力します。</a:t>
            </a:r>
            <a:endParaRPr kumimoji="1" lang="en-US" altLang="ja-JP" dirty="0"/>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6</a:t>
            </a:fld>
            <a:endParaRPr kumimoji="1" lang="ja-JP" altLang="en-US"/>
          </a:p>
        </p:txBody>
      </p:sp>
    </p:spTree>
    <p:extLst>
      <p:ext uri="{BB962C8B-B14F-4D97-AF65-F5344CB8AC3E}">
        <p14:creationId xmlns:p14="http://schemas.microsoft.com/office/powerpoint/2010/main" val="136121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今回使用したモデルアーキテクチャです。モデルの前半で畳み込み演算とプーリング演算を行います。後半は入力と重みの線形和を取りバイアスを加える演算のパーセプトロンモデルを使用し、損失関数には最小二乗誤差を使用しました。</a:t>
            </a:r>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7</a:t>
            </a:fld>
            <a:endParaRPr kumimoji="1" lang="ja-JP" altLang="en-US"/>
          </a:p>
        </p:txBody>
      </p:sp>
    </p:spTree>
    <p:extLst>
      <p:ext uri="{BB962C8B-B14F-4D97-AF65-F5344CB8AC3E}">
        <p14:creationId xmlns:p14="http://schemas.microsoft.com/office/powerpoint/2010/main" val="335923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signalnoize</a:t>
            </a:r>
            <a:r>
              <a:rPr kumimoji="1" lang="ja-JP" altLang="en-US"/>
              <a:t>比は</a:t>
            </a:r>
            <a:r>
              <a:rPr kumimoji="1" lang="en-US" altLang="ja-JP" dirty="0"/>
              <a:t>sin</a:t>
            </a:r>
            <a:r>
              <a:rPr kumimoji="1" lang="ja-JP" altLang="en-US"/>
              <a:t>波の大きさと　</a:t>
            </a:r>
            <a:r>
              <a:rPr kumimoji="1" lang="en-US" altLang="ja-JP" dirty="0"/>
              <a:t>sin</a:t>
            </a:r>
            <a:r>
              <a:rPr kumimoji="1" lang="ja-JP" altLang="en-US"/>
              <a:t>波にガウスノイズを加えた波形の大きさの比で計算しました。</a:t>
            </a:r>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8</a:t>
            </a:fld>
            <a:endParaRPr kumimoji="1" lang="ja-JP" altLang="en-US"/>
          </a:p>
        </p:txBody>
      </p:sp>
    </p:spTree>
    <p:extLst>
      <p:ext uri="{BB962C8B-B14F-4D97-AF65-F5344CB8AC3E}">
        <p14:creationId xmlns:p14="http://schemas.microsoft.com/office/powerpoint/2010/main" val="63752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t>一つ目のノイズ入りデータに対しての検証です。ノイズなしのデータで学習した学習モデル</a:t>
            </a:r>
            <a:r>
              <a:rPr lang="en-US" altLang="ja-JP" sz="1200" dirty="0"/>
              <a:t>1</a:t>
            </a:r>
            <a:r>
              <a:rPr lang="ja-JP" altLang="en-US" sz="1200"/>
              <a:t>とノイズを付加したデータで学習した学習モデル</a:t>
            </a:r>
            <a:r>
              <a:rPr lang="en-US" altLang="ja-JP" sz="1200" dirty="0"/>
              <a:t>2</a:t>
            </a:r>
            <a:r>
              <a:rPr lang="ja-JP" altLang="en-US" sz="1200"/>
              <a:t>の二つのモデルにノイズ入りデータを入力し、検証しました。</a:t>
            </a:r>
            <a:endParaRPr kumimoji="1" lang="ja-JP" altLang="en-US"/>
          </a:p>
        </p:txBody>
      </p:sp>
      <p:sp>
        <p:nvSpPr>
          <p:cNvPr id="4" name="スライド番号プレースホルダー 3"/>
          <p:cNvSpPr>
            <a:spLocks noGrp="1"/>
          </p:cNvSpPr>
          <p:nvPr>
            <p:ph type="sldNum" sz="quarter" idx="5"/>
          </p:nvPr>
        </p:nvSpPr>
        <p:spPr/>
        <p:txBody>
          <a:bodyPr/>
          <a:lstStyle/>
          <a:p>
            <a:fld id="{9C1DF256-2F43-714F-9817-AEC2BF6A4075}" type="slidenum">
              <a:rPr kumimoji="1" lang="ja-JP" altLang="en-US" smtClean="0"/>
              <a:t>9</a:t>
            </a:fld>
            <a:endParaRPr kumimoji="1" lang="ja-JP" altLang="en-US"/>
          </a:p>
        </p:txBody>
      </p:sp>
    </p:spTree>
    <p:extLst>
      <p:ext uri="{BB962C8B-B14F-4D97-AF65-F5344CB8AC3E}">
        <p14:creationId xmlns:p14="http://schemas.microsoft.com/office/powerpoint/2010/main" val="344540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F4830-AE8C-BA4E-8981-EEBB576FE26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221C217-8EE6-C14A-9BB7-5DA288CD77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0123224-1C87-624D-B81E-0CCEC58F96E7}"/>
              </a:ext>
            </a:extLst>
          </p:cNvPr>
          <p:cNvSpPr>
            <a:spLocks noGrp="1"/>
          </p:cNvSpPr>
          <p:nvPr>
            <p:ph type="dt" sz="half" idx="10"/>
          </p:nvPr>
        </p:nvSpPr>
        <p:spPr/>
        <p:txBody>
          <a:bodyPr/>
          <a:lstStyle/>
          <a:p>
            <a:fld id="{F7EA312D-F234-924A-ABBA-22C3CDA121F4}" type="datetime1">
              <a:rPr kumimoji="1" lang="ja-JP" altLang="en-US" smtClean="0"/>
              <a:t>2020/2/10</a:t>
            </a:fld>
            <a:endParaRPr kumimoji="1" lang="ja-JP" altLang="en-US"/>
          </a:p>
        </p:txBody>
      </p:sp>
      <p:sp>
        <p:nvSpPr>
          <p:cNvPr id="5" name="フッター プレースホルダー 4">
            <a:extLst>
              <a:ext uri="{FF2B5EF4-FFF2-40B4-BE49-F238E27FC236}">
                <a16:creationId xmlns:a16="http://schemas.microsoft.com/office/drawing/2014/main" id="{B6E3BDFE-3655-1840-A17F-8D79704B59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652264-EDEA-EB43-836E-7262A02F8733}"/>
              </a:ext>
            </a:extLst>
          </p:cNvPr>
          <p:cNvSpPr>
            <a:spLocks noGrp="1"/>
          </p:cNvSpPr>
          <p:nvPr>
            <p:ph type="sldNum" sz="quarter" idx="12"/>
          </p:nvPr>
        </p:nvSpPr>
        <p:spPr>
          <a:xfrm>
            <a:off x="9296400" y="6356349"/>
            <a:ext cx="2743200" cy="365125"/>
          </a:xfrm>
        </p:spPr>
        <p:txBody>
          <a:bodyPr/>
          <a:lstStyle>
            <a:lvl1pPr>
              <a:defRPr sz="2500" baseline="0">
                <a:solidFill>
                  <a:schemeClr val="tx1"/>
                </a:solidFill>
              </a:defRPr>
            </a:lvl1pPr>
          </a:lstStyle>
          <a:p>
            <a:fld id="{FC7454B7-B354-6646-8FAB-ADCE3757C32C}" type="slidenum">
              <a:rPr lang="ja-JP" altLang="en-US" smtClean="0"/>
              <a:pPr/>
              <a:t>‹#›</a:t>
            </a:fld>
            <a:endParaRPr lang="ja-JP" altLang="en-US"/>
          </a:p>
        </p:txBody>
      </p:sp>
    </p:spTree>
    <p:extLst>
      <p:ext uri="{BB962C8B-B14F-4D97-AF65-F5344CB8AC3E}">
        <p14:creationId xmlns:p14="http://schemas.microsoft.com/office/powerpoint/2010/main" val="365568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51A838-15A2-014A-ABB7-BED3AD825BD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3CDA6B-D6C5-6E4B-B51E-C1A3697DD940}"/>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343446-3721-9B48-A3C3-08ACE9F23057}"/>
              </a:ext>
            </a:extLst>
          </p:cNvPr>
          <p:cNvSpPr>
            <a:spLocks noGrp="1"/>
          </p:cNvSpPr>
          <p:nvPr>
            <p:ph type="dt" sz="half" idx="10"/>
          </p:nvPr>
        </p:nvSpPr>
        <p:spPr/>
        <p:txBody>
          <a:bodyPr/>
          <a:lstStyle/>
          <a:p>
            <a:fld id="{36EAE993-74E6-694B-BF50-1CD9399ED2E7}" type="datetime1">
              <a:rPr kumimoji="1" lang="ja-JP" altLang="en-US" smtClean="0"/>
              <a:t>2020/2/10</a:t>
            </a:fld>
            <a:endParaRPr kumimoji="1" lang="ja-JP" altLang="en-US"/>
          </a:p>
        </p:txBody>
      </p:sp>
      <p:sp>
        <p:nvSpPr>
          <p:cNvPr id="5" name="フッター プレースホルダー 4">
            <a:extLst>
              <a:ext uri="{FF2B5EF4-FFF2-40B4-BE49-F238E27FC236}">
                <a16:creationId xmlns:a16="http://schemas.microsoft.com/office/drawing/2014/main" id="{1060F921-08A2-B14D-BD15-126BCA7057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D45C68-1124-C340-911C-987E246CBBD0}"/>
              </a:ext>
            </a:extLst>
          </p:cNvPr>
          <p:cNvSpPr>
            <a:spLocks noGrp="1"/>
          </p:cNvSpPr>
          <p:nvPr>
            <p:ph type="sldNum" sz="quarter" idx="12"/>
          </p:nvPr>
        </p:nvSpPr>
        <p:spPr/>
        <p:txBody>
          <a:bodyPr/>
          <a:lstStyle/>
          <a:p>
            <a:fld id="{FC7454B7-B354-6646-8FAB-ADCE3757C32C}" type="slidenum">
              <a:rPr kumimoji="1" lang="ja-JP" altLang="en-US" smtClean="0"/>
              <a:t>‹#›</a:t>
            </a:fld>
            <a:endParaRPr kumimoji="1" lang="ja-JP" altLang="en-US"/>
          </a:p>
        </p:txBody>
      </p:sp>
    </p:spTree>
    <p:extLst>
      <p:ext uri="{BB962C8B-B14F-4D97-AF65-F5344CB8AC3E}">
        <p14:creationId xmlns:p14="http://schemas.microsoft.com/office/powerpoint/2010/main" val="313765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DF8F27B-C2B9-9148-93A8-DF21153E7E4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8CBB59-082B-3947-B968-9A7D9415C219}"/>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20002D-3922-A84B-92DA-996990A801A6}"/>
              </a:ext>
            </a:extLst>
          </p:cNvPr>
          <p:cNvSpPr>
            <a:spLocks noGrp="1"/>
          </p:cNvSpPr>
          <p:nvPr>
            <p:ph type="dt" sz="half" idx="10"/>
          </p:nvPr>
        </p:nvSpPr>
        <p:spPr/>
        <p:txBody>
          <a:bodyPr/>
          <a:lstStyle/>
          <a:p>
            <a:fld id="{F0FF0BBA-873F-FD46-BA69-8AD529BD7311}" type="datetime1">
              <a:rPr kumimoji="1" lang="ja-JP" altLang="en-US" smtClean="0"/>
              <a:t>2020/2/10</a:t>
            </a:fld>
            <a:endParaRPr kumimoji="1" lang="ja-JP" altLang="en-US"/>
          </a:p>
        </p:txBody>
      </p:sp>
      <p:sp>
        <p:nvSpPr>
          <p:cNvPr id="5" name="フッター プレースホルダー 4">
            <a:extLst>
              <a:ext uri="{FF2B5EF4-FFF2-40B4-BE49-F238E27FC236}">
                <a16:creationId xmlns:a16="http://schemas.microsoft.com/office/drawing/2014/main" id="{4AF4A66F-516A-C749-A984-8B8664AFEA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6933D4-6C73-2D43-A72A-A66EB2FE717E}"/>
              </a:ext>
            </a:extLst>
          </p:cNvPr>
          <p:cNvSpPr>
            <a:spLocks noGrp="1"/>
          </p:cNvSpPr>
          <p:nvPr>
            <p:ph type="sldNum" sz="quarter" idx="12"/>
          </p:nvPr>
        </p:nvSpPr>
        <p:spPr/>
        <p:txBody>
          <a:bodyPr/>
          <a:lstStyle/>
          <a:p>
            <a:fld id="{FC7454B7-B354-6646-8FAB-ADCE3757C32C}" type="slidenum">
              <a:rPr kumimoji="1" lang="ja-JP" altLang="en-US" smtClean="0"/>
              <a:t>‹#›</a:t>
            </a:fld>
            <a:endParaRPr kumimoji="1" lang="ja-JP" altLang="en-US"/>
          </a:p>
        </p:txBody>
      </p:sp>
    </p:spTree>
    <p:extLst>
      <p:ext uri="{BB962C8B-B14F-4D97-AF65-F5344CB8AC3E}">
        <p14:creationId xmlns:p14="http://schemas.microsoft.com/office/powerpoint/2010/main" val="255449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B3C1FD-2B8A-E744-8CD1-B65944861D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CA5144-D8BE-8C46-9A4F-5210AC4B77FA}"/>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9A75AD-3577-864A-A34D-B59E46D2DCD8}"/>
              </a:ext>
            </a:extLst>
          </p:cNvPr>
          <p:cNvSpPr>
            <a:spLocks noGrp="1"/>
          </p:cNvSpPr>
          <p:nvPr>
            <p:ph type="dt" sz="half" idx="10"/>
          </p:nvPr>
        </p:nvSpPr>
        <p:spPr/>
        <p:txBody>
          <a:bodyPr/>
          <a:lstStyle/>
          <a:p>
            <a:fld id="{49732839-2FE1-054C-B48D-3B93BDFE608E}" type="datetime1">
              <a:rPr kumimoji="1" lang="ja-JP" altLang="en-US" smtClean="0"/>
              <a:t>2020/2/10</a:t>
            </a:fld>
            <a:endParaRPr kumimoji="1" lang="ja-JP" altLang="en-US"/>
          </a:p>
        </p:txBody>
      </p:sp>
      <p:sp>
        <p:nvSpPr>
          <p:cNvPr id="5" name="フッター プレースホルダー 4">
            <a:extLst>
              <a:ext uri="{FF2B5EF4-FFF2-40B4-BE49-F238E27FC236}">
                <a16:creationId xmlns:a16="http://schemas.microsoft.com/office/drawing/2014/main" id="{A51C9986-103E-9A4D-AFC2-BB940D627C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76559F-3D3E-E449-A821-A29CBCE51DEB}"/>
              </a:ext>
            </a:extLst>
          </p:cNvPr>
          <p:cNvSpPr>
            <a:spLocks noGrp="1"/>
          </p:cNvSpPr>
          <p:nvPr>
            <p:ph type="sldNum" sz="quarter" idx="12"/>
          </p:nvPr>
        </p:nvSpPr>
        <p:spPr>
          <a:xfrm>
            <a:off x="9448800" y="6311900"/>
            <a:ext cx="2743200" cy="365125"/>
          </a:xfrm>
        </p:spPr>
        <p:txBody>
          <a:bodyPr/>
          <a:lstStyle>
            <a:lvl1pPr>
              <a:defRPr sz="3000" baseline="0">
                <a:solidFill>
                  <a:schemeClr val="tx1"/>
                </a:solidFill>
              </a:defRPr>
            </a:lvl1pPr>
          </a:lstStyle>
          <a:p>
            <a:fld id="{FC7454B7-B354-6646-8FAB-ADCE3757C32C}" type="slidenum">
              <a:rPr lang="ja-JP" altLang="en-US" smtClean="0"/>
              <a:pPr/>
              <a:t>‹#›</a:t>
            </a:fld>
            <a:endParaRPr lang="ja-JP" altLang="en-US"/>
          </a:p>
        </p:txBody>
      </p:sp>
    </p:spTree>
    <p:extLst>
      <p:ext uri="{BB962C8B-B14F-4D97-AF65-F5344CB8AC3E}">
        <p14:creationId xmlns:p14="http://schemas.microsoft.com/office/powerpoint/2010/main" val="239673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EE61F-A908-6D4A-9E1E-6FFFAC6C976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EEA715-5E09-7D40-803D-51875090A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C8DCFB-EE82-5946-A0F2-379FA3F40906}"/>
              </a:ext>
            </a:extLst>
          </p:cNvPr>
          <p:cNvSpPr>
            <a:spLocks noGrp="1"/>
          </p:cNvSpPr>
          <p:nvPr>
            <p:ph type="dt" sz="half" idx="10"/>
          </p:nvPr>
        </p:nvSpPr>
        <p:spPr/>
        <p:txBody>
          <a:bodyPr/>
          <a:lstStyle/>
          <a:p>
            <a:fld id="{C8500ABB-0C6D-8940-9665-BD532AA61BEF}" type="datetime1">
              <a:rPr kumimoji="1" lang="ja-JP" altLang="en-US" smtClean="0"/>
              <a:t>2020/2/10</a:t>
            </a:fld>
            <a:endParaRPr kumimoji="1" lang="ja-JP" altLang="en-US"/>
          </a:p>
        </p:txBody>
      </p:sp>
      <p:sp>
        <p:nvSpPr>
          <p:cNvPr id="5" name="フッター プレースホルダー 4">
            <a:extLst>
              <a:ext uri="{FF2B5EF4-FFF2-40B4-BE49-F238E27FC236}">
                <a16:creationId xmlns:a16="http://schemas.microsoft.com/office/drawing/2014/main" id="{281F0F04-7CC9-844F-9C3E-64F8F70E19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E56745-D214-1C46-B824-DD1741E92537}"/>
              </a:ext>
            </a:extLst>
          </p:cNvPr>
          <p:cNvSpPr>
            <a:spLocks noGrp="1"/>
          </p:cNvSpPr>
          <p:nvPr>
            <p:ph type="sldNum" sz="quarter" idx="12"/>
          </p:nvPr>
        </p:nvSpPr>
        <p:spPr/>
        <p:txBody>
          <a:bodyPr/>
          <a:lstStyle/>
          <a:p>
            <a:fld id="{FC7454B7-B354-6646-8FAB-ADCE3757C32C}" type="slidenum">
              <a:rPr kumimoji="1" lang="ja-JP" altLang="en-US" smtClean="0"/>
              <a:t>‹#›</a:t>
            </a:fld>
            <a:endParaRPr kumimoji="1" lang="ja-JP" altLang="en-US"/>
          </a:p>
        </p:txBody>
      </p:sp>
    </p:spTree>
    <p:extLst>
      <p:ext uri="{BB962C8B-B14F-4D97-AF65-F5344CB8AC3E}">
        <p14:creationId xmlns:p14="http://schemas.microsoft.com/office/powerpoint/2010/main" val="168687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52DAA8-7BE1-9443-9F12-2D31ECD9DB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FE8849-B5AE-6B43-877D-B83F193C0C5C}"/>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1F9B07-8F94-B844-AE43-A5A0D0AB2438}"/>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6A63655-618C-1246-845C-D653B04333D1}"/>
              </a:ext>
            </a:extLst>
          </p:cNvPr>
          <p:cNvSpPr>
            <a:spLocks noGrp="1"/>
          </p:cNvSpPr>
          <p:nvPr>
            <p:ph type="dt" sz="half" idx="10"/>
          </p:nvPr>
        </p:nvSpPr>
        <p:spPr/>
        <p:txBody>
          <a:bodyPr/>
          <a:lstStyle/>
          <a:p>
            <a:fld id="{3362AD2C-890E-D542-962A-4476AE1B43CF}" type="datetime1">
              <a:rPr kumimoji="1" lang="ja-JP" altLang="en-US" smtClean="0"/>
              <a:t>2020/2/10</a:t>
            </a:fld>
            <a:endParaRPr kumimoji="1" lang="ja-JP" altLang="en-US"/>
          </a:p>
        </p:txBody>
      </p:sp>
      <p:sp>
        <p:nvSpPr>
          <p:cNvPr id="6" name="フッター プレースホルダー 5">
            <a:extLst>
              <a:ext uri="{FF2B5EF4-FFF2-40B4-BE49-F238E27FC236}">
                <a16:creationId xmlns:a16="http://schemas.microsoft.com/office/drawing/2014/main" id="{A3220D69-88DB-B74D-A8D8-F6CBE3E56F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B8C732E-3B72-0D4D-8EBE-6BB1AE932F6C}"/>
              </a:ext>
            </a:extLst>
          </p:cNvPr>
          <p:cNvSpPr>
            <a:spLocks noGrp="1"/>
          </p:cNvSpPr>
          <p:nvPr>
            <p:ph type="sldNum" sz="quarter" idx="12"/>
          </p:nvPr>
        </p:nvSpPr>
        <p:spPr/>
        <p:txBody>
          <a:bodyPr/>
          <a:lstStyle/>
          <a:p>
            <a:fld id="{FC7454B7-B354-6646-8FAB-ADCE3757C32C}" type="slidenum">
              <a:rPr kumimoji="1" lang="ja-JP" altLang="en-US" smtClean="0"/>
              <a:t>‹#›</a:t>
            </a:fld>
            <a:endParaRPr kumimoji="1" lang="ja-JP" altLang="en-US"/>
          </a:p>
        </p:txBody>
      </p:sp>
    </p:spTree>
    <p:extLst>
      <p:ext uri="{BB962C8B-B14F-4D97-AF65-F5344CB8AC3E}">
        <p14:creationId xmlns:p14="http://schemas.microsoft.com/office/powerpoint/2010/main" val="21674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6A35E-8099-CB48-B4A9-7E2E44BB7EF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B86846-B3AF-B24D-BB0B-07D9134A4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5F6D174-3A3F-2740-A429-B8EA44E52B77}"/>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C3528A2-09EF-C84D-A0D8-6685F15ACF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6A32DCC1-08FC-034F-869E-955CCEA14DA8}"/>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9079E7C-AC52-A44A-91D6-E5C032C564FD}"/>
              </a:ext>
            </a:extLst>
          </p:cNvPr>
          <p:cNvSpPr>
            <a:spLocks noGrp="1"/>
          </p:cNvSpPr>
          <p:nvPr>
            <p:ph type="dt" sz="half" idx="10"/>
          </p:nvPr>
        </p:nvSpPr>
        <p:spPr/>
        <p:txBody>
          <a:bodyPr/>
          <a:lstStyle/>
          <a:p>
            <a:fld id="{FD37BA4E-F349-9545-8D58-03F24410830C}" type="datetime1">
              <a:rPr kumimoji="1" lang="ja-JP" altLang="en-US" smtClean="0"/>
              <a:t>2020/2/10</a:t>
            </a:fld>
            <a:endParaRPr kumimoji="1" lang="ja-JP" altLang="en-US"/>
          </a:p>
        </p:txBody>
      </p:sp>
      <p:sp>
        <p:nvSpPr>
          <p:cNvPr id="8" name="フッター プレースホルダー 7">
            <a:extLst>
              <a:ext uri="{FF2B5EF4-FFF2-40B4-BE49-F238E27FC236}">
                <a16:creationId xmlns:a16="http://schemas.microsoft.com/office/drawing/2014/main" id="{D67CCA7B-034F-0144-A26D-01CB0B42609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FC51B6E-2A23-DA40-983D-EF3107D23F9C}"/>
              </a:ext>
            </a:extLst>
          </p:cNvPr>
          <p:cNvSpPr>
            <a:spLocks noGrp="1"/>
          </p:cNvSpPr>
          <p:nvPr>
            <p:ph type="sldNum" sz="quarter" idx="12"/>
          </p:nvPr>
        </p:nvSpPr>
        <p:spPr/>
        <p:txBody>
          <a:bodyPr/>
          <a:lstStyle/>
          <a:p>
            <a:fld id="{FC7454B7-B354-6646-8FAB-ADCE3757C32C}" type="slidenum">
              <a:rPr kumimoji="1" lang="ja-JP" altLang="en-US" smtClean="0"/>
              <a:t>‹#›</a:t>
            </a:fld>
            <a:endParaRPr kumimoji="1" lang="ja-JP" altLang="en-US"/>
          </a:p>
        </p:txBody>
      </p:sp>
    </p:spTree>
    <p:extLst>
      <p:ext uri="{BB962C8B-B14F-4D97-AF65-F5344CB8AC3E}">
        <p14:creationId xmlns:p14="http://schemas.microsoft.com/office/powerpoint/2010/main" val="368797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55296F-94B8-D549-A92C-60041A1998F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1759E0D-F785-994B-8381-ECCCE53A7573}"/>
              </a:ext>
            </a:extLst>
          </p:cNvPr>
          <p:cNvSpPr>
            <a:spLocks noGrp="1"/>
          </p:cNvSpPr>
          <p:nvPr>
            <p:ph type="dt" sz="half" idx="10"/>
          </p:nvPr>
        </p:nvSpPr>
        <p:spPr/>
        <p:txBody>
          <a:bodyPr/>
          <a:lstStyle/>
          <a:p>
            <a:fld id="{5BC82F29-FD6A-2D4E-9391-C5D7EB3A053B}" type="datetime1">
              <a:rPr kumimoji="1" lang="ja-JP" altLang="en-US" smtClean="0"/>
              <a:t>2020/2/10</a:t>
            </a:fld>
            <a:endParaRPr kumimoji="1" lang="ja-JP" altLang="en-US"/>
          </a:p>
        </p:txBody>
      </p:sp>
      <p:sp>
        <p:nvSpPr>
          <p:cNvPr id="4" name="フッター プレースホルダー 3">
            <a:extLst>
              <a:ext uri="{FF2B5EF4-FFF2-40B4-BE49-F238E27FC236}">
                <a16:creationId xmlns:a16="http://schemas.microsoft.com/office/drawing/2014/main" id="{E168A600-B0FA-5042-A677-7731CABCA0F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AC9BF5-D1FF-284A-9DC2-1C4F77BDE84B}"/>
              </a:ext>
            </a:extLst>
          </p:cNvPr>
          <p:cNvSpPr>
            <a:spLocks noGrp="1"/>
          </p:cNvSpPr>
          <p:nvPr>
            <p:ph type="sldNum" sz="quarter" idx="12"/>
          </p:nvPr>
        </p:nvSpPr>
        <p:spPr/>
        <p:txBody>
          <a:bodyPr/>
          <a:lstStyle/>
          <a:p>
            <a:fld id="{FC7454B7-B354-6646-8FAB-ADCE3757C32C}" type="slidenum">
              <a:rPr kumimoji="1" lang="ja-JP" altLang="en-US" smtClean="0"/>
              <a:t>‹#›</a:t>
            </a:fld>
            <a:endParaRPr kumimoji="1" lang="ja-JP" altLang="en-US"/>
          </a:p>
        </p:txBody>
      </p:sp>
    </p:spTree>
    <p:extLst>
      <p:ext uri="{BB962C8B-B14F-4D97-AF65-F5344CB8AC3E}">
        <p14:creationId xmlns:p14="http://schemas.microsoft.com/office/powerpoint/2010/main" val="336122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F1C8E70-8AFA-4742-A2FD-F6C479F11E68}"/>
              </a:ext>
            </a:extLst>
          </p:cNvPr>
          <p:cNvSpPr>
            <a:spLocks noGrp="1"/>
          </p:cNvSpPr>
          <p:nvPr>
            <p:ph type="dt" sz="half" idx="10"/>
          </p:nvPr>
        </p:nvSpPr>
        <p:spPr/>
        <p:txBody>
          <a:bodyPr/>
          <a:lstStyle/>
          <a:p>
            <a:fld id="{EF31FC2C-02C1-8F45-BB04-7BF36E4938AE}" type="datetime1">
              <a:rPr kumimoji="1" lang="ja-JP" altLang="en-US" smtClean="0"/>
              <a:t>2020/2/10</a:t>
            </a:fld>
            <a:endParaRPr kumimoji="1" lang="ja-JP" altLang="en-US"/>
          </a:p>
        </p:txBody>
      </p:sp>
      <p:sp>
        <p:nvSpPr>
          <p:cNvPr id="3" name="フッター プレースホルダー 2">
            <a:extLst>
              <a:ext uri="{FF2B5EF4-FFF2-40B4-BE49-F238E27FC236}">
                <a16:creationId xmlns:a16="http://schemas.microsoft.com/office/drawing/2014/main" id="{A5103659-D8A7-8E4E-B579-A59A3C27FE1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93AFBDB-F408-4F41-86B4-3BB1D5E21FED}"/>
              </a:ext>
            </a:extLst>
          </p:cNvPr>
          <p:cNvSpPr>
            <a:spLocks noGrp="1"/>
          </p:cNvSpPr>
          <p:nvPr>
            <p:ph type="sldNum" sz="quarter" idx="12"/>
          </p:nvPr>
        </p:nvSpPr>
        <p:spPr/>
        <p:txBody>
          <a:bodyPr/>
          <a:lstStyle/>
          <a:p>
            <a:fld id="{FC7454B7-B354-6646-8FAB-ADCE3757C32C}" type="slidenum">
              <a:rPr kumimoji="1" lang="ja-JP" altLang="en-US" smtClean="0"/>
              <a:t>‹#›</a:t>
            </a:fld>
            <a:endParaRPr kumimoji="1" lang="ja-JP" altLang="en-US"/>
          </a:p>
        </p:txBody>
      </p:sp>
    </p:spTree>
    <p:extLst>
      <p:ext uri="{BB962C8B-B14F-4D97-AF65-F5344CB8AC3E}">
        <p14:creationId xmlns:p14="http://schemas.microsoft.com/office/powerpoint/2010/main" val="148745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41EC58-3FEB-774D-899D-3A6C418731D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13D516-AC20-6A40-8D6B-C31582AE9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53EC4B0-07D5-E842-A4C3-892208158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6AB717D-640D-FD46-8F66-244A75E3C7E8}"/>
              </a:ext>
            </a:extLst>
          </p:cNvPr>
          <p:cNvSpPr>
            <a:spLocks noGrp="1"/>
          </p:cNvSpPr>
          <p:nvPr>
            <p:ph type="dt" sz="half" idx="10"/>
          </p:nvPr>
        </p:nvSpPr>
        <p:spPr/>
        <p:txBody>
          <a:bodyPr/>
          <a:lstStyle/>
          <a:p>
            <a:fld id="{11244CC5-E681-ED4C-940C-FB125C958002}" type="datetime1">
              <a:rPr kumimoji="1" lang="ja-JP" altLang="en-US" smtClean="0"/>
              <a:t>2020/2/10</a:t>
            </a:fld>
            <a:endParaRPr kumimoji="1" lang="ja-JP" altLang="en-US"/>
          </a:p>
        </p:txBody>
      </p:sp>
      <p:sp>
        <p:nvSpPr>
          <p:cNvPr id="6" name="フッター プレースホルダー 5">
            <a:extLst>
              <a:ext uri="{FF2B5EF4-FFF2-40B4-BE49-F238E27FC236}">
                <a16:creationId xmlns:a16="http://schemas.microsoft.com/office/drawing/2014/main" id="{1BD6B9E7-CE75-8149-BC26-440BC60959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20664B-E95F-984C-A82A-6512AF4759E7}"/>
              </a:ext>
            </a:extLst>
          </p:cNvPr>
          <p:cNvSpPr>
            <a:spLocks noGrp="1"/>
          </p:cNvSpPr>
          <p:nvPr>
            <p:ph type="sldNum" sz="quarter" idx="12"/>
          </p:nvPr>
        </p:nvSpPr>
        <p:spPr/>
        <p:txBody>
          <a:bodyPr/>
          <a:lstStyle/>
          <a:p>
            <a:fld id="{FC7454B7-B354-6646-8FAB-ADCE3757C32C}" type="slidenum">
              <a:rPr kumimoji="1" lang="ja-JP" altLang="en-US" smtClean="0"/>
              <a:t>‹#›</a:t>
            </a:fld>
            <a:endParaRPr kumimoji="1" lang="ja-JP" altLang="en-US"/>
          </a:p>
        </p:txBody>
      </p:sp>
    </p:spTree>
    <p:extLst>
      <p:ext uri="{BB962C8B-B14F-4D97-AF65-F5344CB8AC3E}">
        <p14:creationId xmlns:p14="http://schemas.microsoft.com/office/powerpoint/2010/main" val="89921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D30B6-E568-5341-BDF6-C86E042B42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7D7BCBB-6DF6-EA42-A405-076AA9FBED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5316CC1-CDA6-4747-9C9C-2258FED44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C9D0C19-5DDA-AB47-9FA3-B8BEA15A093B}"/>
              </a:ext>
            </a:extLst>
          </p:cNvPr>
          <p:cNvSpPr>
            <a:spLocks noGrp="1"/>
          </p:cNvSpPr>
          <p:nvPr>
            <p:ph type="dt" sz="half" idx="10"/>
          </p:nvPr>
        </p:nvSpPr>
        <p:spPr/>
        <p:txBody>
          <a:bodyPr/>
          <a:lstStyle/>
          <a:p>
            <a:fld id="{43EF524A-80AE-2A4B-B72D-5EBF42C09356}" type="datetime1">
              <a:rPr kumimoji="1" lang="ja-JP" altLang="en-US" smtClean="0"/>
              <a:t>2020/2/10</a:t>
            </a:fld>
            <a:endParaRPr kumimoji="1" lang="ja-JP" altLang="en-US"/>
          </a:p>
        </p:txBody>
      </p:sp>
      <p:sp>
        <p:nvSpPr>
          <p:cNvPr id="6" name="フッター プレースホルダー 5">
            <a:extLst>
              <a:ext uri="{FF2B5EF4-FFF2-40B4-BE49-F238E27FC236}">
                <a16:creationId xmlns:a16="http://schemas.microsoft.com/office/drawing/2014/main" id="{B01B3CA5-5952-9043-826F-35711B05F4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6DCF6A-FD47-F843-B8BD-798A9492AF12}"/>
              </a:ext>
            </a:extLst>
          </p:cNvPr>
          <p:cNvSpPr>
            <a:spLocks noGrp="1"/>
          </p:cNvSpPr>
          <p:nvPr>
            <p:ph type="sldNum" sz="quarter" idx="12"/>
          </p:nvPr>
        </p:nvSpPr>
        <p:spPr/>
        <p:txBody>
          <a:bodyPr/>
          <a:lstStyle/>
          <a:p>
            <a:fld id="{FC7454B7-B354-6646-8FAB-ADCE3757C32C}" type="slidenum">
              <a:rPr kumimoji="1" lang="ja-JP" altLang="en-US" smtClean="0"/>
              <a:t>‹#›</a:t>
            </a:fld>
            <a:endParaRPr kumimoji="1" lang="ja-JP" altLang="en-US"/>
          </a:p>
        </p:txBody>
      </p:sp>
    </p:spTree>
    <p:extLst>
      <p:ext uri="{BB962C8B-B14F-4D97-AF65-F5344CB8AC3E}">
        <p14:creationId xmlns:p14="http://schemas.microsoft.com/office/powerpoint/2010/main" val="231775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EF98AC-150D-BE48-9E94-BE6BDEA8C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90F9AC-F522-F346-9F18-E57D655CA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193924-6403-AD4F-A1BA-8D487DB92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4E328-6A98-3840-A371-BB3461AE2C30}" type="datetime1">
              <a:rPr kumimoji="1" lang="ja-JP" altLang="en-US" smtClean="0"/>
              <a:t>2020/2/10</a:t>
            </a:fld>
            <a:endParaRPr kumimoji="1" lang="ja-JP" altLang="en-US"/>
          </a:p>
        </p:txBody>
      </p:sp>
      <p:sp>
        <p:nvSpPr>
          <p:cNvPr id="5" name="フッター プレースホルダー 4">
            <a:extLst>
              <a:ext uri="{FF2B5EF4-FFF2-40B4-BE49-F238E27FC236}">
                <a16:creationId xmlns:a16="http://schemas.microsoft.com/office/drawing/2014/main" id="{FD4D9527-98F9-4648-8101-700958201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77FE8E7-E17A-3743-82DE-EBFD879AD0A7}"/>
              </a:ext>
            </a:extLst>
          </p:cNvPr>
          <p:cNvSpPr>
            <a:spLocks noGrp="1"/>
          </p:cNvSpPr>
          <p:nvPr>
            <p:ph type="sldNum" sz="quarter" idx="4"/>
          </p:nvPr>
        </p:nvSpPr>
        <p:spPr>
          <a:xfrm>
            <a:off x="9448800" y="6384698"/>
            <a:ext cx="2743200" cy="365125"/>
          </a:xfrm>
          <a:prstGeom prst="rect">
            <a:avLst/>
          </a:prstGeom>
        </p:spPr>
        <p:txBody>
          <a:bodyPr vert="horz" lIns="91440" tIns="45720" rIns="91440" bIns="45720" rtlCol="0" anchor="ctr"/>
          <a:lstStyle>
            <a:lvl1pPr algn="r">
              <a:defRPr sz="1800">
                <a:solidFill>
                  <a:schemeClr val="tx1"/>
                </a:solidFill>
              </a:defRPr>
            </a:lvl1pPr>
          </a:lstStyle>
          <a:p>
            <a:fld id="{FC7454B7-B354-6646-8FAB-ADCE3757C32C}" type="slidenum">
              <a:rPr lang="ja-JP" altLang="en-US" smtClean="0"/>
              <a:pPr/>
              <a:t>‹#›</a:t>
            </a:fld>
            <a:endParaRPr lang="ja-JP" altLang="en-US"/>
          </a:p>
        </p:txBody>
      </p:sp>
    </p:spTree>
    <p:extLst>
      <p:ext uri="{BB962C8B-B14F-4D97-AF65-F5344CB8AC3E}">
        <p14:creationId xmlns:p14="http://schemas.microsoft.com/office/powerpoint/2010/main" val="288342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emf"/><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436AE9-4F4A-F141-BBF2-A9E6666FB966}"/>
              </a:ext>
            </a:extLst>
          </p:cNvPr>
          <p:cNvSpPr>
            <a:spLocks noGrp="1"/>
          </p:cNvSpPr>
          <p:nvPr>
            <p:ph type="ctrTitle"/>
          </p:nvPr>
        </p:nvSpPr>
        <p:spPr>
          <a:xfrm>
            <a:off x="1524000" y="212941"/>
            <a:ext cx="9144000" cy="1818949"/>
          </a:xfrm>
          <a:ln>
            <a:solidFill>
              <a:schemeClr val="accent1"/>
            </a:solidFill>
          </a:ln>
        </p:spPr>
        <p:txBody>
          <a:bodyPr>
            <a:normAutofit fontScale="90000"/>
          </a:bodyPr>
          <a:lstStyle/>
          <a:p>
            <a:r>
              <a:rPr kumimoji="1" lang="ja-JP" altLang="en-US"/>
              <a:t>畳み込みニューラルネットによる周波数解析の試み</a:t>
            </a:r>
          </a:p>
        </p:txBody>
      </p:sp>
      <p:sp>
        <p:nvSpPr>
          <p:cNvPr id="3" name="字幕 2">
            <a:extLst>
              <a:ext uri="{FF2B5EF4-FFF2-40B4-BE49-F238E27FC236}">
                <a16:creationId xmlns:a16="http://schemas.microsoft.com/office/drawing/2014/main" id="{DB005158-B218-294B-BE11-169F112978BA}"/>
              </a:ext>
            </a:extLst>
          </p:cNvPr>
          <p:cNvSpPr>
            <a:spLocks noGrp="1"/>
          </p:cNvSpPr>
          <p:nvPr>
            <p:ph type="subTitle" idx="1"/>
          </p:nvPr>
        </p:nvSpPr>
        <p:spPr>
          <a:xfrm>
            <a:off x="1687285" y="2225466"/>
            <a:ext cx="9144000" cy="506499"/>
          </a:xfrm>
        </p:spPr>
        <p:txBody>
          <a:bodyPr>
            <a:normAutofit/>
          </a:bodyPr>
          <a:lstStyle/>
          <a:p>
            <a:r>
              <a:rPr kumimoji="1" lang="ja-JP" altLang="en-US"/>
              <a:t>大阪工業大学情報科学部情報メディア学科　</a:t>
            </a:r>
            <a:r>
              <a:rPr kumimoji="1" lang="en-US" altLang="ja-JP" dirty="0"/>
              <a:t>c16051 </a:t>
            </a:r>
            <a:r>
              <a:rPr kumimoji="1" lang="ja-JP" altLang="en-US"/>
              <a:t>塩田紘平</a:t>
            </a:r>
          </a:p>
        </p:txBody>
      </p:sp>
      <p:sp>
        <p:nvSpPr>
          <p:cNvPr id="4" name="テキスト ボックス 3">
            <a:extLst>
              <a:ext uri="{FF2B5EF4-FFF2-40B4-BE49-F238E27FC236}">
                <a16:creationId xmlns:a16="http://schemas.microsoft.com/office/drawing/2014/main" id="{E69F76E5-F343-AC4A-9A3C-64D1E93E9DEA}"/>
              </a:ext>
            </a:extLst>
          </p:cNvPr>
          <p:cNvSpPr txBox="1"/>
          <p:nvPr/>
        </p:nvSpPr>
        <p:spPr>
          <a:xfrm>
            <a:off x="2299194" y="2774442"/>
            <a:ext cx="7593611" cy="3539430"/>
          </a:xfrm>
          <a:prstGeom prst="rect">
            <a:avLst/>
          </a:prstGeom>
          <a:noFill/>
          <a:ln>
            <a:solidFill>
              <a:schemeClr val="accent1"/>
            </a:solidFill>
          </a:ln>
        </p:spPr>
        <p:txBody>
          <a:bodyPr wrap="square" rtlCol="0">
            <a:spAutoFit/>
          </a:bodyPr>
          <a:lstStyle/>
          <a:p>
            <a:r>
              <a:rPr kumimoji="1" lang="ja-JP" altLang="en-US" sz="2800"/>
              <a:t>目次</a:t>
            </a:r>
            <a:endParaRPr kumimoji="1" lang="en-US" altLang="ja-JP" sz="2800" dirty="0"/>
          </a:p>
          <a:p>
            <a:pPr marL="514350" indent="-514350">
              <a:buFont typeface="+mj-lt"/>
              <a:buAutoNum type="arabicPeriod"/>
            </a:pPr>
            <a:r>
              <a:rPr lang="ja-JP" altLang="en-US" sz="2800"/>
              <a:t>概要</a:t>
            </a:r>
            <a:endParaRPr lang="en-US" altLang="ja-JP" sz="2800" dirty="0"/>
          </a:p>
          <a:p>
            <a:pPr marL="514350" indent="-514350">
              <a:buFont typeface="+mj-lt"/>
              <a:buAutoNum type="arabicPeriod"/>
            </a:pPr>
            <a:r>
              <a:rPr lang="ja-JP" altLang="en-US" sz="2800"/>
              <a:t>問題設定</a:t>
            </a:r>
            <a:endParaRPr lang="en-US" altLang="ja-JP" sz="2800" dirty="0"/>
          </a:p>
          <a:p>
            <a:pPr marL="514350" indent="-514350">
              <a:buFont typeface="+mj-lt"/>
              <a:buAutoNum type="arabicPeriod"/>
            </a:pPr>
            <a:r>
              <a:rPr lang="ja-JP" altLang="en-US" sz="2800"/>
              <a:t>畳み込みニューラルネットとモデル</a:t>
            </a:r>
            <a:endParaRPr lang="en-US" altLang="ja-JP" sz="2800" dirty="0"/>
          </a:p>
          <a:p>
            <a:pPr marL="514350" indent="-514350">
              <a:buFont typeface="+mj-lt"/>
              <a:buAutoNum type="arabicPeriod"/>
            </a:pPr>
            <a:r>
              <a:rPr lang="ja-JP" altLang="en-US" sz="2800"/>
              <a:t>ノイズ入りデータ</a:t>
            </a:r>
            <a:endParaRPr lang="en-US" altLang="ja-JP" sz="2800" dirty="0"/>
          </a:p>
          <a:p>
            <a:pPr marL="514350" indent="-514350">
              <a:buFont typeface="+mj-lt"/>
              <a:buAutoNum type="arabicPeriod"/>
            </a:pPr>
            <a:r>
              <a:rPr kumimoji="1" lang="ja-JP" altLang="en-US" sz="2800"/>
              <a:t>合成波</a:t>
            </a:r>
            <a:endParaRPr kumimoji="1" lang="en-US" altLang="ja-JP" sz="2800" dirty="0"/>
          </a:p>
          <a:p>
            <a:pPr marL="514350" indent="-514350">
              <a:buFont typeface="+mj-lt"/>
              <a:buAutoNum type="arabicPeriod"/>
            </a:pPr>
            <a:r>
              <a:rPr lang="ja-JP" altLang="en-US" sz="2800"/>
              <a:t>学習していない周波数と振幅</a:t>
            </a:r>
            <a:endParaRPr kumimoji="1" lang="en-US" altLang="ja-JP" sz="2800" dirty="0"/>
          </a:p>
          <a:p>
            <a:pPr marL="514350" indent="-514350">
              <a:buFont typeface="+mj-lt"/>
              <a:buAutoNum type="arabicPeriod"/>
            </a:pPr>
            <a:r>
              <a:rPr lang="ja-JP" altLang="en-US" sz="2800"/>
              <a:t>まとめと改善点</a:t>
            </a:r>
            <a:endParaRPr kumimoji="1" lang="en-US" altLang="ja-JP" sz="2800" dirty="0"/>
          </a:p>
        </p:txBody>
      </p:sp>
      <p:sp>
        <p:nvSpPr>
          <p:cNvPr id="5" name="スライド番号プレースホルダー 4">
            <a:extLst>
              <a:ext uri="{FF2B5EF4-FFF2-40B4-BE49-F238E27FC236}">
                <a16:creationId xmlns:a16="http://schemas.microsoft.com/office/drawing/2014/main" id="{60327CFD-2F28-9E49-8C9A-4E5C101C3231}"/>
              </a:ext>
            </a:extLst>
          </p:cNvPr>
          <p:cNvSpPr>
            <a:spLocks noGrp="1"/>
          </p:cNvSpPr>
          <p:nvPr>
            <p:ph type="sldNum" sz="quarter" idx="12"/>
          </p:nvPr>
        </p:nvSpPr>
        <p:spPr/>
        <p:txBody>
          <a:bodyPr/>
          <a:lstStyle/>
          <a:p>
            <a:fld id="{FC7454B7-B354-6646-8FAB-ADCE3757C32C}" type="slidenum">
              <a:rPr kumimoji="1" lang="ja-JP" altLang="en-US" smtClean="0">
                <a:solidFill>
                  <a:schemeClr val="tx1"/>
                </a:solidFill>
              </a:rPr>
              <a:t>1</a:t>
            </a:fld>
            <a:endParaRPr kumimoji="1" lang="ja-JP" altLang="en-US">
              <a:solidFill>
                <a:schemeClr val="tx1"/>
              </a:solidFill>
            </a:endParaRPr>
          </a:p>
        </p:txBody>
      </p:sp>
    </p:spTree>
    <p:extLst>
      <p:ext uri="{BB962C8B-B14F-4D97-AF65-F5344CB8AC3E}">
        <p14:creationId xmlns:p14="http://schemas.microsoft.com/office/powerpoint/2010/main" val="3683885962"/>
      </p:ext>
    </p:extLst>
  </p:cSld>
  <p:clrMapOvr>
    <a:masterClrMapping/>
  </p:clrMapOvr>
  <mc:AlternateContent xmlns:mc="http://schemas.openxmlformats.org/markup-compatibility/2006" xmlns:p14="http://schemas.microsoft.com/office/powerpoint/2010/main">
    <mc:Choice Requires="p14">
      <p:transition spd="slow" p14:dur="2000" advTm="17173"/>
    </mc:Choice>
    <mc:Fallback xmlns="">
      <p:transition spd="slow" advTm="171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80A3F81-9353-9843-8C7C-47096D7773B0}"/>
              </a:ext>
            </a:extLst>
          </p:cNvPr>
          <p:cNvPicPr>
            <a:picLocks noChangeAspect="1"/>
          </p:cNvPicPr>
          <p:nvPr/>
        </p:nvPicPr>
        <p:blipFill>
          <a:blip r:embed="rId3"/>
          <a:stretch>
            <a:fillRect/>
          </a:stretch>
        </p:blipFill>
        <p:spPr>
          <a:xfrm>
            <a:off x="1320661" y="2033343"/>
            <a:ext cx="4064138" cy="2234484"/>
          </a:xfrm>
          <a:prstGeom prst="rect">
            <a:avLst/>
          </a:prstGeom>
        </p:spPr>
      </p:pic>
      <p:sp>
        <p:nvSpPr>
          <p:cNvPr id="2" name="タイトル 1">
            <a:extLst>
              <a:ext uri="{FF2B5EF4-FFF2-40B4-BE49-F238E27FC236}">
                <a16:creationId xmlns:a16="http://schemas.microsoft.com/office/drawing/2014/main" id="{B189E925-54B2-B044-A43F-91A0C95BE5E1}"/>
              </a:ext>
            </a:extLst>
          </p:cNvPr>
          <p:cNvSpPr>
            <a:spLocks noGrp="1"/>
          </p:cNvSpPr>
          <p:nvPr>
            <p:ph type="title"/>
          </p:nvPr>
        </p:nvSpPr>
        <p:spPr>
          <a:ln>
            <a:solidFill>
              <a:schemeClr val="accent1"/>
            </a:solidFill>
          </a:ln>
        </p:spPr>
        <p:txBody>
          <a:bodyPr/>
          <a:lstStyle/>
          <a:p>
            <a:r>
              <a:rPr lang="ja-JP" altLang="en-US"/>
              <a:t>学習モデル１と学習モデル２のノイズに対する精度とその比較</a:t>
            </a:r>
            <a:endParaRPr kumimoji="1" lang="ja-JP" altLang="en-US"/>
          </a:p>
        </p:txBody>
      </p:sp>
      <p:sp>
        <p:nvSpPr>
          <p:cNvPr id="12" name="スライド番号プレースホルダー 11">
            <a:extLst>
              <a:ext uri="{FF2B5EF4-FFF2-40B4-BE49-F238E27FC236}">
                <a16:creationId xmlns:a16="http://schemas.microsoft.com/office/drawing/2014/main" id="{3927B214-8BC9-264C-B73A-ED81C2B551E8}"/>
              </a:ext>
            </a:extLst>
          </p:cNvPr>
          <p:cNvSpPr>
            <a:spLocks noGrp="1"/>
          </p:cNvSpPr>
          <p:nvPr>
            <p:ph type="sldNum" sz="quarter" idx="12"/>
          </p:nvPr>
        </p:nvSpPr>
        <p:spPr/>
        <p:txBody>
          <a:bodyPr/>
          <a:lstStyle/>
          <a:p>
            <a:fld id="{FC7454B7-B354-6646-8FAB-ADCE3757C32C}" type="slidenum">
              <a:rPr kumimoji="1" lang="ja-JP" altLang="en-US" smtClean="0"/>
              <a:t>10</a:t>
            </a:fld>
            <a:endParaRPr kumimoji="1" lang="ja-JP" altLang="en-US"/>
          </a:p>
        </p:txBody>
      </p:sp>
      <p:sp>
        <p:nvSpPr>
          <p:cNvPr id="14" name="テキスト ボックス 13">
            <a:extLst>
              <a:ext uri="{FF2B5EF4-FFF2-40B4-BE49-F238E27FC236}">
                <a16:creationId xmlns:a16="http://schemas.microsoft.com/office/drawing/2014/main" id="{F939FD86-7CB3-8A47-8012-1A1128E73D2F}"/>
              </a:ext>
            </a:extLst>
          </p:cNvPr>
          <p:cNvSpPr txBox="1"/>
          <p:nvPr/>
        </p:nvSpPr>
        <p:spPr>
          <a:xfrm>
            <a:off x="838200" y="1775474"/>
            <a:ext cx="5039553" cy="307777"/>
          </a:xfrm>
          <a:prstGeom prst="rect">
            <a:avLst/>
          </a:prstGeom>
          <a:noFill/>
        </p:spPr>
        <p:txBody>
          <a:bodyPr wrap="square" rtlCol="0">
            <a:spAutoFit/>
          </a:bodyPr>
          <a:lstStyle/>
          <a:p>
            <a:r>
              <a:rPr lang="ja-JP" altLang="en-US" sz="1400"/>
              <a:t>両モデルにテストデータを入力したときの最小二乗誤差の値</a:t>
            </a:r>
            <a:endParaRPr lang="en-US" altLang="ja-JP" sz="1400" dirty="0"/>
          </a:p>
        </p:txBody>
      </p:sp>
      <p:sp>
        <p:nvSpPr>
          <p:cNvPr id="15" name="テキスト ボックス 14">
            <a:extLst>
              <a:ext uri="{FF2B5EF4-FFF2-40B4-BE49-F238E27FC236}">
                <a16:creationId xmlns:a16="http://schemas.microsoft.com/office/drawing/2014/main" id="{EAA97349-CE94-4C4D-AA65-C175988E0F67}"/>
              </a:ext>
            </a:extLst>
          </p:cNvPr>
          <p:cNvSpPr txBox="1"/>
          <p:nvPr/>
        </p:nvSpPr>
        <p:spPr>
          <a:xfrm>
            <a:off x="9017460" y="1398094"/>
            <a:ext cx="3004623" cy="523220"/>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kumimoji="1" lang="ja-JP" altLang="en-US" sz="1400"/>
              <a:t>学習モデル</a:t>
            </a:r>
            <a:r>
              <a:rPr kumimoji="1" lang="en-US" altLang="ja-JP" sz="1400" dirty="0"/>
              <a:t>1 :</a:t>
            </a:r>
            <a:r>
              <a:rPr kumimoji="1" lang="ja-JP" altLang="en-US" sz="1400"/>
              <a:t>ノイズなしで学習</a:t>
            </a:r>
            <a:endParaRPr kumimoji="1" lang="en-US" altLang="ja-JP" sz="1400" dirty="0"/>
          </a:p>
          <a:p>
            <a:pPr marL="285750" indent="-285750">
              <a:buFont typeface="Arial" panose="020B0604020202020204" pitchFamily="34" charset="0"/>
              <a:buChar char="•"/>
            </a:pPr>
            <a:r>
              <a:rPr lang="ja-JP" altLang="en-US" sz="1400"/>
              <a:t>学習モデル</a:t>
            </a:r>
            <a:r>
              <a:rPr lang="en-US" altLang="ja-JP" sz="1400" dirty="0"/>
              <a:t>2 :</a:t>
            </a:r>
            <a:r>
              <a:rPr lang="ja-JP" altLang="en-US" sz="1400"/>
              <a:t>ノイズありで学習</a:t>
            </a:r>
            <a:endParaRPr kumimoji="1" lang="ja-JP" altLang="en-US" sz="1400"/>
          </a:p>
        </p:txBody>
      </p:sp>
      <p:sp>
        <p:nvSpPr>
          <p:cNvPr id="25" name="テキスト ボックス 24">
            <a:extLst>
              <a:ext uri="{FF2B5EF4-FFF2-40B4-BE49-F238E27FC236}">
                <a16:creationId xmlns:a16="http://schemas.microsoft.com/office/drawing/2014/main" id="{8076CC3D-A875-4940-9245-FB63D1893C49}"/>
              </a:ext>
            </a:extLst>
          </p:cNvPr>
          <p:cNvSpPr txBox="1"/>
          <p:nvPr/>
        </p:nvSpPr>
        <p:spPr>
          <a:xfrm>
            <a:off x="1042848" y="3936516"/>
            <a:ext cx="1066801" cy="276999"/>
          </a:xfrm>
          <a:prstGeom prst="rect">
            <a:avLst/>
          </a:prstGeom>
          <a:noFill/>
        </p:spPr>
        <p:txBody>
          <a:bodyPr wrap="square" rtlCol="0">
            <a:spAutoFit/>
          </a:bodyPr>
          <a:lstStyle/>
          <a:p>
            <a:r>
              <a:rPr kumimoji="1" lang="ja-JP" altLang="en-US" sz="1200">
                <a:solidFill>
                  <a:srgbClr val="FF0000"/>
                </a:solidFill>
              </a:rPr>
              <a:t>ノイズ小</a:t>
            </a:r>
          </a:p>
        </p:txBody>
      </p:sp>
      <p:sp>
        <p:nvSpPr>
          <p:cNvPr id="26" name="テキスト ボックス 25">
            <a:extLst>
              <a:ext uri="{FF2B5EF4-FFF2-40B4-BE49-F238E27FC236}">
                <a16:creationId xmlns:a16="http://schemas.microsoft.com/office/drawing/2014/main" id="{26C90A97-E588-EC44-83E6-4C1E7FD1EBEE}"/>
              </a:ext>
            </a:extLst>
          </p:cNvPr>
          <p:cNvSpPr txBox="1"/>
          <p:nvPr/>
        </p:nvSpPr>
        <p:spPr>
          <a:xfrm>
            <a:off x="5167461" y="3936517"/>
            <a:ext cx="927630" cy="276999"/>
          </a:xfrm>
          <a:prstGeom prst="rect">
            <a:avLst/>
          </a:prstGeom>
          <a:noFill/>
        </p:spPr>
        <p:txBody>
          <a:bodyPr wrap="square" rtlCol="0">
            <a:spAutoFit/>
          </a:bodyPr>
          <a:lstStyle/>
          <a:p>
            <a:r>
              <a:rPr kumimoji="1" lang="ja-JP" altLang="en-US" sz="1200">
                <a:solidFill>
                  <a:srgbClr val="FF0000"/>
                </a:solidFill>
              </a:rPr>
              <a:t>ノイズ大</a:t>
            </a:r>
          </a:p>
        </p:txBody>
      </p:sp>
      <p:pic>
        <p:nvPicPr>
          <p:cNvPr id="30" name="図 29">
            <a:extLst>
              <a:ext uri="{FF2B5EF4-FFF2-40B4-BE49-F238E27FC236}">
                <a16:creationId xmlns:a16="http://schemas.microsoft.com/office/drawing/2014/main" id="{8C8C6D4C-EC45-F840-8F8A-79D095DF0F57}"/>
              </a:ext>
            </a:extLst>
          </p:cNvPr>
          <p:cNvPicPr>
            <a:picLocks noChangeAspect="1"/>
          </p:cNvPicPr>
          <p:nvPr/>
        </p:nvPicPr>
        <p:blipFill>
          <a:blip r:embed="rId4"/>
          <a:stretch>
            <a:fillRect/>
          </a:stretch>
        </p:blipFill>
        <p:spPr>
          <a:xfrm>
            <a:off x="1245577" y="4296643"/>
            <a:ext cx="4599425" cy="2400698"/>
          </a:xfrm>
          <a:prstGeom prst="rect">
            <a:avLst/>
          </a:prstGeom>
        </p:spPr>
      </p:pic>
      <p:sp>
        <p:nvSpPr>
          <p:cNvPr id="31" name="テキスト ボックス 30">
            <a:extLst>
              <a:ext uri="{FF2B5EF4-FFF2-40B4-BE49-F238E27FC236}">
                <a16:creationId xmlns:a16="http://schemas.microsoft.com/office/drawing/2014/main" id="{47AEAABB-48F3-8747-A708-DDA1BC5AB394}"/>
              </a:ext>
            </a:extLst>
          </p:cNvPr>
          <p:cNvSpPr txBox="1"/>
          <p:nvPr/>
        </p:nvSpPr>
        <p:spPr>
          <a:xfrm>
            <a:off x="3331449" y="6614457"/>
            <a:ext cx="427682" cy="253916"/>
          </a:xfrm>
          <a:prstGeom prst="rect">
            <a:avLst/>
          </a:prstGeom>
          <a:solidFill>
            <a:schemeClr val="bg1"/>
          </a:solidFill>
        </p:spPr>
        <p:txBody>
          <a:bodyPr wrap="square" rtlCol="0">
            <a:spAutoFit/>
          </a:bodyPr>
          <a:lstStyle/>
          <a:p>
            <a:r>
              <a:rPr kumimoji="1" lang="en-US" altLang="ja-JP" sz="1050" dirty="0"/>
              <a:t>Hz</a:t>
            </a:r>
            <a:endParaRPr kumimoji="1" lang="ja-JP" altLang="en-US" sz="1050"/>
          </a:p>
        </p:txBody>
      </p:sp>
      <p:sp>
        <p:nvSpPr>
          <p:cNvPr id="32" name="正方形/長方形 31">
            <a:extLst>
              <a:ext uri="{FF2B5EF4-FFF2-40B4-BE49-F238E27FC236}">
                <a16:creationId xmlns:a16="http://schemas.microsoft.com/office/drawing/2014/main" id="{E7C210BB-6A8B-8244-82FB-129FFC5F734A}"/>
              </a:ext>
            </a:extLst>
          </p:cNvPr>
          <p:cNvSpPr/>
          <p:nvPr/>
        </p:nvSpPr>
        <p:spPr>
          <a:xfrm>
            <a:off x="286318" y="4217503"/>
            <a:ext cx="6090261" cy="523220"/>
          </a:xfrm>
          <a:prstGeom prst="rect">
            <a:avLst/>
          </a:prstGeom>
        </p:spPr>
        <p:txBody>
          <a:bodyPr wrap="square">
            <a:spAutoFit/>
          </a:bodyPr>
          <a:lstStyle/>
          <a:p>
            <a:r>
              <a:rPr lang="en-US" altLang="ja-JP" sz="1400" dirty="0"/>
              <a:t>50</a:t>
            </a:r>
            <a:r>
              <a:rPr lang="ja-JP" altLang="en-US" sz="1400"/>
              <a:t>個のガウスノイズ</a:t>
            </a:r>
            <a:r>
              <a:rPr lang="en-US" altLang="ja-JP" sz="1400" dirty="0"/>
              <a:t>(SNR=0.142)</a:t>
            </a:r>
            <a:r>
              <a:rPr lang="ja-JP" altLang="en-US" sz="1400"/>
              <a:t>を入力したときの出力に対し絶対値平均をとった値</a:t>
            </a:r>
          </a:p>
        </p:txBody>
      </p:sp>
      <p:sp>
        <p:nvSpPr>
          <p:cNvPr id="54" name="正方形/長方形 53">
            <a:extLst>
              <a:ext uri="{FF2B5EF4-FFF2-40B4-BE49-F238E27FC236}">
                <a16:creationId xmlns:a16="http://schemas.microsoft.com/office/drawing/2014/main" id="{3A8337E8-2CD7-4A46-9748-62168FDC8811}"/>
              </a:ext>
            </a:extLst>
          </p:cNvPr>
          <p:cNvSpPr/>
          <p:nvPr/>
        </p:nvSpPr>
        <p:spPr>
          <a:xfrm>
            <a:off x="5384799" y="4740723"/>
            <a:ext cx="3657600" cy="1200329"/>
          </a:xfrm>
          <a:prstGeom prst="rect">
            <a:avLst/>
          </a:prstGeom>
        </p:spPr>
        <p:txBody>
          <a:bodyPr wrap="square">
            <a:spAutoFit/>
          </a:bodyPr>
          <a:lstStyle/>
          <a:p>
            <a:pPr marL="285750" indent="-285750">
              <a:buFont typeface="Arial" panose="020B0604020202020204" pitchFamily="34" charset="0"/>
              <a:buChar char="•"/>
            </a:pPr>
            <a:r>
              <a:rPr lang="ja-JP" altLang="en-US"/>
              <a:t>ノイズ入りデータで学習した学習モデル２の方がノイズのの出力が小さな値となるように学習している。</a:t>
            </a:r>
            <a:endParaRPr lang="en-US" altLang="ja-JP" dirty="0"/>
          </a:p>
        </p:txBody>
      </p:sp>
      <p:sp>
        <p:nvSpPr>
          <p:cNvPr id="56" name="コンテンツ プレースホルダー 2">
            <a:extLst>
              <a:ext uri="{FF2B5EF4-FFF2-40B4-BE49-F238E27FC236}">
                <a16:creationId xmlns:a16="http://schemas.microsoft.com/office/drawing/2014/main" id="{76D4C3CE-59C9-A243-89DE-B9B681E78582}"/>
              </a:ext>
            </a:extLst>
          </p:cNvPr>
          <p:cNvSpPr>
            <a:spLocks noGrp="1"/>
          </p:cNvSpPr>
          <p:nvPr>
            <p:ph idx="1"/>
          </p:nvPr>
        </p:nvSpPr>
        <p:spPr>
          <a:xfrm>
            <a:off x="5918901" y="1765038"/>
            <a:ext cx="3065808" cy="2251957"/>
          </a:xfrm>
          <a:solidFill>
            <a:schemeClr val="bg1"/>
          </a:solidFill>
          <a:ln>
            <a:noFill/>
          </a:ln>
        </p:spPr>
        <p:txBody>
          <a:bodyPr>
            <a:noAutofit/>
          </a:bodyPr>
          <a:lstStyle/>
          <a:p>
            <a:r>
              <a:rPr kumimoji="1" lang="ja-JP" altLang="en-US" sz="1800"/>
              <a:t>モデル出力と真値との差を表す最小二乗誤差の値が小さいことからノイズが小さい場合は両モデルともに推定が行えている。</a:t>
            </a:r>
            <a:endParaRPr kumimoji="1" lang="en-US" altLang="ja-JP" sz="1800" dirty="0"/>
          </a:p>
          <a:p>
            <a:r>
              <a:rPr kumimoji="1" lang="ja-JP" altLang="en-US" sz="1800"/>
              <a:t>ノイズありデータで学習させた方が精度が良</a:t>
            </a:r>
            <a:r>
              <a:rPr kumimoji="1" lang="ja-JP" altLang="en-US" sz="2000"/>
              <a:t>い</a:t>
            </a:r>
            <a:endParaRPr kumimoji="1" lang="en-US" altLang="ja-JP" sz="2000" dirty="0"/>
          </a:p>
          <a:p>
            <a:endParaRPr kumimoji="1" lang="ja-JP" altLang="en-US" sz="2000"/>
          </a:p>
        </p:txBody>
      </p:sp>
      <p:cxnSp>
        <p:nvCxnSpPr>
          <p:cNvPr id="58" name="カギ線コネクタ 57">
            <a:extLst>
              <a:ext uri="{FF2B5EF4-FFF2-40B4-BE49-F238E27FC236}">
                <a16:creationId xmlns:a16="http://schemas.microsoft.com/office/drawing/2014/main" id="{A3495DE2-B72A-984A-89C1-938AD14A0EBE}"/>
              </a:ext>
            </a:extLst>
          </p:cNvPr>
          <p:cNvCxnSpPr>
            <a:cxnSpLocks/>
          </p:cNvCxnSpPr>
          <p:nvPr/>
        </p:nvCxnSpPr>
        <p:spPr>
          <a:xfrm rot="10800000" flipV="1">
            <a:off x="5234566" y="3313414"/>
            <a:ext cx="610436" cy="30414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789C1F0E-54C4-D844-8D55-70DBA3550FB6}"/>
              </a:ext>
            </a:extLst>
          </p:cNvPr>
          <p:cNvSpPr txBox="1"/>
          <p:nvPr/>
        </p:nvSpPr>
        <p:spPr>
          <a:xfrm>
            <a:off x="9127039" y="3562384"/>
            <a:ext cx="2895044" cy="1569660"/>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kumimoji="1" lang="ja-JP" altLang="en-US" sz="2400"/>
              <a:t>ノイズ入りデータから周波数とその振幅の推定を行える。</a:t>
            </a:r>
          </a:p>
        </p:txBody>
      </p:sp>
      <p:cxnSp>
        <p:nvCxnSpPr>
          <p:cNvPr id="75" name="直線矢印コネクタ 74">
            <a:extLst>
              <a:ext uri="{FF2B5EF4-FFF2-40B4-BE49-F238E27FC236}">
                <a16:creationId xmlns:a16="http://schemas.microsoft.com/office/drawing/2014/main" id="{33CD0DFE-19E9-4845-ACD6-09F760C2A4CD}"/>
              </a:ext>
            </a:extLst>
          </p:cNvPr>
          <p:cNvCxnSpPr>
            <a:cxnSpLocks/>
            <a:stCxn id="54" idx="2"/>
          </p:cNvCxnSpPr>
          <p:nvPr/>
        </p:nvCxnSpPr>
        <p:spPr>
          <a:xfrm flipH="1">
            <a:off x="7213097" y="5941052"/>
            <a:ext cx="502" cy="209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EFFAAF40-AC4E-9446-9DB7-B09321D752DE}"/>
              </a:ext>
            </a:extLst>
          </p:cNvPr>
          <p:cNvSpPr txBox="1"/>
          <p:nvPr/>
        </p:nvSpPr>
        <p:spPr>
          <a:xfrm>
            <a:off x="5504708" y="6229742"/>
            <a:ext cx="4108817" cy="369332"/>
          </a:xfrm>
          <a:prstGeom prst="rect">
            <a:avLst/>
          </a:prstGeom>
          <a:noFill/>
        </p:spPr>
        <p:txBody>
          <a:bodyPr wrap="none" rtlCol="0">
            <a:spAutoFit/>
          </a:bodyPr>
          <a:lstStyle/>
          <a:p>
            <a:r>
              <a:rPr kumimoji="1" lang="ja-JP" altLang="en-US"/>
              <a:t>モデルはノイズの影響を抑えられる。</a:t>
            </a:r>
          </a:p>
        </p:txBody>
      </p:sp>
      <p:sp>
        <p:nvSpPr>
          <p:cNvPr id="78" name="テキスト ボックス 77">
            <a:extLst>
              <a:ext uri="{FF2B5EF4-FFF2-40B4-BE49-F238E27FC236}">
                <a16:creationId xmlns:a16="http://schemas.microsoft.com/office/drawing/2014/main" id="{CEE3BC0E-BBAB-5C49-8C53-C108048F7E95}"/>
              </a:ext>
            </a:extLst>
          </p:cNvPr>
          <p:cNvSpPr txBox="1"/>
          <p:nvPr/>
        </p:nvSpPr>
        <p:spPr>
          <a:xfrm>
            <a:off x="9168187" y="3184721"/>
            <a:ext cx="890676" cy="400110"/>
          </a:xfrm>
          <a:prstGeom prst="rect">
            <a:avLst/>
          </a:prstGeom>
          <a:noFill/>
        </p:spPr>
        <p:txBody>
          <a:bodyPr wrap="square" rtlCol="0">
            <a:spAutoFit/>
          </a:bodyPr>
          <a:lstStyle/>
          <a:p>
            <a:r>
              <a:rPr kumimoji="1" lang="ja-JP" altLang="en-US" sz="2000"/>
              <a:t>結論</a:t>
            </a:r>
          </a:p>
        </p:txBody>
      </p:sp>
    </p:spTree>
    <p:extLst>
      <p:ext uri="{BB962C8B-B14F-4D97-AF65-F5344CB8AC3E}">
        <p14:creationId xmlns:p14="http://schemas.microsoft.com/office/powerpoint/2010/main" val="3195192588"/>
      </p:ext>
    </p:extLst>
  </p:cSld>
  <p:clrMapOvr>
    <a:masterClrMapping/>
  </p:clrMapOvr>
  <mc:AlternateContent xmlns:mc="http://schemas.openxmlformats.org/markup-compatibility/2006" xmlns:p14="http://schemas.microsoft.com/office/powerpoint/2010/main">
    <mc:Choice Requires="p14">
      <p:transition spd="slow" p14:dur="2000" advTm="38716"/>
    </mc:Choice>
    <mc:Fallback xmlns="">
      <p:transition spd="slow" advTm="3871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14EBE-8927-7D4A-9711-C062A01E1E88}"/>
              </a:ext>
            </a:extLst>
          </p:cNvPr>
          <p:cNvSpPr>
            <a:spLocks noGrp="1"/>
          </p:cNvSpPr>
          <p:nvPr>
            <p:ph type="title"/>
          </p:nvPr>
        </p:nvSpPr>
        <p:spPr>
          <a:ln>
            <a:solidFill>
              <a:schemeClr val="accent1"/>
            </a:solidFill>
          </a:ln>
        </p:spPr>
        <p:txBody>
          <a:bodyPr/>
          <a:lstStyle/>
          <a:p>
            <a:r>
              <a:rPr kumimoji="1" lang="en-US" altLang="ja-JP" dirty="0"/>
              <a:t>2.</a:t>
            </a:r>
            <a:r>
              <a:rPr kumimoji="1" lang="ja-JP" altLang="en-US"/>
              <a:t>合成波から推定できるか</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07DA65C7-02AE-0F44-9484-683B64DE7987}"/>
                  </a:ext>
                </a:extLst>
              </p:cNvPr>
              <p:cNvSpPr>
                <a:spLocks noGrp="1"/>
              </p:cNvSpPr>
              <p:nvPr>
                <p:ph idx="1"/>
              </p:nvPr>
            </p:nvSpPr>
            <p:spPr>
              <a:xfrm>
                <a:off x="838200" y="1825624"/>
                <a:ext cx="10515600" cy="5032375"/>
              </a:xfrm>
            </p:spPr>
            <p:txBody>
              <a:bodyPr>
                <a:noAutofit/>
              </a:bodyPr>
              <a:lstStyle/>
              <a:p>
                <a:r>
                  <a:rPr kumimoji="1" lang="ja-JP" altLang="en-US" sz="2400"/>
                  <a:t>実際の入力波形は複数の波形からなる合成波であることが考えられる</a:t>
                </a:r>
                <a:r>
                  <a:rPr lang="ja-JP" altLang="en-US" sz="2400"/>
                  <a:t>。</a:t>
                </a:r>
                <a:endParaRPr lang="en-US" altLang="ja-JP" sz="2400" dirty="0"/>
              </a:p>
              <a:p>
                <a:r>
                  <a:rPr kumimoji="1" lang="ja-JP" altLang="en-US" sz="2400"/>
                  <a:t>単一の波形のみを学習データに使用した場合、合成波から望む周波数とその振幅を推定できるのか検証する。</a:t>
                </a:r>
                <a:endParaRPr kumimoji="1" lang="en-US" altLang="ja-JP" sz="2400" dirty="0"/>
              </a:p>
              <a:p>
                <a:r>
                  <a:rPr lang="ja-JP" altLang="en-US" sz="2400"/>
                  <a:t>検証とテストデータ</a:t>
                </a:r>
                <a:endParaRPr lang="en-US" altLang="ja-JP" sz="2400" dirty="0"/>
              </a:p>
              <a:p>
                <a:pPr marL="457200" lvl="1" indent="0">
                  <a:buNone/>
                </a:pPr>
                <a:r>
                  <a:rPr lang="en-US" altLang="ja-JP" dirty="0">
                    <a:solidFill>
                      <a:srgbClr val="FF0000"/>
                    </a:solidFill>
                  </a:rPr>
                  <a:t>2-A. </a:t>
                </a:r>
                <a:r>
                  <a:rPr lang="ja-JP" altLang="en-US">
                    <a:solidFill>
                      <a:srgbClr val="FF0000"/>
                    </a:solidFill>
                  </a:rPr>
                  <a:t>学習した波形と学習していない波形の合成波</a:t>
                </a:r>
                <a:r>
                  <a:rPr lang="ja-JP" altLang="en-US" dirty="0"/>
                  <a:t>から</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𝑓</m:t>
                        </m:r>
                      </m:e>
                      <m:sub>
                        <m:r>
                          <a:rPr lang="en-US" altLang="ja-JP" b="0" i="1" smtClean="0">
                            <a:latin typeface="Cambria Math" panose="02040503050406030204" pitchFamily="18" charset="0"/>
                          </a:rPr>
                          <m:t>1</m:t>
                        </m:r>
                      </m:sub>
                    </m:sSub>
                    <m:r>
                      <a:rPr lang="ja-JP" altLang="en-US" i="1">
                        <a:latin typeface="Cambria Math" panose="02040503050406030204" pitchFamily="18" charset="0"/>
                      </a:rPr>
                      <m:t>を推定</m:t>
                    </m:r>
                  </m:oMath>
                </a14:m>
                <a:endParaRPr lang="en-US" altLang="ja-JP" dirty="0"/>
              </a:p>
              <a:p>
                <a:pPr marL="971550" lvl="1" indent="-514350">
                  <a:buFont typeface="+mj-lt"/>
                  <a:buAutoNum type="arabicPeriod"/>
                </a:pPr>
                <a:endParaRPr lang="en-US" altLang="ja-JP" sz="1200" dirty="0"/>
              </a:p>
              <a:p>
                <a:pPr lvl="2"/>
                <a14:m>
                  <m:oMath xmlns:m="http://schemas.openxmlformats.org/officeDocument/2006/math">
                    <m:func>
                      <m:funcPr>
                        <m:ctrlPr>
                          <a:rPr lang="en-US" altLang="ja-JP" b="0" i="1" smtClean="0">
                            <a:latin typeface="Cambria Math" panose="02040503050406030204" pitchFamily="18" charset="0"/>
                          </a:rPr>
                        </m:ctrlPr>
                      </m:funcPr>
                      <m:fName>
                        <m:r>
                          <a:rPr lang="en-US" altLang="ja-JP" b="0" i="1" smtClean="0">
                            <a:latin typeface="Cambria Math" panose="02040503050406030204" pitchFamily="18" charset="0"/>
                          </a:rPr>
                          <m:t>𝑎</m:t>
                        </m:r>
                        <m:r>
                          <m:rPr>
                            <m:sty m:val="p"/>
                          </m:rPr>
                          <a:rPr lang="en-US" altLang="ja-JP" b="0" i="0" smtClean="0">
                            <a:latin typeface="Cambria Math" panose="02040503050406030204" pitchFamily="18" charset="0"/>
                          </a:rPr>
                          <m:t>sin</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𝜋</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𝑓</m:t>
                                </m:r>
                              </m:e>
                              <m:sub>
                                <m:r>
                                  <a:rPr lang="en-US" altLang="ja-JP" b="0" i="1" smtClean="0">
                                    <a:latin typeface="Cambria Math" panose="02040503050406030204" pitchFamily="18" charset="0"/>
                                    <a:ea typeface="Cambria Math" panose="02040503050406030204" pitchFamily="18" charset="0"/>
                                  </a:rPr>
                                  <m:t>1</m:t>
                                </m:r>
                              </m:sub>
                            </m:sSub>
                            <m:r>
                              <a:rPr lang="en-US" altLang="ja-JP" b="0" i="1" smtClean="0">
                                <a:latin typeface="Cambria Math" panose="02040503050406030204" pitchFamily="18" charset="0"/>
                                <a:ea typeface="Cambria Math" panose="02040503050406030204" pitchFamily="18" charset="0"/>
                              </a:rPr>
                              <m:t>𝑡</m:t>
                            </m:r>
                          </m:e>
                        </m:d>
                      </m:e>
                    </m:func>
                    <m:r>
                      <a:rPr lang="en-US" altLang="ja-JP" b="0" i="1" smtClean="0">
                        <a:latin typeface="Cambria Math" panose="02040503050406030204" pitchFamily="18" charset="0"/>
                        <a:ea typeface="Cambria Math" panose="02040503050406030204" pitchFamily="18" charset="0"/>
                      </a:rPr>
                      <m:t>+</m:t>
                    </m:r>
                    <m:r>
                      <m:rPr>
                        <m:nor/>
                      </m:rPr>
                      <a:rPr lang="en-US" altLang="ja-JP" b="0" i="0" smtClean="0">
                        <a:latin typeface="Cambria Math" panose="02040503050406030204" pitchFamily="18" charset="0"/>
                        <a:ea typeface="Cambria Math" panose="02040503050406030204" pitchFamily="18" charset="0"/>
                      </a:rPr>
                      <m:t>bsin</m:t>
                    </m:r>
                    <m:r>
                      <a:rPr lang="en-US" altLang="ja-JP" b="0" i="1" smtClean="0">
                        <a:latin typeface="Cambria Math" panose="02040503050406030204" pitchFamily="18" charset="0"/>
                        <a:ea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𝜋</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𝑓</m:t>
                        </m:r>
                      </m:e>
                      <m:sub>
                        <m:r>
                          <a:rPr lang="en-US" altLang="ja-JP" b="0" i="1" smtClean="0">
                            <a:latin typeface="Cambria Math" panose="02040503050406030204" pitchFamily="18" charset="0"/>
                            <a:ea typeface="Cambria Math" panose="02040503050406030204" pitchFamily="18" charset="0"/>
                          </a:rPr>
                          <m:t>2</m:t>
                        </m:r>
                      </m:sub>
                    </m:sSub>
                    <m:r>
                      <a:rPr lang="en-US" altLang="ja-JP" b="0" i="1" smtClean="0">
                        <a:latin typeface="Cambria Math" panose="02040503050406030204" pitchFamily="18" charset="0"/>
                        <a:ea typeface="Cambria Math" panose="02040503050406030204" pitchFamily="18" charset="0"/>
                      </a:rPr>
                      <m:t>𝑡</m:t>
                    </m:r>
                    <m:r>
                      <a:rPr lang="en-US" altLang="ja-JP" b="0" i="1" smtClean="0">
                        <a:latin typeface="Cambria Math" panose="02040503050406030204" pitchFamily="18" charset="0"/>
                        <a:ea typeface="Cambria Math" panose="02040503050406030204" pitchFamily="18" charset="0"/>
                      </a:rPr>
                      <m:t>)</m:t>
                    </m:r>
                  </m:oMath>
                </a14:m>
                <a:endParaRPr lang="en-US" altLang="ja-JP" i="1" dirty="0">
                  <a:latin typeface="Cambria Math" panose="02040503050406030204" pitchFamily="18" charset="0"/>
                  <a:ea typeface="Cambria Math" panose="02040503050406030204" pitchFamily="18" charset="0"/>
                </a:endParaRPr>
              </a:p>
              <a:p>
                <a:pPr lvl="3"/>
                <a14:m>
                  <m:oMath xmlns:m="http://schemas.openxmlformats.org/officeDocument/2006/math">
                    <m:r>
                      <a:rPr lang="en-US" altLang="ja-JP" b="0" i="1" smtClean="0">
                        <a:latin typeface="Cambria Math" panose="02040503050406030204" pitchFamily="18" charset="0"/>
                      </a:rPr>
                      <m:t>𝑎</m:t>
                    </m:r>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1,2,3</m:t>
                        </m:r>
                      </m:e>
                    </m:d>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41,42,</m:t>
                        </m:r>
                        <m:r>
                          <a:rPr lang="en-US" altLang="ja-JP" b="0" i="1" smtClean="0">
                            <a:latin typeface="Cambria Math" panose="02040503050406030204" pitchFamily="18" charset="0"/>
                            <a:ea typeface="Cambria Math" panose="02040503050406030204" pitchFamily="18" charset="0"/>
                          </a:rPr>
                          <m:t>∙∙∙,50</m:t>
                        </m:r>
                      </m:e>
                    </m:d>
                    <m:r>
                      <a:rPr lang="en-US" altLang="ja-JP" b="0" i="1" smtClean="0">
                        <a:latin typeface="Cambria Math" panose="02040503050406030204" pitchFamily="18" charset="0"/>
                        <a:ea typeface="Cambria Math" panose="02040503050406030204" pitchFamily="18" charset="0"/>
                      </a:rPr>
                      <m:t>𝐻𝑧</m:t>
                    </m:r>
                  </m:oMath>
                </a14:m>
                <a:endParaRPr lang="en-US" altLang="ja-JP" b="0" dirty="0">
                  <a:ea typeface="Cambria Math" panose="02040503050406030204" pitchFamily="18" charset="0"/>
                </a:endParaRPr>
              </a:p>
              <a:p>
                <a:pPr lvl="3"/>
                <a14:m>
                  <m:oMath xmlns:m="http://schemas.openxmlformats.org/officeDocument/2006/math">
                    <m:r>
                      <a:rPr lang="en-US" altLang="ja-JP" b="0" i="1" smtClean="0">
                        <a:latin typeface="Cambria Math" panose="02040503050406030204" pitchFamily="18" charset="0"/>
                      </a:rPr>
                      <m:t>𝑏</m:t>
                    </m:r>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4,5,</m:t>
                        </m:r>
                        <m:r>
                          <a:rPr lang="en-US" altLang="ja-JP" b="0" i="1" smtClean="0">
                            <a:latin typeface="Cambria Math" panose="02040503050406030204" pitchFamily="18" charset="0"/>
                            <a:ea typeface="Cambria Math" panose="02040503050406030204" pitchFamily="18" charset="0"/>
                          </a:rPr>
                          <m:t>∙∙∙,15</m:t>
                        </m:r>
                      </m:e>
                    </m:d>
                    <m:r>
                      <a:rPr lang="en-US" altLang="ja-JP" b="0" i="1" smtClean="0">
                        <a:latin typeface="Cambria Math" panose="02040503050406030204" pitchFamily="18" charset="0"/>
                        <a:ea typeface="Cambria Math" panose="02040503050406030204" pitchFamily="18" charset="0"/>
                      </a:rPr>
                      <m:t>, </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𝑓</m:t>
                        </m:r>
                      </m:e>
                      <m:sub>
                        <m:r>
                          <a:rPr lang="en-US" altLang="ja-JP" b="0" i="1" smtClean="0">
                            <a:latin typeface="Cambria Math" panose="02040503050406030204" pitchFamily="18" charset="0"/>
                            <a:ea typeface="Cambria Math" panose="02040503050406030204" pitchFamily="18" charset="0"/>
                          </a:rPr>
                          <m:t>2</m:t>
                        </m:r>
                      </m:sub>
                    </m:sSub>
                    <m:r>
                      <a:rPr lang="en-US" altLang="ja-JP" b="0" i="1" smtClean="0">
                        <a:latin typeface="Cambria Math" panose="02040503050406030204" pitchFamily="18" charset="0"/>
                        <a:ea typeface="Cambria Math" panose="02040503050406030204" pitchFamily="18" charset="0"/>
                      </a:rPr>
                      <m:t>=</m:t>
                    </m:r>
                    <m:d>
                      <m:dPr>
                        <m:begChr m:val="{"/>
                        <m:endChr m:val="}"/>
                        <m:ctrlPr>
                          <a:rPr lang="en-US" altLang="ja-JP" b="0" i="1" smtClean="0">
                            <a:latin typeface="Cambria Math" panose="02040503050406030204" pitchFamily="18" charset="0"/>
                            <a:ea typeface="Cambria Math" panose="02040503050406030204" pitchFamily="18" charset="0"/>
                          </a:rPr>
                        </m:ctrlPr>
                      </m:dPr>
                      <m:e>
                        <m:r>
                          <a:rPr lang="en-US" altLang="ja-JP" b="0" i="1" smtClean="0">
                            <a:latin typeface="Cambria Math" panose="02040503050406030204" pitchFamily="18" charset="0"/>
                            <a:ea typeface="Cambria Math" panose="02040503050406030204" pitchFamily="18" charset="0"/>
                          </a:rPr>
                          <m:t>1~40,51~100</m:t>
                        </m:r>
                      </m:e>
                    </m:d>
                    <m:r>
                      <a:rPr lang="en-US" altLang="ja-JP" b="0" i="1" smtClean="0">
                        <a:latin typeface="Cambria Math" panose="02040503050406030204" pitchFamily="18" charset="0"/>
                        <a:ea typeface="Cambria Math" panose="02040503050406030204" pitchFamily="18" charset="0"/>
                      </a:rPr>
                      <m:t>𝐻𝑧</m:t>
                    </m:r>
                  </m:oMath>
                </a14:m>
                <a:endParaRPr lang="en-US" altLang="ja-JP" dirty="0"/>
              </a:p>
              <a:p>
                <a:pPr marL="457200" lvl="1" indent="0">
                  <a:buNone/>
                </a:pPr>
                <a:r>
                  <a:rPr lang="en-US" altLang="ja-JP" dirty="0">
                    <a:solidFill>
                      <a:srgbClr val="0070C0"/>
                    </a:solidFill>
                  </a:rPr>
                  <a:t>2-B. </a:t>
                </a:r>
                <a:r>
                  <a:rPr lang="ja-JP" altLang="en-US">
                    <a:solidFill>
                      <a:srgbClr val="0070C0"/>
                    </a:solidFill>
                  </a:rPr>
                  <a:t>学習した波形同士の合成波</a:t>
                </a:r>
                <a14:m>
                  <m:oMath xmlns:m="http://schemas.openxmlformats.org/officeDocument/2006/math">
                    <m:r>
                      <a:rPr lang="ja-JP" altLang="en-US" i="1" dirty="0">
                        <a:latin typeface="Cambria Math" panose="02040503050406030204" pitchFamily="18" charset="0"/>
                      </a:rPr>
                      <m:t>から</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m:t>
                            </m:r>
                            <m:r>
                              <a:rPr lang="en-US" altLang="ja-JP" b="0" i="1" smtClean="0">
                                <a:latin typeface="Cambria Math" panose="02040503050406030204" pitchFamily="18" charset="0"/>
                              </a:rPr>
                              <m:t>𝑎</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m:t>
                            </m:r>
                            <m:r>
                              <a:rPr lang="en-US" altLang="ja-JP" b="0" i="1" smtClean="0">
                                <a:latin typeface="Cambria Math" panose="02040503050406030204" pitchFamily="18" charset="0"/>
                              </a:rPr>
                              <m:t>𝑎</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𝑓</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r>
                      <a:rPr lang="ja-JP" altLang="en-US" i="1">
                        <a:latin typeface="Cambria Math" panose="02040503050406030204" pitchFamily="18" charset="0"/>
                      </a:rPr>
                      <m:t>を推定</m:t>
                    </m:r>
                  </m:oMath>
                </a14:m>
                <a:endParaRPr lang="en-US" altLang="ja-JP" dirty="0"/>
              </a:p>
              <a:p>
                <a:pPr lvl="2"/>
                <a14:m>
                  <m:oMath xmlns:m="http://schemas.openxmlformats.org/officeDocument/2006/math">
                    <m:func>
                      <m:funcPr>
                        <m:ctrlPr>
                          <a:rPr lang="en-US" altLang="ja-JP" b="0" i="1" smtClean="0">
                            <a:latin typeface="Cambria Math" panose="02040503050406030204" pitchFamily="18" charset="0"/>
                          </a:rPr>
                        </m:ctrlPr>
                      </m:funcPr>
                      <m:fNa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𝑎</m:t>
                            </m:r>
                          </m:e>
                          <m:sub>
                            <m:r>
                              <a:rPr lang="en-US" altLang="ja-JP" b="0" i="1" smtClean="0">
                                <a:latin typeface="Cambria Math" panose="02040503050406030204" pitchFamily="18" charset="0"/>
                              </a:rPr>
                              <m:t>1</m:t>
                            </m:r>
                          </m:sub>
                        </m:sSub>
                        <m:r>
                          <m:rPr>
                            <m:sty m:val="p"/>
                          </m:rPr>
                          <a:rPr lang="en-US" altLang="ja-JP" b="0" i="0" smtClean="0">
                            <a:latin typeface="Cambria Math" panose="02040503050406030204" pitchFamily="18" charset="0"/>
                          </a:rPr>
                          <m:t>sin</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𝜋</m:t>
                            </m:r>
                            <m:r>
                              <a:rPr lang="en-US" altLang="ja-JP" b="0" i="1" smtClean="0">
                                <a:latin typeface="Cambria Math" panose="02040503050406030204" pitchFamily="18" charset="0"/>
                                <a:ea typeface="Cambria Math" panose="02040503050406030204" pitchFamily="18" charset="0"/>
                              </a:rPr>
                              <m:t>𝑡</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𝑓</m:t>
                                </m:r>
                              </m:e>
                              <m:sub>
                                <m:r>
                                  <a:rPr lang="en-US" altLang="ja-JP" b="0" i="1" smtClean="0">
                                    <a:latin typeface="Cambria Math" panose="02040503050406030204" pitchFamily="18" charset="0"/>
                                    <a:ea typeface="Cambria Math" panose="02040503050406030204" pitchFamily="18" charset="0"/>
                                  </a:rPr>
                                  <m:t>1</m:t>
                                </m:r>
                              </m:sub>
                            </m:sSub>
                          </m:e>
                        </m:d>
                        <m:r>
                          <a:rPr lang="en-US" altLang="ja-JP" b="0" i="1" smtClean="0">
                            <a:latin typeface="Cambria Math" panose="02040503050406030204" pitchFamily="18" charset="0"/>
                            <a:ea typeface="Cambria Math" panose="02040503050406030204" pitchFamily="18" charset="0"/>
                          </a:rPr>
                          <m:t>+</m:t>
                        </m:r>
                        <m:func>
                          <m:funcPr>
                            <m:ctrlPr>
                              <a:rPr lang="en-US" altLang="ja-JP" b="0" i="1" smtClean="0">
                                <a:latin typeface="Cambria Math" panose="02040503050406030204" pitchFamily="18" charset="0"/>
                              </a:rPr>
                            </m:ctrlPr>
                          </m:funcPr>
                          <m:fNa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𝑎</m:t>
                                </m:r>
                              </m:e>
                              <m:sub>
                                <m:r>
                                  <a:rPr lang="en-US" altLang="ja-JP" b="0" i="1" smtClean="0">
                                    <a:latin typeface="Cambria Math" panose="02040503050406030204" pitchFamily="18" charset="0"/>
                                  </a:rPr>
                                  <m:t>2</m:t>
                                </m:r>
                              </m:sub>
                            </m:sSub>
                            <m:r>
                              <m:rPr>
                                <m:sty m:val="p"/>
                              </m:rPr>
                              <a:rPr lang="en-US" altLang="ja-JP" b="0" i="0" smtClean="0">
                                <a:latin typeface="Cambria Math" panose="02040503050406030204" pitchFamily="18" charset="0"/>
                              </a:rPr>
                              <m:t>sin</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𝜋</m:t>
                                </m:r>
                                <m:r>
                                  <a:rPr lang="en-US" altLang="ja-JP" b="0" i="1" smtClean="0">
                                    <a:latin typeface="Cambria Math" panose="02040503050406030204" pitchFamily="18" charset="0"/>
                                    <a:ea typeface="Cambria Math" panose="02040503050406030204" pitchFamily="18" charset="0"/>
                                  </a:rPr>
                                  <m:t>𝑡</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𝑓</m:t>
                                    </m:r>
                                  </m:e>
                                  <m:sub>
                                    <m:r>
                                      <a:rPr lang="en-US" altLang="ja-JP" b="0" i="1" smtClean="0">
                                        <a:latin typeface="Cambria Math" panose="02040503050406030204" pitchFamily="18" charset="0"/>
                                        <a:ea typeface="Cambria Math" panose="02040503050406030204" pitchFamily="18" charset="0"/>
                                      </a:rPr>
                                      <m:t>2</m:t>
                                    </m:r>
                                  </m:sub>
                                </m:sSub>
                              </m:e>
                            </m:d>
                          </m:e>
                        </m:func>
                      </m:e>
                    </m:func>
                  </m:oMath>
                </a14:m>
                <a:endParaRPr lang="en-US" altLang="ja-JP" dirty="0"/>
              </a:p>
              <a:p>
                <a:pPr lvl="3"/>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𝑎</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1,2,3</m:t>
                        </m:r>
                      </m:e>
                    </m:d>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41,42,</m:t>
                        </m:r>
                        <m:r>
                          <a:rPr lang="en-US" altLang="ja-JP" b="0" i="1" smtClean="0">
                            <a:latin typeface="Cambria Math" panose="02040503050406030204" pitchFamily="18" charset="0"/>
                            <a:ea typeface="Cambria Math" panose="02040503050406030204" pitchFamily="18" charset="0"/>
                          </a:rPr>
                          <m:t>∙∙∙,50</m:t>
                        </m:r>
                      </m:e>
                    </m:d>
                    <m:r>
                      <a:rPr lang="en-US" altLang="ja-JP" b="0" i="1" smtClean="0">
                        <a:latin typeface="Cambria Math" panose="02040503050406030204" pitchFamily="18" charset="0"/>
                        <a:ea typeface="Cambria Math" panose="02040503050406030204" pitchFamily="18" charset="0"/>
                      </a:rPr>
                      <m:t>𝐻𝑧</m:t>
                    </m:r>
                  </m:oMath>
                </a14:m>
                <a:endParaRPr lang="en-US" altLang="ja-JP" b="0" dirty="0">
                  <a:ea typeface="Cambria Math" panose="02040503050406030204" pitchFamily="18" charset="0"/>
                </a:endParaRPr>
              </a:p>
              <a:p>
                <a:pPr lvl="3"/>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𝑎</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1,2,3</m:t>
                        </m:r>
                      </m:e>
                    </m:d>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41,42,</m:t>
                        </m:r>
                        <m:r>
                          <a:rPr lang="en-US" altLang="ja-JP" b="0" i="1" smtClean="0">
                            <a:latin typeface="Cambria Math" panose="02040503050406030204" pitchFamily="18" charset="0"/>
                            <a:ea typeface="Cambria Math" panose="02040503050406030204" pitchFamily="18" charset="0"/>
                          </a:rPr>
                          <m:t>∙∙∙,50</m:t>
                        </m:r>
                      </m:e>
                    </m:d>
                    <m:r>
                      <a:rPr lang="en-US" altLang="ja-JP" b="0" i="1" smtClean="0">
                        <a:latin typeface="Cambria Math" panose="02040503050406030204" pitchFamily="18" charset="0"/>
                        <a:ea typeface="Cambria Math" panose="02040503050406030204" pitchFamily="18" charset="0"/>
                      </a:rPr>
                      <m:t>𝐻𝑧</m:t>
                    </m:r>
                  </m:oMath>
                </a14:m>
                <a:endParaRPr lang="en-US" altLang="ja-JP" b="0" dirty="0">
                  <a:ea typeface="Cambria Math" panose="02040503050406030204" pitchFamily="18" charset="0"/>
                </a:endParaRPr>
              </a:p>
              <a:p>
                <a:pPr lvl="1"/>
                <a:endParaRPr kumimoji="1" lang="en-US" altLang="ja-JP" sz="2000" dirty="0"/>
              </a:p>
              <a:p>
                <a:endParaRPr kumimoji="1" lang="ja-JP" altLang="en-US" sz="3200"/>
              </a:p>
            </p:txBody>
          </p:sp>
        </mc:Choice>
        <mc:Fallback>
          <p:sp>
            <p:nvSpPr>
              <p:cNvPr id="3" name="コンテンツ プレースホルダー 2">
                <a:extLst>
                  <a:ext uri="{FF2B5EF4-FFF2-40B4-BE49-F238E27FC236}">
                    <a16:creationId xmlns:a16="http://schemas.microsoft.com/office/drawing/2014/main" id="{07DA65C7-02AE-0F44-9484-683B64DE7987}"/>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3"/>
                <a:stretch>
                  <a:fillRect l="-724" t="-2020" r="-48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2D618DAD-5885-2045-89BB-EDF2A9377837}"/>
              </a:ext>
            </a:extLst>
          </p:cNvPr>
          <p:cNvSpPr>
            <a:spLocks noGrp="1"/>
          </p:cNvSpPr>
          <p:nvPr>
            <p:ph type="sldNum" sz="quarter" idx="12"/>
          </p:nvPr>
        </p:nvSpPr>
        <p:spPr/>
        <p:txBody>
          <a:bodyPr/>
          <a:lstStyle/>
          <a:p>
            <a:fld id="{FC7454B7-B354-6646-8FAB-ADCE3757C32C}" type="slidenum">
              <a:rPr kumimoji="1" lang="ja-JP" altLang="en-US" smtClean="0"/>
              <a:t>11</a:t>
            </a:fld>
            <a:endParaRPr kumimoji="1" lang="ja-JP" altLang="en-US"/>
          </a:p>
        </p:txBody>
      </p:sp>
      <p:sp>
        <p:nvSpPr>
          <p:cNvPr id="6" name="テキスト ボックス 5">
            <a:extLst>
              <a:ext uri="{FF2B5EF4-FFF2-40B4-BE49-F238E27FC236}">
                <a16:creationId xmlns:a16="http://schemas.microsoft.com/office/drawing/2014/main" id="{66C904AE-428D-8845-9EFB-F64AE44EFB61}"/>
              </a:ext>
            </a:extLst>
          </p:cNvPr>
          <p:cNvSpPr txBox="1"/>
          <p:nvPr/>
        </p:nvSpPr>
        <p:spPr>
          <a:xfrm>
            <a:off x="3531096" y="3880144"/>
            <a:ext cx="1802903" cy="307777"/>
          </a:xfrm>
          <a:prstGeom prst="rect">
            <a:avLst/>
          </a:prstGeom>
          <a:noFill/>
        </p:spPr>
        <p:txBody>
          <a:bodyPr wrap="square" rtlCol="0">
            <a:spAutoFit/>
          </a:bodyPr>
          <a:lstStyle/>
          <a:p>
            <a:r>
              <a:rPr lang="ja-JP" altLang="en-US" sz="1400"/>
              <a:t>学習していない</a:t>
            </a:r>
            <a:r>
              <a:rPr kumimoji="1" lang="ja-JP" altLang="en-US" sz="1400"/>
              <a:t>波形</a:t>
            </a:r>
          </a:p>
        </p:txBody>
      </p:sp>
      <p:sp>
        <p:nvSpPr>
          <p:cNvPr id="7" name="テキスト ボックス 6">
            <a:extLst>
              <a:ext uri="{FF2B5EF4-FFF2-40B4-BE49-F238E27FC236}">
                <a16:creationId xmlns:a16="http://schemas.microsoft.com/office/drawing/2014/main" id="{84376B4A-B123-6F4A-9395-E65F01DC5C4A}"/>
              </a:ext>
            </a:extLst>
          </p:cNvPr>
          <p:cNvSpPr txBox="1"/>
          <p:nvPr/>
        </p:nvSpPr>
        <p:spPr>
          <a:xfrm>
            <a:off x="2127315" y="3880145"/>
            <a:ext cx="1403781" cy="307777"/>
          </a:xfrm>
          <a:prstGeom prst="rect">
            <a:avLst/>
          </a:prstGeom>
          <a:noFill/>
        </p:spPr>
        <p:txBody>
          <a:bodyPr wrap="square" rtlCol="0">
            <a:spAutoFit/>
          </a:bodyPr>
          <a:lstStyle/>
          <a:p>
            <a:r>
              <a:rPr kumimoji="1" lang="ja-JP" altLang="en-US" sz="1400"/>
              <a:t>学習した波形</a:t>
            </a:r>
          </a:p>
        </p:txBody>
      </p:sp>
      <p:sp>
        <p:nvSpPr>
          <p:cNvPr id="8" name="テキスト ボックス 7">
            <a:extLst>
              <a:ext uri="{FF2B5EF4-FFF2-40B4-BE49-F238E27FC236}">
                <a16:creationId xmlns:a16="http://schemas.microsoft.com/office/drawing/2014/main" id="{2EB2915A-0F67-4441-A20E-08B1F58DA139}"/>
              </a:ext>
            </a:extLst>
          </p:cNvPr>
          <p:cNvSpPr txBox="1"/>
          <p:nvPr/>
        </p:nvSpPr>
        <p:spPr>
          <a:xfrm>
            <a:off x="6743072" y="4034033"/>
            <a:ext cx="5448928" cy="646331"/>
          </a:xfrm>
          <a:prstGeom prst="rect">
            <a:avLst/>
          </a:prstGeom>
          <a:noFill/>
        </p:spPr>
        <p:txBody>
          <a:bodyPr wrap="none" rtlCol="0">
            <a:spAutoFit/>
          </a:bodyPr>
          <a:lstStyle/>
          <a:p>
            <a:r>
              <a:rPr lang="en-US" altLang="ja-JP" dirty="0"/>
              <a:t>b</a:t>
            </a:r>
            <a:r>
              <a:rPr lang="ja-JP" altLang="en-US"/>
              <a:t>を</a:t>
            </a:r>
            <a:r>
              <a:rPr lang="en-US" altLang="ja-JP" dirty="0"/>
              <a:t>11</a:t>
            </a:r>
            <a:r>
              <a:rPr lang="ja-JP" altLang="en-US"/>
              <a:t>段階に変化させた</a:t>
            </a:r>
            <a:r>
              <a:rPr lang="en-US" altLang="ja-JP"/>
              <a:t>11</a:t>
            </a:r>
            <a:r>
              <a:rPr lang="ja-JP" altLang="en-US"/>
              <a:t>セットのテストデータを</a:t>
            </a:r>
            <a:endParaRPr lang="en-US" altLang="ja-JP" dirty="0"/>
          </a:p>
          <a:p>
            <a:r>
              <a:rPr kumimoji="1" lang="ja-JP" altLang="en-US"/>
              <a:t>作成</a:t>
            </a:r>
          </a:p>
        </p:txBody>
      </p:sp>
      <p:sp>
        <p:nvSpPr>
          <p:cNvPr id="9" name="テキスト ボックス 8">
            <a:extLst>
              <a:ext uri="{FF2B5EF4-FFF2-40B4-BE49-F238E27FC236}">
                <a16:creationId xmlns:a16="http://schemas.microsoft.com/office/drawing/2014/main" id="{D905CDF0-1FC9-094E-B079-914004C348D3}"/>
              </a:ext>
            </a:extLst>
          </p:cNvPr>
          <p:cNvSpPr txBox="1"/>
          <p:nvPr/>
        </p:nvSpPr>
        <p:spPr>
          <a:xfrm>
            <a:off x="6743072" y="5563381"/>
            <a:ext cx="5310835" cy="646331"/>
          </a:xfrm>
          <a:prstGeom prst="rect">
            <a:avLst/>
          </a:prstGeom>
          <a:noFill/>
        </p:spPr>
        <p:txBody>
          <a:bodyPr wrap="square" rtlCol="0">
            <a:spAutoFit/>
          </a:bodyPr>
          <a:lstStyle/>
          <a:p>
            <a:r>
              <a:rPr kumimoji="1" lang="ja-JP" altLang="en-US"/>
              <a:t>パラメータの全ての組み合わせの波をまためてから一つの</a:t>
            </a:r>
            <a:r>
              <a:rPr lang="ja-JP" altLang="en-US"/>
              <a:t>データセットを作成</a:t>
            </a:r>
            <a:endParaRPr kumimoji="1" lang="ja-JP" altLang="en-US"/>
          </a:p>
        </p:txBody>
      </p:sp>
      <p:sp>
        <p:nvSpPr>
          <p:cNvPr id="10" name="左中かっこ 9">
            <a:extLst>
              <a:ext uri="{FF2B5EF4-FFF2-40B4-BE49-F238E27FC236}">
                <a16:creationId xmlns:a16="http://schemas.microsoft.com/office/drawing/2014/main" id="{566D40D4-589C-EA46-AB0D-5753E91E58DF}"/>
              </a:ext>
            </a:extLst>
          </p:cNvPr>
          <p:cNvSpPr/>
          <p:nvPr/>
        </p:nvSpPr>
        <p:spPr>
          <a:xfrm>
            <a:off x="2104454" y="4434830"/>
            <a:ext cx="45719" cy="491067"/>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左中かっこ 11">
            <a:extLst>
              <a:ext uri="{FF2B5EF4-FFF2-40B4-BE49-F238E27FC236}">
                <a16:creationId xmlns:a16="http://schemas.microsoft.com/office/drawing/2014/main" id="{E5B541B4-BF50-CE4C-B60D-50262640D9B8}"/>
              </a:ext>
            </a:extLst>
          </p:cNvPr>
          <p:cNvSpPr/>
          <p:nvPr/>
        </p:nvSpPr>
        <p:spPr>
          <a:xfrm>
            <a:off x="2104455" y="5813975"/>
            <a:ext cx="45719" cy="49106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23035564"/>
      </p:ext>
    </p:extLst>
  </p:cSld>
  <p:clrMapOvr>
    <a:masterClrMapping/>
  </p:clrMapOvr>
  <mc:AlternateContent xmlns:mc="http://schemas.openxmlformats.org/markup-compatibility/2006" xmlns:p14="http://schemas.microsoft.com/office/powerpoint/2010/main">
    <mc:Choice Requires="p14">
      <p:transition spd="slow" p14:dur="2000" advTm="5922"/>
    </mc:Choice>
    <mc:Fallback xmlns="">
      <p:transition spd="slow" advTm="592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099F6-E14C-6D4F-A5E3-552A35AA64DA}"/>
              </a:ext>
            </a:extLst>
          </p:cNvPr>
          <p:cNvSpPr>
            <a:spLocks noGrp="1"/>
          </p:cNvSpPr>
          <p:nvPr>
            <p:ph type="title"/>
          </p:nvPr>
        </p:nvSpPr>
        <p:spPr>
          <a:xfrm>
            <a:off x="219148" y="238798"/>
            <a:ext cx="11859203" cy="1484086"/>
          </a:xfrm>
          <a:ln>
            <a:solidFill>
              <a:schemeClr val="accent1"/>
            </a:solidFill>
          </a:ln>
        </p:spPr>
        <p:txBody>
          <a:bodyPr>
            <a:normAutofit/>
          </a:bodyPr>
          <a:lstStyle/>
          <a:p>
            <a:r>
              <a:rPr lang="ja-JP" altLang="en-US" sz="3600">
                <a:solidFill>
                  <a:srgbClr val="C00000"/>
                </a:solidFill>
              </a:rPr>
              <a:t>学習していない波形との合成波</a:t>
            </a:r>
            <a:r>
              <a:rPr lang="en-US" altLang="ja-JP" sz="3600" dirty="0">
                <a:solidFill>
                  <a:srgbClr val="C00000"/>
                </a:solidFill>
              </a:rPr>
              <a:t>(2-A)</a:t>
            </a:r>
            <a:r>
              <a:rPr lang="ja-JP" altLang="en-US" sz="3600"/>
              <a:t>最小二乗誤差の値と</a:t>
            </a:r>
            <a:br>
              <a:rPr lang="en-US" altLang="ja-JP" sz="3600" dirty="0"/>
            </a:br>
            <a:r>
              <a:rPr lang="ja-JP" altLang="en-US" sz="3600">
                <a:solidFill>
                  <a:srgbClr val="0070C0"/>
                </a:solidFill>
              </a:rPr>
              <a:t>学習した波形同士</a:t>
            </a:r>
            <a:r>
              <a:rPr lang="en-US" altLang="ja-JP" sz="3600" dirty="0">
                <a:solidFill>
                  <a:srgbClr val="0070C0"/>
                </a:solidFill>
              </a:rPr>
              <a:t>(2-B)</a:t>
            </a:r>
            <a:r>
              <a:rPr lang="ja-JP" altLang="en-US" sz="3600">
                <a:solidFill>
                  <a:srgbClr val="0070C0"/>
                </a:solidFill>
              </a:rPr>
              <a:t>の合成波</a:t>
            </a:r>
            <a:r>
              <a:rPr lang="ja-JP" altLang="en-US" sz="3600"/>
              <a:t>の出力</a:t>
            </a:r>
            <a:endParaRPr kumimoji="1" lang="ja-JP" altLang="en-US" sz="3600"/>
          </a:p>
        </p:txBody>
      </p:sp>
      <p:sp>
        <p:nvSpPr>
          <p:cNvPr id="5" name="スライド番号プレースホルダー 4">
            <a:extLst>
              <a:ext uri="{FF2B5EF4-FFF2-40B4-BE49-F238E27FC236}">
                <a16:creationId xmlns:a16="http://schemas.microsoft.com/office/drawing/2014/main" id="{2903E69E-72D4-5045-ADD8-746431355ED4}"/>
              </a:ext>
            </a:extLst>
          </p:cNvPr>
          <p:cNvSpPr>
            <a:spLocks noGrp="1"/>
          </p:cNvSpPr>
          <p:nvPr>
            <p:ph type="sldNum" sz="quarter" idx="12"/>
          </p:nvPr>
        </p:nvSpPr>
        <p:spPr/>
        <p:txBody>
          <a:bodyPr/>
          <a:lstStyle/>
          <a:p>
            <a:fld id="{FC7454B7-B354-6646-8FAB-ADCE3757C32C}" type="slidenum">
              <a:rPr kumimoji="1" lang="ja-JP" altLang="en-US" smtClean="0"/>
              <a:t>12</a:t>
            </a:fld>
            <a:endParaRPr kumimoji="1" lang="ja-JP" altLang="en-US"/>
          </a:p>
        </p:txBody>
      </p:sp>
      <p:pic>
        <p:nvPicPr>
          <p:cNvPr id="6" name="コンテンツ プレースホルダー 5">
            <a:extLst>
              <a:ext uri="{FF2B5EF4-FFF2-40B4-BE49-F238E27FC236}">
                <a16:creationId xmlns:a16="http://schemas.microsoft.com/office/drawing/2014/main" id="{D55C69EC-E9FD-7E4A-AE39-1AFA0AFC36D2}"/>
              </a:ext>
            </a:extLst>
          </p:cNvPr>
          <p:cNvPicPr>
            <a:picLocks noGrp="1" noChangeAspect="1"/>
          </p:cNvPicPr>
          <p:nvPr>
            <p:ph sz="half" idx="1"/>
          </p:nvPr>
        </p:nvPicPr>
        <p:blipFill>
          <a:blip r:embed="rId3"/>
          <a:stretch>
            <a:fillRect/>
          </a:stretch>
        </p:blipFill>
        <p:spPr>
          <a:xfrm>
            <a:off x="219380" y="2374963"/>
            <a:ext cx="4436534" cy="2957690"/>
          </a:xfrm>
          <a:prstGeom prst="rect">
            <a:avLst/>
          </a:prstGeom>
        </p:spPr>
      </p:pic>
      <p:sp>
        <p:nvSpPr>
          <p:cNvPr id="12" name="テキスト ボックス 11">
            <a:extLst>
              <a:ext uri="{FF2B5EF4-FFF2-40B4-BE49-F238E27FC236}">
                <a16:creationId xmlns:a16="http://schemas.microsoft.com/office/drawing/2014/main" id="{5A37D7AD-4867-434C-850E-C66D75355018}"/>
              </a:ext>
            </a:extLst>
          </p:cNvPr>
          <p:cNvSpPr txBox="1"/>
          <p:nvPr/>
        </p:nvSpPr>
        <p:spPr>
          <a:xfrm>
            <a:off x="326616" y="5555143"/>
            <a:ext cx="4571253"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ja-JP" altLang="en-US"/>
              <a:t>学習モデル</a:t>
            </a:r>
            <a:r>
              <a:rPr lang="en-US" altLang="ja-JP" dirty="0"/>
              <a:t>1</a:t>
            </a:r>
            <a:r>
              <a:rPr lang="ja-JP" altLang="en-US"/>
              <a:t>は最小二乗誤差の値が大きく推定を行えているとは言えない。</a:t>
            </a:r>
            <a:endParaRPr lang="en-US" altLang="ja-JP" dirty="0"/>
          </a:p>
          <a:p>
            <a:pPr marL="285750" indent="-285750">
              <a:buFont typeface="Arial" panose="020B0604020202020204" pitchFamily="34" charset="0"/>
              <a:buChar char="•"/>
            </a:pPr>
            <a:r>
              <a:rPr lang="ja-JP" altLang="en-US"/>
              <a:t>学習していない波形</a:t>
            </a:r>
            <a:r>
              <a:rPr kumimoji="1" lang="ja-JP" altLang="en-US"/>
              <a:t>はノイズと判断されるため、学習モデル２は推定可能</a:t>
            </a:r>
          </a:p>
        </p:txBody>
      </p:sp>
      <p:pic>
        <p:nvPicPr>
          <p:cNvPr id="14" name="コンテンツ プレースホルダー 13">
            <a:extLst>
              <a:ext uri="{FF2B5EF4-FFF2-40B4-BE49-F238E27FC236}">
                <a16:creationId xmlns:a16="http://schemas.microsoft.com/office/drawing/2014/main" id="{F4017936-B31C-4243-A7F7-18FB229BEAE3}"/>
              </a:ext>
            </a:extLst>
          </p:cNvPr>
          <p:cNvPicPr>
            <a:picLocks noGrp="1" noChangeAspect="1"/>
          </p:cNvPicPr>
          <p:nvPr>
            <p:ph sz="half" idx="2"/>
          </p:nvPr>
        </p:nvPicPr>
        <p:blipFill>
          <a:blip r:embed="rId4"/>
          <a:stretch>
            <a:fillRect/>
          </a:stretch>
        </p:blipFill>
        <p:spPr>
          <a:xfrm>
            <a:off x="4666759" y="2289746"/>
            <a:ext cx="4919465" cy="3279643"/>
          </a:xfrm>
          <a:prstGeom prst="rect">
            <a:avLst/>
          </a:prstGeom>
        </p:spPr>
      </p:pic>
      <p:sp>
        <p:nvSpPr>
          <p:cNvPr id="15" name="テキスト ボックス 14">
            <a:extLst>
              <a:ext uri="{FF2B5EF4-FFF2-40B4-BE49-F238E27FC236}">
                <a16:creationId xmlns:a16="http://schemas.microsoft.com/office/drawing/2014/main" id="{05A7C23D-3D01-7942-9789-538783145C60}"/>
              </a:ext>
            </a:extLst>
          </p:cNvPr>
          <p:cNvSpPr txBox="1"/>
          <p:nvPr/>
        </p:nvSpPr>
        <p:spPr>
          <a:xfrm>
            <a:off x="6964390" y="5500566"/>
            <a:ext cx="536219" cy="338554"/>
          </a:xfrm>
          <a:prstGeom prst="rect">
            <a:avLst/>
          </a:prstGeom>
          <a:solidFill>
            <a:schemeClr val="bg1"/>
          </a:solidFill>
        </p:spPr>
        <p:txBody>
          <a:bodyPr wrap="square" rtlCol="0">
            <a:spAutoFit/>
          </a:bodyPr>
          <a:lstStyle/>
          <a:p>
            <a:r>
              <a:rPr kumimoji="1" lang="en-US" altLang="ja-JP" sz="1600" dirty="0"/>
              <a:t>Hz</a:t>
            </a:r>
            <a:endParaRPr kumimoji="1" lang="ja-JP" altLang="en-US" sz="1600"/>
          </a:p>
        </p:txBody>
      </p:sp>
      <p:sp>
        <p:nvSpPr>
          <p:cNvPr id="16" name="円/楕円 15">
            <a:extLst>
              <a:ext uri="{FF2B5EF4-FFF2-40B4-BE49-F238E27FC236}">
                <a16:creationId xmlns:a16="http://schemas.microsoft.com/office/drawing/2014/main" id="{FADB90BF-0518-7B47-8A2E-E76FB5D040EE}"/>
              </a:ext>
            </a:extLst>
          </p:cNvPr>
          <p:cNvSpPr/>
          <p:nvPr/>
        </p:nvSpPr>
        <p:spPr>
          <a:xfrm>
            <a:off x="6092162" y="5040184"/>
            <a:ext cx="403543" cy="513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a:extLst>
              <a:ext uri="{FF2B5EF4-FFF2-40B4-BE49-F238E27FC236}">
                <a16:creationId xmlns:a16="http://schemas.microsoft.com/office/drawing/2014/main" id="{A85667D9-335C-5243-893A-B9E6DC715ED4}"/>
              </a:ext>
            </a:extLst>
          </p:cNvPr>
          <p:cNvSpPr/>
          <p:nvPr/>
        </p:nvSpPr>
        <p:spPr>
          <a:xfrm>
            <a:off x="7171669" y="5025331"/>
            <a:ext cx="392564" cy="543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B712408B-9991-A640-916A-66EACEC32C4C}"/>
              </a:ext>
            </a:extLst>
          </p:cNvPr>
          <p:cNvCxnSpPr>
            <a:cxnSpLocks/>
          </p:cNvCxnSpPr>
          <p:nvPr/>
        </p:nvCxnSpPr>
        <p:spPr>
          <a:xfrm flipV="1">
            <a:off x="6276206" y="5659207"/>
            <a:ext cx="0" cy="27161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E13A204E-7CF8-2642-8084-16F1642FC937}"/>
              </a:ext>
            </a:extLst>
          </p:cNvPr>
          <p:cNvCxnSpPr/>
          <p:nvPr/>
        </p:nvCxnSpPr>
        <p:spPr>
          <a:xfrm flipV="1">
            <a:off x="7484875" y="5659206"/>
            <a:ext cx="0" cy="27161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B215B3C-74ED-9E4C-95F8-9DC26CCB5EFA}"/>
              </a:ext>
            </a:extLst>
          </p:cNvPr>
          <p:cNvSpPr txBox="1"/>
          <p:nvPr/>
        </p:nvSpPr>
        <p:spPr>
          <a:xfrm>
            <a:off x="5694341" y="6100415"/>
            <a:ext cx="2954655" cy="369332"/>
          </a:xfrm>
          <a:prstGeom prst="rect">
            <a:avLst/>
          </a:prstGeom>
          <a:noFill/>
        </p:spPr>
        <p:txBody>
          <a:bodyPr wrap="none" rtlCol="0">
            <a:spAutoFit/>
          </a:bodyPr>
          <a:lstStyle/>
          <a:p>
            <a:r>
              <a:rPr kumimoji="1" lang="ja-JP" altLang="en-US"/>
              <a:t>周波数の推定が行えている</a:t>
            </a:r>
          </a:p>
        </p:txBody>
      </p:sp>
      <p:sp>
        <p:nvSpPr>
          <p:cNvPr id="23" name="左大かっこ 22">
            <a:extLst>
              <a:ext uri="{FF2B5EF4-FFF2-40B4-BE49-F238E27FC236}">
                <a16:creationId xmlns:a16="http://schemas.microsoft.com/office/drawing/2014/main" id="{738E3484-B5CE-AC4C-8882-5468B56E7B55}"/>
              </a:ext>
            </a:extLst>
          </p:cNvPr>
          <p:cNvSpPr/>
          <p:nvPr/>
        </p:nvSpPr>
        <p:spPr>
          <a:xfrm>
            <a:off x="5959517" y="2815122"/>
            <a:ext cx="163487" cy="643467"/>
          </a:xfrm>
          <a:prstGeom prst="leftBracket">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24" name="テキスト ボックス 23">
                <a:extLst>
                  <a:ext uri="{FF2B5EF4-FFF2-40B4-BE49-F238E27FC236}">
                    <a16:creationId xmlns:a16="http://schemas.microsoft.com/office/drawing/2014/main" id="{AACA582D-8928-9A47-A77B-1FA434C381BB}"/>
                  </a:ext>
                </a:extLst>
              </p:cNvPr>
              <p:cNvSpPr txBox="1"/>
              <p:nvPr/>
            </p:nvSpPr>
            <p:spPr>
              <a:xfrm>
                <a:off x="5319207" y="2189292"/>
                <a:ext cx="37049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altLang="ja-JP" b="0" i="1" smtClean="0">
                              <a:latin typeface="Cambria Math" panose="02040503050406030204" pitchFamily="18" charset="0"/>
                            </a:rPr>
                          </m:ctrlPr>
                        </m:funcPr>
                        <m:fName>
                          <m:r>
                            <a:rPr lang="en-US" altLang="ja-JP" b="0" i="0" smtClean="0">
                              <a:latin typeface="Cambria Math" panose="02040503050406030204" pitchFamily="18" charset="0"/>
                            </a:rPr>
                            <m:t>3</m:t>
                          </m:r>
                          <m:r>
                            <m:rPr>
                              <m:sty m:val="p"/>
                            </m:rPr>
                            <a:rPr lang="en-US" altLang="ja-JP" b="0" i="0" smtClean="0">
                              <a:latin typeface="Cambria Math" panose="02040503050406030204" pitchFamily="18" charset="0"/>
                            </a:rPr>
                            <m:t>sin</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𝜋</m:t>
                              </m:r>
                              <m:r>
                                <a:rPr lang="en-US" altLang="ja-JP" b="0" i="1" smtClean="0">
                                  <a:latin typeface="Cambria Math" panose="02040503050406030204" pitchFamily="18" charset="0"/>
                                  <a:ea typeface="Cambria Math" panose="02040503050406030204" pitchFamily="18" charset="0"/>
                                </a:rPr>
                                <m:t>𝑡</m:t>
                              </m:r>
                              <m:r>
                                <a:rPr lang="en-US" altLang="ja-JP" b="0" i="1" smtClean="0">
                                  <a:latin typeface="Cambria Math" panose="02040503050406030204" pitchFamily="18" charset="0"/>
                                  <a:ea typeface="Cambria Math" panose="02040503050406030204" pitchFamily="18" charset="0"/>
                                </a:rPr>
                                <m:t>43</m:t>
                              </m:r>
                            </m:e>
                          </m:d>
                          <m:r>
                            <a:rPr lang="en-US" altLang="ja-JP" b="0" i="1" smtClean="0">
                              <a:latin typeface="Cambria Math" panose="02040503050406030204" pitchFamily="18" charset="0"/>
                              <a:ea typeface="Cambria Math" panose="02040503050406030204" pitchFamily="18" charset="0"/>
                            </a:rPr>
                            <m:t>+</m:t>
                          </m:r>
                          <m:func>
                            <m:funcPr>
                              <m:ctrlPr>
                                <a:rPr lang="en-US" altLang="ja-JP" b="0" i="1" smtClean="0">
                                  <a:latin typeface="Cambria Math" panose="02040503050406030204" pitchFamily="18" charset="0"/>
                                </a:rPr>
                              </m:ctrlPr>
                            </m:funcPr>
                            <m:fName>
                              <m:r>
                                <a:rPr lang="en-US" altLang="ja-JP" b="0" i="0" smtClean="0">
                                  <a:latin typeface="Cambria Math" panose="02040503050406030204" pitchFamily="18" charset="0"/>
                                </a:rPr>
                                <m:t>3</m:t>
                              </m:r>
                              <m:r>
                                <m:rPr>
                                  <m:sty m:val="p"/>
                                </m:rPr>
                                <a:rPr lang="en-US" altLang="ja-JP" b="0" i="0" smtClean="0">
                                  <a:latin typeface="Cambria Math" panose="02040503050406030204" pitchFamily="18" charset="0"/>
                                </a:rPr>
                                <m:t>sin</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𝜋</m:t>
                                  </m:r>
                                  <m:r>
                                    <a:rPr lang="en-US" altLang="ja-JP" b="0" i="1" smtClean="0">
                                      <a:latin typeface="Cambria Math" panose="02040503050406030204" pitchFamily="18" charset="0"/>
                                      <a:ea typeface="Cambria Math" panose="02040503050406030204" pitchFamily="18" charset="0"/>
                                    </a:rPr>
                                    <m:t>𝑡</m:t>
                                  </m:r>
                                  <m:r>
                                    <a:rPr lang="en-US" altLang="ja-JP" b="0" i="1" smtClean="0">
                                      <a:latin typeface="Cambria Math" panose="02040503050406030204" pitchFamily="18" charset="0"/>
                                      <a:ea typeface="Cambria Math" panose="02040503050406030204" pitchFamily="18" charset="0"/>
                                    </a:rPr>
                                    <m:t>46</m:t>
                                  </m:r>
                                </m:e>
                              </m:d>
                            </m:e>
                          </m:func>
                        </m:e>
                      </m:func>
                      <m:r>
                        <a:rPr lang="ja-JP" altLang="en-US" i="1">
                          <a:latin typeface="Cambria Math" panose="02040503050406030204" pitchFamily="18" charset="0"/>
                          <a:ea typeface="Cambria Math" panose="02040503050406030204" pitchFamily="18" charset="0"/>
                        </a:rPr>
                        <m:t>の出力</m:t>
                      </m:r>
                    </m:oMath>
                  </m:oMathPara>
                </a14:m>
                <a:endParaRPr kumimoji="1" lang="ja-JP" altLang="en-US"/>
              </a:p>
            </p:txBody>
          </p:sp>
        </mc:Choice>
        <mc:Fallback>
          <p:sp>
            <p:nvSpPr>
              <p:cNvPr id="24" name="テキスト ボックス 23">
                <a:extLst>
                  <a:ext uri="{FF2B5EF4-FFF2-40B4-BE49-F238E27FC236}">
                    <a16:creationId xmlns:a16="http://schemas.microsoft.com/office/drawing/2014/main" id="{AACA582D-8928-9A47-A77B-1FA434C381BB}"/>
                  </a:ext>
                </a:extLst>
              </p:cNvPr>
              <p:cNvSpPr txBox="1">
                <a:spLocks noRot="1" noChangeAspect="1" noMove="1" noResize="1" noEditPoints="1" noAdjustHandles="1" noChangeArrowheads="1" noChangeShapeType="1" noTextEdit="1"/>
              </p:cNvSpPr>
              <p:nvPr/>
            </p:nvSpPr>
            <p:spPr>
              <a:xfrm>
                <a:off x="5319207" y="2189292"/>
                <a:ext cx="3704924" cy="369332"/>
              </a:xfrm>
              <a:prstGeom prst="rect">
                <a:avLst/>
              </a:prstGeom>
              <a:blipFill>
                <a:blip r:embed="rId5"/>
                <a:stretch>
                  <a:fillRect b="-6667"/>
                </a:stretch>
              </a:blipFill>
            </p:spPr>
            <p:txBody>
              <a:bodyPr/>
              <a:lstStyle/>
              <a:p>
                <a:r>
                  <a:rPr lang="ja-JP" altLang="en-US">
                    <a:noFill/>
                  </a:rPr>
                  <a:t> </a:t>
                </a:r>
              </a:p>
            </p:txBody>
          </p:sp>
        </mc:Fallback>
      </mc:AlternateContent>
      <p:sp>
        <p:nvSpPr>
          <p:cNvPr id="27" name="テキスト ボックス 26">
            <a:extLst>
              <a:ext uri="{FF2B5EF4-FFF2-40B4-BE49-F238E27FC236}">
                <a16:creationId xmlns:a16="http://schemas.microsoft.com/office/drawing/2014/main" id="{64EB8F89-97B2-2147-8452-E8F293E01219}"/>
              </a:ext>
            </a:extLst>
          </p:cNvPr>
          <p:cNvSpPr txBox="1"/>
          <p:nvPr/>
        </p:nvSpPr>
        <p:spPr>
          <a:xfrm>
            <a:off x="5300334" y="2790134"/>
            <a:ext cx="797666" cy="738664"/>
          </a:xfrm>
          <a:prstGeom prst="rect">
            <a:avLst/>
          </a:prstGeom>
          <a:noFill/>
        </p:spPr>
        <p:txBody>
          <a:bodyPr wrap="square" rtlCol="0">
            <a:spAutoFit/>
          </a:bodyPr>
          <a:lstStyle/>
          <a:p>
            <a:r>
              <a:rPr kumimoji="1" lang="ja-JP" altLang="en-US" sz="1400"/>
              <a:t>振幅の推定には誤差</a:t>
            </a:r>
          </a:p>
        </p:txBody>
      </p:sp>
      <p:sp>
        <p:nvSpPr>
          <p:cNvPr id="28" name="テキスト ボックス 27">
            <a:extLst>
              <a:ext uri="{FF2B5EF4-FFF2-40B4-BE49-F238E27FC236}">
                <a16:creationId xmlns:a16="http://schemas.microsoft.com/office/drawing/2014/main" id="{AB020A19-F6C7-8E43-8759-0C0A892C03D8}"/>
              </a:ext>
            </a:extLst>
          </p:cNvPr>
          <p:cNvSpPr txBox="1"/>
          <p:nvPr/>
        </p:nvSpPr>
        <p:spPr>
          <a:xfrm>
            <a:off x="9336754" y="2790773"/>
            <a:ext cx="2616180" cy="3447098"/>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ja-JP" altLang="en-US" sz="2000"/>
              <a:t>学習していない波形との合成波では、ノイズを学習させると推定できる。</a:t>
            </a:r>
            <a:endParaRPr lang="en-US" altLang="ja-JP" sz="2000" dirty="0"/>
          </a:p>
          <a:p>
            <a:pPr marL="285750" indent="-285750">
              <a:buFont typeface="Arial" panose="020B0604020202020204" pitchFamily="34" charset="0"/>
              <a:buChar char="•"/>
            </a:pPr>
            <a:endParaRPr lang="en-US" altLang="ja-JP" sz="2000" dirty="0"/>
          </a:p>
          <a:p>
            <a:pPr marL="285750" indent="-285750">
              <a:buFont typeface="Arial" panose="020B0604020202020204" pitchFamily="34" charset="0"/>
              <a:buChar char="•"/>
            </a:pPr>
            <a:r>
              <a:rPr lang="ja-JP" altLang="en-US" sz="2000"/>
              <a:t>学習した波形同士の合成波に対しては</a:t>
            </a:r>
            <a:r>
              <a:rPr kumimoji="1" lang="ja-JP" altLang="en-US" sz="2000"/>
              <a:t>周波数は推定できるが振幅の値に誤差が生じる</a:t>
            </a:r>
            <a:r>
              <a:rPr lang="ja-JP" altLang="en-US" sz="2000"/>
              <a:t>。</a:t>
            </a:r>
            <a:endParaRPr lang="en-US" altLang="ja-JP" sz="2000" dirty="0"/>
          </a:p>
          <a:p>
            <a:endParaRPr kumimoji="1" lang="ja-JP" altLang="en-US"/>
          </a:p>
        </p:txBody>
      </p:sp>
      <p:sp>
        <p:nvSpPr>
          <p:cNvPr id="29" name="テキスト ボックス 28">
            <a:extLst>
              <a:ext uri="{FF2B5EF4-FFF2-40B4-BE49-F238E27FC236}">
                <a16:creationId xmlns:a16="http://schemas.microsoft.com/office/drawing/2014/main" id="{684C6E05-8B05-C545-BC59-F4DE611243C8}"/>
              </a:ext>
            </a:extLst>
          </p:cNvPr>
          <p:cNvSpPr txBox="1"/>
          <p:nvPr/>
        </p:nvSpPr>
        <p:spPr>
          <a:xfrm>
            <a:off x="9448800" y="2415980"/>
            <a:ext cx="697627" cy="400110"/>
          </a:xfrm>
          <a:prstGeom prst="rect">
            <a:avLst/>
          </a:prstGeom>
          <a:noFill/>
        </p:spPr>
        <p:txBody>
          <a:bodyPr wrap="none" rtlCol="0">
            <a:spAutoFit/>
          </a:bodyPr>
          <a:lstStyle/>
          <a:p>
            <a:r>
              <a:rPr kumimoji="1" lang="ja-JP" altLang="en-US" sz="2000"/>
              <a:t>結論</a:t>
            </a:r>
          </a:p>
        </p:txBody>
      </p:sp>
      <p:sp>
        <p:nvSpPr>
          <p:cNvPr id="8" name="テキスト ボックス 7">
            <a:extLst>
              <a:ext uri="{FF2B5EF4-FFF2-40B4-BE49-F238E27FC236}">
                <a16:creationId xmlns:a16="http://schemas.microsoft.com/office/drawing/2014/main" id="{73975931-0A39-E741-9795-18FCDFC183CE}"/>
              </a:ext>
            </a:extLst>
          </p:cNvPr>
          <p:cNvSpPr txBox="1"/>
          <p:nvPr/>
        </p:nvSpPr>
        <p:spPr>
          <a:xfrm>
            <a:off x="189196" y="2003421"/>
            <a:ext cx="4614986" cy="646331"/>
          </a:xfrm>
          <a:prstGeom prst="rect">
            <a:avLst/>
          </a:prstGeom>
          <a:noFill/>
        </p:spPr>
        <p:txBody>
          <a:bodyPr wrap="square" rtlCol="0">
            <a:spAutoFit/>
          </a:bodyPr>
          <a:lstStyle/>
          <a:p>
            <a:r>
              <a:rPr lang="ja-JP" altLang="en-US"/>
              <a:t>テストデータ</a:t>
            </a:r>
            <a:r>
              <a:rPr lang="en-US" altLang="ja-JP" dirty="0"/>
              <a:t>2-A</a:t>
            </a:r>
            <a:r>
              <a:rPr lang="ja-JP" altLang="en-US"/>
              <a:t>を</a:t>
            </a:r>
            <a:r>
              <a:rPr kumimoji="1" lang="ja-JP" altLang="en-US"/>
              <a:t>入力したモデルの</a:t>
            </a:r>
            <a:r>
              <a:rPr lang="ja-JP" altLang="en-US"/>
              <a:t>最小二乗誤差の値</a:t>
            </a:r>
            <a:endParaRPr kumimoji="1" lang="ja-JP" altLang="en-US"/>
          </a:p>
        </p:txBody>
      </p:sp>
      <p:sp>
        <p:nvSpPr>
          <p:cNvPr id="35" name="テキスト ボックス 34">
            <a:extLst>
              <a:ext uri="{FF2B5EF4-FFF2-40B4-BE49-F238E27FC236}">
                <a16:creationId xmlns:a16="http://schemas.microsoft.com/office/drawing/2014/main" id="{025E0BD4-6A55-B141-98F0-9177B0855FB5}"/>
              </a:ext>
            </a:extLst>
          </p:cNvPr>
          <p:cNvSpPr txBox="1"/>
          <p:nvPr/>
        </p:nvSpPr>
        <p:spPr>
          <a:xfrm>
            <a:off x="1639986" y="5332653"/>
            <a:ext cx="1879041" cy="253916"/>
          </a:xfrm>
          <a:prstGeom prst="rect">
            <a:avLst/>
          </a:prstGeom>
          <a:solidFill>
            <a:schemeClr val="bg1"/>
          </a:solidFill>
        </p:spPr>
        <p:txBody>
          <a:bodyPr wrap="none" rtlCol="0">
            <a:spAutoFit/>
          </a:bodyPr>
          <a:lstStyle/>
          <a:p>
            <a:r>
              <a:rPr lang="ja-JP" altLang="en-US" sz="1050"/>
              <a:t>学習していない波形の振幅</a:t>
            </a:r>
            <a:r>
              <a:rPr lang="en-US" altLang="ja-JP" sz="1050" dirty="0"/>
              <a:t>b</a:t>
            </a:r>
            <a:endParaRPr kumimoji="1" lang="ja-JP" altLang="en-US" sz="1050"/>
          </a:p>
        </p:txBody>
      </p:sp>
      <p:sp>
        <p:nvSpPr>
          <p:cNvPr id="37" name="テキスト ボックス 36">
            <a:extLst>
              <a:ext uri="{FF2B5EF4-FFF2-40B4-BE49-F238E27FC236}">
                <a16:creationId xmlns:a16="http://schemas.microsoft.com/office/drawing/2014/main" id="{2468B0FB-24A8-A94D-B080-8DC755402995}"/>
              </a:ext>
            </a:extLst>
          </p:cNvPr>
          <p:cNvSpPr txBox="1"/>
          <p:nvPr/>
        </p:nvSpPr>
        <p:spPr>
          <a:xfrm>
            <a:off x="8838335" y="1248713"/>
            <a:ext cx="3353665" cy="584775"/>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kumimoji="1" lang="ja-JP" altLang="en-US" sz="1600"/>
              <a:t>学習モデル</a:t>
            </a:r>
            <a:r>
              <a:rPr kumimoji="1" lang="en-US" altLang="ja-JP" sz="1600" dirty="0"/>
              <a:t>1 :</a:t>
            </a:r>
            <a:r>
              <a:rPr kumimoji="1" lang="ja-JP" altLang="en-US" sz="1600"/>
              <a:t>ノイズなしで学習</a:t>
            </a:r>
            <a:endParaRPr kumimoji="1" lang="en-US" altLang="ja-JP" sz="1600" dirty="0"/>
          </a:p>
          <a:p>
            <a:pPr marL="285750" indent="-285750">
              <a:buFont typeface="Arial" panose="020B0604020202020204" pitchFamily="34" charset="0"/>
              <a:buChar char="•"/>
            </a:pPr>
            <a:r>
              <a:rPr lang="ja-JP" altLang="en-US" sz="1600"/>
              <a:t>学習モデル</a:t>
            </a:r>
            <a:r>
              <a:rPr lang="en-US" altLang="ja-JP" sz="1600" dirty="0"/>
              <a:t>2 :</a:t>
            </a:r>
            <a:r>
              <a:rPr lang="ja-JP" altLang="en-US" sz="1600"/>
              <a:t>ノイズありで学習</a:t>
            </a:r>
            <a:endParaRPr kumimoji="1" lang="ja-JP" altLang="en-US" sz="1600"/>
          </a:p>
        </p:txBody>
      </p:sp>
    </p:spTree>
    <p:extLst>
      <p:ext uri="{BB962C8B-B14F-4D97-AF65-F5344CB8AC3E}">
        <p14:creationId xmlns:p14="http://schemas.microsoft.com/office/powerpoint/2010/main" val="2378976186"/>
      </p:ext>
    </p:extLst>
  </p:cSld>
  <p:clrMapOvr>
    <a:masterClrMapping/>
  </p:clrMapOvr>
  <mc:AlternateContent xmlns:mc="http://schemas.openxmlformats.org/markup-compatibility/2006" xmlns:p14="http://schemas.microsoft.com/office/powerpoint/2010/main">
    <mc:Choice Requires="p14">
      <p:transition spd="slow" p14:dur="2000" advTm="69295"/>
    </mc:Choice>
    <mc:Fallback xmlns="">
      <p:transition spd="slow" advTm="6929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4C16BA-CCA6-244B-8BBE-5ECA78C70682}"/>
              </a:ext>
            </a:extLst>
          </p:cNvPr>
          <p:cNvSpPr>
            <a:spLocks noGrp="1"/>
          </p:cNvSpPr>
          <p:nvPr>
            <p:ph type="title"/>
          </p:nvPr>
        </p:nvSpPr>
        <p:spPr>
          <a:xfrm>
            <a:off x="629288" y="367345"/>
            <a:ext cx="11353800" cy="1325563"/>
          </a:xfrm>
          <a:ln>
            <a:solidFill>
              <a:schemeClr val="accent1"/>
            </a:solidFill>
          </a:ln>
        </p:spPr>
        <p:txBody>
          <a:bodyPr>
            <a:normAutofit/>
          </a:bodyPr>
          <a:lstStyle/>
          <a:p>
            <a:r>
              <a:rPr kumimoji="1" lang="en-US" altLang="ja-JP" sz="4000" dirty="0"/>
              <a:t>3.</a:t>
            </a:r>
            <a:r>
              <a:rPr kumimoji="1" lang="ja-JP" altLang="en-US" sz="4000"/>
              <a:t>学習していない周波数とその強さの推定</a:t>
            </a:r>
          </a:p>
        </p:txBody>
      </p:sp>
      <p:sp>
        <p:nvSpPr>
          <p:cNvPr id="3" name="コンテンツ プレースホルダー 2">
            <a:extLst>
              <a:ext uri="{FF2B5EF4-FFF2-40B4-BE49-F238E27FC236}">
                <a16:creationId xmlns:a16="http://schemas.microsoft.com/office/drawing/2014/main" id="{77B481F2-54FE-4B41-9CB7-62678CE0CF6E}"/>
              </a:ext>
            </a:extLst>
          </p:cNvPr>
          <p:cNvSpPr>
            <a:spLocks noGrp="1"/>
          </p:cNvSpPr>
          <p:nvPr>
            <p:ph idx="1"/>
          </p:nvPr>
        </p:nvSpPr>
        <p:spPr>
          <a:xfrm>
            <a:off x="735305" y="1943810"/>
            <a:ext cx="10515600" cy="4351338"/>
          </a:xfrm>
        </p:spPr>
        <p:txBody>
          <a:bodyPr/>
          <a:lstStyle/>
          <a:p>
            <a:r>
              <a:rPr lang="ja-JP" altLang="en-US" sz="2400"/>
              <a:t>重力波のデータ解析</a:t>
            </a:r>
            <a:r>
              <a:rPr kumimoji="1" lang="ja-JP" altLang="en-US" sz="2400"/>
              <a:t>では学習していないデータが入力されることが考えられる。そこで学習していない波形に対してモデルは推定を行えるか検証した。</a:t>
            </a:r>
            <a:endParaRPr kumimoji="1" lang="en-US" altLang="ja-JP" sz="2400" dirty="0"/>
          </a:p>
          <a:p>
            <a:pPr marL="1371600" lvl="2" indent="-457200">
              <a:buFont typeface="+mj-lt"/>
              <a:buAutoNum type="arabicPeriod"/>
            </a:pPr>
            <a:endParaRPr lang="en-US" altLang="ja-JP" dirty="0"/>
          </a:p>
          <a:p>
            <a:pPr lvl="1"/>
            <a:endParaRPr kumimoji="1" lang="ja-JP" altLang="en-US"/>
          </a:p>
        </p:txBody>
      </p:sp>
      <p:sp>
        <p:nvSpPr>
          <p:cNvPr id="4" name="スライド番号プレースホルダー 3">
            <a:extLst>
              <a:ext uri="{FF2B5EF4-FFF2-40B4-BE49-F238E27FC236}">
                <a16:creationId xmlns:a16="http://schemas.microsoft.com/office/drawing/2014/main" id="{4A7602E0-21B8-9644-9EBC-B5AF29053EBC}"/>
              </a:ext>
            </a:extLst>
          </p:cNvPr>
          <p:cNvSpPr>
            <a:spLocks noGrp="1"/>
          </p:cNvSpPr>
          <p:nvPr>
            <p:ph type="sldNum" sz="quarter" idx="12"/>
          </p:nvPr>
        </p:nvSpPr>
        <p:spPr/>
        <p:txBody>
          <a:bodyPr/>
          <a:lstStyle/>
          <a:p>
            <a:fld id="{FC7454B7-B354-6646-8FAB-ADCE3757C32C}" type="slidenum">
              <a:rPr kumimoji="1" lang="ja-JP" altLang="en-US" smtClean="0"/>
              <a:t>13</a:t>
            </a:fld>
            <a:endParaRPr kumimoji="1" lang="ja-JP" altLang="en-US"/>
          </a:p>
        </p:txBody>
      </p:sp>
      <p:sp>
        <p:nvSpPr>
          <p:cNvPr id="6" name="コンテンツ プレースホルダー 2">
            <a:extLst>
              <a:ext uri="{FF2B5EF4-FFF2-40B4-BE49-F238E27FC236}">
                <a16:creationId xmlns:a16="http://schemas.microsoft.com/office/drawing/2014/main" id="{732F6642-6CB7-844B-88CF-092DF070124F}"/>
              </a:ext>
            </a:extLst>
          </p:cNvPr>
          <p:cNvSpPr txBox="1">
            <a:spLocks/>
          </p:cNvSpPr>
          <p:nvPr/>
        </p:nvSpPr>
        <p:spPr>
          <a:xfrm>
            <a:off x="6290303" y="3860967"/>
            <a:ext cx="5257800" cy="1027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buNone/>
            </a:pPr>
            <a:r>
              <a:rPr lang="ja-JP" altLang="en-US" sz="1800"/>
              <a:t>学習データである</a:t>
            </a:r>
            <a:r>
              <a:rPr lang="en-US" altLang="ja-JP" sz="1800" dirty="0"/>
              <a:t>41~50Hz</a:t>
            </a:r>
            <a:r>
              <a:rPr lang="ja-JP" altLang="en-US" sz="1800"/>
              <a:t>を除く</a:t>
            </a:r>
            <a:r>
              <a:rPr lang="en-US" altLang="ja-JP" sz="1800" dirty="0"/>
              <a:t>1~100Hz</a:t>
            </a:r>
            <a:r>
              <a:rPr lang="ja-JP" altLang="en-US" sz="1800"/>
              <a:t>までの自然数の波形</a:t>
            </a:r>
            <a:endParaRPr lang="en-US" altLang="ja-JP" sz="1800" dirty="0"/>
          </a:p>
        </p:txBody>
      </p:sp>
      <p:sp>
        <p:nvSpPr>
          <p:cNvPr id="7" name="テキスト ボックス 6">
            <a:extLst>
              <a:ext uri="{FF2B5EF4-FFF2-40B4-BE49-F238E27FC236}">
                <a16:creationId xmlns:a16="http://schemas.microsoft.com/office/drawing/2014/main" id="{15A962CD-4623-2E48-BC82-662BB952540F}"/>
              </a:ext>
            </a:extLst>
          </p:cNvPr>
          <p:cNvSpPr txBox="1"/>
          <p:nvPr/>
        </p:nvSpPr>
        <p:spPr>
          <a:xfrm>
            <a:off x="6306188" y="5377308"/>
            <a:ext cx="4580100" cy="677108"/>
          </a:xfrm>
          <a:prstGeom prst="rect">
            <a:avLst/>
          </a:prstGeom>
          <a:noFill/>
        </p:spPr>
        <p:txBody>
          <a:bodyPr wrap="none" rtlCol="0">
            <a:spAutoFit/>
          </a:bodyPr>
          <a:lstStyle/>
          <a:p>
            <a:pPr lvl="1"/>
            <a:r>
              <a:rPr lang="en-US" altLang="ja-JP" sz="2000" dirty="0"/>
              <a:t>0.1Hz</a:t>
            </a:r>
            <a:r>
              <a:rPr lang="ja-JP" altLang="en-US" sz="2000"/>
              <a:t>毎の</a:t>
            </a:r>
            <a:r>
              <a:rPr lang="en-US" altLang="ja-JP" sz="2000" dirty="0"/>
              <a:t>40.4~41.5Hz</a:t>
            </a:r>
            <a:r>
              <a:rPr lang="ja-JP" altLang="en-US" sz="2000"/>
              <a:t>までの波形</a:t>
            </a:r>
          </a:p>
          <a:p>
            <a:endParaRPr kumimoji="1" lang="ja-JP" altLang="en-US"/>
          </a:p>
        </p:txBody>
      </p:sp>
      <p:sp>
        <p:nvSpPr>
          <p:cNvPr id="8" name="テキスト ボックス 7">
            <a:extLst>
              <a:ext uri="{FF2B5EF4-FFF2-40B4-BE49-F238E27FC236}">
                <a16:creationId xmlns:a16="http://schemas.microsoft.com/office/drawing/2014/main" id="{E6560B29-F39C-654E-84CE-47925974E8F7}"/>
              </a:ext>
            </a:extLst>
          </p:cNvPr>
          <p:cNvSpPr txBox="1"/>
          <p:nvPr/>
        </p:nvSpPr>
        <p:spPr>
          <a:xfrm>
            <a:off x="99523" y="3174507"/>
            <a:ext cx="6644768" cy="3477875"/>
          </a:xfrm>
          <a:prstGeom prst="rect">
            <a:avLst/>
          </a:prstGeom>
          <a:noFill/>
        </p:spPr>
        <p:txBody>
          <a:bodyPr wrap="none" rtlCol="0">
            <a:spAutoFit/>
          </a:bodyPr>
          <a:lstStyle/>
          <a:p>
            <a:pPr marL="914400" lvl="1" indent="-457200">
              <a:buFont typeface="Arial" panose="020B0604020202020204" pitchFamily="34" charset="0"/>
              <a:buChar char="•"/>
            </a:pPr>
            <a:r>
              <a:rPr lang="ja-JP" altLang="en-US" sz="2800"/>
              <a:t>検証は</a:t>
            </a:r>
            <a:r>
              <a:rPr lang="ja-JP" altLang="en-US"/>
              <a:t>　　　　　　</a:t>
            </a:r>
            <a:endParaRPr lang="en-US" altLang="ja-JP" dirty="0"/>
          </a:p>
          <a:p>
            <a:pPr lvl="1"/>
            <a:r>
              <a:rPr lang="ja-JP" altLang="en-US"/>
              <a:t>　　　　　　　　　</a:t>
            </a:r>
            <a:endParaRPr lang="en-US" altLang="ja-JP" dirty="0"/>
          </a:p>
          <a:p>
            <a:pPr lvl="2"/>
            <a:r>
              <a:rPr lang="en-US" altLang="ja-JP" sz="2400" dirty="0">
                <a:solidFill>
                  <a:srgbClr val="FF0000"/>
                </a:solidFill>
              </a:rPr>
              <a:t>3-A. </a:t>
            </a:r>
            <a:r>
              <a:rPr lang="ja-JP" altLang="en-US" sz="2400">
                <a:solidFill>
                  <a:srgbClr val="FF0000"/>
                </a:solidFill>
              </a:rPr>
              <a:t>学習データ以外の波形</a:t>
            </a:r>
            <a:r>
              <a:rPr lang="en-US" altLang="ja-JP" sz="2400" dirty="0">
                <a:solidFill>
                  <a:srgbClr val="FF0000"/>
                </a:solidFill>
              </a:rPr>
              <a:t>(</a:t>
            </a:r>
            <a:r>
              <a:rPr lang="ja-JP" altLang="en-US" sz="2400">
                <a:solidFill>
                  <a:srgbClr val="FF0000"/>
                </a:solidFill>
              </a:rPr>
              <a:t>大域的</a:t>
            </a:r>
            <a:r>
              <a:rPr lang="en-US" altLang="ja-JP" sz="2400" dirty="0">
                <a:solidFill>
                  <a:srgbClr val="FF0000"/>
                </a:solidFill>
              </a:rPr>
              <a:t>)</a:t>
            </a:r>
            <a:r>
              <a:rPr lang="ja-JP" altLang="en-US" sz="2400"/>
              <a:t>＝＞</a:t>
            </a:r>
            <a:endParaRPr lang="en-US" altLang="ja-JP" sz="2400" dirty="0"/>
          </a:p>
          <a:p>
            <a:pPr lvl="2"/>
            <a:endParaRPr lang="en-US" altLang="ja-JP" sz="2400" dirty="0"/>
          </a:p>
          <a:p>
            <a:pPr lvl="2"/>
            <a:endParaRPr lang="en-US" altLang="ja-JP" sz="2400" dirty="0"/>
          </a:p>
          <a:p>
            <a:pPr lvl="2"/>
            <a:endParaRPr lang="en-US" altLang="ja-JP" sz="2400" dirty="0"/>
          </a:p>
          <a:p>
            <a:pPr lvl="2"/>
            <a:r>
              <a:rPr lang="en-US" altLang="ja-JP" sz="2400" dirty="0">
                <a:solidFill>
                  <a:srgbClr val="0070C0"/>
                </a:solidFill>
              </a:rPr>
              <a:t>3-B. </a:t>
            </a:r>
            <a:r>
              <a:rPr lang="ja-JP" altLang="en-US" sz="2400">
                <a:solidFill>
                  <a:srgbClr val="0070C0"/>
                </a:solidFill>
              </a:rPr>
              <a:t>学習データ以外の波形</a:t>
            </a:r>
            <a:r>
              <a:rPr lang="en-US" altLang="ja-JP" sz="2400" dirty="0">
                <a:solidFill>
                  <a:srgbClr val="0070C0"/>
                </a:solidFill>
              </a:rPr>
              <a:t>(</a:t>
            </a:r>
            <a:r>
              <a:rPr lang="ja-JP" altLang="en-US" sz="2400">
                <a:solidFill>
                  <a:srgbClr val="0070C0"/>
                </a:solidFill>
              </a:rPr>
              <a:t>近傍</a:t>
            </a:r>
            <a:r>
              <a:rPr lang="en-US" altLang="ja-JP" sz="2400" dirty="0">
                <a:solidFill>
                  <a:srgbClr val="0070C0"/>
                </a:solidFill>
              </a:rPr>
              <a:t>)</a:t>
            </a:r>
            <a:r>
              <a:rPr lang="ja-JP" altLang="en-US" sz="2400"/>
              <a:t>　＝＞</a:t>
            </a:r>
            <a:endParaRPr lang="en-US" altLang="ja-JP" sz="2400" dirty="0"/>
          </a:p>
          <a:p>
            <a:pPr lvl="2"/>
            <a:endParaRPr lang="en-US" altLang="ja-JP" sz="2400" dirty="0"/>
          </a:p>
          <a:p>
            <a:pPr lvl="2"/>
            <a:endParaRPr lang="en-US" altLang="ja-JP" sz="3000" dirty="0"/>
          </a:p>
        </p:txBody>
      </p:sp>
      <p:sp>
        <p:nvSpPr>
          <p:cNvPr id="10" name="テキスト ボックス 9">
            <a:extLst>
              <a:ext uri="{FF2B5EF4-FFF2-40B4-BE49-F238E27FC236}">
                <a16:creationId xmlns:a16="http://schemas.microsoft.com/office/drawing/2014/main" id="{B1CEAF5D-D4E3-3946-803D-6F43D8523701}"/>
              </a:ext>
            </a:extLst>
          </p:cNvPr>
          <p:cNvSpPr txBox="1"/>
          <p:nvPr/>
        </p:nvSpPr>
        <p:spPr>
          <a:xfrm>
            <a:off x="6657806" y="3455062"/>
            <a:ext cx="1569660" cy="369332"/>
          </a:xfrm>
          <a:prstGeom prst="rect">
            <a:avLst/>
          </a:prstGeom>
          <a:noFill/>
        </p:spPr>
        <p:txBody>
          <a:bodyPr wrap="none" rtlCol="0">
            <a:spAutoFit/>
          </a:bodyPr>
          <a:lstStyle/>
          <a:p>
            <a:r>
              <a:rPr kumimoji="1" lang="ja-JP" altLang="en-US"/>
              <a:t>テストデータ</a:t>
            </a:r>
          </a:p>
        </p:txBody>
      </p:sp>
      <p:pic>
        <p:nvPicPr>
          <p:cNvPr id="14" name="図 13">
            <a:extLst>
              <a:ext uri="{FF2B5EF4-FFF2-40B4-BE49-F238E27FC236}">
                <a16:creationId xmlns:a16="http://schemas.microsoft.com/office/drawing/2014/main" id="{C254F38F-3B5E-6046-B29F-987674498803}"/>
              </a:ext>
            </a:extLst>
          </p:cNvPr>
          <p:cNvPicPr>
            <a:picLocks noChangeAspect="1"/>
          </p:cNvPicPr>
          <p:nvPr/>
        </p:nvPicPr>
        <p:blipFill>
          <a:blip r:embed="rId3"/>
          <a:stretch>
            <a:fillRect/>
          </a:stretch>
        </p:blipFill>
        <p:spPr>
          <a:xfrm>
            <a:off x="7195854" y="4469765"/>
            <a:ext cx="3872743" cy="724329"/>
          </a:xfrm>
          <a:prstGeom prst="rect">
            <a:avLst/>
          </a:prstGeom>
        </p:spPr>
      </p:pic>
      <p:pic>
        <p:nvPicPr>
          <p:cNvPr id="16" name="図 15">
            <a:extLst>
              <a:ext uri="{FF2B5EF4-FFF2-40B4-BE49-F238E27FC236}">
                <a16:creationId xmlns:a16="http://schemas.microsoft.com/office/drawing/2014/main" id="{3A5E0B8C-D65B-2847-A7C7-833759944D38}"/>
              </a:ext>
            </a:extLst>
          </p:cNvPr>
          <p:cNvPicPr>
            <a:picLocks noChangeAspect="1"/>
          </p:cNvPicPr>
          <p:nvPr/>
        </p:nvPicPr>
        <p:blipFill>
          <a:blip r:embed="rId4"/>
          <a:stretch>
            <a:fillRect/>
          </a:stretch>
        </p:blipFill>
        <p:spPr>
          <a:xfrm>
            <a:off x="7899950" y="5811735"/>
            <a:ext cx="2464550" cy="760664"/>
          </a:xfrm>
          <a:prstGeom prst="rect">
            <a:avLst/>
          </a:prstGeom>
        </p:spPr>
      </p:pic>
      <p:sp>
        <p:nvSpPr>
          <p:cNvPr id="18" name="テキスト ボックス 17">
            <a:extLst>
              <a:ext uri="{FF2B5EF4-FFF2-40B4-BE49-F238E27FC236}">
                <a16:creationId xmlns:a16="http://schemas.microsoft.com/office/drawing/2014/main" id="{672716B9-CE86-3848-A2F3-4F6AF5B03B67}"/>
              </a:ext>
            </a:extLst>
          </p:cNvPr>
          <p:cNvSpPr txBox="1"/>
          <p:nvPr/>
        </p:nvSpPr>
        <p:spPr>
          <a:xfrm>
            <a:off x="1685019" y="4340049"/>
            <a:ext cx="4875053" cy="584775"/>
          </a:xfrm>
          <a:prstGeom prst="rect">
            <a:avLst/>
          </a:prstGeom>
          <a:noFill/>
        </p:spPr>
        <p:txBody>
          <a:bodyPr wrap="none" rtlCol="0">
            <a:spAutoFit/>
          </a:bodyPr>
          <a:lstStyle/>
          <a:p>
            <a:r>
              <a:rPr kumimoji="1" lang="ja-JP" altLang="en-US" sz="1600"/>
              <a:t>ノイズのみを入力したときの出力結果と抽出された</a:t>
            </a:r>
            <a:endParaRPr kumimoji="1" lang="en-US" altLang="ja-JP" sz="1600" dirty="0"/>
          </a:p>
          <a:p>
            <a:r>
              <a:rPr kumimoji="1" lang="ja-JP" altLang="en-US" sz="1600"/>
              <a:t>特徴を比較し検証する。</a:t>
            </a:r>
          </a:p>
        </p:txBody>
      </p:sp>
      <p:sp>
        <p:nvSpPr>
          <p:cNvPr id="19" name="テキスト ボックス 18">
            <a:extLst>
              <a:ext uri="{FF2B5EF4-FFF2-40B4-BE49-F238E27FC236}">
                <a16:creationId xmlns:a16="http://schemas.microsoft.com/office/drawing/2014/main" id="{4C73C635-C671-F845-A787-36E9615C9B96}"/>
              </a:ext>
            </a:extLst>
          </p:cNvPr>
          <p:cNvSpPr txBox="1"/>
          <p:nvPr/>
        </p:nvSpPr>
        <p:spPr>
          <a:xfrm>
            <a:off x="1918384" y="5665624"/>
            <a:ext cx="3773787" cy="338554"/>
          </a:xfrm>
          <a:prstGeom prst="rect">
            <a:avLst/>
          </a:prstGeom>
          <a:noFill/>
        </p:spPr>
        <p:txBody>
          <a:bodyPr wrap="square" rtlCol="0">
            <a:spAutoFit/>
          </a:bodyPr>
          <a:lstStyle/>
          <a:p>
            <a:r>
              <a:rPr kumimoji="1" lang="en-US" altLang="ja-JP" sz="1600" dirty="0"/>
              <a:t>0,1</a:t>
            </a:r>
            <a:r>
              <a:rPr kumimoji="1" lang="ja-JP" altLang="en-US" sz="1600"/>
              <a:t>毎の出力結果を比較する。</a:t>
            </a:r>
          </a:p>
        </p:txBody>
      </p:sp>
    </p:spTree>
    <p:extLst>
      <p:ext uri="{BB962C8B-B14F-4D97-AF65-F5344CB8AC3E}">
        <p14:creationId xmlns:p14="http://schemas.microsoft.com/office/powerpoint/2010/main" val="293427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A7E85-3DC8-9247-B675-BAC5A497FF1A}"/>
              </a:ext>
            </a:extLst>
          </p:cNvPr>
          <p:cNvSpPr>
            <a:spLocks noGrp="1"/>
          </p:cNvSpPr>
          <p:nvPr>
            <p:ph type="title"/>
          </p:nvPr>
        </p:nvSpPr>
        <p:spPr>
          <a:xfrm>
            <a:off x="107221" y="127427"/>
            <a:ext cx="11860763" cy="1325563"/>
          </a:xfrm>
          <a:ln>
            <a:solidFill>
              <a:schemeClr val="accent1"/>
            </a:solidFill>
          </a:ln>
        </p:spPr>
        <p:txBody>
          <a:bodyPr>
            <a:normAutofit/>
          </a:bodyPr>
          <a:lstStyle/>
          <a:p>
            <a:r>
              <a:rPr lang="ja-JP" altLang="en-US" sz="3600">
                <a:solidFill>
                  <a:srgbClr val="FF0000"/>
                </a:solidFill>
              </a:rPr>
              <a:t>テストデータ</a:t>
            </a:r>
            <a:r>
              <a:rPr lang="en-US" altLang="ja-JP" sz="3600" dirty="0">
                <a:solidFill>
                  <a:srgbClr val="FF0000"/>
                </a:solidFill>
              </a:rPr>
              <a:t>3-A:</a:t>
            </a:r>
            <a:r>
              <a:rPr lang="ja-JP" altLang="en-US" sz="3600">
                <a:solidFill>
                  <a:srgbClr val="FF0000"/>
                </a:solidFill>
              </a:rPr>
              <a:t>学習していない波形</a:t>
            </a:r>
            <a:r>
              <a:rPr lang="en-US" altLang="ja-JP" sz="3600" dirty="0">
                <a:solidFill>
                  <a:srgbClr val="FF0000"/>
                </a:solidFill>
              </a:rPr>
              <a:t>(</a:t>
            </a:r>
            <a:r>
              <a:rPr lang="ja-JP" altLang="en-US" sz="3600">
                <a:solidFill>
                  <a:srgbClr val="FF0000"/>
                </a:solidFill>
              </a:rPr>
              <a:t>大域的</a:t>
            </a:r>
            <a:r>
              <a:rPr lang="en-US" altLang="ja-JP" sz="3600" dirty="0">
                <a:solidFill>
                  <a:srgbClr val="FF0000"/>
                </a:solidFill>
              </a:rPr>
              <a:t>)</a:t>
            </a:r>
            <a:r>
              <a:rPr lang="ja-JP" altLang="en-US" sz="3600"/>
              <a:t>　　　　　　　　　　　　</a:t>
            </a:r>
            <a:r>
              <a:rPr kumimoji="1" lang="ja-JP" altLang="en-US" sz="3600"/>
              <a:t>学習していない波形とノイズの特徴と出力を比較</a:t>
            </a:r>
          </a:p>
        </p:txBody>
      </p:sp>
      <p:sp>
        <p:nvSpPr>
          <p:cNvPr id="8" name="スライド番号プレースホルダー 7">
            <a:extLst>
              <a:ext uri="{FF2B5EF4-FFF2-40B4-BE49-F238E27FC236}">
                <a16:creationId xmlns:a16="http://schemas.microsoft.com/office/drawing/2014/main" id="{525EFB2E-1BF3-D845-BF11-D72A4EE386F1}"/>
              </a:ext>
            </a:extLst>
          </p:cNvPr>
          <p:cNvSpPr>
            <a:spLocks noGrp="1"/>
          </p:cNvSpPr>
          <p:nvPr>
            <p:ph type="sldNum" sz="quarter" idx="12"/>
          </p:nvPr>
        </p:nvSpPr>
        <p:spPr/>
        <p:txBody>
          <a:bodyPr/>
          <a:lstStyle/>
          <a:p>
            <a:fld id="{FC7454B7-B354-6646-8FAB-ADCE3757C32C}" type="slidenum">
              <a:rPr kumimoji="1" lang="ja-JP" altLang="en-US" smtClean="0"/>
              <a:t>14</a:t>
            </a:fld>
            <a:endParaRPr kumimoji="1" lang="ja-JP" altLang="en-US"/>
          </a:p>
        </p:txBody>
      </p:sp>
      <p:pic>
        <p:nvPicPr>
          <p:cNvPr id="23" name="図 22">
            <a:extLst>
              <a:ext uri="{FF2B5EF4-FFF2-40B4-BE49-F238E27FC236}">
                <a16:creationId xmlns:a16="http://schemas.microsoft.com/office/drawing/2014/main" id="{C38DD3DC-27F1-874E-AEC2-9EC5215DD009}"/>
              </a:ext>
            </a:extLst>
          </p:cNvPr>
          <p:cNvPicPr>
            <a:picLocks noChangeAspect="1"/>
          </p:cNvPicPr>
          <p:nvPr/>
        </p:nvPicPr>
        <p:blipFill>
          <a:blip r:embed="rId3"/>
          <a:stretch>
            <a:fillRect/>
          </a:stretch>
        </p:blipFill>
        <p:spPr>
          <a:xfrm>
            <a:off x="3784737" y="2136220"/>
            <a:ext cx="4223247" cy="1407748"/>
          </a:xfrm>
          <a:prstGeom prst="rect">
            <a:avLst/>
          </a:prstGeom>
        </p:spPr>
      </p:pic>
      <p:pic>
        <p:nvPicPr>
          <p:cNvPr id="27" name="図 26">
            <a:extLst>
              <a:ext uri="{FF2B5EF4-FFF2-40B4-BE49-F238E27FC236}">
                <a16:creationId xmlns:a16="http://schemas.microsoft.com/office/drawing/2014/main" id="{F15D6425-5BCC-CD43-9C48-06B266B77439}"/>
              </a:ext>
            </a:extLst>
          </p:cNvPr>
          <p:cNvPicPr>
            <a:picLocks noChangeAspect="1"/>
          </p:cNvPicPr>
          <p:nvPr/>
        </p:nvPicPr>
        <p:blipFill>
          <a:blip r:embed="rId4"/>
          <a:stretch>
            <a:fillRect/>
          </a:stretch>
        </p:blipFill>
        <p:spPr>
          <a:xfrm>
            <a:off x="3764483" y="3521964"/>
            <a:ext cx="4231404" cy="1410468"/>
          </a:xfrm>
          <a:prstGeom prst="rect">
            <a:avLst/>
          </a:prstGeom>
        </p:spPr>
      </p:pic>
      <p:pic>
        <p:nvPicPr>
          <p:cNvPr id="31" name="図 30">
            <a:extLst>
              <a:ext uri="{FF2B5EF4-FFF2-40B4-BE49-F238E27FC236}">
                <a16:creationId xmlns:a16="http://schemas.microsoft.com/office/drawing/2014/main" id="{62B30C48-6DC9-2248-8159-337F43A8D7C5}"/>
              </a:ext>
            </a:extLst>
          </p:cNvPr>
          <p:cNvPicPr>
            <a:picLocks noChangeAspect="1"/>
          </p:cNvPicPr>
          <p:nvPr/>
        </p:nvPicPr>
        <p:blipFill>
          <a:blip r:embed="rId5"/>
          <a:stretch>
            <a:fillRect/>
          </a:stretch>
        </p:blipFill>
        <p:spPr>
          <a:xfrm>
            <a:off x="3831288" y="5016604"/>
            <a:ext cx="4151415" cy="1383805"/>
          </a:xfrm>
          <a:prstGeom prst="rect">
            <a:avLst/>
          </a:prstGeom>
        </p:spPr>
      </p:pic>
      <p:sp>
        <p:nvSpPr>
          <p:cNvPr id="32" name="テキスト ボックス 31">
            <a:extLst>
              <a:ext uri="{FF2B5EF4-FFF2-40B4-BE49-F238E27FC236}">
                <a16:creationId xmlns:a16="http://schemas.microsoft.com/office/drawing/2014/main" id="{2B1F4C5F-423F-6441-8C0C-90E3280E65CE}"/>
              </a:ext>
            </a:extLst>
          </p:cNvPr>
          <p:cNvSpPr txBox="1"/>
          <p:nvPr/>
        </p:nvSpPr>
        <p:spPr>
          <a:xfrm>
            <a:off x="6095426" y="1545671"/>
            <a:ext cx="1969862" cy="584775"/>
          </a:xfrm>
          <a:prstGeom prst="rect">
            <a:avLst/>
          </a:prstGeom>
          <a:noFill/>
        </p:spPr>
        <p:txBody>
          <a:bodyPr wrap="square" rtlCol="0">
            <a:spAutoFit/>
          </a:bodyPr>
          <a:lstStyle/>
          <a:p>
            <a:r>
              <a:rPr kumimoji="1" lang="en-US" altLang="ja-JP" sz="1600" dirty="0"/>
              <a:t>    </a:t>
            </a:r>
            <a:r>
              <a:rPr kumimoji="1" lang="ja-JP" altLang="en-US" sz="1600"/>
              <a:t>学習モデル１</a:t>
            </a:r>
            <a:endParaRPr kumimoji="1" lang="en-US" altLang="ja-JP" sz="1600" dirty="0"/>
          </a:p>
          <a:p>
            <a:r>
              <a:rPr lang="en-US" altLang="ja-JP" sz="1600" dirty="0"/>
              <a:t>(</a:t>
            </a:r>
            <a:r>
              <a:rPr lang="ja-JP" altLang="en-US" sz="1600"/>
              <a:t>ノイズなし学習</a:t>
            </a:r>
            <a:r>
              <a:rPr lang="en-US" altLang="ja-JP" sz="1600" dirty="0"/>
              <a:t>)</a:t>
            </a:r>
            <a:endParaRPr kumimoji="1" lang="ja-JP" altLang="en-US" sz="1600"/>
          </a:p>
        </p:txBody>
      </p:sp>
      <p:sp>
        <p:nvSpPr>
          <p:cNvPr id="33" name="テキスト ボックス 32">
            <a:extLst>
              <a:ext uri="{FF2B5EF4-FFF2-40B4-BE49-F238E27FC236}">
                <a16:creationId xmlns:a16="http://schemas.microsoft.com/office/drawing/2014/main" id="{4FCFC95A-79BC-C942-A057-D0D160101110}"/>
              </a:ext>
            </a:extLst>
          </p:cNvPr>
          <p:cNvSpPr txBox="1"/>
          <p:nvPr/>
        </p:nvSpPr>
        <p:spPr>
          <a:xfrm>
            <a:off x="3944701" y="1545671"/>
            <a:ext cx="1768618" cy="584775"/>
          </a:xfrm>
          <a:prstGeom prst="rect">
            <a:avLst/>
          </a:prstGeom>
          <a:noFill/>
        </p:spPr>
        <p:txBody>
          <a:bodyPr wrap="square" rtlCol="0">
            <a:spAutoFit/>
          </a:bodyPr>
          <a:lstStyle/>
          <a:p>
            <a:r>
              <a:rPr kumimoji="1" lang="en-US" altLang="ja-JP" sz="1600" dirty="0"/>
              <a:t>   </a:t>
            </a:r>
            <a:r>
              <a:rPr kumimoji="1" lang="ja-JP" altLang="en-US" sz="1600"/>
              <a:t>学習モデル</a:t>
            </a:r>
            <a:r>
              <a:rPr kumimoji="1" lang="en-US" altLang="ja-JP" sz="1600" dirty="0"/>
              <a:t>2</a:t>
            </a:r>
          </a:p>
          <a:p>
            <a:r>
              <a:rPr kumimoji="1" lang="en-US" altLang="ja-JP" sz="1600" dirty="0"/>
              <a:t>(</a:t>
            </a:r>
            <a:r>
              <a:rPr kumimoji="1" lang="ja-JP" altLang="en-US" sz="1600"/>
              <a:t>ノイズあり学習</a:t>
            </a:r>
            <a:r>
              <a:rPr kumimoji="1" lang="en-US" altLang="ja-JP" sz="1600" dirty="0"/>
              <a:t>)</a:t>
            </a:r>
            <a:endParaRPr kumimoji="1" lang="ja-JP" altLang="en-US" sz="1600"/>
          </a:p>
        </p:txBody>
      </p:sp>
      <p:sp>
        <p:nvSpPr>
          <p:cNvPr id="34" name="テキスト ボックス 33">
            <a:extLst>
              <a:ext uri="{FF2B5EF4-FFF2-40B4-BE49-F238E27FC236}">
                <a16:creationId xmlns:a16="http://schemas.microsoft.com/office/drawing/2014/main" id="{904B041E-B9F9-A04C-A680-60089B44BFE3}"/>
              </a:ext>
            </a:extLst>
          </p:cNvPr>
          <p:cNvSpPr txBox="1"/>
          <p:nvPr/>
        </p:nvSpPr>
        <p:spPr>
          <a:xfrm>
            <a:off x="2751149" y="3642685"/>
            <a:ext cx="981112" cy="1092607"/>
          </a:xfrm>
          <a:prstGeom prst="rect">
            <a:avLst/>
          </a:prstGeom>
          <a:noFill/>
          <a:ln>
            <a:solidFill>
              <a:schemeClr val="accent1"/>
            </a:solidFill>
          </a:ln>
        </p:spPr>
        <p:txBody>
          <a:bodyPr wrap="square" rtlCol="0">
            <a:spAutoFit/>
          </a:bodyPr>
          <a:lstStyle/>
          <a:p>
            <a:r>
              <a:rPr kumimoji="1" lang="en-US" altLang="ja-JP" sz="1300" dirty="0"/>
              <a:t>41~50Hz</a:t>
            </a:r>
            <a:r>
              <a:rPr kumimoji="1" lang="ja-JP" altLang="en-US" sz="1300"/>
              <a:t>を除いた</a:t>
            </a:r>
            <a:endParaRPr kumimoji="1" lang="en-US" altLang="ja-JP" sz="1300" dirty="0"/>
          </a:p>
          <a:p>
            <a:r>
              <a:rPr kumimoji="1" lang="en-US" altLang="ja-JP" sz="1300" dirty="0"/>
              <a:t>1~100Hz</a:t>
            </a:r>
            <a:r>
              <a:rPr kumimoji="1" lang="ja-JP" altLang="en-US" sz="1300"/>
              <a:t>の</a:t>
            </a:r>
            <a:r>
              <a:rPr kumimoji="1" lang="en-US" altLang="ja-JP" sz="1300" dirty="0"/>
              <a:t>sin</a:t>
            </a:r>
            <a:r>
              <a:rPr kumimoji="1" lang="ja-JP" altLang="en-US" sz="1300"/>
              <a:t>波の特徴</a:t>
            </a:r>
          </a:p>
        </p:txBody>
      </p:sp>
      <p:sp>
        <p:nvSpPr>
          <p:cNvPr id="35" name="テキスト ボックス 34">
            <a:extLst>
              <a:ext uri="{FF2B5EF4-FFF2-40B4-BE49-F238E27FC236}">
                <a16:creationId xmlns:a16="http://schemas.microsoft.com/office/drawing/2014/main" id="{10DB2AB4-19BA-A443-B181-E095EA1B9D30}"/>
              </a:ext>
            </a:extLst>
          </p:cNvPr>
          <p:cNvSpPr txBox="1"/>
          <p:nvPr/>
        </p:nvSpPr>
        <p:spPr>
          <a:xfrm>
            <a:off x="2751149" y="5251405"/>
            <a:ext cx="981112" cy="692497"/>
          </a:xfrm>
          <a:prstGeom prst="rect">
            <a:avLst/>
          </a:prstGeom>
          <a:noFill/>
          <a:ln>
            <a:solidFill>
              <a:schemeClr val="accent1"/>
            </a:solidFill>
          </a:ln>
        </p:spPr>
        <p:txBody>
          <a:bodyPr wrap="square" rtlCol="0">
            <a:spAutoFit/>
          </a:bodyPr>
          <a:lstStyle/>
          <a:p>
            <a:r>
              <a:rPr kumimoji="1" lang="en-US" altLang="ja-JP" sz="1300" dirty="0"/>
              <a:t>1~100Hz</a:t>
            </a:r>
            <a:r>
              <a:rPr kumimoji="1" lang="ja-JP" altLang="en-US" sz="1300"/>
              <a:t>の</a:t>
            </a:r>
            <a:r>
              <a:rPr lang="en-US" altLang="ja-JP" sz="1300" dirty="0"/>
              <a:t>cos</a:t>
            </a:r>
            <a:r>
              <a:rPr kumimoji="1" lang="ja-JP" altLang="en-US" sz="1300"/>
              <a:t>波の特徴</a:t>
            </a:r>
          </a:p>
        </p:txBody>
      </p:sp>
      <p:sp>
        <p:nvSpPr>
          <p:cNvPr id="36" name="テキスト ボックス 35">
            <a:extLst>
              <a:ext uri="{FF2B5EF4-FFF2-40B4-BE49-F238E27FC236}">
                <a16:creationId xmlns:a16="http://schemas.microsoft.com/office/drawing/2014/main" id="{52CC1F6A-65E7-0748-963B-1D5555C20959}"/>
              </a:ext>
            </a:extLst>
          </p:cNvPr>
          <p:cNvSpPr txBox="1"/>
          <p:nvPr/>
        </p:nvSpPr>
        <p:spPr>
          <a:xfrm>
            <a:off x="2727466" y="2410990"/>
            <a:ext cx="972556" cy="738664"/>
          </a:xfrm>
          <a:prstGeom prst="rect">
            <a:avLst/>
          </a:prstGeom>
          <a:noFill/>
          <a:ln>
            <a:solidFill>
              <a:schemeClr val="accent1"/>
            </a:solidFill>
          </a:ln>
        </p:spPr>
        <p:txBody>
          <a:bodyPr wrap="square" rtlCol="0">
            <a:spAutoFit/>
          </a:bodyPr>
          <a:lstStyle/>
          <a:p>
            <a:r>
              <a:rPr kumimoji="1" lang="ja-JP" altLang="en-US" sz="1400"/>
              <a:t>ガウスノイズのみの特徴</a:t>
            </a:r>
          </a:p>
        </p:txBody>
      </p:sp>
      <p:pic>
        <p:nvPicPr>
          <p:cNvPr id="61" name="図 60">
            <a:extLst>
              <a:ext uri="{FF2B5EF4-FFF2-40B4-BE49-F238E27FC236}">
                <a16:creationId xmlns:a16="http://schemas.microsoft.com/office/drawing/2014/main" id="{BCF11201-7363-214D-9267-A3A0936A6F8D}"/>
              </a:ext>
            </a:extLst>
          </p:cNvPr>
          <p:cNvPicPr>
            <a:picLocks noChangeAspect="1"/>
          </p:cNvPicPr>
          <p:nvPr/>
        </p:nvPicPr>
        <p:blipFill>
          <a:blip r:embed="rId6"/>
          <a:stretch>
            <a:fillRect/>
          </a:stretch>
        </p:blipFill>
        <p:spPr>
          <a:xfrm>
            <a:off x="502576" y="1925424"/>
            <a:ext cx="1998065" cy="2736306"/>
          </a:xfrm>
          <a:prstGeom prst="rect">
            <a:avLst/>
          </a:prstGeom>
        </p:spPr>
      </p:pic>
      <p:sp>
        <p:nvSpPr>
          <p:cNvPr id="62" name="正方形/長方形 61">
            <a:extLst>
              <a:ext uri="{FF2B5EF4-FFF2-40B4-BE49-F238E27FC236}">
                <a16:creationId xmlns:a16="http://schemas.microsoft.com/office/drawing/2014/main" id="{4E917D84-47BF-1A41-9A49-FE968FC004DF}"/>
              </a:ext>
            </a:extLst>
          </p:cNvPr>
          <p:cNvSpPr/>
          <p:nvPr/>
        </p:nvSpPr>
        <p:spPr>
          <a:xfrm>
            <a:off x="294476" y="4019655"/>
            <a:ext cx="2327464" cy="169334"/>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4" name="直線矢印コネクタ 83">
            <a:extLst>
              <a:ext uri="{FF2B5EF4-FFF2-40B4-BE49-F238E27FC236}">
                <a16:creationId xmlns:a16="http://schemas.microsoft.com/office/drawing/2014/main" id="{057D83AF-0945-E646-8E55-D1893F6E53E8}"/>
              </a:ext>
            </a:extLst>
          </p:cNvPr>
          <p:cNvCxnSpPr>
            <a:cxnSpLocks/>
          </p:cNvCxnSpPr>
          <p:nvPr/>
        </p:nvCxnSpPr>
        <p:spPr>
          <a:xfrm flipV="1">
            <a:off x="1500784" y="4263392"/>
            <a:ext cx="0" cy="90773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8EA55A8D-E154-104F-B7B6-26448739BA6A}"/>
              </a:ext>
            </a:extLst>
          </p:cNvPr>
          <p:cNvSpPr txBox="1"/>
          <p:nvPr/>
        </p:nvSpPr>
        <p:spPr>
          <a:xfrm>
            <a:off x="290135" y="5167579"/>
            <a:ext cx="2399850" cy="923330"/>
          </a:xfrm>
          <a:prstGeom prst="rect">
            <a:avLst/>
          </a:prstGeom>
          <a:noFill/>
        </p:spPr>
        <p:txBody>
          <a:bodyPr wrap="square" rtlCol="0">
            <a:spAutoFit/>
          </a:bodyPr>
          <a:lstStyle/>
          <a:p>
            <a:r>
              <a:rPr lang="ja-JP" altLang="en-US"/>
              <a:t>出力層から</a:t>
            </a:r>
            <a:r>
              <a:rPr lang="en-US" altLang="ja-JP" dirty="0"/>
              <a:t>3</a:t>
            </a:r>
            <a:r>
              <a:rPr lang="ja-JP" altLang="en-US"/>
              <a:t>つ前の</a:t>
            </a:r>
            <a:r>
              <a:rPr lang="en-US" altLang="ja-JP" dirty="0"/>
              <a:t>12</a:t>
            </a:r>
            <a:r>
              <a:rPr kumimoji="1" lang="ja-JP" altLang="en-US"/>
              <a:t>層目の出力から</a:t>
            </a:r>
            <a:r>
              <a:rPr lang="ja-JP" altLang="en-US"/>
              <a:t>抽出された特徴を可視化</a:t>
            </a:r>
            <a:endParaRPr kumimoji="1" lang="ja-JP" altLang="en-US"/>
          </a:p>
        </p:txBody>
      </p:sp>
      <p:cxnSp>
        <p:nvCxnSpPr>
          <p:cNvPr id="88" name="直線矢印コネクタ 87">
            <a:extLst>
              <a:ext uri="{FF2B5EF4-FFF2-40B4-BE49-F238E27FC236}">
                <a16:creationId xmlns:a16="http://schemas.microsoft.com/office/drawing/2014/main" id="{B8003E86-6138-7D44-90ED-3D3201996287}"/>
              </a:ext>
            </a:extLst>
          </p:cNvPr>
          <p:cNvCxnSpPr>
            <a:cxnSpLocks/>
            <a:stCxn id="36" idx="3"/>
          </p:cNvCxnSpPr>
          <p:nvPr/>
        </p:nvCxnSpPr>
        <p:spPr>
          <a:xfrm>
            <a:off x="3700022" y="2780322"/>
            <a:ext cx="22682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6BE6C361-3030-0749-8363-F16C968D0CEF}"/>
              </a:ext>
            </a:extLst>
          </p:cNvPr>
          <p:cNvCxnSpPr>
            <a:cxnSpLocks/>
          </p:cNvCxnSpPr>
          <p:nvPr/>
        </p:nvCxnSpPr>
        <p:spPr>
          <a:xfrm>
            <a:off x="3717876" y="4209177"/>
            <a:ext cx="22682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80223A57-1223-7441-A35E-C0647A747EAF}"/>
              </a:ext>
            </a:extLst>
          </p:cNvPr>
          <p:cNvCxnSpPr>
            <a:cxnSpLocks/>
          </p:cNvCxnSpPr>
          <p:nvPr/>
        </p:nvCxnSpPr>
        <p:spPr>
          <a:xfrm>
            <a:off x="3706996" y="5605611"/>
            <a:ext cx="21985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568183D1-A967-B14C-A890-F8EC7D186F4A}"/>
              </a:ext>
            </a:extLst>
          </p:cNvPr>
          <p:cNvSpPr txBox="1"/>
          <p:nvPr/>
        </p:nvSpPr>
        <p:spPr>
          <a:xfrm>
            <a:off x="9991099" y="3981455"/>
            <a:ext cx="1944885" cy="1600438"/>
          </a:xfrm>
          <a:prstGeom prst="rect">
            <a:avLst/>
          </a:prstGeom>
          <a:noFill/>
        </p:spPr>
        <p:txBody>
          <a:bodyPr wrap="square" rtlCol="0">
            <a:spAutoFit/>
          </a:bodyPr>
          <a:lstStyle/>
          <a:p>
            <a:pPr marL="285750" indent="-285750">
              <a:buFont typeface="Arial" panose="020B0604020202020204" pitchFamily="34" charset="0"/>
              <a:buChar char="•"/>
            </a:pPr>
            <a:r>
              <a:rPr lang="ja-JP" altLang="en-US"/>
              <a:t>学習していない波形はノイズと判断したと考えられる</a:t>
            </a:r>
            <a:r>
              <a:rPr lang="ja-JP" altLang="en-US" sz="2400"/>
              <a:t>。</a:t>
            </a:r>
          </a:p>
          <a:p>
            <a:pPr marL="342900" indent="-342900">
              <a:buFont typeface="Arial" panose="020B0604020202020204" pitchFamily="34" charset="0"/>
              <a:buChar char="•"/>
            </a:pPr>
            <a:endParaRPr kumimoji="1" lang="ja-JP" altLang="en-US" sz="2000"/>
          </a:p>
        </p:txBody>
      </p:sp>
      <p:sp>
        <p:nvSpPr>
          <p:cNvPr id="110" name="テキスト ボックス 109">
            <a:extLst>
              <a:ext uri="{FF2B5EF4-FFF2-40B4-BE49-F238E27FC236}">
                <a16:creationId xmlns:a16="http://schemas.microsoft.com/office/drawing/2014/main" id="{49189680-97E7-7E47-B8AD-153862298784}"/>
              </a:ext>
            </a:extLst>
          </p:cNvPr>
          <p:cNvSpPr txBox="1"/>
          <p:nvPr/>
        </p:nvSpPr>
        <p:spPr>
          <a:xfrm>
            <a:off x="8967287" y="5854776"/>
            <a:ext cx="2339102" cy="461665"/>
          </a:xfrm>
          <a:prstGeom prst="rect">
            <a:avLst/>
          </a:prstGeom>
          <a:noFill/>
          <a:ln>
            <a:solidFill>
              <a:schemeClr val="accent1"/>
            </a:solidFill>
          </a:ln>
        </p:spPr>
        <p:txBody>
          <a:bodyPr wrap="none" rtlCol="0">
            <a:spAutoFit/>
          </a:bodyPr>
          <a:lstStyle/>
          <a:p>
            <a:r>
              <a:rPr kumimoji="1" lang="ja-JP" altLang="en-US" sz="2400"/>
              <a:t>推定は行えない</a:t>
            </a:r>
          </a:p>
        </p:txBody>
      </p:sp>
      <p:sp>
        <p:nvSpPr>
          <p:cNvPr id="113" name="テキスト ボックス 112">
            <a:extLst>
              <a:ext uri="{FF2B5EF4-FFF2-40B4-BE49-F238E27FC236}">
                <a16:creationId xmlns:a16="http://schemas.microsoft.com/office/drawing/2014/main" id="{09FF48D7-C25B-5347-B7CA-35BE5CFA1BC7}"/>
              </a:ext>
            </a:extLst>
          </p:cNvPr>
          <p:cNvSpPr txBox="1"/>
          <p:nvPr/>
        </p:nvSpPr>
        <p:spPr>
          <a:xfrm>
            <a:off x="8802469" y="5489985"/>
            <a:ext cx="646331" cy="369332"/>
          </a:xfrm>
          <a:prstGeom prst="rect">
            <a:avLst/>
          </a:prstGeom>
          <a:noFill/>
        </p:spPr>
        <p:txBody>
          <a:bodyPr wrap="none" rtlCol="0">
            <a:spAutoFit/>
          </a:bodyPr>
          <a:lstStyle/>
          <a:p>
            <a:r>
              <a:rPr kumimoji="1" lang="ja-JP" altLang="en-US"/>
              <a:t>結論</a:t>
            </a:r>
          </a:p>
        </p:txBody>
      </p:sp>
      <p:sp>
        <p:nvSpPr>
          <p:cNvPr id="114" name="テキスト ボックス 113">
            <a:extLst>
              <a:ext uri="{FF2B5EF4-FFF2-40B4-BE49-F238E27FC236}">
                <a16:creationId xmlns:a16="http://schemas.microsoft.com/office/drawing/2014/main" id="{083DC86A-7917-D344-87FA-039DDDE36885}"/>
              </a:ext>
            </a:extLst>
          </p:cNvPr>
          <p:cNvSpPr txBox="1"/>
          <p:nvPr/>
        </p:nvSpPr>
        <p:spPr>
          <a:xfrm>
            <a:off x="8028109" y="3892558"/>
            <a:ext cx="2025618" cy="1477328"/>
          </a:xfrm>
          <a:prstGeom prst="rect">
            <a:avLst/>
          </a:prstGeom>
          <a:noFill/>
        </p:spPr>
        <p:txBody>
          <a:bodyPr wrap="square" rtlCol="0">
            <a:spAutoFit/>
          </a:bodyPr>
          <a:lstStyle/>
          <a:p>
            <a:pPr marL="342900" indent="-342900">
              <a:buFont typeface="Arial" panose="020B0604020202020204" pitchFamily="34" charset="0"/>
              <a:buChar char="•"/>
            </a:pPr>
            <a:r>
              <a:rPr lang="ja-JP" altLang="en-US"/>
              <a:t>ガウスノイズの特徴と学習していない波形の特徴、出力はほぼ同じ</a:t>
            </a:r>
            <a:endParaRPr lang="en-US" altLang="ja-JP" dirty="0"/>
          </a:p>
        </p:txBody>
      </p:sp>
      <p:pic>
        <p:nvPicPr>
          <p:cNvPr id="116" name="図 115">
            <a:extLst>
              <a:ext uri="{FF2B5EF4-FFF2-40B4-BE49-F238E27FC236}">
                <a16:creationId xmlns:a16="http://schemas.microsoft.com/office/drawing/2014/main" id="{2CA9AC14-7B73-654A-BF81-76961133DCCB}"/>
              </a:ext>
            </a:extLst>
          </p:cNvPr>
          <p:cNvPicPr>
            <a:picLocks noChangeAspect="1"/>
          </p:cNvPicPr>
          <p:nvPr/>
        </p:nvPicPr>
        <p:blipFill>
          <a:blip r:embed="rId7"/>
          <a:stretch>
            <a:fillRect/>
          </a:stretch>
        </p:blipFill>
        <p:spPr>
          <a:xfrm>
            <a:off x="5867400" y="3270250"/>
            <a:ext cx="457200" cy="317500"/>
          </a:xfrm>
          <a:prstGeom prst="rect">
            <a:avLst/>
          </a:prstGeom>
        </p:spPr>
      </p:pic>
      <p:pic>
        <p:nvPicPr>
          <p:cNvPr id="118" name="図 117">
            <a:extLst>
              <a:ext uri="{FF2B5EF4-FFF2-40B4-BE49-F238E27FC236}">
                <a16:creationId xmlns:a16="http://schemas.microsoft.com/office/drawing/2014/main" id="{B38C07B6-5FE4-1A4D-A81F-FCC84D646351}"/>
              </a:ext>
            </a:extLst>
          </p:cNvPr>
          <p:cNvPicPr>
            <a:picLocks noChangeAspect="1"/>
          </p:cNvPicPr>
          <p:nvPr/>
        </p:nvPicPr>
        <p:blipFill>
          <a:blip r:embed="rId8"/>
          <a:stretch>
            <a:fillRect/>
          </a:stretch>
        </p:blipFill>
        <p:spPr>
          <a:xfrm>
            <a:off x="8216892" y="2013780"/>
            <a:ext cx="1742209" cy="1714093"/>
          </a:xfrm>
          <a:prstGeom prst="rect">
            <a:avLst/>
          </a:prstGeom>
        </p:spPr>
      </p:pic>
      <p:pic>
        <p:nvPicPr>
          <p:cNvPr id="122" name="図 121">
            <a:extLst>
              <a:ext uri="{FF2B5EF4-FFF2-40B4-BE49-F238E27FC236}">
                <a16:creationId xmlns:a16="http://schemas.microsoft.com/office/drawing/2014/main" id="{EA19817C-A12E-5842-89A3-7270495F9113}"/>
              </a:ext>
            </a:extLst>
          </p:cNvPr>
          <p:cNvPicPr>
            <a:picLocks noChangeAspect="1"/>
          </p:cNvPicPr>
          <p:nvPr/>
        </p:nvPicPr>
        <p:blipFill>
          <a:blip r:embed="rId9"/>
          <a:stretch>
            <a:fillRect/>
          </a:stretch>
        </p:blipFill>
        <p:spPr>
          <a:xfrm>
            <a:off x="9959101" y="2160502"/>
            <a:ext cx="2008883" cy="1567371"/>
          </a:xfrm>
          <a:prstGeom prst="rect">
            <a:avLst/>
          </a:prstGeom>
        </p:spPr>
      </p:pic>
      <p:sp>
        <p:nvSpPr>
          <p:cNvPr id="123" name="テキスト ボックス 122">
            <a:extLst>
              <a:ext uri="{FF2B5EF4-FFF2-40B4-BE49-F238E27FC236}">
                <a16:creationId xmlns:a16="http://schemas.microsoft.com/office/drawing/2014/main" id="{7FB01583-8E4D-BB4C-A63F-D50BAF9D77A3}"/>
              </a:ext>
            </a:extLst>
          </p:cNvPr>
          <p:cNvSpPr txBox="1"/>
          <p:nvPr/>
        </p:nvSpPr>
        <p:spPr>
          <a:xfrm>
            <a:off x="9772498" y="1934182"/>
            <a:ext cx="2615484" cy="261610"/>
          </a:xfrm>
          <a:prstGeom prst="rect">
            <a:avLst/>
          </a:prstGeom>
          <a:noFill/>
        </p:spPr>
        <p:txBody>
          <a:bodyPr wrap="square" rtlCol="0">
            <a:spAutoFit/>
          </a:bodyPr>
          <a:lstStyle/>
          <a:p>
            <a:r>
              <a:rPr lang="en-US" altLang="ja-JP" sz="1100" dirty="0"/>
              <a:t>SNR=0.223(</a:t>
            </a:r>
            <a:r>
              <a:rPr lang="en-US" altLang="ja-JP" sz="1100" dirty="0" err="1"/>
              <a:t>σ</a:t>
            </a:r>
            <a:r>
              <a:rPr lang="ja-JP" altLang="en-US" sz="1100"/>
              <a:t>＝３）のガウスノイズ</a:t>
            </a:r>
            <a:endParaRPr kumimoji="1" lang="ja-JP" altLang="en-US" sz="1100"/>
          </a:p>
        </p:txBody>
      </p:sp>
      <p:sp>
        <p:nvSpPr>
          <p:cNvPr id="124" name="テキスト ボックス 123">
            <a:extLst>
              <a:ext uri="{FF2B5EF4-FFF2-40B4-BE49-F238E27FC236}">
                <a16:creationId xmlns:a16="http://schemas.microsoft.com/office/drawing/2014/main" id="{DD090055-63DA-B645-A098-047CBE62E741}"/>
              </a:ext>
            </a:extLst>
          </p:cNvPr>
          <p:cNvSpPr txBox="1"/>
          <p:nvPr/>
        </p:nvSpPr>
        <p:spPr>
          <a:xfrm>
            <a:off x="8082180" y="1645896"/>
            <a:ext cx="4083169" cy="338554"/>
          </a:xfrm>
          <a:prstGeom prst="rect">
            <a:avLst/>
          </a:prstGeom>
          <a:noFill/>
        </p:spPr>
        <p:txBody>
          <a:bodyPr wrap="none" rtlCol="0">
            <a:spAutoFit/>
          </a:bodyPr>
          <a:lstStyle/>
          <a:p>
            <a:r>
              <a:rPr kumimoji="1" lang="ja-JP" altLang="en-US" sz="1600"/>
              <a:t>ノイズと学習していない波形の出力を比較</a:t>
            </a:r>
          </a:p>
        </p:txBody>
      </p:sp>
    </p:spTree>
    <p:extLst>
      <p:ext uri="{BB962C8B-B14F-4D97-AF65-F5344CB8AC3E}">
        <p14:creationId xmlns:p14="http://schemas.microsoft.com/office/powerpoint/2010/main" val="1775299816"/>
      </p:ext>
    </p:extLst>
  </p:cSld>
  <p:clrMapOvr>
    <a:masterClrMapping/>
  </p:clrMapOvr>
  <mc:AlternateContent xmlns:mc="http://schemas.openxmlformats.org/markup-compatibility/2006" xmlns:p14="http://schemas.microsoft.com/office/powerpoint/2010/main">
    <mc:Choice Requires="p14">
      <p:transition spd="slow" p14:dur="2000" advTm="189543"/>
    </mc:Choice>
    <mc:Fallback xmlns="">
      <p:transition spd="slow" advTm="1895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5E22CAB-3758-B34A-A18D-49529B252541}"/>
              </a:ext>
            </a:extLst>
          </p:cNvPr>
          <p:cNvPicPr>
            <a:picLocks noChangeAspect="1"/>
          </p:cNvPicPr>
          <p:nvPr/>
        </p:nvPicPr>
        <p:blipFill>
          <a:blip r:embed="rId3"/>
          <a:stretch>
            <a:fillRect/>
          </a:stretch>
        </p:blipFill>
        <p:spPr>
          <a:xfrm>
            <a:off x="10566400" y="2356178"/>
            <a:ext cx="1574800" cy="1468569"/>
          </a:xfrm>
          <a:prstGeom prst="rect">
            <a:avLst/>
          </a:prstGeom>
        </p:spPr>
      </p:pic>
      <p:sp>
        <p:nvSpPr>
          <p:cNvPr id="4" name="スライド番号プレースホルダー 3">
            <a:extLst>
              <a:ext uri="{FF2B5EF4-FFF2-40B4-BE49-F238E27FC236}">
                <a16:creationId xmlns:a16="http://schemas.microsoft.com/office/drawing/2014/main" id="{96BC0822-37FB-FF42-80B5-5D911B50A61C}"/>
              </a:ext>
            </a:extLst>
          </p:cNvPr>
          <p:cNvSpPr>
            <a:spLocks noGrp="1"/>
          </p:cNvSpPr>
          <p:nvPr>
            <p:ph type="sldNum" sz="quarter" idx="12"/>
          </p:nvPr>
        </p:nvSpPr>
        <p:spPr/>
        <p:txBody>
          <a:bodyPr/>
          <a:lstStyle/>
          <a:p>
            <a:fld id="{FC7454B7-B354-6646-8FAB-ADCE3757C32C}" type="slidenum">
              <a:rPr lang="ja-JP" altLang="en-US" smtClean="0"/>
              <a:pPr/>
              <a:t>15</a:t>
            </a:fld>
            <a:endParaRPr lang="ja-JP" altLang="en-US"/>
          </a:p>
        </p:txBody>
      </p:sp>
      <p:sp>
        <p:nvSpPr>
          <p:cNvPr id="5" name="タイトル 1">
            <a:extLst>
              <a:ext uri="{FF2B5EF4-FFF2-40B4-BE49-F238E27FC236}">
                <a16:creationId xmlns:a16="http://schemas.microsoft.com/office/drawing/2014/main" id="{75F37518-7126-C142-A938-7D0A213723E6}"/>
              </a:ext>
            </a:extLst>
          </p:cNvPr>
          <p:cNvSpPr>
            <a:spLocks noGrp="1"/>
          </p:cNvSpPr>
          <p:nvPr>
            <p:ph type="title"/>
          </p:nvPr>
        </p:nvSpPr>
        <p:spPr>
          <a:xfrm>
            <a:off x="626533" y="198287"/>
            <a:ext cx="10727267" cy="1325563"/>
          </a:xfrm>
          <a:ln>
            <a:solidFill>
              <a:schemeClr val="accent1"/>
            </a:solidFill>
          </a:ln>
        </p:spPr>
        <p:txBody>
          <a:bodyPr>
            <a:normAutofit/>
          </a:bodyPr>
          <a:lstStyle/>
          <a:p>
            <a:r>
              <a:rPr kumimoji="1" lang="ja-JP" altLang="en-US" sz="4000">
                <a:solidFill>
                  <a:srgbClr val="0070C0"/>
                </a:solidFill>
              </a:rPr>
              <a:t>テストデータ</a:t>
            </a:r>
            <a:r>
              <a:rPr lang="en-US" altLang="ja-JP" sz="4000" dirty="0">
                <a:solidFill>
                  <a:srgbClr val="0070C0"/>
                </a:solidFill>
              </a:rPr>
              <a:t>3-B</a:t>
            </a:r>
            <a:r>
              <a:rPr kumimoji="1" lang="en-US" altLang="ja-JP" sz="4000" dirty="0">
                <a:solidFill>
                  <a:srgbClr val="0070C0"/>
                </a:solidFill>
              </a:rPr>
              <a:t>:</a:t>
            </a:r>
            <a:r>
              <a:rPr kumimoji="1" lang="ja-JP" altLang="en-US" sz="4000">
                <a:solidFill>
                  <a:srgbClr val="0070C0"/>
                </a:solidFill>
              </a:rPr>
              <a:t>学習していない波形</a:t>
            </a:r>
            <a:r>
              <a:rPr kumimoji="1" lang="en-US" altLang="ja-JP" sz="4000" dirty="0">
                <a:solidFill>
                  <a:srgbClr val="0070C0"/>
                </a:solidFill>
              </a:rPr>
              <a:t>(</a:t>
            </a:r>
            <a:r>
              <a:rPr kumimoji="1" lang="ja-JP" altLang="en-US" sz="4000">
                <a:solidFill>
                  <a:srgbClr val="0070C0"/>
                </a:solidFill>
              </a:rPr>
              <a:t>近傍</a:t>
            </a:r>
            <a:r>
              <a:rPr kumimoji="1" lang="en-US" altLang="ja-JP" sz="4000" dirty="0">
                <a:solidFill>
                  <a:srgbClr val="0070C0"/>
                </a:solidFill>
              </a:rPr>
              <a:t>)</a:t>
            </a:r>
            <a:endParaRPr kumimoji="1" lang="ja-JP" altLang="en-US" sz="4000">
              <a:solidFill>
                <a:srgbClr val="0070C0"/>
              </a:solidFill>
            </a:endParaRPr>
          </a:p>
        </p:txBody>
      </p:sp>
      <p:pic>
        <p:nvPicPr>
          <p:cNvPr id="9" name="図 8">
            <a:extLst>
              <a:ext uri="{FF2B5EF4-FFF2-40B4-BE49-F238E27FC236}">
                <a16:creationId xmlns:a16="http://schemas.microsoft.com/office/drawing/2014/main" id="{246F445F-C6F0-F84A-AB83-1AA06D9DEE05}"/>
              </a:ext>
            </a:extLst>
          </p:cNvPr>
          <p:cNvPicPr>
            <a:picLocks noChangeAspect="1"/>
          </p:cNvPicPr>
          <p:nvPr/>
        </p:nvPicPr>
        <p:blipFill>
          <a:blip r:embed="rId4"/>
          <a:stretch>
            <a:fillRect/>
          </a:stretch>
        </p:blipFill>
        <p:spPr>
          <a:xfrm>
            <a:off x="9231607" y="2353599"/>
            <a:ext cx="1516193" cy="1468569"/>
          </a:xfrm>
          <a:prstGeom prst="rect">
            <a:avLst/>
          </a:prstGeom>
        </p:spPr>
      </p:pic>
      <p:pic>
        <p:nvPicPr>
          <p:cNvPr id="7" name="図 6">
            <a:extLst>
              <a:ext uri="{FF2B5EF4-FFF2-40B4-BE49-F238E27FC236}">
                <a16:creationId xmlns:a16="http://schemas.microsoft.com/office/drawing/2014/main" id="{1F5F0E06-59D7-FB40-8694-7CFB094B308F}"/>
              </a:ext>
            </a:extLst>
          </p:cNvPr>
          <p:cNvPicPr>
            <a:picLocks noChangeAspect="1"/>
          </p:cNvPicPr>
          <p:nvPr/>
        </p:nvPicPr>
        <p:blipFill>
          <a:blip r:embed="rId5"/>
          <a:stretch>
            <a:fillRect/>
          </a:stretch>
        </p:blipFill>
        <p:spPr>
          <a:xfrm>
            <a:off x="547855" y="2380701"/>
            <a:ext cx="8811415" cy="1468569"/>
          </a:xfrm>
          <a:prstGeom prst="rect">
            <a:avLst/>
          </a:prstGeom>
        </p:spPr>
      </p:pic>
      <p:sp>
        <p:nvSpPr>
          <p:cNvPr id="14" name="正方形/長方形 13">
            <a:extLst>
              <a:ext uri="{FF2B5EF4-FFF2-40B4-BE49-F238E27FC236}">
                <a16:creationId xmlns:a16="http://schemas.microsoft.com/office/drawing/2014/main" id="{76819289-5F95-6E4B-9A6C-C1BA59B346AD}"/>
              </a:ext>
            </a:extLst>
          </p:cNvPr>
          <p:cNvSpPr/>
          <p:nvPr/>
        </p:nvSpPr>
        <p:spPr>
          <a:xfrm>
            <a:off x="547855" y="2124600"/>
            <a:ext cx="2971800" cy="1845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A07F210-BBEC-EE43-BF50-147512E595E9}"/>
              </a:ext>
            </a:extLst>
          </p:cNvPr>
          <p:cNvSpPr txBox="1"/>
          <p:nvPr/>
        </p:nvSpPr>
        <p:spPr>
          <a:xfrm>
            <a:off x="375288" y="1564556"/>
            <a:ext cx="3316934" cy="369332"/>
          </a:xfrm>
          <a:prstGeom prst="rect">
            <a:avLst/>
          </a:prstGeom>
          <a:noFill/>
        </p:spPr>
        <p:txBody>
          <a:bodyPr wrap="none" rtlCol="0">
            <a:spAutoFit/>
          </a:bodyPr>
          <a:lstStyle/>
          <a:p>
            <a:r>
              <a:rPr kumimoji="1" lang="ja-JP" altLang="en-US"/>
              <a:t>誤差</a:t>
            </a:r>
            <a:r>
              <a:rPr kumimoji="1" lang="en-US" altLang="ja-JP" dirty="0"/>
              <a:t>0.5Hz</a:t>
            </a:r>
            <a:r>
              <a:rPr kumimoji="1" lang="ja-JP" altLang="en-US"/>
              <a:t>以上はノイズと判断</a:t>
            </a:r>
          </a:p>
        </p:txBody>
      </p:sp>
      <p:cxnSp>
        <p:nvCxnSpPr>
          <p:cNvPr id="17" name="直線矢印コネクタ 16">
            <a:extLst>
              <a:ext uri="{FF2B5EF4-FFF2-40B4-BE49-F238E27FC236}">
                <a16:creationId xmlns:a16="http://schemas.microsoft.com/office/drawing/2014/main" id="{63053E30-FF72-3A47-866D-EA0F453AA88C}"/>
              </a:ext>
            </a:extLst>
          </p:cNvPr>
          <p:cNvCxnSpPr>
            <a:cxnSpLocks/>
          </p:cNvCxnSpPr>
          <p:nvPr/>
        </p:nvCxnSpPr>
        <p:spPr>
          <a:xfrm>
            <a:off x="1945837" y="1931057"/>
            <a:ext cx="5233" cy="16920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6C36A703-0E08-7C45-A333-2A999C0F142E}"/>
              </a:ext>
            </a:extLst>
          </p:cNvPr>
          <p:cNvCxnSpPr/>
          <p:nvPr/>
        </p:nvCxnSpPr>
        <p:spPr>
          <a:xfrm>
            <a:off x="3692222" y="2371679"/>
            <a:ext cx="5462454"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D33A241-A023-904D-B593-F05E57C80060}"/>
              </a:ext>
            </a:extLst>
          </p:cNvPr>
          <p:cNvSpPr txBox="1"/>
          <p:nvPr/>
        </p:nvSpPr>
        <p:spPr>
          <a:xfrm>
            <a:off x="4006298" y="1697439"/>
            <a:ext cx="4738666" cy="646331"/>
          </a:xfrm>
          <a:prstGeom prst="rect">
            <a:avLst/>
          </a:prstGeom>
          <a:noFill/>
        </p:spPr>
        <p:txBody>
          <a:bodyPr wrap="square" rtlCol="0">
            <a:spAutoFit/>
          </a:bodyPr>
          <a:lstStyle/>
          <a:p>
            <a:r>
              <a:rPr kumimoji="1" lang="ja-JP" altLang="en-US"/>
              <a:t>具体的には推定されていないが誤差約</a:t>
            </a:r>
            <a:r>
              <a:rPr kumimoji="1" lang="en-US" altLang="ja-JP" dirty="0"/>
              <a:t>0.4Hz</a:t>
            </a:r>
            <a:r>
              <a:rPr kumimoji="1" lang="ja-JP" altLang="en-US"/>
              <a:t>以内から近傍と判断</a:t>
            </a:r>
          </a:p>
        </p:txBody>
      </p:sp>
      <p:sp>
        <p:nvSpPr>
          <p:cNvPr id="22" name="正方形/長方形 21">
            <a:extLst>
              <a:ext uri="{FF2B5EF4-FFF2-40B4-BE49-F238E27FC236}">
                <a16:creationId xmlns:a16="http://schemas.microsoft.com/office/drawing/2014/main" id="{577FD564-6473-AD41-B20B-9FE3C2EB2A6F}"/>
              </a:ext>
            </a:extLst>
          </p:cNvPr>
          <p:cNvSpPr/>
          <p:nvPr/>
        </p:nvSpPr>
        <p:spPr>
          <a:xfrm>
            <a:off x="9290214" y="2177439"/>
            <a:ext cx="1516193" cy="163235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BB119FDF-D16A-8E48-968F-07EB2CC2E544}"/>
              </a:ext>
            </a:extLst>
          </p:cNvPr>
          <p:cNvSpPr txBox="1"/>
          <p:nvPr/>
        </p:nvSpPr>
        <p:spPr>
          <a:xfrm>
            <a:off x="8801815" y="1564556"/>
            <a:ext cx="2492990" cy="369332"/>
          </a:xfrm>
          <a:prstGeom prst="rect">
            <a:avLst/>
          </a:prstGeom>
          <a:noFill/>
        </p:spPr>
        <p:txBody>
          <a:bodyPr wrap="none" rtlCol="0">
            <a:spAutoFit/>
          </a:bodyPr>
          <a:lstStyle/>
          <a:p>
            <a:r>
              <a:rPr kumimoji="1" lang="ja-JP" altLang="en-US"/>
              <a:t>学習した波形の周波数</a:t>
            </a:r>
          </a:p>
        </p:txBody>
      </p:sp>
      <p:cxnSp>
        <p:nvCxnSpPr>
          <p:cNvPr id="25" name="直線矢印コネクタ 24">
            <a:extLst>
              <a:ext uri="{FF2B5EF4-FFF2-40B4-BE49-F238E27FC236}">
                <a16:creationId xmlns:a16="http://schemas.microsoft.com/office/drawing/2014/main" id="{4A834BF5-FE74-CE46-857C-BE49E6814787}"/>
              </a:ext>
            </a:extLst>
          </p:cNvPr>
          <p:cNvCxnSpPr>
            <a:stCxn id="23" idx="2"/>
            <a:endCxn id="22" idx="0"/>
          </p:cNvCxnSpPr>
          <p:nvPr/>
        </p:nvCxnSpPr>
        <p:spPr>
          <a:xfrm>
            <a:off x="10048310" y="1933888"/>
            <a:ext cx="1" cy="2435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C61BC9CB-3EF2-754F-B2D9-C3A273DA5B3F}"/>
              </a:ext>
            </a:extLst>
          </p:cNvPr>
          <p:cNvPicPr>
            <a:picLocks noChangeAspect="1"/>
          </p:cNvPicPr>
          <p:nvPr/>
        </p:nvPicPr>
        <p:blipFill>
          <a:blip r:embed="rId6"/>
          <a:stretch>
            <a:fillRect/>
          </a:stretch>
        </p:blipFill>
        <p:spPr>
          <a:xfrm>
            <a:off x="73815" y="5030259"/>
            <a:ext cx="9978503" cy="1663084"/>
          </a:xfrm>
          <a:prstGeom prst="rect">
            <a:avLst/>
          </a:prstGeom>
        </p:spPr>
      </p:pic>
      <p:sp>
        <p:nvSpPr>
          <p:cNvPr id="34" name="正方形/長方形 33">
            <a:extLst>
              <a:ext uri="{FF2B5EF4-FFF2-40B4-BE49-F238E27FC236}">
                <a16:creationId xmlns:a16="http://schemas.microsoft.com/office/drawing/2014/main" id="{FCA611E9-B73C-9449-BF51-105FCF6CEED0}"/>
              </a:ext>
            </a:extLst>
          </p:cNvPr>
          <p:cNvSpPr/>
          <p:nvPr/>
        </p:nvSpPr>
        <p:spPr>
          <a:xfrm>
            <a:off x="73815" y="4956397"/>
            <a:ext cx="6631785" cy="181080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D2AF05B6-E75C-1549-A136-DD06E3B360B1}"/>
              </a:ext>
            </a:extLst>
          </p:cNvPr>
          <p:cNvSpPr txBox="1"/>
          <p:nvPr/>
        </p:nvSpPr>
        <p:spPr>
          <a:xfrm>
            <a:off x="463265" y="4365468"/>
            <a:ext cx="5852884" cy="369332"/>
          </a:xfrm>
          <a:prstGeom prst="rect">
            <a:avLst/>
          </a:prstGeom>
          <a:noFill/>
        </p:spPr>
        <p:txBody>
          <a:bodyPr wrap="none" rtlCol="0">
            <a:spAutoFit/>
          </a:bodyPr>
          <a:lstStyle/>
          <a:p>
            <a:r>
              <a:rPr kumimoji="1" lang="ja-JP" altLang="en-US"/>
              <a:t>ノイズを学習した学習モデル</a:t>
            </a:r>
            <a:r>
              <a:rPr kumimoji="1" lang="en-US" altLang="ja-JP" dirty="0"/>
              <a:t>2</a:t>
            </a:r>
            <a:r>
              <a:rPr kumimoji="1" lang="ja-JP" altLang="en-US"/>
              <a:t>の方が近傍の範囲が狭い</a:t>
            </a:r>
          </a:p>
        </p:txBody>
      </p:sp>
      <p:cxnSp>
        <p:nvCxnSpPr>
          <p:cNvPr id="37" name="直線矢印コネクタ 36">
            <a:extLst>
              <a:ext uri="{FF2B5EF4-FFF2-40B4-BE49-F238E27FC236}">
                <a16:creationId xmlns:a16="http://schemas.microsoft.com/office/drawing/2014/main" id="{68EFBA63-1F86-3246-A8D2-CF413B54D965}"/>
              </a:ext>
            </a:extLst>
          </p:cNvPr>
          <p:cNvCxnSpPr>
            <a:cxnSpLocks/>
            <a:stCxn id="35" idx="2"/>
            <a:endCxn id="34" idx="0"/>
          </p:cNvCxnSpPr>
          <p:nvPr/>
        </p:nvCxnSpPr>
        <p:spPr>
          <a:xfrm>
            <a:off x="3389707" y="4734800"/>
            <a:ext cx="1" cy="2215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90E8CF77-7D10-DE4B-9CC9-35BE545BB6C3}"/>
              </a:ext>
            </a:extLst>
          </p:cNvPr>
          <p:cNvSpPr/>
          <p:nvPr/>
        </p:nvSpPr>
        <p:spPr>
          <a:xfrm>
            <a:off x="8313916" y="4956397"/>
            <a:ext cx="1879951" cy="173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2A54202D-4D50-A047-95C9-EE5F2CB2FAEF}"/>
              </a:ext>
            </a:extLst>
          </p:cNvPr>
          <p:cNvSpPr txBox="1"/>
          <p:nvPr/>
        </p:nvSpPr>
        <p:spPr>
          <a:xfrm>
            <a:off x="8905077" y="4446574"/>
            <a:ext cx="2449960" cy="2246769"/>
          </a:xfrm>
          <a:prstGeom prst="rect">
            <a:avLst/>
          </a:prstGeom>
          <a:noFill/>
          <a:ln>
            <a:solidFill>
              <a:schemeClr val="accent1">
                <a:shade val="50000"/>
              </a:schemeClr>
            </a:solidFill>
          </a:ln>
        </p:spPr>
        <p:txBody>
          <a:bodyPr wrap="square" rtlCol="0">
            <a:spAutoFit/>
          </a:bodyPr>
          <a:lstStyle/>
          <a:p>
            <a:r>
              <a:rPr kumimoji="1" lang="ja-JP" altLang="en-US" sz="2800"/>
              <a:t>具体的な推定は行えないが近傍のデータである認識は行える。</a:t>
            </a:r>
          </a:p>
        </p:txBody>
      </p:sp>
      <p:sp>
        <p:nvSpPr>
          <p:cNvPr id="49" name="テキスト ボックス 48">
            <a:extLst>
              <a:ext uri="{FF2B5EF4-FFF2-40B4-BE49-F238E27FC236}">
                <a16:creationId xmlns:a16="http://schemas.microsoft.com/office/drawing/2014/main" id="{8E38D66F-E227-5845-8980-4F10BA79BEBD}"/>
              </a:ext>
            </a:extLst>
          </p:cNvPr>
          <p:cNvSpPr txBox="1"/>
          <p:nvPr/>
        </p:nvSpPr>
        <p:spPr>
          <a:xfrm>
            <a:off x="9010456" y="4047534"/>
            <a:ext cx="697627" cy="400110"/>
          </a:xfrm>
          <a:prstGeom prst="rect">
            <a:avLst/>
          </a:prstGeom>
          <a:noFill/>
        </p:spPr>
        <p:txBody>
          <a:bodyPr wrap="none" rtlCol="0">
            <a:spAutoFit/>
          </a:bodyPr>
          <a:lstStyle/>
          <a:p>
            <a:r>
              <a:rPr kumimoji="1" lang="ja-JP" altLang="en-US" sz="2000"/>
              <a:t>結論</a:t>
            </a:r>
          </a:p>
        </p:txBody>
      </p:sp>
    </p:spTree>
    <p:extLst>
      <p:ext uri="{BB962C8B-B14F-4D97-AF65-F5344CB8AC3E}">
        <p14:creationId xmlns:p14="http://schemas.microsoft.com/office/powerpoint/2010/main" val="2251740175"/>
      </p:ext>
    </p:extLst>
  </p:cSld>
  <p:clrMapOvr>
    <a:masterClrMapping/>
  </p:clrMapOvr>
  <mc:AlternateContent xmlns:mc="http://schemas.openxmlformats.org/markup-compatibility/2006" xmlns:p14="http://schemas.microsoft.com/office/powerpoint/2010/main">
    <mc:Choice Requires="p14">
      <p:transition spd="slow" p14:dur="2000" advTm="30164"/>
    </mc:Choice>
    <mc:Fallback xmlns="">
      <p:transition spd="slow" advTm="3016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CDEEF-4DC3-5E4E-B470-D30ED3B16007}"/>
              </a:ext>
            </a:extLst>
          </p:cNvPr>
          <p:cNvSpPr>
            <a:spLocks noGrp="1"/>
          </p:cNvSpPr>
          <p:nvPr>
            <p:ph type="title"/>
          </p:nvPr>
        </p:nvSpPr>
        <p:spPr>
          <a:ln>
            <a:solidFill>
              <a:schemeClr val="accent1"/>
            </a:solidFill>
          </a:ln>
        </p:spPr>
        <p:txBody>
          <a:bodyPr/>
          <a:lstStyle/>
          <a:p>
            <a:r>
              <a:rPr kumimoji="1" lang="ja-JP" altLang="en-US"/>
              <a:t>結果と改善点</a:t>
            </a:r>
          </a:p>
        </p:txBody>
      </p:sp>
      <p:sp>
        <p:nvSpPr>
          <p:cNvPr id="4" name="コンテンツ プレースホルダー 2">
            <a:extLst>
              <a:ext uri="{FF2B5EF4-FFF2-40B4-BE49-F238E27FC236}">
                <a16:creationId xmlns:a16="http://schemas.microsoft.com/office/drawing/2014/main" id="{EABD1C51-8B63-5549-B9A2-ABEE0DDD11C0}"/>
              </a:ext>
            </a:extLst>
          </p:cNvPr>
          <p:cNvSpPr>
            <a:spLocks noGrp="1"/>
          </p:cNvSpPr>
          <p:nvPr>
            <p:ph idx="1"/>
          </p:nvPr>
        </p:nvSpPr>
        <p:spPr>
          <a:xfrm>
            <a:off x="838200" y="1746693"/>
            <a:ext cx="5207000" cy="5111307"/>
          </a:xfrm>
          <a:ln>
            <a:noFill/>
          </a:ln>
        </p:spPr>
        <p:txBody>
          <a:bodyPr>
            <a:normAutofit fontScale="92500" lnSpcReduction="10000"/>
          </a:bodyPr>
          <a:lstStyle/>
          <a:p>
            <a:r>
              <a:rPr kumimoji="1" lang="ja-JP" altLang="en-US" sz="3300"/>
              <a:t>結果</a:t>
            </a:r>
            <a:endParaRPr kumimoji="1" lang="en-US" altLang="ja-JP" sz="3300" dirty="0"/>
          </a:p>
          <a:p>
            <a:pPr marL="914400" lvl="1" indent="-457200">
              <a:buFont typeface="+mj-lt"/>
              <a:buAutoNum type="arabicPeriod"/>
            </a:pPr>
            <a:r>
              <a:rPr kumimoji="1" lang="ja-JP" altLang="en-US" sz="2300"/>
              <a:t>ノイズ入りデータから周波数とその振幅を推定できるか。</a:t>
            </a:r>
            <a:r>
              <a:rPr kumimoji="1" lang="en-US" altLang="ja-JP" sz="2300" dirty="0"/>
              <a:t>-&gt;</a:t>
            </a:r>
            <a:r>
              <a:rPr kumimoji="1" lang="ja-JP" altLang="en-US" sz="2300"/>
              <a:t>○</a:t>
            </a:r>
            <a:endParaRPr kumimoji="1" lang="en-US" altLang="ja-JP" sz="2300" dirty="0"/>
          </a:p>
          <a:p>
            <a:pPr marL="914400" lvl="1" indent="-457200">
              <a:buFont typeface="+mj-lt"/>
              <a:buAutoNum type="arabicPeriod"/>
            </a:pPr>
            <a:endParaRPr kumimoji="1" lang="en-US" altLang="ja-JP" sz="2300" dirty="0"/>
          </a:p>
          <a:p>
            <a:pPr marL="914400" lvl="1" indent="-457200">
              <a:buFont typeface="+mj-lt"/>
              <a:buAutoNum type="arabicPeriod"/>
            </a:pPr>
            <a:r>
              <a:rPr lang="ja-JP" altLang="en-US" sz="2300"/>
              <a:t>合成波に対しても周波数とその振幅を推定できるか</a:t>
            </a:r>
            <a:r>
              <a:rPr lang="en-US" altLang="ja-JP" sz="2300" dirty="0"/>
              <a:t>-&gt;</a:t>
            </a:r>
            <a:r>
              <a:rPr lang="ja-JP" altLang="en-US" sz="2300"/>
              <a:t>△</a:t>
            </a:r>
            <a:endParaRPr lang="en-US" altLang="ja-JP" sz="2300" dirty="0"/>
          </a:p>
          <a:p>
            <a:pPr marL="914400" lvl="1" indent="-457200">
              <a:buFont typeface="+mj-lt"/>
              <a:buAutoNum type="arabicPeriod"/>
            </a:pPr>
            <a:endParaRPr lang="en-US" altLang="ja-JP" sz="2300" dirty="0"/>
          </a:p>
          <a:p>
            <a:pPr marL="914400" lvl="1" indent="-457200">
              <a:buFont typeface="+mj-lt"/>
              <a:buAutoNum type="arabicPeriod"/>
            </a:pPr>
            <a:r>
              <a:rPr lang="ja-JP" altLang="en-US" sz="2300"/>
              <a:t>学習していない周波数とその振幅を推定できるか。</a:t>
            </a:r>
            <a:r>
              <a:rPr lang="en-US" altLang="ja-JP" sz="2300" dirty="0"/>
              <a:t>-&gt;</a:t>
            </a:r>
            <a:r>
              <a:rPr lang="ja-JP" altLang="en-US" sz="2300"/>
              <a:t>△</a:t>
            </a:r>
            <a:endParaRPr lang="en-US" altLang="ja-JP" sz="2200" dirty="0"/>
          </a:p>
          <a:p>
            <a:r>
              <a:rPr lang="ja-JP" altLang="en-US" sz="2600"/>
              <a:t>結論</a:t>
            </a:r>
            <a:endParaRPr lang="en-US" altLang="ja-JP" sz="2600" dirty="0"/>
          </a:p>
          <a:p>
            <a:pPr marL="457200" lvl="1" indent="0">
              <a:buNone/>
            </a:pPr>
            <a:r>
              <a:rPr lang="ja-JP" altLang="en-US"/>
              <a:t>周波数解析として学習した周波数であるとノイズが強い場合でも推定が行える。重力波に対しては、近傍の周波数も推定出来る様に改善する必要がある。</a:t>
            </a:r>
            <a:endParaRPr lang="en-US" altLang="ja-JP" dirty="0"/>
          </a:p>
          <a:p>
            <a:pPr marL="742950" indent="-742950">
              <a:buFont typeface="+mj-lt"/>
              <a:buAutoNum type="arabicPeriod"/>
            </a:pPr>
            <a:endParaRPr lang="en-US" altLang="ja-JP" sz="4000" dirty="0"/>
          </a:p>
          <a:p>
            <a:pPr marL="742950" indent="-742950">
              <a:buFont typeface="+mj-lt"/>
              <a:buAutoNum type="arabicPeriod"/>
            </a:pPr>
            <a:endParaRPr lang="en-US" altLang="ja-JP" sz="4000" dirty="0"/>
          </a:p>
        </p:txBody>
      </p:sp>
      <p:sp>
        <p:nvSpPr>
          <p:cNvPr id="5" name="スライド番号プレースホルダー 4">
            <a:extLst>
              <a:ext uri="{FF2B5EF4-FFF2-40B4-BE49-F238E27FC236}">
                <a16:creationId xmlns:a16="http://schemas.microsoft.com/office/drawing/2014/main" id="{E22E48E0-DD1D-AE4D-ACC3-7FD968202AA7}"/>
              </a:ext>
            </a:extLst>
          </p:cNvPr>
          <p:cNvSpPr>
            <a:spLocks noGrp="1"/>
          </p:cNvSpPr>
          <p:nvPr>
            <p:ph type="sldNum" sz="quarter" idx="12"/>
          </p:nvPr>
        </p:nvSpPr>
        <p:spPr/>
        <p:txBody>
          <a:bodyPr/>
          <a:lstStyle/>
          <a:p>
            <a:fld id="{FC7454B7-B354-6646-8FAB-ADCE3757C32C}" type="slidenum">
              <a:rPr kumimoji="1" lang="ja-JP" altLang="en-US" smtClean="0"/>
              <a:t>16</a:t>
            </a:fld>
            <a:endParaRPr kumimoji="1" lang="ja-JP" altLang="en-US"/>
          </a:p>
        </p:txBody>
      </p:sp>
      <p:sp>
        <p:nvSpPr>
          <p:cNvPr id="9" name="コンテンツ プレースホルダー 2">
            <a:extLst>
              <a:ext uri="{FF2B5EF4-FFF2-40B4-BE49-F238E27FC236}">
                <a16:creationId xmlns:a16="http://schemas.microsoft.com/office/drawing/2014/main" id="{341B892B-05AC-634A-9003-B8537C2C8E21}"/>
              </a:ext>
            </a:extLst>
          </p:cNvPr>
          <p:cNvSpPr txBox="1">
            <a:spLocks/>
          </p:cNvSpPr>
          <p:nvPr/>
        </p:nvSpPr>
        <p:spPr>
          <a:xfrm>
            <a:off x="6079069" y="1842866"/>
            <a:ext cx="5791198" cy="3440333"/>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600"/>
              <a:t>考えられる改善点</a:t>
            </a:r>
            <a:endParaRPr lang="en-US" altLang="ja-JP" sz="2600" dirty="0"/>
          </a:p>
          <a:p>
            <a:pPr marL="1200150" lvl="1" indent="-742950">
              <a:buFont typeface="+mj-lt"/>
              <a:buAutoNum type="arabicPeriod"/>
            </a:pPr>
            <a:r>
              <a:rPr lang="ja-JP" altLang="en-US" sz="2600"/>
              <a:t>より細かい周波数の推定を目的として、学習させる周波数をより細かいものにする。</a:t>
            </a:r>
            <a:endParaRPr lang="en-US" altLang="ja-JP" sz="2600" dirty="0"/>
          </a:p>
          <a:p>
            <a:pPr marL="1200150" lvl="1" indent="-742950">
              <a:buFont typeface="+mj-lt"/>
              <a:buAutoNum type="arabicPeriod"/>
            </a:pPr>
            <a:endParaRPr lang="en-US" altLang="ja-JP" sz="2600" dirty="0"/>
          </a:p>
          <a:p>
            <a:pPr marL="1200150" lvl="1" indent="-742950">
              <a:buFont typeface="+mj-lt"/>
              <a:buAutoNum type="arabicPeriod"/>
            </a:pPr>
            <a:r>
              <a:rPr lang="ja-JP" altLang="en-US" sz="2600"/>
              <a:t>推定の不確実性の定量化を目的とした、ベイズニューラルネットの採用</a:t>
            </a:r>
            <a:endParaRPr lang="en-US" altLang="ja-JP" sz="2600" dirty="0"/>
          </a:p>
          <a:p>
            <a:endParaRPr lang="ja-JP" altLang="en-US"/>
          </a:p>
        </p:txBody>
      </p:sp>
      <p:cxnSp>
        <p:nvCxnSpPr>
          <p:cNvPr id="11" name="直線コネクタ 10">
            <a:extLst>
              <a:ext uri="{FF2B5EF4-FFF2-40B4-BE49-F238E27FC236}">
                <a16:creationId xmlns:a16="http://schemas.microsoft.com/office/drawing/2014/main" id="{76505BA5-1AE0-1A45-B1B3-90088593ABCE}"/>
              </a:ext>
            </a:extLst>
          </p:cNvPr>
          <p:cNvCxnSpPr/>
          <p:nvPr/>
        </p:nvCxnSpPr>
        <p:spPr>
          <a:xfrm>
            <a:off x="9109530" y="4504268"/>
            <a:ext cx="260773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A44F42B9-3620-7C4E-9BD0-DC591F962B61}"/>
              </a:ext>
            </a:extLst>
          </p:cNvPr>
          <p:cNvCxnSpPr/>
          <p:nvPr/>
        </p:nvCxnSpPr>
        <p:spPr>
          <a:xfrm>
            <a:off x="7406518" y="4893733"/>
            <a:ext cx="88053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BBD6A6B0-4C8E-D442-AB5E-D53111DE6A65}"/>
              </a:ext>
            </a:extLst>
          </p:cNvPr>
          <p:cNvCxnSpPr>
            <a:cxnSpLocks/>
          </p:cNvCxnSpPr>
          <p:nvPr/>
        </p:nvCxnSpPr>
        <p:spPr>
          <a:xfrm flipV="1">
            <a:off x="10413397" y="4504268"/>
            <a:ext cx="0" cy="7789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1BADC606-82EA-6E43-90F1-E3F44223B4BF}"/>
              </a:ext>
            </a:extLst>
          </p:cNvPr>
          <p:cNvSpPr txBox="1"/>
          <p:nvPr/>
        </p:nvSpPr>
        <p:spPr>
          <a:xfrm>
            <a:off x="8974668" y="5295969"/>
            <a:ext cx="3073400" cy="923330"/>
          </a:xfrm>
          <a:prstGeom prst="rect">
            <a:avLst/>
          </a:prstGeom>
          <a:noFill/>
        </p:spPr>
        <p:txBody>
          <a:bodyPr wrap="square" rtlCol="0">
            <a:spAutoFit/>
          </a:bodyPr>
          <a:lstStyle/>
          <a:p>
            <a:r>
              <a:rPr kumimoji="1" lang="ja-JP" altLang="en-US"/>
              <a:t>ベイズ 推定とニューラルネットを組み合わせたもの。</a:t>
            </a:r>
            <a:endParaRPr kumimoji="1" lang="en-US" altLang="ja-JP" dirty="0"/>
          </a:p>
          <a:p>
            <a:r>
              <a:rPr lang="ja-JP" altLang="en-US"/>
              <a:t>予想値の確率分布が求まる</a:t>
            </a:r>
            <a:endParaRPr kumimoji="1" lang="ja-JP" altLang="en-US"/>
          </a:p>
        </p:txBody>
      </p:sp>
    </p:spTree>
    <p:extLst>
      <p:ext uri="{BB962C8B-B14F-4D97-AF65-F5344CB8AC3E}">
        <p14:creationId xmlns:p14="http://schemas.microsoft.com/office/powerpoint/2010/main" val="880696213"/>
      </p:ext>
    </p:extLst>
  </p:cSld>
  <p:clrMapOvr>
    <a:masterClrMapping/>
  </p:clrMapOvr>
  <mc:AlternateContent xmlns:mc="http://schemas.openxmlformats.org/markup-compatibility/2006" xmlns:p14="http://schemas.microsoft.com/office/powerpoint/2010/main">
    <mc:Choice Requires="p14">
      <p:transition spd="slow" p14:dur="2000" advTm="13489"/>
    </mc:Choice>
    <mc:Fallback xmlns="">
      <p:transition spd="slow" advTm="1348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D9ECA-6620-D34D-8D3C-84ECEBD96FBF}"/>
              </a:ext>
            </a:extLst>
          </p:cNvPr>
          <p:cNvSpPr>
            <a:spLocks noGrp="1"/>
          </p:cNvSpPr>
          <p:nvPr>
            <p:ph type="title"/>
          </p:nvPr>
        </p:nvSpPr>
        <p:spPr>
          <a:xfrm>
            <a:off x="3617258" y="1907054"/>
            <a:ext cx="6118412" cy="2772522"/>
          </a:xfrm>
        </p:spPr>
        <p:txBody>
          <a:bodyPr>
            <a:normAutofit/>
          </a:bodyPr>
          <a:lstStyle/>
          <a:p>
            <a:r>
              <a:rPr kumimoji="1" lang="ja-JP" altLang="en-US" sz="8800"/>
              <a:t>補助資料</a:t>
            </a:r>
          </a:p>
        </p:txBody>
      </p:sp>
      <p:sp>
        <p:nvSpPr>
          <p:cNvPr id="3" name="スライド番号プレースホルダー 2">
            <a:extLst>
              <a:ext uri="{FF2B5EF4-FFF2-40B4-BE49-F238E27FC236}">
                <a16:creationId xmlns:a16="http://schemas.microsoft.com/office/drawing/2014/main" id="{2681BCF7-6F2C-CF47-A22B-83F9C0AAEFF6}"/>
              </a:ext>
            </a:extLst>
          </p:cNvPr>
          <p:cNvSpPr>
            <a:spLocks noGrp="1"/>
          </p:cNvSpPr>
          <p:nvPr>
            <p:ph type="sldNum" sz="quarter" idx="12"/>
          </p:nvPr>
        </p:nvSpPr>
        <p:spPr/>
        <p:txBody>
          <a:bodyPr/>
          <a:lstStyle/>
          <a:p>
            <a:fld id="{FC7454B7-B354-6646-8FAB-ADCE3757C32C}" type="slidenum">
              <a:rPr kumimoji="1" lang="ja-JP" altLang="en-US" smtClean="0"/>
              <a:t>17</a:t>
            </a:fld>
            <a:endParaRPr kumimoji="1" lang="ja-JP" altLang="en-US"/>
          </a:p>
        </p:txBody>
      </p:sp>
    </p:spTree>
    <p:extLst>
      <p:ext uri="{BB962C8B-B14F-4D97-AF65-F5344CB8AC3E}">
        <p14:creationId xmlns:p14="http://schemas.microsoft.com/office/powerpoint/2010/main" val="2928011447"/>
      </p:ext>
    </p:extLst>
  </p:cSld>
  <p:clrMapOvr>
    <a:masterClrMapping/>
  </p:clrMapOvr>
  <mc:AlternateContent xmlns:mc="http://schemas.openxmlformats.org/markup-compatibility/2006" xmlns:p14="http://schemas.microsoft.com/office/powerpoint/2010/main">
    <mc:Choice Requires="p14">
      <p:transition spd="slow" p14:dur="2000" advTm="1892"/>
    </mc:Choice>
    <mc:Fallback xmlns="">
      <p:transition spd="slow" advTm="189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EC1AE-7513-0C4C-8BF4-5AD26D6066CE}"/>
              </a:ext>
            </a:extLst>
          </p:cNvPr>
          <p:cNvSpPr>
            <a:spLocks noGrp="1"/>
          </p:cNvSpPr>
          <p:nvPr>
            <p:ph type="title"/>
          </p:nvPr>
        </p:nvSpPr>
        <p:spPr>
          <a:ln>
            <a:solidFill>
              <a:schemeClr val="accent1"/>
            </a:solidFill>
          </a:ln>
        </p:spPr>
        <p:txBody>
          <a:bodyPr/>
          <a:lstStyle/>
          <a:p>
            <a:r>
              <a:rPr kumimoji="1" lang="ja-JP" altLang="en-US"/>
              <a:t>ノイズを加えた波形データの特徴</a:t>
            </a:r>
          </a:p>
        </p:txBody>
      </p:sp>
      <p:pic>
        <p:nvPicPr>
          <p:cNvPr id="5" name="図 4">
            <a:extLst>
              <a:ext uri="{FF2B5EF4-FFF2-40B4-BE49-F238E27FC236}">
                <a16:creationId xmlns:a16="http://schemas.microsoft.com/office/drawing/2014/main" id="{68F2BF20-DA4A-A64C-A3FE-110144635D53}"/>
              </a:ext>
            </a:extLst>
          </p:cNvPr>
          <p:cNvPicPr>
            <a:picLocks noChangeAspect="1"/>
          </p:cNvPicPr>
          <p:nvPr/>
        </p:nvPicPr>
        <p:blipFill>
          <a:blip r:embed="rId2"/>
          <a:stretch>
            <a:fillRect/>
          </a:stretch>
        </p:blipFill>
        <p:spPr>
          <a:xfrm>
            <a:off x="609600" y="2765612"/>
            <a:ext cx="5486400" cy="3657600"/>
          </a:xfrm>
          <a:prstGeom prst="rect">
            <a:avLst/>
          </a:prstGeom>
        </p:spPr>
      </p:pic>
      <p:pic>
        <p:nvPicPr>
          <p:cNvPr id="7" name="図 6">
            <a:extLst>
              <a:ext uri="{FF2B5EF4-FFF2-40B4-BE49-F238E27FC236}">
                <a16:creationId xmlns:a16="http://schemas.microsoft.com/office/drawing/2014/main" id="{3F4FAD35-8EC4-8545-81C9-2F15410175B0}"/>
              </a:ext>
            </a:extLst>
          </p:cNvPr>
          <p:cNvPicPr>
            <a:picLocks noChangeAspect="1"/>
          </p:cNvPicPr>
          <p:nvPr/>
        </p:nvPicPr>
        <p:blipFill>
          <a:blip r:embed="rId3"/>
          <a:stretch>
            <a:fillRect/>
          </a:stretch>
        </p:blipFill>
        <p:spPr>
          <a:xfrm>
            <a:off x="6293224" y="2897094"/>
            <a:ext cx="5289176" cy="3526117"/>
          </a:xfrm>
          <a:prstGeom prst="rect">
            <a:avLst/>
          </a:prstGeom>
        </p:spPr>
      </p:pic>
      <p:sp>
        <p:nvSpPr>
          <p:cNvPr id="8" name="スライド番号プレースホルダー 7">
            <a:extLst>
              <a:ext uri="{FF2B5EF4-FFF2-40B4-BE49-F238E27FC236}">
                <a16:creationId xmlns:a16="http://schemas.microsoft.com/office/drawing/2014/main" id="{E8B44022-8068-724D-937B-F3485553B8BB}"/>
              </a:ext>
            </a:extLst>
          </p:cNvPr>
          <p:cNvSpPr>
            <a:spLocks noGrp="1"/>
          </p:cNvSpPr>
          <p:nvPr>
            <p:ph type="sldNum" sz="quarter" idx="12"/>
          </p:nvPr>
        </p:nvSpPr>
        <p:spPr/>
        <p:txBody>
          <a:bodyPr/>
          <a:lstStyle/>
          <a:p>
            <a:fld id="{FC7454B7-B354-6646-8FAB-ADCE3757C32C}" type="slidenum">
              <a:rPr kumimoji="1" lang="ja-JP" altLang="en-US" smtClean="0"/>
              <a:t>18</a:t>
            </a:fld>
            <a:endParaRPr kumimoji="1" lang="ja-JP" altLang="en-US"/>
          </a:p>
        </p:txBody>
      </p:sp>
      <p:sp>
        <p:nvSpPr>
          <p:cNvPr id="10" name="テキスト ボックス 9">
            <a:extLst>
              <a:ext uri="{FF2B5EF4-FFF2-40B4-BE49-F238E27FC236}">
                <a16:creationId xmlns:a16="http://schemas.microsoft.com/office/drawing/2014/main" id="{683C85B0-635A-BD42-93BE-F40BDFB379FB}"/>
              </a:ext>
            </a:extLst>
          </p:cNvPr>
          <p:cNvSpPr txBox="1"/>
          <p:nvPr/>
        </p:nvSpPr>
        <p:spPr>
          <a:xfrm>
            <a:off x="2624666" y="2765612"/>
            <a:ext cx="1107996" cy="369332"/>
          </a:xfrm>
          <a:prstGeom prst="rect">
            <a:avLst/>
          </a:prstGeom>
          <a:noFill/>
        </p:spPr>
        <p:txBody>
          <a:bodyPr wrap="none" rtlCol="0">
            <a:spAutoFit/>
          </a:bodyPr>
          <a:lstStyle/>
          <a:p>
            <a:r>
              <a:rPr kumimoji="1" lang="ja-JP" altLang="en-US"/>
              <a:t>モデル２</a:t>
            </a:r>
          </a:p>
        </p:txBody>
      </p:sp>
      <p:sp>
        <p:nvSpPr>
          <p:cNvPr id="11" name="テキスト ボックス 10">
            <a:extLst>
              <a:ext uri="{FF2B5EF4-FFF2-40B4-BE49-F238E27FC236}">
                <a16:creationId xmlns:a16="http://schemas.microsoft.com/office/drawing/2014/main" id="{FD853536-D5B3-CB4E-A8EB-445DEB104ED7}"/>
              </a:ext>
            </a:extLst>
          </p:cNvPr>
          <p:cNvSpPr txBox="1"/>
          <p:nvPr/>
        </p:nvSpPr>
        <p:spPr>
          <a:xfrm>
            <a:off x="8425869" y="2888191"/>
            <a:ext cx="1107996" cy="369332"/>
          </a:xfrm>
          <a:prstGeom prst="rect">
            <a:avLst/>
          </a:prstGeom>
          <a:noFill/>
        </p:spPr>
        <p:txBody>
          <a:bodyPr wrap="none" rtlCol="0">
            <a:spAutoFit/>
          </a:bodyPr>
          <a:lstStyle/>
          <a:p>
            <a:r>
              <a:rPr kumimoji="1" lang="ja-JP" altLang="en-US"/>
              <a:t>モデル１</a:t>
            </a:r>
          </a:p>
        </p:txBody>
      </p:sp>
    </p:spTree>
    <p:extLst>
      <p:ext uri="{BB962C8B-B14F-4D97-AF65-F5344CB8AC3E}">
        <p14:creationId xmlns:p14="http://schemas.microsoft.com/office/powerpoint/2010/main" val="310685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3B8268-CD46-724C-88DE-26D6486F3042}"/>
              </a:ext>
            </a:extLst>
          </p:cNvPr>
          <p:cNvSpPr>
            <a:spLocks noGrp="1"/>
          </p:cNvSpPr>
          <p:nvPr>
            <p:ph type="title"/>
          </p:nvPr>
        </p:nvSpPr>
        <p:spPr>
          <a:ln>
            <a:solidFill>
              <a:schemeClr val="accent1"/>
            </a:solidFill>
          </a:ln>
        </p:spPr>
        <p:txBody>
          <a:bodyPr/>
          <a:lstStyle/>
          <a:p>
            <a:r>
              <a:rPr kumimoji="1" lang="ja-JP" altLang="en-US"/>
              <a:t>合成波</a:t>
            </a:r>
            <a:r>
              <a:rPr kumimoji="1" lang="en-US" altLang="ja-JP" dirty="0"/>
              <a:t>:</a:t>
            </a:r>
            <a:r>
              <a:rPr kumimoji="1" lang="ja-JP" altLang="en-US"/>
              <a:t>学習データ</a:t>
            </a:r>
            <a:r>
              <a:rPr kumimoji="1" lang="en-US" altLang="ja-JP" dirty="0"/>
              <a:t>+</a:t>
            </a:r>
            <a:r>
              <a:rPr kumimoji="1" lang="ja-JP" altLang="en-US"/>
              <a:t>学習していないデータ</a:t>
            </a:r>
          </a:p>
        </p:txBody>
      </p:sp>
      <p:pic>
        <p:nvPicPr>
          <p:cNvPr id="5" name="図 4">
            <a:extLst>
              <a:ext uri="{FF2B5EF4-FFF2-40B4-BE49-F238E27FC236}">
                <a16:creationId xmlns:a16="http://schemas.microsoft.com/office/drawing/2014/main" id="{98109412-5312-914C-BD80-0EB507A572B7}"/>
              </a:ext>
            </a:extLst>
          </p:cNvPr>
          <p:cNvPicPr>
            <a:picLocks noChangeAspect="1"/>
          </p:cNvPicPr>
          <p:nvPr/>
        </p:nvPicPr>
        <p:blipFill>
          <a:blip r:embed="rId2"/>
          <a:stretch>
            <a:fillRect/>
          </a:stretch>
        </p:blipFill>
        <p:spPr>
          <a:xfrm>
            <a:off x="838200" y="2591266"/>
            <a:ext cx="5486400" cy="3657600"/>
          </a:xfrm>
          <a:prstGeom prst="rect">
            <a:avLst/>
          </a:prstGeom>
        </p:spPr>
      </p:pic>
      <p:pic>
        <p:nvPicPr>
          <p:cNvPr id="7" name="図 6">
            <a:extLst>
              <a:ext uri="{FF2B5EF4-FFF2-40B4-BE49-F238E27FC236}">
                <a16:creationId xmlns:a16="http://schemas.microsoft.com/office/drawing/2014/main" id="{F545909E-376C-D748-A8AF-4AFF00244DE2}"/>
              </a:ext>
            </a:extLst>
          </p:cNvPr>
          <p:cNvPicPr>
            <a:picLocks noChangeAspect="1"/>
          </p:cNvPicPr>
          <p:nvPr/>
        </p:nvPicPr>
        <p:blipFill>
          <a:blip r:embed="rId3"/>
          <a:stretch>
            <a:fillRect/>
          </a:stretch>
        </p:blipFill>
        <p:spPr>
          <a:xfrm>
            <a:off x="6324600" y="2591266"/>
            <a:ext cx="5486400" cy="3657600"/>
          </a:xfrm>
          <a:prstGeom prst="rect">
            <a:avLst/>
          </a:prstGeom>
        </p:spPr>
      </p:pic>
      <p:sp>
        <p:nvSpPr>
          <p:cNvPr id="8" name="スライド番号プレースホルダー 7">
            <a:extLst>
              <a:ext uri="{FF2B5EF4-FFF2-40B4-BE49-F238E27FC236}">
                <a16:creationId xmlns:a16="http://schemas.microsoft.com/office/drawing/2014/main" id="{11289418-D7F8-2C40-90C4-DBFEED238CC5}"/>
              </a:ext>
            </a:extLst>
          </p:cNvPr>
          <p:cNvSpPr>
            <a:spLocks noGrp="1"/>
          </p:cNvSpPr>
          <p:nvPr>
            <p:ph type="sldNum" sz="quarter" idx="12"/>
          </p:nvPr>
        </p:nvSpPr>
        <p:spPr/>
        <p:txBody>
          <a:bodyPr/>
          <a:lstStyle/>
          <a:p>
            <a:fld id="{FC7454B7-B354-6646-8FAB-ADCE3757C32C}" type="slidenum">
              <a:rPr kumimoji="1" lang="ja-JP" altLang="en-US" smtClean="0"/>
              <a:t>19</a:t>
            </a:fld>
            <a:endParaRPr kumimoji="1" lang="ja-JP" altLang="en-US"/>
          </a:p>
        </p:txBody>
      </p:sp>
      <p:sp>
        <p:nvSpPr>
          <p:cNvPr id="11" name="コンテンツ プレースホルダー 10">
            <a:extLst>
              <a:ext uri="{FF2B5EF4-FFF2-40B4-BE49-F238E27FC236}">
                <a16:creationId xmlns:a16="http://schemas.microsoft.com/office/drawing/2014/main" id="{1E5F193A-9EE9-A742-AE07-9302DABE0CAA}"/>
              </a:ext>
            </a:extLst>
          </p:cNvPr>
          <p:cNvSpPr>
            <a:spLocks noGrp="1"/>
          </p:cNvSpPr>
          <p:nvPr>
            <p:ph idx="1"/>
          </p:nvPr>
        </p:nvSpPr>
        <p:spPr/>
        <p:txBody>
          <a:bodyPr/>
          <a:lstStyle/>
          <a:p>
            <a:endParaRPr lang="ja-JP" altLang="en-US"/>
          </a:p>
        </p:txBody>
      </p:sp>
      <p:sp>
        <p:nvSpPr>
          <p:cNvPr id="12" name="テキスト ボックス 11">
            <a:extLst>
              <a:ext uri="{FF2B5EF4-FFF2-40B4-BE49-F238E27FC236}">
                <a16:creationId xmlns:a16="http://schemas.microsoft.com/office/drawing/2014/main" id="{AB207293-40B8-744B-B1E7-AD96FFB2BE93}"/>
              </a:ext>
            </a:extLst>
          </p:cNvPr>
          <p:cNvSpPr txBox="1"/>
          <p:nvPr/>
        </p:nvSpPr>
        <p:spPr>
          <a:xfrm>
            <a:off x="2970041" y="2608665"/>
            <a:ext cx="1107996" cy="369332"/>
          </a:xfrm>
          <a:prstGeom prst="rect">
            <a:avLst/>
          </a:prstGeom>
          <a:noFill/>
        </p:spPr>
        <p:txBody>
          <a:bodyPr wrap="none" rtlCol="0">
            <a:spAutoFit/>
          </a:bodyPr>
          <a:lstStyle/>
          <a:p>
            <a:r>
              <a:rPr kumimoji="1" lang="ja-JP" altLang="en-US"/>
              <a:t>モデル２</a:t>
            </a:r>
          </a:p>
        </p:txBody>
      </p:sp>
      <p:sp>
        <p:nvSpPr>
          <p:cNvPr id="13" name="テキスト ボックス 12">
            <a:extLst>
              <a:ext uri="{FF2B5EF4-FFF2-40B4-BE49-F238E27FC236}">
                <a16:creationId xmlns:a16="http://schemas.microsoft.com/office/drawing/2014/main" id="{03A63FF4-46A4-6947-A5AC-56D7F289ED99}"/>
              </a:ext>
            </a:extLst>
          </p:cNvPr>
          <p:cNvSpPr txBox="1"/>
          <p:nvPr/>
        </p:nvSpPr>
        <p:spPr>
          <a:xfrm>
            <a:off x="8425869" y="2517649"/>
            <a:ext cx="1107996" cy="369332"/>
          </a:xfrm>
          <a:prstGeom prst="rect">
            <a:avLst/>
          </a:prstGeom>
          <a:noFill/>
        </p:spPr>
        <p:txBody>
          <a:bodyPr wrap="none" rtlCol="0">
            <a:spAutoFit/>
          </a:bodyPr>
          <a:lstStyle/>
          <a:p>
            <a:r>
              <a:rPr kumimoji="1" lang="ja-JP" altLang="en-US"/>
              <a:t>モデル１</a:t>
            </a:r>
          </a:p>
        </p:txBody>
      </p:sp>
    </p:spTree>
    <p:extLst>
      <p:ext uri="{BB962C8B-B14F-4D97-AF65-F5344CB8AC3E}">
        <p14:creationId xmlns:p14="http://schemas.microsoft.com/office/powerpoint/2010/main" val="405004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51F4B-41D3-1545-A64C-E36B993AD261}"/>
              </a:ext>
            </a:extLst>
          </p:cNvPr>
          <p:cNvSpPr>
            <a:spLocks noGrp="1"/>
          </p:cNvSpPr>
          <p:nvPr>
            <p:ph type="title"/>
          </p:nvPr>
        </p:nvSpPr>
        <p:spPr>
          <a:ln>
            <a:solidFill>
              <a:schemeClr val="accent1"/>
            </a:solidFill>
          </a:ln>
        </p:spPr>
        <p:txBody>
          <a:bodyPr/>
          <a:lstStyle/>
          <a:p>
            <a:r>
              <a:rPr kumimoji="1" lang="ja-JP" altLang="en-US"/>
              <a:t>重力波と畳み込みニューラルネット</a:t>
            </a:r>
          </a:p>
        </p:txBody>
      </p:sp>
      <p:sp>
        <p:nvSpPr>
          <p:cNvPr id="3" name="コンテンツ プレースホルダー 2">
            <a:extLst>
              <a:ext uri="{FF2B5EF4-FFF2-40B4-BE49-F238E27FC236}">
                <a16:creationId xmlns:a16="http://schemas.microsoft.com/office/drawing/2014/main" id="{35A06A31-DB3F-5143-8BF2-B9A6D65E3988}"/>
              </a:ext>
            </a:extLst>
          </p:cNvPr>
          <p:cNvSpPr>
            <a:spLocks noGrp="1"/>
          </p:cNvSpPr>
          <p:nvPr>
            <p:ph idx="1"/>
          </p:nvPr>
        </p:nvSpPr>
        <p:spPr>
          <a:xfrm>
            <a:off x="838199" y="1825625"/>
            <a:ext cx="10727267" cy="4351338"/>
          </a:xfrm>
        </p:spPr>
        <p:txBody>
          <a:bodyPr>
            <a:normAutofit lnSpcReduction="10000"/>
          </a:bodyPr>
          <a:lstStyle/>
          <a:p>
            <a:r>
              <a:rPr lang="ja-JP" altLang="en-US" sz="3200"/>
              <a:t>時空の歪みが波となって伝わる現象である重力波の検出は、ノイズの大きい観測データからの信号抽出を行う作業である。その解析には、あらかじめ計算された候補波形との相関をとるマッチドフィルタ解析が用いられている。</a:t>
            </a:r>
            <a:endParaRPr lang="en-US" altLang="ja-JP" sz="3200" dirty="0"/>
          </a:p>
          <a:p>
            <a:pPr marL="0" indent="0">
              <a:buNone/>
            </a:pPr>
            <a:endParaRPr kumimoji="1" lang="en-US" altLang="ja-JP" sz="3200" dirty="0"/>
          </a:p>
          <a:p>
            <a:r>
              <a:rPr kumimoji="1" lang="ja-JP" altLang="en-US" sz="3200"/>
              <a:t>最近では畳み込みニューラルネット</a:t>
            </a:r>
            <a:r>
              <a:rPr kumimoji="1" lang="en-US" altLang="ja-JP" sz="3200" dirty="0"/>
              <a:t>(CNN)</a:t>
            </a:r>
            <a:r>
              <a:rPr lang="ja-JP" altLang="en-US" sz="3200"/>
              <a:t>を</a:t>
            </a:r>
            <a:r>
              <a:rPr kumimoji="1" lang="ja-JP" altLang="en-US" sz="3200"/>
              <a:t>応用してノイズデータから重力波の検出、解析を行うディープフィルタリング法が提案され、ノイズデータの解析に有効であることが示された。</a:t>
            </a:r>
            <a:r>
              <a:rPr kumimoji="1" lang="en-US" altLang="ja-JP" sz="3200" dirty="0"/>
              <a:t>[</a:t>
            </a:r>
            <a:r>
              <a:rPr kumimoji="1" lang="en-US" altLang="ja-JP" sz="3200" dirty="0" err="1"/>
              <a:t>Daniel,Huerte</a:t>
            </a:r>
            <a:r>
              <a:rPr kumimoji="1" lang="en-US" altLang="ja-JP" sz="3200" dirty="0"/>
              <a:t> 2018]</a:t>
            </a:r>
          </a:p>
          <a:p>
            <a:endParaRPr lang="en-US" altLang="ja-JP" sz="3200" dirty="0"/>
          </a:p>
          <a:p>
            <a:endParaRPr kumimoji="1" lang="ja-JP" altLang="en-US"/>
          </a:p>
        </p:txBody>
      </p:sp>
      <p:sp>
        <p:nvSpPr>
          <p:cNvPr id="4" name="スライド番号プレースホルダー 3">
            <a:extLst>
              <a:ext uri="{FF2B5EF4-FFF2-40B4-BE49-F238E27FC236}">
                <a16:creationId xmlns:a16="http://schemas.microsoft.com/office/drawing/2014/main" id="{37AF27AE-BAAA-6942-8752-C6A5491BAC69}"/>
              </a:ext>
            </a:extLst>
          </p:cNvPr>
          <p:cNvSpPr>
            <a:spLocks noGrp="1"/>
          </p:cNvSpPr>
          <p:nvPr>
            <p:ph type="sldNum" sz="quarter" idx="12"/>
          </p:nvPr>
        </p:nvSpPr>
        <p:spPr/>
        <p:txBody>
          <a:bodyPr/>
          <a:lstStyle/>
          <a:p>
            <a:fld id="{FC7454B7-B354-6646-8FAB-ADCE3757C32C}" type="slidenum">
              <a:rPr kumimoji="1" lang="ja-JP" altLang="en-US" smtClean="0">
                <a:solidFill>
                  <a:schemeClr val="tx1"/>
                </a:solidFill>
              </a:rPr>
              <a:t>2</a:t>
            </a:fld>
            <a:endParaRPr kumimoji="1" lang="ja-JP" altLang="en-US">
              <a:solidFill>
                <a:schemeClr val="tx1"/>
              </a:solidFill>
            </a:endParaRPr>
          </a:p>
        </p:txBody>
      </p:sp>
    </p:spTree>
    <p:extLst>
      <p:ext uri="{BB962C8B-B14F-4D97-AF65-F5344CB8AC3E}">
        <p14:creationId xmlns:p14="http://schemas.microsoft.com/office/powerpoint/2010/main" val="1418867172"/>
      </p:ext>
    </p:extLst>
  </p:cSld>
  <p:clrMapOvr>
    <a:masterClrMapping/>
  </p:clrMapOvr>
  <mc:AlternateContent xmlns:mc="http://schemas.openxmlformats.org/markup-compatibility/2006" xmlns:p14="http://schemas.microsoft.com/office/powerpoint/2010/main">
    <mc:Choice Requires="p14">
      <p:transition spd="slow" p14:dur="2000" advTm="22168"/>
    </mc:Choice>
    <mc:Fallback xmlns="">
      <p:transition spd="slow" advTm="2216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FA01F6-5BFD-F544-B2BC-19659BFBB7D4}"/>
              </a:ext>
            </a:extLst>
          </p:cNvPr>
          <p:cNvSpPr>
            <a:spLocks noGrp="1"/>
          </p:cNvSpPr>
          <p:nvPr>
            <p:ph type="title"/>
          </p:nvPr>
        </p:nvSpPr>
        <p:spPr>
          <a:ln>
            <a:solidFill>
              <a:schemeClr val="accent1"/>
            </a:solidFill>
          </a:ln>
        </p:spPr>
        <p:txBody>
          <a:bodyPr/>
          <a:lstStyle/>
          <a:p>
            <a:r>
              <a:rPr lang="ja-JP" altLang="en-US"/>
              <a:t>合成波</a:t>
            </a:r>
            <a:r>
              <a:rPr lang="en-US" altLang="ja-JP" dirty="0"/>
              <a:t>:</a:t>
            </a:r>
            <a:r>
              <a:rPr lang="ja-JP" altLang="en-US"/>
              <a:t>学習データ</a:t>
            </a:r>
            <a:r>
              <a:rPr lang="en-US" altLang="ja-JP" dirty="0"/>
              <a:t>+</a:t>
            </a:r>
            <a:r>
              <a:rPr lang="ja-JP" altLang="en-US"/>
              <a:t>学習していないデータの特徴の誤差</a:t>
            </a:r>
            <a:endParaRPr kumimoji="1" lang="ja-JP" altLang="en-US"/>
          </a:p>
        </p:txBody>
      </p:sp>
      <p:sp>
        <p:nvSpPr>
          <p:cNvPr id="3" name="コンテンツ プレースホルダー 2">
            <a:extLst>
              <a:ext uri="{FF2B5EF4-FFF2-40B4-BE49-F238E27FC236}">
                <a16:creationId xmlns:a16="http://schemas.microsoft.com/office/drawing/2014/main" id="{F7BE171E-6E9A-AF40-9336-F1DEFE796063}"/>
              </a:ext>
            </a:extLst>
          </p:cNvPr>
          <p:cNvSpPr>
            <a:spLocks noGrp="1"/>
          </p:cNvSpPr>
          <p:nvPr>
            <p:ph idx="1"/>
          </p:nvPr>
        </p:nvSpPr>
        <p:spPr>
          <a:xfrm>
            <a:off x="838200" y="1825625"/>
            <a:ext cx="3106271" cy="4351338"/>
          </a:xfrm>
        </p:spPr>
        <p:txBody>
          <a:bodyPr/>
          <a:lstStyle/>
          <a:p>
            <a:r>
              <a:rPr kumimoji="1" lang="ja-JP" altLang="en-US"/>
              <a:t>学習したデータの特徴と合成波の特徴の差からどれくらい似ているか確認</a:t>
            </a:r>
            <a:endParaRPr kumimoji="1" lang="en-US" altLang="ja-JP" dirty="0"/>
          </a:p>
        </p:txBody>
      </p:sp>
      <p:pic>
        <p:nvPicPr>
          <p:cNvPr id="5" name="図 4">
            <a:extLst>
              <a:ext uri="{FF2B5EF4-FFF2-40B4-BE49-F238E27FC236}">
                <a16:creationId xmlns:a16="http://schemas.microsoft.com/office/drawing/2014/main" id="{1D8489EB-8213-9248-BB83-CC3900556209}"/>
              </a:ext>
            </a:extLst>
          </p:cNvPr>
          <p:cNvPicPr>
            <a:picLocks noChangeAspect="1"/>
          </p:cNvPicPr>
          <p:nvPr/>
        </p:nvPicPr>
        <p:blipFill>
          <a:blip r:embed="rId2"/>
          <a:stretch>
            <a:fillRect/>
          </a:stretch>
        </p:blipFill>
        <p:spPr>
          <a:xfrm>
            <a:off x="5145739" y="1825625"/>
            <a:ext cx="6527007" cy="4351338"/>
          </a:xfrm>
          <a:prstGeom prst="rect">
            <a:avLst/>
          </a:prstGeom>
        </p:spPr>
      </p:pic>
      <p:sp>
        <p:nvSpPr>
          <p:cNvPr id="6" name="スライド番号プレースホルダー 5">
            <a:extLst>
              <a:ext uri="{FF2B5EF4-FFF2-40B4-BE49-F238E27FC236}">
                <a16:creationId xmlns:a16="http://schemas.microsoft.com/office/drawing/2014/main" id="{BAAE2FC8-A993-D84F-BB43-65344FDD9FF1}"/>
              </a:ext>
            </a:extLst>
          </p:cNvPr>
          <p:cNvSpPr>
            <a:spLocks noGrp="1"/>
          </p:cNvSpPr>
          <p:nvPr>
            <p:ph type="sldNum" sz="quarter" idx="12"/>
          </p:nvPr>
        </p:nvSpPr>
        <p:spPr/>
        <p:txBody>
          <a:bodyPr/>
          <a:lstStyle/>
          <a:p>
            <a:fld id="{FC7454B7-B354-6646-8FAB-ADCE3757C32C}" type="slidenum">
              <a:rPr kumimoji="1" lang="ja-JP" altLang="en-US" smtClean="0"/>
              <a:t>20</a:t>
            </a:fld>
            <a:endParaRPr kumimoji="1" lang="ja-JP" altLang="en-US"/>
          </a:p>
        </p:txBody>
      </p:sp>
    </p:spTree>
    <p:extLst>
      <p:ext uri="{BB962C8B-B14F-4D97-AF65-F5344CB8AC3E}">
        <p14:creationId xmlns:p14="http://schemas.microsoft.com/office/powerpoint/2010/main" val="74865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68FDC-6240-9949-9F7D-5E54F0A54681}"/>
              </a:ext>
            </a:extLst>
          </p:cNvPr>
          <p:cNvSpPr>
            <a:spLocks noGrp="1"/>
          </p:cNvSpPr>
          <p:nvPr>
            <p:ph type="title"/>
          </p:nvPr>
        </p:nvSpPr>
        <p:spPr>
          <a:ln>
            <a:solidFill>
              <a:schemeClr val="accent1"/>
            </a:solidFill>
          </a:ln>
        </p:spPr>
        <p:txBody>
          <a:bodyPr/>
          <a:lstStyle/>
          <a:p>
            <a:r>
              <a:rPr kumimoji="1" lang="ja-JP" altLang="en-US"/>
              <a:t>合成波</a:t>
            </a:r>
            <a:r>
              <a:rPr kumimoji="1" lang="en-US" altLang="ja-JP" dirty="0"/>
              <a:t>:</a:t>
            </a:r>
            <a:r>
              <a:rPr kumimoji="1" lang="ja-JP" altLang="en-US"/>
              <a:t>学習データ＋学習データ</a:t>
            </a:r>
          </a:p>
        </p:txBody>
      </p:sp>
      <p:pic>
        <p:nvPicPr>
          <p:cNvPr id="5" name="図 4">
            <a:extLst>
              <a:ext uri="{FF2B5EF4-FFF2-40B4-BE49-F238E27FC236}">
                <a16:creationId xmlns:a16="http://schemas.microsoft.com/office/drawing/2014/main" id="{71DF4D6A-D323-7F41-A216-B04AB9CD8FF3}"/>
              </a:ext>
            </a:extLst>
          </p:cNvPr>
          <p:cNvPicPr>
            <a:picLocks noChangeAspect="1"/>
          </p:cNvPicPr>
          <p:nvPr/>
        </p:nvPicPr>
        <p:blipFill>
          <a:blip r:embed="rId2"/>
          <a:stretch>
            <a:fillRect/>
          </a:stretch>
        </p:blipFill>
        <p:spPr>
          <a:xfrm>
            <a:off x="672353" y="2729753"/>
            <a:ext cx="5853953" cy="3657600"/>
          </a:xfrm>
          <a:prstGeom prst="rect">
            <a:avLst/>
          </a:prstGeom>
        </p:spPr>
      </p:pic>
      <p:pic>
        <p:nvPicPr>
          <p:cNvPr id="7" name="図 6">
            <a:extLst>
              <a:ext uri="{FF2B5EF4-FFF2-40B4-BE49-F238E27FC236}">
                <a16:creationId xmlns:a16="http://schemas.microsoft.com/office/drawing/2014/main" id="{D9D35D93-9861-E046-A451-59EB89F4B2AC}"/>
              </a:ext>
            </a:extLst>
          </p:cNvPr>
          <p:cNvPicPr>
            <a:picLocks noChangeAspect="1"/>
          </p:cNvPicPr>
          <p:nvPr/>
        </p:nvPicPr>
        <p:blipFill>
          <a:blip r:embed="rId3"/>
          <a:stretch>
            <a:fillRect/>
          </a:stretch>
        </p:blipFill>
        <p:spPr>
          <a:xfrm>
            <a:off x="6382871" y="2729753"/>
            <a:ext cx="5809129" cy="3657600"/>
          </a:xfrm>
          <a:prstGeom prst="rect">
            <a:avLst/>
          </a:prstGeom>
        </p:spPr>
      </p:pic>
      <p:sp>
        <p:nvSpPr>
          <p:cNvPr id="8" name="スライド番号プレースホルダー 7">
            <a:extLst>
              <a:ext uri="{FF2B5EF4-FFF2-40B4-BE49-F238E27FC236}">
                <a16:creationId xmlns:a16="http://schemas.microsoft.com/office/drawing/2014/main" id="{FF4CAF91-5777-7145-A058-19AA2A040BF9}"/>
              </a:ext>
            </a:extLst>
          </p:cNvPr>
          <p:cNvSpPr>
            <a:spLocks noGrp="1"/>
          </p:cNvSpPr>
          <p:nvPr>
            <p:ph type="sldNum" sz="quarter" idx="12"/>
          </p:nvPr>
        </p:nvSpPr>
        <p:spPr/>
        <p:txBody>
          <a:bodyPr/>
          <a:lstStyle/>
          <a:p>
            <a:fld id="{FC7454B7-B354-6646-8FAB-ADCE3757C32C}" type="slidenum">
              <a:rPr kumimoji="1" lang="ja-JP" altLang="en-US" smtClean="0"/>
              <a:t>21</a:t>
            </a:fld>
            <a:endParaRPr kumimoji="1" lang="ja-JP" altLang="en-US"/>
          </a:p>
        </p:txBody>
      </p:sp>
      <p:sp>
        <p:nvSpPr>
          <p:cNvPr id="11" name="コンテンツ プレースホルダー 10">
            <a:extLst>
              <a:ext uri="{FF2B5EF4-FFF2-40B4-BE49-F238E27FC236}">
                <a16:creationId xmlns:a16="http://schemas.microsoft.com/office/drawing/2014/main" id="{F1111C81-B0E3-6D42-B7F2-DE2CF5FEA6A8}"/>
              </a:ext>
            </a:extLst>
          </p:cNvPr>
          <p:cNvSpPr>
            <a:spLocks noGrp="1"/>
          </p:cNvSpPr>
          <p:nvPr>
            <p:ph idx="1"/>
          </p:nvPr>
        </p:nvSpPr>
        <p:spPr/>
        <p:txBody>
          <a:bodyPr/>
          <a:lstStyle/>
          <a:p>
            <a:endParaRPr lang="ja-JP" altLang="en-US"/>
          </a:p>
        </p:txBody>
      </p:sp>
      <p:sp>
        <p:nvSpPr>
          <p:cNvPr id="12" name="テキスト ボックス 11">
            <a:extLst>
              <a:ext uri="{FF2B5EF4-FFF2-40B4-BE49-F238E27FC236}">
                <a16:creationId xmlns:a16="http://schemas.microsoft.com/office/drawing/2014/main" id="{739ED5C6-5908-214A-A550-57DDB44F5C2E}"/>
              </a:ext>
            </a:extLst>
          </p:cNvPr>
          <p:cNvSpPr txBox="1"/>
          <p:nvPr/>
        </p:nvSpPr>
        <p:spPr>
          <a:xfrm>
            <a:off x="2607733" y="2729753"/>
            <a:ext cx="1107996" cy="369332"/>
          </a:xfrm>
          <a:prstGeom prst="rect">
            <a:avLst/>
          </a:prstGeom>
          <a:noFill/>
        </p:spPr>
        <p:txBody>
          <a:bodyPr wrap="none" rtlCol="0">
            <a:spAutoFit/>
          </a:bodyPr>
          <a:lstStyle/>
          <a:p>
            <a:r>
              <a:rPr kumimoji="1" lang="ja-JP" altLang="en-US"/>
              <a:t>モデル２</a:t>
            </a:r>
            <a:endParaRPr kumimoji="1" lang="en-US" altLang="ja-JP" dirty="0"/>
          </a:p>
        </p:txBody>
      </p:sp>
      <p:sp>
        <p:nvSpPr>
          <p:cNvPr id="13" name="テキスト ボックス 12">
            <a:extLst>
              <a:ext uri="{FF2B5EF4-FFF2-40B4-BE49-F238E27FC236}">
                <a16:creationId xmlns:a16="http://schemas.microsoft.com/office/drawing/2014/main" id="{1426F588-1E6D-0747-9635-825F955D5AA2}"/>
              </a:ext>
            </a:extLst>
          </p:cNvPr>
          <p:cNvSpPr txBox="1"/>
          <p:nvPr/>
        </p:nvSpPr>
        <p:spPr>
          <a:xfrm>
            <a:off x="8706402" y="2733239"/>
            <a:ext cx="1107996" cy="369332"/>
          </a:xfrm>
          <a:prstGeom prst="rect">
            <a:avLst/>
          </a:prstGeom>
          <a:noFill/>
        </p:spPr>
        <p:txBody>
          <a:bodyPr wrap="none" rtlCol="0">
            <a:spAutoFit/>
          </a:bodyPr>
          <a:lstStyle/>
          <a:p>
            <a:r>
              <a:rPr kumimoji="1" lang="ja-JP" altLang="en-US"/>
              <a:t>モデル２</a:t>
            </a:r>
          </a:p>
        </p:txBody>
      </p:sp>
    </p:spTree>
    <p:extLst>
      <p:ext uri="{BB962C8B-B14F-4D97-AF65-F5344CB8AC3E}">
        <p14:creationId xmlns:p14="http://schemas.microsoft.com/office/powerpoint/2010/main" val="3102936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73DD22-A919-534E-9835-00A6E617732B}"/>
              </a:ext>
            </a:extLst>
          </p:cNvPr>
          <p:cNvSpPr>
            <a:spLocks noGrp="1"/>
          </p:cNvSpPr>
          <p:nvPr>
            <p:ph type="title"/>
          </p:nvPr>
        </p:nvSpPr>
        <p:spPr>
          <a:ln>
            <a:solidFill>
              <a:schemeClr val="accent1"/>
            </a:solidFill>
          </a:ln>
        </p:spPr>
        <p:txBody>
          <a:bodyPr/>
          <a:lstStyle/>
          <a:p>
            <a:r>
              <a:rPr kumimoji="1" lang="ja-JP" altLang="en-US"/>
              <a:t>テストデータ</a:t>
            </a:r>
            <a:r>
              <a:rPr kumimoji="1" lang="en-US" altLang="ja-JP" dirty="0"/>
              <a:t>2-A </a:t>
            </a:r>
            <a:r>
              <a:rPr kumimoji="1" lang="ja-JP" altLang="en-US"/>
              <a:t>：出力例</a:t>
            </a:r>
          </a:p>
        </p:txBody>
      </p:sp>
      <p:pic>
        <p:nvPicPr>
          <p:cNvPr id="6" name="コンテンツ プレースホルダー 5">
            <a:extLst>
              <a:ext uri="{FF2B5EF4-FFF2-40B4-BE49-F238E27FC236}">
                <a16:creationId xmlns:a16="http://schemas.microsoft.com/office/drawing/2014/main" id="{7A613A9A-027B-C547-BF7A-90363B6EAF1B}"/>
              </a:ext>
            </a:extLst>
          </p:cNvPr>
          <p:cNvPicPr>
            <a:picLocks noGrp="1" noChangeAspect="1"/>
          </p:cNvPicPr>
          <p:nvPr>
            <p:ph idx="1"/>
          </p:nvPr>
        </p:nvPicPr>
        <p:blipFill>
          <a:blip r:embed="rId2"/>
          <a:stretch>
            <a:fillRect/>
          </a:stretch>
        </p:blipFill>
        <p:spPr>
          <a:xfrm>
            <a:off x="3352800" y="2172494"/>
            <a:ext cx="5486400" cy="3657600"/>
          </a:xfrm>
        </p:spPr>
      </p:pic>
      <p:sp>
        <p:nvSpPr>
          <p:cNvPr id="4" name="スライド番号プレースホルダー 3">
            <a:extLst>
              <a:ext uri="{FF2B5EF4-FFF2-40B4-BE49-F238E27FC236}">
                <a16:creationId xmlns:a16="http://schemas.microsoft.com/office/drawing/2014/main" id="{AD3966E5-04A3-A24F-98CE-36C16559620F}"/>
              </a:ext>
            </a:extLst>
          </p:cNvPr>
          <p:cNvSpPr>
            <a:spLocks noGrp="1"/>
          </p:cNvSpPr>
          <p:nvPr>
            <p:ph type="sldNum" sz="quarter" idx="12"/>
          </p:nvPr>
        </p:nvSpPr>
        <p:spPr/>
        <p:txBody>
          <a:bodyPr/>
          <a:lstStyle/>
          <a:p>
            <a:fld id="{FC7454B7-B354-6646-8FAB-ADCE3757C32C}" type="slidenum">
              <a:rPr lang="ja-JP" altLang="en-US" smtClean="0"/>
              <a:pPr/>
              <a:t>22</a:t>
            </a:fld>
            <a:endParaRPr lang="ja-JP" altLang="en-US"/>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6706B521-D08C-2A4D-AA2C-FB691C3B5BA3}"/>
                  </a:ext>
                </a:extLst>
              </p:cNvPr>
              <p:cNvSpPr txBox="1"/>
              <p:nvPr/>
            </p:nvSpPr>
            <p:spPr>
              <a:xfrm>
                <a:off x="4609022" y="2172494"/>
                <a:ext cx="31021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altLang="ja-JP" b="0" i="1" smtClean="0">
                              <a:latin typeface="Cambria Math" panose="02040503050406030204" pitchFamily="18" charset="0"/>
                            </a:rPr>
                          </m:ctrlPr>
                        </m:funcPr>
                        <m:fName>
                          <m:r>
                            <a:rPr lang="en-US" altLang="ja-JP" b="0" i="0" smtClean="0">
                              <a:latin typeface="Cambria Math" panose="02040503050406030204" pitchFamily="18" charset="0"/>
                            </a:rPr>
                            <m:t>3</m:t>
                          </m:r>
                          <m:r>
                            <m:rPr>
                              <m:sty m:val="p"/>
                            </m:rPr>
                            <a:rPr lang="en-US" altLang="ja-JP" b="0" i="0" smtClean="0">
                              <a:latin typeface="Cambria Math" panose="02040503050406030204" pitchFamily="18" charset="0"/>
                            </a:rPr>
                            <m:t>sin</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𝜋</m:t>
                              </m:r>
                              <m:r>
                                <a:rPr lang="en-US" altLang="ja-JP" b="0" i="1" smtClean="0">
                                  <a:latin typeface="Cambria Math" panose="02040503050406030204" pitchFamily="18" charset="0"/>
                                  <a:ea typeface="Cambria Math" panose="02040503050406030204" pitchFamily="18" charset="0"/>
                                </a:rPr>
                                <m:t>𝑡</m:t>
                              </m:r>
                              <m:r>
                                <a:rPr lang="en-US" altLang="ja-JP" b="0" i="1" smtClean="0">
                                  <a:latin typeface="Cambria Math" panose="02040503050406030204" pitchFamily="18" charset="0"/>
                                  <a:ea typeface="Cambria Math" panose="02040503050406030204" pitchFamily="18" charset="0"/>
                                </a:rPr>
                                <m:t>42</m:t>
                              </m:r>
                            </m:e>
                          </m:d>
                          <m:r>
                            <a:rPr lang="en-US" altLang="ja-JP" b="0" i="1" smtClean="0">
                              <a:latin typeface="Cambria Math" panose="02040503050406030204" pitchFamily="18" charset="0"/>
                              <a:ea typeface="Cambria Math" panose="02040503050406030204" pitchFamily="18" charset="0"/>
                            </a:rPr>
                            <m:t>+</m:t>
                          </m:r>
                          <m:func>
                            <m:funcPr>
                              <m:ctrlPr>
                                <a:rPr lang="en-US" altLang="ja-JP" b="0" i="1" smtClean="0">
                                  <a:latin typeface="Cambria Math" panose="02040503050406030204" pitchFamily="18" charset="0"/>
                                </a:rPr>
                              </m:ctrlPr>
                            </m:funcPr>
                            <m:fName>
                              <m:r>
                                <a:rPr lang="en-US" altLang="ja-JP" b="0" i="0" smtClean="0">
                                  <a:latin typeface="Cambria Math" panose="02040503050406030204" pitchFamily="18" charset="0"/>
                                </a:rPr>
                                <m:t>10</m:t>
                              </m:r>
                              <m:r>
                                <m:rPr>
                                  <m:sty m:val="p"/>
                                </m:rPr>
                                <a:rPr lang="en-US" altLang="ja-JP" b="0" i="0" smtClean="0">
                                  <a:latin typeface="Cambria Math" panose="02040503050406030204" pitchFamily="18" charset="0"/>
                                </a:rPr>
                                <m:t>sin</m:t>
                              </m:r>
                            </m:fName>
                            <m:e>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𝜋</m:t>
                                  </m:r>
                                  <m:r>
                                    <a:rPr lang="en-US" altLang="ja-JP" b="0" i="1" smtClean="0">
                                      <a:latin typeface="Cambria Math" panose="02040503050406030204" pitchFamily="18" charset="0"/>
                                      <a:ea typeface="Cambria Math" panose="02040503050406030204" pitchFamily="18" charset="0"/>
                                    </a:rPr>
                                    <m:t>𝑡</m:t>
                                  </m:r>
                                  <m:r>
                                    <a:rPr lang="en-US" altLang="ja-JP" b="0" i="1" smtClean="0">
                                      <a:latin typeface="Cambria Math" panose="02040503050406030204" pitchFamily="18" charset="0"/>
                                      <a:ea typeface="Cambria Math" panose="02040503050406030204" pitchFamily="18" charset="0"/>
                                    </a:rPr>
                                    <m:t>60</m:t>
                                  </m:r>
                                </m:e>
                              </m:d>
                            </m:e>
                          </m:func>
                        </m:e>
                      </m:func>
                    </m:oMath>
                  </m:oMathPara>
                </a14:m>
                <a:endParaRPr kumimoji="1" lang="ja-JP" altLang="en-US"/>
              </a:p>
            </p:txBody>
          </p:sp>
        </mc:Choice>
        <mc:Fallback xmlns="">
          <p:sp>
            <p:nvSpPr>
              <p:cNvPr id="8" name="テキスト ボックス 7">
                <a:extLst>
                  <a:ext uri="{FF2B5EF4-FFF2-40B4-BE49-F238E27FC236}">
                    <a16:creationId xmlns:a16="http://schemas.microsoft.com/office/drawing/2014/main" id="{6706B521-D08C-2A4D-AA2C-FB691C3B5BA3}"/>
                  </a:ext>
                </a:extLst>
              </p:cNvPr>
              <p:cNvSpPr txBox="1">
                <a:spLocks noRot="1" noChangeAspect="1" noMove="1" noResize="1" noEditPoints="1" noAdjustHandles="1" noChangeArrowheads="1" noChangeShapeType="1" noTextEdit="1"/>
              </p:cNvSpPr>
              <p:nvPr/>
            </p:nvSpPr>
            <p:spPr>
              <a:xfrm>
                <a:off x="4609022" y="2172494"/>
                <a:ext cx="3102196" cy="369332"/>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1328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B5452-7ED4-E04B-A37E-FFE4458BDD13}"/>
              </a:ext>
            </a:extLst>
          </p:cNvPr>
          <p:cNvSpPr>
            <a:spLocks noGrp="1"/>
          </p:cNvSpPr>
          <p:nvPr>
            <p:ph type="title"/>
          </p:nvPr>
        </p:nvSpPr>
        <p:spPr>
          <a:noFill/>
          <a:ln>
            <a:solidFill>
              <a:srgbClr val="0070C0"/>
            </a:solidFill>
          </a:ln>
        </p:spPr>
        <p:txBody>
          <a:bodyPr/>
          <a:lstStyle/>
          <a:p>
            <a:r>
              <a:rPr kumimoji="1" lang="ja-JP" altLang="en-US"/>
              <a:t>ノイズと学習していない周波数の出力を比較</a:t>
            </a:r>
          </a:p>
        </p:txBody>
      </p:sp>
      <p:sp>
        <p:nvSpPr>
          <p:cNvPr id="4" name="スライド番号プレースホルダー 3">
            <a:extLst>
              <a:ext uri="{FF2B5EF4-FFF2-40B4-BE49-F238E27FC236}">
                <a16:creationId xmlns:a16="http://schemas.microsoft.com/office/drawing/2014/main" id="{60C8BD00-595C-0445-BF27-25647E9A6477}"/>
              </a:ext>
            </a:extLst>
          </p:cNvPr>
          <p:cNvSpPr>
            <a:spLocks noGrp="1"/>
          </p:cNvSpPr>
          <p:nvPr>
            <p:ph type="sldNum" sz="quarter" idx="12"/>
          </p:nvPr>
        </p:nvSpPr>
        <p:spPr/>
        <p:txBody>
          <a:bodyPr/>
          <a:lstStyle/>
          <a:p>
            <a:fld id="{FC7454B7-B354-6646-8FAB-ADCE3757C32C}" type="slidenum">
              <a:rPr lang="ja-JP" altLang="en-US" smtClean="0"/>
              <a:pPr/>
              <a:t>23</a:t>
            </a:fld>
            <a:endParaRPr lang="ja-JP" altLang="en-US"/>
          </a:p>
        </p:txBody>
      </p:sp>
      <p:pic>
        <p:nvPicPr>
          <p:cNvPr id="5" name="コンテンツ プレースホルダー 4">
            <a:extLst>
              <a:ext uri="{FF2B5EF4-FFF2-40B4-BE49-F238E27FC236}">
                <a16:creationId xmlns:a16="http://schemas.microsoft.com/office/drawing/2014/main" id="{79385B28-97AB-2D49-B577-D5797275EAFD}"/>
              </a:ext>
            </a:extLst>
          </p:cNvPr>
          <p:cNvPicPr>
            <a:picLocks noGrp="1" noChangeAspect="1"/>
          </p:cNvPicPr>
          <p:nvPr>
            <p:ph idx="1"/>
          </p:nvPr>
        </p:nvPicPr>
        <p:blipFill>
          <a:blip r:embed="rId3"/>
          <a:stretch>
            <a:fillRect/>
          </a:stretch>
        </p:blipFill>
        <p:spPr>
          <a:xfrm>
            <a:off x="674914" y="2090572"/>
            <a:ext cx="10515600" cy="1752600"/>
          </a:xfrm>
          <a:prstGeom prst="rect">
            <a:avLst/>
          </a:prstGeom>
        </p:spPr>
      </p:pic>
      <p:sp>
        <p:nvSpPr>
          <p:cNvPr id="6" name="テキスト ボックス 5">
            <a:extLst>
              <a:ext uri="{FF2B5EF4-FFF2-40B4-BE49-F238E27FC236}">
                <a16:creationId xmlns:a16="http://schemas.microsoft.com/office/drawing/2014/main" id="{557B1D06-14D4-5B4F-A84C-9B6339367E2C}"/>
              </a:ext>
            </a:extLst>
          </p:cNvPr>
          <p:cNvSpPr txBox="1"/>
          <p:nvPr/>
        </p:nvSpPr>
        <p:spPr>
          <a:xfrm>
            <a:off x="1003633" y="1765692"/>
            <a:ext cx="5178021" cy="369332"/>
          </a:xfrm>
          <a:prstGeom prst="rect">
            <a:avLst/>
          </a:prstGeom>
          <a:noFill/>
          <a:ln>
            <a:solidFill>
              <a:srgbClr val="FF0000"/>
            </a:solidFill>
          </a:ln>
        </p:spPr>
        <p:txBody>
          <a:bodyPr wrap="none" rtlCol="0">
            <a:spAutoFit/>
          </a:bodyPr>
          <a:lstStyle/>
          <a:p>
            <a:r>
              <a:rPr kumimoji="1" lang="en-US" altLang="ja-JP" dirty="0"/>
              <a:t>SNR=0.223(</a:t>
            </a:r>
            <a:r>
              <a:rPr kumimoji="1" lang="en-US" altLang="ja-JP" dirty="0" err="1"/>
              <a:t>σ</a:t>
            </a:r>
            <a:r>
              <a:rPr kumimoji="1" lang="ja-JP" altLang="en-US"/>
              <a:t>＝３）のガウスノイズのみの出力</a:t>
            </a:r>
          </a:p>
        </p:txBody>
      </p:sp>
      <p:sp>
        <p:nvSpPr>
          <p:cNvPr id="7" name="テキスト ボックス 6">
            <a:extLst>
              <a:ext uri="{FF2B5EF4-FFF2-40B4-BE49-F238E27FC236}">
                <a16:creationId xmlns:a16="http://schemas.microsoft.com/office/drawing/2014/main" id="{E3A62CB6-9B64-3C47-8038-7F3C3F7639AA}"/>
              </a:ext>
            </a:extLst>
          </p:cNvPr>
          <p:cNvSpPr txBox="1"/>
          <p:nvPr/>
        </p:nvSpPr>
        <p:spPr>
          <a:xfrm>
            <a:off x="1998298" y="3597734"/>
            <a:ext cx="3188693" cy="369332"/>
          </a:xfrm>
          <a:prstGeom prst="rect">
            <a:avLst/>
          </a:prstGeom>
          <a:noFill/>
          <a:ln>
            <a:solidFill>
              <a:srgbClr val="FF0000"/>
            </a:solidFill>
          </a:ln>
        </p:spPr>
        <p:txBody>
          <a:bodyPr wrap="none" rtlCol="0">
            <a:spAutoFit/>
          </a:bodyPr>
          <a:lstStyle/>
          <a:p>
            <a:r>
              <a:rPr kumimoji="1" lang="en-US" altLang="ja-JP" dirty="0"/>
              <a:t>3db,91~100Hz</a:t>
            </a:r>
            <a:r>
              <a:rPr kumimoji="1" lang="ja-JP" altLang="en-US"/>
              <a:t>の</a:t>
            </a:r>
            <a:r>
              <a:rPr kumimoji="1" lang="en-US" altLang="ja-JP" dirty="0"/>
              <a:t>sin</a:t>
            </a:r>
            <a:r>
              <a:rPr kumimoji="1" lang="ja-JP" altLang="en-US"/>
              <a:t>波の出力</a:t>
            </a:r>
          </a:p>
        </p:txBody>
      </p:sp>
      <p:pic>
        <p:nvPicPr>
          <p:cNvPr id="8" name="図 7">
            <a:extLst>
              <a:ext uri="{FF2B5EF4-FFF2-40B4-BE49-F238E27FC236}">
                <a16:creationId xmlns:a16="http://schemas.microsoft.com/office/drawing/2014/main" id="{6E138E4C-191D-6A47-8DB7-DD411D8D2D9C}"/>
              </a:ext>
            </a:extLst>
          </p:cNvPr>
          <p:cNvPicPr>
            <a:picLocks noChangeAspect="1"/>
          </p:cNvPicPr>
          <p:nvPr/>
        </p:nvPicPr>
        <p:blipFill>
          <a:blip r:embed="rId4"/>
          <a:stretch>
            <a:fillRect/>
          </a:stretch>
        </p:blipFill>
        <p:spPr>
          <a:xfrm>
            <a:off x="674914" y="4082807"/>
            <a:ext cx="7913299" cy="2637766"/>
          </a:xfrm>
          <a:prstGeom prst="rect">
            <a:avLst/>
          </a:prstGeom>
        </p:spPr>
      </p:pic>
    </p:spTree>
    <p:extLst>
      <p:ext uri="{BB962C8B-B14F-4D97-AF65-F5344CB8AC3E}">
        <p14:creationId xmlns:p14="http://schemas.microsoft.com/office/powerpoint/2010/main" val="162448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C2C1C-6959-1845-9F48-83C61F887EDB}"/>
              </a:ext>
            </a:extLst>
          </p:cNvPr>
          <p:cNvSpPr>
            <a:spLocks noGrp="1"/>
          </p:cNvSpPr>
          <p:nvPr>
            <p:ph type="title"/>
          </p:nvPr>
        </p:nvSpPr>
        <p:spPr>
          <a:ln>
            <a:solidFill>
              <a:schemeClr val="accent1"/>
            </a:solidFill>
          </a:ln>
        </p:spPr>
        <p:txBody>
          <a:bodyPr/>
          <a:lstStyle/>
          <a:p>
            <a:r>
              <a:rPr kumimoji="1" lang="ja-JP" altLang="en-US"/>
              <a:t>プーリング層の違いによる精度の比較</a:t>
            </a:r>
          </a:p>
        </p:txBody>
      </p:sp>
      <p:pic>
        <p:nvPicPr>
          <p:cNvPr id="5" name="図 4">
            <a:extLst>
              <a:ext uri="{FF2B5EF4-FFF2-40B4-BE49-F238E27FC236}">
                <a16:creationId xmlns:a16="http://schemas.microsoft.com/office/drawing/2014/main" id="{5F87A605-8BFF-5F47-AD2E-581616B7A054}"/>
              </a:ext>
            </a:extLst>
          </p:cNvPr>
          <p:cNvPicPr>
            <a:picLocks noChangeAspect="1"/>
          </p:cNvPicPr>
          <p:nvPr/>
        </p:nvPicPr>
        <p:blipFill>
          <a:blip r:embed="rId2"/>
          <a:stretch>
            <a:fillRect/>
          </a:stretch>
        </p:blipFill>
        <p:spPr>
          <a:xfrm>
            <a:off x="3852832" y="1981309"/>
            <a:ext cx="7147735" cy="4084420"/>
          </a:xfrm>
          <a:prstGeom prst="rect">
            <a:avLst/>
          </a:prstGeom>
        </p:spPr>
      </p:pic>
      <p:sp>
        <p:nvSpPr>
          <p:cNvPr id="6" name="スライド番号プレースホルダー 5">
            <a:extLst>
              <a:ext uri="{FF2B5EF4-FFF2-40B4-BE49-F238E27FC236}">
                <a16:creationId xmlns:a16="http://schemas.microsoft.com/office/drawing/2014/main" id="{095277C3-F565-F74F-A7A5-44B1247AAC82}"/>
              </a:ext>
            </a:extLst>
          </p:cNvPr>
          <p:cNvSpPr>
            <a:spLocks noGrp="1"/>
          </p:cNvSpPr>
          <p:nvPr>
            <p:ph type="sldNum" sz="quarter" idx="12"/>
          </p:nvPr>
        </p:nvSpPr>
        <p:spPr/>
        <p:txBody>
          <a:bodyPr/>
          <a:lstStyle/>
          <a:p>
            <a:fld id="{FC7454B7-B354-6646-8FAB-ADCE3757C32C}" type="slidenum">
              <a:rPr kumimoji="1" lang="ja-JP" altLang="en-US" smtClean="0"/>
              <a:t>24</a:t>
            </a:fld>
            <a:endParaRPr kumimoji="1" lang="ja-JP" altLang="en-US"/>
          </a:p>
        </p:txBody>
      </p:sp>
      <p:sp>
        <p:nvSpPr>
          <p:cNvPr id="3" name="コンテンツ プレースホルダー 2">
            <a:extLst>
              <a:ext uri="{FF2B5EF4-FFF2-40B4-BE49-F238E27FC236}">
                <a16:creationId xmlns:a16="http://schemas.microsoft.com/office/drawing/2014/main" id="{2AF74BD8-2F96-B049-925F-CA8886D79C5C}"/>
              </a:ext>
            </a:extLst>
          </p:cNvPr>
          <p:cNvSpPr>
            <a:spLocks noGrp="1"/>
          </p:cNvSpPr>
          <p:nvPr>
            <p:ph idx="1"/>
          </p:nvPr>
        </p:nvSpPr>
        <p:spPr>
          <a:xfrm>
            <a:off x="635000" y="2058661"/>
            <a:ext cx="2980765" cy="3929716"/>
          </a:xfrm>
        </p:spPr>
        <p:txBody>
          <a:bodyPr>
            <a:normAutofit/>
          </a:bodyPr>
          <a:lstStyle/>
          <a:p>
            <a:r>
              <a:rPr kumimoji="1" lang="ja-JP" altLang="en-US"/>
              <a:t>使用したモデルのプーリング層だけ</a:t>
            </a:r>
            <a:r>
              <a:rPr kumimoji="1" lang="en-US" altLang="ja-JP" dirty="0"/>
              <a:t>max</a:t>
            </a:r>
            <a:r>
              <a:rPr kumimoji="1" lang="ja-JP" altLang="en-US"/>
              <a:t>プーリングに変更</a:t>
            </a:r>
            <a:endParaRPr kumimoji="1" lang="en-US" altLang="ja-JP" dirty="0"/>
          </a:p>
          <a:p>
            <a:r>
              <a:rPr lang="ja-JP" altLang="en-US"/>
              <a:t>ノイズ入りのテストデータを入力し元のモデルと精度を比較</a:t>
            </a:r>
            <a:endParaRPr kumimoji="1" lang="ja-JP" altLang="en-US"/>
          </a:p>
        </p:txBody>
      </p:sp>
    </p:spTree>
    <p:extLst>
      <p:ext uri="{BB962C8B-B14F-4D97-AF65-F5344CB8AC3E}">
        <p14:creationId xmlns:p14="http://schemas.microsoft.com/office/powerpoint/2010/main" val="395864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BC27ED-E112-2F42-9018-FA7917DBBEBB}"/>
              </a:ext>
            </a:extLst>
          </p:cNvPr>
          <p:cNvSpPr>
            <a:spLocks noGrp="1"/>
          </p:cNvSpPr>
          <p:nvPr>
            <p:ph type="title"/>
          </p:nvPr>
        </p:nvSpPr>
        <p:spPr>
          <a:xfrm>
            <a:off x="838200" y="502912"/>
            <a:ext cx="10172178" cy="1037464"/>
          </a:xfrm>
          <a:ln>
            <a:solidFill>
              <a:schemeClr val="accent1"/>
            </a:solidFill>
          </a:ln>
        </p:spPr>
        <p:txBody>
          <a:bodyPr/>
          <a:lstStyle/>
          <a:p>
            <a:r>
              <a:rPr kumimoji="1" lang="ja-JP" altLang="en-US"/>
              <a:t>概要</a:t>
            </a:r>
          </a:p>
        </p:txBody>
      </p:sp>
      <p:sp>
        <p:nvSpPr>
          <p:cNvPr id="3" name="コンテンツ プレースホルダー 2">
            <a:extLst>
              <a:ext uri="{FF2B5EF4-FFF2-40B4-BE49-F238E27FC236}">
                <a16:creationId xmlns:a16="http://schemas.microsoft.com/office/drawing/2014/main" id="{46CFC78B-59ED-F143-8666-B82D5B96BB40}"/>
              </a:ext>
            </a:extLst>
          </p:cNvPr>
          <p:cNvSpPr>
            <a:spLocks noGrp="1"/>
          </p:cNvSpPr>
          <p:nvPr>
            <p:ph idx="1"/>
          </p:nvPr>
        </p:nvSpPr>
        <p:spPr>
          <a:xfrm>
            <a:off x="838200" y="1715740"/>
            <a:ext cx="10515600" cy="1598960"/>
          </a:xfrm>
        </p:spPr>
        <p:txBody>
          <a:bodyPr>
            <a:noAutofit/>
          </a:bodyPr>
          <a:lstStyle/>
          <a:p>
            <a:r>
              <a:rPr lang="ja-JP" altLang="en-US" sz="3600"/>
              <a:t>本研究では波形を計算できない</a:t>
            </a:r>
            <a:r>
              <a:rPr kumimoji="1" lang="ja-JP" altLang="en-US" sz="3600"/>
              <a:t>未知の発生源による重力波の検出に対応すべく</a:t>
            </a:r>
            <a:r>
              <a:rPr kumimoji="1" lang="en-US" altLang="ja-JP" sz="3600" dirty="0"/>
              <a:t>CNN</a:t>
            </a:r>
            <a:r>
              <a:rPr lang="ja-JP" altLang="en-US" sz="3600"/>
              <a:t>が周波数解析を行えるか検証した。</a:t>
            </a:r>
            <a:endParaRPr lang="en-US" altLang="ja-JP" sz="3600" dirty="0"/>
          </a:p>
          <a:p>
            <a:r>
              <a:rPr lang="ja-JP" altLang="en-US" sz="3600"/>
              <a:t>検証した点</a:t>
            </a:r>
            <a:r>
              <a:rPr lang="en-US" altLang="ja-JP" sz="3600" dirty="0"/>
              <a:t> </a:t>
            </a:r>
          </a:p>
          <a:p>
            <a:pPr marL="1200150" lvl="1" indent="-742950">
              <a:buFont typeface="+mj-lt"/>
              <a:buAutoNum type="arabicPeriod"/>
            </a:pPr>
            <a:r>
              <a:rPr lang="ja-JP" altLang="en-US" sz="3200"/>
              <a:t>ノイズ入りデータから周波数とその振幅を推定できるか。</a:t>
            </a:r>
            <a:endParaRPr lang="en-US" altLang="ja-JP" sz="3200" dirty="0"/>
          </a:p>
          <a:p>
            <a:pPr marL="1200150" lvl="1" indent="-742950">
              <a:buFont typeface="+mj-lt"/>
              <a:buAutoNum type="arabicPeriod"/>
            </a:pPr>
            <a:r>
              <a:rPr lang="ja-JP" altLang="en-US" sz="3200"/>
              <a:t>合成波に対しても推定可能か。</a:t>
            </a:r>
            <a:endParaRPr lang="en-US" altLang="ja-JP" sz="3200" dirty="0"/>
          </a:p>
          <a:p>
            <a:pPr marL="1200150" lvl="1" indent="-742950">
              <a:buFont typeface="+mj-lt"/>
              <a:buAutoNum type="arabicPeriod"/>
            </a:pPr>
            <a:r>
              <a:rPr lang="ja-JP" altLang="en-US" sz="3200"/>
              <a:t>学習した周波数以外の周波数とその振幅を推定できるか。</a:t>
            </a:r>
            <a:endParaRPr lang="en-US" altLang="ja-JP" sz="3200" dirty="0"/>
          </a:p>
          <a:p>
            <a:pPr marL="0" indent="0">
              <a:buNone/>
            </a:pPr>
            <a:endParaRPr kumimoji="1" lang="ja-JP" altLang="en-US" sz="3600"/>
          </a:p>
        </p:txBody>
      </p:sp>
      <p:sp>
        <p:nvSpPr>
          <p:cNvPr id="4" name="スライド番号プレースホルダー 3">
            <a:extLst>
              <a:ext uri="{FF2B5EF4-FFF2-40B4-BE49-F238E27FC236}">
                <a16:creationId xmlns:a16="http://schemas.microsoft.com/office/drawing/2014/main" id="{E1963296-C701-994B-AF2A-FEBD7EB23DDD}"/>
              </a:ext>
            </a:extLst>
          </p:cNvPr>
          <p:cNvSpPr>
            <a:spLocks noGrp="1"/>
          </p:cNvSpPr>
          <p:nvPr>
            <p:ph type="sldNum" sz="quarter" idx="12"/>
          </p:nvPr>
        </p:nvSpPr>
        <p:spPr/>
        <p:txBody>
          <a:bodyPr/>
          <a:lstStyle/>
          <a:p>
            <a:fld id="{FC7454B7-B354-6646-8FAB-ADCE3757C32C}" type="slidenum">
              <a:rPr kumimoji="1" lang="ja-JP" altLang="en-US" smtClean="0"/>
              <a:t>3</a:t>
            </a:fld>
            <a:endParaRPr kumimoji="1" lang="ja-JP" altLang="en-US"/>
          </a:p>
        </p:txBody>
      </p:sp>
    </p:spTree>
    <p:extLst>
      <p:ext uri="{BB962C8B-B14F-4D97-AF65-F5344CB8AC3E}">
        <p14:creationId xmlns:p14="http://schemas.microsoft.com/office/powerpoint/2010/main" val="479301190"/>
      </p:ext>
    </p:extLst>
  </p:cSld>
  <p:clrMapOvr>
    <a:masterClrMapping/>
  </p:clrMapOvr>
  <mc:AlternateContent xmlns:mc="http://schemas.openxmlformats.org/markup-compatibility/2006" xmlns:p14="http://schemas.microsoft.com/office/powerpoint/2010/main">
    <mc:Choice Requires="p14">
      <p:transition spd="slow" p14:dur="2000" advTm="1456"/>
    </mc:Choice>
    <mc:Fallback xmlns="">
      <p:transition spd="slow" advTm="14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F53A2-FB12-8643-A66A-1186630F4F31}"/>
              </a:ext>
            </a:extLst>
          </p:cNvPr>
          <p:cNvSpPr>
            <a:spLocks noGrp="1"/>
          </p:cNvSpPr>
          <p:nvPr>
            <p:ph type="title"/>
          </p:nvPr>
        </p:nvSpPr>
        <p:spPr>
          <a:ln>
            <a:solidFill>
              <a:schemeClr val="accent1"/>
            </a:solidFill>
          </a:ln>
        </p:spPr>
        <p:txBody>
          <a:bodyPr/>
          <a:lstStyle/>
          <a:p>
            <a:r>
              <a:rPr kumimoji="1" lang="ja-JP" altLang="en-US"/>
              <a:t> 検証にあたっての問題設定</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DE7DD18-A472-5241-B007-516E479036DC}"/>
                  </a:ext>
                </a:extLst>
              </p:cNvPr>
              <p:cNvSpPr>
                <a:spLocks noGrp="1"/>
              </p:cNvSpPr>
              <p:nvPr>
                <p:ph idx="1"/>
              </p:nvPr>
            </p:nvSpPr>
            <p:spPr>
              <a:xfrm>
                <a:off x="330200" y="1697037"/>
                <a:ext cx="10744200" cy="4841875"/>
              </a:xfrm>
            </p:spPr>
            <p:txBody>
              <a:bodyPr>
                <a:noAutofit/>
              </a:bodyPr>
              <a:lstStyle/>
              <a:p>
                <a14:m>
                  <m:oMath xmlns:m="http://schemas.openxmlformats.org/officeDocument/2006/math">
                    <m:r>
                      <a:rPr lang="en-US" altLang="ja-JP" b="0" i="1" smtClean="0">
                        <a:latin typeface="Cambria Math" panose="02040503050406030204" pitchFamily="18" charset="0"/>
                      </a:rPr>
                      <m:t>𝑡</m:t>
                    </m:r>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0,1</m:t>
                        </m:r>
                      </m:e>
                    </m:d>
                    <m:r>
                      <a:rPr lang="ja-JP" altLang="en-US" i="1">
                        <a:latin typeface="Cambria Math" panose="02040503050406030204" pitchFamily="18" charset="0"/>
                      </a:rPr>
                      <m:t>で</m:t>
                    </m:r>
                    <m:r>
                      <a:rPr lang="ja-JP" altLang="en-US" i="1" smtClean="0">
                        <a:latin typeface="Cambria Math" panose="02040503050406030204" pitchFamily="18" charset="0"/>
                      </a:rPr>
                      <m:t>振幅</m:t>
                    </m:r>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ja-JP" altLang="en-US" i="1">
                        <a:latin typeface="Cambria Math" panose="02040503050406030204" pitchFamily="18" charset="0"/>
                      </a:rPr>
                      <m:t>周波数</m:t>
                    </m:r>
                    <m:r>
                      <a:rPr lang="en-US" altLang="ja-JP" b="0" i="1" smtClean="0">
                        <a:latin typeface="Cambria Math" panose="02040503050406030204" pitchFamily="18" charset="0"/>
                      </a:rPr>
                      <m:t>𝑓</m:t>
                    </m:r>
                    <m:r>
                      <a:rPr lang="ja-JP" altLang="en-US" i="1">
                        <a:latin typeface="Cambria Math" panose="02040503050406030204" pitchFamily="18" charset="0"/>
                      </a:rPr>
                      <m:t>をパラメータとした</m:t>
                    </m:r>
                  </m:oMath>
                </a14:m>
                <a:endParaRPr lang="en-US" altLang="ja-JP" i="1" dirty="0">
                  <a:latin typeface="Cambria Math" panose="02040503050406030204" pitchFamily="18" charset="0"/>
                </a:endParaRPr>
              </a:p>
              <a:p>
                <a:pPr marL="0" indent="0">
                  <a:buNone/>
                </a:pPr>
                <a:r>
                  <a:rPr lang="en-US" altLang="ja-JP" b="0" dirty="0"/>
                  <a:t>				</a:t>
                </a:r>
                <a14:m>
                  <m:oMath xmlns:m="http://schemas.openxmlformats.org/officeDocument/2006/math">
                    <m:r>
                      <m:rPr>
                        <m:sty m:val="p"/>
                      </m:rPr>
                      <a:rPr lang="en-US" altLang="ja-JP" b="0" i="0" smtClean="0">
                        <a:latin typeface="Cambria Math" panose="02040503050406030204" pitchFamily="18" charset="0"/>
                      </a:rPr>
                      <m:t>s</m:t>
                    </m:r>
                    <m:d>
                      <m:dPr>
                        <m:ctrlPr>
                          <a:rPr lang="en-US" altLang="ja-JP" b="0" i="1" smtClean="0">
                            <a:latin typeface="Cambria Math" panose="02040503050406030204" pitchFamily="18" charset="0"/>
                          </a:rPr>
                        </m:ctrlPr>
                      </m:dPr>
                      <m:e>
                        <m:r>
                          <m:rPr>
                            <m:sty m:val="p"/>
                          </m:rPr>
                          <a:rPr lang="en-US" altLang="ja-JP" b="0" i="0" smtClean="0">
                            <a:latin typeface="Cambria Math" panose="02040503050406030204" pitchFamily="18" charset="0"/>
                          </a:rPr>
                          <m:t>t</m:t>
                        </m:r>
                      </m:e>
                    </m:d>
                    <m:r>
                      <a:rPr lang="en-US" altLang="ja-JP" b="0" i="0" smtClean="0">
                        <a:latin typeface="Cambria Math" panose="02040503050406030204" pitchFamily="18" charset="0"/>
                      </a:rPr>
                      <m:t>=</m:t>
                    </m:r>
                    <m:r>
                      <a:rPr lang="en-US" altLang="ja-JP" b="0" i="1" smtClean="0">
                        <a:latin typeface="Cambria Math" panose="02040503050406030204" pitchFamily="18" charset="0"/>
                      </a:rPr>
                      <m:t>𝑎</m:t>
                    </m:r>
                    <m:r>
                      <m:rPr>
                        <m:nor/>
                      </m:rPr>
                      <a:rPr lang="en-US" altLang="ja-JP" b="0" i="0" smtClean="0">
                        <a:latin typeface="Cambria Math" panose="02040503050406030204" pitchFamily="18" charset="0"/>
                      </a:rPr>
                      <m:t>sin</m:t>
                    </m:r>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ea typeface="Cambria Math" panose="02040503050406030204" pitchFamily="18" charset="0"/>
                      </a:rPr>
                      <m:t>𝜋</m:t>
                    </m:r>
                    <m:r>
                      <a:rPr kumimoji="1" lang="en-US" altLang="ja-JP" b="0" i="1" smtClean="0">
                        <a:latin typeface="Cambria Math" panose="02040503050406030204" pitchFamily="18" charset="0"/>
                        <a:ea typeface="Cambria Math" panose="02040503050406030204" pitchFamily="18" charset="0"/>
                      </a:rPr>
                      <m:t>𝑓𝑡</m:t>
                    </m:r>
                    <m:r>
                      <a:rPr kumimoji="1" lang="en-US" altLang="ja-JP" b="0" i="1" smtClean="0">
                        <a:latin typeface="Cambria Math" panose="02040503050406030204" pitchFamily="18" charset="0"/>
                        <a:ea typeface="Cambria Math" panose="02040503050406030204" pitchFamily="18" charset="0"/>
                      </a:rPr>
                      <m:t>)</m:t>
                    </m:r>
                  </m:oMath>
                </a14:m>
                <a:endParaRPr kumimoji="1" lang="en-US" altLang="ja-JP" dirty="0"/>
              </a:p>
              <a:p>
                <a:pPr marL="0" indent="0">
                  <a:buNone/>
                </a:pPr>
                <a:r>
                  <a:rPr lang="ja-JP" altLang="en-US"/>
                  <a:t>を</a:t>
                </a:r>
                <a:r>
                  <a:rPr kumimoji="1" lang="en-US" altLang="ja-JP" dirty="0"/>
                  <a:t>1000Hz</a:t>
                </a:r>
                <a:r>
                  <a:rPr kumimoji="1" lang="ja-JP" altLang="en-US"/>
                  <a:t>でサンプリングした波形を入力とし</a:t>
                </a:r>
                <a:r>
                  <a:rPr lang="ja-JP" altLang="en-US"/>
                  <a:t>、</a:t>
                </a:r>
                <a14:m>
                  <m:oMath xmlns:m="http://schemas.openxmlformats.org/officeDocument/2006/math">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𝑓</m:t>
                    </m:r>
                  </m:oMath>
                </a14:m>
                <a:r>
                  <a:rPr lang="ja-JP" altLang="en-US"/>
                  <a:t>を推定させる。</a:t>
                </a:r>
                <a:endParaRPr kumimoji="1" lang="en-US" altLang="ja-JP" dirty="0"/>
              </a:p>
              <a:p>
                <a:r>
                  <a:rPr lang="ja-JP" altLang="en-US"/>
                  <a:t>学習データ</a:t>
                </a:r>
                <a:endParaRPr lang="en-US" altLang="ja-JP" dirty="0"/>
              </a:p>
              <a:p>
                <a:pPr lvl="1"/>
                <a14:m>
                  <m:oMath xmlns:m="http://schemas.openxmlformats.org/officeDocument/2006/math">
                    <m:r>
                      <a:rPr kumimoji="1" lang="en-US" altLang="ja-JP" b="0" i="1" smtClean="0">
                        <a:latin typeface="Cambria Math" panose="02040503050406030204" pitchFamily="18" charset="0"/>
                      </a:rPr>
                      <m:t>𝑓</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41,42,</m:t>
                        </m:r>
                        <m:r>
                          <a:rPr kumimoji="1" lang="en-US" altLang="ja-JP" b="0" i="1" smtClean="0">
                            <a:latin typeface="Cambria Math" panose="02040503050406030204" pitchFamily="18" charset="0"/>
                            <a:ea typeface="Cambria Math" panose="02040503050406030204" pitchFamily="18" charset="0"/>
                          </a:rPr>
                          <m:t>∙∙∙,50</m:t>
                        </m:r>
                      </m:e>
                    </m:d>
                    <m:r>
                      <a:rPr kumimoji="1" lang="en-US" altLang="ja-JP" b="0" i="1" smtClean="0">
                        <a:latin typeface="Cambria Math" panose="02040503050406030204" pitchFamily="18" charset="0"/>
                        <a:ea typeface="Cambria Math" panose="02040503050406030204" pitchFamily="18" charset="0"/>
                      </a:rPr>
                      <m:t>𝐻𝑧</m:t>
                    </m:r>
                  </m:oMath>
                </a14:m>
                <a:endParaRPr kumimoji="1" lang="en-US" altLang="ja-JP" b="0" i="1" dirty="0">
                  <a:latin typeface="Cambria Math" panose="02040503050406030204" pitchFamily="18" charset="0"/>
                  <a:ea typeface="Cambria Math" panose="02040503050406030204" pitchFamily="18" charset="0"/>
                </a:endParaRPr>
              </a:p>
              <a:p>
                <a:pPr lvl="1"/>
                <a14:m>
                  <m:oMath xmlns:m="http://schemas.openxmlformats.org/officeDocument/2006/math">
                    <m:r>
                      <a:rPr kumimoji="1" lang="en-US" altLang="ja-JP" b="0" i="1" smtClean="0">
                        <a:latin typeface="Cambria Math" panose="02040503050406030204" pitchFamily="18" charset="0"/>
                      </a:rPr>
                      <m:t>𝑎</m:t>
                    </m:r>
                    <m:r>
                      <a:rPr kumimoji="1" lang="en-US" altLang="ja-JP" b="0" i="1" smtClean="0">
                        <a:latin typeface="Cambria Math" panose="02040503050406030204" pitchFamily="18" charset="0"/>
                      </a:rPr>
                      <m:t>={1,2,3}</m:t>
                    </m:r>
                  </m:oMath>
                </a14:m>
                <a:endParaRPr kumimoji="1" lang="en-US" altLang="ja-JP" dirty="0"/>
              </a:p>
              <a:p>
                <a:pPr lvl="2"/>
                <a:r>
                  <a:rPr lang="ja-JP" altLang="en-US" sz="2400"/>
                  <a:t>学習モデル</a:t>
                </a:r>
                <a:r>
                  <a:rPr lang="en-US" altLang="ja-JP" sz="2400" dirty="0"/>
                  <a:t>1:</a:t>
                </a:r>
                <a:r>
                  <a:rPr lang="ja-JP" altLang="en-US" sz="2400"/>
                  <a:t>ノイズなし</a:t>
                </a:r>
                <a:endParaRPr lang="en-US" altLang="ja-JP" sz="2400" dirty="0"/>
              </a:p>
              <a:p>
                <a:pPr lvl="2"/>
                <a:r>
                  <a:rPr lang="ja-JP" altLang="en-US" sz="2400"/>
                  <a:t>学習モデル</a:t>
                </a:r>
                <a:r>
                  <a:rPr lang="en-US" altLang="ja-JP" sz="2400" dirty="0"/>
                  <a:t>2:</a:t>
                </a:r>
                <a:r>
                  <a:rPr lang="ja-JP" altLang="en-US" sz="2400"/>
                  <a:t>ガウスノイズを付加　</a:t>
                </a:r>
                <a:endParaRPr lang="en-US" altLang="ja-JP" sz="2400" dirty="0"/>
              </a:p>
              <a:p>
                <a:pPr marL="914400" lvl="2" indent="0">
                  <a:buNone/>
                </a:pPr>
                <a14:m>
                  <m:oMathPara xmlns:m="http://schemas.openxmlformats.org/officeDocument/2006/math">
                    <m:oMathParaPr>
                      <m:jc m:val="centerGroup"/>
                    </m:oMathParaPr>
                    <m:oMath xmlns:m="http://schemas.openxmlformats.org/officeDocument/2006/math">
                      <m:r>
                        <a:rPr lang="ja-JP" altLang="en-US" sz="2400" i="1" smtClean="0">
                          <a:latin typeface="Cambria Math" panose="02040503050406030204" pitchFamily="18" charset="0"/>
                        </a:rPr>
                        <m:t>𝜎</m:t>
                      </m:r>
                      <m:r>
                        <a:rPr lang="en-US" altLang="ja-JP" sz="2400" b="0" i="1" smtClean="0">
                          <a:latin typeface="Cambria Math" panose="02040503050406030204" pitchFamily="18" charset="0"/>
                        </a:rPr>
                        <m:t>={1,2,</m:t>
                      </m:r>
                      <m:r>
                        <a:rPr lang="en-US" altLang="ja-JP" sz="2400" b="0" i="1" smtClean="0">
                          <a:latin typeface="Cambria Math" panose="02040503050406030204" pitchFamily="18" charset="0"/>
                          <a:ea typeface="Cambria Math" panose="02040503050406030204" pitchFamily="18" charset="0"/>
                        </a:rPr>
                        <m:t>∙∙∙,10}</m:t>
                      </m:r>
                    </m:oMath>
                  </m:oMathPara>
                </a14:m>
                <a:endParaRPr lang="en-US" altLang="ja-JP" sz="2400" dirty="0"/>
              </a:p>
            </p:txBody>
          </p:sp>
        </mc:Choice>
        <mc:Fallback xmlns="">
          <p:sp>
            <p:nvSpPr>
              <p:cNvPr id="3" name="コンテンツ プレースホルダー 2">
                <a:extLst>
                  <a:ext uri="{FF2B5EF4-FFF2-40B4-BE49-F238E27FC236}">
                    <a16:creationId xmlns:a16="http://schemas.microsoft.com/office/drawing/2014/main" id="{7DE7DD18-A472-5241-B007-516E479036DC}"/>
                  </a:ext>
                </a:extLst>
              </p:cNvPr>
              <p:cNvSpPr>
                <a:spLocks noGrp="1" noRot="1" noChangeAspect="1" noMove="1" noResize="1" noEditPoints="1" noAdjustHandles="1" noChangeArrowheads="1" noChangeShapeType="1" noTextEdit="1"/>
              </p:cNvSpPr>
              <p:nvPr>
                <p:ph idx="1"/>
              </p:nvPr>
            </p:nvSpPr>
            <p:spPr>
              <a:xfrm>
                <a:off x="330200" y="1697037"/>
                <a:ext cx="10744200" cy="4841875"/>
              </a:xfrm>
              <a:blipFill>
                <a:blip r:embed="rId3"/>
                <a:stretch>
                  <a:fillRect l="-1181" t="-1571" r="-448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C8A99AF-6E3A-C547-8D40-1A2E82FC0426}"/>
              </a:ext>
            </a:extLst>
          </p:cNvPr>
          <p:cNvSpPr>
            <a:spLocks noGrp="1"/>
          </p:cNvSpPr>
          <p:nvPr>
            <p:ph type="sldNum" sz="quarter" idx="12"/>
          </p:nvPr>
        </p:nvSpPr>
        <p:spPr/>
        <p:txBody>
          <a:bodyPr/>
          <a:lstStyle/>
          <a:p>
            <a:fld id="{FC7454B7-B354-6646-8FAB-ADCE3757C32C}" type="slidenum">
              <a:rPr kumimoji="1" lang="ja-JP" altLang="en-US" smtClean="0"/>
              <a:t>4</a:t>
            </a:fld>
            <a:endParaRPr kumimoji="1" lang="ja-JP" altLang="en-US"/>
          </a:p>
        </p:txBody>
      </p:sp>
      <p:sp>
        <p:nvSpPr>
          <p:cNvPr id="6" name="テキスト ボックス 5">
            <a:extLst>
              <a:ext uri="{FF2B5EF4-FFF2-40B4-BE49-F238E27FC236}">
                <a16:creationId xmlns:a16="http://schemas.microsoft.com/office/drawing/2014/main" id="{68C059FC-2A8A-0141-991E-C44E0A638048}"/>
              </a:ext>
            </a:extLst>
          </p:cNvPr>
          <p:cNvSpPr txBox="1"/>
          <p:nvPr/>
        </p:nvSpPr>
        <p:spPr>
          <a:xfrm>
            <a:off x="6162318" y="3581616"/>
            <a:ext cx="5955476" cy="446276"/>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300"/>
              <a:t>正解ラベル</a:t>
            </a:r>
            <a:r>
              <a:rPr kumimoji="1" lang="en-US" altLang="ja-JP" sz="2300" dirty="0"/>
              <a:t>:10</a:t>
            </a:r>
            <a:r>
              <a:rPr lang="ja-JP" altLang="en-US" sz="2300"/>
              <a:t>個</a:t>
            </a:r>
            <a:r>
              <a:rPr kumimoji="1" lang="ja-JP" altLang="en-US" sz="2300"/>
              <a:t>の要素もつ持つベクトル</a:t>
            </a:r>
          </a:p>
        </p:txBody>
      </p:sp>
      <p:sp>
        <p:nvSpPr>
          <p:cNvPr id="9" name="テキスト ボックス 8">
            <a:extLst>
              <a:ext uri="{FF2B5EF4-FFF2-40B4-BE49-F238E27FC236}">
                <a16:creationId xmlns:a16="http://schemas.microsoft.com/office/drawing/2014/main" id="{3F4D83EC-F721-6146-B68D-6FF4EB319A9F}"/>
              </a:ext>
            </a:extLst>
          </p:cNvPr>
          <p:cNvSpPr txBox="1"/>
          <p:nvPr/>
        </p:nvSpPr>
        <p:spPr>
          <a:xfrm>
            <a:off x="9669848" y="5081530"/>
            <a:ext cx="1404552" cy="646331"/>
          </a:xfrm>
          <a:prstGeom prst="rect">
            <a:avLst/>
          </a:prstGeom>
          <a:noFill/>
        </p:spPr>
        <p:txBody>
          <a:bodyPr wrap="none" rtlCol="0">
            <a:spAutoFit/>
          </a:bodyPr>
          <a:lstStyle/>
          <a:p>
            <a:r>
              <a:rPr kumimoji="1" lang="ja-JP" altLang="en-US"/>
              <a:t>縦軸</a:t>
            </a:r>
            <a:r>
              <a:rPr kumimoji="1" lang="en-US" altLang="ja-JP" dirty="0"/>
              <a:t>:</a:t>
            </a:r>
            <a:r>
              <a:rPr kumimoji="1" lang="ja-JP" altLang="en-US"/>
              <a:t>振幅</a:t>
            </a:r>
            <a:endParaRPr kumimoji="1" lang="en-US" altLang="ja-JP" dirty="0"/>
          </a:p>
          <a:p>
            <a:r>
              <a:rPr lang="ja-JP" altLang="en-US"/>
              <a:t>横軸</a:t>
            </a:r>
            <a:r>
              <a:rPr lang="en-US" altLang="ja-JP" dirty="0"/>
              <a:t>:</a:t>
            </a:r>
            <a:r>
              <a:rPr lang="ja-JP" altLang="en-US"/>
              <a:t>周波数</a:t>
            </a:r>
            <a:endParaRPr kumimoji="1" lang="ja-JP" altLang="en-US"/>
          </a:p>
        </p:txBody>
      </p:sp>
      <p:sp>
        <p:nvSpPr>
          <p:cNvPr id="10" name="テキスト ボックス 9">
            <a:extLst>
              <a:ext uri="{FF2B5EF4-FFF2-40B4-BE49-F238E27FC236}">
                <a16:creationId xmlns:a16="http://schemas.microsoft.com/office/drawing/2014/main" id="{2AE00BEC-26D0-4541-9E3B-644D07F14A77}"/>
              </a:ext>
            </a:extLst>
          </p:cNvPr>
          <p:cNvSpPr txBox="1"/>
          <p:nvPr/>
        </p:nvSpPr>
        <p:spPr>
          <a:xfrm>
            <a:off x="6802947" y="6231468"/>
            <a:ext cx="3323186" cy="307777"/>
          </a:xfrm>
          <a:prstGeom prst="rect">
            <a:avLst/>
          </a:prstGeom>
          <a:noFill/>
          <a:ln>
            <a:solidFill>
              <a:schemeClr val="accent1"/>
            </a:solidFill>
          </a:ln>
        </p:spPr>
        <p:txBody>
          <a:bodyPr wrap="square" rtlCol="0">
            <a:spAutoFit/>
          </a:bodyPr>
          <a:lstStyle/>
          <a:p>
            <a:r>
              <a:rPr kumimoji="1" lang="ja-JP" altLang="en-US" sz="1400"/>
              <a:t>正解とする周波数のみ振幅の値を持つ</a:t>
            </a:r>
          </a:p>
        </p:txBody>
      </p:sp>
      <p:pic>
        <p:nvPicPr>
          <p:cNvPr id="23" name="図 22">
            <a:extLst>
              <a:ext uri="{FF2B5EF4-FFF2-40B4-BE49-F238E27FC236}">
                <a16:creationId xmlns:a16="http://schemas.microsoft.com/office/drawing/2014/main" id="{34F7E5C4-0E44-0D43-A946-73062D619813}"/>
              </a:ext>
            </a:extLst>
          </p:cNvPr>
          <p:cNvPicPr>
            <a:picLocks noChangeAspect="1"/>
          </p:cNvPicPr>
          <p:nvPr/>
        </p:nvPicPr>
        <p:blipFill>
          <a:blip r:embed="rId4"/>
          <a:stretch>
            <a:fillRect/>
          </a:stretch>
        </p:blipFill>
        <p:spPr>
          <a:xfrm>
            <a:off x="6802947" y="4034253"/>
            <a:ext cx="2980267" cy="1986845"/>
          </a:xfrm>
          <a:prstGeom prst="rect">
            <a:avLst/>
          </a:prstGeom>
        </p:spPr>
      </p:pic>
      <p:cxnSp>
        <p:nvCxnSpPr>
          <p:cNvPr id="12" name="直線矢印コネクタ 11">
            <a:extLst>
              <a:ext uri="{FF2B5EF4-FFF2-40B4-BE49-F238E27FC236}">
                <a16:creationId xmlns:a16="http://schemas.microsoft.com/office/drawing/2014/main" id="{BD4B3ECC-F8E5-3E43-AA8E-88CA175FFE80}"/>
              </a:ext>
            </a:extLst>
          </p:cNvPr>
          <p:cNvCxnSpPr>
            <a:cxnSpLocks/>
          </p:cNvCxnSpPr>
          <p:nvPr/>
        </p:nvCxnSpPr>
        <p:spPr>
          <a:xfrm flipV="1">
            <a:off x="7465606" y="5868697"/>
            <a:ext cx="0" cy="30480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4" name="左中かっこ 23">
            <a:extLst>
              <a:ext uri="{FF2B5EF4-FFF2-40B4-BE49-F238E27FC236}">
                <a16:creationId xmlns:a16="http://schemas.microsoft.com/office/drawing/2014/main" id="{56316254-4D1B-D740-9F9E-BF5DF6293F2A}"/>
              </a:ext>
            </a:extLst>
          </p:cNvPr>
          <p:cNvSpPr/>
          <p:nvPr/>
        </p:nvSpPr>
        <p:spPr>
          <a:xfrm>
            <a:off x="1049867" y="4538133"/>
            <a:ext cx="186266" cy="543397"/>
          </a:xfrm>
          <a:prstGeom prst="leftBrace">
            <a:avLst/>
          </a:prstGeom>
          <a:ln w="127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BB46B8C8-42FF-9E40-8B1B-CB4A84B85A92}"/>
              </a:ext>
            </a:extLst>
          </p:cNvPr>
          <p:cNvCxnSpPr>
            <a:cxnSpLocks/>
          </p:cNvCxnSpPr>
          <p:nvPr/>
        </p:nvCxnSpPr>
        <p:spPr>
          <a:xfrm>
            <a:off x="3367314" y="5210629"/>
            <a:ext cx="17707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88907F4D-7ED4-F949-AFDD-BBD416B2986A}"/>
              </a:ext>
            </a:extLst>
          </p:cNvPr>
          <p:cNvCxnSpPr>
            <a:cxnSpLocks/>
          </p:cNvCxnSpPr>
          <p:nvPr/>
        </p:nvCxnSpPr>
        <p:spPr>
          <a:xfrm flipV="1">
            <a:off x="3793067" y="5210629"/>
            <a:ext cx="0" cy="3604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AD587B9-31D6-5D45-AC52-CFBF65D19C3A}"/>
                  </a:ext>
                </a:extLst>
              </p:cNvPr>
              <p:cNvSpPr txBox="1"/>
              <p:nvPr/>
            </p:nvSpPr>
            <p:spPr>
              <a:xfrm>
                <a:off x="1573386" y="5582379"/>
                <a:ext cx="4588932" cy="1132811"/>
              </a:xfrm>
              <a:prstGeom prst="rect">
                <a:avLst/>
              </a:prstGeom>
              <a:noFill/>
              <a:ln>
                <a:noFill/>
              </a:ln>
            </p:spPr>
            <p:txBody>
              <a:bodyPr wrap="square" rtlCol="0">
                <a:spAutoFit/>
              </a:bodyPr>
              <a:lstStyle/>
              <a:p>
                <a:r>
                  <a:rPr kumimoji="1" lang="ja-JP" altLang="en-US" sz="1600"/>
                  <a:t>平均</a:t>
                </a:r>
                <a:r>
                  <a:rPr kumimoji="1" lang="en-US" altLang="ja-JP" sz="1600" dirty="0"/>
                  <a:t>0</a:t>
                </a:r>
                <a:r>
                  <a:rPr kumimoji="1" lang="ja-JP" altLang="en-US" sz="1600"/>
                  <a:t>分散</a:t>
                </a:r>
                <a14:m>
                  <m:oMath xmlns:m="http://schemas.openxmlformats.org/officeDocument/2006/math">
                    <m:r>
                      <a:rPr kumimoji="1" lang="ja-JP" altLang="en-US" sz="1600" i="1" smtClean="0">
                        <a:latin typeface="Cambria Math" panose="02040503050406030204" pitchFamily="18" charset="0"/>
                      </a:rPr>
                      <m:t>𝜎</m:t>
                    </m:r>
                  </m:oMath>
                </a14:m>
                <a:r>
                  <a:rPr kumimoji="1" lang="ja-JP" altLang="en-US" sz="1600"/>
                  <a:t>として</a:t>
                </a:r>
                <a:endParaRPr kumimoji="1" lang="en-US" altLang="ja-JP" sz="1600" dirty="0"/>
              </a:p>
              <a:p>
                <a:pPr/>
                <a14:m>
                  <m:oMathPara xmlns:m="http://schemas.openxmlformats.org/officeDocument/2006/math">
                    <m:oMathParaPr>
                      <m:jc m:val="centerGroup"/>
                    </m:oMathParaPr>
                    <m:oMath xmlns:m="http://schemas.openxmlformats.org/officeDocument/2006/math">
                      <m:r>
                        <a:rPr kumimoji="1" lang="ja-JP" altLang="en-US" sz="1600" i="1" smtClean="0">
                          <a:latin typeface="Cambria Math" panose="02040503050406030204" pitchFamily="18" charset="0"/>
                        </a:rPr>
                        <m:t>𝒩</m:t>
                      </m:r>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0,</m:t>
                          </m:r>
                          <m:r>
                            <a:rPr kumimoji="1" lang="en-US" altLang="ja-JP" sz="1600" b="0" i="1" smtClean="0">
                              <a:latin typeface="Cambria Math" panose="02040503050406030204" pitchFamily="18" charset="0"/>
                              <a:ea typeface="Cambria Math" panose="02040503050406030204" pitchFamily="18" charset="0"/>
                            </a:rPr>
                            <m:t>𝜎</m:t>
                          </m:r>
                        </m:e>
                      </m:d>
                      <m:r>
                        <a:rPr kumimoji="1" lang="en-US" altLang="ja-JP" sz="1600" b="0" i="1" smtClean="0">
                          <a:latin typeface="Cambria Math" panose="02040503050406030204" pitchFamily="18" charset="0"/>
                          <a:ea typeface="Cambria Math" panose="02040503050406030204" pitchFamily="18" charset="0"/>
                        </a:rPr>
                        <m:t>=</m:t>
                      </m:r>
                      <m:f>
                        <m:fPr>
                          <m:ctrlPr>
                            <a:rPr kumimoji="1" lang="en-US" altLang="ja-JP" sz="1600" b="0" i="1" smtClean="0">
                              <a:latin typeface="Cambria Math" panose="02040503050406030204" pitchFamily="18" charset="0"/>
                              <a:ea typeface="Cambria Math" panose="02040503050406030204" pitchFamily="18" charset="0"/>
                            </a:rPr>
                          </m:ctrlPr>
                        </m:fPr>
                        <m:num>
                          <m:r>
                            <a:rPr kumimoji="1" lang="en-US" altLang="ja-JP" sz="1600" b="0" i="1" smtClean="0">
                              <a:latin typeface="Cambria Math" panose="02040503050406030204" pitchFamily="18" charset="0"/>
                              <a:ea typeface="Cambria Math" panose="02040503050406030204" pitchFamily="18" charset="0"/>
                            </a:rPr>
                            <m:t>1</m:t>
                          </m:r>
                        </m:num>
                        <m:den>
                          <m:r>
                            <a:rPr kumimoji="1" lang="en-US" altLang="ja-JP" sz="1600" b="0" i="1" smtClean="0">
                              <a:latin typeface="Cambria Math" panose="02040503050406030204" pitchFamily="18" charset="0"/>
                              <a:ea typeface="Cambria Math" panose="02040503050406030204" pitchFamily="18" charset="0"/>
                            </a:rPr>
                            <m:t>𝜎</m:t>
                          </m:r>
                          <m:rad>
                            <m:radPr>
                              <m:degHide m:val="on"/>
                              <m:ctrlPr>
                                <a:rPr kumimoji="1" lang="en-US" altLang="ja-JP" sz="1600" b="0" i="1" smtClean="0">
                                  <a:latin typeface="Cambria Math" panose="02040503050406030204" pitchFamily="18" charset="0"/>
                                  <a:ea typeface="Cambria Math" panose="02040503050406030204" pitchFamily="18" charset="0"/>
                                </a:rPr>
                              </m:ctrlPr>
                            </m:radPr>
                            <m:deg/>
                            <m:e>
                              <m:r>
                                <a:rPr kumimoji="1" lang="en-US" altLang="ja-JP" sz="1600" b="0" i="1" smtClean="0">
                                  <a:latin typeface="Cambria Math" panose="02040503050406030204" pitchFamily="18" charset="0"/>
                                  <a:ea typeface="Cambria Math" panose="02040503050406030204" pitchFamily="18" charset="0"/>
                                </a:rPr>
                                <m:t>2</m:t>
                              </m:r>
                              <m:r>
                                <a:rPr kumimoji="1" lang="en-US" altLang="ja-JP" sz="1600" b="0" i="1" smtClean="0">
                                  <a:latin typeface="Cambria Math" panose="02040503050406030204" pitchFamily="18" charset="0"/>
                                  <a:ea typeface="Cambria Math" panose="02040503050406030204" pitchFamily="18" charset="0"/>
                                </a:rPr>
                                <m:t>𝜋</m:t>
                              </m:r>
                            </m:e>
                          </m:rad>
                        </m:den>
                      </m:f>
                      <m:sSup>
                        <m:sSupPr>
                          <m:ctrlPr>
                            <a:rPr kumimoji="1" lang="en-US" altLang="ja-JP" sz="1600" b="0" i="1" smtClean="0">
                              <a:latin typeface="Cambria Math" panose="02040503050406030204" pitchFamily="18" charset="0"/>
                              <a:ea typeface="Cambria Math" panose="02040503050406030204" pitchFamily="18" charset="0"/>
                            </a:rPr>
                          </m:ctrlPr>
                        </m:sSupPr>
                        <m:e>
                          <m:r>
                            <a:rPr kumimoji="1" lang="en-US" altLang="ja-JP" sz="1600" b="0" i="1" smtClean="0">
                              <a:latin typeface="Cambria Math" panose="02040503050406030204" pitchFamily="18" charset="0"/>
                              <a:ea typeface="Cambria Math" panose="02040503050406030204" pitchFamily="18" charset="0"/>
                            </a:rPr>
                            <m:t>𝑒</m:t>
                          </m:r>
                        </m:e>
                        <m:sup>
                          <m:r>
                            <a:rPr kumimoji="1" lang="en-US" altLang="ja-JP" sz="1600" b="0" i="1" smtClean="0">
                              <a:latin typeface="Cambria Math" panose="02040503050406030204" pitchFamily="18" charset="0"/>
                              <a:ea typeface="Cambria Math" panose="02040503050406030204" pitchFamily="18" charset="0"/>
                            </a:rPr>
                            <m:t>−</m:t>
                          </m:r>
                          <m:f>
                            <m:fPr>
                              <m:ctrlPr>
                                <a:rPr kumimoji="1" lang="en-US" altLang="ja-JP" sz="1600" b="0" i="1" smtClean="0">
                                  <a:latin typeface="Cambria Math" panose="02040503050406030204" pitchFamily="18" charset="0"/>
                                  <a:ea typeface="Cambria Math" panose="02040503050406030204" pitchFamily="18" charset="0"/>
                                </a:rPr>
                              </m:ctrlPr>
                            </m:fPr>
                            <m:num>
                              <m:sSup>
                                <m:sSupPr>
                                  <m:ctrlPr>
                                    <a:rPr kumimoji="1" lang="en-US" altLang="ja-JP" sz="1600" b="0" i="1" smtClean="0">
                                      <a:latin typeface="Cambria Math" panose="02040503050406030204" pitchFamily="18" charset="0"/>
                                      <a:ea typeface="Cambria Math" panose="02040503050406030204" pitchFamily="18" charset="0"/>
                                    </a:rPr>
                                  </m:ctrlPr>
                                </m:sSupPr>
                                <m:e>
                                  <m:r>
                                    <m:rPr>
                                      <m:sty m:val="p"/>
                                    </m:rPr>
                                    <a:rPr lang="en-US" altLang="ja-JP" sz="1600" i="1">
                                      <a:latin typeface="Cambria Math" panose="02040503050406030204" pitchFamily="18" charset="0"/>
                                      <a:ea typeface="Cambria Math" panose="02040503050406030204" pitchFamily="18" charset="0"/>
                                    </a:rPr>
                                    <m:t>x</m:t>
                                  </m:r>
                                </m:e>
                                <m:sup>
                                  <m:r>
                                    <a:rPr kumimoji="1" lang="en-US" altLang="ja-JP" sz="1600" b="0" i="1" smtClean="0">
                                      <a:latin typeface="Cambria Math" panose="02040503050406030204" pitchFamily="18" charset="0"/>
                                      <a:ea typeface="Cambria Math" panose="02040503050406030204" pitchFamily="18" charset="0"/>
                                    </a:rPr>
                                    <m:t>2</m:t>
                                  </m:r>
                                </m:sup>
                              </m:sSup>
                            </m:num>
                            <m:den>
                              <m:r>
                                <a:rPr kumimoji="1" lang="en-US" altLang="ja-JP" sz="1600" b="0" i="1" smtClean="0">
                                  <a:latin typeface="Cambria Math" panose="02040503050406030204" pitchFamily="18" charset="0"/>
                                  <a:ea typeface="Cambria Math" panose="02040503050406030204" pitchFamily="18" charset="0"/>
                                </a:rPr>
                                <m:t>2</m:t>
                              </m:r>
                              <m:sSup>
                                <m:sSupPr>
                                  <m:ctrlPr>
                                    <a:rPr kumimoji="1" lang="en-US" altLang="ja-JP" sz="1600" b="0" i="1" smtClean="0">
                                      <a:latin typeface="Cambria Math" panose="02040503050406030204" pitchFamily="18" charset="0"/>
                                      <a:ea typeface="Cambria Math" panose="02040503050406030204" pitchFamily="18" charset="0"/>
                                    </a:rPr>
                                  </m:ctrlPr>
                                </m:sSupPr>
                                <m:e>
                                  <m:r>
                                    <a:rPr kumimoji="1" lang="en-US" altLang="ja-JP" sz="1600" b="0" i="1" smtClean="0">
                                      <a:latin typeface="Cambria Math" panose="02040503050406030204" pitchFamily="18" charset="0"/>
                                      <a:ea typeface="Cambria Math" panose="02040503050406030204" pitchFamily="18" charset="0"/>
                                    </a:rPr>
                                    <m:t>𝜎</m:t>
                                  </m:r>
                                </m:e>
                                <m:sup>
                                  <m:r>
                                    <a:rPr kumimoji="1" lang="en-US" altLang="ja-JP" sz="1600" b="0" i="1" smtClean="0">
                                      <a:latin typeface="Cambria Math" panose="02040503050406030204" pitchFamily="18" charset="0"/>
                                      <a:ea typeface="Cambria Math" panose="02040503050406030204" pitchFamily="18" charset="0"/>
                                    </a:rPr>
                                    <m:t>2</m:t>
                                  </m:r>
                                </m:sup>
                              </m:sSup>
                            </m:den>
                          </m:f>
                        </m:sup>
                      </m:sSup>
                    </m:oMath>
                  </m:oMathPara>
                </a14:m>
                <a:endParaRPr kumimoji="1" lang="en-US" altLang="ja-JP" sz="1600" dirty="0"/>
              </a:p>
              <a:p>
                <a:r>
                  <a:rPr kumimoji="1" lang="ja-JP" altLang="en-US" sz="1600"/>
                  <a:t>から値を生成し波形に付加</a:t>
                </a:r>
              </a:p>
            </p:txBody>
          </p:sp>
        </mc:Choice>
        <mc:Fallback xmlns="">
          <p:sp>
            <p:nvSpPr>
              <p:cNvPr id="16" name="テキスト ボックス 15">
                <a:extLst>
                  <a:ext uri="{FF2B5EF4-FFF2-40B4-BE49-F238E27FC236}">
                    <a16:creationId xmlns:a16="http://schemas.microsoft.com/office/drawing/2014/main" id="{CAD587B9-31D6-5D45-AC52-CFBF65D19C3A}"/>
                  </a:ext>
                </a:extLst>
              </p:cNvPr>
              <p:cNvSpPr txBox="1">
                <a:spLocks noRot="1" noChangeAspect="1" noMove="1" noResize="1" noEditPoints="1" noAdjustHandles="1" noChangeArrowheads="1" noChangeShapeType="1" noTextEdit="1"/>
              </p:cNvSpPr>
              <p:nvPr/>
            </p:nvSpPr>
            <p:spPr>
              <a:xfrm>
                <a:off x="1573386" y="5582379"/>
                <a:ext cx="4588932" cy="1132811"/>
              </a:xfrm>
              <a:prstGeom prst="rect">
                <a:avLst/>
              </a:prstGeom>
              <a:blipFill>
                <a:blip r:embed="rId6"/>
                <a:stretch>
                  <a:fillRect l="-552" t="-1111" b="-5556"/>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1928119377"/>
      </p:ext>
    </p:extLst>
  </p:cSld>
  <p:clrMapOvr>
    <a:masterClrMapping/>
  </p:clrMapOvr>
  <mc:AlternateContent xmlns:mc="http://schemas.openxmlformats.org/markup-compatibility/2006" xmlns:p14="http://schemas.microsoft.com/office/powerpoint/2010/main">
    <mc:Choice Requires="p14">
      <p:transition spd="slow" p14:dur="2000" advTm="27763"/>
    </mc:Choice>
    <mc:Fallback xmlns="">
      <p:transition spd="slow" advTm="277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872EC-8071-A747-AD83-E3D0747DB26C}"/>
              </a:ext>
            </a:extLst>
          </p:cNvPr>
          <p:cNvSpPr>
            <a:spLocks noGrp="1"/>
          </p:cNvSpPr>
          <p:nvPr>
            <p:ph type="title"/>
          </p:nvPr>
        </p:nvSpPr>
        <p:spPr>
          <a:ln>
            <a:solidFill>
              <a:schemeClr val="accent1"/>
            </a:solidFill>
          </a:ln>
        </p:spPr>
        <p:txBody>
          <a:bodyPr/>
          <a:lstStyle/>
          <a:p>
            <a:r>
              <a:rPr lang="ja-JP" altLang="en-US"/>
              <a:t>本研究の畳み込みニューラルネットモデルの</a:t>
            </a:r>
            <a:r>
              <a:rPr kumimoji="1" lang="ja-JP" altLang="en-US"/>
              <a:t>全体像</a:t>
            </a:r>
          </a:p>
        </p:txBody>
      </p:sp>
      <p:sp>
        <p:nvSpPr>
          <p:cNvPr id="18" name="スライド番号プレースホルダー 17">
            <a:extLst>
              <a:ext uri="{FF2B5EF4-FFF2-40B4-BE49-F238E27FC236}">
                <a16:creationId xmlns:a16="http://schemas.microsoft.com/office/drawing/2014/main" id="{A42C604E-90C7-4E42-8DBA-A979CB3E97B9}"/>
              </a:ext>
            </a:extLst>
          </p:cNvPr>
          <p:cNvSpPr>
            <a:spLocks noGrp="1"/>
          </p:cNvSpPr>
          <p:nvPr>
            <p:ph type="sldNum" sz="quarter" idx="12"/>
          </p:nvPr>
        </p:nvSpPr>
        <p:spPr/>
        <p:txBody>
          <a:bodyPr/>
          <a:lstStyle/>
          <a:p>
            <a:fld id="{FC7454B7-B354-6646-8FAB-ADCE3757C32C}" type="slidenum">
              <a:rPr kumimoji="1" lang="ja-JP" altLang="en-US" smtClean="0"/>
              <a:t>5</a:t>
            </a:fld>
            <a:endParaRPr kumimoji="1" lang="ja-JP" altLang="en-US"/>
          </a:p>
        </p:txBody>
      </p:sp>
      <p:pic>
        <p:nvPicPr>
          <p:cNvPr id="21" name="図 20">
            <a:extLst>
              <a:ext uri="{FF2B5EF4-FFF2-40B4-BE49-F238E27FC236}">
                <a16:creationId xmlns:a16="http://schemas.microsoft.com/office/drawing/2014/main" id="{DBEE91FE-B7E9-3C44-8433-500EAD3EFFCF}"/>
              </a:ext>
            </a:extLst>
          </p:cNvPr>
          <p:cNvPicPr>
            <a:picLocks noChangeAspect="1"/>
          </p:cNvPicPr>
          <p:nvPr/>
        </p:nvPicPr>
        <p:blipFill>
          <a:blip r:embed="rId3"/>
          <a:stretch>
            <a:fillRect/>
          </a:stretch>
        </p:blipFill>
        <p:spPr>
          <a:xfrm>
            <a:off x="749300" y="1877219"/>
            <a:ext cx="10604500" cy="4292600"/>
          </a:xfrm>
          <a:prstGeom prst="rect">
            <a:avLst/>
          </a:prstGeom>
        </p:spPr>
      </p:pic>
      <p:sp>
        <p:nvSpPr>
          <p:cNvPr id="24" name="テキスト ボックス 23">
            <a:extLst>
              <a:ext uri="{FF2B5EF4-FFF2-40B4-BE49-F238E27FC236}">
                <a16:creationId xmlns:a16="http://schemas.microsoft.com/office/drawing/2014/main" id="{9EDB3BBB-F79E-A94A-9B16-3F7D51739477}"/>
              </a:ext>
            </a:extLst>
          </p:cNvPr>
          <p:cNvSpPr txBox="1"/>
          <p:nvPr/>
        </p:nvSpPr>
        <p:spPr>
          <a:xfrm>
            <a:off x="2889098" y="5846653"/>
            <a:ext cx="3877985" cy="646331"/>
          </a:xfrm>
          <a:prstGeom prst="rect">
            <a:avLst/>
          </a:prstGeom>
          <a:noFill/>
          <a:ln>
            <a:solidFill>
              <a:schemeClr val="accent1"/>
            </a:solidFill>
          </a:ln>
        </p:spPr>
        <p:txBody>
          <a:bodyPr wrap="none" rtlCol="0">
            <a:spAutoFit/>
          </a:bodyPr>
          <a:lstStyle/>
          <a:p>
            <a:r>
              <a:rPr kumimoji="1" lang="ja-JP" altLang="en-US"/>
              <a:t>予想すために必要な特徴を入力から</a:t>
            </a:r>
            <a:endParaRPr kumimoji="1" lang="en-US" altLang="ja-JP" dirty="0"/>
          </a:p>
          <a:p>
            <a:r>
              <a:rPr lang="ja-JP" altLang="en-US"/>
              <a:t>抽出するように自動で学習</a:t>
            </a:r>
            <a:endParaRPr kumimoji="1" lang="ja-JP" altLang="en-US"/>
          </a:p>
        </p:txBody>
      </p:sp>
      <p:sp>
        <p:nvSpPr>
          <p:cNvPr id="26" name="上矢印 25">
            <a:extLst>
              <a:ext uri="{FF2B5EF4-FFF2-40B4-BE49-F238E27FC236}">
                <a16:creationId xmlns:a16="http://schemas.microsoft.com/office/drawing/2014/main" id="{09EF0D1D-8846-BF40-854D-7E4A0D2AF2F0}"/>
              </a:ext>
            </a:extLst>
          </p:cNvPr>
          <p:cNvSpPr/>
          <p:nvPr/>
        </p:nvSpPr>
        <p:spPr>
          <a:xfrm>
            <a:off x="4245429" y="4800600"/>
            <a:ext cx="45719" cy="898071"/>
          </a:xfrm>
          <a:prstGeom prst="up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6137812"/>
      </p:ext>
    </p:extLst>
  </p:cSld>
  <p:clrMapOvr>
    <a:masterClrMapping/>
  </p:clrMapOvr>
  <mc:AlternateContent xmlns:mc="http://schemas.openxmlformats.org/markup-compatibility/2006" xmlns:p14="http://schemas.microsoft.com/office/powerpoint/2010/main">
    <mc:Choice Requires="p14">
      <p:transition spd="slow" p14:dur="2000" advTm="31289"/>
    </mc:Choice>
    <mc:Fallback xmlns="">
      <p:transition spd="slow" advTm="312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778D86-8E90-5C49-B0A3-E817FDD37A15}"/>
              </a:ext>
            </a:extLst>
          </p:cNvPr>
          <p:cNvSpPr>
            <a:spLocks noGrp="1"/>
          </p:cNvSpPr>
          <p:nvPr>
            <p:ph type="title"/>
          </p:nvPr>
        </p:nvSpPr>
        <p:spPr>
          <a:xfrm>
            <a:off x="838200" y="365125"/>
            <a:ext cx="10515600" cy="1148491"/>
          </a:xfrm>
          <a:ln>
            <a:solidFill>
              <a:schemeClr val="accent1"/>
            </a:solidFill>
          </a:ln>
        </p:spPr>
        <p:txBody>
          <a:bodyPr/>
          <a:lstStyle/>
          <a:p>
            <a:r>
              <a:rPr lang="ja-JP" altLang="en-US"/>
              <a:t>畳み込みニューラルネット</a:t>
            </a:r>
            <a:r>
              <a:rPr lang="en-US" altLang="ja-JP" dirty="0"/>
              <a:t>(CNN)</a:t>
            </a:r>
            <a:endParaRPr kumimoji="1" lang="ja-JP" altLang="en-US"/>
          </a:p>
        </p:txBody>
      </p:sp>
      <p:sp>
        <p:nvSpPr>
          <p:cNvPr id="3" name="コンテンツ プレースホルダー 2">
            <a:extLst>
              <a:ext uri="{FF2B5EF4-FFF2-40B4-BE49-F238E27FC236}">
                <a16:creationId xmlns:a16="http://schemas.microsoft.com/office/drawing/2014/main" id="{38DE4D51-6436-0748-8DAE-EBB9251DD4AC}"/>
              </a:ext>
            </a:extLst>
          </p:cNvPr>
          <p:cNvSpPr>
            <a:spLocks noGrp="1"/>
          </p:cNvSpPr>
          <p:nvPr>
            <p:ph idx="1"/>
          </p:nvPr>
        </p:nvSpPr>
        <p:spPr/>
        <p:txBody>
          <a:bodyPr>
            <a:normAutofit/>
          </a:bodyPr>
          <a:lstStyle/>
          <a:p>
            <a:r>
              <a:rPr kumimoji="1" lang="ja-JP" altLang="en-US" sz="2400"/>
              <a:t>生物の神経回路網を数理モデル化した</a:t>
            </a:r>
            <a:r>
              <a:rPr lang="ja-JP" altLang="en-US" sz="2400"/>
              <a:t>ニューラルネットワークに</a:t>
            </a:r>
            <a:r>
              <a:rPr kumimoji="1" lang="ja-JP" altLang="en-US" sz="2400"/>
              <a:t>畳み込み演算を取り入れたものが</a:t>
            </a:r>
            <a:r>
              <a:rPr kumimoji="1" lang="en-US" altLang="ja-JP" sz="2400" dirty="0"/>
              <a:t>CNN</a:t>
            </a:r>
          </a:p>
        </p:txBody>
      </p:sp>
      <p:sp>
        <p:nvSpPr>
          <p:cNvPr id="8" name="テキスト ボックス 7">
            <a:extLst>
              <a:ext uri="{FF2B5EF4-FFF2-40B4-BE49-F238E27FC236}">
                <a16:creationId xmlns:a16="http://schemas.microsoft.com/office/drawing/2014/main" id="{567BCA26-1D2B-A346-B38F-9D3E9CD86144}"/>
              </a:ext>
            </a:extLst>
          </p:cNvPr>
          <p:cNvSpPr txBox="1"/>
          <p:nvPr/>
        </p:nvSpPr>
        <p:spPr>
          <a:xfrm>
            <a:off x="862364" y="2893649"/>
            <a:ext cx="1569660" cy="369332"/>
          </a:xfrm>
          <a:prstGeom prst="rect">
            <a:avLst/>
          </a:prstGeom>
          <a:noFill/>
        </p:spPr>
        <p:txBody>
          <a:bodyPr wrap="none" rtlCol="0">
            <a:spAutoFit/>
          </a:bodyPr>
          <a:lstStyle/>
          <a:p>
            <a:r>
              <a:rPr kumimoji="1" lang="ja-JP" altLang="en-US"/>
              <a:t>畳み込み演算</a:t>
            </a:r>
          </a:p>
        </p:txBody>
      </p:sp>
      <p:sp>
        <p:nvSpPr>
          <p:cNvPr id="9" name="テキスト ボックス 8">
            <a:extLst>
              <a:ext uri="{FF2B5EF4-FFF2-40B4-BE49-F238E27FC236}">
                <a16:creationId xmlns:a16="http://schemas.microsoft.com/office/drawing/2014/main" id="{B3EB5D77-4C1F-7948-867A-8CE9985CFF2D}"/>
              </a:ext>
            </a:extLst>
          </p:cNvPr>
          <p:cNvSpPr txBox="1"/>
          <p:nvPr/>
        </p:nvSpPr>
        <p:spPr>
          <a:xfrm>
            <a:off x="7027030" y="2902193"/>
            <a:ext cx="2159196" cy="369332"/>
          </a:xfrm>
          <a:prstGeom prst="rect">
            <a:avLst/>
          </a:prstGeom>
          <a:noFill/>
        </p:spPr>
        <p:txBody>
          <a:bodyPr wrap="square" rtlCol="0">
            <a:spAutoFit/>
          </a:bodyPr>
          <a:lstStyle/>
          <a:p>
            <a:r>
              <a:rPr kumimoji="1" lang="ja-JP" altLang="en-US"/>
              <a:t>プーリング演算</a:t>
            </a:r>
          </a:p>
        </p:txBody>
      </p:sp>
      <p:sp>
        <p:nvSpPr>
          <p:cNvPr id="12" name="スライド番号プレースホルダー 11">
            <a:extLst>
              <a:ext uri="{FF2B5EF4-FFF2-40B4-BE49-F238E27FC236}">
                <a16:creationId xmlns:a16="http://schemas.microsoft.com/office/drawing/2014/main" id="{813DCFD1-A1CB-9E4D-99B4-408B8A245CB1}"/>
              </a:ext>
            </a:extLst>
          </p:cNvPr>
          <p:cNvSpPr>
            <a:spLocks noGrp="1"/>
          </p:cNvSpPr>
          <p:nvPr>
            <p:ph type="sldNum" sz="quarter" idx="12"/>
          </p:nvPr>
        </p:nvSpPr>
        <p:spPr/>
        <p:txBody>
          <a:bodyPr/>
          <a:lstStyle/>
          <a:p>
            <a:fld id="{FC7454B7-B354-6646-8FAB-ADCE3757C32C}" type="slidenum">
              <a:rPr kumimoji="1" lang="ja-JP" altLang="en-US" smtClean="0"/>
              <a:t>6</a:t>
            </a:fld>
            <a:endParaRPr kumimoji="1" lang="ja-JP" altLang="en-US"/>
          </a:p>
        </p:txBody>
      </p:sp>
      <p:pic>
        <p:nvPicPr>
          <p:cNvPr id="15" name="図 14">
            <a:extLst>
              <a:ext uri="{FF2B5EF4-FFF2-40B4-BE49-F238E27FC236}">
                <a16:creationId xmlns:a16="http://schemas.microsoft.com/office/drawing/2014/main" id="{76F52EBA-899D-094F-9A3B-28C400715F67}"/>
              </a:ext>
            </a:extLst>
          </p:cNvPr>
          <p:cNvPicPr>
            <a:picLocks noChangeAspect="1"/>
          </p:cNvPicPr>
          <p:nvPr/>
        </p:nvPicPr>
        <p:blipFill>
          <a:blip r:embed="rId3"/>
          <a:stretch>
            <a:fillRect/>
          </a:stretch>
        </p:blipFill>
        <p:spPr>
          <a:xfrm>
            <a:off x="457200" y="3427997"/>
            <a:ext cx="6145893" cy="2073195"/>
          </a:xfrm>
          <a:prstGeom prst="rect">
            <a:avLst/>
          </a:prstGeom>
        </p:spPr>
      </p:pic>
      <p:pic>
        <p:nvPicPr>
          <p:cNvPr id="17" name="図 16">
            <a:extLst>
              <a:ext uri="{FF2B5EF4-FFF2-40B4-BE49-F238E27FC236}">
                <a16:creationId xmlns:a16="http://schemas.microsoft.com/office/drawing/2014/main" id="{68EDABB3-2950-814E-B701-58FA69680ABC}"/>
              </a:ext>
            </a:extLst>
          </p:cNvPr>
          <p:cNvPicPr>
            <a:picLocks noChangeAspect="1"/>
          </p:cNvPicPr>
          <p:nvPr/>
        </p:nvPicPr>
        <p:blipFill>
          <a:blip r:embed="rId4"/>
          <a:stretch>
            <a:fillRect/>
          </a:stretch>
        </p:blipFill>
        <p:spPr>
          <a:xfrm>
            <a:off x="7253816" y="3458828"/>
            <a:ext cx="4389967" cy="2749760"/>
          </a:xfrm>
          <a:prstGeom prst="rect">
            <a:avLst/>
          </a:prstGeom>
        </p:spPr>
      </p:pic>
      <p:sp>
        <p:nvSpPr>
          <p:cNvPr id="18" name="円/楕円 17">
            <a:extLst>
              <a:ext uri="{FF2B5EF4-FFF2-40B4-BE49-F238E27FC236}">
                <a16:creationId xmlns:a16="http://schemas.microsoft.com/office/drawing/2014/main" id="{621C2E17-CD98-5B40-9711-FEA7FA6D1B2B}"/>
              </a:ext>
            </a:extLst>
          </p:cNvPr>
          <p:cNvSpPr/>
          <p:nvPr/>
        </p:nvSpPr>
        <p:spPr>
          <a:xfrm>
            <a:off x="1502229" y="4023723"/>
            <a:ext cx="1436914" cy="8817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B0A39C71-7BE2-D140-9C06-23462F4128BE}"/>
              </a:ext>
            </a:extLst>
          </p:cNvPr>
          <p:cNvCxnSpPr/>
          <p:nvPr/>
        </p:nvCxnSpPr>
        <p:spPr>
          <a:xfrm flipV="1">
            <a:off x="2220686" y="4905465"/>
            <a:ext cx="0" cy="9094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390D2DA5-7B4D-2C49-9483-D4ECD5E771D0}"/>
              </a:ext>
            </a:extLst>
          </p:cNvPr>
          <p:cNvSpPr txBox="1"/>
          <p:nvPr/>
        </p:nvSpPr>
        <p:spPr>
          <a:xfrm>
            <a:off x="493031" y="5885423"/>
            <a:ext cx="3877985" cy="646331"/>
          </a:xfrm>
          <a:prstGeom prst="rect">
            <a:avLst/>
          </a:prstGeom>
          <a:noFill/>
        </p:spPr>
        <p:txBody>
          <a:bodyPr wrap="none" rtlCol="0">
            <a:spAutoFit/>
          </a:bodyPr>
          <a:lstStyle/>
          <a:p>
            <a:r>
              <a:rPr kumimoji="1" lang="ja-JP" altLang="en-US"/>
              <a:t>学習によって更新するパラメータは</a:t>
            </a:r>
            <a:endParaRPr kumimoji="1" lang="en-US" altLang="ja-JP" dirty="0"/>
          </a:p>
          <a:p>
            <a:r>
              <a:rPr lang="ja-JP" altLang="en-US"/>
              <a:t>カーネルの値</a:t>
            </a:r>
            <a:endParaRPr kumimoji="1" lang="ja-JP" altLang="en-US"/>
          </a:p>
        </p:txBody>
      </p:sp>
    </p:spTree>
    <p:extLst>
      <p:ext uri="{BB962C8B-B14F-4D97-AF65-F5344CB8AC3E}">
        <p14:creationId xmlns:p14="http://schemas.microsoft.com/office/powerpoint/2010/main" val="1251966371"/>
      </p:ext>
    </p:extLst>
  </p:cSld>
  <p:clrMapOvr>
    <a:masterClrMapping/>
  </p:clrMapOvr>
  <mc:AlternateContent xmlns:mc="http://schemas.openxmlformats.org/markup-compatibility/2006" xmlns:p14="http://schemas.microsoft.com/office/powerpoint/2010/main">
    <mc:Choice Requires="p14">
      <p:transition spd="slow" p14:dur="2000" advTm="25027"/>
    </mc:Choice>
    <mc:Fallback xmlns="">
      <p:transition spd="slow" advTm="2502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E277A-6019-2643-8F67-E2C2A4FEB37D}"/>
              </a:ext>
            </a:extLst>
          </p:cNvPr>
          <p:cNvSpPr>
            <a:spLocks noGrp="1"/>
          </p:cNvSpPr>
          <p:nvPr>
            <p:ph type="title"/>
          </p:nvPr>
        </p:nvSpPr>
        <p:spPr>
          <a:xfrm>
            <a:off x="838200" y="365125"/>
            <a:ext cx="5810250" cy="1325563"/>
          </a:xfrm>
          <a:ln>
            <a:solidFill>
              <a:schemeClr val="accent1"/>
            </a:solidFill>
          </a:ln>
        </p:spPr>
        <p:txBody>
          <a:bodyPr/>
          <a:lstStyle/>
          <a:p>
            <a:r>
              <a:rPr kumimoji="1" lang="ja-JP" altLang="en-US"/>
              <a:t>モデルアーキテクチャ</a:t>
            </a:r>
          </a:p>
        </p:txBody>
      </p:sp>
      <p:sp>
        <p:nvSpPr>
          <p:cNvPr id="3" name="コンテンツ プレースホルダー 2">
            <a:extLst>
              <a:ext uri="{FF2B5EF4-FFF2-40B4-BE49-F238E27FC236}">
                <a16:creationId xmlns:a16="http://schemas.microsoft.com/office/drawing/2014/main" id="{24A2ECB3-17C0-D642-80C5-0E3A4E0A9ACD}"/>
              </a:ext>
            </a:extLst>
          </p:cNvPr>
          <p:cNvSpPr>
            <a:spLocks noGrp="1"/>
          </p:cNvSpPr>
          <p:nvPr>
            <p:ph idx="1"/>
          </p:nvPr>
        </p:nvSpPr>
        <p:spPr>
          <a:xfrm>
            <a:off x="371290" y="1863587"/>
            <a:ext cx="6550901" cy="2410823"/>
          </a:xfrm>
        </p:spPr>
        <p:txBody>
          <a:bodyPr>
            <a:noAutofit/>
          </a:bodyPr>
          <a:lstStyle/>
          <a:p>
            <a:r>
              <a:rPr kumimoji="1" lang="ja-JP" altLang="en-US" sz="2000"/>
              <a:t>カーネルサイズは全て３</a:t>
            </a:r>
            <a:endParaRPr kumimoji="1" lang="en-US" altLang="ja-JP" sz="2000" dirty="0"/>
          </a:p>
          <a:p>
            <a:r>
              <a:rPr lang="ja-JP" altLang="en-US" sz="2000"/>
              <a:t>プーリング層は平均プーリング</a:t>
            </a:r>
            <a:endParaRPr lang="en-US" altLang="ja-JP" sz="2000" dirty="0"/>
          </a:p>
          <a:p>
            <a:r>
              <a:rPr lang="ja-JP" altLang="en-US" sz="2000"/>
              <a:t>非線形変換を行う活性化関数は</a:t>
            </a:r>
            <a:r>
              <a:rPr lang="en-US" altLang="ja-JP" sz="2000" dirty="0" err="1"/>
              <a:t>relu</a:t>
            </a:r>
            <a:r>
              <a:rPr lang="ja-JP" altLang="en-US" sz="2000"/>
              <a:t>関数</a:t>
            </a: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r>
              <a:rPr kumimoji="1" lang="ja-JP" altLang="en-US" sz="2000"/>
              <a:t>損失関数は出力と真値の差を測る最小二乗誤差</a:t>
            </a:r>
            <a:endParaRPr kumimoji="1" lang="en-US" altLang="ja-JP" sz="2000" dirty="0"/>
          </a:p>
          <a:p>
            <a:pPr marL="0" indent="0">
              <a:buNone/>
            </a:pPr>
            <a:r>
              <a:rPr kumimoji="1" lang="ja-JP" altLang="en-US" sz="2000"/>
              <a:t>　　</a:t>
            </a:r>
          </a:p>
        </p:txBody>
      </p:sp>
      <p:pic>
        <p:nvPicPr>
          <p:cNvPr id="5" name="図 4">
            <a:extLst>
              <a:ext uri="{FF2B5EF4-FFF2-40B4-BE49-F238E27FC236}">
                <a16:creationId xmlns:a16="http://schemas.microsoft.com/office/drawing/2014/main" id="{4700AB5E-036E-DA4B-97A6-AE78D0D97850}"/>
              </a:ext>
            </a:extLst>
          </p:cNvPr>
          <p:cNvPicPr>
            <a:picLocks noChangeAspect="1"/>
          </p:cNvPicPr>
          <p:nvPr/>
        </p:nvPicPr>
        <p:blipFill>
          <a:blip r:embed="rId3"/>
          <a:stretch>
            <a:fillRect/>
          </a:stretch>
        </p:blipFill>
        <p:spPr>
          <a:xfrm>
            <a:off x="8314550" y="561690"/>
            <a:ext cx="3689747" cy="5053027"/>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B2DDB5E-3C65-1B4B-B7BC-B970E30145AD}"/>
                  </a:ext>
                </a:extLst>
              </p:cNvPr>
              <p:cNvSpPr txBox="1"/>
              <p:nvPr/>
            </p:nvSpPr>
            <p:spPr>
              <a:xfrm>
                <a:off x="65794" y="4753741"/>
                <a:ext cx="4450276" cy="16936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𝐿</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𝑛</m:t>
                          </m:r>
                        </m:den>
                      </m:f>
                      <m:nary>
                        <m:naryPr>
                          <m:chr m:val="∑"/>
                          <m:limLoc m:val="subSup"/>
                          <m:ctrlPr>
                            <a:rPr kumimoji="1" lang="en-US" altLang="ja-JP" sz="2400" b="0" i="1" smtClean="0">
                              <a:latin typeface="Cambria Math" panose="02040503050406030204" pitchFamily="18" charset="0"/>
                            </a:rPr>
                          </m:ctrlPr>
                        </m:naryPr>
                        <m:sub>
                          <m:r>
                            <m:rPr>
                              <m:brk m:alnAt="25"/>
                            </m:rP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𝑎</m:t>
                                      </m:r>
                                    </m:e>
                                  </m:acc>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e>
                            <m:sup>
                              <m:r>
                                <a:rPr kumimoji="1" lang="en-US" altLang="ja-JP" sz="2400" b="0" i="1" smtClean="0">
                                  <a:latin typeface="Cambria Math" panose="02040503050406030204" pitchFamily="18" charset="0"/>
                                </a:rPr>
                                <m:t>2</m:t>
                              </m:r>
                            </m:sup>
                          </m:sSup>
                        </m:e>
                      </m:nary>
                    </m:oMath>
                  </m:oMathPara>
                </a14:m>
                <a:endParaRPr kumimoji="1" lang="en-US" altLang="ja-JP" sz="2400" dirty="0"/>
              </a:p>
              <a:p>
                <a:endParaRPr lang="en-US" altLang="ja-JP" sz="2800" dirty="0"/>
              </a:p>
              <a:p>
                <a:endParaRPr kumimoji="1" lang="ja-JP" altLang="en-US" sz="2800"/>
              </a:p>
            </p:txBody>
          </p:sp>
        </mc:Choice>
        <mc:Fallback xmlns="">
          <p:sp>
            <p:nvSpPr>
              <p:cNvPr id="6" name="テキスト ボックス 5">
                <a:extLst>
                  <a:ext uri="{FF2B5EF4-FFF2-40B4-BE49-F238E27FC236}">
                    <a16:creationId xmlns:a16="http://schemas.microsoft.com/office/drawing/2014/main" id="{6B2DDB5E-3C65-1B4B-B7BC-B970E30145AD}"/>
                  </a:ext>
                </a:extLst>
              </p:cNvPr>
              <p:cNvSpPr txBox="1">
                <a:spLocks noRot="1" noChangeAspect="1" noMove="1" noResize="1" noEditPoints="1" noAdjustHandles="1" noChangeArrowheads="1" noChangeShapeType="1" noTextEdit="1"/>
              </p:cNvSpPr>
              <p:nvPr/>
            </p:nvSpPr>
            <p:spPr>
              <a:xfrm>
                <a:off x="65794" y="4753741"/>
                <a:ext cx="4450276" cy="1693669"/>
              </a:xfrm>
              <a:prstGeom prst="rect">
                <a:avLst/>
              </a:prstGeom>
              <a:blipFill>
                <a:blip r:embed="rId4"/>
                <a:stretch>
                  <a:fillRect t="-76296" b="-62963"/>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9371287-D8A1-914E-B9E1-21A064957721}"/>
              </a:ext>
            </a:extLst>
          </p:cNvPr>
          <p:cNvSpPr txBox="1"/>
          <p:nvPr/>
        </p:nvSpPr>
        <p:spPr>
          <a:xfrm>
            <a:off x="1957026" y="4723352"/>
            <a:ext cx="960967" cy="276999"/>
          </a:xfrm>
          <a:prstGeom prst="rect">
            <a:avLst/>
          </a:prstGeom>
          <a:noFill/>
        </p:spPr>
        <p:txBody>
          <a:bodyPr wrap="square" rtlCol="0">
            <a:spAutoFit/>
          </a:bodyPr>
          <a:lstStyle/>
          <a:p>
            <a:r>
              <a:rPr kumimoji="1" lang="ja-JP" altLang="en-US" sz="1200"/>
              <a:t>モデル出力</a:t>
            </a:r>
          </a:p>
        </p:txBody>
      </p:sp>
      <p:sp>
        <p:nvSpPr>
          <p:cNvPr id="8" name="スライド番号プレースホルダー 7">
            <a:extLst>
              <a:ext uri="{FF2B5EF4-FFF2-40B4-BE49-F238E27FC236}">
                <a16:creationId xmlns:a16="http://schemas.microsoft.com/office/drawing/2014/main" id="{1B759BEF-B864-E54A-B85D-75853CD4343C}"/>
              </a:ext>
            </a:extLst>
          </p:cNvPr>
          <p:cNvSpPr>
            <a:spLocks noGrp="1"/>
          </p:cNvSpPr>
          <p:nvPr>
            <p:ph type="sldNum" sz="quarter" idx="12"/>
          </p:nvPr>
        </p:nvSpPr>
        <p:spPr/>
        <p:txBody>
          <a:bodyPr/>
          <a:lstStyle/>
          <a:p>
            <a:fld id="{FC7454B7-B354-6646-8FAB-ADCE3757C32C}" type="slidenum">
              <a:rPr kumimoji="1" lang="ja-JP" altLang="en-US" smtClean="0"/>
              <a:t>7</a:t>
            </a:fld>
            <a:endParaRPr kumimoji="1" lang="ja-JP" altLang="en-US"/>
          </a:p>
        </p:txBody>
      </p:sp>
      <p:sp>
        <p:nvSpPr>
          <p:cNvPr id="10" name="正方形/長方形 9">
            <a:extLst>
              <a:ext uri="{FF2B5EF4-FFF2-40B4-BE49-F238E27FC236}">
                <a16:creationId xmlns:a16="http://schemas.microsoft.com/office/drawing/2014/main" id="{2030A216-3C7E-554E-AAF4-AE9C3A7F5AD2}"/>
              </a:ext>
            </a:extLst>
          </p:cNvPr>
          <p:cNvSpPr/>
          <p:nvPr/>
        </p:nvSpPr>
        <p:spPr>
          <a:xfrm>
            <a:off x="2078233" y="4967427"/>
            <a:ext cx="681901" cy="57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0E7502F-5DC0-AC45-AC2D-3AB03C0786FE}"/>
              </a:ext>
            </a:extLst>
          </p:cNvPr>
          <p:cNvSpPr/>
          <p:nvPr/>
        </p:nvSpPr>
        <p:spPr>
          <a:xfrm>
            <a:off x="3059495" y="4967229"/>
            <a:ext cx="635061" cy="5407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13B0593-B2D3-1448-9BF5-7ACB5CBA0916}"/>
              </a:ext>
            </a:extLst>
          </p:cNvPr>
          <p:cNvSpPr txBox="1"/>
          <p:nvPr/>
        </p:nvSpPr>
        <p:spPr>
          <a:xfrm>
            <a:off x="2970418" y="4720596"/>
            <a:ext cx="960967" cy="276999"/>
          </a:xfrm>
          <a:prstGeom prst="rect">
            <a:avLst/>
          </a:prstGeom>
          <a:noFill/>
        </p:spPr>
        <p:txBody>
          <a:bodyPr wrap="square" rtlCol="0">
            <a:spAutoFit/>
          </a:bodyPr>
          <a:lstStyle/>
          <a:p>
            <a:r>
              <a:rPr lang="ja-JP" altLang="en-US" sz="1200"/>
              <a:t>正解ラベル</a:t>
            </a:r>
            <a:endParaRPr kumimoji="1" lang="ja-JP" altLang="en-US" sz="1200"/>
          </a:p>
        </p:txBody>
      </p:sp>
      <p:sp>
        <p:nvSpPr>
          <p:cNvPr id="14" name="正方形/長方形 13">
            <a:extLst>
              <a:ext uri="{FF2B5EF4-FFF2-40B4-BE49-F238E27FC236}">
                <a16:creationId xmlns:a16="http://schemas.microsoft.com/office/drawing/2014/main" id="{0C1D7DAA-8B10-1C4E-88E0-184CDCFB744E}"/>
              </a:ext>
            </a:extLst>
          </p:cNvPr>
          <p:cNvSpPr/>
          <p:nvPr/>
        </p:nvSpPr>
        <p:spPr>
          <a:xfrm>
            <a:off x="8039447" y="1169017"/>
            <a:ext cx="4020775" cy="290338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9DB4C3C-018B-1441-897D-58EBAB33B1DA}"/>
              </a:ext>
            </a:extLst>
          </p:cNvPr>
          <p:cNvSpPr txBox="1"/>
          <p:nvPr/>
        </p:nvSpPr>
        <p:spPr>
          <a:xfrm>
            <a:off x="6761114" y="1349541"/>
            <a:ext cx="1620957" cy="584775"/>
          </a:xfrm>
          <a:prstGeom prst="rect">
            <a:avLst/>
          </a:prstGeom>
          <a:solidFill>
            <a:schemeClr val="bg1"/>
          </a:solidFill>
          <a:ln>
            <a:solidFill>
              <a:schemeClr val="accent1">
                <a:shade val="50000"/>
              </a:schemeClr>
            </a:solidFill>
          </a:ln>
        </p:spPr>
        <p:txBody>
          <a:bodyPr wrap="none" rtlCol="0">
            <a:spAutoFit/>
          </a:bodyPr>
          <a:lstStyle/>
          <a:p>
            <a:r>
              <a:rPr kumimoji="1" lang="ja-JP" altLang="en-US" sz="1600"/>
              <a:t>畳み込み演算と</a:t>
            </a:r>
            <a:endParaRPr kumimoji="1" lang="en-US" altLang="ja-JP" sz="1600" dirty="0"/>
          </a:p>
          <a:p>
            <a:r>
              <a:rPr kumimoji="1" lang="ja-JP" altLang="en-US" sz="1600"/>
              <a:t>プーリング演算</a:t>
            </a:r>
          </a:p>
        </p:txBody>
      </p:sp>
      <p:sp>
        <p:nvSpPr>
          <p:cNvPr id="17" name="正方形/長方形 16">
            <a:extLst>
              <a:ext uri="{FF2B5EF4-FFF2-40B4-BE49-F238E27FC236}">
                <a16:creationId xmlns:a16="http://schemas.microsoft.com/office/drawing/2014/main" id="{9027A613-748C-4340-A439-D21C28C264D1}"/>
              </a:ext>
            </a:extLst>
          </p:cNvPr>
          <p:cNvSpPr/>
          <p:nvPr/>
        </p:nvSpPr>
        <p:spPr>
          <a:xfrm>
            <a:off x="8039446" y="4427459"/>
            <a:ext cx="4020775" cy="87332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ECD28B4-095C-E44A-822B-A5BC335731D9}"/>
              </a:ext>
            </a:extLst>
          </p:cNvPr>
          <p:cNvSpPr txBox="1"/>
          <p:nvPr/>
        </p:nvSpPr>
        <p:spPr>
          <a:xfrm>
            <a:off x="5972898" y="4652580"/>
            <a:ext cx="2236510" cy="338554"/>
          </a:xfrm>
          <a:prstGeom prst="rect">
            <a:avLst/>
          </a:prstGeom>
          <a:solidFill>
            <a:schemeClr val="bg1"/>
          </a:solidFill>
          <a:ln>
            <a:solidFill>
              <a:srgbClr val="FF0000"/>
            </a:solidFill>
          </a:ln>
        </p:spPr>
        <p:txBody>
          <a:bodyPr wrap="none" rtlCol="0">
            <a:spAutoFit/>
          </a:bodyPr>
          <a:lstStyle/>
          <a:p>
            <a:r>
              <a:rPr kumimoji="1" lang="ja-JP" altLang="en-US" sz="1600"/>
              <a:t>パーセプ</a:t>
            </a:r>
            <a:r>
              <a:rPr lang="ja-JP" altLang="en-US" sz="1600"/>
              <a:t>トロンモデル</a:t>
            </a:r>
            <a:endParaRPr kumimoji="1" lang="ja-JP" altLang="en-US" sz="1600"/>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26937733-7B00-8746-A266-524BE3FBF1B1}"/>
                  </a:ext>
                </a:extLst>
              </p:cNvPr>
              <p:cNvSpPr txBox="1"/>
              <p:nvPr/>
            </p:nvSpPr>
            <p:spPr>
              <a:xfrm>
                <a:off x="4621212" y="5600576"/>
                <a:ext cx="5947141" cy="830997"/>
              </a:xfrm>
              <a:prstGeom prst="rect">
                <a:avLst/>
              </a:prstGeom>
              <a:noFill/>
            </p:spPr>
            <p:txBody>
              <a:bodyPr wrap="none" rtlCol="0">
                <a:spAutoFit/>
              </a:bodyPr>
              <a:lstStyle/>
              <a:p>
                <a:r>
                  <a:rPr lang="ja-JP" altLang="en-US" sz="1600"/>
                  <a:t>ニューラルネットワークの一つ。</a:t>
                </a:r>
                <a:endParaRPr lang="en-US" altLang="ja-JP" sz="1600" dirty="0"/>
              </a:p>
              <a:p>
                <a:r>
                  <a:rPr lang="ja-JP" altLang="en-US" sz="1600"/>
                  <a:t>入力</a:t>
                </a:r>
                <a14:m>
                  <m:oMath xmlns:m="http://schemas.openxmlformats.org/officeDocument/2006/math">
                    <m:r>
                      <a:rPr lang="en-US" altLang="ja-JP" sz="1600" b="0" i="1" smtClean="0">
                        <a:latin typeface="Cambria Math" panose="02040503050406030204" pitchFamily="18" charset="0"/>
                      </a:rPr>
                      <m:t>𝑥</m:t>
                    </m:r>
                    <m:r>
                      <a:rPr lang="ja-JP" altLang="en-US" sz="1600" i="1">
                        <a:latin typeface="Cambria Math" panose="02040503050406030204" pitchFamily="18" charset="0"/>
                      </a:rPr>
                      <m:t>に</m:t>
                    </m:r>
                    <m:r>
                      <a:rPr lang="ja-JP" altLang="en-US" sz="1600" i="1" smtClean="0">
                        <a:latin typeface="Cambria Math" panose="02040503050406030204" pitchFamily="18" charset="0"/>
                      </a:rPr>
                      <m:t>重み</m:t>
                    </m:r>
                    <m:r>
                      <a:rPr lang="en-US" altLang="ja-JP" sz="1600" b="0" i="1" smtClean="0">
                        <a:latin typeface="Cambria Math" panose="02040503050406030204" pitchFamily="18" charset="0"/>
                      </a:rPr>
                      <m:t>𝑊</m:t>
                    </m:r>
                  </m:oMath>
                </a14:m>
                <a:r>
                  <a:rPr lang="ja-JP" altLang="en-US" sz="1600" dirty="0"/>
                  <a:t>で線形和</a:t>
                </a:r>
                <a:r>
                  <a:rPr lang="ja-JP" altLang="en-US" sz="1600"/>
                  <a:t>をとりバイアス</a:t>
                </a:r>
                <a14:m>
                  <m:oMath xmlns:m="http://schemas.openxmlformats.org/officeDocument/2006/math">
                    <m:r>
                      <a:rPr lang="en-US" altLang="ja-JP" sz="1600" b="0" i="1" smtClean="0">
                        <a:latin typeface="Cambria Math" panose="02040503050406030204" pitchFamily="18" charset="0"/>
                      </a:rPr>
                      <m:t>𝑏</m:t>
                    </m:r>
                  </m:oMath>
                </a14:m>
                <a:r>
                  <a:rPr lang="ja-JP" altLang="en-US" sz="1600"/>
                  <a:t>を加える演算を行う</a:t>
                </a:r>
                <a:endParaRPr lang="en-US" altLang="ja-JP" sz="1600" dirty="0"/>
              </a:p>
              <a:p>
                <a:r>
                  <a:rPr lang="ja-JP" altLang="en-US" sz="1600"/>
                  <a:t>　　　</a:t>
                </a:r>
                <a:r>
                  <a:rPr lang="en-US" altLang="ja-JP" sz="1600" dirty="0"/>
                  <a:t>        </a:t>
                </a:r>
                <a:r>
                  <a:rPr lang="ja-JP" altLang="en-US" sz="1600"/>
                  <a:t>　　　　</a:t>
                </a:r>
                <a:r>
                  <a:rPr lang="en-US" altLang="ja-JP" sz="1600" dirty="0"/>
                  <a:t>y=</a:t>
                </a:r>
                <a14:m>
                  <m:oMath xmlns:m="http://schemas.openxmlformats.org/officeDocument/2006/math">
                    <m:r>
                      <a:rPr kumimoji="1" lang="en-US" altLang="ja-JP" sz="1600" b="0" i="1" smtClean="0">
                        <a:latin typeface="Cambria Math" panose="02040503050406030204" pitchFamily="18" charset="0"/>
                      </a:rPr>
                      <m:t>𝑊𝑥</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𝑏</m:t>
                    </m:r>
                  </m:oMath>
                </a14:m>
                <a:endParaRPr kumimoji="1" lang="ja-JP" altLang="en-US" sz="1600"/>
              </a:p>
            </p:txBody>
          </p:sp>
        </mc:Choice>
        <mc:Fallback xmlns="">
          <p:sp>
            <p:nvSpPr>
              <p:cNvPr id="19" name="テキスト ボックス 18">
                <a:extLst>
                  <a:ext uri="{FF2B5EF4-FFF2-40B4-BE49-F238E27FC236}">
                    <a16:creationId xmlns:a16="http://schemas.microsoft.com/office/drawing/2014/main" id="{26937733-7B00-8746-A266-524BE3FBF1B1}"/>
                  </a:ext>
                </a:extLst>
              </p:cNvPr>
              <p:cNvSpPr txBox="1">
                <a:spLocks noRot="1" noChangeAspect="1" noMove="1" noResize="1" noEditPoints="1" noAdjustHandles="1" noChangeArrowheads="1" noChangeShapeType="1" noTextEdit="1"/>
              </p:cNvSpPr>
              <p:nvPr/>
            </p:nvSpPr>
            <p:spPr>
              <a:xfrm>
                <a:off x="4621212" y="5600576"/>
                <a:ext cx="5947141" cy="830997"/>
              </a:xfrm>
              <a:prstGeom prst="rect">
                <a:avLst/>
              </a:prstGeom>
              <a:blipFill>
                <a:blip r:embed="rId5"/>
                <a:stretch>
                  <a:fillRect l="-426" t="-1515" b="-9091"/>
                </a:stretch>
              </a:blipFill>
            </p:spPr>
            <p:txBody>
              <a:bodyPr/>
              <a:lstStyle/>
              <a:p>
                <a:r>
                  <a:rPr lang="ja-JP" altLang="en-US">
                    <a:noFill/>
                  </a:rPr>
                  <a:t> </a:t>
                </a:r>
              </a:p>
            </p:txBody>
          </p:sp>
        </mc:Fallback>
      </mc:AlternateContent>
      <p:cxnSp>
        <p:nvCxnSpPr>
          <p:cNvPr id="23" name="直線矢印コネクタ 22">
            <a:extLst>
              <a:ext uri="{FF2B5EF4-FFF2-40B4-BE49-F238E27FC236}">
                <a16:creationId xmlns:a16="http://schemas.microsoft.com/office/drawing/2014/main" id="{0C639F74-D701-6648-8E82-11B3CD4A3EE9}"/>
              </a:ext>
            </a:extLst>
          </p:cNvPr>
          <p:cNvCxnSpPr>
            <a:cxnSpLocks/>
            <a:endCxn id="18" idx="2"/>
          </p:cNvCxnSpPr>
          <p:nvPr/>
        </p:nvCxnSpPr>
        <p:spPr>
          <a:xfrm flipV="1">
            <a:off x="7091153" y="4991134"/>
            <a:ext cx="0" cy="5476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E2D7D565-DB11-8546-BB5B-147D44B07394}"/>
                  </a:ext>
                </a:extLst>
              </p:cNvPr>
              <p:cNvSpPr txBox="1"/>
              <p:nvPr/>
            </p:nvSpPr>
            <p:spPr>
              <a:xfrm>
                <a:off x="1659033" y="3088204"/>
                <a:ext cx="2622769"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𝑟𝑒𝑙𝑢</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𝑥</m:t>
                          </m:r>
                        </m:e>
                      </m:d>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eqArr>
                            <m:eqArrPr>
                              <m:ctrlPr>
                                <a:rPr kumimoji="1" lang="en-US" altLang="ja-JP" b="0" i="1" smtClean="0">
                                  <a:latin typeface="Cambria Math" panose="02040503050406030204" pitchFamily="18" charset="0"/>
                                </a:rPr>
                              </m:ctrlPr>
                            </m:eqArrPr>
                            <m:e>
                              <m:r>
                                <a:rPr kumimoji="1" lang="en-US" altLang="ja-JP" b="0" i="1" smtClean="0">
                                  <a:latin typeface="Cambria Math" panose="02040503050406030204" pitchFamily="18" charset="0"/>
                                </a:rPr>
                                <m:t>&amp;</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ea typeface="Cambria Math" panose="02040503050406030204" pitchFamily="18" charset="0"/>
                                </a:rPr>
                                <m:t>&gt;</m:t>
                              </m:r>
                              <m:r>
                                <a:rPr kumimoji="1" lang="en-US" altLang="ja-JP" b="0" i="1" smtClean="0">
                                  <a:latin typeface="Cambria Math" panose="02040503050406030204" pitchFamily="18" charset="0"/>
                                </a:rPr>
                                <m:t>0</m:t>
                              </m:r>
                            </m:e>
                            <m:e>
                              <m:r>
                                <a:rPr kumimoji="1" lang="en-US" altLang="ja-JP" b="0" i="1" smtClean="0">
                                  <a:latin typeface="Cambria Math" panose="02040503050406030204" pitchFamily="18" charset="0"/>
                                </a:rPr>
                                <m:t>&amp;0,  </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rPr>
                                <m:t>0</m:t>
                              </m:r>
                            </m:e>
                          </m:eqArr>
                        </m:e>
                      </m:d>
                    </m:oMath>
                  </m:oMathPara>
                </a14:m>
                <a:endParaRPr kumimoji="1" lang="ja-JP" altLang="en-US"/>
              </a:p>
            </p:txBody>
          </p:sp>
        </mc:Choice>
        <mc:Fallback xmlns="">
          <p:sp>
            <p:nvSpPr>
              <p:cNvPr id="28" name="テキスト ボックス 27">
                <a:extLst>
                  <a:ext uri="{FF2B5EF4-FFF2-40B4-BE49-F238E27FC236}">
                    <a16:creationId xmlns:a16="http://schemas.microsoft.com/office/drawing/2014/main" id="{E2D7D565-DB11-8546-BB5B-147D44B07394}"/>
                  </a:ext>
                </a:extLst>
              </p:cNvPr>
              <p:cNvSpPr txBox="1">
                <a:spLocks noRot="1" noChangeAspect="1" noMove="1" noResize="1" noEditPoints="1" noAdjustHandles="1" noChangeArrowheads="1" noChangeShapeType="1" noTextEdit="1"/>
              </p:cNvSpPr>
              <p:nvPr/>
            </p:nvSpPr>
            <p:spPr>
              <a:xfrm>
                <a:off x="1659033" y="3088204"/>
                <a:ext cx="2622769" cy="710194"/>
              </a:xfrm>
              <a:prstGeom prst="rect">
                <a:avLst/>
              </a:prstGeom>
              <a:blipFill>
                <a:blip r:embed="rId6"/>
                <a:stretch>
                  <a:fillRect t="-189474" b="-275439"/>
                </a:stretch>
              </a:blipFill>
            </p:spPr>
            <p:txBody>
              <a:bodyPr/>
              <a:lstStyle/>
              <a:p>
                <a:r>
                  <a:rPr lang="ja-JP" altLang="en-US">
                    <a:noFill/>
                  </a:rPr>
                  <a:t> </a:t>
                </a:r>
              </a:p>
            </p:txBody>
          </p:sp>
        </mc:Fallback>
      </mc:AlternateContent>
      <p:pic>
        <p:nvPicPr>
          <p:cNvPr id="30" name="図 29">
            <a:extLst>
              <a:ext uri="{FF2B5EF4-FFF2-40B4-BE49-F238E27FC236}">
                <a16:creationId xmlns:a16="http://schemas.microsoft.com/office/drawing/2014/main" id="{4FD8C25A-F3DA-F64C-A9FA-5EABB9B554E3}"/>
              </a:ext>
            </a:extLst>
          </p:cNvPr>
          <p:cNvPicPr>
            <a:picLocks noChangeAspect="1"/>
          </p:cNvPicPr>
          <p:nvPr/>
        </p:nvPicPr>
        <p:blipFill>
          <a:blip r:embed="rId7"/>
          <a:stretch>
            <a:fillRect/>
          </a:stretch>
        </p:blipFill>
        <p:spPr>
          <a:xfrm>
            <a:off x="4576299" y="3039068"/>
            <a:ext cx="1822881" cy="1235342"/>
          </a:xfrm>
          <a:prstGeom prst="rect">
            <a:avLst/>
          </a:prstGeom>
        </p:spPr>
      </p:pic>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7296FB4A-F50D-2F4A-B209-5F0D3A2E2E9E}"/>
                  </a:ext>
                </a:extLst>
              </p:cNvPr>
              <p:cNvSpPr txBox="1"/>
              <p:nvPr/>
            </p:nvSpPr>
            <p:spPr>
              <a:xfrm>
                <a:off x="5613656" y="6379509"/>
                <a:ext cx="2842701" cy="369332"/>
              </a:xfrm>
              <a:prstGeom prst="rect">
                <a:avLst/>
              </a:prstGeom>
              <a:noFill/>
            </p:spPr>
            <p:txBody>
              <a:bodyPr wrap="none" rtlCol="0">
                <a:spAutoFit/>
              </a:bodyPr>
              <a:lstStyle/>
              <a:p>
                <a14:m>
                  <m:oMath xmlns:m="http://schemas.openxmlformats.org/officeDocument/2006/math">
                    <m:r>
                      <a:rPr lang="en-US" altLang="ja-JP" b="0" i="1" smtClean="0">
                        <a:latin typeface="Cambria Math" panose="02040503050406030204" pitchFamily="18" charset="0"/>
                      </a:rPr>
                      <m:t>𝑊</m:t>
                    </m:r>
                    <m:r>
                      <a:rPr lang="ja-JP" altLang="en-US" i="1">
                        <a:latin typeface="Cambria Math" panose="02040503050406030204" pitchFamily="18" charset="0"/>
                      </a:rPr>
                      <m:t>と</m:t>
                    </m:r>
                    <m:r>
                      <a:rPr lang="en-US" altLang="ja-JP" b="0" i="1" smtClean="0">
                        <a:latin typeface="Cambria Math" panose="02040503050406030204" pitchFamily="18" charset="0"/>
                      </a:rPr>
                      <m:t>𝑏</m:t>
                    </m:r>
                  </m:oMath>
                </a14:m>
                <a:r>
                  <a:rPr kumimoji="1" lang="ja-JP" altLang="en-US"/>
                  <a:t>を学習によって更新</a:t>
                </a:r>
              </a:p>
            </p:txBody>
          </p:sp>
        </mc:Choice>
        <mc:Fallback xmlns="">
          <p:sp>
            <p:nvSpPr>
              <p:cNvPr id="35" name="テキスト ボックス 34">
                <a:extLst>
                  <a:ext uri="{FF2B5EF4-FFF2-40B4-BE49-F238E27FC236}">
                    <a16:creationId xmlns:a16="http://schemas.microsoft.com/office/drawing/2014/main" id="{7296FB4A-F50D-2F4A-B209-5F0D3A2E2E9E}"/>
                  </a:ext>
                </a:extLst>
              </p:cNvPr>
              <p:cNvSpPr txBox="1">
                <a:spLocks noRot="1" noChangeAspect="1" noMove="1" noResize="1" noEditPoints="1" noAdjustHandles="1" noChangeArrowheads="1" noChangeShapeType="1" noTextEdit="1"/>
              </p:cNvSpPr>
              <p:nvPr/>
            </p:nvSpPr>
            <p:spPr>
              <a:xfrm>
                <a:off x="5613656" y="6379509"/>
                <a:ext cx="2842701" cy="369332"/>
              </a:xfrm>
              <a:prstGeom prst="rect">
                <a:avLst/>
              </a:prstGeom>
              <a:blipFill>
                <a:blip r:embed="rId8"/>
                <a:stretch>
                  <a:fillRect t="-3333" r="-444" b="-26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52155401"/>
      </p:ext>
    </p:extLst>
  </p:cSld>
  <p:clrMapOvr>
    <a:masterClrMapping/>
  </p:clrMapOvr>
  <mc:AlternateContent xmlns:mc="http://schemas.openxmlformats.org/markup-compatibility/2006" xmlns:p14="http://schemas.microsoft.com/office/powerpoint/2010/main">
    <mc:Choice Requires="p14">
      <p:transition spd="slow" p14:dur="2000" advTm="35102"/>
    </mc:Choice>
    <mc:Fallback xmlns="">
      <p:transition spd="slow" advTm="351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88596462-2A16-EC44-BDD2-76F0575D48BA}"/>
              </a:ext>
            </a:extLst>
          </p:cNvPr>
          <p:cNvPicPr>
            <a:picLocks noChangeAspect="1"/>
          </p:cNvPicPr>
          <p:nvPr/>
        </p:nvPicPr>
        <p:blipFill>
          <a:blip r:embed="rId3"/>
          <a:stretch>
            <a:fillRect/>
          </a:stretch>
        </p:blipFill>
        <p:spPr>
          <a:xfrm>
            <a:off x="3567920" y="3697739"/>
            <a:ext cx="4310633" cy="2873755"/>
          </a:xfrm>
          <a:prstGeom prst="rect">
            <a:avLst/>
          </a:prstGeom>
        </p:spPr>
      </p:pic>
      <p:sp>
        <p:nvSpPr>
          <p:cNvPr id="2" name="タイトル 1">
            <a:extLst>
              <a:ext uri="{FF2B5EF4-FFF2-40B4-BE49-F238E27FC236}">
                <a16:creationId xmlns:a16="http://schemas.microsoft.com/office/drawing/2014/main" id="{BAEFC50E-7BDE-C84A-AE05-D7BB69671856}"/>
              </a:ext>
            </a:extLst>
          </p:cNvPr>
          <p:cNvSpPr>
            <a:spLocks noGrp="1"/>
          </p:cNvSpPr>
          <p:nvPr>
            <p:ph type="title"/>
          </p:nvPr>
        </p:nvSpPr>
        <p:spPr>
          <a:xfrm>
            <a:off x="838200" y="365125"/>
            <a:ext cx="5810250" cy="1325563"/>
          </a:xfrm>
          <a:ln>
            <a:solidFill>
              <a:schemeClr val="accent1"/>
            </a:solidFill>
          </a:ln>
        </p:spPr>
        <p:txBody>
          <a:bodyPr/>
          <a:lstStyle/>
          <a:p>
            <a:r>
              <a:rPr lang="en-US" altLang="ja-JP" dirty="0"/>
              <a:t>Signal-Noise</a:t>
            </a:r>
            <a:r>
              <a:rPr lang="ja-JP" altLang="en-US"/>
              <a:t>比</a:t>
            </a:r>
            <a:r>
              <a:rPr lang="en-US" altLang="ja-JP" dirty="0"/>
              <a:t>(SNR)</a:t>
            </a:r>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93266A61-AAF1-3941-885E-2D1E4E404C83}"/>
                  </a:ext>
                </a:extLst>
              </p:cNvPr>
              <p:cNvSpPr>
                <a:spLocks noGrp="1"/>
              </p:cNvSpPr>
              <p:nvPr>
                <p:ph idx="1"/>
              </p:nvPr>
            </p:nvSpPr>
            <p:spPr>
              <a:xfrm>
                <a:off x="56077" y="1825625"/>
                <a:ext cx="6914903" cy="5032375"/>
              </a:xfrm>
            </p:spPr>
            <p:txBody>
              <a:bodyPr>
                <a:normAutofit/>
              </a:bodyPr>
              <a:lstStyle/>
              <a:p>
                <a:r>
                  <a:rPr kumimoji="1" lang="en-US" altLang="ja-JP" dirty="0"/>
                  <a:t>SN</a:t>
                </a:r>
                <a:r>
                  <a:rPr lang="en-US" altLang="ja-JP" dirty="0"/>
                  <a:t>R</a:t>
                </a:r>
                <a:r>
                  <a:rPr kumimoji="1" lang="ja-JP" altLang="en-US"/>
                  <a:t>は</a:t>
                </a:r>
                <a:endParaRPr kumimoji="1" lang="en-US" altLang="ja-JP" dirty="0"/>
              </a:p>
              <a:p>
                <a:pPr marL="0" indent="0">
                  <a:buNone/>
                </a:pPr>
                <a:r>
                  <a:rPr kumimoji="1" lang="ja-JP" altLang="en-US"/>
                  <a:t>　</a:t>
                </a:r>
                <a:r>
                  <a:rPr kumimoji="1" lang="en-US" altLang="ja-JP" dirty="0"/>
                  <a:t>sin</a:t>
                </a:r>
                <a:r>
                  <a:rPr kumimoji="1" lang="ja-JP" altLang="en-US"/>
                  <a:t>波形の</a:t>
                </a:r>
                <a:r>
                  <a:rPr kumimoji="1" lang="en-US" altLang="ja-JP" dirty="0"/>
                  <a:t> </a:t>
                </a:r>
                <a14:m>
                  <m:oMath xmlns:m="http://schemas.openxmlformats.org/officeDocument/2006/math">
                    <m:r>
                      <a:rPr kumimoji="1" lang="en-US" altLang="ja-JP" b="0" i="1" smtClean="0">
                        <a:latin typeface="Cambria Math" panose="02040503050406030204" pitchFamily="18" charset="0"/>
                      </a:rPr>
                      <m:t>𝑆</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oMath>
                </a14:m>
                <a:r>
                  <a:rPr kumimoji="1" lang="en-US" altLang="ja-JP" b="0" i="1" dirty="0">
                    <a:latin typeface="Cambria Math" panose="02040503050406030204" pitchFamily="18" charset="0"/>
                  </a:rPr>
                  <a:t> </a:t>
                </a:r>
                <a:r>
                  <a:rPr kumimoji="1" lang="ja-JP" altLang="en-US" b="0" i="1">
                    <a:latin typeface="Cambria Math" panose="02040503050406030204" pitchFamily="18" charset="0"/>
                  </a:rPr>
                  <a:t>、</a:t>
                </a:r>
                <a:r>
                  <a:rPr kumimoji="1" lang="ja-JP" altLang="en-US" b="0">
                    <a:latin typeface="Cambria Math" panose="02040503050406030204" pitchFamily="18" charset="0"/>
                  </a:rPr>
                  <a:t>ガウスノイズ</a:t>
                </a:r>
                <a:r>
                  <a:rPr kumimoji="1" lang="en-US" altLang="ja-JP" b="0" i="1" dirty="0">
                    <a:latin typeface="Cambria Math" panose="02040503050406030204" pitchFamily="18" charset="0"/>
                  </a:rPr>
                  <a:t>N</a:t>
                </a:r>
                <a14:m>
                  <m:oMath xmlns:m="http://schemas.openxmlformats.org/officeDocument/2006/math">
                    <m:d>
                      <m:dPr>
                        <m:ctrlPr>
                          <a:rPr lang="en-US" altLang="ja-JP" i="1">
                            <a:latin typeface="Cambria Math" panose="02040503050406030204" pitchFamily="18" charset="0"/>
                          </a:rPr>
                        </m:ctrlPr>
                      </m:dPr>
                      <m:e>
                        <m:r>
                          <a:rPr lang="en-US" altLang="ja-JP" i="1">
                            <a:latin typeface="Cambria Math" panose="02040503050406030204" pitchFamily="18" charset="0"/>
                          </a:rPr>
                          <m:t>𝑡</m:t>
                        </m:r>
                      </m:e>
                    </m:d>
                  </m:oMath>
                </a14:m>
                <a:r>
                  <a:rPr kumimoji="1" lang="ja-JP" altLang="en-US" b="0">
                    <a:latin typeface="Cambria Math" panose="02040503050406030204" pitchFamily="18" charset="0"/>
                  </a:rPr>
                  <a:t>とした合成波</a:t>
                </a:r>
                <a:endParaRPr kumimoji="1" lang="en-US" altLang="ja-JP" b="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h</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𝑆</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𝑁</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oMath>
                  </m:oMathPara>
                </a14:m>
                <a:endParaRPr kumimoji="1" lang="en-US" altLang="ja-JP" b="0" dirty="0">
                  <a:latin typeface="Cambria Math" panose="02040503050406030204" pitchFamily="18" charset="0"/>
                </a:endParaRPr>
              </a:p>
              <a:p>
                <a:pPr marL="0" indent="0">
                  <a:buNone/>
                </a:pPr>
                <a:r>
                  <a:rPr lang="ja-JP" altLang="en-US">
                    <a:latin typeface="Cambria Math" panose="02040503050406030204" pitchFamily="18" charset="0"/>
                  </a:rPr>
                  <a:t>より</a:t>
                </a:r>
                <a:endParaRPr kumimoji="1" lang="en-US" altLang="ja-JP" b="0" dirty="0">
                  <a:latin typeface="Cambria Math" panose="02040503050406030204" pitchFamily="18" charset="0"/>
                </a:endParaRPr>
              </a:p>
              <a:p>
                <a:pPr marL="0" indent="0">
                  <a:buNone/>
                </a:pPr>
                <a:r>
                  <a:rPr lang="ja-JP" altLang="en-US"/>
                  <a:t>　</a:t>
                </a:r>
                <a14:m>
                  <m:oMath xmlns:m="http://schemas.openxmlformats.org/officeDocument/2006/math">
                    <m:r>
                      <a:rPr kumimoji="1" lang="en-US" altLang="ja-JP" b="0" i="1" smtClean="0">
                        <a:latin typeface="Cambria Math" panose="02040503050406030204" pitchFamily="18" charset="0"/>
                      </a:rPr>
                      <m:t>𝑆𝑁𝑅</m:t>
                    </m:r>
                    <m:r>
                      <a:rPr kumimoji="1" lang="en-US" altLang="ja-JP" b="0" i="1" smtClean="0">
                        <a:latin typeface="Cambria Math" panose="02040503050406030204" pitchFamily="18" charset="0"/>
                      </a:rPr>
                      <m:t>=</m:t>
                    </m:r>
                    <m:rad>
                      <m:radPr>
                        <m:degHide m:val="on"/>
                        <m:ctrlPr>
                          <a:rPr kumimoji="1" lang="en-US" altLang="ja-JP" b="0" i="1" smtClean="0">
                            <a:latin typeface="Cambria Math" panose="02040503050406030204" pitchFamily="18" charset="0"/>
                          </a:rPr>
                        </m:ctrlPr>
                      </m:radPr>
                      <m:deg/>
                      <m:e>
                        <m:f>
                          <m:fPr>
                            <m:ctrlPr>
                              <a:rPr kumimoji="1" lang="en-US" altLang="ja-JP" b="0" i="1" smtClean="0">
                                <a:latin typeface="Cambria Math" panose="02040503050406030204" pitchFamily="18" charset="0"/>
                              </a:rPr>
                            </m:ctrlPr>
                          </m:fPr>
                          <m:num>
                            <m:nary>
                              <m:naryPr>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1</m:t>
                                </m:r>
                              </m:sup>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𝑆</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𝑑𝑡</m:t>
                                </m:r>
                              </m:e>
                            </m:nary>
                          </m:num>
                          <m:den>
                            <m:nary>
                              <m:naryPr>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1</m:t>
                                </m:r>
                              </m:sup>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m:t>
                                    </m:r>
                                    <m:r>
                                      <m:rPr>
                                        <m:sty m:val="p"/>
                                      </m:rPr>
                                      <a:rPr lang="en-US" altLang="ja-JP" i="1">
                                        <a:latin typeface="Cambria Math" panose="02040503050406030204" pitchFamily="18" charset="0"/>
                                      </a:rPr>
                                      <m:t>h</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𝑑𝑡</m:t>
                                </m:r>
                              </m:e>
                            </m:nary>
                          </m:den>
                        </m:f>
                      </m:e>
                    </m:rad>
                  </m:oMath>
                </a14:m>
                <a:endParaRPr kumimoji="1" lang="en-US" altLang="ja-JP" dirty="0"/>
              </a:p>
              <a:p>
                <a:pPr marL="0" indent="0">
                  <a:buNone/>
                </a:pPr>
                <a:r>
                  <a:rPr lang="ja-JP" altLang="en-US"/>
                  <a:t>で計算する。</a:t>
                </a:r>
                <a:endParaRPr kumimoji="1" lang="ja-JP" altLang="en-US"/>
              </a:p>
            </p:txBody>
          </p:sp>
        </mc:Choice>
        <mc:Fallback>
          <p:sp>
            <p:nvSpPr>
              <p:cNvPr id="3" name="コンテンツ プレースホルダー 2">
                <a:extLst>
                  <a:ext uri="{FF2B5EF4-FFF2-40B4-BE49-F238E27FC236}">
                    <a16:creationId xmlns:a16="http://schemas.microsoft.com/office/drawing/2014/main" id="{93266A61-AAF1-3941-885E-2D1E4E404C83}"/>
                  </a:ext>
                </a:extLst>
              </p:cNvPr>
              <p:cNvSpPr>
                <a:spLocks noGrp="1" noRot="1" noChangeAspect="1" noMove="1" noResize="1" noEditPoints="1" noAdjustHandles="1" noChangeArrowheads="1" noChangeShapeType="1" noTextEdit="1"/>
              </p:cNvSpPr>
              <p:nvPr>
                <p:ph idx="1"/>
              </p:nvPr>
            </p:nvSpPr>
            <p:spPr>
              <a:xfrm>
                <a:off x="56077" y="1825625"/>
                <a:ext cx="6914903" cy="5032375"/>
              </a:xfrm>
              <a:blipFill>
                <a:blip r:embed="rId4"/>
                <a:stretch>
                  <a:fillRect l="-1465" t="-2273"/>
                </a:stretch>
              </a:blipFill>
            </p:spPr>
            <p:txBody>
              <a:bodyPr/>
              <a:lstStyle/>
              <a:p>
                <a:r>
                  <a:rPr lang="ja-JP" altLang="en-US">
                    <a:noFill/>
                  </a:rPr>
                  <a:t> </a:t>
                </a:r>
              </a:p>
            </p:txBody>
          </p:sp>
        </mc:Fallback>
      </mc:AlternateContent>
      <p:sp>
        <p:nvSpPr>
          <p:cNvPr id="6" name="スライド番号プレースホルダー 5">
            <a:extLst>
              <a:ext uri="{FF2B5EF4-FFF2-40B4-BE49-F238E27FC236}">
                <a16:creationId xmlns:a16="http://schemas.microsoft.com/office/drawing/2014/main" id="{6C81A33E-814F-6D4C-A559-F5EA065BEB8D}"/>
              </a:ext>
            </a:extLst>
          </p:cNvPr>
          <p:cNvSpPr>
            <a:spLocks noGrp="1"/>
          </p:cNvSpPr>
          <p:nvPr>
            <p:ph type="sldNum" sz="quarter" idx="12"/>
          </p:nvPr>
        </p:nvSpPr>
        <p:spPr/>
        <p:txBody>
          <a:bodyPr/>
          <a:lstStyle/>
          <a:p>
            <a:fld id="{FC7454B7-B354-6646-8FAB-ADCE3757C32C}" type="slidenum">
              <a:rPr kumimoji="1" lang="ja-JP" altLang="en-US" smtClean="0"/>
              <a:t>8</a:t>
            </a:fld>
            <a:endParaRPr kumimoji="1" lang="ja-JP" altLang="en-US"/>
          </a:p>
        </p:txBody>
      </p:sp>
      <p:sp>
        <p:nvSpPr>
          <p:cNvPr id="8" name="右中かっこ 7">
            <a:extLst>
              <a:ext uri="{FF2B5EF4-FFF2-40B4-BE49-F238E27FC236}">
                <a16:creationId xmlns:a16="http://schemas.microsoft.com/office/drawing/2014/main" id="{F6D9D9CA-4A03-C240-A3C1-45464BE04266}"/>
              </a:ext>
            </a:extLst>
          </p:cNvPr>
          <p:cNvSpPr/>
          <p:nvPr/>
        </p:nvSpPr>
        <p:spPr>
          <a:xfrm>
            <a:off x="10454105" y="672070"/>
            <a:ext cx="405801" cy="4097866"/>
          </a:xfrm>
          <a:prstGeom prst="rightBrace">
            <a:avLst>
              <a:gd name="adj1" fmla="val 8333"/>
              <a:gd name="adj2" fmla="val 5206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A78D690-AC9A-C247-8FA4-864B850EB90B}"/>
              </a:ext>
            </a:extLst>
          </p:cNvPr>
          <p:cNvSpPr txBox="1"/>
          <p:nvPr/>
        </p:nvSpPr>
        <p:spPr>
          <a:xfrm>
            <a:off x="10837554" y="2384045"/>
            <a:ext cx="1506981" cy="1323439"/>
          </a:xfrm>
          <a:prstGeom prst="rect">
            <a:avLst/>
          </a:prstGeom>
          <a:noFill/>
        </p:spPr>
        <p:txBody>
          <a:bodyPr wrap="square" rtlCol="0">
            <a:spAutoFit/>
          </a:bodyPr>
          <a:lstStyle/>
          <a:p>
            <a:r>
              <a:rPr kumimoji="1" lang="ja-JP" altLang="en-US" sz="1600"/>
              <a:t>学習モデル</a:t>
            </a:r>
            <a:r>
              <a:rPr kumimoji="1" lang="en-US" altLang="ja-JP" sz="1600" dirty="0"/>
              <a:t>2</a:t>
            </a:r>
            <a:r>
              <a:rPr kumimoji="1" lang="ja-JP" altLang="en-US" sz="1600"/>
              <a:t>の</a:t>
            </a:r>
            <a:endParaRPr kumimoji="1" lang="en-US" altLang="ja-JP" sz="1600" dirty="0"/>
          </a:p>
          <a:p>
            <a:r>
              <a:rPr lang="ja-JP" altLang="en-US" sz="1600"/>
              <a:t>学習データの波形に付加する</a:t>
            </a:r>
            <a:endParaRPr kumimoji="1" lang="ja-JP" altLang="en-US" sz="1600"/>
          </a:p>
        </p:txBody>
      </p:sp>
      <p:sp>
        <p:nvSpPr>
          <p:cNvPr id="12" name="テキスト ボックス 11">
            <a:extLst>
              <a:ext uri="{FF2B5EF4-FFF2-40B4-BE49-F238E27FC236}">
                <a16:creationId xmlns:a16="http://schemas.microsoft.com/office/drawing/2014/main" id="{88739CA0-F5C6-9846-BAAD-F892A3B28789}"/>
              </a:ext>
            </a:extLst>
          </p:cNvPr>
          <p:cNvSpPr txBox="1"/>
          <p:nvPr/>
        </p:nvSpPr>
        <p:spPr>
          <a:xfrm rot="16200000">
            <a:off x="3472010" y="5076276"/>
            <a:ext cx="452368" cy="369332"/>
          </a:xfrm>
          <a:prstGeom prst="rect">
            <a:avLst/>
          </a:prstGeom>
          <a:solidFill>
            <a:schemeClr val="bg1"/>
          </a:solidFill>
        </p:spPr>
        <p:txBody>
          <a:bodyPr wrap="none" rtlCol="0">
            <a:spAutoFit/>
          </a:bodyPr>
          <a:lstStyle/>
          <a:p>
            <a:r>
              <a:rPr kumimoji="1" lang="en-US" altLang="ja-JP" dirty="0" err="1"/>
              <a:t>db</a:t>
            </a:r>
            <a:endParaRPr kumimoji="1" lang="ja-JP" altLang="en-US"/>
          </a:p>
        </p:txBody>
      </p:sp>
      <p:sp>
        <p:nvSpPr>
          <p:cNvPr id="13" name="テキスト ボックス 12">
            <a:extLst>
              <a:ext uri="{FF2B5EF4-FFF2-40B4-BE49-F238E27FC236}">
                <a16:creationId xmlns:a16="http://schemas.microsoft.com/office/drawing/2014/main" id="{96A73E05-B318-BE4B-BB4F-1449ED520F5D}"/>
              </a:ext>
            </a:extLst>
          </p:cNvPr>
          <p:cNvSpPr txBox="1"/>
          <p:nvPr/>
        </p:nvSpPr>
        <p:spPr>
          <a:xfrm>
            <a:off x="5609056" y="6411529"/>
            <a:ext cx="461986" cy="369332"/>
          </a:xfrm>
          <a:prstGeom prst="rect">
            <a:avLst/>
          </a:prstGeom>
          <a:solidFill>
            <a:schemeClr val="bg1"/>
          </a:solidFill>
        </p:spPr>
        <p:txBody>
          <a:bodyPr wrap="none" rtlCol="0">
            <a:spAutoFit/>
          </a:bodyPr>
          <a:lstStyle/>
          <a:p>
            <a:r>
              <a:rPr kumimoji="1" lang="en-US" altLang="ja-JP" dirty="0"/>
              <a:t>Hz</a:t>
            </a:r>
            <a:endParaRPr kumimoji="1" lang="ja-JP" altLang="en-US"/>
          </a:p>
        </p:txBody>
      </p:sp>
      <p:sp>
        <p:nvSpPr>
          <p:cNvPr id="14" name="テキスト ボックス 13">
            <a:extLst>
              <a:ext uri="{FF2B5EF4-FFF2-40B4-BE49-F238E27FC236}">
                <a16:creationId xmlns:a16="http://schemas.microsoft.com/office/drawing/2014/main" id="{9224E835-F531-9C45-A60F-017B5B2B08FF}"/>
              </a:ext>
            </a:extLst>
          </p:cNvPr>
          <p:cNvSpPr txBox="1"/>
          <p:nvPr/>
        </p:nvSpPr>
        <p:spPr>
          <a:xfrm>
            <a:off x="4357870" y="3717143"/>
            <a:ext cx="2890535" cy="369332"/>
          </a:xfrm>
          <a:prstGeom prst="rect">
            <a:avLst/>
          </a:prstGeom>
          <a:noFill/>
        </p:spPr>
        <p:txBody>
          <a:bodyPr wrap="none" rtlCol="0">
            <a:spAutoFit/>
          </a:bodyPr>
          <a:lstStyle/>
          <a:p>
            <a:r>
              <a:rPr kumimoji="1" lang="en-US" altLang="ja-JP" dirty="0"/>
              <a:t>SNR=</a:t>
            </a:r>
            <a:r>
              <a:rPr kumimoji="1" lang="en-US" altLang="ja-JP" dirty="0">
                <a:solidFill>
                  <a:schemeClr val="accent2"/>
                </a:solidFill>
              </a:rPr>
              <a:t>0.586</a:t>
            </a:r>
            <a:r>
              <a:rPr kumimoji="1" lang="ja-JP" altLang="en-US"/>
              <a:t>と</a:t>
            </a:r>
            <a:r>
              <a:rPr kumimoji="1" lang="en-US" altLang="ja-JP" dirty="0">
                <a:solidFill>
                  <a:srgbClr val="00B0F0"/>
                </a:solidFill>
              </a:rPr>
              <a:t>0.074</a:t>
            </a:r>
            <a:r>
              <a:rPr kumimoji="1" lang="ja-JP" altLang="en-US"/>
              <a:t>の比較</a:t>
            </a:r>
          </a:p>
        </p:txBody>
      </p:sp>
      <p:pic>
        <p:nvPicPr>
          <p:cNvPr id="26" name="図 25">
            <a:extLst>
              <a:ext uri="{FF2B5EF4-FFF2-40B4-BE49-F238E27FC236}">
                <a16:creationId xmlns:a16="http://schemas.microsoft.com/office/drawing/2014/main" id="{B57FFBAA-C3BD-A24C-B320-E1E1EDDAA427}"/>
              </a:ext>
            </a:extLst>
          </p:cNvPr>
          <p:cNvPicPr>
            <a:picLocks noChangeAspect="1"/>
          </p:cNvPicPr>
          <p:nvPr/>
        </p:nvPicPr>
        <p:blipFill>
          <a:blip r:embed="rId5"/>
          <a:stretch>
            <a:fillRect/>
          </a:stretch>
        </p:blipFill>
        <p:spPr>
          <a:xfrm>
            <a:off x="7688515" y="250996"/>
            <a:ext cx="2721585" cy="6146096"/>
          </a:xfrm>
          <a:prstGeom prst="rect">
            <a:avLst/>
          </a:prstGeom>
        </p:spPr>
      </p:pic>
    </p:spTree>
    <p:extLst>
      <p:ext uri="{BB962C8B-B14F-4D97-AF65-F5344CB8AC3E}">
        <p14:creationId xmlns:p14="http://schemas.microsoft.com/office/powerpoint/2010/main" val="550398554"/>
      </p:ext>
    </p:extLst>
  </p:cSld>
  <p:clrMapOvr>
    <a:masterClrMapping/>
  </p:clrMapOvr>
  <mc:AlternateContent xmlns:mc="http://schemas.openxmlformats.org/markup-compatibility/2006" xmlns:p14="http://schemas.microsoft.com/office/powerpoint/2010/main">
    <mc:Choice Requires="p14">
      <p:transition spd="slow" p14:dur="2000" advTm="33915"/>
    </mc:Choice>
    <mc:Fallback xmlns="">
      <p:transition spd="slow" advTm="3391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BF5276-1E30-2F4B-95CF-5FFDFD270877}"/>
              </a:ext>
            </a:extLst>
          </p:cNvPr>
          <p:cNvSpPr>
            <a:spLocks noGrp="1"/>
          </p:cNvSpPr>
          <p:nvPr>
            <p:ph type="title"/>
          </p:nvPr>
        </p:nvSpPr>
        <p:spPr>
          <a:xfrm>
            <a:off x="723900" y="365125"/>
            <a:ext cx="11353800" cy="1325563"/>
          </a:xfrm>
          <a:ln>
            <a:solidFill>
              <a:schemeClr val="accent1"/>
            </a:solidFill>
          </a:ln>
        </p:spPr>
        <p:txBody>
          <a:bodyPr/>
          <a:lstStyle/>
          <a:p>
            <a:r>
              <a:rPr lang="en-US" altLang="ja-JP" dirty="0"/>
              <a:t>1</a:t>
            </a:r>
            <a:r>
              <a:rPr kumimoji="1" lang="en-US" altLang="ja-JP" dirty="0"/>
              <a:t>.</a:t>
            </a:r>
            <a:r>
              <a:rPr kumimoji="1" lang="ja-JP" altLang="en-US" sz="4000"/>
              <a:t>ノイズ入りデータから周波数とその振幅の推定</a:t>
            </a:r>
          </a:p>
        </p:txBody>
      </p:sp>
      <p:sp>
        <p:nvSpPr>
          <p:cNvPr id="3" name="コンテンツ プレースホルダー 2">
            <a:extLst>
              <a:ext uri="{FF2B5EF4-FFF2-40B4-BE49-F238E27FC236}">
                <a16:creationId xmlns:a16="http://schemas.microsoft.com/office/drawing/2014/main" id="{8DE06B4E-0FF3-8843-B185-F7421B7BFA6C}"/>
              </a:ext>
            </a:extLst>
          </p:cNvPr>
          <p:cNvSpPr>
            <a:spLocks noGrp="1"/>
          </p:cNvSpPr>
          <p:nvPr>
            <p:ph idx="1"/>
          </p:nvPr>
        </p:nvSpPr>
        <p:spPr/>
        <p:txBody>
          <a:bodyPr>
            <a:normAutofit lnSpcReduction="10000"/>
          </a:bodyPr>
          <a:lstStyle/>
          <a:p>
            <a:r>
              <a:rPr kumimoji="1" lang="ja-JP" altLang="en-US" sz="2400"/>
              <a:t>重力波干渉計で受信されるノイズの多いデータへの応用を考え、ノイズ入りデータに対しての精度を検証する。</a:t>
            </a:r>
            <a:endParaRPr lang="en-US" altLang="ja-JP" sz="2400" dirty="0"/>
          </a:p>
          <a:p>
            <a:pPr marL="0" indent="0">
              <a:buNone/>
            </a:pPr>
            <a:endParaRPr lang="en-US" altLang="ja-JP" sz="2400" dirty="0"/>
          </a:p>
          <a:p>
            <a:r>
              <a:rPr lang="ja-JP" altLang="en-US" sz="2400"/>
              <a:t>検証は学習モデル</a:t>
            </a:r>
            <a:r>
              <a:rPr lang="en-US" altLang="ja-JP" sz="2400" dirty="0"/>
              <a:t>1</a:t>
            </a:r>
            <a:r>
              <a:rPr lang="ja-JP" altLang="en-US" sz="2400"/>
              <a:t>と学習モデル</a:t>
            </a:r>
            <a:r>
              <a:rPr lang="en-US" altLang="ja-JP" sz="2400" dirty="0"/>
              <a:t>2</a:t>
            </a:r>
            <a:r>
              <a:rPr lang="ja-JP" altLang="en-US" sz="2400"/>
              <a:t>にノイズ入りデータを入力し、そのモデル出力と真値の最小二乗誤差の値から精度の測定と、両モデルの比較を行う。</a:t>
            </a:r>
            <a:endParaRPr lang="en-US" altLang="ja-JP" sz="2400" dirty="0"/>
          </a:p>
          <a:p>
            <a:pPr lvl="1"/>
            <a:endParaRPr lang="en-US" altLang="ja-JP" sz="2000" dirty="0"/>
          </a:p>
          <a:p>
            <a:pPr lvl="1"/>
            <a:endParaRPr lang="en-US" altLang="ja-JP" sz="2000" dirty="0"/>
          </a:p>
          <a:p>
            <a:pPr lvl="1"/>
            <a:endParaRPr lang="en-US" altLang="ja-JP" sz="2000" dirty="0"/>
          </a:p>
          <a:p>
            <a:r>
              <a:rPr lang="ja-JP" altLang="en-US" sz="2400"/>
              <a:t>テストデータ</a:t>
            </a:r>
            <a:endParaRPr lang="en-US" altLang="ja-JP" sz="2400" dirty="0"/>
          </a:p>
          <a:p>
            <a:pPr lvl="1"/>
            <a:r>
              <a:rPr lang="en-US" altLang="ja-JP" dirty="0"/>
              <a:t>41~50Hz</a:t>
            </a:r>
            <a:r>
              <a:rPr lang="ja-JP" altLang="en-US"/>
              <a:t>の自然数の</a:t>
            </a:r>
            <a:r>
              <a:rPr lang="en-US" altLang="ja-JP" dirty="0"/>
              <a:t>sin</a:t>
            </a:r>
            <a:r>
              <a:rPr lang="ja-JP" altLang="en-US"/>
              <a:t>波形に対し</a:t>
            </a:r>
            <a:r>
              <a:rPr lang="en-US" altLang="ja-JP" dirty="0"/>
              <a:t>SNR=1~0.047db</a:t>
            </a:r>
            <a:r>
              <a:rPr lang="ja-JP" altLang="en-US"/>
              <a:t>までの</a:t>
            </a:r>
            <a:r>
              <a:rPr lang="en-US" altLang="ja-JP" dirty="0"/>
              <a:t>15</a:t>
            </a:r>
            <a:r>
              <a:rPr lang="ja-JP" altLang="en-US"/>
              <a:t>段階の強さのガウスノイズを付加したデータ</a:t>
            </a:r>
            <a:endParaRPr lang="en-US" altLang="ja-JP" dirty="0"/>
          </a:p>
          <a:p>
            <a:pPr lvl="1"/>
            <a:endParaRPr lang="en-US" altLang="ja-JP" sz="2800" dirty="0"/>
          </a:p>
          <a:p>
            <a:endParaRPr kumimoji="1" lang="ja-JP" altLang="en-US" sz="3200"/>
          </a:p>
        </p:txBody>
      </p:sp>
      <p:sp>
        <p:nvSpPr>
          <p:cNvPr id="4" name="スライド番号プレースホルダー 3">
            <a:extLst>
              <a:ext uri="{FF2B5EF4-FFF2-40B4-BE49-F238E27FC236}">
                <a16:creationId xmlns:a16="http://schemas.microsoft.com/office/drawing/2014/main" id="{0BF44D39-F431-6E41-BD7B-6BAB0ACF8E5D}"/>
              </a:ext>
            </a:extLst>
          </p:cNvPr>
          <p:cNvSpPr>
            <a:spLocks noGrp="1"/>
          </p:cNvSpPr>
          <p:nvPr>
            <p:ph type="sldNum" sz="quarter" idx="12"/>
          </p:nvPr>
        </p:nvSpPr>
        <p:spPr/>
        <p:txBody>
          <a:bodyPr/>
          <a:lstStyle/>
          <a:p>
            <a:fld id="{FC7454B7-B354-6646-8FAB-ADCE3757C32C}" type="slidenum">
              <a:rPr kumimoji="1" lang="ja-JP" altLang="en-US" smtClean="0"/>
              <a:t>9</a:t>
            </a:fld>
            <a:endParaRPr kumimoji="1" lang="ja-JP" altLang="en-US"/>
          </a:p>
        </p:txBody>
      </p:sp>
      <p:sp>
        <p:nvSpPr>
          <p:cNvPr id="7" name="テキスト ボックス 6">
            <a:extLst>
              <a:ext uri="{FF2B5EF4-FFF2-40B4-BE49-F238E27FC236}">
                <a16:creationId xmlns:a16="http://schemas.microsoft.com/office/drawing/2014/main" id="{5B371076-6050-224E-98B4-88CD1BA6AF99}"/>
              </a:ext>
            </a:extLst>
          </p:cNvPr>
          <p:cNvSpPr txBox="1"/>
          <p:nvPr/>
        </p:nvSpPr>
        <p:spPr>
          <a:xfrm>
            <a:off x="8339666" y="3726738"/>
            <a:ext cx="3852334" cy="707886"/>
          </a:xfrm>
          <a:prstGeom prst="rect">
            <a:avLst/>
          </a:prstGeom>
          <a:noFill/>
        </p:spPr>
        <p:txBody>
          <a:bodyPr wrap="square" rtlCol="0">
            <a:spAutoFit/>
          </a:bodyPr>
          <a:lstStyle/>
          <a:p>
            <a:pPr marL="800100" lvl="1" indent="-342900">
              <a:buFont typeface="Arial" panose="020B0604020202020204" pitchFamily="34" charset="0"/>
              <a:buChar char="•"/>
            </a:pPr>
            <a:r>
              <a:rPr lang="ja-JP" altLang="en-US" sz="2000"/>
              <a:t>学習モデル１</a:t>
            </a:r>
            <a:r>
              <a:rPr lang="en-US" altLang="ja-JP" sz="2000" dirty="0"/>
              <a:t>:</a:t>
            </a:r>
            <a:r>
              <a:rPr lang="ja-JP" altLang="en-US" sz="2000"/>
              <a:t>ノイズなし</a:t>
            </a:r>
            <a:endParaRPr lang="en-US" altLang="ja-JP" sz="2000" dirty="0"/>
          </a:p>
          <a:p>
            <a:pPr marL="800100" lvl="1" indent="-342900">
              <a:buFont typeface="Arial" panose="020B0604020202020204" pitchFamily="34" charset="0"/>
              <a:buChar char="•"/>
            </a:pPr>
            <a:r>
              <a:rPr lang="ja-JP" altLang="en-US" sz="2000"/>
              <a:t>学習モデル２</a:t>
            </a:r>
            <a:r>
              <a:rPr lang="en-US" altLang="ja-JP" sz="2000" dirty="0"/>
              <a:t>;</a:t>
            </a:r>
            <a:r>
              <a:rPr lang="ja-JP" altLang="en-US" sz="2000"/>
              <a:t>ノイズあり</a:t>
            </a:r>
            <a:endParaRPr lang="en-US" altLang="ja-JP" sz="2000" dirty="0"/>
          </a:p>
        </p:txBody>
      </p:sp>
      <p:sp>
        <p:nvSpPr>
          <p:cNvPr id="6" name="左中かっこ 5">
            <a:extLst>
              <a:ext uri="{FF2B5EF4-FFF2-40B4-BE49-F238E27FC236}">
                <a16:creationId xmlns:a16="http://schemas.microsoft.com/office/drawing/2014/main" id="{45B51CB2-D645-C94C-8F19-BCA7253D6EC8}"/>
              </a:ext>
            </a:extLst>
          </p:cNvPr>
          <p:cNvSpPr/>
          <p:nvPr/>
        </p:nvSpPr>
        <p:spPr>
          <a:xfrm rot="10800000" flipH="1">
            <a:off x="8610600" y="3809748"/>
            <a:ext cx="220134" cy="541866"/>
          </a:xfrm>
          <a:prstGeom prst="leftBrace">
            <a:avLst/>
          </a:prstGeom>
          <a:noFill/>
          <a:ln w="127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4725332"/>
      </p:ext>
    </p:extLst>
  </p:cSld>
  <p:clrMapOvr>
    <a:masterClrMapping/>
  </p:clrMapOvr>
  <mc:AlternateContent xmlns:mc="http://schemas.openxmlformats.org/markup-compatibility/2006" xmlns:p14="http://schemas.microsoft.com/office/powerpoint/2010/main">
    <mc:Choice Requires="p14">
      <p:transition spd="slow" p14:dur="2000" advTm="12519"/>
    </mc:Choice>
    <mc:Fallback xmlns="">
      <p:transition spd="slow" advTm="12519"/>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30341</TotalTime>
  <Words>2615</Words>
  <Application>Microsoft Macintosh PowerPoint</Application>
  <PresentationFormat>ワイド画面</PresentationFormat>
  <Paragraphs>271</Paragraphs>
  <Slides>24</Slides>
  <Notes>17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游ゴシック</vt:lpstr>
      <vt:lpstr>游ゴシック Light</vt:lpstr>
      <vt:lpstr>Arial</vt:lpstr>
      <vt:lpstr>Cambria Math</vt:lpstr>
      <vt:lpstr>Office テーマ</vt:lpstr>
      <vt:lpstr>畳み込みニューラルネットによる周波数解析の試み</vt:lpstr>
      <vt:lpstr>重力波と畳み込みニューラルネット</vt:lpstr>
      <vt:lpstr>概要</vt:lpstr>
      <vt:lpstr> 検証にあたっての問題設定</vt:lpstr>
      <vt:lpstr>本研究の畳み込みニューラルネットモデルの全体像</vt:lpstr>
      <vt:lpstr>畳み込みニューラルネット(CNN)</vt:lpstr>
      <vt:lpstr>モデルアーキテクチャ</vt:lpstr>
      <vt:lpstr>Signal-Noise比(SNR)</vt:lpstr>
      <vt:lpstr>1.ノイズ入りデータから周波数とその振幅の推定</vt:lpstr>
      <vt:lpstr>学習モデル１と学習モデル２のノイズに対する精度とその比較</vt:lpstr>
      <vt:lpstr>2.合成波から推定できるか</vt:lpstr>
      <vt:lpstr>学習していない波形との合成波(2-A)最小二乗誤差の値と 学習した波形同士(2-B)の合成波の出力</vt:lpstr>
      <vt:lpstr>3.学習していない周波数とその強さの推定</vt:lpstr>
      <vt:lpstr>テストデータ3-A:学習していない波形(大域的)　　　　　　　　　　　　学習していない波形とノイズの特徴と出力を比較</vt:lpstr>
      <vt:lpstr>テストデータ3-B:学習していない波形(近傍)</vt:lpstr>
      <vt:lpstr>結果と改善点</vt:lpstr>
      <vt:lpstr>補助資料</vt:lpstr>
      <vt:lpstr>ノイズを加えた波形データの特徴</vt:lpstr>
      <vt:lpstr>合成波:学習データ+学習していないデータ</vt:lpstr>
      <vt:lpstr>合成波:学習データ+学習していないデータの特徴の誤差</vt:lpstr>
      <vt:lpstr>合成波:学習データ＋学習データ</vt:lpstr>
      <vt:lpstr>テストデータ2-A ：出力例</vt:lpstr>
      <vt:lpstr>ノイズと学習していない周波数の出力を比較</vt:lpstr>
      <vt:lpstr>プーリング層の違いによる精度の比較</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畳み込みニューラルネットによる周波数解析</dc:title>
  <dc:creator>Microsoft Office User</dc:creator>
  <cp:lastModifiedBy>Microsoft Office User</cp:lastModifiedBy>
  <cp:revision>272</cp:revision>
  <cp:lastPrinted>2020-02-02T13:31:17Z</cp:lastPrinted>
  <dcterms:created xsi:type="dcterms:W3CDTF">2020-01-19T13:59:41Z</dcterms:created>
  <dcterms:modified xsi:type="dcterms:W3CDTF">2020-02-14T01:05:59Z</dcterms:modified>
</cp:coreProperties>
</file>