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jpg" ContentType="image/pn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7" r:id="rId1"/>
  </p:sldMasterIdLst>
  <p:notesMasterIdLst>
    <p:notesMasterId r:id="rId19"/>
  </p:notesMasterIdLst>
  <p:sldIdLst>
    <p:sldId id="266" r:id="rId2"/>
    <p:sldId id="277" r:id="rId3"/>
    <p:sldId id="271" r:id="rId4"/>
    <p:sldId id="258" r:id="rId5"/>
    <p:sldId id="264" r:id="rId6"/>
    <p:sldId id="276" r:id="rId7"/>
    <p:sldId id="265" r:id="rId8"/>
    <p:sldId id="259" r:id="rId9"/>
    <p:sldId id="274" r:id="rId10"/>
    <p:sldId id="261" r:id="rId11"/>
    <p:sldId id="260" r:id="rId12"/>
    <p:sldId id="268" r:id="rId13"/>
    <p:sldId id="269" r:id="rId14"/>
    <p:sldId id="273" r:id="rId15"/>
    <p:sldId id="272" r:id="rId16"/>
    <p:sldId id="279" r:id="rId17"/>
    <p:sldId id="278" r:id="rId18"/>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5516" autoAdjust="0"/>
  </p:normalViewPr>
  <p:slideViewPr>
    <p:cSldViewPr snapToGrid="0">
      <p:cViewPr varScale="1">
        <p:scale>
          <a:sx n="65" d="100"/>
          <a:sy n="65" d="100"/>
        </p:scale>
        <p:origin x="102" y="78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522CD11-7160-4CC4-8B4D-74BA6EB1C465}" type="datetimeFigureOut">
              <a:rPr kumimoji="1" lang="ja-JP" altLang="en-US" smtClean="0"/>
              <a:t>2020/2/14</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ADDEF3F-E39E-4970-AF2C-300C9757B73F}" type="slidenum">
              <a:rPr kumimoji="1" lang="ja-JP" altLang="en-US" smtClean="0"/>
              <a:t>‹#›</a:t>
            </a:fld>
            <a:endParaRPr kumimoji="1" lang="ja-JP" altLang="en-US"/>
          </a:p>
        </p:txBody>
      </p:sp>
    </p:spTree>
    <p:extLst>
      <p:ext uri="{BB962C8B-B14F-4D97-AF65-F5344CB8AC3E}">
        <p14:creationId xmlns:p14="http://schemas.microsoft.com/office/powerpoint/2010/main" val="9946890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ADDEF3F-E39E-4970-AF2C-300C9757B73F}" type="slidenum">
              <a:rPr kumimoji="1" lang="ja-JP" altLang="en-US" smtClean="0"/>
              <a:t>2</a:t>
            </a:fld>
            <a:endParaRPr kumimoji="1" lang="ja-JP" altLang="en-US"/>
          </a:p>
        </p:txBody>
      </p:sp>
    </p:spTree>
    <p:extLst>
      <p:ext uri="{BB962C8B-B14F-4D97-AF65-F5344CB8AC3E}">
        <p14:creationId xmlns:p14="http://schemas.microsoft.com/office/powerpoint/2010/main" val="365578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DDEF3F-E39E-4970-AF2C-300C9757B73F}" type="slidenum">
              <a:rPr kumimoji="1" lang="ja-JP" altLang="en-US" smtClean="0"/>
              <a:t>5</a:t>
            </a:fld>
            <a:endParaRPr kumimoji="1" lang="ja-JP" altLang="en-US"/>
          </a:p>
        </p:txBody>
      </p:sp>
    </p:spTree>
    <p:extLst>
      <p:ext uri="{BB962C8B-B14F-4D97-AF65-F5344CB8AC3E}">
        <p14:creationId xmlns:p14="http://schemas.microsoft.com/office/powerpoint/2010/main" val="287082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ADDEF3F-E39E-4970-AF2C-300C9757B73F}" type="slidenum">
              <a:rPr kumimoji="1" lang="ja-JP" altLang="en-US" smtClean="0"/>
              <a:t>6</a:t>
            </a:fld>
            <a:endParaRPr kumimoji="1" lang="ja-JP" altLang="en-US"/>
          </a:p>
        </p:txBody>
      </p:sp>
    </p:spTree>
    <p:extLst>
      <p:ext uri="{BB962C8B-B14F-4D97-AF65-F5344CB8AC3E}">
        <p14:creationId xmlns:p14="http://schemas.microsoft.com/office/powerpoint/2010/main" val="3491874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2871ECB-C83A-4E35-9F66-03668D027EC0}" type="datetime1">
              <a:rPr kumimoji="1" lang="ja-JP" altLang="en-US" smtClean="0"/>
              <a:t>2020/2/14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FF84B9-C1DE-4D2E-B324-C769835166AA}" type="slidenum">
              <a:rPr kumimoji="1" lang="ja-JP" altLang="en-US" smtClean="0"/>
              <a:t>‹#›</a:t>
            </a:fld>
            <a:endParaRPr kumimoji="1" lang="ja-JP" altLang="en-US"/>
          </a:p>
        </p:txBody>
      </p:sp>
    </p:spTree>
    <p:extLst>
      <p:ext uri="{BB962C8B-B14F-4D97-AF65-F5344CB8AC3E}">
        <p14:creationId xmlns:p14="http://schemas.microsoft.com/office/powerpoint/2010/main" val="133570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E15F24A-292A-43DA-A27E-C7800F4DC97E}" type="datetime1">
              <a:rPr kumimoji="1" lang="ja-JP" altLang="en-US" smtClean="0"/>
              <a:t>2020/2/14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FF84B9-C1DE-4D2E-B324-C769835166AA}" type="slidenum">
              <a:rPr kumimoji="1" lang="ja-JP" altLang="en-US" smtClean="0"/>
              <a:t>‹#›</a:t>
            </a:fld>
            <a:endParaRPr kumimoji="1" lang="ja-JP" altLang="en-US"/>
          </a:p>
        </p:txBody>
      </p:sp>
    </p:spTree>
    <p:extLst>
      <p:ext uri="{BB962C8B-B14F-4D97-AF65-F5344CB8AC3E}">
        <p14:creationId xmlns:p14="http://schemas.microsoft.com/office/powerpoint/2010/main" val="393535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828152F-FDFF-496D-AC84-458C59A056C8}" type="datetime1">
              <a:rPr kumimoji="1" lang="ja-JP" altLang="en-US" smtClean="0"/>
              <a:t>2020/2/14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FF84B9-C1DE-4D2E-B324-C769835166AA}" type="slidenum">
              <a:rPr kumimoji="1" lang="ja-JP" altLang="en-US" smtClean="0"/>
              <a:t>‹#›</a:t>
            </a:fld>
            <a:endParaRPr kumimoji="1" lang="ja-JP" altLang="en-US"/>
          </a:p>
        </p:txBody>
      </p:sp>
    </p:spTree>
    <p:extLst>
      <p:ext uri="{BB962C8B-B14F-4D97-AF65-F5344CB8AC3E}">
        <p14:creationId xmlns:p14="http://schemas.microsoft.com/office/powerpoint/2010/main" val="305982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34123BA-3DED-4551-8C8D-6B97325E47A9}" type="datetime1">
              <a:rPr kumimoji="1" lang="ja-JP" altLang="en-US" smtClean="0"/>
              <a:t>2020/2/14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b="1"/>
            </a:lvl1pPr>
          </a:lstStyle>
          <a:p>
            <a:fld id="{6BFF84B9-C1DE-4D2E-B324-C769835166AA}" type="slidenum">
              <a:rPr lang="ja-JP" altLang="en-US" smtClean="0"/>
              <a:pPr/>
              <a:t>‹#›</a:t>
            </a:fld>
            <a:endParaRPr lang="ja-JP" altLang="en-US" dirty="0"/>
          </a:p>
        </p:txBody>
      </p:sp>
    </p:spTree>
    <p:extLst>
      <p:ext uri="{BB962C8B-B14F-4D97-AF65-F5344CB8AC3E}">
        <p14:creationId xmlns:p14="http://schemas.microsoft.com/office/powerpoint/2010/main" val="131266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34D93-41FD-465B-96E1-E17C6061DE6A}" type="datetime1">
              <a:rPr kumimoji="1" lang="ja-JP" altLang="en-US" smtClean="0"/>
              <a:t>2020/2/14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FF84B9-C1DE-4D2E-B324-C769835166AA}" type="slidenum">
              <a:rPr kumimoji="1" lang="ja-JP" altLang="en-US" smtClean="0"/>
              <a:t>‹#›</a:t>
            </a:fld>
            <a:endParaRPr kumimoji="1" lang="ja-JP" altLang="en-US"/>
          </a:p>
        </p:txBody>
      </p:sp>
    </p:spTree>
    <p:extLst>
      <p:ext uri="{BB962C8B-B14F-4D97-AF65-F5344CB8AC3E}">
        <p14:creationId xmlns:p14="http://schemas.microsoft.com/office/powerpoint/2010/main" val="416791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2BD9D1B-A7C5-4132-BD68-36659FEEAEE5}" type="datetime1">
              <a:rPr kumimoji="1" lang="ja-JP" altLang="en-US" smtClean="0"/>
              <a:t>2020/2/14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FF84B9-C1DE-4D2E-B324-C769835166AA}" type="slidenum">
              <a:rPr kumimoji="1" lang="ja-JP" altLang="en-US" smtClean="0"/>
              <a:t>‹#›</a:t>
            </a:fld>
            <a:endParaRPr kumimoji="1" lang="ja-JP" altLang="en-US"/>
          </a:p>
        </p:txBody>
      </p:sp>
    </p:spTree>
    <p:extLst>
      <p:ext uri="{BB962C8B-B14F-4D97-AF65-F5344CB8AC3E}">
        <p14:creationId xmlns:p14="http://schemas.microsoft.com/office/powerpoint/2010/main" val="165969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208B91D-5DA5-49D2-84CC-8F0A615AA1A7}" type="datetime1">
              <a:rPr kumimoji="1" lang="ja-JP" altLang="en-US" smtClean="0"/>
              <a:t>2020/2/14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FF84B9-C1DE-4D2E-B324-C769835166AA}" type="slidenum">
              <a:rPr kumimoji="1" lang="ja-JP" altLang="en-US" smtClean="0"/>
              <a:t>‹#›</a:t>
            </a:fld>
            <a:endParaRPr kumimoji="1" lang="ja-JP" altLang="en-US"/>
          </a:p>
        </p:txBody>
      </p:sp>
    </p:spTree>
    <p:extLst>
      <p:ext uri="{BB962C8B-B14F-4D97-AF65-F5344CB8AC3E}">
        <p14:creationId xmlns:p14="http://schemas.microsoft.com/office/powerpoint/2010/main" val="1751429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F601FE4-234F-4898-8818-58AE1527D6AD}" type="datetime1">
              <a:rPr kumimoji="1" lang="ja-JP" altLang="en-US" smtClean="0"/>
              <a:t>2020/2/14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FF84B9-C1DE-4D2E-B324-C769835166AA}" type="slidenum">
              <a:rPr kumimoji="1" lang="ja-JP" altLang="en-US" smtClean="0"/>
              <a:t>‹#›</a:t>
            </a:fld>
            <a:endParaRPr kumimoji="1" lang="ja-JP" altLang="en-US"/>
          </a:p>
        </p:txBody>
      </p:sp>
    </p:spTree>
    <p:extLst>
      <p:ext uri="{BB962C8B-B14F-4D97-AF65-F5344CB8AC3E}">
        <p14:creationId xmlns:p14="http://schemas.microsoft.com/office/powerpoint/2010/main" val="247230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913C2A2-6B35-4836-BEA6-32FF0B924CD6}" type="datetime1">
              <a:rPr kumimoji="1" lang="ja-JP" altLang="en-US" smtClean="0"/>
              <a:t>2020/2/14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FF84B9-C1DE-4D2E-B324-C769835166AA}" type="slidenum">
              <a:rPr kumimoji="1" lang="ja-JP" altLang="en-US" smtClean="0"/>
              <a:t>‹#›</a:t>
            </a:fld>
            <a:endParaRPr kumimoji="1" lang="ja-JP" altLang="en-US"/>
          </a:p>
        </p:txBody>
      </p:sp>
    </p:spTree>
    <p:extLst>
      <p:ext uri="{BB962C8B-B14F-4D97-AF65-F5344CB8AC3E}">
        <p14:creationId xmlns:p14="http://schemas.microsoft.com/office/powerpoint/2010/main" val="22953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988ABAB-6F32-4AAE-9313-E5D525FF07B2}" type="datetime1">
              <a:rPr kumimoji="1" lang="ja-JP" altLang="en-US" smtClean="0"/>
              <a:t>2020/2/14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FF84B9-C1DE-4D2E-B324-C769835166AA}" type="slidenum">
              <a:rPr kumimoji="1" lang="ja-JP" altLang="en-US" smtClean="0"/>
              <a:t>‹#›</a:t>
            </a:fld>
            <a:endParaRPr kumimoji="1" lang="ja-JP" altLang="en-US"/>
          </a:p>
        </p:txBody>
      </p:sp>
    </p:spTree>
    <p:extLst>
      <p:ext uri="{BB962C8B-B14F-4D97-AF65-F5344CB8AC3E}">
        <p14:creationId xmlns:p14="http://schemas.microsoft.com/office/powerpoint/2010/main" val="27540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51349FF-A6F7-4CAB-8BE5-F897BBDCB444}" type="datetime1">
              <a:rPr kumimoji="1" lang="ja-JP" altLang="en-US" smtClean="0"/>
              <a:t>2020/2/14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FF84B9-C1DE-4D2E-B324-C769835166AA}" type="slidenum">
              <a:rPr kumimoji="1" lang="ja-JP" altLang="en-US" smtClean="0"/>
              <a:t>‹#›</a:t>
            </a:fld>
            <a:endParaRPr kumimoji="1" lang="ja-JP" altLang="en-US"/>
          </a:p>
        </p:txBody>
      </p:sp>
    </p:spTree>
    <p:extLst>
      <p:ext uri="{BB962C8B-B14F-4D97-AF65-F5344CB8AC3E}">
        <p14:creationId xmlns:p14="http://schemas.microsoft.com/office/powerpoint/2010/main" val="3925271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293CB-94BB-4A95-BA36-7DF079764F94}" type="datetime1">
              <a:rPr kumimoji="1" lang="ja-JP" altLang="en-US" smtClean="0"/>
              <a:t>2020/2/14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6BFF84B9-C1DE-4D2E-B324-C769835166AA}" type="slidenum">
              <a:rPr lang="ja-JP" altLang="en-US" smtClean="0"/>
              <a:pPr/>
              <a:t>‹#›</a:t>
            </a:fld>
            <a:endParaRPr lang="ja-JP" altLang="en-US" dirty="0"/>
          </a:p>
        </p:txBody>
      </p:sp>
    </p:spTree>
    <p:extLst>
      <p:ext uri="{BB962C8B-B14F-4D97-AF65-F5344CB8AC3E}">
        <p14:creationId xmlns:p14="http://schemas.microsoft.com/office/powerpoint/2010/main" val="7648517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0.png"/><Relationship Id="rId7" Type="http://schemas.openxmlformats.org/officeDocument/2006/relationships/image" Target="../media/image41.png"/><Relationship Id="rId2" Type="http://schemas.openxmlformats.org/officeDocument/2006/relationships/image" Target="../media/image330.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60.png"/><Relationship Id="rId4" Type="http://schemas.openxmlformats.org/officeDocument/2006/relationships/image" Target="../media/image3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0.png"/><Relationship Id="rId9"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748006"/>
            <a:ext cx="9144000" cy="2387600"/>
          </a:xfrm>
        </p:spPr>
        <p:txBody>
          <a:bodyPr/>
          <a:lstStyle/>
          <a:p>
            <a:r>
              <a:rPr lang="ja-JP" altLang="en-US" dirty="0"/>
              <a:t>重力モデルの違いによる</a:t>
            </a:r>
            <a:br>
              <a:rPr lang="en-US" altLang="ja-JP" dirty="0"/>
            </a:br>
            <a:r>
              <a:rPr lang="ja-JP" altLang="en-US" dirty="0"/>
              <a:t>最速降下線の比較</a:t>
            </a:r>
            <a:endParaRPr kumimoji="1" lang="ja-JP" altLang="en-US" dirty="0"/>
          </a:p>
        </p:txBody>
      </p:sp>
      <p:sp>
        <p:nvSpPr>
          <p:cNvPr id="3" name="サブタイトル 2"/>
          <p:cNvSpPr>
            <a:spLocks noGrp="1"/>
          </p:cNvSpPr>
          <p:nvPr>
            <p:ph type="subTitle" idx="1"/>
          </p:nvPr>
        </p:nvSpPr>
        <p:spPr>
          <a:xfrm>
            <a:off x="1524000" y="4974674"/>
            <a:ext cx="9144000" cy="1655762"/>
          </a:xfrm>
        </p:spPr>
        <p:txBody>
          <a:bodyPr/>
          <a:lstStyle/>
          <a:p>
            <a:r>
              <a:rPr kumimoji="1" lang="en-US" altLang="ja-JP" dirty="0"/>
              <a:t>B16-096 </a:t>
            </a:r>
            <a:r>
              <a:rPr lang="ja-JP" altLang="en-US" dirty="0"/>
              <a:t>情報システム学科 </a:t>
            </a:r>
            <a:r>
              <a:rPr kumimoji="1" lang="ja-JP" altLang="en-US" dirty="0"/>
              <a:t>山口 莉生</a:t>
            </a:r>
          </a:p>
        </p:txBody>
      </p:sp>
    </p:spTree>
    <p:extLst>
      <p:ext uri="{BB962C8B-B14F-4D97-AF65-F5344CB8AC3E}">
        <p14:creationId xmlns:p14="http://schemas.microsoft.com/office/powerpoint/2010/main" val="226933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35973"/>
            <a:ext cx="10515600" cy="1325563"/>
          </a:xfrm>
        </p:spPr>
        <p:txBody>
          <a:bodyPr/>
          <a:lstStyle/>
          <a:p>
            <a:r>
              <a:rPr lang="ja-JP" altLang="en-US" dirty="0"/>
              <a:t>最速降下線が満たす微分方程式</a:t>
            </a:r>
            <a:r>
              <a:rPr kumimoji="1" lang="en-US" altLang="ja-JP" dirty="0"/>
              <a:t>(2)</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696377" y="1438725"/>
                <a:ext cx="10763120" cy="5183302"/>
              </a:xfrm>
            </p:spPr>
            <p:txBody>
              <a:bodyPr>
                <a:noAutofit/>
              </a:bodyPr>
              <a:lstStyle/>
              <a:p>
                <a:pPr marL="0" indent="0">
                  <a:buNone/>
                </a:pPr>
                <a:r>
                  <a:rPr kumimoji="1" lang="en-US" altLang="ja-JP" sz="2400" dirty="0"/>
                  <a:t>(a) </a:t>
                </a:r>
                <a:r>
                  <a:rPr kumimoji="1" lang="ja-JP" altLang="en-US" sz="2400" dirty="0"/>
                  <a:t>一定重力の場合</a:t>
                </a:r>
                <a:endParaRPr lang="en-US" altLang="ja-JP" sz="2400" dirty="0"/>
              </a:p>
              <a:p>
                <a:pPr marL="0" indent="0" algn="ctr">
                  <a:buNone/>
                </a:pPr>
                <a14:m>
                  <m:oMath xmlns:m="http://schemas.openxmlformats.org/officeDocument/2006/math">
                    <m:sSup>
                      <m:sSupPr>
                        <m:ctrlPr>
                          <a:rPr lang="en-US" altLang="ja-JP" sz="2400" i="1" smtClean="0">
                            <a:latin typeface="Cambria Math" panose="02040503050406030204" pitchFamily="18" charset="0"/>
                          </a:rPr>
                        </m:ctrlPr>
                      </m:sSupPr>
                      <m:e>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𝑦</m:t>
                            </m:r>
                          </m:e>
                          <m:sub>
                            <m:r>
                              <a:rPr lang="en-US" altLang="ja-JP" sz="2400" b="0" i="1" smtClean="0">
                                <a:latin typeface="Cambria Math" panose="02040503050406030204" pitchFamily="18" charset="0"/>
                              </a:rPr>
                              <m:t>1</m:t>
                            </m:r>
                          </m:sub>
                        </m:sSub>
                      </m:e>
                      <m:sup>
                        <m:r>
                          <a:rPr lang="en-US" altLang="ja-JP" sz="2400" b="0" i="1" smtClean="0">
                            <a:latin typeface="Cambria Math" panose="02040503050406030204" pitchFamily="18" charset="0"/>
                          </a:rPr>
                          <m:t>′</m:t>
                        </m:r>
                      </m:sup>
                    </m:sSup>
                  </m:oMath>
                </a14:m>
                <a:r>
                  <a:rPr lang="en-US" altLang="ja-JP" sz="2400" dirty="0"/>
                  <a:t> = </a:t>
                </a:r>
                <a14:m>
                  <m:oMath xmlns:m="http://schemas.openxmlformats.org/officeDocument/2006/math">
                    <m:r>
                      <a:rPr lang="en-US" altLang="ja-JP" sz="2400" i="1" smtClean="0">
                        <a:latin typeface="Cambria Math" panose="02040503050406030204" pitchFamily="18" charset="0"/>
                        <a:ea typeface="Cambria Math" panose="02040503050406030204" pitchFamily="18" charset="0"/>
                      </a:rPr>
                      <m:t>±</m:t>
                    </m:r>
                    <m:rad>
                      <m:radPr>
                        <m:degHide m:val="on"/>
                        <m:ctrlPr>
                          <a:rPr lang="en-US" altLang="ja-JP" sz="2400" i="1" smtClean="0">
                            <a:latin typeface="Cambria Math" panose="02040503050406030204" pitchFamily="18" charset="0"/>
                          </a:rPr>
                        </m:ctrlPr>
                      </m:radPr>
                      <m:deg/>
                      <m:e>
                        <m:f>
                          <m:fPr>
                            <m:ctrlPr>
                              <a:rPr lang="en-US" altLang="ja-JP" sz="2400" i="1" smtClean="0">
                                <a:latin typeface="Cambria Math" panose="02040503050406030204" pitchFamily="18" charset="0"/>
                              </a:rPr>
                            </m:ctrlPr>
                          </m:fPr>
                          <m:num>
                            <m:r>
                              <a:rPr lang="en-US" altLang="ja-JP" sz="2400" b="0" i="1" smtClean="0">
                                <a:latin typeface="Cambria Math" panose="02040503050406030204" pitchFamily="18" charset="0"/>
                              </a:rPr>
                              <m:t>𝐷</m:t>
                            </m:r>
                            <m:r>
                              <a:rPr lang="en-US" altLang="ja-JP" sz="2400" b="0" i="1" smtClean="0">
                                <a:latin typeface="Cambria Math" panose="02040503050406030204" pitchFamily="18" charset="0"/>
                              </a:rPr>
                              <m:t> −</m:t>
                            </m:r>
                            <m:r>
                              <a:rPr lang="en-US" altLang="ja-JP" sz="2400" b="0" i="1" smtClean="0">
                                <a:latin typeface="Cambria Math" panose="02040503050406030204" pitchFamily="18" charset="0"/>
                              </a:rPr>
                              <m:t>𝐻</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num>
                          <m:den>
                            <m:r>
                              <a:rPr lang="en-US" altLang="ja-JP" sz="2400" b="0" i="1" smtClean="0">
                                <a:latin typeface="Cambria Math" panose="02040503050406030204" pitchFamily="18" charset="0"/>
                              </a:rPr>
                              <m:t>𝐻</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den>
                        </m:f>
                      </m:e>
                    </m:rad>
                  </m:oMath>
                </a14:m>
                <a:r>
                  <a:rPr lang="en-US" altLang="ja-JP" sz="2400" dirty="0"/>
                  <a:t>	</a:t>
                </a:r>
              </a:p>
              <a:p>
                <a:pPr marL="0" indent="0">
                  <a:buNone/>
                </a:pPr>
                <a:endParaRPr lang="en-US" altLang="ja-JP" sz="2400" dirty="0"/>
              </a:p>
              <a:p>
                <a:pPr marL="0" indent="0">
                  <a:buNone/>
                </a:pPr>
                <a:r>
                  <a:rPr lang="en-US" altLang="ja-JP" sz="2400" dirty="0"/>
                  <a:t>(b) </a:t>
                </a:r>
                <a:r>
                  <a:rPr lang="ja-JP" altLang="en-US" sz="2400" dirty="0"/>
                  <a:t>万有引力の場合</a:t>
                </a:r>
                <a:endParaRPr lang="en-US" altLang="ja-JP" sz="2400" dirty="0"/>
              </a:p>
              <a:p>
                <a:pPr marL="0" indent="0" algn="ctr">
                  <a:buNone/>
                </a:pPr>
                <a14:m>
                  <m:oMath xmlns:m="http://schemas.openxmlformats.org/officeDocument/2006/math">
                    <m:sSup>
                      <m:sSupPr>
                        <m:ctrlPr>
                          <a:rPr lang="en-US" altLang="ja-JP" sz="2400" i="1" smtClean="0">
                            <a:latin typeface="Cambria Math" panose="02040503050406030204" pitchFamily="18" charset="0"/>
                          </a:rPr>
                        </m:ctrlPr>
                      </m:sSupPr>
                      <m:e>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𝑦</m:t>
                            </m:r>
                          </m:e>
                          <m:sub>
                            <m:r>
                              <a:rPr lang="en-US" altLang="ja-JP" sz="2400" b="0" i="1" smtClean="0">
                                <a:latin typeface="Cambria Math" panose="02040503050406030204" pitchFamily="18" charset="0"/>
                              </a:rPr>
                              <m:t>2</m:t>
                            </m:r>
                          </m:sub>
                        </m:sSub>
                      </m:e>
                      <m:sup>
                        <m:r>
                          <a:rPr lang="en-US" altLang="ja-JP" sz="2400" b="0" i="1" smtClean="0">
                            <a:latin typeface="Cambria Math" panose="02040503050406030204" pitchFamily="18" charset="0"/>
                          </a:rPr>
                          <m:t>′</m:t>
                        </m:r>
                      </m:sup>
                    </m:sSup>
                  </m:oMath>
                </a14:m>
                <a:r>
                  <a:rPr lang="en-US" altLang="ja-JP" sz="2400" dirty="0"/>
                  <a:t> = </a:t>
                </a:r>
                <a14:m>
                  <m:oMath xmlns:m="http://schemas.openxmlformats.org/officeDocument/2006/math">
                    <m:r>
                      <a:rPr lang="en-US" altLang="ja-JP" sz="2400" i="1" smtClean="0">
                        <a:latin typeface="Cambria Math" panose="02040503050406030204" pitchFamily="18" charset="0"/>
                        <a:ea typeface="Cambria Math" panose="02040503050406030204" pitchFamily="18" charset="0"/>
                      </a:rPr>
                      <m:t>±</m:t>
                    </m:r>
                    <m:rad>
                      <m:radPr>
                        <m:degHide m:val="on"/>
                        <m:ctrlPr>
                          <a:rPr lang="en-US" altLang="ja-JP" sz="2400" i="1" smtClean="0">
                            <a:latin typeface="Cambria Math" panose="02040503050406030204" pitchFamily="18" charset="0"/>
                          </a:rPr>
                        </m:ctrlPr>
                      </m:radPr>
                      <m:deg/>
                      <m:e>
                        <m:f>
                          <m:fPr>
                            <m:ctrlPr>
                              <a:rPr lang="en-US" altLang="ja-JP" sz="2400" i="1" smtClean="0">
                                <a:latin typeface="Cambria Math" panose="02040503050406030204" pitchFamily="18" charset="0"/>
                              </a:rPr>
                            </m:ctrlPr>
                          </m:fPr>
                          <m:num>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1+</m:t>
                                </m:r>
                                <m:r>
                                  <a:rPr lang="en-US" altLang="ja-JP" sz="2400" b="0" i="1" smtClean="0">
                                    <a:latin typeface="Cambria Math" panose="02040503050406030204" pitchFamily="18" charset="0"/>
                                  </a:rPr>
                                  <m:t>𝐷</m:t>
                                </m:r>
                              </m:e>
                            </m:d>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𝐻</m:t>
                            </m:r>
                          </m:num>
                          <m:den>
                            <m:r>
                              <a:rPr lang="en-US" altLang="ja-JP" sz="2400" b="0" i="1" smtClean="0">
                                <a:latin typeface="Cambria Math" panose="02040503050406030204" pitchFamily="18" charset="0"/>
                              </a:rPr>
                              <m:t>𝐻</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𝑦</m:t>
                            </m:r>
                          </m:den>
                        </m:f>
                      </m:e>
                    </m:rad>
                  </m:oMath>
                </a14:m>
                <a:endParaRPr lang="en-US" altLang="ja-JP" sz="2400" dirty="0"/>
              </a:p>
              <a:p>
                <a:pPr marL="0" indent="0">
                  <a:buNone/>
                </a:pPr>
                <a:endParaRPr lang="en-US" altLang="ja-JP" sz="2400" dirty="0"/>
              </a:p>
              <a:p>
                <a:pPr marL="0" indent="0">
                  <a:buNone/>
                </a:pPr>
                <a:r>
                  <a:rPr lang="en-US" altLang="ja-JP" sz="2400" dirty="0"/>
                  <a:t>(c) </a:t>
                </a:r>
                <a:r>
                  <a:rPr lang="ja-JP" altLang="en-US" sz="2400" dirty="0"/>
                  <a:t>擬ニュートンポテンシャル</a:t>
                </a:r>
                <a:endParaRPr lang="en-US" altLang="ja-JP" sz="2400" dirty="0"/>
              </a:p>
              <a:p>
                <a:pPr marL="0" indent="0">
                  <a:buNone/>
                </a:pPr>
                <a14:m>
                  <m:oMathPara xmlns:m="http://schemas.openxmlformats.org/officeDocument/2006/math">
                    <m:oMathParaPr>
                      <m:jc m:val="centerGroup"/>
                    </m:oMathParaPr>
                    <m:oMath xmlns:m="http://schemas.openxmlformats.org/officeDocument/2006/math">
                      <m:sSup>
                        <m:sSupPr>
                          <m:ctrlPr>
                            <a:rPr lang="en-US" altLang="ja-JP" sz="2400" i="1" smtClean="0">
                              <a:latin typeface="Cambria Math" panose="02040503050406030204" pitchFamily="18" charset="0"/>
                            </a:rPr>
                          </m:ctrlPr>
                        </m:sSupPr>
                        <m:e>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𝑦</m:t>
                              </m:r>
                            </m:e>
                            <m:sub>
                              <m:r>
                                <a:rPr lang="en-US" altLang="ja-JP" sz="2400" b="0" i="1" smtClean="0">
                                  <a:latin typeface="Cambria Math" panose="02040503050406030204" pitchFamily="18" charset="0"/>
                                </a:rPr>
                                <m:t>3</m:t>
                              </m:r>
                            </m:sub>
                          </m:sSub>
                        </m:e>
                        <m:sup>
                          <m:r>
                            <a:rPr lang="en-US" altLang="ja-JP" sz="2400" b="0" i="1" smtClean="0">
                              <a:latin typeface="Cambria Math" panose="02040503050406030204" pitchFamily="18" charset="0"/>
                            </a:rPr>
                            <m:t>′</m:t>
                          </m:r>
                        </m:sup>
                      </m:sSup>
                      <m:r>
                        <a:rPr lang="en-US" altLang="ja-JP" sz="2400" b="0" i="1" smtClean="0">
                          <a:latin typeface="Cambria Math" panose="02040503050406030204" pitchFamily="18" charset="0"/>
                        </a:rPr>
                        <m:t>= </m:t>
                      </m:r>
                      <m:r>
                        <a:rPr lang="en-US" altLang="ja-JP" sz="2400" i="1">
                          <a:latin typeface="Cambria Math" panose="02040503050406030204" pitchFamily="18" charset="0"/>
                          <a:ea typeface="Cambria Math" panose="02040503050406030204" pitchFamily="18" charset="0"/>
                        </a:rPr>
                        <m:t>±</m:t>
                      </m:r>
                      <m:rad>
                        <m:radPr>
                          <m:degHide m:val="on"/>
                          <m:ctrlPr>
                            <a:rPr lang="en-US" altLang="ja-JP" sz="2400" b="0" i="1" smtClean="0">
                              <a:latin typeface="Cambria Math" panose="02040503050406030204" pitchFamily="18" charset="0"/>
                              <a:ea typeface="Cambria Math" panose="02040503050406030204" pitchFamily="18" charset="0"/>
                            </a:rPr>
                          </m:ctrlPr>
                        </m:radPr>
                        <m:deg/>
                        <m:e>
                          <m:f>
                            <m:fPr>
                              <m:ctrlPr>
                                <a:rPr lang="en-US" altLang="ja-JP" sz="2400" b="0" i="1" smtClean="0">
                                  <a:latin typeface="Cambria Math" panose="02040503050406030204" pitchFamily="18" charset="0"/>
                                  <a:ea typeface="Cambria Math" panose="02040503050406030204" pitchFamily="18" charset="0"/>
                                </a:rPr>
                              </m:ctrlPr>
                            </m:fPr>
                            <m:num>
                              <m:d>
                                <m:dPr>
                                  <m:ctrlPr>
                                    <a:rPr lang="en-US" altLang="ja-JP" sz="2400" b="0" i="1" smtClean="0">
                                      <a:latin typeface="Cambria Math" panose="02040503050406030204" pitchFamily="18" charset="0"/>
                                      <a:ea typeface="Cambria Math" panose="02040503050406030204" pitchFamily="18" charset="0"/>
                                    </a:rPr>
                                  </m:ctrlPr>
                                </m:dPr>
                                <m:e>
                                  <m:r>
                                    <a:rPr lang="en-US" altLang="ja-JP" sz="2400" b="0" i="1" smtClean="0">
                                      <a:latin typeface="Cambria Math" panose="02040503050406030204" pitchFamily="18" charset="0"/>
                                      <a:ea typeface="Cambria Math" panose="02040503050406030204" pitchFamily="18" charset="0"/>
                                    </a:rPr>
                                    <m:t>1+</m:t>
                                  </m:r>
                                  <m:r>
                                    <a:rPr lang="en-US" altLang="ja-JP" sz="2400" b="0" i="1" smtClean="0">
                                      <a:latin typeface="Cambria Math" panose="02040503050406030204" pitchFamily="18" charset="0"/>
                                      <a:ea typeface="Cambria Math" panose="02040503050406030204" pitchFamily="18" charset="0"/>
                                    </a:rPr>
                                    <m:t>𝐷</m:t>
                                  </m:r>
                                </m:e>
                              </m:d>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𝑦</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𝑎</m:t>
                              </m:r>
                              <m:r>
                                <a:rPr lang="en-US" altLang="ja-JP" sz="2400" b="0" i="1" smtClean="0">
                                  <a:latin typeface="Cambria Math" panose="02040503050406030204" pitchFamily="18" charset="0"/>
                                  <a:ea typeface="Cambria Math" panose="02040503050406030204" pitchFamily="18" charset="0"/>
                                </a:rPr>
                                <m:t>) −</m:t>
                              </m:r>
                              <m:r>
                                <a:rPr lang="en-US" altLang="ja-JP" sz="2400" b="0" i="1" smtClean="0">
                                  <a:latin typeface="Cambria Math" panose="02040503050406030204" pitchFamily="18" charset="0"/>
                                  <a:ea typeface="Cambria Math" panose="02040503050406030204" pitchFamily="18" charset="0"/>
                                </a:rPr>
                                <m:t>𝐻</m:t>
                              </m:r>
                            </m:num>
                            <m:den>
                              <m:r>
                                <a:rPr lang="en-US" altLang="ja-JP" sz="2400" b="0" i="1" smtClean="0">
                                  <a:latin typeface="Cambria Math" panose="02040503050406030204" pitchFamily="18" charset="0"/>
                                  <a:ea typeface="Cambria Math" panose="02040503050406030204" pitchFamily="18" charset="0"/>
                                </a:rPr>
                                <m:t>𝐻</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𝑦</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𝑎</m:t>
                              </m:r>
                              <m:r>
                                <a:rPr lang="en-US" altLang="ja-JP" sz="2400" b="0" i="1" smtClean="0">
                                  <a:latin typeface="Cambria Math" panose="02040503050406030204" pitchFamily="18" charset="0"/>
                                  <a:ea typeface="Cambria Math" panose="02040503050406030204" pitchFamily="18" charset="0"/>
                                </a:rPr>
                                <m:t>)</m:t>
                              </m:r>
                            </m:den>
                          </m:f>
                        </m:e>
                      </m:rad>
                    </m:oMath>
                  </m:oMathPara>
                </a14:m>
                <a:endParaRPr lang="en-US" altLang="ja-JP" sz="2400" dirty="0"/>
              </a:p>
              <a:p>
                <a:pPr marL="0" indent="0">
                  <a:buNone/>
                </a:pPr>
                <a:r>
                  <a:rPr lang="ja-JP" altLang="en-US" sz="2400" dirty="0"/>
                  <a:t>それぞれの式を</a:t>
                </a:r>
                <a:r>
                  <a:rPr lang="en-US" altLang="ja-JP" sz="2400" dirty="0"/>
                  <a:t>Runge-</a:t>
                </a:r>
                <a:r>
                  <a:rPr lang="en-US" altLang="ja-JP" sz="2400" dirty="0" err="1"/>
                  <a:t>Kutta</a:t>
                </a:r>
                <a:r>
                  <a:rPr lang="ja-JP" altLang="en-US" sz="2400" dirty="0"/>
                  <a:t>法で解けば、実際の最速降下線になります。</a:t>
                </a:r>
                <a:endParaRPr lang="en-US" altLang="ja-JP"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696377" y="1438725"/>
                <a:ext cx="10763120" cy="5183302"/>
              </a:xfrm>
              <a:blipFill rotWithShape="0">
                <a:blip r:embed="rId2"/>
                <a:stretch>
                  <a:fillRect l="-849" t="-2118" b="-44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8600198" y="1859782"/>
                <a:ext cx="5386304" cy="1521763"/>
              </a:xfrm>
              <a:prstGeom prst="rect">
                <a:avLst/>
              </a:prstGeom>
              <a:noFill/>
            </p:spPr>
            <p:txBody>
              <a:bodyPr wrap="square" rtlCol="0">
                <a:spAutoFit/>
              </a:bodyPr>
              <a:lstStyle/>
              <a:p>
                <a:r>
                  <a:rPr kumimoji="1" lang="en-US" altLang="ja-JP" sz="2000" dirty="0"/>
                  <a:t>H : </a:t>
                </a:r>
                <a:r>
                  <a:rPr lang="ja-JP" altLang="en-US" sz="2000" dirty="0"/>
                  <a:t>初期の高さ </a:t>
                </a:r>
                <a:endParaRPr lang="en-US" altLang="ja-JP" sz="2000" dirty="0"/>
              </a:p>
              <a:p>
                <a:pPr/>
                <a14:m>
                  <m:oMathPara xmlns:m="http://schemas.openxmlformats.org/officeDocument/2006/math">
                    <m:oMathParaPr>
                      <m:jc m:val="left"/>
                    </m:oMathParaPr>
                    <m:oMath xmlns:m="http://schemas.openxmlformats.org/officeDocument/2006/math">
                      <m:r>
                        <a:rPr lang="en-US" altLang="ja-JP" sz="2000" i="1">
                          <a:latin typeface="Cambria Math" panose="02040503050406030204" pitchFamily="18" charset="0"/>
                        </a:rPr>
                        <m:t>𝐷</m:t>
                      </m:r>
                      <m:r>
                        <a:rPr lang="en-US" altLang="ja-JP" sz="2000" i="1">
                          <a:latin typeface="Cambria Math" panose="02040503050406030204" pitchFamily="18" charset="0"/>
                        </a:rPr>
                        <m:t>=[1+</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smtClean="0">
                                      <a:latin typeface="Cambria Math" panose="02040503050406030204" pitchFamily="18" charset="0"/>
                                    </a:rPr>
                                  </m:ctrlPr>
                                </m:fPr>
                                <m:num>
                                  <m:r>
                                    <a:rPr lang="en-US" altLang="ja-JP" sz="200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rPr>
                                    <m:t>𝑦</m:t>
                                  </m:r>
                                </m:num>
                                <m:den>
                                  <m:r>
                                    <a:rPr lang="en-US" altLang="ja-JP" sz="200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rPr>
                                    <m:t>𝑥</m:t>
                                  </m:r>
                                </m:den>
                              </m:f>
                            </m:e>
                          </m:d>
                        </m:e>
                        <m:sup>
                          <m:r>
                            <a:rPr lang="en-US" altLang="ja-JP" sz="2000" i="1">
                              <a:latin typeface="Cambria Math" panose="02040503050406030204" pitchFamily="18" charset="0"/>
                            </a:rPr>
                            <m:t>2</m:t>
                          </m:r>
                        </m:sup>
                      </m:sSup>
                      <m:r>
                        <a:rPr lang="en-US" altLang="ja-JP" sz="2000" b="0" i="1" smtClean="0">
                          <a:latin typeface="Cambria Math" panose="02040503050406030204" pitchFamily="18" charset="0"/>
                        </a:rPr>
                        <m:t>]</m:t>
                      </m:r>
                      <m:r>
                        <a:rPr lang="en-US" altLang="ja-JP" sz="2000" i="1">
                          <a:latin typeface="Cambria Math" panose="02040503050406030204" pitchFamily="18" charset="0"/>
                        </a:rPr>
                        <m:t>(</m:t>
                      </m:r>
                      <m:r>
                        <a:rPr lang="en-US" altLang="ja-JP" sz="2000" i="1">
                          <a:latin typeface="Cambria Math" panose="02040503050406030204" pitchFamily="18" charset="0"/>
                        </a:rPr>
                        <m:t>𝐻</m:t>
                      </m:r>
                      <m:r>
                        <a:rPr lang="en-US" altLang="ja-JP" sz="2000" i="1">
                          <a:latin typeface="Cambria Math" panose="02040503050406030204" pitchFamily="18" charset="0"/>
                        </a:rPr>
                        <m:t>−</m:t>
                      </m:r>
                      <m:r>
                        <a:rPr lang="en-US" altLang="ja-JP" sz="2000" i="1">
                          <a:latin typeface="Cambria Math" panose="02040503050406030204" pitchFamily="18" charset="0"/>
                        </a:rPr>
                        <m:t>𝑦</m:t>
                      </m:r>
                      <m:r>
                        <a:rPr lang="en-US" altLang="ja-JP" sz="2000" i="1">
                          <a:latin typeface="Cambria Math" panose="02040503050406030204" pitchFamily="18" charset="0"/>
                        </a:rPr>
                        <m:t>)</m:t>
                      </m:r>
                    </m:oMath>
                  </m:oMathPara>
                </a14:m>
                <a:endParaRPr lang="en-US" altLang="ja-JP" sz="2000" dirty="0"/>
              </a:p>
              <a:p>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8600198" y="1859782"/>
                <a:ext cx="5386304" cy="1521763"/>
              </a:xfrm>
              <a:prstGeom prst="rect">
                <a:avLst/>
              </a:prstGeom>
              <a:blipFill>
                <a:blip r:embed="rId3"/>
                <a:stretch>
                  <a:fillRect l="-1246" t="-32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AD294EC5-6162-407F-90F7-63988924A312}"/>
                  </a:ext>
                </a:extLst>
              </p:cNvPr>
              <p:cNvSpPr txBox="1"/>
              <p:nvPr/>
            </p:nvSpPr>
            <p:spPr>
              <a:xfrm>
                <a:off x="8600198" y="4867133"/>
                <a:ext cx="3871435" cy="1425455"/>
              </a:xfrm>
              <a:prstGeom prst="rect">
                <a:avLst/>
              </a:prstGeom>
              <a:noFill/>
            </p:spPr>
            <p:txBody>
              <a:bodyPr wrap="square" rtlCol="0">
                <a:spAutoFit/>
              </a:bodyPr>
              <a:lstStyle/>
              <a:p>
                <a14:m>
                  <m:oMath xmlns:m="http://schemas.openxmlformats.org/officeDocument/2006/math">
                    <m:r>
                      <a:rPr kumimoji="1" lang="en-US" altLang="ja-JP" sz="2000" b="0" i="1" smtClean="0">
                        <a:latin typeface="Cambria Math" panose="02040503050406030204" pitchFamily="18" charset="0"/>
                      </a:rPr>
                      <m:t>𝑎</m:t>
                    </m:r>
                    <m:r>
                      <a:rPr kumimoji="1" lang="en-US" altLang="ja-JP" sz="2000" b="0" i="1" smtClean="0">
                        <a:latin typeface="Cambria Math" panose="02040503050406030204" pitchFamily="18" charset="0"/>
                      </a:rPr>
                      <m:t>:</m:t>
                    </m:r>
                    <m:r>
                      <a:rPr lang="ja-JP" altLang="en-US" sz="2000" i="1">
                        <a:latin typeface="Cambria Math" panose="02040503050406030204" pitchFamily="18" charset="0"/>
                      </a:rPr>
                      <m:t>シュワルツシルト</m:t>
                    </m:r>
                  </m:oMath>
                </a14:m>
                <a:r>
                  <a:rPr kumimoji="1" lang="ja-JP" altLang="en-US" sz="2000" dirty="0"/>
                  <a:t>半径</a:t>
                </a:r>
                <a:endParaRPr kumimoji="1" lang="en-US" altLang="ja-JP" sz="2000" dirty="0"/>
              </a:p>
              <a:p>
                <a:pPr/>
                <a14:m>
                  <m:oMathPara xmlns:m="http://schemas.openxmlformats.org/officeDocument/2006/math">
                    <m:oMathParaPr>
                      <m:jc m:val="left"/>
                    </m:oMathParaPr>
                    <m:oMath xmlns:m="http://schemas.openxmlformats.org/officeDocument/2006/math">
                      <m:r>
                        <a:rPr lang="en-US" altLang="ja-JP" sz="2000" i="1">
                          <a:latin typeface="Cambria Math" panose="02040503050406030204" pitchFamily="18" charset="0"/>
                        </a:rPr>
                        <m:t>𝐷</m:t>
                      </m:r>
                      <m:r>
                        <a:rPr lang="en-US" altLang="ja-JP" sz="2000" i="1">
                          <a:latin typeface="Cambria Math" panose="02040503050406030204" pitchFamily="18" charset="0"/>
                        </a:rPr>
                        <m:t>=</m:t>
                      </m:r>
                      <m:f>
                        <m:fPr>
                          <m:ctrlPr>
                            <a:rPr lang="en-US" altLang="ja-JP" sz="2000" i="1">
                              <a:latin typeface="Cambria Math" panose="02040503050406030204" pitchFamily="18" charset="0"/>
                            </a:rPr>
                          </m:ctrlPr>
                        </m:fPr>
                        <m:num>
                          <m:d>
                            <m:dPr>
                              <m:begChr m:val="["/>
                              <m:endChr m:val="]"/>
                              <m:ctrlPr>
                                <a:rPr lang="en-US" altLang="ja-JP" sz="2000" b="0" i="1" smtClean="0">
                                  <a:latin typeface="Cambria Math" panose="02040503050406030204" pitchFamily="18" charset="0"/>
                                </a:rPr>
                              </m:ctrlPr>
                            </m:dPr>
                            <m:e>
                              <m:r>
                                <a:rPr lang="en-US" altLang="ja-JP" sz="2000" i="1">
                                  <a:latin typeface="Cambria Math" panose="02040503050406030204" pitchFamily="18" charset="0"/>
                                </a:rPr>
                                <m:t>1+</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smtClean="0">
                                              <a:latin typeface="Cambria Math" panose="02040503050406030204" pitchFamily="18" charset="0"/>
                                            </a:rPr>
                                          </m:ctrlPr>
                                        </m:fPr>
                                        <m:num>
                                          <m:r>
                                            <a:rPr lang="en-US" altLang="ja-JP" sz="200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rPr>
                                            <m:t>𝑦</m:t>
                                          </m:r>
                                        </m:num>
                                        <m:den>
                                          <m:r>
                                            <a:rPr lang="en-US" altLang="ja-JP" sz="200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rPr>
                                            <m:t>𝑥</m:t>
                                          </m:r>
                                        </m:den>
                                      </m:f>
                                    </m:e>
                                  </m:d>
                                </m:e>
                                <m:sup>
                                  <m:r>
                                    <a:rPr lang="en-US" altLang="ja-JP" sz="2000" i="1">
                                      <a:latin typeface="Cambria Math" panose="02040503050406030204" pitchFamily="18" charset="0"/>
                                    </a:rPr>
                                    <m:t>2</m:t>
                                  </m:r>
                                </m:sup>
                              </m:sSup>
                            </m:e>
                          </m:d>
                          <m:r>
                            <a:rPr lang="en-US" altLang="ja-JP" sz="2000" b="0" i="1" smtClean="0">
                              <a:latin typeface="Cambria Math" panose="02040503050406030204" pitchFamily="18" charset="0"/>
                            </a:rPr>
                            <m:t>[</m:t>
                          </m:r>
                          <m:r>
                            <a:rPr lang="en-US" altLang="ja-JP" sz="2000" i="1">
                              <a:latin typeface="Cambria Math" panose="02040503050406030204" pitchFamily="18" charset="0"/>
                            </a:rPr>
                            <m:t>𝐻</m:t>
                          </m:r>
                          <m:r>
                            <a:rPr lang="en-US" altLang="ja-JP" sz="2000" i="1">
                              <a:latin typeface="Cambria Math" panose="02040503050406030204" pitchFamily="18" charset="0"/>
                            </a:rPr>
                            <m:t>−</m:t>
                          </m:r>
                          <m:d>
                            <m:dPr>
                              <m:ctrlPr>
                                <a:rPr lang="en-US" altLang="ja-JP" sz="2000" i="1">
                                  <a:latin typeface="Cambria Math" panose="02040503050406030204" pitchFamily="18" charset="0"/>
                                </a:rPr>
                              </m:ctrlPr>
                            </m:dPr>
                            <m:e>
                              <m:r>
                                <a:rPr lang="en-US" altLang="ja-JP" sz="2000" i="1">
                                  <a:latin typeface="Cambria Math" panose="02040503050406030204" pitchFamily="18" charset="0"/>
                                </a:rPr>
                                <m:t>𝑦</m:t>
                              </m:r>
                              <m:r>
                                <a:rPr lang="en-US" altLang="ja-JP" sz="2000" i="1">
                                  <a:latin typeface="Cambria Math" panose="02040503050406030204" pitchFamily="18" charset="0"/>
                                </a:rPr>
                                <m:t>−</m:t>
                              </m:r>
                              <m:r>
                                <a:rPr lang="en-US" altLang="ja-JP" sz="2000" i="1">
                                  <a:latin typeface="Cambria Math" panose="02040503050406030204" pitchFamily="18" charset="0"/>
                                </a:rPr>
                                <m:t>𝑎</m:t>
                              </m:r>
                            </m:e>
                          </m:d>
                          <m:r>
                            <a:rPr lang="en-US" altLang="ja-JP" sz="2000" b="0" i="1" smtClean="0">
                              <a:latin typeface="Cambria Math" panose="02040503050406030204" pitchFamily="18" charset="0"/>
                            </a:rPr>
                            <m:t>]</m:t>
                          </m:r>
                        </m:num>
                        <m:den>
                          <m:r>
                            <a:rPr lang="en-US" altLang="ja-JP" sz="2000" i="1">
                              <a:latin typeface="Cambria Math" panose="02040503050406030204" pitchFamily="18" charset="0"/>
                            </a:rPr>
                            <m:t>𝑦</m:t>
                          </m:r>
                          <m:r>
                            <a:rPr lang="en-US" altLang="ja-JP" sz="2000" i="1">
                              <a:latin typeface="Cambria Math" panose="02040503050406030204" pitchFamily="18" charset="0"/>
                            </a:rPr>
                            <m:t>−</m:t>
                          </m:r>
                          <m:r>
                            <a:rPr lang="en-US" altLang="ja-JP" sz="2000" i="1">
                              <a:latin typeface="Cambria Math" panose="02040503050406030204" pitchFamily="18" charset="0"/>
                            </a:rPr>
                            <m:t>𝑎</m:t>
                          </m:r>
                        </m:den>
                      </m:f>
                    </m:oMath>
                  </m:oMathPara>
                </a14:m>
                <a:endParaRPr kumimoji="1" lang="ja-JP" altLang="en-US" sz="2000" dirty="0"/>
              </a:p>
            </p:txBody>
          </p:sp>
        </mc:Choice>
        <mc:Fallback xmlns="">
          <p:sp>
            <p:nvSpPr>
              <p:cNvPr id="6" name="テキスト ボックス 5">
                <a:extLst>
                  <a:ext uri="{FF2B5EF4-FFF2-40B4-BE49-F238E27FC236}">
                    <a16:creationId xmlns:a16="http://schemas.microsoft.com/office/drawing/2014/main" id="{AD294EC5-6162-407F-90F7-63988924A312}"/>
                  </a:ext>
                </a:extLst>
              </p:cNvPr>
              <p:cNvSpPr txBox="1">
                <a:spLocks noRot="1" noChangeAspect="1" noMove="1" noResize="1" noEditPoints="1" noAdjustHandles="1" noChangeArrowheads="1" noChangeShapeType="1" noTextEdit="1"/>
              </p:cNvSpPr>
              <p:nvPr/>
            </p:nvSpPr>
            <p:spPr>
              <a:xfrm>
                <a:off x="8600198" y="4867133"/>
                <a:ext cx="3871435" cy="1425455"/>
              </a:xfrm>
              <a:prstGeom prst="rect">
                <a:avLst/>
              </a:prstGeom>
              <a:blipFill>
                <a:blip r:embed="rId4"/>
                <a:stretch>
                  <a:fillRect t="-341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8097466" y="3511483"/>
                <a:ext cx="3746191" cy="1037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000" i="1" smtClean="0">
                          <a:latin typeface="Cambria Math" panose="02040503050406030204" pitchFamily="18" charset="0"/>
                        </a:rPr>
                        <m:t>𝐷</m:t>
                      </m:r>
                      <m:r>
                        <a:rPr lang="en-US" altLang="ja-JP" sz="2000" i="1" smtClean="0">
                          <a:latin typeface="Cambria Math" panose="02040503050406030204" pitchFamily="18" charset="0"/>
                        </a:rPr>
                        <m:t>=</m:t>
                      </m:r>
                      <m:f>
                        <m:fPr>
                          <m:ctrlPr>
                            <a:rPr lang="en-US" altLang="ja-JP" sz="2000" i="1">
                              <a:latin typeface="Cambria Math" panose="02040503050406030204" pitchFamily="18" charset="0"/>
                            </a:rPr>
                          </m:ctrlPr>
                        </m:fPr>
                        <m:num>
                          <m:r>
                            <a:rPr lang="en-US" altLang="ja-JP" sz="2000" i="1">
                              <a:latin typeface="Cambria Math" panose="02040503050406030204" pitchFamily="18" charset="0"/>
                            </a:rPr>
                            <m:t>(1+</m:t>
                          </m:r>
                          <m:sSup>
                            <m:sSupPr>
                              <m:ctrlPr>
                                <a:rPr lang="en-US" altLang="ja-JP" sz="2000" i="1">
                                  <a:latin typeface="Cambria Math" panose="02040503050406030204" pitchFamily="18" charset="0"/>
                                </a:rPr>
                              </m:ctrlPr>
                            </m:sSupPr>
                            <m:e>
                              <m:d>
                                <m:dPr>
                                  <m:ctrlPr>
                                    <a:rPr lang="en-US" altLang="ja-JP" sz="2000" i="1">
                                      <a:latin typeface="Cambria Math" panose="02040503050406030204" pitchFamily="18" charset="0"/>
                                    </a:rPr>
                                  </m:ctrlPr>
                                </m:dPr>
                                <m:e>
                                  <m:f>
                                    <m:fPr>
                                      <m:ctrlPr>
                                        <a:rPr lang="en-US" altLang="ja-JP" sz="2000" i="1" smtClean="0">
                                          <a:latin typeface="Cambria Math" panose="02040503050406030204" pitchFamily="18" charset="0"/>
                                        </a:rPr>
                                      </m:ctrlPr>
                                    </m:fPr>
                                    <m:num>
                                      <m:r>
                                        <a:rPr lang="en-US" altLang="ja-JP" sz="200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rPr>
                                        <m:t>𝑦</m:t>
                                      </m:r>
                                    </m:num>
                                    <m:den>
                                      <m:r>
                                        <a:rPr lang="en-US" altLang="ja-JP" sz="200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rPr>
                                        <m:t>𝑥</m:t>
                                      </m:r>
                                    </m:den>
                                  </m:f>
                                </m:e>
                              </m:d>
                            </m:e>
                            <m:sup>
                              <m:r>
                                <a:rPr lang="en-US" altLang="ja-JP" sz="2000" i="1">
                                  <a:latin typeface="Cambria Math" panose="02040503050406030204" pitchFamily="18" charset="0"/>
                                </a:rPr>
                                <m:t>2</m:t>
                              </m:r>
                            </m:sup>
                          </m:sSup>
                          <m:r>
                            <a:rPr lang="en-US" altLang="ja-JP" sz="2000" i="1">
                              <a:latin typeface="Cambria Math" panose="02040503050406030204" pitchFamily="18" charset="0"/>
                            </a:rPr>
                            <m:t>)(</m:t>
                          </m:r>
                          <m:r>
                            <a:rPr lang="en-US" altLang="ja-JP" sz="2000" i="1">
                              <a:latin typeface="Cambria Math" panose="02040503050406030204" pitchFamily="18" charset="0"/>
                            </a:rPr>
                            <m:t>𝐻</m:t>
                          </m:r>
                          <m:r>
                            <a:rPr lang="en-US" altLang="ja-JP" sz="2000" i="1">
                              <a:latin typeface="Cambria Math" panose="02040503050406030204" pitchFamily="18" charset="0"/>
                            </a:rPr>
                            <m:t>−</m:t>
                          </m:r>
                          <m:r>
                            <a:rPr lang="en-US" altLang="ja-JP" sz="2000" i="1">
                              <a:latin typeface="Cambria Math" panose="02040503050406030204" pitchFamily="18" charset="0"/>
                            </a:rPr>
                            <m:t>𝑦</m:t>
                          </m:r>
                          <m:r>
                            <a:rPr lang="en-US" altLang="ja-JP" sz="2000" i="1">
                              <a:latin typeface="Cambria Math" panose="02040503050406030204" pitchFamily="18" charset="0"/>
                            </a:rPr>
                            <m:t>)</m:t>
                          </m:r>
                        </m:num>
                        <m:den>
                          <m:r>
                            <a:rPr lang="en-US" altLang="ja-JP" sz="2000" i="1">
                              <a:latin typeface="Cambria Math" panose="02040503050406030204" pitchFamily="18" charset="0"/>
                            </a:rPr>
                            <m:t>𝑦</m:t>
                          </m:r>
                        </m:den>
                      </m:f>
                    </m:oMath>
                  </m:oMathPara>
                </a14:m>
                <a:endParaRPr kumimoji="1" lang="ja-JP" altLang="en-US" sz="20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8097466" y="3511483"/>
                <a:ext cx="3746191" cy="1037785"/>
              </a:xfrm>
              <a:prstGeom prst="rect">
                <a:avLst/>
              </a:prstGeom>
              <a:blipFill>
                <a:blip r:embed="rId5"/>
                <a:stretch>
                  <a:fillRect/>
                </a:stretch>
              </a:blipFill>
            </p:spPr>
            <p:txBody>
              <a:bodyPr/>
              <a:lstStyle/>
              <a:p>
                <a:r>
                  <a:rPr lang="ja-JP" altLang="en-US">
                    <a:noFill/>
                  </a:rPr>
                  <a:t> </a:t>
                </a:r>
              </a:p>
            </p:txBody>
          </p:sp>
        </mc:Fallback>
      </mc:AlternateContent>
      <p:sp>
        <p:nvSpPr>
          <p:cNvPr id="7" name="スライド番号プレースホルダー 6">
            <a:extLst>
              <a:ext uri="{FF2B5EF4-FFF2-40B4-BE49-F238E27FC236}">
                <a16:creationId xmlns:a16="http://schemas.microsoft.com/office/drawing/2014/main" id="{983E1D77-27D3-48AA-8C39-4D5A16D73FEF}"/>
              </a:ext>
            </a:extLst>
          </p:cNvPr>
          <p:cNvSpPr>
            <a:spLocks noGrp="1"/>
          </p:cNvSpPr>
          <p:nvPr>
            <p:ph type="sldNum" sz="quarter" idx="12"/>
          </p:nvPr>
        </p:nvSpPr>
        <p:spPr/>
        <p:txBody>
          <a:bodyPr/>
          <a:lstStyle/>
          <a:p>
            <a:fld id="{6BFF84B9-C1DE-4D2E-B324-C769835166AA}" type="slidenum">
              <a:rPr kumimoji="1" lang="ja-JP" altLang="en-US" smtClean="0"/>
              <a:t>9</a:t>
            </a:fld>
            <a:endParaRPr kumimoji="1" lang="ja-JP" altLang="en-US"/>
          </a:p>
        </p:txBody>
      </p:sp>
    </p:spTree>
    <p:extLst>
      <p:ext uri="{BB962C8B-B14F-4D97-AF65-F5344CB8AC3E}">
        <p14:creationId xmlns:p14="http://schemas.microsoft.com/office/powerpoint/2010/main" val="200302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5909" y="20136"/>
            <a:ext cx="10471356" cy="1280890"/>
          </a:xfrm>
        </p:spPr>
        <p:txBody>
          <a:bodyPr>
            <a:normAutofit/>
          </a:bodyPr>
          <a:lstStyle/>
          <a:p>
            <a:r>
              <a:rPr lang="ja-JP" altLang="en-US" dirty="0"/>
              <a:t>実際の最速降下曲線の式との比較</a:t>
            </a:r>
            <a:r>
              <a:rPr lang="en-US" altLang="ja-JP" dirty="0"/>
              <a:t>(1)</a:t>
            </a:r>
            <a:endParaRPr kumimoji="1" lang="ja-JP" altLang="en-US" dirty="0"/>
          </a:p>
        </p:txBody>
      </p:sp>
      <p:sp>
        <p:nvSpPr>
          <p:cNvPr id="17" name="テキスト ボックス 16"/>
          <p:cNvSpPr txBox="1"/>
          <p:nvPr/>
        </p:nvSpPr>
        <p:spPr>
          <a:xfrm>
            <a:off x="0" y="1262307"/>
            <a:ext cx="6995886" cy="1384995"/>
          </a:xfrm>
          <a:prstGeom prst="rect">
            <a:avLst/>
          </a:prstGeom>
          <a:noFill/>
        </p:spPr>
        <p:txBody>
          <a:bodyPr wrap="square" rtlCol="0">
            <a:spAutoFit/>
          </a:bodyPr>
          <a:lstStyle/>
          <a:p>
            <a:r>
              <a:rPr kumimoji="1" lang="en-US" altLang="ja-JP" sz="2800" dirty="0"/>
              <a:t>(1)</a:t>
            </a:r>
            <a:r>
              <a:rPr lang="ja-JP" altLang="en-US" sz="2800" dirty="0"/>
              <a:t>地球表面から</a:t>
            </a:r>
            <a:r>
              <a:rPr lang="en-US" altLang="ja-JP" sz="2800" dirty="0"/>
              <a:t>159m</a:t>
            </a:r>
            <a:r>
              <a:rPr lang="ja-JP" altLang="en-US" sz="2800" dirty="0"/>
              <a:t>地点からでの</a:t>
            </a:r>
            <a:endParaRPr lang="en-US" altLang="ja-JP" sz="2800" dirty="0"/>
          </a:p>
          <a:p>
            <a:r>
              <a:rPr lang="ja-JP" altLang="en-US" sz="2800" dirty="0"/>
              <a:t>　　最速降下線</a:t>
            </a:r>
            <a:r>
              <a:rPr lang="en-US" altLang="ja-JP" sz="2800" dirty="0"/>
              <a:t>(a)(b)(c)</a:t>
            </a:r>
            <a:r>
              <a:rPr lang="ja-JP" altLang="en-US" sz="2800" dirty="0"/>
              <a:t>の比較</a:t>
            </a:r>
          </a:p>
          <a:p>
            <a:endParaRPr kumimoji="1" lang="ja-JP" altLang="en-US" sz="2800" dirty="0"/>
          </a:p>
        </p:txBody>
      </p:sp>
      <p:pic>
        <p:nvPicPr>
          <p:cNvPr id="6" name="コンテンツ プレースホルダー 5">
            <a:extLst>
              <a:ext uri="{FF2B5EF4-FFF2-40B4-BE49-F238E27FC236}">
                <a16:creationId xmlns:a16="http://schemas.microsoft.com/office/drawing/2014/main" id="{59627487-1D1A-4642-920B-A51F4697DE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0688" y="1469739"/>
            <a:ext cx="5875710" cy="5044304"/>
          </a:xfrm>
        </p:spPr>
      </p:pic>
      <p:sp>
        <p:nvSpPr>
          <p:cNvPr id="8" name="テキスト ボックス 7">
            <a:extLst>
              <a:ext uri="{FF2B5EF4-FFF2-40B4-BE49-F238E27FC236}">
                <a16:creationId xmlns:a16="http://schemas.microsoft.com/office/drawing/2014/main" id="{7C83BFC5-6F9A-45AD-BF69-13A0A8642977}"/>
              </a:ext>
            </a:extLst>
          </p:cNvPr>
          <p:cNvSpPr txBox="1"/>
          <p:nvPr/>
        </p:nvSpPr>
        <p:spPr>
          <a:xfrm>
            <a:off x="667657" y="4265140"/>
            <a:ext cx="4321277" cy="830997"/>
          </a:xfrm>
          <a:prstGeom prst="rect">
            <a:avLst/>
          </a:prstGeom>
          <a:noFill/>
        </p:spPr>
        <p:txBody>
          <a:bodyPr wrap="square" rtlCol="0">
            <a:spAutoFit/>
          </a:bodyPr>
          <a:lstStyle/>
          <a:p>
            <a:r>
              <a:rPr lang="en-US" altLang="ja-JP" sz="2400" dirty="0"/>
              <a:t>3</a:t>
            </a:r>
            <a:r>
              <a:rPr kumimoji="1" lang="ja-JP" altLang="en-US" sz="2400" dirty="0" err="1"/>
              <a:t>つの</a:t>
            </a:r>
            <a:r>
              <a:rPr kumimoji="1" lang="ja-JP" altLang="en-US" sz="2400" dirty="0"/>
              <a:t>曲線モデルの差は小さくいずれもほとんど一致している。</a:t>
            </a:r>
          </a:p>
        </p:txBody>
      </p:sp>
      <p:sp>
        <p:nvSpPr>
          <p:cNvPr id="3" name="テキスト ボックス 2"/>
          <p:cNvSpPr txBox="1"/>
          <p:nvPr/>
        </p:nvSpPr>
        <p:spPr>
          <a:xfrm>
            <a:off x="5303286" y="1238449"/>
            <a:ext cx="972457" cy="369332"/>
          </a:xfrm>
          <a:prstGeom prst="rect">
            <a:avLst/>
          </a:prstGeom>
          <a:noFill/>
        </p:spPr>
        <p:txBody>
          <a:bodyPr wrap="square" rtlCol="0">
            <a:spAutoFit/>
          </a:bodyPr>
          <a:lstStyle/>
          <a:p>
            <a:r>
              <a:rPr kumimoji="1" lang="ja-JP" altLang="en-US" dirty="0"/>
              <a:t>高さ</a:t>
            </a:r>
            <a:r>
              <a:rPr kumimoji="1" lang="en-US" altLang="ja-JP" dirty="0"/>
              <a:t>(m)</a:t>
            </a:r>
            <a:endParaRPr kumimoji="1" lang="ja-JP" altLang="en-US" dirty="0"/>
          </a:p>
        </p:txBody>
      </p:sp>
      <p:sp>
        <p:nvSpPr>
          <p:cNvPr id="9" name="テキスト ボックス 8"/>
          <p:cNvSpPr txBox="1"/>
          <p:nvPr/>
        </p:nvSpPr>
        <p:spPr>
          <a:xfrm>
            <a:off x="11153525" y="6074334"/>
            <a:ext cx="1038475" cy="369332"/>
          </a:xfrm>
          <a:prstGeom prst="rect">
            <a:avLst/>
          </a:prstGeom>
          <a:noFill/>
        </p:spPr>
        <p:txBody>
          <a:bodyPr wrap="square" rtlCol="0">
            <a:spAutoFit/>
          </a:bodyPr>
          <a:lstStyle/>
          <a:p>
            <a:r>
              <a:rPr lang="ja-JP" altLang="en-US" dirty="0"/>
              <a:t>奥行</a:t>
            </a:r>
            <a:r>
              <a:rPr lang="en-US" altLang="ja-JP" dirty="0"/>
              <a:t>(m)</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667657" y="2475060"/>
                <a:ext cx="2249714" cy="656013"/>
              </a:xfrm>
              <a:prstGeom prst="rect">
                <a:avLst/>
              </a:prstGeom>
              <a:noFill/>
            </p:spPr>
            <p:txBody>
              <a:bodyPr wrap="square" rtlCol="0">
                <a:spAutoFit/>
              </a:bodyPr>
              <a:lstStyle/>
              <a:p>
                <a:r>
                  <a:rPr kumimoji="1" lang="en-US" altLang="ja-JP" dirty="0"/>
                  <a:t>(a)</a:t>
                </a:r>
                <a:r>
                  <a:rPr lang="en-US" altLang="ja-JP" dirty="0"/>
                  <a:t> </a:t>
                </a:r>
                <a14:m>
                  <m:oMath xmlns:m="http://schemas.openxmlformats.org/officeDocument/2006/math">
                    <m:sSup>
                      <m:sSupPr>
                        <m:ctrlPr>
                          <a:rPr lang="en-US" altLang="ja-JP" i="1">
                            <a:latin typeface="Cambria Math" panose="02040503050406030204" pitchFamily="18" charset="0"/>
                          </a:rPr>
                        </m:ctrlPr>
                      </m:sSup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1</m:t>
                            </m:r>
                          </m:sub>
                        </m:sSub>
                      </m:e>
                      <m:sup>
                        <m:r>
                          <a:rPr lang="en-US" altLang="ja-JP" i="1">
                            <a:latin typeface="Cambria Math" panose="02040503050406030204" pitchFamily="18" charset="0"/>
                          </a:rPr>
                          <m:t>′</m:t>
                        </m:r>
                      </m:sup>
                    </m:sSup>
                  </m:oMath>
                </a14:m>
                <a:r>
                  <a:rPr lang="en-US" altLang="ja-JP" dirty="0"/>
                  <a:t> = </a:t>
                </a:r>
                <a14:m>
                  <m:oMath xmlns:m="http://schemas.openxmlformats.org/officeDocument/2006/math">
                    <m:r>
                      <a:rPr lang="en-US" altLang="ja-JP" i="1">
                        <a:latin typeface="Cambria Math" panose="02040503050406030204" pitchFamily="18" charset="0"/>
                        <a:ea typeface="Cambria Math" panose="02040503050406030204" pitchFamily="18" charset="0"/>
                      </a:rPr>
                      <m:t>±</m:t>
                    </m:r>
                    <m:rad>
                      <m:radPr>
                        <m:degHide m:val="on"/>
                        <m:ctrlPr>
                          <a:rPr lang="en-US" altLang="ja-JP" i="1">
                            <a:latin typeface="Cambria Math" panose="02040503050406030204" pitchFamily="18" charset="0"/>
                          </a:rPr>
                        </m:ctrlPr>
                      </m:radPr>
                      <m:deg/>
                      <m:e>
                        <m:f>
                          <m:fPr>
                            <m:ctrlPr>
                              <a:rPr lang="en-US" altLang="ja-JP" i="1">
                                <a:latin typeface="Cambria Math" panose="02040503050406030204" pitchFamily="18" charset="0"/>
                              </a:rPr>
                            </m:ctrlPr>
                          </m:fPr>
                          <m:num>
                            <m:r>
                              <a:rPr lang="en-US" altLang="ja-JP" i="1">
                                <a:latin typeface="Cambria Math" panose="02040503050406030204" pitchFamily="18" charset="0"/>
                              </a:rPr>
                              <m:t>𝐷</m:t>
                            </m:r>
                            <m:r>
                              <a:rPr lang="en-US" altLang="ja-JP" i="1">
                                <a:latin typeface="Cambria Math" panose="02040503050406030204" pitchFamily="18" charset="0"/>
                              </a:rPr>
                              <m:t> −</m:t>
                            </m:r>
                            <m:r>
                              <a:rPr lang="en-US" altLang="ja-JP" i="1">
                                <a:latin typeface="Cambria Math" panose="02040503050406030204" pitchFamily="18" charset="0"/>
                              </a:rPr>
                              <m:t>𝐻</m:t>
                            </m:r>
                            <m:r>
                              <a:rPr lang="en-US" altLang="ja-JP" i="1">
                                <a:latin typeface="Cambria Math" panose="02040503050406030204" pitchFamily="18" charset="0"/>
                              </a:rPr>
                              <m:t>+</m:t>
                            </m:r>
                            <m:r>
                              <a:rPr lang="en-US" altLang="ja-JP" i="1">
                                <a:latin typeface="Cambria Math" panose="02040503050406030204" pitchFamily="18" charset="0"/>
                              </a:rPr>
                              <m:t>𝑦</m:t>
                            </m:r>
                          </m:num>
                          <m:den>
                            <m:r>
                              <a:rPr lang="en-US" altLang="ja-JP" i="1">
                                <a:latin typeface="Cambria Math" panose="02040503050406030204" pitchFamily="18" charset="0"/>
                              </a:rPr>
                              <m:t>𝐻</m:t>
                            </m:r>
                            <m:r>
                              <a:rPr lang="en-US" altLang="ja-JP" i="1">
                                <a:latin typeface="Cambria Math" panose="02040503050406030204" pitchFamily="18" charset="0"/>
                              </a:rPr>
                              <m:t>−</m:t>
                            </m:r>
                            <m:r>
                              <a:rPr lang="en-US" altLang="ja-JP" i="1">
                                <a:latin typeface="Cambria Math" panose="02040503050406030204" pitchFamily="18" charset="0"/>
                              </a:rPr>
                              <m:t>𝑦</m:t>
                            </m:r>
                          </m:den>
                        </m:f>
                      </m:e>
                    </m:rad>
                  </m:oMath>
                </a14:m>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667657" y="2475060"/>
                <a:ext cx="2249714" cy="656013"/>
              </a:xfrm>
              <a:prstGeom prst="rect">
                <a:avLst/>
              </a:prstGeom>
              <a:blipFill rotWithShape="0">
                <a:blip r:embed="rId3"/>
                <a:stretch>
                  <a:fillRect l="-24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2828295" y="2475059"/>
                <a:ext cx="2264228" cy="656013"/>
              </a:xfrm>
              <a:prstGeom prst="rect">
                <a:avLst/>
              </a:prstGeom>
              <a:noFill/>
            </p:spPr>
            <p:txBody>
              <a:bodyPr wrap="square" rtlCol="0">
                <a:spAutoFit/>
              </a:bodyPr>
              <a:lstStyle/>
              <a:p>
                <a:r>
                  <a:rPr kumimoji="1" lang="en-US" altLang="ja-JP" dirty="0"/>
                  <a:t>(b)</a:t>
                </a:r>
                <a:r>
                  <a:rPr lang="en-US" altLang="ja-JP" dirty="0"/>
                  <a:t> </a:t>
                </a:r>
                <a14:m>
                  <m:oMath xmlns:m="http://schemas.openxmlformats.org/officeDocument/2006/math">
                    <m:sSup>
                      <m:sSupPr>
                        <m:ctrlPr>
                          <a:rPr lang="en-US" altLang="ja-JP" i="1">
                            <a:latin typeface="Cambria Math" panose="02040503050406030204" pitchFamily="18" charset="0"/>
                          </a:rPr>
                        </m:ctrlPr>
                      </m:sSup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2</m:t>
                            </m:r>
                          </m:sub>
                        </m:sSub>
                      </m:e>
                      <m:sup>
                        <m:r>
                          <a:rPr lang="en-US" altLang="ja-JP" i="1">
                            <a:latin typeface="Cambria Math" panose="02040503050406030204" pitchFamily="18" charset="0"/>
                          </a:rPr>
                          <m:t>′</m:t>
                        </m:r>
                      </m:sup>
                    </m:sSup>
                  </m:oMath>
                </a14:m>
                <a:r>
                  <a:rPr lang="en-US" altLang="ja-JP" dirty="0"/>
                  <a:t> = </a:t>
                </a:r>
                <a14:m>
                  <m:oMath xmlns:m="http://schemas.openxmlformats.org/officeDocument/2006/math">
                    <m:r>
                      <a:rPr lang="en-US" altLang="ja-JP" i="1">
                        <a:latin typeface="Cambria Math" panose="02040503050406030204" pitchFamily="18" charset="0"/>
                        <a:ea typeface="Cambria Math" panose="02040503050406030204" pitchFamily="18" charset="0"/>
                      </a:rPr>
                      <m:t>±</m:t>
                    </m:r>
                    <m:rad>
                      <m:radPr>
                        <m:degHide m:val="on"/>
                        <m:ctrlPr>
                          <a:rPr lang="en-US" altLang="ja-JP" i="1">
                            <a:latin typeface="Cambria Math" panose="02040503050406030204" pitchFamily="18" charset="0"/>
                          </a:rPr>
                        </m:ctrlPr>
                      </m:radPr>
                      <m:deg/>
                      <m:e>
                        <m:f>
                          <m:fPr>
                            <m:ctrlPr>
                              <a:rPr lang="en-US" altLang="ja-JP" i="1">
                                <a:latin typeface="Cambria Math" panose="02040503050406030204" pitchFamily="18" charset="0"/>
                              </a:rPr>
                            </m:ctrlPr>
                          </m:fPr>
                          <m:num>
                            <m:d>
                              <m:dPr>
                                <m:ctrlPr>
                                  <a:rPr lang="en-US" altLang="ja-JP" i="1">
                                    <a:latin typeface="Cambria Math" panose="02040503050406030204" pitchFamily="18" charset="0"/>
                                  </a:rPr>
                                </m:ctrlPr>
                              </m:dPr>
                              <m:e>
                                <m:r>
                                  <a:rPr lang="en-US" altLang="ja-JP" i="1">
                                    <a:latin typeface="Cambria Math" panose="02040503050406030204" pitchFamily="18" charset="0"/>
                                  </a:rPr>
                                  <m:t>1+</m:t>
                                </m:r>
                                <m:r>
                                  <a:rPr lang="en-US" altLang="ja-JP" i="1">
                                    <a:latin typeface="Cambria Math" panose="02040503050406030204" pitchFamily="18" charset="0"/>
                                  </a:rPr>
                                  <m:t>𝐷</m:t>
                                </m:r>
                              </m:e>
                            </m:d>
                            <m:r>
                              <a:rPr lang="en-US" altLang="ja-JP" i="1">
                                <a:latin typeface="Cambria Math" panose="02040503050406030204" pitchFamily="18" charset="0"/>
                              </a:rPr>
                              <m:t>𝑦</m:t>
                            </m:r>
                            <m:r>
                              <a:rPr lang="en-US" altLang="ja-JP" i="1">
                                <a:latin typeface="Cambria Math" panose="02040503050406030204" pitchFamily="18" charset="0"/>
                              </a:rPr>
                              <m:t>−</m:t>
                            </m:r>
                            <m:r>
                              <a:rPr lang="en-US" altLang="ja-JP" i="1">
                                <a:latin typeface="Cambria Math" panose="02040503050406030204" pitchFamily="18" charset="0"/>
                              </a:rPr>
                              <m:t>𝐻</m:t>
                            </m:r>
                          </m:num>
                          <m:den>
                            <m:r>
                              <a:rPr lang="en-US" altLang="ja-JP" i="1">
                                <a:latin typeface="Cambria Math" panose="02040503050406030204" pitchFamily="18" charset="0"/>
                              </a:rPr>
                              <m:t>𝐻</m:t>
                            </m:r>
                            <m:r>
                              <a:rPr lang="en-US" altLang="ja-JP" i="1">
                                <a:latin typeface="Cambria Math" panose="02040503050406030204" pitchFamily="18" charset="0"/>
                              </a:rPr>
                              <m:t>−</m:t>
                            </m:r>
                            <m:r>
                              <a:rPr lang="en-US" altLang="ja-JP" i="1">
                                <a:latin typeface="Cambria Math" panose="02040503050406030204" pitchFamily="18" charset="0"/>
                              </a:rPr>
                              <m:t>𝑦</m:t>
                            </m:r>
                          </m:den>
                        </m:f>
                      </m:e>
                    </m:rad>
                  </m:oMath>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2828295" y="2475059"/>
                <a:ext cx="2264228" cy="656013"/>
              </a:xfrm>
              <a:prstGeom prst="rect">
                <a:avLst/>
              </a:prstGeom>
              <a:blipFill rotWithShape="0">
                <a:blip r:embed="rId4"/>
                <a:stretch>
                  <a:fillRect l="-24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p:cNvSpPr txBox="1"/>
              <p:nvPr/>
            </p:nvSpPr>
            <p:spPr>
              <a:xfrm>
                <a:off x="667657" y="3228361"/>
                <a:ext cx="2917371" cy="656013"/>
              </a:xfrm>
              <a:prstGeom prst="rect">
                <a:avLst/>
              </a:prstGeom>
              <a:noFill/>
            </p:spPr>
            <p:txBody>
              <a:bodyPr wrap="square" rtlCol="0">
                <a:spAutoFit/>
              </a:bodyPr>
              <a:lstStyle/>
              <a:p>
                <a:r>
                  <a:rPr kumimoji="1" lang="en-US" altLang="ja-JP" dirty="0"/>
                  <a:t>(c)</a:t>
                </a:r>
                <a:r>
                  <a:rPr lang="en-US" altLang="ja-JP" dirty="0"/>
                  <a:t> </a:t>
                </a:r>
                <a14:m>
                  <m:oMath xmlns:m="http://schemas.openxmlformats.org/officeDocument/2006/math">
                    <m:sSup>
                      <m:sSupPr>
                        <m:ctrlPr>
                          <a:rPr lang="en-US" altLang="ja-JP" i="1">
                            <a:latin typeface="Cambria Math" panose="02040503050406030204" pitchFamily="18" charset="0"/>
                          </a:rPr>
                        </m:ctrlPr>
                      </m:sSup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3</m:t>
                            </m:r>
                          </m:sub>
                        </m:sSub>
                      </m:e>
                      <m:sup>
                        <m:r>
                          <a:rPr lang="en-US" altLang="ja-JP" i="1">
                            <a:latin typeface="Cambria Math" panose="02040503050406030204" pitchFamily="18" charset="0"/>
                          </a:rPr>
                          <m:t>′</m:t>
                        </m:r>
                      </m:sup>
                    </m:sSup>
                    <m:r>
                      <a:rPr lang="en-US" altLang="ja-JP" i="1">
                        <a:latin typeface="Cambria Math" panose="02040503050406030204" pitchFamily="18" charset="0"/>
                      </a:rPr>
                      <m:t>= </m:t>
                    </m:r>
                    <m:r>
                      <a:rPr lang="en-US" altLang="ja-JP" i="1">
                        <a:latin typeface="Cambria Math" panose="02040503050406030204" pitchFamily="18" charset="0"/>
                        <a:ea typeface="Cambria Math" panose="02040503050406030204" pitchFamily="18" charset="0"/>
                      </a:rPr>
                      <m:t>±</m:t>
                    </m:r>
                    <m:rad>
                      <m:radPr>
                        <m:degHide m:val="on"/>
                        <m:ctrlPr>
                          <a:rPr lang="en-US" altLang="ja-JP" i="1">
                            <a:latin typeface="Cambria Math" panose="02040503050406030204" pitchFamily="18" charset="0"/>
                            <a:ea typeface="Cambria Math" panose="02040503050406030204" pitchFamily="18" charset="0"/>
                          </a:rPr>
                        </m:ctrlPr>
                      </m:radPr>
                      <m:deg/>
                      <m:e>
                        <m:f>
                          <m:fPr>
                            <m:ctrlPr>
                              <a:rPr lang="en-US" altLang="ja-JP" i="1">
                                <a:latin typeface="Cambria Math" panose="02040503050406030204" pitchFamily="18" charset="0"/>
                                <a:ea typeface="Cambria Math" panose="02040503050406030204" pitchFamily="18" charset="0"/>
                              </a:rPr>
                            </m:ctrlPr>
                          </m:fPr>
                          <m:num>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1+</m:t>
                                </m:r>
                                <m:r>
                                  <a:rPr lang="en-US" altLang="ja-JP" i="1">
                                    <a:latin typeface="Cambria Math" panose="02040503050406030204" pitchFamily="18" charset="0"/>
                                    <a:ea typeface="Cambria Math" panose="02040503050406030204" pitchFamily="18" charset="0"/>
                                  </a:rPr>
                                  <m:t>𝐷</m:t>
                                </m:r>
                              </m:e>
                            </m:d>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𝑦</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𝑎</m:t>
                            </m:r>
                            <m:r>
                              <a:rPr lang="en-US" altLang="ja-JP" i="1">
                                <a:latin typeface="Cambria Math" panose="02040503050406030204" pitchFamily="18" charset="0"/>
                                <a:ea typeface="Cambria Math" panose="02040503050406030204" pitchFamily="18" charset="0"/>
                              </a:rPr>
                              <m:t>) −</m:t>
                            </m:r>
                            <m:r>
                              <a:rPr lang="en-US" altLang="ja-JP" i="1">
                                <a:latin typeface="Cambria Math" panose="02040503050406030204" pitchFamily="18" charset="0"/>
                                <a:ea typeface="Cambria Math" panose="02040503050406030204" pitchFamily="18" charset="0"/>
                              </a:rPr>
                              <m:t>𝐻</m:t>
                            </m:r>
                          </m:num>
                          <m:den>
                            <m:r>
                              <a:rPr lang="en-US" altLang="ja-JP" i="1">
                                <a:latin typeface="Cambria Math" panose="02040503050406030204" pitchFamily="18" charset="0"/>
                                <a:ea typeface="Cambria Math" panose="02040503050406030204" pitchFamily="18" charset="0"/>
                              </a:rPr>
                              <m:t>𝐻</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𝑦</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𝑎</m:t>
                            </m:r>
                            <m:r>
                              <a:rPr lang="en-US" altLang="ja-JP" i="1">
                                <a:latin typeface="Cambria Math" panose="02040503050406030204" pitchFamily="18" charset="0"/>
                                <a:ea typeface="Cambria Math" panose="02040503050406030204" pitchFamily="18" charset="0"/>
                              </a:rPr>
                              <m:t>)</m:t>
                            </m:r>
                          </m:den>
                        </m:f>
                      </m:e>
                    </m:rad>
                  </m:oMath>
                </a14:m>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667657" y="3228361"/>
                <a:ext cx="2917371" cy="656013"/>
              </a:xfrm>
              <a:prstGeom prst="rect">
                <a:avLst/>
              </a:prstGeom>
              <a:blipFill rotWithShape="0">
                <a:blip r:embed="rId5"/>
                <a:stretch>
                  <a:fillRect l="-1883"/>
                </a:stretch>
              </a:blipFill>
            </p:spPr>
            <p:txBody>
              <a:bodyPr/>
              <a:lstStyle/>
              <a:p>
                <a:r>
                  <a:rPr lang="ja-JP" altLang="en-US">
                    <a:noFill/>
                  </a:rPr>
                  <a:t> </a:t>
                </a:r>
              </a:p>
            </p:txBody>
          </p:sp>
        </mc:Fallback>
      </mc:AlternateContent>
      <p:sp>
        <p:nvSpPr>
          <p:cNvPr id="11" name="スライド番号プレースホルダー 10">
            <a:extLst>
              <a:ext uri="{FF2B5EF4-FFF2-40B4-BE49-F238E27FC236}">
                <a16:creationId xmlns:a16="http://schemas.microsoft.com/office/drawing/2014/main" id="{4934F402-F68D-41AE-9D5A-A6A610BC89A5}"/>
              </a:ext>
            </a:extLst>
          </p:cNvPr>
          <p:cNvSpPr>
            <a:spLocks noGrp="1"/>
          </p:cNvSpPr>
          <p:nvPr>
            <p:ph type="sldNum" sz="quarter" idx="12"/>
          </p:nvPr>
        </p:nvSpPr>
        <p:spPr/>
        <p:txBody>
          <a:bodyPr/>
          <a:lstStyle/>
          <a:p>
            <a:fld id="{6BFF84B9-C1DE-4D2E-B324-C769835166AA}" type="slidenum">
              <a:rPr kumimoji="1" lang="ja-JP" altLang="en-US" smtClean="0"/>
              <a:t>10</a:t>
            </a:fld>
            <a:endParaRPr kumimoji="1" lang="ja-JP" altLang="en-US"/>
          </a:p>
        </p:txBody>
      </p:sp>
      <p:sp>
        <p:nvSpPr>
          <p:cNvPr id="7" name="テキスト ボックス 6">
            <a:extLst>
              <a:ext uri="{FF2B5EF4-FFF2-40B4-BE49-F238E27FC236}">
                <a16:creationId xmlns:a16="http://schemas.microsoft.com/office/drawing/2014/main" id="{2FDFE31D-386F-4079-8868-CC3DCA9FFE02}"/>
              </a:ext>
            </a:extLst>
          </p:cNvPr>
          <p:cNvSpPr txBox="1"/>
          <p:nvPr/>
        </p:nvSpPr>
        <p:spPr>
          <a:xfrm>
            <a:off x="667657" y="5306875"/>
            <a:ext cx="3972233" cy="1015663"/>
          </a:xfrm>
          <a:prstGeom prst="rect">
            <a:avLst/>
          </a:prstGeom>
          <a:noFill/>
        </p:spPr>
        <p:txBody>
          <a:bodyPr wrap="square" rtlCol="0">
            <a:spAutoFit/>
          </a:bodyPr>
          <a:lstStyle/>
          <a:p>
            <a:r>
              <a:rPr kumimoji="1" lang="ja-JP" altLang="en-US" sz="2000" b="1" dirty="0"/>
              <a:t>この高さで比較を行ったのは最速微分方程式</a:t>
            </a:r>
            <a:r>
              <a:rPr kumimoji="1" lang="en-US" altLang="ja-JP" sz="2000" b="1" dirty="0"/>
              <a:t>(a)(b)(c)</a:t>
            </a:r>
            <a:r>
              <a:rPr kumimoji="1" lang="ja-JP" altLang="en-US" sz="2000" b="1" dirty="0"/>
              <a:t>の解法が合っているかを確かめるため</a:t>
            </a:r>
            <a:r>
              <a:rPr kumimoji="1" lang="ja-JP" altLang="en-US" sz="2000" b="1"/>
              <a:t>である。</a:t>
            </a:r>
            <a:endParaRPr kumimoji="1" lang="ja-JP" altLang="en-US" sz="2000" b="1" dirty="0"/>
          </a:p>
        </p:txBody>
      </p:sp>
    </p:spTree>
    <p:extLst>
      <p:ext uri="{BB962C8B-B14F-4D97-AF65-F5344CB8AC3E}">
        <p14:creationId xmlns:p14="http://schemas.microsoft.com/office/powerpoint/2010/main" val="3609615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45EDA0-3D1F-4FA1-9456-1F064E83F1F5}"/>
              </a:ext>
            </a:extLst>
          </p:cNvPr>
          <p:cNvSpPr>
            <a:spLocks noGrp="1"/>
          </p:cNvSpPr>
          <p:nvPr>
            <p:ph type="title"/>
          </p:nvPr>
        </p:nvSpPr>
        <p:spPr>
          <a:xfrm>
            <a:off x="791497" y="359748"/>
            <a:ext cx="10515600" cy="1325563"/>
          </a:xfrm>
        </p:spPr>
        <p:txBody>
          <a:bodyPr/>
          <a:lstStyle/>
          <a:p>
            <a:r>
              <a:rPr lang="ja-JP" altLang="en-US" dirty="0"/>
              <a:t>実際の最速降下曲線の式との比較</a:t>
            </a:r>
            <a:r>
              <a:rPr lang="en-US" altLang="ja-JP" dirty="0"/>
              <a:t>(2)</a:t>
            </a:r>
            <a:endParaRPr kumimoji="1" lang="ja-JP" altLang="en-US" dirty="0"/>
          </a:p>
        </p:txBody>
      </p:sp>
      <p:pic>
        <p:nvPicPr>
          <p:cNvPr id="5" name="コンテンツ プレースホルダー 4">
            <a:extLst>
              <a:ext uri="{FF2B5EF4-FFF2-40B4-BE49-F238E27FC236}">
                <a16:creationId xmlns:a16="http://schemas.microsoft.com/office/drawing/2014/main" id="{926C3404-E10E-41D1-938F-262F3F29E9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2922" y="1633481"/>
            <a:ext cx="6482269" cy="4948640"/>
          </a:xfrm>
        </p:spPr>
      </p:pic>
      <p:sp>
        <p:nvSpPr>
          <p:cNvPr id="8" name="テキスト ボックス 7">
            <a:extLst>
              <a:ext uri="{FF2B5EF4-FFF2-40B4-BE49-F238E27FC236}">
                <a16:creationId xmlns:a16="http://schemas.microsoft.com/office/drawing/2014/main" id="{2026DB81-7C0A-408D-9B56-CFBCAEEC5DAC}"/>
              </a:ext>
            </a:extLst>
          </p:cNvPr>
          <p:cNvSpPr txBox="1"/>
          <p:nvPr/>
        </p:nvSpPr>
        <p:spPr>
          <a:xfrm>
            <a:off x="288649" y="1633480"/>
            <a:ext cx="3893574" cy="1200329"/>
          </a:xfrm>
          <a:prstGeom prst="rect">
            <a:avLst/>
          </a:prstGeom>
          <a:noFill/>
        </p:spPr>
        <p:txBody>
          <a:bodyPr wrap="square" rtlCol="0">
            <a:spAutoFit/>
          </a:bodyPr>
          <a:lstStyle/>
          <a:p>
            <a:r>
              <a:rPr kumimoji="1" lang="en-US" altLang="ja-JP" sz="2400" b="1" dirty="0"/>
              <a:t>(2)</a:t>
            </a:r>
            <a:r>
              <a:rPr kumimoji="1" lang="ja-JP" altLang="en-US" sz="2400" b="1" dirty="0"/>
              <a:t>地球表面から地球半径の半分の位置まで掘り下げた時の比較</a:t>
            </a:r>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B930663-7431-4159-9DE3-CADBBCD8B650}"/>
                  </a:ext>
                </a:extLst>
              </p:cNvPr>
              <p:cNvSpPr txBox="1"/>
              <p:nvPr/>
            </p:nvSpPr>
            <p:spPr>
              <a:xfrm>
                <a:off x="355016" y="3123229"/>
                <a:ext cx="3760839" cy="1200329"/>
              </a:xfrm>
              <a:prstGeom prst="rect">
                <a:avLst/>
              </a:prstGeom>
              <a:noFill/>
            </p:spPr>
            <p:txBody>
              <a:bodyPr wrap="square" rtlCol="0">
                <a:spAutoFit/>
              </a:bodyPr>
              <a:lstStyle/>
              <a:p>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2</m:t>
                        </m:r>
                      </m:sub>
                    </m:sSub>
                    <m:r>
                      <a:rPr lang="ja-JP" altLang="en-US" sz="2400" i="1">
                        <a:latin typeface="Cambria Math" panose="02040503050406030204" pitchFamily="18" charset="0"/>
                      </a:rPr>
                      <m:t>と</m:t>
                    </m:r>
                    <m:sSub>
                      <m:sSubPr>
                        <m:ctrlPr>
                          <a:rPr lang="en-US" altLang="ja-JP" sz="2400" i="1" smtClean="0">
                            <a:latin typeface="Cambria Math" panose="02040503050406030204" pitchFamily="18" charset="0"/>
                          </a:rPr>
                        </m:ctrlPr>
                      </m:sSubPr>
                      <m:e>
                        <m:r>
                          <a:rPr lang="en-US" altLang="ja-JP" sz="2400" b="0" i="1" smtClean="0">
                            <a:latin typeface="Cambria Math" panose="02040503050406030204" pitchFamily="18" charset="0"/>
                          </a:rPr>
                          <m:t>𝑉</m:t>
                        </m:r>
                      </m:e>
                      <m:sub>
                        <m:r>
                          <a:rPr lang="en-US" altLang="ja-JP" sz="2400" b="0" i="1" smtClean="0">
                            <a:latin typeface="Cambria Math" panose="02040503050406030204" pitchFamily="18" charset="0"/>
                          </a:rPr>
                          <m:t>3</m:t>
                        </m:r>
                      </m:sub>
                    </m:sSub>
                  </m:oMath>
                </a14:m>
                <a:r>
                  <a:rPr kumimoji="1" lang="ja-JP" altLang="en-US" sz="2400" dirty="0"/>
                  <a:t>の形状は</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𝑉</m:t>
                        </m:r>
                      </m:e>
                      <m:sub>
                        <m:r>
                          <a:rPr kumimoji="1" lang="en-US" altLang="ja-JP" sz="2400" b="0" i="1" smtClean="0">
                            <a:latin typeface="Cambria Math" panose="02040503050406030204" pitchFamily="18" charset="0"/>
                          </a:rPr>
                          <m:t>1</m:t>
                        </m:r>
                      </m:sub>
                    </m:sSub>
                  </m:oMath>
                </a14:m>
                <a:r>
                  <a:rPr kumimoji="1" lang="ja-JP" altLang="en-US" sz="2400" dirty="0"/>
                  <a:t>より下に凸だが、ほとんど一致している。</a:t>
                </a:r>
              </a:p>
            </p:txBody>
          </p:sp>
        </mc:Choice>
        <mc:Fallback xmlns="">
          <p:sp>
            <p:nvSpPr>
              <p:cNvPr id="10" name="テキスト ボックス 9">
                <a:extLst>
                  <a:ext uri="{FF2B5EF4-FFF2-40B4-BE49-F238E27FC236}">
                    <a16:creationId xmlns:a16="http://schemas.microsoft.com/office/drawing/2014/main" id="{BB930663-7431-4159-9DE3-CADBBCD8B650}"/>
                  </a:ext>
                </a:extLst>
              </p:cNvPr>
              <p:cNvSpPr txBox="1">
                <a:spLocks noRot="1" noChangeAspect="1" noMove="1" noResize="1" noEditPoints="1" noAdjustHandles="1" noChangeArrowheads="1" noChangeShapeType="1" noTextEdit="1"/>
              </p:cNvSpPr>
              <p:nvPr/>
            </p:nvSpPr>
            <p:spPr>
              <a:xfrm>
                <a:off x="355016" y="3123229"/>
                <a:ext cx="3760839" cy="1200329"/>
              </a:xfrm>
              <a:prstGeom prst="rect">
                <a:avLst/>
              </a:prstGeom>
              <a:blipFill>
                <a:blip r:embed="rId3"/>
                <a:stretch>
                  <a:fillRect l="-2431" t="-5584" b="-8629"/>
                </a:stretch>
              </a:blipFill>
            </p:spPr>
            <p:txBody>
              <a:bodyPr/>
              <a:lstStyle/>
              <a:p>
                <a:r>
                  <a:rPr lang="ja-JP" altLang="en-US">
                    <a:noFill/>
                  </a:rPr>
                  <a:t> </a:t>
                </a:r>
              </a:p>
            </p:txBody>
          </p:sp>
        </mc:Fallback>
      </mc:AlternateContent>
      <p:sp>
        <p:nvSpPr>
          <p:cNvPr id="9" name="テキスト ボックス 8"/>
          <p:cNvSpPr txBox="1"/>
          <p:nvPr/>
        </p:nvSpPr>
        <p:spPr>
          <a:xfrm>
            <a:off x="4713515" y="1315979"/>
            <a:ext cx="972457" cy="369332"/>
          </a:xfrm>
          <a:prstGeom prst="rect">
            <a:avLst/>
          </a:prstGeom>
          <a:noFill/>
        </p:spPr>
        <p:txBody>
          <a:bodyPr wrap="square" rtlCol="0">
            <a:spAutoFit/>
          </a:bodyPr>
          <a:lstStyle/>
          <a:p>
            <a:r>
              <a:rPr kumimoji="1" lang="ja-JP" altLang="en-US" dirty="0"/>
              <a:t>高さ</a:t>
            </a:r>
            <a:r>
              <a:rPr kumimoji="1" lang="en-US" altLang="ja-JP" dirty="0"/>
              <a:t>(m)</a:t>
            </a:r>
            <a:endParaRPr kumimoji="1" lang="ja-JP" altLang="en-US" dirty="0"/>
          </a:p>
        </p:txBody>
      </p:sp>
      <p:sp>
        <p:nvSpPr>
          <p:cNvPr id="11" name="テキスト ボックス 10"/>
          <p:cNvSpPr txBox="1"/>
          <p:nvPr/>
        </p:nvSpPr>
        <p:spPr>
          <a:xfrm>
            <a:off x="10846029" y="6097800"/>
            <a:ext cx="972457" cy="369332"/>
          </a:xfrm>
          <a:prstGeom prst="rect">
            <a:avLst/>
          </a:prstGeom>
          <a:noFill/>
        </p:spPr>
        <p:txBody>
          <a:bodyPr wrap="square" rtlCol="0">
            <a:spAutoFit/>
          </a:bodyPr>
          <a:lstStyle/>
          <a:p>
            <a:r>
              <a:rPr lang="ja-JP" altLang="en-US" dirty="0"/>
              <a:t>奥行</a:t>
            </a:r>
            <a:r>
              <a:rPr kumimoji="1" lang="en-US" altLang="ja-JP" dirty="0"/>
              <a:t>(m)</a:t>
            </a:r>
            <a:endParaRPr kumimoji="1" lang="ja-JP" altLang="en-US" dirty="0"/>
          </a:p>
        </p:txBody>
      </p:sp>
      <p:sp>
        <p:nvSpPr>
          <p:cNvPr id="4" name="テキスト ボックス 3"/>
          <p:cNvSpPr txBox="1"/>
          <p:nvPr/>
        </p:nvSpPr>
        <p:spPr>
          <a:xfrm>
            <a:off x="355016" y="4591103"/>
            <a:ext cx="3235749" cy="400110"/>
          </a:xfrm>
          <a:prstGeom prst="rect">
            <a:avLst/>
          </a:prstGeom>
          <a:noFill/>
        </p:spPr>
        <p:txBody>
          <a:bodyPr wrap="square" rtlCol="0">
            <a:spAutoFit/>
          </a:bodyPr>
          <a:lstStyle/>
          <a:p>
            <a:r>
              <a:rPr lang="ja-JP" altLang="en-US" sz="2000" b="1" dirty="0"/>
              <a:t>地球の半径は</a:t>
            </a:r>
            <a:r>
              <a:rPr lang="en-US" altLang="ja-JP" sz="2000" b="1" dirty="0"/>
              <a:t>6371000m</a:t>
            </a:r>
            <a:endParaRPr kumimoji="1" lang="ja-JP" altLang="en-US" sz="2000" b="1" dirty="0"/>
          </a:p>
        </p:txBody>
      </p:sp>
      <p:sp>
        <p:nvSpPr>
          <p:cNvPr id="6" name="スライド番号プレースホルダー 5">
            <a:extLst>
              <a:ext uri="{FF2B5EF4-FFF2-40B4-BE49-F238E27FC236}">
                <a16:creationId xmlns:a16="http://schemas.microsoft.com/office/drawing/2014/main" id="{863D3DBF-A660-41C0-894B-EB1D2DEB6B44}"/>
              </a:ext>
            </a:extLst>
          </p:cNvPr>
          <p:cNvSpPr>
            <a:spLocks noGrp="1"/>
          </p:cNvSpPr>
          <p:nvPr>
            <p:ph type="sldNum" sz="quarter" idx="12"/>
          </p:nvPr>
        </p:nvSpPr>
        <p:spPr/>
        <p:txBody>
          <a:bodyPr/>
          <a:lstStyle/>
          <a:p>
            <a:fld id="{6BFF84B9-C1DE-4D2E-B324-C769835166AA}" type="slidenum">
              <a:rPr kumimoji="1" lang="ja-JP" altLang="en-US" smtClean="0"/>
              <a:t>11</a:t>
            </a:fld>
            <a:endParaRPr kumimoji="1" lang="ja-JP" altLang="en-US"/>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C530E594-3A4F-4629-96B0-240124A3DD3B}"/>
                  </a:ext>
                </a:extLst>
              </p:cNvPr>
              <p:cNvSpPr txBox="1"/>
              <p:nvPr/>
            </p:nvSpPr>
            <p:spPr>
              <a:xfrm>
                <a:off x="288649" y="5172806"/>
                <a:ext cx="2249714" cy="656013"/>
              </a:xfrm>
              <a:prstGeom prst="rect">
                <a:avLst/>
              </a:prstGeom>
              <a:noFill/>
            </p:spPr>
            <p:txBody>
              <a:bodyPr wrap="square" rtlCol="0">
                <a:spAutoFit/>
              </a:bodyPr>
              <a:lstStyle/>
              <a:p>
                <a:r>
                  <a:rPr kumimoji="1" lang="en-US" altLang="ja-JP" dirty="0"/>
                  <a:t>(a)</a:t>
                </a:r>
                <a:r>
                  <a:rPr lang="en-US" altLang="ja-JP" dirty="0"/>
                  <a:t> </a:t>
                </a:r>
                <a14:m>
                  <m:oMath xmlns:m="http://schemas.openxmlformats.org/officeDocument/2006/math">
                    <m:sSup>
                      <m:sSupPr>
                        <m:ctrlPr>
                          <a:rPr lang="en-US" altLang="ja-JP" i="1">
                            <a:latin typeface="Cambria Math" panose="02040503050406030204" pitchFamily="18" charset="0"/>
                          </a:rPr>
                        </m:ctrlPr>
                      </m:sSup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1</m:t>
                            </m:r>
                          </m:sub>
                        </m:sSub>
                      </m:e>
                      <m:sup>
                        <m:r>
                          <a:rPr lang="en-US" altLang="ja-JP" i="1">
                            <a:latin typeface="Cambria Math" panose="02040503050406030204" pitchFamily="18" charset="0"/>
                          </a:rPr>
                          <m:t>′</m:t>
                        </m:r>
                      </m:sup>
                    </m:sSup>
                  </m:oMath>
                </a14:m>
                <a:r>
                  <a:rPr lang="en-US" altLang="ja-JP" dirty="0"/>
                  <a:t> = </a:t>
                </a:r>
                <a14:m>
                  <m:oMath xmlns:m="http://schemas.openxmlformats.org/officeDocument/2006/math">
                    <m:r>
                      <a:rPr lang="en-US" altLang="ja-JP" i="1">
                        <a:latin typeface="Cambria Math" panose="02040503050406030204" pitchFamily="18" charset="0"/>
                        <a:ea typeface="Cambria Math" panose="02040503050406030204" pitchFamily="18" charset="0"/>
                      </a:rPr>
                      <m:t>±</m:t>
                    </m:r>
                    <m:rad>
                      <m:radPr>
                        <m:degHide m:val="on"/>
                        <m:ctrlPr>
                          <a:rPr lang="en-US" altLang="ja-JP" i="1">
                            <a:latin typeface="Cambria Math" panose="02040503050406030204" pitchFamily="18" charset="0"/>
                          </a:rPr>
                        </m:ctrlPr>
                      </m:radPr>
                      <m:deg/>
                      <m:e>
                        <m:f>
                          <m:fPr>
                            <m:ctrlPr>
                              <a:rPr lang="en-US" altLang="ja-JP" i="1">
                                <a:latin typeface="Cambria Math" panose="02040503050406030204" pitchFamily="18" charset="0"/>
                              </a:rPr>
                            </m:ctrlPr>
                          </m:fPr>
                          <m:num>
                            <m:r>
                              <a:rPr lang="en-US" altLang="ja-JP" i="1">
                                <a:latin typeface="Cambria Math" panose="02040503050406030204" pitchFamily="18" charset="0"/>
                              </a:rPr>
                              <m:t>𝐷</m:t>
                            </m:r>
                            <m:r>
                              <a:rPr lang="en-US" altLang="ja-JP" i="1">
                                <a:latin typeface="Cambria Math" panose="02040503050406030204" pitchFamily="18" charset="0"/>
                              </a:rPr>
                              <m:t> −</m:t>
                            </m:r>
                            <m:r>
                              <a:rPr lang="en-US" altLang="ja-JP" i="1">
                                <a:latin typeface="Cambria Math" panose="02040503050406030204" pitchFamily="18" charset="0"/>
                              </a:rPr>
                              <m:t>𝐻</m:t>
                            </m:r>
                            <m:r>
                              <a:rPr lang="en-US" altLang="ja-JP" i="1">
                                <a:latin typeface="Cambria Math" panose="02040503050406030204" pitchFamily="18" charset="0"/>
                              </a:rPr>
                              <m:t>+</m:t>
                            </m:r>
                            <m:r>
                              <a:rPr lang="en-US" altLang="ja-JP" i="1">
                                <a:latin typeface="Cambria Math" panose="02040503050406030204" pitchFamily="18" charset="0"/>
                              </a:rPr>
                              <m:t>𝑦</m:t>
                            </m:r>
                          </m:num>
                          <m:den>
                            <m:r>
                              <a:rPr lang="en-US" altLang="ja-JP" i="1">
                                <a:latin typeface="Cambria Math" panose="02040503050406030204" pitchFamily="18" charset="0"/>
                              </a:rPr>
                              <m:t>𝐻</m:t>
                            </m:r>
                            <m:r>
                              <a:rPr lang="en-US" altLang="ja-JP" i="1">
                                <a:latin typeface="Cambria Math" panose="02040503050406030204" pitchFamily="18" charset="0"/>
                              </a:rPr>
                              <m:t>−</m:t>
                            </m:r>
                            <m:r>
                              <a:rPr lang="en-US" altLang="ja-JP" i="1">
                                <a:latin typeface="Cambria Math" panose="02040503050406030204" pitchFamily="18" charset="0"/>
                              </a:rPr>
                              <m:t>𝑦</m:t>
                            </m:r>
                          </m:den>
                        </m:f>
                      </m:e>
                    </m:rad>
                  </m:oMath>
                </a14:m>
                <a:endParaRPr kumimoji="1" lang="ja-JP" altLang="en-US" dirty="0"/>
              </a:p>
            </p:txBody>
          </p:sp>
        </mc:Choice>
        <mc:Fallback xmlns="">
          <p:sp>
            <p:nvSpPr>
              <p:cNvPr id="12" name="テキスト ボックス 11">
                <a:extLst>
                  <a:ext uri="{FF2B5EF4-FFF2-40B4-BE49-F238E27FC236}">
                    <a16:creationId xmlns:a16="http://schemas.microsoft.com/office/drawing/2014/main" xmlns:a14="http://schemas.microsoft.com/office/drawing/2010/main" xmlns="" id="{C530E594-3A4F-4629-96B0-240124A3DD3B}"/>
                  </a:ext>
                </a:extLst>
              </p:cNvPr>
              <p:cNvSpPr txBox="1">
                <a:spLocks noRot="1" noChangeAspect="1" noMove="1" noResize="1" noEditPoints="1" noAdjustHandles="1" noChangeArrowheads="1" noChangeShapeType="1" noTextEdit="1"/>
              </p:cNvSpPr>
              <p:nvPr/>
            </p:nvSpPr>
            <p:spPr>
              <a:xfrm>
                <a:off x="288649" y="5172806"/>
                <a:ext cx="2249714" cy="656013"/>
              </a:xfrm>
              <a:prstGeom prst="rect">
                <a:avLst/>
              </a:prstGeom>
              <a:blipFill rotWithShape="0">
                <a:blip r:embed="rId4"/>
                <a:stretch>
                  <a:fillRect l="-216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99060635-8353-4140-A389-8E9ABBDA5E35}"/>
                  </a:ext>
                </a:extLst>
              </p:cNvPr>
              <p:cNvSpPr txBox="1"/>
              <p:nvPr/>
            </p:nvSpPr>
            <p:spPr>
              <a:xfrm>
                <a:off x="2449287" y="5172805"/>
                <a:ext cx="2264228" cy="656013"/>
              </a:xfrm>
              <a:prstGeom prst="rect">
                <a:avLst/>
              </a:prstGeom>
              <a:noFill/>
            </p:spPr>
            <p:txBody>
              <a:bodyPr wrap="square" rtlCol="0">
                <a:spAutoFit/>
              </a:bodyPr>
              <a:lstStyle/>
              <a:p>
                <a:r>
                  <a:rPr kumimoji="1" lang="en-US" altLang="ja-JP" dirty="0"/>
                  <a:t>(b)</a:t>
                </a:r>
                <a:r>
                  <a:rPr lang="en-US" altLang="ja-JP" dirty="0"/>
                  <a:t> </a:t>
                </a:r>
                <a14:m>
                  <m:oMath xmlns:m="http://schemas.openxmlformats.org/officeDocument/2006/math">
                    <m:sSup>
                      <m:sSupPr>
                        <m:ctrlPr>
                          <a:rPr lang="en-US" altLang="ja-JP" i="1">
                            <a:latin typeface="Cambria Math" panose="02040503050406030204" pitchFamily="18" charset="0"/>
                          </a:rPr>
                        </m:ctrlPr>
                      </m:sSup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2</m:t>
                            </m:r>
                          </m:sub>
                        </m:sSub>
                      </m:e>
                      <m:sup>
                        <m:r>
                          <a:rPr lang="en-US" altLang="ja-JP" i="1">
                            <a:latin typeface="Cambria Math" panose="02040503050406030204" pitchFamily="18" charset="0"/>
                          </a:rPr>
                          <m:t>′</m:t>
                        </m:r>
                      </m:sup>
                    </m:sSup>
                  </m:oMath>
                </a14:m>
                <a:r>
                  <a:rPr lang="en-US" altLang="ja-JP" dirty="0"/>
                  <a:t> = </a:t>
                </a:r>
                <a14:m>
                  <m:oMath xmlns:m="http://schemas.openxmlformats.org/officeDocument/2006/math">
                    <m:r>
                      <a:rPr lang="en-US" altLang="ja-JP" i="1">
                        <a:latin typeface="Cambria Math" panose="02040503050406030204" pitchFamily="18" charset="0"/>
                        <a:ea typeface="Cambria Math" panose="02040503050406030204" pitchFamily="18" charset="0"/>
                      </a:rPr>
                      <m:t>±</m:t>
                    </m:r>
                    <m:rad>
                      <m:radPr>
                        <m:degHide m:val="on"/>
                        <m:ctrlPr>
                          <a:rPr lang="en-US" altLang="ja-JP" i="1">
                            <a:latin typeface="Cambria Math" panose="02040503050406030204" pitchFamily="18" charset="0"/>
                          </a:rPr>
                        </m:ctrlPr>
                      </m:radPr>
                      <m:deg/>
                      <m:e>
                        <m:f>
                          <m:fPr>
                            <m:ctrlPr>
                              <a:rPr lang="en-US" altLang="ja-JP" i="1">
                                <a:latin typeface="Cambria Math" panose="02040503050406030204" pitchFamily="18" charset="0"/>
                              </a:rPr>
                            </m:ctrlPr>
                          </m:fPr>
                          <m:num>
                            <m:d>
                              <m:dPr>
                                <m:ctrlPr>
                                  <a:rPr lang="en-US" altLang="ja-JP" i="1">
                                    <a:latin typeface="Cambria Math" panose="02040503050406030204" pitchFamily="18" charset="0"/>
                                  </a:rPr>
                                </m:ctrlPr>
                              </m:dPr>
                              <m:e>
                                <m:r>
                                  <a:rPr lang="en-US" altLang="ja-JP" i="1">
                                    <a:latin typeface="Cambria Math" panose="02040503050406030204" pitchFamily="18" charset="0"/>
                                  </a:rPr>
                                  <m:t>1+</m:t>
                                </m:r>
                                <m:r>
                                  <a:rPr lang="en-US" altLang="ja-JP" i="1">
                                    <a:latin typeface="Cambria Math" panose="02040503050406030204" pitchFamily="18" charset="0"/>
                                  </a:rPr>
                                  <m:t>𝐷</m:t>
                                </m:r>
                              </m:e>
                            </m:d>
                            <m:r>
                              <a:rPr lang="en-US" altLang="ja-JP" i="1">
                                <a:latin typeface="Cambria Math" panose="02040503050406030204" pitchFamily="18" charset="0"/>
                              </a:rPr>
                              <m:t>𝑦</m:t>
                            </m:r>
                            <m:r>
                              <a:rPr lang="en-US" altLang="ja-JP" i="1">
                                <a:latin typeface="Cambria Math" panose="02040503050406030204" pitchFamily="18" charset="0"/>
                              </a:rPr>
                              <m:t>−</m:t>
                            </m:r>
                            <m:r>
                              <a:rPr lang="en-US" altLang="ja-JP" i="1">
                                <a:latin typeface="Cambria Math" panose="02040503050406030204" pitchFamily="18" charset="0"/>
                              </a:rPr>
                              <m:t>𝐻</m:t>
                            </m:r>
                          </m:num>
                          <m:den>
                            <m:r>
                              <a:rPr lang="en-US" altLang="ja-JP" i="1">
                                <a:latin typeface="Cambria Math" panose="02040503050406030204" pitchFamily="18" charset="0"/>
                              </a:rPr>
                              <m:t>𝐻</m:t>
                            </m:r>
                            <m:r>
                              <a:rPr lang="en-US" altLang="ja-JP" i="1">
                                <a:latin typeface="Cambria Math" panose="02040503050406030204" pitchFamily="18" charset="0"/>
                              </a:rPr>
                              <m:t>−</m:t>
                            </m:r>
                            <m:r>
                              <a:rPr lang="en-US" altLang="ja-JP" i="1">
                                <a:latin typeface="Cambria Math" panose="02040503050406030204" pitchFamily="18" charset="0"/>
                              </a:rPr>
                              <m:t>𝑦</m:t>
                            </m:r>
                          </m:den>
                        </m:f>
                      </m:e>
                    </m:rad>
                  </m:oMath>
                </a14:m>
                <a:endParaRPr kumimoji="1" lang="ja-JP" altLang="en-US" dirty="0"/>
              </a:p>
            </p:txBody>
          </p:sp>
        </mc:Choice>
        <mc:Fallback xmlns="">
          <p:sp>
            <p:nvSpPr>
              <p:cNvPr id="13" name="テキスト ボックス 12">
                <a:extLst>
                  <a:ext uri="{FF2B5EF4-FFF2-40B4-BE49-F238E27FC236}">
                    <a16:creationId xmlns:a16="http://schemas.microsoft.com/office/drawing/2014/main" xmlns:a14="http://schemas.microsoft.com/office/drawing/2010/main" xmlns="" id="{99060635-8353-4140-A389-8E9ABBDA5E35}"/>
                  </a:ext>
                </a:extLst>
              </p:cNvPr>
              <p:cNvSpPr txBox="1">
                <a:spLocks noRot="1" noChangeAspect="1" noMove="1" noResize="1" noEditPoints="1" noAdjustHandles="1" noChangeArrowheads="1" noChangeShapeType="1" noTextEdit="1"/>
              </p:cNvSpPr>
              <p:nvPr/>
            </p:nvSpPr>
            <p:spPr>
              <a:xfrm>
                <a:off x="2449287" y="5172805"/>
                <a:ext cx="2264228" cy="656013"/>
              </a:xfrm>
              <a:prstGeom prst="rect">
                <a:avLst/>
              </a:prstGeom>
              <a:blipFill rotWithShape="0">
                <a:blip r:embed="rId5"/>
                <a:stretch>
                  <a:fillRect l="-242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5E4FEB7D-6247-4604-86BD-BCF7D74C5D56}"/>
                  </a:ext>
                </a:extLst>
              </p:cNvPr>
              <p:cNvSpPr txBox="1"/>
              <p:nvPr/>
            </p:nvSpPr>
            <p:spPr>
              <a:xfrm>
                <a:off x="288649" y="5926107"/>
                <a:ext cx="2917371" cy="656013"/>
              </a:xfrm>
              <a:prstGeom prst="rect">
                <a:avLst/>
              </a:prstGeom>
              <a:noFill/>
            </p:spPr>
            <p:txBody>
              <a:bodyPr wrap="square" rtlCol="0">
                <a:spAutoFit/>
              </a:bodyPr>
              <a:lstStyle/>
              <a:p>
                <a:r>
                  <a:rPr kumimoji="1" lang="en-US" altLang="ja-JP" dirty="0"/>
                  <a:t>(c)</a:t>
                </a:r>
                <a:r>
                  <a:rPr lang="en-US" altLang="ja-JP" dirty="0"/>
                  <a:t> </a:t>
                </a:r>
                <a14:m>
                  <m:oMath xmlns:m="http://schemas.openxmlformats.org/officeDocument/2006/math">
                    <m:sSup>
                      <m:sSupPr>
                        <m:ctrlPr>
                          <a:rPr lang="en-US" altLang="ja-JP" i="1">
                            <a:latin typeface="Cambria Math" panose="02040503050406030204" pitchFamily="18" charset="0"/>
                          </a:rPr>
                        </m:ctrlPr>
                      </m:sSup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3</m:t>
                            </m:r>
                          </m:sub>
                        </m:sSub>
                      </m:e>
                      <m:sup>
                        <m:r>
                          <a:rPr lang="en-US" altLang="ja-JP" i="1">
                            <a:latin typeface="Cambria Math" panose="02040503050406030204" pitchFamily="18" charset="0"/>
                          </a:rPr>
                          <m:t>′</m:t>
                        </m:r>
                      </m:sup>
                    </m:sSup>
                    <m:r>
                      <a:rPr lang="en-US" altLang="ja-JP" i="1">
                        <a:latin typeface="Cambria Math" panose="02040503050406030204" pitchFamily="18" charset="0"/>
                      </a:rPr>
                      <m:t>= </m:t>
                    </m:r>
                    <m:r>
                      <a:rPr lang="en-US" altLang="ja-JP" i="1">
                        <a:latin typeface="Cambria Math" panose="02040503050406030204" pitchFamily="18" charset="0"/>
                        <a:ea typeface="Cambria Math" panose="02040503050406030204" pitchFamily="18" charset="0"/>
                      </a:rPr>
                      <m:t>±</m:t>
                    </m:r>
                    <m:rad>
                      <m:radPr>
                        <m:degHide m:val="on"/>
                        <m:ctrlPr>
                          <a:rPr lang="en-US" altLang="ja-JP" i="1">
                            <a:latin typeface="Cambria Math" panose="02040503050406030204" pitchFamily="18" charset="0"/>
                            <a:ea typeface="Cambria Math" panose="02040503050406030204" pitchFamily="18" charset="0"/>
                          </a:rPr>
                        </m:ctrlPr>
                      </m:radPr>
                      <m:deg/>
                      <m:e>
                        <m:f>
                          <m:fPr>
                            <m:ctrlPr>
                              <a:rPr lang="en-US" altLang="ja-JP" i="1">
                                <a:latin typeface="Cambria Math" panose="02040503050406030204" pitchFamily="18" charset="0"/>
                                <a:ea typeface="Cambria Math" panose="02040503050406030204" pitchFamily="18" charset="0"/>
                              </a:rPr>
                            </m:ctrlPr>
                          </m:fPr>
                          <m:num>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1+</m:t>
                                </m:r>
                                <m:r>
                                  <a:rPr lang="en-US" altLang="ja-JP" i="1">
                                    <a:latin typeface="Cambria Math" panose="02040503050406030204" pitchFamily="18" charset="0"/>
                                    <a:ea typeface="Cambria Math" panose="02040503050406030204" pitchFamily="18" charset="0"/>
                                  </a:rPr>
                                  <m:t>𝐷</m:t>
                                </m:r>
                              </m:e>
                            </m:d>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𝑦</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𝑎</m:t>
                            </m:r>
                            <m:r>
                              <a:rPr lang="en-US" altLang="ja-JP" i="1">
                                <a:latin typeface="Cambria Math" panose="02040503050406030204" pitchFamily="18" charset="0"/>
                                <a:ea typeface="Cambria Math" panose="02040503050406030204" pitchFamily="18" charset="0"/>
                              </a:rPr>
                              <m:t>) −</m:t>
                            </m:r>
                            <m:r>
                              <a:rPr lang="en-US" altLang="ja-JP" i="1">
                                <a:latin typeface="Cambria Math" panose="02040503050406030204" pitchFamily="18" charset="0"/>
                                <a:ea typeface="Cambria Math" panose="02040503050406030204" pitchFamily="18" charset="0"/>
                              </a:rPr>
                              <m:t>𝐻</m:t>
                            </m:r>
                          </m:num>
                          <m:den>
                            <m:r>
                              <a:rPr lang="en-US" altLang="ja-JP" i="1">
                                <a:latin typeface="Cambria Math" panose="02040503050406030204" pitchFamily="18" charset="0"/>
                                <a:ea typeface="Cambria Math" panose="02040503050406030204" pitchFamily="18" charset="0"/>
                              </a:rPr>
                              <m:t>𝐻</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𝑦</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𝑎</m:t>
                            </m:r>
                            <m:r>
                              <a:rPr lang="en-US" altLang="ja-JP" i="1">
                                <a:latin typeface="Cambria Math" panose="02040503050406030204" pitchFamily="18" charset="0"/>
                                <a:ea typeface="Cambria Math" panose="02040503050406030204" pitchFamily="18" charset="0"/>
                              </a:rPr>
                              <m:t>)</m:t>
                            </m:r>
                          </m:den>
                        </m:f>
                      </m:e>
                    </m:rad>
                  </m:oMath>
                </a14:m>
                <a:endParaRPr kumimoji="1" lang="ja-JP" altLang="en-US" dirty="0"/>
              </a:p>
            </p:txBody>
          </p:sp>
        </mc:Choice>
        <mc:Fallback xmlns="">
          <p:sp>
            <p:nvSpPr>
              <p:cNvPr id="14" name="テキスト ボックス 13">
                <a:extLst>
                  <a:ext uri="{FF2B5EF4-FFF2-40B4-BE49-F238E27FC236}">
                    <a16:creationId xmlns:a16="http://schemas.microsoft.com/office/drawing/2014/main" xmlns:a14="http://schemas.microsoft.com/office/drawing/2010/main" xmlns="" id="{5E4FEB7D-6247-4604-86BD-BCF7D74C5D56}"/>
                  </a:ext>
                </a:extLst>
              </p:cNvPr>
              <p:cNvSpPr txBox="1">
                <a:spLocks noRot="1" noChangeAspect="1" noMove="1" noResize="1" noEditPoints="1" noAdjustHandles="1" noChangeArrowheads="1" noChangeShapeType="1" noTextEdit="1"/>
              </p:cNvSpPr>
              <p:nvPr/>
            </p:nvSpPr>
            <p:spPr>
              <a:xfrm>
                <a:off x="288649" y="5926107"/>
                <a:ext cx="2917371" cy="656013"/>
              </a:xfrm>
              <a:prstGeom prst="rect">
                <a:avLst/>
              </a:prstGeom>
              <a:blipFill rotWithShape="0">
                <a:blip r:embed="rId6"/>
                <a:stretch>
                  <a:fillRect l="-16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9901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C6AB3F-975D-4357-A73A-4AF88A3D2C32}"/>
              </a:ext>
            </a:extLst>
          </p:cNvPr>
          <p:cNvSpPr>
            <a:spLocks noGrp="1"/>
          </p:cNvSpPr>
          <p:nvPr>
            <p:ph type="title"/>
          </p:nvPr>
        </p:nvSpPr>
        <p:spPr/>
        <p:txBody>
          <a:bodyPr/>
          <a:lstStyle/>
          <a:p>
            <a:r>
              <a:rPr lang="ja-JP" altLang="en-US" dirty="0"/>
              <a:t>実際の最速降下曲線の式との比較</a:t>
            </a:r>
            <a:r>
              <a:rPr lang="en-US" altLang="ja-JP" dirty="0"/>
              <a:t>(3)</a:t>
            </a:r>
            <a:endParaRPr kumimoji="1" lang="ja-JP" altLang="en-US" dirty="0"/>
          </a:p>
        </p:txBody>
      </p:sp>
      <p:pic>
        <p:nvPicPr>
          <p:cNvPr id="5" name="コンテンツ プレースホルダー 4">
            <a:extLst>
              <a:ext uri="{FF2B5EF4-FFF2-40B4-BE49-F238E27FC236}">
                <a16:creationId xmlns:a16="http://schemas.microsoft.com/office/drawing/2014/main" id="{4D72CD5F-CA69-42AD-9043-8263EB2C65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1137" y="1833689"/>
            <a:ext cx="5808405" cy="4635902"/>
          </a:xfr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265C0FAE-B5CF-45D1-8F3B-A7B4B0B237F3}"/>
                  </a:ext>
                </a:extLst>
              </p:cNvPr>
              <p:cNvSpPr txBox="1"/>
              <p:nvPr/>
            </p:nvSpPr>
            <p:spPr>
              <a:xfrm>
                <a:off x="600940" y="2183885"/>
                <a:ext cx="4810196" cy="830997"/>
              </a:xfrm>
              <a:prstGeom prst="rect">
                <a:avLst/>
              </a:prstGeom>
              <a:noFill/>
            </p:spPr>
            <p:txBody>
              <a:bodyPr wrap="square" rtlCol="0">
                <a:spAutoFit/>
              </a:bodyPr>
              <a:lstStyle/>
              <a:p>
                <a:r>
                  <a:rPr kumimoji="1" lang="en-US" altLang="ja-JP" sz="2400" b="1" dirty="0"/>
                  <a:t>(3)</a:t>
                </a:r>
                <a:r>
                  <a:rPr kumimoji="1" lang="ja-JP" altLang="en-US" sz="2400" b="1" dirty="0"/>
                  <a:t>ブラックホールの中心から</a:t>
                </a:r>
                <a:r>
                  <a:rPr kumimoji="1" lang="en-US" altLang="ja-JP" sz="2400" b="1" dirty="0"/>
                  <a:t>1.5</a:t>
                </a:r>
                <a14:m>
                  <m:oMath xmlns:m="http://schemas.openxmlformats.org/officeDocument/2006/math">
                    <m:r>
                      <a:rPr kumimoji="1" lang="en-US" altLang="ja-JP" sz="2400" b="1" i="1" smtClean="0">
                        <a:latin typeface="Cambria Math" panose="02040503050406030204" pitchFamily="18" charset="0"/>
                      </a:rPr>
                      <m:t>𝒂</m:t>
                    </m:r>
                    <m:r>
                      <a:rPr lang="ja-JP" altLang="en-US" sz="2400" b="1" i="1">
                        <a:latin typeface="Cambria Math" panose="02040503050406030204" pitchFamily="18" charset="0"/>
                      </a:rPr>
                      <m:t>の</m:t>
                    </m:r>
                  </m:oMath>
                </a14:m>
                <a:r>
                  <a:rPr kumimoji="1" lang="ja-JP" altLang="en-US" sz="2400" b="1" dirty="0"/>
                  <a:t>高さか</a:t>
                </a:r>
                <a:r>
                  <a:rPr lang="ja-JP" altLang="en-US" sz="2400" b="1" dirty="0"/>
                  <a:t>ら</a:t>
                </a:r>
                <a14:m>
                  <m:oMath xmlns:m="http://schemas.openxmlformats.org/officeDocument/2006/math">
                    <m:r>
                      <a:rPr kumimoji="1" lang="en-US" altLang="ja-JP" sz="2400" b="1" i="1" smtClean="0">
                        <a:latin typeface="Cambria Math" panose="02040503050406030204" pitchFamily="18" charset="0"/>
                      </a:rPr>
                      <m:t>𝒂</m:t>
                    </m:r>
                  </m:oMath>
                </a14:m>
                <a:r>
                  <a:rPr kumimoji="1" lang="ja-JP" altLang="en-US" sz="2400" b="1" dirty="0"/>
                  <a:t>の位置までの比較</a:t>
                </a:r>
              </a:p>
            </p:txBody>
          </p:sp>
        </mc:Choice>
        <mc:Fallback xmlns="">
          <p:sp>
            <p:nvSpPr>
              <p:cNvPr id="7" name="テキスト ボックス 6">
                <a:extLst>
                  <a:ext uri="{FF2B5EF4-FFF2-40B4-BE49-F238E27FC236}">
                    <a16:creationId xmlns:a16="http://schemas.microsoft.com/office/drawing/2014/main" xmlns:a14="http://schemas.microsoft.com/office/drawing/2010/main" xmlns="" id="{265C0FAE-B5CF-45D1-8F3B-A7B4B0B237F3}"/>
                  </a:ext>
                </a:extLst>
              </p:cNvPr>
              <p:cNvSpPr txBox="1">
                <a:spLocks noRot="1" noChangeAspect="1" noMove="1" noResize="1" noEditPoints="1" noAdjustHandles="1" noChangeArrowheads="1" noChangeShapeType="1" noTextEdit="1"/>
              </p:cNvSpPr>
              <p:nvPr/>
            </p:nvSpPr>
            <p:spPr>
              <a:xfrm>
                <a:off x="600940" y="2183885"/>
                <a:ext cx="4810196" cy="830997"/>
              </a:xfrm>
              <a:prstGeom prst="rect">
                <a:avLst/>
              </a:prstGeom>
              <a:blipFill rotWithShape="0">
                <a:blip r:embed="rId3"/>
                <a:stretch>
                  <a:fillRect l="-2028" t="-8759" b="-12409"/>
                </a:stretch>
              </a:blipFill>
            </p:spPr>
            <p:txBody>
              <a:bodyPr/>
              <a:lstStyle/>
              <a:p>
                <a:r>
                  <a:rPr lang="ja-JP" altLang="en-US">
                    <a:noFill/>
                  </a:rPr>
                  <a:t> </a:t>
                </a:r>
              </a:p>
            </p:txBody>
          </p:sp>
        </mc:Fallback>
      </mc:AlternateContent>
      <p:sp>
        <p:nvSpPr>
          <p:cNvPr id="8" name="テキスト ボックス 7"/>
          <p:cNvSpPr txBox="1"/>
          <p:nvPr/>
        </p:nvSpPr>
        <p:spPr>
          <a:xfrm>
            <a:off x="5411137" y="1398300"/>
            <a:ext cx="972457" cy="369332"/>
          </a:xfrm>
          <a:prstGeom prst="rect">
            <a:avLst/>
          </a:prstGeom>
          <a:noFill/>
        </p:spPr>
        <p:txBody>
          <a:bodyPr wrap="square" rtlCol="0">
            <a:spAutoFit/>
          </a:bodyPr>
          <a:lstStyle/>
          <a:p>
            <a:r>
              <a:rPr kumimoji="1" lang="ja-JP" altLang="en-US" dirty="0"/>
              <a:t>高さ</a:t>
            </a:r>
            <a:r>
              <a:rPr kumimoji="1" lang="en-US" altLang="ja-JP" dirty="0"/>
              <a:t>(m)</a:t>
            </a:r>
            <a:endParaRPr kumimoji="1" lang="ja-JP" altLang="en-US" dirty="0"/>
          </a:p>
        </p:txBody>
      </p:sp>
      <p:sp>
        <p:nvSpPr>
          <p:cNvPr id="9" name="テキスト ボックス 8"/>
          <p:cNvSpPr txBox="1"/>
          <p:nvPr/>
        </p:nvSpPr>
        <p:spPr>
          <a:xfrm>
            <a:off x="11219543" y="5959317"/>
            <a:ext cx="972457" cy="369332"/>
          </a:xfrm>
          <a:prstGeom prst="rect">
            <a:avLst/>
          </a:prstGeom>
          <a:noFill/>
        </p:spPr>
        <p:txBody>
          <a:bodyPr wrap="square" rtlCol="0">
            <a:spAutoFit/>
          </a:bodyPr>
          <a:lstStyle/>
          <a:p>
            <a:r>
              <a:rPr lang="ja-JP" altLang="en-US" dirty="0"/>
              <a:t>奥行</a:t>
            </a:r>
            <a:r>
              <a:rPr kumimoji="1" lang="en-US" altLang="ja-JP" dirty="0"/>
              <a:t>(m)</a:t>
            </a:r>
            <a:endParaRPr kumimoji="1" lang="ja-JP" altLang="en-US" dirty="0"/>
          </a:p>
        </p:txBody>
      </p:sp>
      <p:sp>
        <p:nvSpPr>
          <p:cNvPr id="4" name="スライド番号プレースホルダー 3">
            <a:extLst>
              <a:ext uri="{FF2B5EF4-FFF2-40B4-BE49-F238E27FC236}">
                <a16:creationId xmlns:a16="http://schemas.microsoft.com/office/drawing/2014/main" id="{208AC270-9148-430C-B280-8DEB27AE7D1B}"/>
              </a:ext>
            </a:extLst>
          </p:cNvPr>
          <p:cNvSpPr>
            <a:spLocks noGrp="1"/>
          </p:cNvSpPr>
          <p:nvPr>
            <p:ph type="sldNum" sz="quarter" idx="12"/>
          </p:nvPr>
        </p:nvSpPr>
        <p:spPr/>
        <p:txBody>
          <a:bodyPr/>
          <a:lstStyle/>
          <a:p>
            <a:fld id="{6BFF84B9-C1DE-4D2E-B324-C769835166AA}" type="slidenum">
              <a:rPr kumimoji="1" lang="ja-JP" altLang="en-US" smtClean="0"/>
              <a:t>12</a:t>
            </a:fld>
            <a:endParaRPr kumimoji="1" lang="ja-JP" altLang="en-US"/>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709C0E4C-848E-4ACB-9EEF-6E69DB081688}"/>
                  </a:ext>
                </a:extLst>
              </p:cNvPr>
              <p:cNvSpPr txBox="1"/>
              <p:nvPr/>
            </p:nvSpPr>
            <p:spPr>
              <a:xfrm>
                <a:off x="600940" y="3645029"/>
                <a:ext cx="2249714" cy="656013"/>
              </a:xfrm>
              <a:prstGeom prst="rect">
                <a:avLst/>
              </a:prstGeom>
              <a:noFill/>
            </p:spPr>
            <p:txBody>
              <a:bodyPr wrap="square" rtlCol="0">
                <a:spAutoFit/>
              </a:bodyPr>
              <a:lstStyle/>
              <a:p>
                <a:r>
                  <a:rPr kumimoji="1" lang="en-US" altLang="ja-JP" dirty="0"/>
                  <a:t>(a)</a:t>
                </a:r>
                <a:r>
                  <a:rPr lang="en-US" altLang="ja-JP" dirty="0"/>
                  <a:t> </a:t>
                </a:r>
                <a14:m>
                  <m:oMath xmlns:m="http://schemas.openxmlformats.org/officeDocument/2006/math">
                    <m:sSup>
                      <m:sSupPr>
                        <m:ctrlPr>
                          <a:rPr lang="en-US" altLang="ja-JP" i="1">
                            <a:latin typeface="Cambria Math" panose="02040503050406030204" pitchFamily="18" charset="0"/>
                          </a:rPr>
                        </m:ctrlPr>
                      </m:sSup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1</m:t>
                            </m:r>
                          </m:sub>
                        </m:sSub>
                      </m:e>
                      <m:sup>
                        <m:r>
                          <a:rPr lang="en-US" altLang="ja-JP" i="1">
                            <a:latin typeface="Cambria Math" panose="02040503050406030204" pitchFamily="18" charset="0"/>
                          </a:rPr>
                          <m:t>′</m:t>
                        </m:r>
                      </m:sup>
                    </m:sSup>
                  </m:oMath>
                </a14:m>
                <a:r>
                  <a:rPr lang="en-US" altLang="ja-JP" dirty="0"/>
                  <a:t> = </a:t>
                </a:r>
                <a14:m>
                  <m:oMath xmlns:m="http://schemas.openxmlformats.org/officeDocument/2006/math">
                    <m:r>
                      <a:rPr lang="en-US" altLang="ja-JP" i="1">
                        <a:latin typeface="Cambria Math" panose="02040503050406030204" pitchFamily="18" charset="0"/>
                        <a:ea typeface="Cambria Math" panose="02040503050406030204" pitchFamily="18" charset="0"/>
                      </a:rPr>
                      <m:t>±</m:t>
                    </m:r>
                    <m:rad>
                      <m:radPr>
                        <m:degHide m:val="on"/>
                        <m:ctrlPr>
                          <a:rPr lang="en-US" altLang="ja-JP" i="1">
                            <a:latin typeface="Cambria Math" panose="02040503050406030204" pitchFamily="18" charset="0"/>
                          </a:rPr>
                        </m:ctrlPr>
                      </m:radPr>
                      <m:deg/>
                      <m:e>
                        <m:f>
                          <m:fPr>
                            <m:ctrlPr>
                              <a:rPr lang="en-US" altLang="ja-JP" i="1">
                                <a:latin typeface="Cambria Math" panose="02040503050406030204" pitchFamily="18" charset="0"/>
                              </a:rPr>
                            </m:ctrlPr>
                          </m:fPr>
                          <m:num>
                            <m:r>
                              <a:rPr lang="en-US" altLang="ja-JP" i="1">
                                <a:latin typeface="Cambria Math" panose="02040503050406030204" pitchFamily="18" charset="0"/>
                              </a:rPr>
                              <m:t>𝐷</m:t>
                            </m:r>
                            <m:r>
                              <a:rPr lang="en-US" altLang="ja-JP" i="1">
                                <a:latin typeface="Cambria Math" panose="02040503050406030204" pitchFamily="18" charset="0"/>
                              </a:rPr>
                              <m:t> −</m:t>
                            </m:r>
                            <m:r>
                              <a:rPr lang="en-US" altLang="ja-JP" i="1">
                                <a:latin typeface="Cambria Math" panose="02040503050406030204" pitchFamily="18" charset="0"/>
                              </a:rPr>
                              <m:t>𝐻</m:t>
                            </m:r>
                            <m:r>
                              <a:rPr lang="en-US" altLang="ja-JP" i="1">
                                <a:latin typeface="Cambria Math" panose="02040503050406030204" pitchFamily="18" charset="0"/>
                              </a:rPr>
                              <m:t>+</m:t>
                            </m:r>
                            <m:r>
                              <a:rPr lang="en-US" altLang="ja-JP" i="1">
                                <a:latin typeface="Cambria Math" panose="02040503050406030204" pitchFamily="18" charset="0"/>
                              </a:rPr>
                              <m:t>𝑦</m:t>
                            </m:r>
                          </m:num>
                          <m:den>
                            <m:r>
                              <a:rPr lang="en-US" altLang="ja-JP" i="1">
                                <a:latin typeface="Cambria Math" panose="02040503050406030204" pitchFamily="18" charset="0"/>
                              </a:rPr>
                              <m:t>𝐻</m:t>
                            </m:r>
                            <m:r>
                              <a:rPr lang="en-US" altLang="ja-JP" i="1">
                                <a:latin typeface="Cambria Math" panose="02040503050406030204" pitchFamily="18" charset="0"/>
                              </a:rPr>
                              <m:t>−</m:t>
                            </m:r>
                            <m:r>
                              <a:rPr lang="en-US" altLang="ja-JP" i="1">
                                <a:latin typeface="Cambria Math" panose="02040503050406030204" pitchFamily="18" charset="0"/>
                              </a:rPr>
                              <m:t>𝑦</m:t>
                            </m:r>
                          </m:den>
                        </m:f>
                      </m:e>
                    </m:rad>
                  </m:oMath>
                </a14:m>
                <a:endParaRPr kumimoji="1" lang="ja-JP" altLang="en-US" dirty="0"/>
              </a:p>
            </p:txBody>
          </p:sp>
        </mc:Choice>
        <mc:Fallback xmlns="">
          <p:sp>
            <p:nvSpPr>
              <p:cNvPr id="10" name="テキスト ボックス 9">
                <a:extLst>
                  <a:ext uri="{FF2B5EF4-FFF2-40B4-BE49-F238E27FC236}">
                    <a16:creationId xmlns:a16="http://schemas.microsoft.com/office/drawing/2014/main" xmlns:a14="http://schemas.microsoft.com/office/drawing/2010/main" xmlns="" id="{709C0E4C-848E-4ACB-9EEF-6E69DB081688}"/>
                  </a:ext>
                </a:extLst>
              </p:cNvPr>
              <p:cNvSpPr txBox="1">
                <a:spLocks noRot="1" noChangeAspect="1" noMove="1" noResize="1" noEditPoints="1" noAdjustHandles="1" noChangeArrowheads="1" noChangeShapeType="1" noTextEdit="1"/>
              </p:cNvSpPr>
              <p:nvPr/>
            </p:nvSpPr>
            <p:spPr>
              <a:xfrm>
                <a:off x="600940" y="3645029"/>
                <a:ext cx="2249714" cy="656013"/>
              </a:xfrm>
              <a:prstGeom prst="rect">
                <a:avLst/>
              </a:prstGeom>
              <a:blipFill rotWithShape="0">
                <a:blip r:embed="rId4"/>
                <a:stretch>
                  <a:fillRect l="-243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EB3DCB8C-4F63-4657-A2D9-4EBDA47186C2}"/>
                  </a:ext>
                </a:extLst>
              </p:cNvPr>
              <p:cNvSpPr txBox="1"/>
              <p:nvPr/>
            </p:nvSpPr>
            <p:spPr>
              <a:xfrm>
                <a:off x="2761578" y="3645028"/>
                <a:ext cx="2264228" cy="656013"/>
              </a:xfrm>
              <a:prstGeom prst="rect">
                <a:avLst/>
              </a:prstGeom>
              <a:noFill/>
            </p:spPr>
            <p:txBody>
              <a:bodyPr wrap="square" rtlCol="0">
                <a:spAutoFit/>
              </a:bodyPr>
              <a:lstStyle/>
              <a:p>
                <a:r>
                  <a:rPr kumimoji="1" lang="en-US" altLang="ja-JP" dirty="0"/>
                  <a:t>(b)</a:t>
                </a:r>
                <a:r>
                  <a:rPr lang="en-US" altLang="ja-JP" dirty="0"/>
                  <a:t> </a:t>
                </a:r>
                <a14:m>
                  <m:oMath xmlns:m="http://schemas.openxmlformats.org/officeDocument/2006/math">
                    <m:sSup>
                      <m:sSupPr>
                        <m:ctrlPr>
                          <a:rPr lang="en-US" altLang="ja-JP" i="1">
                            <a:latin typeface="Cambria Math" panose="02040503050406030204" pitchFamily="18" charset="0"/>
                          </a:rPr>
                        </m:ctrlPr>
                      </m:sSup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2</m:t>
                            </m:r>
                          </m:sub>
                        </m:sSub>
                      </m:e>
                      <m:sup>
                        <m:r>
                          <a:rPr lang="en-US" altLang="ja-JP" i="1">
                            <a:latin typeface="Cambria Math" panose="02040503050406030204" pitchFamily="18" charset="0"/>
                          </a:rPr>
                          <m:t>′</m:t>
                        </m:r>
                      </m:sup>
                    </m:sSup>
                  </m:oMath>
                </a14:m>
                <a:r>
                  <a:rPr lang="en-US" altLang="ja-JP" dirty="0"/>
                  <a:t> = </a:t>
                </a:r>
                <a14:m>
                  <m:oMath xmlns:m="http://schemas.openxmlformats.org/officeDocument/2006/math">
                    <m:r>
                      <a:rPr lang="en-US" altLang="ja-JP" i="1">
                        <a:latin typeface="Cambria Math" panose="02040503050406030204" pitchFamily="18" charset="0"/>
                        <a:ea typeface="Cambria Math" panose="02040503050406030204" pitchFamily="18" charset="0"/>
                      </a:rPr>
                      <m:t>±</m:t>
                    </m:r>
                    <m:rad>
                      <m:radPr>
                        <m:degHide m:val="on"/>
                        <m:ctrlPr>
                          <a:rPr lang="en-US" altLang="ja-JP" i="1">
                            <a:latin typeface="Cambria Math" panose="02040503050406030204" pitchFamily="18" charset="0"/>
                          </a:rPr>
                        </m:ctrlPr>
                      </m:radPr>
                      <m:deg/>
                      <m:e>
                        <m:f>
                          <m:fPr>
                            <m:ctrlPr>
                              <a:rPr lang="en-US" altLang="ja-JP" i="1">
                                <a:latin typeface="Cambria Math" panose="02040503050406030204" pitchFamily="18" charset="0"/>
                              </a:rPr>
                            </m:ctrlPr>
                          </m:fPr>
                          <m:num>
                            <m:d>
                              <m:dPr>
                                <m:ctrlPr>
                                  <a:rPr lang="en-US" altLang="ja-JP" i="1">
                                    <a:latin typeface="Cambria Math" panose="02040503050406030204" pitchFamily="18" charset="0"/>
                                  </a:rPr>
                                </m:ctrlPr>
                              </m:dPr>
                              <m:e>
                                <m:r>
                                  <a:rPr lang="en-US" altLang="ja-JP" i="1">
                                    <a:latin typeface="Cambria Math" panose="02040503050406030204" pitchFamily="18" charset="0"/>
                                  </a:rPr>
                                  <m:t>1+</m:t>
                                </m:r>
                                <m:r>
                                  <a:rPr lang="en-US" altLang="ja-JP" i="1">
                                    <a:latin typeface="Cambria Math" panose="02040503050406030204" pitchFamily="18" charset="0"/>
                                  </a:rPr>
                                  <m:t>𝐷</m:t>
                                </m:r>
                              </m:e>
                            </m:d>
                            <m:r>
                              <a:rPr lang="en-US" altLang="ja-JP" i="1">
                                <a:latin typeface="Cambria Math" panose="02040503050406030204" pitchFamily="18" charset="0"/>
                              </a:rPr>
                              <m:t>𝑦</m:t>
                            </m:r>
                            <m:r>
                              <a:rPr lang="en-US" altLang="ja-JP" i="1">
                                <a:latin typeface="Cambria Math" panose="02040503050406030204" pitchFamily="18" charset="0"/>
                              </a:rPr>
                              <m:t>−</m:t>
                            </m:r>
                            <m:r>
                              <a:rPr lang="en-US" altLang="ja-JP" i="1">
                                <a:latin typeface="Cambria Math" panose="02040503050406030204" pitchFamily="18" charset="0"/>
                              </a:rPr>
                              <m:t>𝐻</m:t>
                            </m:r>
                          </m:num>
                          <m:den>
                            <m:r>
                              <a:rPr lang="en-US" altLang="ja-JP" i="1">
                                <a:latin typeface="Cambria Math" panose="02040503050406030204" pitchFamily="18" charset="0"/>
                              </a:rPr>
                              <m:t>𝐻</m:t>
                            </m:r>
                            <m:r>
                              <a:rPr lang="en-US" altLang="ja-JP" i="1">
                                <a:latin typeface="Cambria Math" panose="02040503050406030204" pitchFamily="18" charset="0"/>
                              </a:rPr>
                              <m:t>−</m:t>
                            </m:r>
                            <m:r>
                              <a:rPr lang="en-US" altLang="ja-JP" i="1">
                                <a:latin typeface="Cambria Math" panose="02040503050406030204" pitchFamily="18" charset="0"/>
                              </a:rPr>
                              <m:t>𝑦</m:t>
                            </m:r>
                          </m:den>
                        </m:f>
                      </m:e>
                    </m:rad>
                  </m:oMath>
                </a14:m>
                <a:endParaRPr kumimoji="1" lang="ja-JP" altLang="en-US" dirty="0"/>
              </a:p>
            </p:txBody>
          </p:sp>
        </mc:Choice>
        <mc:Fallback xmlns="">
          <p:sp>
            <p:nvSpPr>
              <p:cNvPr id="11" name="テキスト ボックス 10">
                <a:extLst>
                  <a:ext uri="{FF2B5EF4-FFF2-40B4-BE49-F238E27FC236}">
                    <a16:creationId xmlns:a16="http://schemas.microsoft.com/office/drawing/2014/main" xmlns:a14="http://schemas.microsoft.com/office/drawing/2010/main" xmlns="" id="{EB3DCB8C-4F63-4657-A2D9-4EBDA47186C2}"/>
                  </a:ext>
                </a:extLst>
              </p:cNvPr>
              <p:cNvSpPr txBox="1">
                <a:spLocks noRot="1" noChangeAspect="1" noMove="1" noResize="1" noEditPoints="1" noAdjustHandles="1" noChangeArrowheads="1" noChangeShapeType="1" noTextEdit="1"/>
              </p:cNvSpPr>
              <p:nvPr/>
            </p:nvSpPr>
            <p:spPr>
              <a:xfrm>
                <a:off x="2761578" y="3645028"/>
                <a:ext cx="2264228" cy="656013"/>
              </a:xfrm>
              <a:prstGeom prst="rect">
                <a:avLst/>
              </a:prstGeom>
              <a:blipFill rotWithShape="0">
                <a:blip r:embed="rId5"/>
                <a:stretch>
                  <a:fillRect l="-215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F42B6891-90C1-4916-9CFD-7F39238FFA43}"/>
                  </a:ext>
                </a:extLst>
              </p:cNvPr>
              <p:cNvSpPr txBox="1"/>
              <p:nvPr/>
            </p:nvSpPr>
            <p:spPr>
              <a:xfrm>
                <a:off x="600940" y="4398330"/>
                <a:ext cx="2917371" cy="656013"/>
              </a:xfrm>
              <a:prstGeom prst="rect">
                <a:avLst/>
              </a:prstGeom>
              <a:noFill/>
            </p:spPr>
            <p:txBody>
              <a:bodyPr wrap="square" rtlCol="0">
                <a:spAutoFit/>
              </a:bodyPr>
              <a:lstStyle/>
              <a:p>
                <a:r>
                  <a:rPr kumimoji="1" lang="en-US" altLang="ja-JP" dirty="0"/>
                  <a:t>(c)</a:t>
                </a:r>
                <a:r>
                  <a:rPr lang="en-US" altLang="ja-JP" dirty="0"/>
                  <a:t> </a:t>
                </a:r>
                <a14:m>
                  <m:oMath xmlns:m="http://schemas.openxmlformats.org/officeDocument/2006/math">
                    <m:sSup>
                      <m:sSupPr>
                        <m:ctrlPr>
                          <a:rPr lang="en-US" altLang="ja-JP" i="1">
                            <a:latin typeface="Cambria Math" panose="02040503050406030204" pitchFamily="18" charset="0"/>
                          </a:rPr>
                        </m:ctrlPr>
                      </m:sSupPr>
                      <m:e>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𝑦</m:t>
                            </m:r>
                          </m:e>
                          <m:sub>
                            <m:r>
                              <a:rPr lang="en-US" altLang="ja-JP" b="0" i="1" smtClean="0">
                                <a:latin typeface="Cambria Math" panose="02040503050406030204" pitchFamily="18" charset="0"/>
                              </a:rPr>
                              <m:t>3</m:t>
                            </m:r>
                          </m:sub>
                        </m:sSub>
                      </m:e>
                      <m:sup>
                        <m:r>
                          <a:rPr lang="en-US" altLang="ja-JP" i="1">
                            <a:latin typeface="Cambria Math" panose="02040503050406030204" pitchFamily="18" charset="0"/>
                          </a:rPr>
                          <m:t>′</m:t>
                        </m:r>
                      </m:sup>
                    </m:sSup>
                    <m:r>
                      <a:rPr lang="en-US" altLang="ja-JP" i="1">
                        <a:latin typeface="Cambria Math" panose="02040503050406030204" pitchFamily="18" charset="0"/>
                      </a:rPr>
                      <m:t>= </m:t>
                    </m:r>
                    <m:r>
                      <a:rPr lang="en-US" altLang="ja-JP" i="1">
                        <a:latin typeface="Cambria Math" panose="02040503050406030204" pitchFamily="18" charset="0"/>
                        <a:ea typeface="Cambria Math" panose="02040503050406030204" pitchFamily="18" charset="0"/>
                      </a:rPr>
                      <m:t>±</m:t>
                    </m:r>
                    <m:rad>
                      <m:radPr>
                        <m:degHide m:val="on"/>
                        <m:ctrlPr>
                          <a:rPr lang="en-US" altLang="ja-JP" i="1">
                            <a:latin typeface="Cambria Math" panose="02040503050406030204" pitchFamily="18" charset="0"/>
                            <a:ea typeface="Cambria Math" panose="02040503050406030204" pitchFamily="18" charset="0"/>
                          </a:rPr>
                        </m:ctrlPr>
                      </m:radPr>
                      <m:deg/>
                      <m:e>
                        <m:f>
                          <m:fPr>
                            <m:ctrlPr>
                              <a:rPr lang="en-US" altLang="ja-JP" i="1">
                                <a:latin typeface="Cambria Math" panose="02040503050406030204" pitchFamily="18" charset="0"/>
                                <a:ea typeface="Cambria Math" panose="02040503050406030204" pitchFamily="18" charset="0"/>
                              </a:rPr>
                            </m:ctrlPr>
                          </m:fPr>
                          <m:num>
                            <m:d>
                              <m:dPr>
                                <m:ctrlPr>
                                  <a:rPr lang="en-US" altLang="ja-JP" i="1">
                                    <a:latin typeface="Cambria Math" panose="02040503050406030204" pitchFamily="18" charset="0"/>
                                    <a:ea typeface="Cambria Math" panose="02040503050406030204" pitchFamily="18" charset="0"/>
                                  </a:rPr>
                                </m:ctrlPr>
                              </m:dPr>
                              <m:e>
                                <m:r>
                                  <a:rPr lang="en-US" altLang="ja-JP" i="1">
                                    <a:latin typeface="Cambria Math" panose="02040503050406030204" pitchFamily="18" charset="0"/>
                                    <a:ea typeface="Cambria Math" panose="02040503050406030204" pitchFamily="18" charset="0"/>
                                  </a:rPr>
                                  <m:t>1+</m:t>
                                </m:r>
                                <m:r>
                                  <a:rPr lang="en-US" altLang="ja-JP" i="1">
                                    <a:latin typeface="Cambria Math" panose="02040503050406030204" pitchFamily="18" charset="0"/>
                                    <a:ea typeface="Cambria Math" panose="02040503050406030204" pitchFamily="18" charset="0"/>
                                  </a:rPr>
                                  <m:t>𝐷</m:t>
                                </m:r>
                              </m:e>
                            </m:d>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𝑦</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𝑎</m:t>
                            </m:r>
                            <m:r>
                              <a:rPr lang="en-US" altLang="ja-JP" i="1">
                                <a:latin typeface="Cambria Math" panose="02040503050406030204" pitchFamily="18" charset="0"/>
                                <a:ea typeface="Cambria Math" panose="02040503050406030204" pitchFamily="18" charset="0"/>
                              </a:rPr>
                              <m:t>) −</m:t>
                            </m:r>
                            <m:r>
                              <a:rPr lang="en-US" altLang="ja-JP" i="1">
                                <a:latin typeface="Cambria Math" panose="02040503050406030204" pitchFamily="18" charset="0"/>
                                <a:ea typeface="Cambria Math" panose="02040503050406030204" pitchFamily="18" charset="0"/>
                              </a:rPr>
                              <m:t>𝐻</m:t>
                            </m:r>
                          </m:num>
                          <m:den>
                            <m:r>
                              <a:rPr lang="en-US" altLang="ja-JP" i="1">
                                <a:latin typeface="Cambria Math" panose="02040503050406030204" pitchFamily="18" charset="0"/>
                                <a:ea typeface="Cambria Math" panose="02040503050406030204" pitchFamily="18" charset="0"/>
                              </a:rPr>
                              <m:t>𝐻</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𝑦</m:t>
                            </m:r>
                            <m:r>
                              <a:rPr lang="en-US" altLang="ja-JP" i="1">
                                <a:latin typeface="Cambria Math" panose="02040503050406030204" pitchFamily="18" charset="0"/>
                                <a:ea typeface="Cambria Math" panose="02040503050406030204" pitchFamily="18" charset="0"/>
                              </a:rPr>
                              <m:t>−</m:t>
                            </m:r>
                            <m:r>
                              <a:rPr lang="en-US" altLang="ja-JP" i="1">
                                <a:latin typeface="Cambria Math" panose="02040503050406030204" pitchFamily="18" charset="0"/>
                                <a:ea typeface="Cambria Math" panose="02040503050406030204" pitchFamily="18" charset="0"/>
                              </a:rPr>
                              <m:t>𝑎</m:t>
                            </m:r>
                            <m:r>
                              <a:rPr lang="en-US" altLang="ja-JP" i="1">
                                <a:latin typeface="Cambria Math" panose="02040503050406030204" pitchFamily="18" charset="0"/>
                                <a:ea typeface="Cambria Math" panose="02040503050406030204" pitchFamily="18" charset="0"/>
                              </a:rPr>
                              <m:t>)</m:t>
                            </m:r>
                          </m:den>
                        </m:f>
                      </m:e>
                    </m:rad>
                  </m:oMath>
                </a14:m>
                <a:endParaRPr kumimoji="1" lang="ja-JP" altLang="en-US" dirty="0"/>
              </a:p>
            </p:txBody>
          </p:sp>
        </mc:Choice>
        <mc:Fallback xmlns="">
          <p:sp>
            <p:nvSpPr>
              <p:cNvPr id="12" name="テキスト ボックス 11">
                <a:extLst>
                  <a:ext uri="{FF2B5EF4-FFF2-40B4-BE49-F238E27FC236}">
                    <a16:creationId xmlns:a16="http://schemas.microsoft.com/office/drawing/2014/main" xmlns:a14="http://schemas.microsoft.com/office/drawing/2010/main" xmlns="" id="{F42B6891-90C1-4916-9CFD-7F39238FFA43}"/>
                  </a:ext>
                </a:extLst>
              </p:cNvPr>
              <p:cNvSpPr txBox="1">
                <a:spLocks noRot="1" noChangeAspect="1" noMove="1" noResize="1" noEditPoints="1" noAdjustHandles="1" noChangeArrowheads="1" noChangeShapeType="1" noTextEdit="1"/>
              </p:cNvSpPr>
              <p:nvPr/>
            </p:nvSpPr>
            <p:spPr>
              <a:xfrm>
                <a:off x="600940" y="4398330"/>
                <a:ext cx="2917371" cy="656013"/>
              </a:xfrm>
              <a:prstGeom prst="rect">
                <a:avLst/>
              </a:prstGeom>
              <a:blipFill rotWithShape="0">
                <a:blip r:embed="rId6"/>
                <a:stretch>
                  <a:fillRect l="-188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89C4D520-9F67-4546-ACCC-6D786E33B38C}"/>
                  </a:ext>
                </a:extLst>
              </p:cNvPr>
              <p:cNvSpPr txBox="1"/>
              <p:nvPr/>
            </p:nvSpPr>
            <p:spPr>
              <a:xfrm>
                <a:off x="680935" y="5651611"/>
                <a:ext cx="3968885" cy="369332"/>
              </a:xfrm>
              <a:prstGeom prst="rect">
                <a:avLst/>
              </a:prstGeom>
              <a:noFill/>
            </p:spPr>
            <p:txBody>
              <a:bodyPr wrap="square" rtlCol="0">
                <a:spAutoFit/>
              </a:bodyPr>
              <a:lstStyle/>
              <a:p>
                <a14:m>
                  <m:oMath xmlns:m="http://schemas.openxmlformats.org/officeDocument/2006/math">
                    <m:sSub>
                      <m:sSubPr>
                        <m:ctrlPr>
                          <a:rPr kumimoji="1" lang="en-US" altLang="ja-JP" b="1" i="1" smtClean="0">
                            <a:latin typeface="Cambria Math" panose="02040503050406030204" pitchFamily="18" charset="0"/>
                          </a:rPr>
                        </m:ctrlPr>
                      </m:sSubPr>
                      <m:e>
                        <m:r>
                          <a:rPr kumimoji="1" lang="en-US" altLang="ja-JP" b="1" i="1" smtClean="0">
                            <a:latin typeface="Cambria Math" panose="02040503050406030204" pitchFamily="18" charset="0"/>
                          </a:rPr>
                          <m:t>𝑽</m:t>
                        </m:r>
                      </m:e>
                      <m:sub>
                        <m:r>
                          <a:rPr kumimoji="1" lang="en-US" altLang="ja-JP" b="1" i="1" smtClean="0">
                            <a:latin typeface="Cambria Math" panose="02040503050406030204" pitchFamily="18" charset="0"/>
                          </a:rPr>
                          <m:t>𝟑</m:t>
                        </m:r>
                      </m:sub>
                    </m:sSub>
                    <m:r>
                      <a:rPr lang="ja-JP" altLang="en-US" b="1" i="1">
                        <a:latin typeface="Cambria Math" panose="02040503050406030204" pitchFamily="18" charset="0"/>
                      </a:rPr>
                      <m:t>の</m:t>
                    </m:r>
                  </m:oMath>
                </a14:m>
                <a:r>
                  <a:rPr kumimoji="1" lang="ja-JP" altLang="en-US" b="1" dirty="0"/>
                  <a:t>曲線が一番下に凸な形状となった</a:t>
                </a:r>
              </a:p>
            </p:txBody>
          </p:sp>
        </mc:Choice>
        <mc:Fallback xmlns="">
          <p:sp>
            <p:nvSpPr>
              <p:cNvPr id="15" name="テキスト ボックス 14">
                <a:extLst>
                  <a:ext uri="{FF2B5EF4-FFF2-40B4-BE49-F238E27FC236}">
                    <a16:creationId xmlns:a16="http://schemas.microsoft.com/office/drawing/2014/main" id="{89C4D520-9F67-4546-ACCC-6D786E33B38C}"/>
                  </a:ext>
                </a:extLst>
              </p:cNvPr>
              <p:cNvSpPr txBox="1">
                <a:spLocks noRot="1" noChangeAspect="1" noMove="1" noResize="1" noEditPoints="1" noAdjustHandles="1" noChangeArrowheads="1" noChangeShapeType="1" noTextEdit="1"/>
              </p:cNvSpPr>
              <p:nvPr/>
            </p:nvSpPr>
            <p:spPr>
              <a:xfrm>
                <a:off x="680935" y="5651611"/>
                <a:ext cx="3968885" cy="369332"/>
              </a:xfrm>
              <a:prstGeom prst="rect">
                <a:avLst/>
              </a:prstGeom>
              <a:blipFill>
                <a:blip r:embed="rId7"/>
                <a:stretch>
                  <a:fillRect t="-13115" r="-1075" b="-1967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6048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B4C7E-C7BF-47A2-BBBD-9FA07BE7A706}"/>
              </a:ext>
            </a:extLst>
          </p:cNvPr>
          <p:cNvSpPr>
            <a:spLocks noGrp="1"/>
          </p:cNvSpPr>
          <p:nvPr>
            <p:ph type="title"/>
          </p:nvPr>
        </p:nvSpPr>
        <p:spPr/>
        <p:txBody>
          <a:bodyPr/>
          <a:lstStyle/>
          <a:p>
            <a:r>
              <a:rPr kumimoji="1" lang="ja-JP" altLang="en-US" dirty="0"/>
              <a:t>落下時間の比較</a:t>
            </a:r>
          </a:p>
        </p:txBody>
      </p:sp>
      <p:sp>
        <p:nvSpPr>
          <p:cNvPr id="3" name="コンテンツ プレースホルダー 2">
            <a:extLst>
              <a:ext uri="{FF2B5EF4-FFF2-40B4-BE49-F238E27FC236}">
                <a16:creationId xmlns:a16="http://schemas.microsoft.com/office/drawing/2014/main" id="{8D91427E-BBC9-4E1F-B2A1-04EC83D4519F}"/>
              </a:ext>
            </a:extLst>
          </p:cNvPr>
          <p:cNvSpPr>
            <a:spLocks noGrp="1"/>
          </p:cNvSpPr>
          <p:nvPr>
            <p:ph idx="1"/>
          </p:nvPr>
        </p:nvSpPr>
        <p:spPr>
          <a:xfrm>
            <a:off x="838200" y="1689100"/>
            <a:ext cx="10515600" cy="4667250"/>
          </a:xfrm>
        </p:spPr>
        <p:txBody>
          <a:bodyPr>
            <a:normAutofit/>
          </a:bodyPr>
          <a:lstStyle/>
          <a:p>
            <a:pPr marL="0" indent="0">
              <a:buNone/>
            </a:pPr>
            <a:r>
              <a:rPr kumimoji="1" lang="en-US" altLang="ja-JP" sz="2400" dirty="0"/>
              <a:t>(1)</a:t>
            </a:r>
            <a:r>
              <a:rPr kumimoji="1" lang="ja-JP" altLang="en-US" sz="2400" dirty="0"/>
              <a:t>の場合は</a:t>
            </a:r>
            <a:r>
              <a:rPr lang="en-US" altLang="ja-JP" sz="2400" dirty="0"/>
              <a:t>3</a:t>
            </a:r>
            <a:r>
              <a:rPr kumimoji="1" lang="ja-JP" altLang="en-US" sz="2400" dirty="0" err="1"/>
              <a:t>つの</a:t>
            </a:r>
            <a:r>
              <a:rPr kumimoji="1" lang="ja-JP" altLang="en-US" sz="2400" dirty="0"/>
              <a:t>曲線モデルの差はそれぞれ小さいため落下時間に差は見られなかった。</a:t>
            </a:r>
            <a:endParaRPr kumimoji="1" lang="en-US" altLang="ja-JP" sz="2400" dirty="0"/>
          </a:p>
          <a:p>
            <a:pPr marL="0" indent="0">
              <a:buNone/>
            </a:pPr>
            <a:endParaRPr lang="en-US" altLang="ja-JP" sz="2400" dirty="0"/>
          </a:p>
          <a:p>
            <a:pPr marL="0" indent="0">
              <a:buNone/>
            </a:pPr>
            <a:r>
              <a:rPr kumimoji="1" lang="en-US" altLang="ja-JP" sz="2400" dirty="0"/>
              <a:t>(2)</a:t>
            </a:r>
            <a:r>
              <a:rPr kumimoji="1" lang="ja-JP" altLang="en-US" sz="2400" dirty="0"/>
              <a:t>の場合は一定重力の曲線の落下時間が一番小さく、ほとんど一致している万有引力</a:t>
            </a:r>
            <a:r>
              <a:rPr lang="ja-JP" altLang="en-US" sz="2400" dirty="0"/>
              <a:t>と擬ニュートンポテンシャルの曲線と約</a:t>
            </a:r>
            <a:r>
              <a:rPr lang="en-US" altLang="ja-JP" sz="2400" dirty="0"/>
              <a:t>6</a:t>
            </a:r>
            <a:r>
              <a:rPr lang="ja-JP" altLang="en-US" sz="2400" dirty="0"/>
              <a:t>秒の違いが見られた。</a:t>
            </a:r>
            <a:endParaRPr lang="en-US" altLang="ja-JP" sz="2400" dirty="0"/>
          </a:p>
          <a:p>
            <a:pPr marL="0" indent="0">
              <a:buNone/>
            </a:pPr>
            <a:endParaRPr kumimoji="1" lang="en-US" altLang="ja-JP" sz="2400" dirty="0"/>
          </a:p>
          <a:p>
            <a:pPr marL="0" indent="0">
              <a:buNone/>
            </a:pPr>
            <a:r>
              <a:rPr lang="en-US" altLang="ja-JP" sz="2400" dirty="0"/>
              <a:t>(3)</a:t>
            </a:r>
            <a:r>
              <a:rPr lang="ja-JP" altLang="en-US" sz="2400" dirty="0"/>
              <a:t>の場合は</a:t>
            </a:r>
            <a:r>
              <a:rPr lang="en-US" altLang="ja-JP" sz="2400" dirty="0"/>
              <a:t>(2)</a:t>
            </a:r>
            <a:r>
              <a:rPr lang="ja-JP" altLang="en-US" sz="2400" dirty="0"/>
              <a:t>の場合と逆転し、擬ニュートンポテンシャルの曲線の落下時間が一番小さく一定重力の曲線の落下時間が一番大きい結果となり、約</a:t>
            </a:r>
            <a:r>
              <a:rPr lang="en-US" altLang="ja-JP" sz="2400" dirty="0"/>
              <a:t>11</a:t>
            </a:r>
            <a:r>
              <a:rPr lang="ja-JP" altLang="en-US" sz="2400" dirty="0"/>
              <a:t>秒の違いが見られた。</a:t>
            </a:r>
            <a:endParaRPr kumimoji="1" lang="ja-JP" altLang="en-US" sz="2400" dirty="0"/>
          </a:p>
        </p:txBody>
      </p:sp>
      <p:sp>
        <p:nvSpPr>
          <p:cNvPr id="4" name="スライド番号プレースホルダー 3">
            <a:extLst>
              <a:ext uri="{FF2B5EF4-FFF2-40B4-BE49-F238E27FC236}">
                <a16:creationId xmlns:a16="http://schemas.microsoft.com/office/drawing/2014/main" id="{2CD4B857-CA9C-4E49-9DA0-39285B0B75B1}"/>
              </a:ext>
            </a:extLst>
          </p:cNvPr>
          <p:cNvSpPr>
            <a:spLocks noGrp="1"/>
          </p:cNvSpPr>
          <p:nvPr>
            <p:ph type="sldNum" sz="quarter" idx="12"/>
          </p:nvPr>
        </p:nvSpPr>
        <p:spPr/>
        <p:txBody>
          <a:bodyPr/>
          <a:lstStyle/>
          <a:p>
            <a:fld id="{6BFF84B9-C1DE-4D2E-B324-C769835166AA}" type="slidenum">
              <a:rPr kumimoji="1" lang="ja-JP" altLang="en-US" smtClean="0"/>
              <a:t>13</a:t>
            </a:fld>
            <a:endParaRPr kumimoji="1" lang="ja-JP" altLang="en-US"/>
          </a:p>
        </p:txBody>
      </p:sp>
      <p:pic>
        <p:nvPicPr>
          <p:cNvPr id="6" name="図 5">
            <a:extLst>
              <a:ext uri="{FF2B5EF4-FFF2-40B4-BE49-F238E27FC236}">
                <a16:creationId xmlns:a16="http://schemas.microsoft.com/office/drawing/2014/main" id="{7ACC69CF-69EE-4F64-9ED1-2F9D0CF07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974" y="5351463"/>
            <a:ext cx="7590052" cy="1187450"/>
          </a:xfrm>
          <a:prstGeom prst="rect">
            <a:avLst/>
          </a:prstGeom>
        </p:spPr>
      </p:pic>
    </p:spTree>
    <p:extLst>
      <p:ext uri="{BB962C8B-B14F-4D97-AF65-F5344CB8AC3E}">
        <p14:creationId xmlns:p14="http://schemas.microsoft.com/office/powerpoint/2010/main" val="1068830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8361"/>
            <a:ext cx="10515600" cy="1325563"/>
          </a:xfrm>
        </p:spPr>
        <p:txBody>
          <a:bodyPr/>
          <a:lstStyle/>
          <a:p>
            <a:r>
              <a:rPr kumimoji="1" lang="ja-JP" altLang="en-US" dirty="0"/>
              <a:t>まとめ</a:t>
            </a:r>
          </a:p>
        </p:txBody>
      </p:sp>
      <p:sp>
        <p:nvSpPr>
          <p:cNvPr id="3" name="コンテンツ プレースホルダー 2"/>
          <p:cNvSpPr>
            <a:spLocks noGrp="1"/>
          </p:cNvSpPr>
          <p:nvPr>
            <p:ph idx="1"/>
          </p:nvPr>
        </p:nvSpPr>
        <p:spPr>
          <a:xfrm>
            <a:off x="838200" y="1309233"/>
            <a:ext cx="10515600" cy="5548767"/>
          </a:xfrm>
        </p:spPr>
        <p:txBody>
          <a:bodyPr>
            <a:normAutofit lnSpcReduction="10000"/>
          </a:bodyPr>
          <a:lstStyle/>
          <a:p>
            <a:pPr marL="0" indent="0">
              <a:buNone/>
            </a:pPr>
            <a:r>
              <a:rPr lang="ja-JP" altLang="en-US" dirty="0"/>
              <a:t>　一定重力以外の外部力がない場合において最速降下線はサイクロイド曲線になるのかを複数の直線・曲線と比較し確認を前半に行った。後半では重力以外の外部力万有引力や地球より重力がとても強い場所での最速降下線の形状を比較した。</a:t>
            </a:r>
            <a:endParaRPr lang="en-US" altLang="ja-JP" dirty="0"/>
          </a:p>
          <a:p>
            <a:pPr marL="0" indent="0">
              <a:buNone/>
            </a:pPr>
            <a:endParaRPr lang="en-US" altLang="ja-JP" dirty="0"/>
          </a:p>
          <a:p>
            <a:pPr marL="0" indent="0">
              <a:buNone/>
            </a:pPr>
            <a:r>
              <a:rPr lang="ja-JP" altLang="en-US" dirty="0"/>
              <a:t>　摩擦・空気抵抗などの重力以外の外部力がないという仮定のもとでの最速降下線はサイクロイド曲線であることがわかった。</a:t>
            </a:r>
            <a:endParaRPr lang="en-US" altLang="ja-JP" dirty="0"/>
          </a:p>
          <a:p>
            <a:pPr marL="0" indent="0">
              <a:buNone/>
            </a:pPr>
            <a:r>
              <a:rPr kumimoji="1" lang="ja-JP" altLang="en-US" dirty="0"/>
              <a:t>　最速降下線の形状は重力の降下が強ければ強いほど下に凸になるということがわかった。</a:t>
            </a:r>
            <a:endParaRPr kumimoji="1" lang="en-US" altLang="ja-JP" dirty="0"/>
          </a:p>
          <a:p>
            <a:pPr marL="0" indent="0">
              <a:buNone/>
            </a:pPr>
            <a:endParaRPr lang="en-US" altLang="ja-JP" dirty="0"/>
          </a:p>
          <a:p>
            <a:pPr marL="0" indent="0">
              <a:buNone/>
            </a:pPr>
            <a:r>
              <a:rPr lang="ja-JP" altLang="en-US" dirty="0"/>
              <a:t>　残された課題としては擬ニュートンポテンシャル以外例えばアインシュタイン方程式などで考えた場合はどうなるか、またブラックホール近傍では時間の流れが遅くなるため速度の定義が崩れることを考慮した場合の形状はどうなるかという問題が残っている。</a:t>
            </a:r>
            <a:endParaRPr lang="en-US" altLang="ja-JP" dirty="0"/>
          </a:p>
        </p:txBody>
      </p:sp>
      <p:sp>
        <p:nvSpPr>
          <p:cNvPr id="4" name="スライド番号プレースホルダー 3">
            <a:extLst>
              <a:ext uri="{FF2B5EF4-FFF2-40B4-BE49-F238E27FC236}">
                <a16:creationId xmlns:a16="http://schemas.microsoft.com/office/drawing/2014/main" id="{6A1AC659-61AD-4ED8-B412-4638E0EC8E65}"/>
              </a:ext>
            </a:extLst>
          </p:cNvPr>
          <p:cNvSpPr>
            <a:spLocks noGrp="1"/>
          </p:cNvSpPr>
          <p:nvPr>
            <p:ph type="sldNum" sz="quarter" idx="12"/>
          </p:nvPr>
        </p:nvSpPr>
        <p:spPr/>
        <p:txBody>
          <a:bodyPr/>
          <a:lstStyle/>
          <a:p>
            <a:fld id="{6BFF84B9-C1DE-4D2E-B324-C769835166AA}" type="slidenum">
              <a:rPr kumimoji="1" lang="ja-JP" altLang="en-US" smtClean="0"/>
              <a:t>14</a:t>
            </a:fld>
            <a:endParaRPr kumimoji="1" lang="ja-JP" altLang="en-US"/>
          </a:p>
        </p:txBody>
      </p:sp>
    </p:spTree>
    <p:extLst>
      <p:ext uri="{BB962C8B-B14F-4D97-AF65-F5344CB8AC3E}">
        <p14:creationId xmlns:p14="http://schemas.microsoft.com/office/powerpoint/2010/main" val="383312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CF6755-31F3-488E-B228-91C09A945073}"/>
              </a:ext>
            </a:extLst>
          </p:cNvPr>
          <p:cNvSpPr>
            <a:spLocks noGrp="1"/>
          </p:cNvSpPr>
          <p:nvPr>
            <p:ph type="title"/>
          </p:nvPr>
        </p:nvSpPr>
        <p:spPr/>
        <p:txBody>
          <a:bodyPr/>
          <a:lstStyle/>
          <a:p>
            <a:r>
              <a:rPr kumimoji="1" lang="ja-JP" altLang="en-US" dirty="0"/>
              <a:t>最速降下線問題とは</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DD2E5DD9-5E51-4B78-81B6-C16451769834}"/>
                  </a:ext>
                </a:extLst>
              </p:cNvPr>
              <p:cNvSpPr>
                <a:spLocks noGrp="1"/>
              </p:cNvSpPr>
              <p:nvPr>
                <p:ph idx="1"/>
              </p:nvPr>
            </p:nvSpPr>
            <p:spPr>
              <a:xfrm>
                <a:off x="838200" y="1460500"/>
                <a:ext cx="10515600" cy="5032375"/>
              </a:xfrm>
            </p:spPr>
            <p:txBody>
              <a:bodyPr/>
              <a:lstStyle/>
              <a:p>
                <a:pPr marL="0" indent="0">
                  <a:buNone/>
                </a:pPr>
                <a:r>
                  <a:rPr lang="ja-JP" altLang="en-US" dirty="0"/>
                  <a:t>　</a:t>
                </a:r>
                <a:r>
                  <a:rPr kumimoji="1" lang="en-US" altLang="ja-JP" sz="2400" dirty="0"/>
                  <a:t> </a:t>
                </a:r>
                <a:r>
                  <a:rPr kumimoji="1" lang="ja-JP" altLang="en-US" sz="2400" dirty="0"/>
                  <a:t>ある質点が曲線に沿って点</a:t>
                </a:r>
                <a:r>
                  <a:rPr kumimoji="1" lang="en-US" altLang="ja-JP" sz="2400" dirty="0"/>
                  <a:t>(0,0)</a:t>
                </a:r>
                <a:r>
                  <a:rPr kumimoji="1" lang="ja-JP" altLang="en-US" sz="2400" dirty="0"/>
                  <a:t>から点</a:t>
                </a:r>
                <a:r>
                  <a:rPr kumimoji="1" lang="en-US" altLang="ja-JP" sz="2400" dirty="0"/>
                  <a:t>(</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𝑥</m:t>
                        </m:r>
                      </m:e>
                      <m:sub>
                        <m:r>
                          <a:rPr kumimoji="1" lang="en-US" altLang="ja-JP" sz="2400" b="0" i="1" smtClean="0">
                            <a:latin typeface="Cambria Math" panose="02040503050406030204" pitchFamily="18" charset="0"/>
                          </a:rPr>
                          <m:t>1</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𝑦</m:t>
                        </m:r>
                      </m:e>
                      <m:sub>
                        <m:r>
                          <a:rPr kumimoji="1" lang="en-US" altLang="ja-JP" sz="2400" b="0" i="1" smtClean="0">
                            <a:latin typeface="Cambria Math" panose="02040503050406030204" pitchFamily="18" charset="0"/>
                          </a:rPr>
                          <m:t>1</m:t>
                        </m:r>
                      </m:sub>
                    </m:sSub>
                  </m:oMath>
                </a14:m>
                <a:r>
                  <a:rPr kumimoji="1" lang="en-US" altLang="ja-JP" sz="2400" dirty="0"/>
                  <a:t>)</a:t>
                </a:r>
                <a:r>
                  <a:rPr kumimoji="1" lang="ja-JP" altLang="en-US" sz="2400" dirty="0" err="1"/>
                  <a:t>まで</a:t>
                </a:r>
                <a:r>
                  <a:rPr kumimoji="1" lang="ja-JP" altLang="en-US" sz="2400" dirty="0"/>
                  <a:t>移動したとき一番短い時間で到達する曲線はどんなものかを考える問題である。</a:t>
                </a:r>
                <a:endParaRPr kumimoji="1" lang="en-US" altLang="ja-JP" sz="2400" dirty="0"/>
              </a:p>
              <a:p>
                <a:pPr marL="0" indent="0">
                  <a:buNone/>
                </a:pPr>
                <a:endParaRPr lang="en-US" altLang="ja-JP" sz="2400" dirty="0"/>
              </a:p>
              <a:p>
                <a:pPr marL="0" indent="0">
                  <a:buNone/>
                </a:pPr>
                <a:r>
                  <a:rPr kumimoji="1" lang="ja-JP" altLang="en-US" sz="2400" dirty="0"/>
                  <a:t>座標</a:t>
                </a:r>
                <a:r>
                  <a:rPr kumimoji="1" lang="en-US" altLang="ja-JP" sz="2400" dirty="0"/>
                  <a:t>y</a:t>
                </a:r>
                <a:r>
                  <a:rPr kumimoji="1" lang="ja-JP" altLang="en-US" sz="2400" dirty="0"/>
                  <a:t>に平行に、</a:t>
                </a:r>
                <a:r>
                  <a:rPr kumimoji="1" lang="en-US" altLang="ja-JP" sz="2400" dirty="0"/>
                  <a:t>x</a:t>
                </a:r>
                <a:r>
                  <a:rPr kumimoji="1" lang="ja-JP" altLang="en-US" sz="2400" dirty="0"/>
                  <a:t>軸を鉛直下向きにとるとき質点の速さは</a:t>
                </a:r>
                <a14:m>
                  <m:oMath xmlns:m="http://schemas.openxmlformats.org/officeDocument/2006/math">
                    <m:rad>
                      <m:radPr>
                        <m:degHide m:val="on"/>
                        <m:ctrlPr>
                          <a:rPr kumimoji="1" lang="ja-JP" altLang="en-US" sz="2400" i="1" smtClean="0">
                            <a:latin typeface="Cambria Math" panose="02040503050406030204" pitchFamily="18" charset="0"/>
                          </a:rPr>
                        </m:ctrlPr>
                      </m:radPr>
                      <m:deg/>
                      <m:e>
                        <m:r>
                          <a:rPr kumimoji="1" lang="en-US" altLang="ja-JP" sz="2400" b="0" i="1" smtClean="0">
                            <a:latin typeface="Cambria Math" panose="02040503050406030204" pitchFamily="18" charset="0"/>
                          </a:rPr>
                          <m:t>2</m:t>
                        </m:r>
                        <m:r>
                          <a:rPr kumimoji="1" lang="en-US" altLang="ja-JP" sz="2400" b="0" i="1" smtClean="0">
                            <a:latin typeface="Cambria Math" panose="02040503050406030204" pitchFamily="18" charset="0"/>
                          </a:rPr>
                          <m:t>𝑔𝑥</m:t>
                        </m:r>
                      </m:e>
                    </m:rad>
                  </m:oMath>
                </a14:m>
                <a:r>
                  <a:rPr kumimoji="1" lang="en-US" altLang="ja-JP" sz="2400" dirty="0"/>
                  <a:t>(</a:t>
                </a:r>
                <a14:m>
                  <m:oMath xmlns:m="http://schemas.openxmlformats.org/officeDocument/2006/math">
                    <m:r>
                      <a:rPr kumimoji="1" lang="en-US" altLang="ja-JP" sz="2400" b="0" i="1" dirty="0" smtClean="0">
                        <a:latin typeface="Cambria Math" panose="02040503050406030204" pitchFamily="18" charset="0"/>
                      </a:rPr>
                      <m:t>𝑚𝑔𝑥</m:t>
                    </m:r>
                    <m:r>
                      <a:rPr kumimoji="1" lang="en-US" altLang="ja-JP" sz="2400" b="0" i="1" dirty="0" smtClean="0">
                        <a:latin typeface="Cambria Math" panose="02040503050406030204" pitchFamily="18" charset="0"/>
                      </a:rPr>
                      <m:t>= </m:t>
                    </m:r>
                    <m:f>
                      <m:fPr>
                        <m:ctrlPr>
                          <a:rPr kumimoji="1" lang="en-US" altLang="ja-JP" sz="2400" b="0" i="1" dirty="0" smtClean="0">
                            <a:latin typeface="Cambria Math" panose="02040503050406030204" pitchFamily="18" charset="0"/>
                          </a:rPr>
                        </m:ctrlPr>
                      </m:fPr>
                      <m:num>
                        <m:r>
                          <a:rPr kumimoji="1" lang="en-US" altLang="ja-JP" sz="2400" b="0" i="1" dirty="0" smtClean="0">
                            <a:latin typeface="Cambria Math" panose="02040503050406030204" pitchFamily="18" charset="0"/>
                          </a:rPr>
                          <m:t>1</m:t>
                        </m:r>
                      </m:num>
                      <m:den>
                        <m:r>
                          <a:rPr kumimoji="1" lang="en-US" altLang="ja-JP" sz="2400" b="0" i="1" dirty="0" smtClean="0">
                            <a:latin typeface="Cambria Math" panose="02040503050406030204" pitchFamily="18" charset="0"/>
                          </a:rPr>
                          <m:t>2</m:t>
                        </m:r>
                      </m:den>
                    </m:f>
                    <m:r>
                      <a:rPr kumimoji="1" lang="en-US" altLang="ja-JP" sz="2400" b="0" i="1" dirty="0" smtClean="0">
                        <a:latin typeface="Cambria Math" panose="02040503050406030204" pitchFamily="18" charset="0"/>
                      </a:rPr>
                      <m:t>𝑚</m:t>
                    </m:r>
                    <m:sSup>
                      <m:sSupPr>
                        <m:ctrlPr>
                          <a:rPr kumimoji="1" lang="en-US" altLang="ja-JP" sz="2400" b="0" i="1" dirty="0" smtClean="0">
                            <a:latin typeface="Cambria Math" panose="02040503050406030204" pitchFamily="18" charset="0"/>
                          </a:rPr>
                        </m:ctrlPr>
                      </m:sSupPr>
                      <m:e>
                        <m:r>
                          <a:rPr kumimoji="1" lang="en-US" altLang="ja-JP" sz="2400" b="0" i="1" dirty="0" smtClean="0">
                            <a:latin typeface="Cambria Math" panose="02040503050406030204" pitchFamily="18" charset="0"/>
                          </a:rPr>
                          <m:t>𝑣</m:t>
                        </m:r>
                      </m:e>
                      <m:sup>
                        <m:r>
                          <a:rPr kumimoji="1" lang="en-US" altLang="ja-JP" sz="2400" b="0" i="1" dirty="0" smtClean="0">
                            <a:latin typeface="Cambria Math" panose="02040503050406030204" pitchFamily="18" charset="0"/>
                          </a:rPr>
                          <m:t>2</m:t>
                        </m:r>
                      </m:sup>
                    </m:sSup>
                  </m:oMath>
                </a14:m>
                <a:r>
                  <a:rPr kumimoji="1" lang="en-US" altLang="ja-JP" sz="2400" dirty="0"/>
                  <a:t>) </a:t>
                </a:r>
              </a:p>
              <a:p>
                <a:pPr marL="0" indent="0">
                  <a:buNone/>
                </a:pPr>
                <a14:m>
                  <m:oMath xmlns:m="http://schemas.openxmlformats.org/officeDocument/2006/math">
                    <m:r>
                      <a:rPr lang="en-US" altLang="ja-JP" sz="2400" b="0" i="1" smtClean="0">
                        <a:latin typeface="Cambria Math" panose="02040503050406030204" pitchFamily="18" charset="0"/>
                      </a:rPr>
                      <m:t>𝑑𝑠</m:t>
                    </m:r>
                    <m:r>
                      <a:rPr lang="en-US" altLang="ja-JP" sz="2400" b="0" i="1" smtClean="0">
                        <a:latin typeface="Cambria Math" panose="02040503050406030204" pitchFamily="18" charset="0"/>
                      </a:rPr>
                      <m:t>=</m:t>
                    </m:r>
                    <m:rad>
                      <m:radPr>
                        <m:degHide m:val="on"/>
                        <m:ctrlPr>
                          <a:rPr lang="en-US" altLang="ja-JP" sz="2400" b="0" i="1" smtClean="0">
                            <a:latin typeface="Cambria Math" panose="02040503050406030204" pitchFamily="18" charset="0"/>
                          </a:rPr>
                        </m:ctrlPr>
                      </m:radPr>
                      <m:deg/>
                      <m:e>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𝑑𝑥</m:t>
                            </m:r>
                            <m:r>
                              <a:rPr lang="en-US" altLang="ja-JP" sz="2400" b="0" i="1" smtClean="0">
                                <a:latin typeface="Cambria Math" panose="02040503050406030204" pitchFamily="18" charset="0"/>
                              </a:rPr>
                              <m:t>)</m:t>
                            </m:r>
                          </m:e>
                          <m:sup>
                            <m:r>
                              <a:rPr lang="en-US" altLang="ja-JP" sz="2400" b="0" i="1" smtClean="0">
                                <a:latin typeface="Cambria Math" panose="02040503050406030204" pitchFamily="18" charset="0"/>
                              </a:rPr>
                              <m:t>2</m:t>
                            </m:r>
                          </m:sup>
                        </m:sSup>
                        <m:r>
                          <a:rPr lang="en-US" altLang="ja-JP" sz="2400" b="0" i="1" smtClean="0">
                            <a:latin typeface="Cambria Math" panose="02040503050406030204" pitchFamily="18" charset="0"/>
                          </a:rPr>
                          <m:t>+</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𝑑𝑦</m:t>
                            </m:r>
                            <m:r>
                              <a:rPr lang="en-US" altLang="ja-JP" sz="2400" b="0" i="1" smtClean="0">
                                <a:latin typeface="Cambria Math" panose="02040503050406030204" pitchFamily="18" charset="0"/>
                              </a:rPr>
                              <m:t>)</m:t>
                            </m:r>
                          </m:e>
                          <m:sup>
                            <m:r>
                              <a:rPr lang="en-US" altLang="ja-JP" sz="2400" b="0" i="1" smtClean="0">
                                <a:latin typeface="Cambria Math" panose="02040503050406030204" pitchFamily="18" charset="0"/>
                              </a:rPr>
                              <m:t>2</m:t>
                            </m:r>
                          </m:sup>
                        </m:sSup>
                      </m:e>
                    </m:rad>
                    <m:r>
                      <a:rPr lang="en-US" altLang="ja-JP" sz="2400" b="0" i="1" smtClean="0">
                        <a:latin typeface="Cambria Math" panose="02040503050406030204" pitchFamily="18" charset="0"/>
                      </a:rPr>
                      <m:t> = </m:t>
                    </m:r>
                    <m:rad>
                      <m:radPr>
                        <m:degHide m:val="on"/>
                        <m:ctrlPr>
                          <a:rPr lang="en-US" altLang="ja-JP" sz="2400" b="0" i="1" smtClean="0">
                            <a:latin typeface="Cambria Math" panose="02040503050406030204" pitchFamily="18" charset="0"/>
                          </a:rPr>
                        </m:ctrlPr>
                      </m:radPr>
                      <m:deg/>
                      <m:e>
                        <m:r>
                          <a:rPr lang="en-US" altLang="ja-JP" sz="2400" b="0" i="1" smtClean="0">
                            <a:latin typeface="Cambria Math" panose="02040503050406030204" pitchFamily="18" charset="0"/>
                          </a:rPr>
                          <m:t>1+</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𝑑𝑦</m:t>
                                </m:r>
                              </m:num>
                              <m:den>
                                <m:r>
                                  <a:rPr lang="en-US" altLang="ja-JP" sz="2400" b="0" i="1" smtClean="0">
                                    <a:latin typeface="Cambria Math" panose="02040503050406030204" pitchFamily="18" charset="0"/>
                                  </a:rPr>
                                  <m:t>𝑑𝑥</m:t>
                                </m:r>
                              </m:den>
                            </m:f>
                            <m:r>
                              <a:rPr lang="en-US" altLang="ja-JP" sz="2400" b="0" i="1" smtClean="0">
                                <a:latin typeface="Cambria Math" panose="02040503050406030204" pitchFamily="18" charset="0"/>
                              </a:rPr>
                              <m:t>)</m:t>
                            </m:r>
                          </m:e>
                          <m:sup>
                            <m:r>
                              <a:rPr lang="en-US" altLang="ja-JP" sz="2400" b="0" i="1" smtClean="0">
                                <a:latin typeface="Cambria Math" panose="02040503050406030204" pitchFamily="18" charset="0"/>
                              </a:rPr>
                              <m:t>2</m:t>
                            </m:r>
                          </m:sup>
                        </m:sSup>
                      </m:e>
                    </m:rad>
                    <m:r>
                      <a:rPr lang="en-US" altLang="ja-JP" sz="2400" b="0" i="1" smtClean="0">
                        <a:latin typeface="Cambria Math" panose="02040503050406030204" pitchFamily="18" charset="0"/>
                      </a:rPr>
                      <m:t>𝑑𝑥</m:t>
                    </m:r>
                    <m:r>
                      <a:rPr lang="en-US" altLang="ja-JP" sz="2400" b="0" i="1" smtClean="0">
                        <a:latin typeface="Cambria Math" panose="02040503050406030204" pitchFamily="18" charset="0"/>
                      </a:rPr>
                      <m:t>,</m:t>
                    </m:r>
                  </m:oMath>
                </a14:m>
                <a:r>
                  <a:rPr lang="en-US" altLang="ja-JP" sz="2400" dirty="0"/>
                  <a:t> </a:t>
                </a:r>
                <a14:m>
                  <m:oMath xmlns:m="http://schemas.openxmlformats.org/officeDocument/2006/math">
                    <m:r>
                      <a:rPr lang="en-US" altLang="ja-JP" sz="2400" b="0" i="1" dirty="0" smtClean="0">
                        <a:latin typeface="Cambria Math" panose="02040503050406030204" pitchFamily="18" charset="0"/>
                      </a:rPr>
                      <m:t>𝑣</m:t>
                    </m:r>
                    <m:r>
                      <a:rPr lang="en-US" altLang="ja-JP" sz="2400" b="0" i="1" dirty="0" smtClean="0">
                        <a:latin typeface="Cambria Math" panose="02040503050406030204" pitchFamily="18" charset="0"/>
                      </a:rPr>
                      <m:t>=</m:t>
                    </m:r>
                    <m:f>
                      <m:fPr>
                        <m:ctrlPr>
                          <a:rPr lang="en-US" altLang="ja-JP" sz="2400" b="0" i="1" dirty="0" smtClean="0">
                            <a:latin typeface="Cambria Math" panose="02040503050406030204" pitchFamily="18" charset="0"/>
                          </a:rPr>
                        </m:ctrlPr>
                      </m:fPr>
                      <m:num>
                        <m:r>
                          <a:rPr lang="en-US" altLang="ja-JP" sz="2400" b="0" i="1" dirty="0" smtClean="0">
                            <a:latin typeface="Cambria Math" panose="02040503050406030204" pitchFamily="18" charset="0"/>
                          </a:rPr>
                          <m:t>𝑑𝑠</m:t>
                        </m:r>
                      </m:num>
                      <m:den>
                        <m:r>
                          <a:rPr lang="en-US" altLang="ja-JP" sz="2400" b="0" i="1" dirty="0" smtClean="0">
                            <a:latin typeface="Cambria Math" panose="02040503050406030204" pitchFamily="18" charset="0"/>
                          </a:rPr>
                          <m:t>𝑑𝑡</m:t>
                        </m:r>
                      </m:den>
                    </m:f>
                    <m:r>
                      <a:rPr lang="ja-JP" altLang="en-US" sz="2400" i="1" dirty="0">
                        <a:latin typeface="Cambria Math" panose="02040503050406030204" pitchFamily="18" charset="0"/>
                      </a:rPr>
                      <m:t>と</m:t>
                    </m:r>
                  </m:oMath>
                </a14:m>
                <a:r>
                  <a:rPr lang="ja-JP" altLang="en-US" sz="2400" dirty="0"/>
                  <a:t>考えると</a:t>
                </a:r>
                <a:r>
                  <a:rPr lang="en-US" altLang="ja-JP" sz="2400" dirty="0"/>
                  <a:t> </a:t>
                </a:r>
                <a14:m>
                  <m:oMath xmlns:m="http://schemas.openxmlformats.org/officeDocument/2006/math">
                    <m:r>
                      <a:rPr lang="en-US" altLang="ja-JP" sz="2400" b="0" i="1" smtClean="0">
                        <a:latin typeface="Cambria Math" panose="02040503050406030204" pitchFamily="18" charset="0"/>
                      </a:rPr>
                      <m:t>𝑑𝑡</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𝑑𝑠</m:t>
                        </m:r>
                      </m:num>
                      <m:den>
                        <m:rad>
                          <m:radPr>
                            <m:degHide m:val="on"/>
                            <m:ctrlPr>
                              <a:rPr lang="en-US" altLang="ja-JP" sz="2400" b="0" i="1" smtClean="0">
                                <a:latin typeface="Cambria Math" panose="02040503050406030204" pitchFamily="18" charset="0"/>
                              </a:rPr>
                            </m:ctrlPr>
                          </m:radPr>
                          <m:deg/>
                          <m:e>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𝑔𝑥</m:t>
                            </m:r>
                          </m:e>
                        </m:rad>
                      </m:den>
                    </m:f>
                  </m:oMath>
                </a14:m>
                <a:endParaRPr lang="en-US" altLang="ja-JP" sz="2400" dirty="0"/>
              </a:p>
              <a:p>
                <a:pPr marL="0" indent="0">
                  <a:buNone/>
                </a:pPr>
                <a:r>
                  <a:rPr lang="ja-JP" altLang="en-US" sz="2400" dirty="0"/>
                  <a:t>時間の積分を作れば、</a:t>
                </a:r>
                <a:endParaRPr lang="en-US" altLang="ja-JP" sz="2400" dirty="0"/>
              </a:p>
              <a:p>
                <a:pPr marL="0" indent="0">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n-US" altLang="ja-JP" sz="2400" i="1" smtClean="0">
                              <a:latin typeface="Cambria Math" panose="02040503050406030204" pitchFamily="18" charset="0"/>
                            </a:rPr>
                          </m:ctrlPr>
                        </m:naryPr>
                        <m:sub/>
                        <m:sup/>
                        <m:e>
                          <m:r>
                            <a:rPr lang="en-US" altLang="ja-JP" sz="2400" b="0" i="1" smtClean="0">
                              <a:latin typeface="Cambria Math" panose="02040503050406030204" pitchFamily="18" charset="0"/>
                            </a:rPr>
                            <m:t>𝑑𝑡</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𝑇</m:t>
                          </m:r>
                          <m:r>
                            <a:rPr lang="en-US" altLang="ja-JP" sz="2400" b="0" i="1" smtClean="0">
                              <a:latin typeface="Cambria Math" panose="02040503050406030204" pitchFamily="18" charset="0"/>
                            </a:rPr>
                            <m:t>=</m:t>
                          </m:r>
                          <m:nary>
                            <m:naryPr>
                              <m:ctrlPr>
                                <a:rPr lang="en-US" altLang="ja-JP" sz="2400" b="0" i="1" smtClean="0">
                                  <a:latin typeface="Cambria Math" panose="02040503050406030204" pitchFamily="18" charset="0"/>
                                </a:rPr>
                              </m:ctrlPr>
                            </m:naryPr>
                            <m:sub>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𝑥</m:t>
                                  </m:r>
                                </m:e>
                                <m:sub>
                                  <m:r>
                                    <a:rPr lang="en-US" altLang="ja-JP" sz="2400" b="0" i="1" smtClean="0">
                                      <a:latin typeface="Cambria Math" panose="02040503050406030204" pitchFamily="18" charset="0"/>
                                    </a:rPr>
                                    <m:t>0</m:t>
                                  </m:r>
                                </m:sub>
                              </m:sSub>
                            </m:sub>
                            <m:sup>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𝑥</m:t>
                                  </m:r>
                                </m:e>
                                <m:sub>
                                  <m:r>
                                    <a:rPr lang="en-US" altLang="ja-JP" sz="2400" b="0" i="1" smtClean="0">
                                      <a:latin typeface="Cambria Math" panose="02040503050406030204" pitchFamily="18" charset="0"/>
                                    </a:rPr>
                                    <m:t>1</m:t>
                                  </m:r>
                                </m:sub>
                              </m:sSub>
                            </m:sup>
                            <m:e>
                              <m:f>
                                <m:fPr>
                                  <m:ctrlPr>
                                    <a:rPr lang="en-US" altLang="ja-JP" sz="2400" b="0" i="1" smtClean="0">
                                      <a:latin typeface="Cambria Math" panose="02040503050406030204" pitchFamily="18" charset="0"/>
                                    </a:rPr>
                                  </m:ctrlPr>
                                </m:fPr>
                                <m:num>
                                  <m:rad>
                                    <m:radPr>
                                      <m:degHide m:val="on"/>
                                      <m:ctrlPr>
                                        <a:rPr lang="en-US" altLang="ja-JP" sz="2400" b="0" i="1" smtClean="0">
                                          <a:latin typeface="Cambria Math" panose="02040503050406030204" pitchFamily="18" charset="0"/>
                                        </a:rPr>
                                      </m:ctrlPr>
                                    </m:radPr>
                                    <m:deg/>
                                    <m:e>
                                      <m:r>
                                        <a:rPr lang="en-US" altLang="ja-JP" sz="2400" b="0" i="1" smtClean="0">
                                          <a:latin typeface="Cambria Math" panose="02040503050406030204" pitchFamily="18" charset="0"/>
                                        </a:rPr>
                                        <m:t>1+</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𝑑𝑦</m:t>
                                              </m:r>
                                            </m:num>
                                            <m:den>
                                              <m:r>
                                                <a:rPr lang="en-US" altLang="ja-JP" sz="2400" b="0" i="1" smtClean="0">
                                                  <a:latin typeface="Cambria Math" panose="02040503050406030204" pitchFamily="18" charset="0"/>
                                                </a:rPr>
                                                <m:t>𝑑𝑥</m:t>
                                              </m:r>
                                            </m:den>
                                          </m:f>
                                          <m:r>
                                            <a:rPr lang="en-US" altLang="ja-JP" sz="2400" b="0" i="1" smtClean="0">
                                              <a:latin typeface="Cambria Math" panose="02040503050406030204" pitchFamily="18" charset="0"/>
                                            </a:rPr>
                                            <m:t>)</m:t>
                                          </m:r>
                                        </m:e>
                                        <m:sup>
                                          <m:r>
                                            <a:rPr lang="en-US" altLang="ja-JP" sz="2400" b="0" i="1" smtClean="0">
                                              <a:latin typeface="Cambria Math" panose="02040503050406030204" pitchFamily="18" charset="0"/>
                                            </a:rPr>
                                            <m:t>2</m:t>
                                          </m:r>
                                        </m:sup>
                                      </m:sSup>
                                    </m:e>
                                  </m:rad>
                                </m:num>
                                <m:den>
                                  <m:rad>
                                    <m:radPr>
                                      <m:degHide m:val="on"/>
                                      <m:ctrlPr>
                                        <a:rPr lang="en-US" altLang="ja-JP" sz="2400" b="0" i="1" smtClean="0">
                                          <a:latin typeface="Cambria Math" panose="02040503050406030204" pitchFamily="18" charset="0"/>
                                        </a:rPr>
                                      </m:ctrlPr>
                                    </m:radPr>
                                    <m:deg/>
                                    <m:e>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𝑔𝑥</m:t>
                                      </m:r>
                                    </m:e>
                                  </m:rad>
                                </m:den>
                              </m:f>
                            </m:e>
                          </m:nary>
                        </m:e>
                      </m:nary>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ad>
                            <m:radPr>
                              <m:degHide m:val="on"/>
                              <m:ctrlPr>
                                <a:rPr lang="en-US" altLang="ja-JP" sz="2400" b="0" i="1" smtClean="0">
                                  <a:latin typeface="Cambria Math" panose="02040503050406030204" pitchFamily="18" charset="0"/>
                                </a:rPr>
                              </m:ctrlPr>
                            </m:radPr>
                            <m:deg/>
                            <m:e>
                              <m:r>
                                <a:rPr lang="en-US" altLang="ja-JP" sz="2400" b="0" i="1" smtClean="0">
                                  <a:latin typeface="Cambria Math" panose="02040503050406030204" pitchFamily="18" charset="0"/>
                                </a:rPr>
                                <m:t>2</m:t>
                              </m:r>
                              <m:r>
                                <a:rPr lang="en-US" altLang="ja-JP" sz="2400" b="0" i="1" smtClean="0">
                                  <a:latin typeface="Cambria Math" panose="02040503050406030204" pitchFamily="18" charset="0"/>
                                </a:rPr>
                                <m:t>𝑔</m:t>
                              </m:r>
                            </m:e>
                          </m:rad>
                        </m:den>
                      </m:f>
                      <m:nary>
                        <m:naryPr>
                          <m:ctrlPr>
                            <a:rPr lang="en-US" altLang="ja-JP" sz="2400" b="0" i="1" smtClean="0">
                              <a:latin typeface="Cambria Math" panose="02040503050406030204" pitchFamily="18" charset="0"/>
                            </a:rPr>
                          </m:ctrlPr>
                        </m:naryPr>
                        <m:sub>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𝑥</m:t>
                              </m:r>
                            </m:e>
                            <m:sub>
                              <m:r>
                                <a:rPr lang="en-US" altLang="ja-JP" sz="2400" b="0" i="1" smtClean="0">
                                  <a:latin typeface="Cambria Math" panose="02040503050406030204" pitchFamily="18" charset="0"/>
                                </a:rPr>
                                <m:t>0</m:t>
                              </m:r>
                            </m:sub>
                          </m:sSub>
                        </m:sub>
                        <m:sup>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𝑥</m:t>
                              </m:r>
                            </m:e>
                            <m:sub>
                              <m:r>
                                <a:rPr lang="en-US" altLang="ja-JP" sz="2400" b="0" i="1" smtClean="0">
                                  <a:latin typeface="Cambria Math" panose="02040503050406030204" pitchFamily="18" charset="0"/>
                                </a:rPr>
                                <m:t>1</m:t>
                              </m:r>
                            </m:sub>
                          </m:sSub>
                        </m:sup>
                        <m:e>
                          <m:f>
                            <m:fPr>
                              <m:ctrlPr>
                                <a:rPr lang="en-US" altLang="ja-JP" sz="2400" b="0" i="1" smtClean="0">
                                  <a:latin typeface="Cambria Math" panose="02040503050406030204" pitchFamily="18" charset="0"/>
                                </a:rPr>
                              </m:ctrlPr>
                            </m:fPr>
                            <m:num>
                              <m:rad>
                                <m:radPr>
                                  <m:degHide m:val="on"/>
                                  <m:ctrlPr>
                                    <a:rPr lang="en-US" altLang="ja-JP" sz="2400" b="0" i="1" smtClean="0">
                                      <a:latin typeface="Cambria Math" panose="02040503050406030204" pitchFamily="18" charset="0"/>
                                    </a:rPr>
                                  </m:ctrlPr>
                                </m:radPr>
                                <m:deg/>
                                <m:e>
                                  <m:r>
                                    <a:rPr lang="en-US" altLang="ja-JP" sz="2400" b="0" i="1" smtClean="0">
                                      <a:latin typeface="Cambria Math" panose="02040503050406030204" pitchFamily="18" charset="0"/>
                                    </a:rPr>
                                    <m:t>1+</m:t>
                                  </m:r>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𝑑𝑦</m:t>
                                          </m:r>
                                        </m:num>
                                        <m:den>
                                          <m:r>
                                            <a:rPr lang="en-US" altLang="ja-JP" sz="2400" b="0" i="1" smtClean="0">
                                              <a:latin typeface="Cambria Math" panose="02040503050406030204" pitchFamily="18" charset="0"/>
                                            </a:rPr>
                                            <m:t>𝑑𝑥</m:t>
                                          </m:r>
                                        </m:den>
                                      </m:f>
                                      <m:r>
                                        <a:rPr lang="en-US" altLang="ja-JP" sz="2400" b="0" i="1" smtClean="0">
                                          <a:latin typeface="Cambria Math" panose="02040503050406030204" pitchFamily="18" charset="0"/>
                                        </a:rPr>
                                        <m:t>)</m:t>
                                      </m:r>
                                    </m:e>
                                    <m:sup>
                                      <m:r>
                                        <a:rPr lang="en-US" altLang="ja-JP" sz="2400" b="0" i="1" smtClean="0">
                                          <a:latin typeface="Cambria Math" panose="02040503050406030204" pitchFamily="18" charset="0"/>
                                        </a:rPr>
                                        <m:t>2</m:t>
                                      </m:r>
                                    </m:sup>
                                  </m:sSup>
                                </m:e>
                              </m:rad>
                            </m:num>
                            <m:den>
                              <m:rad>
                                <m:radPr>
                                  <m:degHide m:val="on"/>
                                  <m:ctrlPr>
                                    <a:rPr lang="en-US" altLang="ja-JP" sz="2400" b="0" i="1" smtClean="0">
                                      <a:latin typeface="Cambria Math" panose="02040503050406030204" pitchFamily="18" charset="0"/>
                                    </a:rPr>
                                  </m:ctrlPr>
                                </m:radPr>
                                <m:deg/>
                                <m:e>
                                  <m:r>
                                    <a:rPr lang="en-US" altLang="ja-JP" sz="2400" b="0" i="1" smtClean="0">
                                      <a:latin typeface="Cambria Math" panose="02040503050406030204" pitchFamily="18" charset="0"/>
                                    </a:rPr>
                                    <m:t>𝑥</m:t>
                                  </m:r>
                                </m:e>
                              </m:rad>
                            </m:den>
                          </m:f>
                        </m:e>
                      </m:nary>
                      <m:r>
                        <a:rPr lang="en-US" altLang="ja-JP" sz="2400" b="0" i="1" smtClean="0">
                          <a:latin typeface="Cambria Math" panose="02040503050406030204" pitchFamily="18" charset="0"/>
                        </a:rPr>
                        <m:t>𝑑𝑥</m:t>
                      </m:r>
                    </m:oMath>
                  </m:oMathPara>
                </a14:m>
                <a:endParaRPr lang="en-US" altLang="ja-JP" sz="2400" dirty="0"/>
              </a:p>
              <a:p>
                <a:pPr marL="0" indent="0">
                  <a:buNone/>
                </a:pPr>
                <a:r>
                  <a:rPr lang="ja-JP" altLang="en-US" sz="2400" dirty="0"/>
                  <a:t>この出てきた積分が最小値になるものを求める問題。</a:t>
                </a:r>
                <a:endParaRPr lang="en-US" altLang="ja-JP" sz="2400" dirty="0"/>
              </a:p>
            </p:txBody>
          </p:sp>
        </mc:Choice>
        <mc:Fallback xmlns="">
          <p:sp>
            <p:nvSpPr>
              <p:cNvPr id="3" name="コンテンツ プレースホルダー 2">
                <a:extLst>
                  <a:ext uri="{FF2B5EF4-FFF2-40B4-BE49-F238E27FC236}">
                    <a16:creationId xmlns:a16="http://schemas.microsoft.com/office/drawing/2014/main" id="{DD2E5DD9-5E51-4B78-81B6-C16451769834}"/>
                  </a:ext>
                </a:extLst>
              </p:cNvPr>
              <p:cNvSpPr>
                <a:spLocks noGrp="1" noRot="1" noChangeAspect="1" noMove="1" noResize="1" noEditPoints="1" noAdjustHandles="1" noChangeArrowheads="1" noChangeShapeType="1" noTextEdit="1"/>
              </p:cNvSpPr>
              <p:nvPr>
                <p:ph idx="1"/>
              </p:nvPr>
            </p:nvSpPr>
            <p:spPr>
              <a:xfrm>
                <a:off x="838200" y="1460500"/>
                <a:ext cx="10515600" cy="5032375"/>
              </a:xfrm>
              <a:blipFill>
                <a:blip r:embed="rId2"/>
                <a:stretch>
                  <a:fillRect l="-928" t="-1212"/>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6205D83B-7CD9-4ACA-93BE-C8F27A4D16A6}"/>
              </a:ext>
            </a:extLst>
          </p:cNvPr>
          <p:cNvSpPr>
            <a:spLocks noGrp="1"/>
          </p:cNvSpPr>
          <p:nvPr>
            <p:ph type="sldNum" sz="quarter" idx="12"/>
          </p:nvPr>
        </p:nvSpPr>
        <p:spPr/>
        <p:txBody>
          <a:bodyPr/>
          <a:lstStyle/>
          <a:p>
            <a:fld id="{6BFF84B9-C1DE-4D2E-B324-C769835166AA}" type="slidenum">
              <a:rPr kumimoji="1" lang="ja-JP" altLang="en-US" smtClean="0"/>
              <a:t>15</a:t>
            </a:fld>
            <a:endParaRPr kumimoji="1" lang="ja-JP" altLang="en-US"/>
          </a:p>
        </p:txBody>
      </p:sp>
    </p:spTree>
    <p:extLst>
      <p:ext uri="{BB962C8B-B14F-4D97-AF65-F5344CB8AC3E}">
        <p14:creationId xmlns:p14="http://schemas.microsoft.com/office/powerpoint/2010/main" val="168960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万有引力で重なる理由</a:t>
            </a:r>
            <a:endParaRPr kumimoji="1" lang="ja-JP" altLang="en-US" dirty="0"/>
          </a:p>
        </p:txBody>
      </p:sp>
      <mc:AlternateContent xmlns:mc="http://schemas.openxmlformats.org/markup-compatibility/2006" xmlns:a14="http://schemas.microsoft.com/office/drawing/2010/main">
        <mc:Choice Requires="a14">
          <p:sp>
            <p:nvSpPr>
              <p:cNvPr id="4" name="テキスト ボックス 3"/>
              <p:cNvSpPr txBox="1"/>
              <p:nvPr/>
            </p:nvSpPr>
            <p:spPr>
              <a:xfrm>
                <a:off x="838200" y="1893888"/>
                <a:ext cx="6037943" cy="666593"/>
              </a:xfrm>
              <a:prstGeom prst="rect">
                <a:avLst/>
              </a:prstGeom>
              <a:noFill/>
            </p:spPr>
            <p:txBody>
              <a:bodyPr wrap="square" rtlCol="0">
                <a:spAutoFit/>
              </a:bodyPr>
              <a:lstStyle/>
              <a:p>
                <a:r>
                  <a:rPr lang="ja-JP" altLang="en-US" sz="2400" dirty="0"/>
                  <a:t>位置</a:t>
                </a:r>
                <a14:m>
                  <m:oMath xmlns:m="http://schemas.openxmlformats.org/officeDocument/2006/math">
                    <m:r>
                      <a:rPr lang="ja-JP" altLang="en-US" sz="2400">
                        <a:latin typeface="Cambria Math" panose="02040503050406030204" pitchFamily="18" charset="0"/>
                      </a:rPr>
                      <m:t>エネルギー</m:t>
                    </m:r>
                    <m:r>
                      <a:rPr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𝑚𝑔𝑦</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𝐺𝑀𝑚</m:t>
                        </m:r>
                      </m:num>
                      <m:den>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𝑦</m:t>
                            </m:r>
                          </m:e>
                          <m:sup>
                            <m:r>
                              <a:rPr kumimoji="1" lang="en-US" altLang="ja-JP" sz="2400" b="0" i="1" smtClean="0">
                                <a:latin typeface="Cambria Math" panose="02040503050406030204" pitchFamily="18" charset="0"/>
                              </a:rPr>
                              <m:t>2</m:t>
                            </m:r>
                          </m:sup>
                        </m:sSup>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𝐺𝑀𝑚</m:t>
                        </m:r>
                      </m:num>
                      <m:den>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rPr>
                              <m:t>)</m:t>
                            </m:r>
                          </m:e>
                          <m:sup>
                            <m:r>
                              <a:rPr kumimoji="1" lang="en-US" altLang="ja-JP" sz="2400" b="0" i="1" smtClean="0">
                                <a:latin typeface="Cambria Math" panose="02040503050406030204" pitchFamily="18" charset="0"/>
                              </a:rPr>
                              <m:t>2</m:t>
                            </m:r>
                          </m:sup>
                        </m:sSup>
                      </m:den>
                    </m:f>
                  </m:oMath>
                </a14:m>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838200" y="1893888"/>
                <a:ext cx="6037943" cy="666593"/>
              </a:xfrm>
              <a:prstGeom prst="rect">
                <a:avLst/>
              </a:prstGeom>
              <a:blipFill>
                <a:blip r:embed="rId2"/>
                <a:stretch>
                  <a:fillRect l="-16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p:cNvSpPr txBox="1"/>
              <p:nvPr/>
            </p:nvSpPr>
            <p:spPr>
              <a:xfrm>
                <a:off x="-163286" y="3076803"/>
                <a:ext cx="6037943" cy="11136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𝑦</m:t>
                      </m:r>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r>
                        <a:rPr lang="en-US" altLang="ja-JP" sz="2400" b="0" i="1" smtClean="0">
                          <a:latin typeface="Cambria Math" panose="02040503050406030204" pitchFamily="18" charset="0"/>
                        </a:rPr>
                        <m:t>𝑅</m:t>
                      </m:r>
                      <m:r>
                        <a:rPr lang="ja-JP" altLang="en-US" sz="2400" i="1">
                          <a:latin typeface="Cambria Math" panose="02040503050406030204" pitchFamily="18" charset="0"/>
                        </a:rPr>
                        <m:t>の</m:t>
                      </m:r>
                      <m:r>
                        <a:rPr lang="ja-JP" altLang="en-US" sz="2400" i="1" smtClean="0">
                          <a:latin typeface="Cambria Math" panose="02040503050406030204" pitchFamily="18" charset="0"/>
                        </a:rPr>
                        <m:t>とき</m:t>
                      </m:r>
                      <m:r>
                        <a:rPr lang="en-US" altLang="ja-JP" sz="2400" b="0" i="1" smtClean="0">
                          <a:latin typeface="Cambria Math" panose="02040503050406030204" pitchFamily="18" charset="0"/>
                        </a:rPr>
                        <m:t>:</m:t>
                      </m:r>
                      <m:f>
                        <m:fPr>
                          <m:ctrlPr>
                            <a:rPr lang="en-US" altLang="ja-JP" sz="2400" i="1">
                              <a:latin typeface="Cambria Math" panose="02040503050406030204" pitchFamily="18" charset="0"/>
                            </a:rPr>
                          </m:ctrlPr>
                        </m:fPr>
                        <m:num>
                          <m:r>
                            <a:rPr lang="en-US" altLang="ja-JP" sz="2400" i="1">
                              <a:latin typeface="Cambria Math" panose="02040503050406030204" pitchFamily="18" charset="0"/>
                            </a:rPr>
                            <m:t>𝐺𝑀𝑚</m:t>
                          </m:r>
                        </m:num>
                        <m:den>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𝑦</m:t>
                              </m:r>
                            </m:e>
                            <m:sup>
                              <m:r>
                                <a:rPr lang="en-US" altLang="ja-JP" sz="2400" i="1">
                                  <a:latin typeface="Cambria Math" panose="02040503050406030204" pitchFamily="18" charset="0"/>
                                </a:rPr>
                                <m:t>2</m:t>
                              </m:r>
                            </m:sup>
                          </m:sSup>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𝐺𝑀𝑚</m:t>
                          </m:r>
                        </m:num>
                        <m:den>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4</m:t>
                              </m:r>
                            </m:den>
                          </m:f>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𝑅</m:t>
                              </m:r>
                            </m:e>
                            <m:sup>
                              <m:r>
                                <a:rPr lang="en-US" altLang="ja-JP" sz="2400" b="0" i="1" smtClean="0">
                                  <a:latin typeface="Cambria Math" panose="02040503050406030204" pitchFamily="18" charset="0"/>
                                </a:rPr>
                                <m:t>2</m:t>
                              </m:r>
                            </m:sup>
                          </m:sSup>
                        </m:den>
                      </m:f>
                    </m:oMath>
                  </m:oMathPara>
                </a14:m>
                <a:endParaRPr kumimoji="1" lang="ja-JP" altLang="en-US" sz="24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63286" y="3076803"/>
                <a:ext cx="6037943" cy="111363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4082142" y="3092736"/>
                <a:ext cx="6037943" cy="1081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ja-JP" sz="2400" i="1" smtClean="0">
                              <a:latin typeface="Cambria Math" panose="02040503050406030204" pitchFamily="18" charset="0"/>
                            </a:rPr>
                          </m:ctrlPr>
                        </m:fPr>
                        <m:num>
                          <m:r>
                            <a:rPr lang="en-US" altLang="ja-JP" sz="2400" i="1">
                              <a:latin typeface="Cambria Math" panose="02040503050406030204" pitchFamily="18" charset="0"/>
                            </a:rPr>
                            <m:t>𝐺𝑀𝑚</m:t>
                          </m:r>
                        </m:num>
                        <m:den>
                          <m:sSup>
                            <m:sSupPr>
                              <m:ctrlPr>
                                <a:rPr lang="en-US" altLang="ja-JP" sz="2400" i="1">
                                  <a:latin typeface="Cambria Math" panose="02040503050406030204" pitchFamily="18" charset="0"/>
                                </a:rPr>
                              </m:ctrlPr>
                            </m:sSupPr>
                            <m:e>
                              <m:r>
                                <a:rPr lang="en-US" altLang="ja-JP" sz="2400" b="0" i="1" smtClean="0">
                                  <a:latin typeface="Cambria Math" panose="02040503050406030204" pitchFamily="18" charset="0"/>
                                </a:rPr>
                                <m:t>(</m:t>
                              </m:r>
                              <m:r>
                                <a:rPr lang="en-US" altLang="ja-JP" sz="2400" i="1">
                                  <a:latin typeface="Cambria Math" panose="02040503050406030204" pitchFamily="18" charset="0"/>
                                </a:rPr>
                                <m:t>𝑦</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𝑎</m:t>
                              </m:r>
                              <m:r>
                                <a:rPr lang="en-US" altLang="ja-JP" sz="2400" b="0" i="1" smtClean="0">
                                  <a:latin typeface="Cambria Math" panose="02040503050406030204" pitchFamily="18" charset="0"/>
                                </a:rPr>
                                <m:t>)</m:t>
                              </m:r>
                            </m:e>
                            <m:sup>
                              <m:r>
                                <a:rPr lang="en-US" altLang="ja-JP" sz="2400" i="1">
                                  <a:latin typeface="Cambria Math" panose="02040503050406030204" pitchFamily="18" charset="0"/>
                                </a:rPr>
                                <m:t>2</m:t>
                              </m:r>
                            </m:sup>
                          </m:sSup>
                        </m:den>
                      </m:f>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𝐺𝑀𝑚</m:t>
                          </m:r>
                        </m:num>
                        <m:den>
                          <m:sSup>
                            <m:sSupPr>
                              <m:ctrlPr>
                                <a:rPr lang="en-US" altLang="ja-JP" sz="2400" b="0" i="1" smtClean="0">
                                  <a:latin typeface="Cambria Math" panose="02040503050406030204" pitchFamily="18" charset="0"/>
                                </a:rPr>
                              </m:ctrlPr>
                            </m:sSupPr>
                            <m:e>
                              <m:r>
                                <a:rPr lang="en-US" altLang="ja-JP" sz="2400" b="0" i="1" smtClean="0">
                                  <a:latin typeface="Cambria Math" panose="02040503050406030204" pitchFamily="18" charset="0"/>
                                </a:rPr>
                                <m:t>(</m:t>
                              </m:r>
                              <m:f>
                                <m:fPr>
                                  <m:ctrlPr>
                                    <a:rPr lang="en-US" altLang="ja-JP" sz="2400" b="0" i="1" smtClean="0">
                                      <a:latin typeface="Cambria Math" panose="02040503050406030204" pitchFamily="18" charset="0"/>
                                    </a:rPr>
                                  </m:ctrlPr>
                                </m:fPr>
                                <m:num>
                                  <m:r>
                                    <a:rPr lang="en-US" altLang="ja-JP" sz="2400" b="0" i="1" smtClean="0">
                                      <a:latin typeface="Cambria Math" panose="02040503050406030204" pitchFamily="18" charset="0"/>
                                    </a:rPr>
                                    <m:t>1</m:t>
                                  </m:r>
                                </m:num>
                                <m:den>
                                  <m:r>
                                    <a:rPr lang="en-US" altLang="ja-JP" sz="2400" b="0" i="1" smtClean="0">
                                      <a:latin typeface="Cambria Math" panose="02040503050406030204" pitchFamily="18" charset="0"/>
                                    </a:rPr>
                                    <m:t>2</m:t>
                                  </m:r>
                                </m:den>
                              </m:f>
                              <m:r>
                                <a:rPr lang="en-US" altLang="ja-JP" sz="2400" b="0" i="1" smtClean="0">
                                  <a:latin typeface="Cambria Math" panose="02040503050406030204" pitchFamily="18" charset="0"/>
                                </a:rPr>
                                <m:t>𝑅</m:t>
                              </m:r>
                              <m:r>
                                <a:rPr lang="en-US" altLang="ja-JP" sz="2400" b="0" i="1" smtClean="0">
                                  <a:latin typeface="Cambria Math" panose="02040503050406030204" pitchFamily="18" charset="0"/>
                                </a:rPr>
                                <m:t>−</m:t>
                              </m:r>
                              <m:r>
                                <a:rPr lang="en-US" altLang="ja-JP" sz="2400" b="0" i="1" smtClean="0">
                                  <a:latin typeface="Cambria Math" panose="02040503050406030204" pitchFamily="18" charset="0"/>
                                </a:rPr>
                                <m:t>𝑎</m:t>
                              </m:r>
                              <m:r>
                                <a:rPr lang="en-US" altLang="ja-JP" sz="2400" b="0" i="1" smtClean="0">
                                  <a:latin typeface="Cambria Math" panose="02040503050406030204" pitchFamily="18" charset="0"/>
                                </a:rPr>
                                <m:t>)</m:t>
                              </m:r>
                            </m:e>
                            <m:sup>
                              <m:r>
                                <a:rPr lang="en-US" altLang="ja-JP" sz="2400" b="0" i="1" smtClean="0">
                                  <a:latin typeface="Cambria Math" panose="02040503050406030204" pitchFamily="18" charset="0"/>
                                </a:rPr>
                                <m:t>2</m:t>
                              </m:r>
                            </m:sup>
                          </m:sSup>
                        </m:den>
                      </m:f>
                    </m:oMath>
                  </m:oMathPara>
                </a14:m>
                <a:endParaRPr kumimoji="1" lang="ja-JP" altLang="en-US" sz="24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082142" y="3092736"/>
                <a:ext cx="6037943" cy="1081771"/>
              </a:xfrm>
              <a:prstGeom prst="rect">
                <a:avLst/>
              </a:prstGeom>
              <a:blipFill>
                <a:blip r:embed="rId4"/>
                <a:stretch>
                  <a:fillRect/>
                </a:stretch>
              </a:blipFill>
            </p:spPr>
            <p:txBody>
              <a:bodyPr/>
              <a:lstStyle/>
              <a:p>
                <a:r>
                  <a:rPr lang="ja-JP" altLang="en-US">
                    <a:noFill/>
                  </a:rPr>
                  <a:t> </a:t>
                </a:r>
              </a:p>
            </p:txBody>
          </p:sp>
        </mc:Fallback>
      </mc:AlternateContent>
      <p:sp>
        <p:nvSpPr>
          <p:cNvPr id="7" name="テキスト ボックス 6"/>
          <p:cNvSpPr txBox="1"/>
          <p:nvPr/>
        </p:nvSpPr>
        <p:spPr>
          <a:xfrm>
            <a:off x="736600" y="4885250"/>
            <a:ext cx="11194143" cy="461665"/>
          </a:xfrm>
          <a:prstGeom prst="rect">
            <a:avLst/>
          </a:prstGeom>
          <a:noFill/>
        </p:spPr>
        <p:txBody>
          <a:bodyPr wrap="square" rtlCol="0">
            <a:spAutoFit/>
          </a:bodyPr>
          <a:lstStyle/>
          <a:p>
            <a:r>
              <a:rPr lang="ja-JP" altLang="en-US" sz="2400" dirty="0"/>
              <a:t>上を比較すると上記の値に大きな差はなかったため形状が一致していたと考えられる。</a:t>
            </a:r>
            <a:endParaRPr kumimoji="1" lang="ja-JP" altLang="en-US" sz="2400" dirty="0"/>
          </a:p>
        </p:txBody>
      </p:sp>
      <mc:AlternateContent xmlns:mc="http://schemas.openxmlformats.org/markup-compatibility/2006" xmlns:a14="http://schemas.microsoft.com/office/drawing/2010/main">
        <mc:Choice Requires="a14">
          <p:sp>
            <p:nvSpPr>
              <p:cNvPr id="8" name="テキスト ボックス 7"/>
              <p:cNvSpPr txBox="1"/>
              <p:nvPr/>
            </p:nvSpPr>
            <p:spPr>
              <a:xfrm>
                <a:off x="6876143" y="1622778"/>
                <a:ext cx="4383315" cy="1200329"/>
              </a:xfrm>
              <a:prstGeom prst="rect">
                <a:avLst/>
              </a:prstGeom>
              <a:noFill/>
            </p:spPr>
            <p:txBody>
              <a:bodyPr wrap="square" rtlCol="0">
                <a:spAutoFit/>
              </a:bodyPr>
              <a:lstStyle/>
              <a:p>
                <a:r>
                  <a:rPr kumimoji="1" lang="en-US" altLang="ja-JP" dirty="0"/>
                  <a:t>R:</a:t>
                </a:r>
                <a:r>
                  <a:rPr kumimoji="1" lang="ja-JP" altLang="en-US" dirty="0"/>
                  <a:t>地球半径</a:t>
                </a:r>
                <a:endParaRPr kumimoji="1" lang="en-US" altLang="ja-JP" dirty="0"/>
              </a:p>
              <a:p>
                <a:r>
                  <a:rPr lang="en-US" altLang="ja-JP" dirty="0"/>
                  <a:t>G:</a:t>
                </a:r>
                <a:r>
                  <a:rPr lang="ja-JP" altLang="en-US" dirty="0"/>
                  <a:t>万有引力定数</a:t>
                </a:r>
                <a:endParaRPr lang="en-US" altLang="ja-JP" dirty="0"/>
              </a:p>
              <a:p>
                <a:r>
                  <a:rPr kumimoji="1" lang="en-US" altLang="ja-JP" dirty="0"/>
                  <a:t>M:</a:t>
                </a:r>
                <a:r>
                  <a:rPr kumimoji="1" lang="ja-JP" altLang="en-US" dirty="0"/>
                  <a:t>地球の質量</a:t>
                </a:r>
                <a:endParaRPr kumimoji="1" lang="en-US" altLang="ja-JP" dirty="0"/>
              </a:p>
              <a:p>
                <a14:m>
                  <m:oMath xmlns:m="http://schemas.openxmlformats.org/officeDocument/2006/math">
                    <m:r>
                      <a:rPr lang="en-US" altLang="ja-JP" i="1">
                        <a:latin typeface="Cambria Math" panose="02040503050406030204" pitchFamily="18" charset="0"/>
                      </a:rPr>
                      <m:t>𝑎</m:t>
                    </m:r>
                  </m:oMath>
                </a14:m>
                <a:r>
                  <a:rPr kumimoji="1" lang="en-US" altLang="ja-JP" dirty="0"/>
                  <a:t>:</a:t>
                </a:r>
                <a:r>
                  <a:rPr lang="ja-JP" altLang="en-US" dirty="0"/>
                  <a:t>シュ</a:t>
                </a:r>
                <a:r>
                  <a:rPr kumimoji="1" lang="ja-JP" altLang="en-US" dirty="0"/>
                  <a:t>ワルツシルト半径 </a:t>
                </a:r>
                <a:r>
                  <a:rPr kumimoji="1" lang="en-US" altLang="ja-JP" dirty="0"/>
                  <a:t>&lt;= </a:t>
                </a:r>
                <a:r>
                  <a:rPr lang="en-US" altLang="ja-JP" dirty="0"/>
                  <a:t>0.009847</a:t>
                </a:r>
                <a:endParaRPr lang="ja-JP" altLang="en-US"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6876143" y="1622778"/>
                <a:ext cx="4383315" cy="1200329"/>
              </a:xfrm>
              <a:prstGeom prst="rect">
                <a:avLst/>
              </a:prstGeom>
              <a:blipFill>
                <a:blip r:embed="rId5"/>
                <a:stretch>
                  <a:fillRect l="-1252" t="-4061" b="-7614"/>
                </a:stretch>
              </a:blipFill>
            </p:spPr>
            <p:txBody>
              <a:bodyPr/>
              <a:lstStyle/>
              <a:p>
                <a:r>
                  <a:rPr lang="ja-JP" altLang="en-US">
                    <a:noFill/>
                  </a:rPr>
                  <a:t> </a:t>
                </a:r>
              </a:p>
            </p:txBody>
          </p:sp>
        </mc:Fallback>
      </mc:AlternateContent>
      <p:sp>
        <p:nvSpPr>
          <p:cNvPr id="3" name="スライド番号プレースホルダー 2">
            <a:extLst>
              <a:ext uri="{FF2B5EF4-FFF2-40B4-BE49-F238E27FC236}">
                <a16:creationId xmlns:a16="http://schemas.microsoft.com/office/drawing/2014/main" id="{7FC31CAF-2A0A-4E89-B44E-175E269BE6A9}"/>
              </a:ext>
            </a:extLst>
          </p:cNvPr>
          <p:cNvSpPr>
            <a:spLocks noGrp="1"/>
          </p:cNvSpPr>
          <p:nvPr>
            <p:ph type="sldNum" sz="quarter" idx="12"/>
          </p:nvPr>
        </p:nvSpPr>
        <p:spPr/>
        <p:txBody>
          <a:bodyPr/>
          <a:lstStyle/>
          <a:p>
            <a:fld id="{6BFF84B9-C1DE-4D2E-B324-C769835166AA}" type="slidenum">
              <a:rPr kumimoji="1" lang="ja-JP" altLang="en-US" smtClean="0"/>
              <a:t>16</a:t>
            </a:fld>
            <a:endParaRPr kumimoji="1"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4D1DCE4-1F1E-40B7-9059-ECE40B702061}"/>
                  </a:ext>
                </a:extLst>
              </p:cNvPr>
              <p:cNvSpPr txBox="1"/>
              <p:nvPr/>
            </p:nvSpPr>
            <p:spPr>
              <a:xfrm>
                <a:off x="780143" y="5576556"/>
                <a:ext cx="3077028" cy="1015663"/>
              </a:xfrm>
              <a:prstGeom prst="rect">
                <a:avLst/>
              </a:prstGeom>
              <a:noFill/>
            </p:spPr>
            <p:txBody>
              <a:bodyPr wrap="square" rtlCol="0">
                <a:spAutoFit/>
              </a:bodyPr>
              <a:lstStyle/>
              <a:p>
                <a14:m>
                  <m:oMath xmlns:m="http://schemas.openxmlformats.org/officeDocument/2006/math">
                    <m:r>
                      <a:rPr kumimoji="1" lang="en-US" altLang="ja-JP" sz="2000" b="1" i="1" smtClean="0">
                        <a:latin typeface="Cambria Math" panose="02040503050406030204" pitchFamily="18" charset="0"/>
                      </a:rPr>
                      <m:t>𝒂</m:t>
                    </m:r>
                    <m:r>
                      <a:rPr lang="ja-JP" altLang="en-US" sz="2000" b="1" i="1">
                        <a:latin typeface="Cambria Math" panose="02040503050406030204" pitchFamily="18" charset="0"/>
                      </a:rPr>
                      <m:t>の</m:t>
                    </m:r>
                  </m:oMath>
                </a14:m>
                <a:r>
                  <a:rPr kumimoji="1" lang="ja-JP" altLang="en-US" sz="2000" b="1" dirty="0"/>
                  <a:t>値</a:t>
                </a:r>
                <a:r>
                  <a:rPr kumimoji="1" lang="en-US" altLang="ja-JP" sz="2000" b="1" dirty="0"/>
                  <a:t>29541265550554.054688</a:t>
                </a:r>
              </a:p>
              <a:p>
                <a:r>
                  <a:rPr kumimoji="1" lang="ja-JP" altLang="en-US" sz="2000" b="1" dirty="0"/>
                  <a:t>である。</a:t>
                </a:r>
                <a:r>
                  <a:rPr lang="ja-JP" altLang="en-US" sz="2000" b="1" dirty="0"/>
                  <a:t>←ブラックホール</a:t>
                </a:r>
                <a:endParaRPr kumimoji="1" lang="ja-JP" altLang="en-US" sz="2000" b="1" dirty="0"/>
              </a:p>
            </p:txBody>
          </p:sp>
        </mc:Choice>
        <mc:Fallback xmlns="">
          <p:sp>
            <p:nvSpPr>
              <p:cNvPr id="9" name="テキスト ボックス 8">
                <a:extLst>
                  <a:ext uri="{FF2B5EF4-FFF2-40B4-BE49-F238E27FC236}">
                    <a16:creationId xmlns:a16="http://schemas.microsoft.com/office/drawing/2014/main" id="{D4D1DCE4-1F1E-40B7-9059-ECE40B702061}"/>
                  </a:ext>
                </a:extLst>
              </p:cNvPr>
              <p:cNvSpPr txBox="1">
                <a:spLocks noRot="1" noChangeAspect="1" noMove="1" noResize="1" noEditPoints="1" noAdjustHandles="1" noChangeArrowheads="1" noChangeShapeType="1" noTextEdit="1"/>
              </p:cNvSpPr>
              <p:nvPr/>
            </p:nvSpPr>
            <p:spPr>
              <a:xfrm>
                <a:off x="780143" y="5576556"/>
                <a:ext cx="3077028" cy="1015663"/>
              </a:xfrm>
              <a:prstGeom prst="rect">
                <a:avLst/>
              </a:prstGeom>
              <a:blipFill>
                <a:blip r:embed="rId6"/>
                <a:stretch>
                  <a:fillRect l="-2178" t="-4819" b="-108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a:extLst>
                  <a:ext uri="{FF2B5EF4-FFF2-40B4-BE49-F238E27FC236}">
                    <a16:creationId xmlns:a16="http://schemas.microsoft.com/office/drawing/2014/main" id="{CF664BF5-7F96-4C4D-B539-408103863B3D}"/>
                  </a:ext>
                </a:extLst>
              </p:cNvPr>
              <p:cNvSpPr/>
              <p:nvPr/>
            </p:nvSpPr>
            <p:spPr>
              <a:xfrm>
                <a:off x="5059011" y="5884332"/>
                <a:ext cx="6096000" cy="400110"/>
              </a:xfrm>
              <a:prstGeom prst="rect">
                <a:avLst/>
              </a:prstGeom>
            </p:spPr>
            <p:txBody>
              <a:bodyPr>
                <a:spAutoFit/>
              </a:bodyPr>
              <a:lstStyle/>
              <a:p>
                <a14:m>
                  <m:oMath xmlns:m="http://schemas.openxmlformats.org/officeDocument/2006/math">
                    <m:r>
                      <a:rPr lang="en-US" altLang="ja-JP" sz="2000" b="1" i="1">
                        <a:latin typeface="Cambria Math" panose="02040503050406030204" pitchFamily="18" charset="0"/>
                      </a:rPr>
                      <m:t>𝒂</m:t>
                    </m:r>
                  </m:oMath>
                </a14:m>
                <a:r>
                  <a:rPr lang="ja-JP" altLang="en-US" sz="2000" b="1" dirty="0"/>
                  <a:t>の値は</a:t>
                </a:r>
                <a:r>
                  <a:rPr lang="en-US" altLang="ja-JP" sz="2000" b="1" dirty="0"/>
                  <a:t>0.009847</a:t>
                </a:r>
                <a:r>
                  <a:rPr lang="ja-JP" altLang="en-US" sz="2000" b="1" dirty="0"/>
                  <a:t>　←地球</a:t>
                </a:r>
              </a:p>
            </p:txBody>
          </p:sp>
        </mc:Choice>
        <mc:Fallback xmlns="">
          <p:sp>
            <p:nvSpPr>
              <p:cNvPr id="10" name="正方形/長方形 9">
                <a:extLst>
                  <a:ext uri="{FF2B5EF4-FFF2-40B4-BE49-F238E27FC236}">
                    <a16:creationId xmlns:a16="http://schemas.microsoft.com/office/drawing/2014/main" id="{CF664BF5-7F96-4C4D-B539-408103863B3D}"/>
                  </a:ext>
                </a:extLst>
              </p:cNvPr>
              <p:cNvSpPr>
                <a:spLocks noRot="1" noChangeAspect="1" noMove="1" noResize="1" noEditPoints="1" noAdjustHandles="1" noChangeArrowheads="1" noChangeShapeType="1" noTextEdit="1"/>
              </p:cNvSpPr>
              <p:nvPr/>
            </p:nvSpPr>
            <p:spPr>
              <a:xfrm>
                <a:off x="5059011" y="5884332"/>
                <a:ext cx="6096000" cy="400110"/>
              </a:xfrm>
              <a:prstGeom prst="rect">
                <a:avLst/>
              </a:prstGeom>
              <a:blipFill>
                <a:blip r:embed="rId7"/>
                <a:stretch>
                  <a:fillRect t="-12121" b="-2727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6825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0"/>
            <a:ext cx="10515600" cy="1325563"/>
          </a:xfrm>
        </p:spPr>
        <p:txBody>
          <a:bodyPr/>
          <a:lstStyle/>
          <a:p>
            <a:r>
              <a:rPr lang="ja-JP" altLang="en-US" dirty="0"/>
              <a:t>研究目的</a:t>
            </a:r>
            <a:endParaRPr kumimoji="1" lang="ja-JP" altLang="en-US" dirty="0"/>
          </a:p>
        </p:txBody>
      </p:sp>
      <p:sp>
        <p:nvSpPr>
          <p:cNvPr id="3" name="コンテンツ プレースホルダー 2"/>
          <p:cNvSpPr>
            <a:spLocks noGrp="1"/>
          </p:cNvSpPr>
          <p:nvPr>
            <p:ph idx="1"/>
          </p:nvPr>
        </p:nvSpPr>
        <p:spPr>
          <a:xfrm>
            <a:off x="449094" y="1714230"/>
            <a:ext cx="10972800" cy="5299075"/>
          </a:xfrm>
        </p:spPr>
        <p:txBody>
          <a:bodyPr>
            <a:normAutofit/>
          </a:bodyPr>
          <a:lstStyle/>
          <a:p>
            <a:pPr marL="0" indent="0">
              <a:buNone/>
            </a:pPr>
            <a:r>
              <a:rPr kumimoji="1" lang="ja-JP" altLang="en-US" dirty="0"/>
              <a:t>　摩擦・空気抵抗・初速度などの重力以外の外部力が無い場合最速降下線の解はサイクロイド曲線になるといわれている。</a:t>
            </a:r>
            <a:endParaRPr kumimoji="1" lang="en-US" altLang="ja-JP" dirty="0"/>
          </a:p>
          <a:p>
            <a:pPr marL="0" indent="0">
              <a:buNone/>
            </a:pPr>
            <a:endParaRPr lang="en-US" altLang="ja-JP" dirty="0"/>
          </a:p>
          <a:p>
            <a:pPr marL="0" indent="0">
              <a:buNone/>
            </a:pPr>
            <a:r>
              <a:rPr lang="ja-JP" altLang="en-US" dirty="0"/>
              <a:t>　しかし、一定重力以外例えば万有引力が適応されている時や、地球より非常に強い重力下ブラックホール付近のような場所での最速降下線はサイクロイド曲線とは異なる形状になるはずである。色々な重力モデルでの最速降下線を比較し、どのような形状になるかを調べる。</a:t>
            </a:r>
            <a:endParaRPr lang="en-US" altLang="ja-JP" dirty="0"/>
          </a:p>
        </p:txBody>
      </p:sp>
      <p:sp>
        <p:nvSpPr>
          <p:cNvPr id="4" name="スライド番号プレースホルダー 3">
            <a:extLst>
              <a:ext uri="{FF2B5EF4-FFF2-40B4-BE49-F238E27FC236}">
                <a16:creationId xmlns:a16="http://schemas.microsoft.com/office/drawing/2014/main" id="{855CEEAF-B2EB-43F3-8801-7E41631C5F57}"/>
              </a:ext>
            </a:extLst>
          </p:cNvPr>
          <p:cNvSpPr>
            <a:spLocks noGrp="1"/>
          </p:cNvSpPr>
          <p:nvPr>
            <p:ph type="sldNum" sz="quarter" idx="12"/>
          </p:nvPr>
        </p:nvSpPr>
        <p:spPr/>
        <p:txBody>
          <a:bodyPr/>
          <a:lstStyle/>
          <a:p>
            <a:fld id="{6BFF84B9-C1DE-4D2E-B324-C769835166AA}" type="slidenum">
              <a:rPr kumimoji="1" lang="ja-JP" altLang="en-US" smtClean="0"/>
              <a:t>1</a:t>
            </a:fld>
            <a:endParaRPr kumimoji="1" lang="ja-JP" altLang="en-US" dirty="0"/>
          </a:p>
        </p:txBody>
      </p:sp>
    </p:spTree>
    <p:extLst>
      <p:ext uri="{BB962C8B-B14F-4D97-AF65-F5344CB8AC3E}">
        <p14:creationId xmlns:p14="http://schemas.microsoft.com/office/powerpoint/2010/main" val="52417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最速降下曲線とは</a:t>
            </a:r>
          </a:p>
        </p:txBody>
      </p:sp>
      <p:sp>
        <p:nvSpPr>
          <p:cNvPr id="3" name="コンテンツ プレースホルダー 2"/>
          <p:cNvSpPr>
            <a:spLocks noGrp="1"/>
          </p:cNvSpPr>
          <p:nvPr>
            <p:ph idx="1"/>
          </p:nvPr>
        </p:nvSpPr>
        <p:spPr/>
        <p:txBody>
          <a:bodyPr>
            <a:normAutofit/>
          </a:bodyPr>
          <a:lstStyle/>
          <a:p>
            <a:pPr marL="0" indent="0">
              <a:buNone/>
            </a:pPr>
            <a:r>
              <a:rPr kumimoji="1" lang="ja-JP" altLang="en-US" sz="2400" b="1" dirty="0"/>
              <a:t>任意の２点間を結ぶすべての曲線・直線のうち、もっとも短時間で物体が終点に</a:t>
            </a:r>
            <a:endParaRPr lang="en-US" altLang="ja-JP" sz="2400" b="1" dirty="0"/>
          </a:p>
          <a:p>
            <a:pPr marL="0" indent="0">
              <a:buNone/>
            </a:pPr>
            <a:r>
              <a:rPr kumimoji="1" lang="ja-JP" altLang="en-US" sz="2400" b="1" dirty="0"/>
              <a:t>到達する曲線のことである。</a:t>
            </a:r>
          </a:p>
        </p:txBody>
      </p:sp>
      <p:sp>
        <p:nvSpPr>
          <p:cNvPr id="6" name="テキスト ボックス 5"/>
          <p:cNvSpPr txBox="1"/>
          <p:nvPr/>
        </p:nvSpPr>
        <p:spPr>
          <a:xfrm>
            <a:off x="760682" y="3101227"/>
            <a:ext cx="4969043" cy="1569660"/>
          </a:xfrm>
          <a:prstGeom prst="rect">
            <a:avLst/>
          </a:prstGeom>
          <a:noFill/>
        </p:spPr>
        <p:txBody>
          <a:bodyPr wrap="square" rtlCol="0">
            <a:spAutoFit/>
          </a:bodyPr>
          <a:lstStyle/>
          <a:p>
            <a:r>
              <a:rPr kumimoji="1" lang="ja-JP" altLang="en-US" sz="2400" b="1" dirty="0"/>
              <a:t>摩擦・空気抵抗などの重力以外の外部力がないという仮定のもとでの</a:t>
            </a:r>
            <a:endParaRPr kumimoji="1" lang="en-US" altLang="ja-JP" sz="2400" b="1" dirty="0"/>
          </a:p>
          <a:p>
            <a:r>
              <a:rPr kumimoji="1" lang="ja-JP" altLang="en-US" sz="2400" b="1" dirty="0"/>
              <a:t>最速降下線の解はサイクロイド曲線となる。</a:t>
            </a:r>
          </a:p>
        </p:txBody>
      </p:sp>
      <p:sp>
        <p:nvSpPr>
          <p:cNvPr id="7" name="テキスト ボックス 6"/>
          <p:cNvSpPr txBox="1"/>
          <p:nvPr/>
        </p:nvSpPr>
        <p:spPr>
          <a:xfrm>
            <a:off x="838200" y="4805824"/>
            <a:ext cx="4677229" cy="1200329"/>
          </a:xfrm>
          <a:prstGeom prst="rect">
            <a:avLst/>
          </a:prstGeom>
          <a:noFill/>
        </p:spPr>
        <p:txBody>
          <a:bodyPr wrap="square" rtlCol="0">
            <a:spAutoFit/>
          </a:bodyPr>
          <a:lstStyle/>
          <a:p>
            <a:r>
              <a:rPr lang="ja-JP" altLang="en-US" sz="2400" b="1" dirty="0"/>
              <a:t>サイクロイド曲線</a:t>
            </a:r>
            <a:r>
              <a:rPr kumimoji="1" lang="ja-JP" altLang="en-US" sz="2400" b="1" dirty="0"/>
              <a:t>は円上の定点を決め円が直線上を回転し進むときの定点が描く</a:t>
            </a:r>
            <a:r>
              <a:rPr lang="ja-JP" altLang="en-US" sz="2400" b="1" dirty="0"/>
              <a:t>軌跡</a:t>
            </a:r>
            <a:r>
              <a:rPr kumimoji="1" lang="ja-JP" altLang="en-US" sz="2400" b="1" dirty="0"/>
              <a:t>であり、</a:t>
            </a:r>
            <a:endParaRPr kumimoji="1" lang="en-US" altLang="ja-JP" sz="2400" b="1" dirty="0"/>
          </a:p>
        </p:txBody>
      </p:sp>
      <p:sp>
        <p:nvSpPr>
          <p:cNvPr id="4" name="スライド番号プレースホルダー 3">
            <a:extLst>
              <a:ext uri="{FF2B5EF4-FFF2-40B4-BE49-F238E27FC236}">
                <a16:creationId xmlns:a16="http://schemas.microsoft.com/office/drawing/2014/main" id="{ADD67A0D-C8E7-4027-B920-28FE9B91A79D}"/>
              </a:ext>
            </a:extLst>
          </p:cNvPr>
          <p:cNvSpPr>
            <a:spLocks noGrp="1"/>
          </p:cNvSpPr>
          <p:nvPr>
            <p:ph type="sldNum" sz="quarter" idx="12"/>
          </p:nvPr>
        </p:nvSpPr>
        <p:spPr/>
        <p:txBody>
          <a:bodyPr/>
          <a:lstStyle/>
          <a:p>
            <a:fld id="{6BFF84B9-C1DE-4D2E-B324-C769835166AA}" type="slidenum">
              <a:rPr kumimoji="1" lang="ja-JP" altLang="en-US" smtClean="0"/>
              <a:t>2</a:t>
            </a:fld>
            <a:endParaRPr kumimoji="1" lang="ja-JP" altLang="en-US"/>
          </a:p>
        </p:txBody>
      </p:sp>
      <p:sp>
        <p:nvSpPr>
          <p:cNvPr id="11" name="テキスト ボックス 10">
            <a:extLst>
              <a:ext uri="{FF2B5EF4-FFF2-40B4-BE49-F238E27FC236}">
                <a16:creationId xmlns:a16="http://schemas.microsoft.com/office/drawing/2014/main" id="{7B79CB1D-FE44-435D-A46D-A63E7F56C571}"/>
              </a:ext>
            </a:extLst>
          </p:cNvPr>
          <p:cNvSpPr txBox="1"/>
          <p:nvPr/>
        </p:nvSpPr>
        <p:spPr>
          <a:xfrm>
            <a:off x="5490028" y="3360864"/>
            <a:ext cx="605972" cy="369332"/>
          </a:xfrm>
          <a:prstGeom prst="rect">
            <a:avLst/>
          </a:prstGeom>
          <a:noFill/>
        </p:spPr>
        <p:txBody>
          <a:bodyPr wrap="square" rtlCol="0">
            <a:spAutoFit/>
          </a:bodyPr>
          <a:lstStyle/>
          <a:p>
            <a:r>
              <a:rPr kumimoji="1" lang="en-US" altLang="ja-JP" b="1" dirty="0"/>
              <a:t>y</a:t>
            </a:r>
            <a:endParaRPr kumimoji="1" lang="ja-JP" altLang="en-US" b="1" dirty="0"/>
          </a:p>
        </p:txBody>
      </p:sp>
      <p:sp>
        <p:nvSpPr>
          <p:cNvPr id="12" name="テキスト ボックス 11">
            <a:extLst>
              <a:ext uri="{FF2B5EF4-FFF2-40B4-BE49-F238E27FC236}">
                <a16:creationId xmlns:a16="http://schemas.microsoft.com/office/drawing/2014/main" id="{61E5C8FC-09DE-4A69-A532-5F7A2E6EFE15}"/>
              </a:ext>
            </a:extLst>
          </p:cNvPr>
          <p:cNvSpPr txBox="1"/>
          <p:nvPr/>
        </p:nvSpPr>
        <p:spPr>
          <a:xfrm>
            <a:off x="11889014" y="5987018"/>
            <a:ext cx="605972" cy="369332"/>
          </a:xfrm>
          <a:prstGeom prst="rect">
            <a:avLst/>
          </a:prstGeom>
          <a:noFill/>
        </p:spPr>
        <p:txBody>
          <a:bodyPr wrap="square" rtlCol="0">
            <a:spAutoFit/>
          </a:bodyPr>
          <a:lstStyle/>
          <a:p>
            <a:r>
              <a:rPr lang="en-US" altLang="ja-JP" b="1" dirty="0"/>
              <a:t>θ</a:t>
            </a:r>
            <a:endParaRPr kumimoji="1" lang="ja-JP" altLang="en-US" b="1"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028" y="3730196"/>
            <a:ext cx="6474595" cy="2668056"/>
          </a:xfrm>
          <a:prstGeom prst="rect">
            <a:avLst/>
          </a:prstGeom>
        </p:spPr>
      </p:pic>
    </p:spTree>
    <p:extLst>
      <p:ext uri="{BB962C8B-B14F-4D97-AF65-F5344CB8AC3E}">
        <p14:creationId xmlns:p14="http://schemas.microsoft.com/office/powerpoint/2010/main" val="2523948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229" y="0"/>
            <a:ext cx="10515600" cy="1325563"/>
          </a:xfrm>
        </p:spPr>
        <p:txBody>
          <a:bodyPr/>
          <a:lstStyle/>
          <a:p>
            <a:r>
              <a:rPr kumimoji="1" lang="ja-JP" altLang="en-US" dirty="0"/>
              <a:t>・サイクロイド曲線</a:t>
            </a:r>
          </a:p>
        </p:txBody>
      </p:sp>
      <p:sp>
        <p:nvSpPr>
          <p:cNvPr id="3" name="コンテンツ プレースホルダー 2"/>
          <p:cNvSpPr>
            <a:spLocks noGrp="1"/>
          </p:cNvSpPr>
          <p:nvPr>
            <p:ph idx="1"/>
          </p:nvPr>
        </p:nvSpPr>
        <p:spPr>
          <a:xfrm>
            <a:off x="0" y="1262320"/>
            <a:ext cx="10515600" cy="5406994"/>
          </a:xfrm>
        </p:spPr>
        <p:txBody>
          <a:bodyPr>
            <a:normAutofit/>
          </a:bodyPr>
          <a:lstStyle/>
          <a:p>
            <a:r>
              <a:rPr lang="ja-JP" altLang="en-US" dirty="0"/>
              <a:t>重力が一定の大きさのとき最速降下線を変分法を用いて算出すると、</a:t>
            </a:r>
            <a:r>
              <a:rPr lang="en-US" altLang="ja-JP" dirty="0"/>
              <a:t>θ</a:t>
            </a:r>
            <a:r>
              <a:rPr lang="ja-JP" altLang="en-US" dirty="0"/>
              <a:t>を媒介変数として表した点</a:t>
            </a:r>
            <a:r>
              <a:rPr lang="en-US" altLang="ja-JP" dirty="0"/>
              <a:t>(</a:t>
            </a:r>
            <a:r>
              <a:rPr lang="en-US" altLang="ja-JP" dirty="0" err="1"/>
              <a:t>x,y</a:t>
            </a:r>
            <a:r>
              <a:rPr lang="en-US" altLang="ja-JP" dirty="0"/>
              <a:t>)</a:t>
            </a:r>
            <a:r>
              <a:rPr lang="ja-JP" altLang="en-US" dirty="0"/>
              <a:t>の解が得られる。</a:t>
            </a:r>
            <a:endParaRPr lang="en-US" altLang="ja-JP" dirty="0"/>
          </a:p>
          <a:p>
            <a:endParaRPr lang="en-US" altLang="ja-JP" dirty="0"/>
          </a:p>
          <a:p>
            <a:pPr marL="0" indent="0">
              <a:buNone/>
            </a:pPr>
            <a:r>
              <a:rPr kumimoji="1" lang="ja-JP" altLang="en-US" dirty="0"/>
              <a:t>　</a:t>
            </a:r>
            <a:r>
              <a:rPr lang="en-US" altLang="ja-JP" dirty="0"/>
              <a:t>x</a:t>
            </a:r>
            <a:r>
              <a:rPr lang="ja-JP" altLang="en-US" dirty="0"/>
              <a:t> </a:t>
            </a:r>
            <a:r>
              <a:rPr lang="en-US" altLang="ja-JP" dirty="0"/>
              <a:t>= A(θ - </a:t>
            </a:r>
            <a:r>
              <a:rPr lang="en-US" altLang="ja-JP" dirty="0" err="1"/>
              <a:t>sinθ</a:t>
            </a:r>
            <a:r>
              <a:rPr lang="en-US" altLang="ja-JP" dirty="0"/>
              <a:t>)</a:t>
            </a:r>
          </a:p>
          <a:p>
            <a:pPr marL="0" indent="0">
              <a:buNone/>
            </a:pPr>
            <a:r>
              <a:rPr kumimoji="1" lang="en-US" altLang="ja-JP" dirty="0"/>
              <a:t>			</a:t>
            </a:r>
            <a:r>
              <a:rPr lang="ja-JP" altLang="en-US" dirty="0"/>
              <a:t>　　</a:t>
            </a:r>
            <a:r>
              <a:rPr kumimoji="1" lang="en-US" altLang="ja-JP" dirty="0"/>
              <a:t>(A</a:t>
            </a:r>
            <a:r>
              <a:rPr lang="en-US" altLang="ja-JP" dirty="0"/>
              <a:t>:</a:t>
            </a:r>
            <a:r>
              <a:rPr kumimoji="1" lang="ja-JP" altLang="en-US" dirty="0"/>
              <a:t>定数</a:t>
            </a:r>
            <a:r>
              <a:rPr kumimoji="1" lang="en-US" altLang="ja-JP" dirty="0"/>
              <a:t>)</a:t>
            </a:r>
          </a:p>
          <a:p>
            <a:pPr marL="0" indent="0">
              <a:buNone/>
            </a:pPr>
            <a:r>
              <a:rPr lang="en-US" altLang="ja-JP" dirty="0"/>
              <a:t>  </a:t>
            </a:r>
            <a:r>
              <a:rPr lang="ja-JP" altLang="en-US" dirty="0"/>
              <a:t> </a:t>
            </a:r>
            <a:r>
              <a:rPr lang="en-US" altLang="ja-JP" dirty="0"/>
              <a:t>y = -A(1 - </a:t>
            </a:r>
            <a:r>
              <a:rPr lang="en-US" altLang="ja-JP" dirty="0" err="1"/>
              <a:t>cosθ</a:t>
            </a:r>
            <a:r>
              <a:rPr lang="en-US" altLang="ja-JP" dirty="0"/>
              <a:t>)</a:t>
            </a:r>
          </a:p>
          <a:p>
            <a:pPr marL="0" indent="0">
              <a:buNone/>
            </a:pPr>
            <a:endParaRPr lang="en-US" altLang="ja-JP" dirty="0"/>
          </a:p>
          <a:p>
            <a:pPr marL="0" indent="0">
              <a:buNone/>
            </a:pPr>
            <a:r>
              <a:rPr lang="ja-JP" altLang="en-US" dirty="0"/>
              <a:t>この点の軌跡はサイクロイド曲線と呼ばれる。</a:t>
            </a:r>
            <a:endParaRPr lang="en-US" altLang="ja-JP"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062" y="2445271"/>
            <a:ext cx="5100710" cy="3406397"/>
          </a:xfrm>
          <a:prstGeom prst="rect">
            <a:avLst/>
          </a:prstGeom>
        </p:spPr>
      </p:pic>
      <p:sp>
        <p:nvSpPr>
          <p:cNvPr id="5" name="テキスト ボックス 4"/>
          <p:cNvSpPr txBox="1"/>
          <p:nvPr/>
        </p:nvSpPr>
        <p:spPr>
          <a:xfrm>
            <a:off x="6859062" y="2075939"/>
            <a:ext cx="605972" cy="369332"/>
          </a:xfrm>
          <a:prstGeom prst="rect">
            <a:avLst/>
          </a:prstGeom>
          <a:noFill/>
        </p:spPr>
        <p:txBody>
          <a:bodyPr wrap="square" rtlCol="0">
            <a:spAutoFit/>
          </a:bodyPr>
          <a:lstStyle/>
          <a:p>
            <a:r>
              <a:rPr kumimoji="1" lang="en-US" altLang="ja-JP" b="1" dirty="0"/>
              <a:t>y</a:t>
            </a:r>
            <a:endParaRPr kumimoji="1" lang="ja-JP" altLang="en-US" b="1" dirty="0"/>
          </a:p>
        </p:txBody>
      </p:sp>
      <p:sp>
        <p:nvSpPr>
          <p:cNvPr id="6" name="テキスト ボックス 5"/>
          <p:cNvSpPr txBox="1"/>
          <p:nvPr/>
        </p:nvSpPr>
        <p:spPr>
          <a:xfrm>
            <a:off x="11889014" y="5482336"/>
            <a:ext cx="605972" cy="369332"/>
          </a:xfrm>
          <a:prstGeom prst="rect">
            <a:avLst/>
          </a:prstGeom>
          <a:noFill/>
        </p:spPr>
        <p:txBody>
          <a:bodyPr wrap="square" rtlCol="0">
            <a:spAutoFit/>
          </a:bodyPr>
          <a:lstStyle/>
          <a:p>
            <a:r>
              <a:rPr lang="en-US" altLang="ja-JP" b="1" dirty="0"/>
              <a:t>x</a:t>
            </a:r>
            <a:endParaRPr kumimoji="1" lang="ja-JP" altLang="en-US" b="1" dirty="0"/>
          </a:p>
        </p:txBody>
      </p:sp>
      <p:sp>
        <p:nvSpPr>
          <p:cNvPr id="7" name="スライド番号プレースホルダー 6">
            <a:extLst>
              <a:ext uri="{FF2B5EF4-FFF2-40B4-BE49-F238E27FC236}">
                <a16:creationId xmlns:a16="http://schemas.microsoft.com/office/drawing/2014/main" id="{E37F6B61-C4BA-4FE1-9934-9D2C07698C12}"/>
              </a:ext>
            </a:extLst>
          </p:cNvPr>
          <p:cNvSpPr>
            <a:spLocks noGrp="1"/>
          </p:cNvSpPr>
          <p:nvPr>
            <p:ph type="sldNum" sz="quarter" idx="12"/>
          </p:nvPr>
        </p:nvSpPr>
        <p:spPr/>
        <p:txBody>
          <a:bodyPr/>
          <a:lstStyle/>
          <a:p>
            <a:fld id="{6BFF84B9-C1DE-4D2E-B324-C769835166AA}" type="slidenum">
              <a:rPr kumimoji="1" lang="ja-JP" altLang="en-US" smtClean="0"/>
              <a:t>3</a:t>
            </a:fld>
            <a:endParaRPr kumimoji="1" lang="ja-JP" altLang="en-US" dirty="0"/>
          </a:p>
        </p:txBody>
      </p:sp>
    </p:spTree>
    <p:extLst>
      <p:ext uri="{BB962C8B-B14F-4D97-AF65-F5344CB8AC3E}">
        <p14:creationId xmlns:p14="http://schemas.microsoft.com/office/powerpoint/2010/main" val="3940707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使用する直線・曲線</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825624"/>
                <a:ext cx="10515600" cy="4894490"/>
              </a:xfrm>
            </p:spPr>
            <p:txBody>
              <a:bodyPr>
                <a:normAutofit/>
              </a:bodyPr>
              <a:lstStyle/>
              <a:p>
                <a:pPr marL="0" indent="0">
                  <a:buNone/>
                </a:pPr>
                <a:r>
                  <a:rPr kumimoji="1" lang="ja-JP" altLang="en-US" dirty="0"/>
                  <a:t>□</a:t>
                </a:r>
                <a:r>
                  <a:rPr kumimoji="1" lang="en-US" altLang="ja-JP" dirty="0"/>
                  <a:t>(0,H)</a:t>
                </a:r>
                <a:r>
                  <a:rPr kumimoji="1" lang="ja-JP" altLang="en-US" dirty="0"/>
                  <a:t>・</a:t>
                </a:r>
                <a:r>
                  <a:rPr kumimoji="1" lang="en-US" altLang="ja-JP" dirty="0"/>
                  <a:t>(L,0)</a:t>
                </a:r>
                <a:r>
                  <a:rPr kumimoji="1" lang="ja-JP" altLang="en-US" dirty="0"/>
                  <a:t>の二点を通る直線</a:t>
                </a:r>
                <a:endParaRPr kumimoji="1" lang="en-US" altLang="ja-JP" dirty="0"/>
              </a:p>
              <a:p>
                <a:pPr marL="0" indent="0">
                  <a:buNone/>
                </a:pPr>
                <a:r>
                  <a:rPr lang="en-US" altLang="ja-JP" dirty="0"/>
                  <a:t>	y = -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𝐻</m:t>
                        </m:r>
                      </m:num>
                      <m:den>
                        <m:r>
                          <a:rPr lang="en-US" altLang="ja-JP" b="0" i="1" smtClean="0">
                            <a:latin typeface="Cambria Math" panose="02040503050406030204" pitchFamily="18" charset="0"/>
                          </a:rPr>
                          <m:t>𝐿</m:t>
                        </m:r>
                      </m:den>
                    </m:f>
                    <m:r>
                      <a:rPr lang="en-US" altLang="ja-JP" b="0" i="1" smtClean="0">
                        <a:latin typeface="Cambria Math" panose="02040503050406030204" pitchFamily="18" charset="0"/>
                      </a:rPr>
                      <m:t>𝑥</m:t>
                    </m:r>
                    <m:r>
                      <a:rPr lang="en-US" altLang="ja-JP" b="0" i="0" smtClean="0">
                        <a:latin typeface="Cambria Math" panose="02040503050406030204" pitchFamily="18" charset="0"/>
                      </a:rPr>
                      <m:t>+</m:t>
                    </m:r>
                    <m:r>
                      <a:rPr lang="en-US" altLang="ja-JP" b="0" i="1" smtClean="0">
                        <a:latin typeface="Cambria Math" panose="02040503050406030204" pitchFamily="18" charset="0"/>
                      </a:rPr>
                      <m:t>𝐻</m:t>
                    </m:r>
                  </m:oMath>
                </a14:m>
                <a:endParaRPr lang="en-US" altLang="ja-JP" dirty="0"/>
              </a:p>
              <a:p>
                <a:pPr marL="0" indent="0">
                  <a:buNone/>
                </a:pPr>
                <a:endParaRPr lang="en-US" altLang="ja-JP" dirty="0"/>
              </a:p>
              <a:p>
                <a:pPr marL="0" indent="0">
                  <a:buNone/>
                </a:pPr>
                <a:r>
                  <a:rPr lang="ja-JP" altLang="en-US" dirty="0"/>
                  <a:t>□</a:t>
                </a:r>
                <a:r>
                  <a:rPr lang="en-US" altLang="ja-JP" dirty="0"/>
                  <a:t> (0,H)</a:t>
                </a:r>
                <a:r>
                  <a:rPr lang="ja-JP" altLang="en-US" dirty="0"/>
                  <a:t>・</a:t>
                </a:r>
                <a:r>
                  <a:rPr lang="en-US" altLang="ja-JP" dirty="0"/>
                  <a:t>(L,0)</a:t>
                </a:r>
                <a:r>
                  <a:rPr lang="ja-JP" altLang="en-US" dirty="0"/>
                  <a:t>を通り、ベキ指数</a:t>
                </a:r>
                <a:r>
                  <a:rPr lang="en-US" altLang="ja-JP" dirty="0"/>
                  <a:t>n</a:t>
                </a:r>
                <a:r>
                  <a:rPr lang="ja-JP" altLang="en-US" dirty="0"/>
                  <a:t>を自由に設定できる曲線</a:t>
                </a:r>
                <a:endParaRPr lang="en-US" altLang="ja-JP" dirty="0"/>
              </a:p>
              <a:p>
                <a:pPr marL="0" indent="0">
                  <a:buNone/>
                </a:pPr>
                <a:r>
                  <a:rPr lang="en-US" altLang="ja-JP" dirty="0"/>
                  <a:t>	y = -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𝐻</m:t>
                        </m:r>
                      </m:num>
                      <m:den>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𝐿</m:t>
                            </m:r>
                          </m:e>
                          <m:sup>
                            <m:r>
                              <a:rPr lang="en-US" altLang="ja-JP" b="0" i="1" smtClean="0">
                                <a:latin typeface="Cambria Math" panose="02040503050406030204" pitchFamily="18" charset="0"/>
                              </a:rPr>
                              <m:t>𝑛</m:t>
                            </m:r>
                          </m:sup>
                        </m:sSup>
                      </m:den>
                    </m:f>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𝑥</m:t>
                        </m:r>
                      </m:e>
                      <m:sup>
                        <m:r>
                          <a:rPr lang="en-US" altLang="ja-JP" b="0" i="1" smtClean="0">
                            <a:latin typeface="Cambria Math" panose="02040503050406030204" pitchFamily="18" charset="0"/>
                          </a:rPr>
                          <m:t>𝑛</m:t>
                        </m:r>
                      </m:sup>
                    </m:sSup>
                    <m:r>
                      <a:rPr lang="en-US" altLang="ja-JP" b="0" i="1" smtClean="0">
                        <a:latin typeface="Cambria Math" panose="02040503050406030204" pitchFamily="18" charset="0"/>
                      </a:rPr>
                      <m:t>+</m:t>
                    </m:r>
                    <m:r>
                      <a:rPr lang="en-US" altLang="ja-JP" b="0" i="1" smtClean="0">
                        <a:latin typeface="Cambria Math" panose="02040503050406030204" pitchFamily="18" charset="0"/>
                      </a:rPr>
                      <m:t>𝐻</m:t>
                    </m:r>
                  </m:oMath>
                </a14:m>
                <a:r>
                  <a:rPr lang="en-US" altLang="ja-JP" dirty="0"/>
                  <a:t> </a:t>
                </a:r>
              </a:p>
              <a:p>
                <a:pPr marL="0" indent="0">
                  <a:buNone/>
                </a:pPr>
                <a:r>
                  <a:rPr lang="ja-JP" altLang="en-US" dirty="0"/>
                  <a:t>□</a:t>
                </a:r>
                <a:r>
                  <a:rPr lang="en-US" altLang="ja-JP" dirty="0"/>
                  <a:t>(0,H)</a:t>
                </a:r>
                <a:r>
                  <a:rPr lang="ja-JP" altLang="en-US" dirty="0"/>
                  <a:t>を通るサイクロイド曲線</a:t>
                </a:r>
                <a:endParaRPr lang="en-US" altLang="ja-JP" dirty="0"/>
              </a:p>
              <a:p>
                <a:pPr marL="0" indent="0">
                  <a:buNone/>
                </a:pPr>
                <a:r>
                  <a:rPr lang="en-US" altLang="ja-JP" dirty="0"/>
                  <a:t>	x = r(θ – </a:t>
                </a:r>
                <a:r>
                  <a:rPr lang="en-US" altLang="ja-JP" dirty="0" err="1"/>
                  <a:t>sinθ</a:t>
                </a:r>
                <a:r>
                  <a:rPr lang="en-US" altLang="ja-JP" dirty="0"/>
                  <a:t>)			</a:t>
                </a:r>
                <a:r>
                  <a:rPr lang="ja-JP" altLang="en-US" dirty="0"/>
                  <a:t>　　</a:t>
                </a:r>
                <a:r>
                  <a:rPr lang="en-US" altLang="ja-JP" dirty="0"/>
                  <a:t>x =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𝐻</m:t>
                        </m:r>
                      </m:num>
                      <m:den>
                        <m:r>
                          <a:rPr lang="en-US" altLang="ja-JP" b="0" i="1" smtClean="0">
                            <a:latin typeface="Cambria Math" panose="02040503050406030204" pitchFamily="18" charset="0"/>
                          </a:rPr>
                          <m:t>2</m:t>
                        </m:r>
                      </m:den>
                    </m:f>
                  </m:oMath>
                </a14:m>
                <a:r>
                  <a:rPr lang="en-US" altLang="ja-JP" dirty="0"/>
                  <a:t> (θ - </a:t>
                </a:r>
                <a:r>
                  <a:rPr lang="en-US" altLang="ja-JP" dirty="0" err="1"/>
                  <a:t>sinθ</a:t>
                </a:r>
                <a:r>
                  <a:rPr lang="en-US" altLang="ja-JP" dirty="0"/>
                  <a:t>)</a:t>
                </a:r>
              </a:p>
              <a:p>
                <a:pPr marL="0" indent="0">
                  <a:buNone/>
                </a:pPr>
                <a:r>
                  <a:rPr lang="en-US" altLang="ja-JP" dirty="0"/>
                  <a:t>	y = -r(θ - </a:t>
                </a:r>
                <a:r>
                  <a:rPr lang="en-US" altLang="ja-JP" dirty="0" err="1"/>
                  <a:t>cosθ</a:t>
                </a:r>
                <a:r>
                  <a:rPr lang="en-US" altLang="ja-JP" dirty="0"/>
                  <a:t>)			      y = - </a:t>
                </a:r>
                <a14:m>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𝐻</m:t>
                        </m:r>
                      </m:num>
                      <m:den>
                        <m:r>
                          <a:rPr lang="en-US" altLang="ja-JP" b="0" i="1" smtClean="0">
                            <a:latin typeface="Cambria Math" panose="02040503050406030204" pitchFamily="18" charset="0"/>
                          </a:rPr>
                          <m:t>2</m:t>
                        </m:r>
                      </m:den>
                    </m:f>
                  </m:oMath>
                </a14:m>
                <a:r>
                  <a:rPr lang="en-US" altLang="ja-JP" dirty="0"/>
                  <a:t> (1 - </a:t>
                </a:r>
                <a:r>
                  <a:rPr lang="en-US" altLang="ja-JP" dirty="0" err="1"/>
                  <a:t>cosθ</a:t>
                </a:r>
                <a:r>
                  <a:rPr lang="en-US" altLang="ja-JP" dirty="0"/>
                  <a:t>)</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825624"/>
                <a:ext cx="10515600" cy="4894490"/>
              </a:xfrm>
              <a:blipFill rotWithShape="0">
                <a:blip r:embed="rId2"/>
                <a:stretch>
                  <a:fillRect l="-1217" t="-2615"/>
                </a:stretch>
              </a:blipFill>
            </p:spPr>
            <p:txBody>
              <a:bodyPr/>
              <a:lstStyle/>
              <a:p>
                <a:r>
                  <a:rPr lang="ja-JP" altLang="en-US">
                    <a:noFill/>
                  </a:rPr>
                  <a:t> </a:t>
                </a:r>
              </a:p>
            </p:txBody>
          </p:sp>
        </mc:Fallback>
      </mc:AlternateContent>
      <p:sp>
        <p:nvSpPr>
          <p:cNvPr id="4" name="テキスト ボックス 3"/>
          <p:cNvSpPr txBox="1"/>
          <p:nvPr/>
        </p:nvSpPr>
        <p:spPr>
          <a:xfrm>
            <a:off x="4100286" y="5277077"/>
            <a:ext cx="2779485" cy="923330"/>
          </a:xfrm>
          <a:prstGeom prst="rect">
            <a:avLst/>
          </a:prstGeom>
          <a:noFill/>
        </p:spPr>
        <p:txBody>
          <a:bodyPr wrap="square" rtlCol="0">
            <a:spAutoFit/>
          </a:bodyPr>
          <a:lstStyle/>
          <a:p>
            <a:r>
              <a:rPr lang="ja-JP" altLang="en-US" b="1" dirty="0"/>
              <a:t>通常サイクロイド曲線は、</a:t>
            </a:r>
            <a:endParaRPr lang="en-US" altLang="ja-JP" b="1" dirty="0"/>
          </a:p>
          <a:p>
            <a:r>
              <a:rPr kumimoji="1" lang="ja-JP" altLang="en-US" b="1" dirty="0"/>
              <a:t>動円の半径</a:t>
            </a:r>
            <a:r>
              <a:rPr kumimoji="1" lang="ja-JP" altLang="en-US" b="1" dirty="0" err="1"/>
              <a:t>ｒ</a:t>
            </a:r>
            <a:r>
              <a:rPr kumimoji="1" lang="ja-JP" altLang="en-US" b="1" dirty="0"/>
              <a:t>、回転角</a:t>
            </a:r>
            <a:r>
              <a:rPr kumimoji="1" lang="en-US" altLang="ja-JP" b="1" dirty="0"/>
              <a:t>θ</a:t>
            </a:r>
          </a:p>
          <a:p>
            <a:r>
              <a:rPr lang="ja-JP" altLang="en-US" b="1" dirty="0"/>
              <a:t>として媒介表示する</a:t>
            </a:r>
            <a:endParaRPr kumimoji="1" lang="ja-JP" altLang="en-US" b="1" dirty="0"/>
          </a:p>
        </p:txBody>
      </p:sp>
      <p:sp>
        <p:nvSpPr>
          <p:cNvPr id="5" name="テキスト ボックス 4"/>
          <p:cNvSpPr txBox="1"/>
          <p:nvPr/>
        </p:nvSpPr>
        <p:spPr>
          <a:xfrm>
            <a:off x="9477829" y="5554076"/>
            <a:ext cx="3497943" cy="646331"/>
          </a:xfrm>
          <a:prstGeom prst="rect">
            <a:avLst/>
          </a:prstGeom>
          <a:noFill/>
        </p:spPr>
        <p:txBody>
          <a:bodyPr wrap="square" rtlCol="0">
            <a:spAutoFit/>
          </a:bodyPr>
          <a:lstStyle/>
          <a:p>
            <a:r>
              <a:rPr lang="ja-JP" altLang="en-US" b="1" dirty="0"/>
              <a:t>高さ</a:t>
            </a:r>
            <a:r>
              <a:rPr lang="en-US" altLang="ja-JP" b="1" dirty="0"/>
              <a:t>H</a:t>
            </a:r>
            <a:r>
              <a:rPr lang="ja-JP" altLang="en-US" b="1" dirty="0"/>
              <a:t>を加えることで</a:t>
            </a:r>
            <a:endParaRPr lang="en-US" altLang="ja-JP" b="1" dirty="0"/>
          </a:p>
          <a:p>
            <a:r>
              <a:rPr lang="en-US" altLang="ja-JP" b="1" dirty="0"/>
              <a:t>(0,H)</a:t>
            </a:r>
            <a:r>
              <a:rPr lang="ja-JP" altLang="en-US" b="1" dirty="0"/>
              <a:t>を通る</a:t>
            </a:r>
            <a:endParaRPr kumimoji="1" lang="ja-JP" altLang="en-US" b="1" dirty="0"/>
          </a:p>
        </p:txBody>
      </p:sp>
      <mc:AlternateContent xmlns:mc="http://schemas.openxmlformats.org/markup-compatibility/2006" xmlns:a14="http://schemas.microsoft.com/office/drawing/2010/main">
        <mc:Choice Requires="a14">
          <p:sp>
            <p:nvSpPr>
              <p:cNvPr id="6" name="テキスト ボックス 5"/>
              <p:cNvSpPr txBox="1"/>
              <p:nvPr/>
            </p:nvSpPr>
            <p:spPr>
              <a:xfrm>
                <a:off x="4542971" y="2435224"/>
                <a:ext cx="4082143" cy="400110"/>
              </a:xfrm>
              <a:prstGeom prst="rect">
                <a:avLst/>
              </a:prstGeom>
              <a:noFill/>
            </p:spPr>
            <p:txBody>
              <a:bodyPr wrap="square" rtlCol="0">
                <a:spAutoFit/>
              </a:bodyPr>
              <a:lstStyle/>
              <a:p>
                <a:r>
                  <a:rPr kumimoji="1" lang="ja-JP" altLang="en-US" sz="2000" b="1" dirty="0"/>
                  <a:t>（</a:t>
                </a:r>
                <a14:m>
                  <m:oMath xmlns:m="http://schemas.openxmlformats.org/officeDocument/2006/math">
                    <m:r>
                      <a:rPr kumimoji="1" lang="en-US" altLang="ja-JP" sz="2000" b="1" i="1" smtClean="0">
                        <a:latin typeface="Cambria Math" panose="02040503050406030204" pitchFamily="18" charset="0"/>
                      </a:rPr>
                      <m:t>𝑯</m:t>
                    </m:r>
                  </m:oMath>
                </a14:m>
                <a:r>
                  <a:rPr kumimoji="1" lang="en-US" altLang="ja-JP" sz="2000" b="1" dirty="0"/>
                  <a:t>:</a:t>
                </a:r>
                <a:r>
                  <a:rPr kumimoji="1" lang="ja-JP" altLang="en-US" sz="2000" b="1" dirty="0"/>
                  <a:t>高さ</a:t>
                </a:r>
                <a:r>
                  <a:rPr lang="ja-JP" altLang="en-US" sz="2000" b="1" dirty="0"/>
                  <a:t>、</a:t>
                </a:r>
                <a14:m>
                  <m:oMath xmlns:m="http://schemas.openxmlformats.org/officeDocument/2006/math">
                    <m:r>
                      <a:rPr kumimoji="1" lang="en-US" altLang="ja-JP" sz="2000" b="1" i="1" smtClean="0">
                        <a:latin typeface="Cambria Math" panose="02040503050406030204" pitchFamily="18" charset="0"/>
                      </a:rPr>
                      <m:t>𝑳</m:t>
                    </m:r>
                    <m:r>
                      <a:rPr kumimoji="1" lang="en-US" altLang="ja-JP" sz="2000" b="1" i="1" smtClean="0">
                        <a:latin typeface="Cambria Math" panose="02040503050406030204" pitchFamily="18" charset="0"/>
                      </a:rPr>
                      <m:t>:</m:t>
                    </m:r>
                  </m:oMath>
                </a14:m>
                <a:r>
                  <a:rPr kumimoji="1" lang="ja-JP" altLang="en-US" sz="2000" b="1" dirty="0"/>
                  <a:t>奥行</a:t>
                </a:r>
                <a:r>
                  <a:rPr lang="ja-JP" altLang="en-US" sz="2000" b="1" dirty="0"/>
                  <a:t>をそれぞれ表す）</a:t>
                </a:r>
                <a:endParaRPr kumimoji="1" lang="en-US" altLang="ja-JP" sz="2000" b="1"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4542971" y="2435224"/>
                <a:ext cx="4082143" cy="400110"/>
              </a:xfrm>
              <a:prstGeom prst="rect">
                <a:avLst/>
              </a:prstGeom>
              <a:blipFill>
                <a:blip r:embed="rId3"/>
                <a:stretch>
                  <a:fillRect l="-1493" t="-12121" b="-27273"/>
                </a:stretch>
              </a:blipFill>
            </p:spPr>
            <p:txBody>
              <a:bodyPr/>
              <a:lstStyle/>
              <a:p>
                <a:r>
                  <a:rPr lang="ja-JP" altLang="en-US">
                    <a:noFill/>
                  </a:rPr>
                  <a:t> </a:t>
                </a:r>
              </a:p>
            </p:txBody>
          </p:sp>
        </mc:Fallback>
      </mc:AlternateContent>
      <p:sp>
        <p:nvSpPr>
          <p:cNvPr id="7" name="テキスト ボックス 6"/>
          <p:cNvSpPr txBox="1"/>
          <p:nvPr/>
        </p:nvSpPr>
        <p:spPr>
          <a:xfrm>
            <a:off x="8113486" y="1027906"/>
            <a:ext cx="3367314" cy="1200329"/>
          </a:xfrm>
          <a:prstGeom prst="rect">
            <a:avLst/>
          </a:prstGeom>
          <a:noFill/>
        </p:spPr>
        <p:txBody>
          <a:bodyPr wrap="square" rtlCol="0">
            <a:spAutoFit/>
          </a:bodyPr>
          <a:lstStyle/>
          <a:p>
            <a:r>
              <a:rPr kumimoji="1" lang="en-US" altLang="ja-JP" sz="2400" b="1" dirty="0"/>
              <a:t>※</a:t>
            </a:r>
            <a:r>
              <a:rPr kumimoji="1" lang="ja-JP" altLang="en-US" sz="2400" b="1" dirty="0"/>
              <a:t>サイクロイド曲線の奥行に合わせて曲線・直線を調整する</a:t>
            </a:r>
            <a:r>
              <a:rPr kumimoji="1" lang="ja-JP" altLang="en-US" sz="2000" b="1" dirty="0"/>
              <a:t>。</a:t>
            </a:r>
          </a:p>
        </p:txBody>
      </p:sp>
      <p:sp>
        <p:nvSpPr>
          <p:cNvPr id="8" name="スライド番号プレースホルダー 7">
            <a:extLst>
              <a:ext uri="{FF2B5EF4-FFF2-40B4-BE49-F238E27FC236}">
                <a16:creationId xmlns:a16="http://schemas.microsoft.com/office/drawing/2014/main" id="{963DDAE9-E410-4095-89F8-11A0C10505E9}"/>
              </a:ext>
            </a:extLst>
          </p:cNvPr>
          <p:cNvSpPr>
            <a:spLocks noGrp="1"/>
          </p:cNvSpPr>
          <p:nvPr>
            <p:ph type="sldNum" sz="quarter" idx="12"/>
          </p:nvPr>
        </p:nvSpPr>
        <p:spPr/>
        <p:txBody>
          <a:bodyPr/>
          <a:lstStyle/>
          <a:p>
            <a:fld id="{6BFF84B9-C1DE-4D2E-B324-C769835166AA}" type="slidenum">
              <a:rPr kumimoji="1" lang="ja-JP" altLang="en-US" smtClean="0"/>
              <a:t>4</a:t>
            </a:fld>
            <a:endParaRPr kumimoji="1" lang="ja-JP" altLang="en-US"/>
          </a:p>
        </p:txBody>
      </p:sp>
    </p:spTree>
    <p:extLst>
      <p:ext uri="{BB962C8B-B14F-4D97-AF65-F5344CB8AC3E}">
        <p14:creationId xmlns:p14="http://schemas.microsoft.com/office/powerpoint/2010/main" val="1735335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6CAB18-6195-431B-8F3A-87481D564AF1}"/>
              </a:ext>
            </a:extLst>
          </p:cNvPr>
          <p:cNvSpPr>
            <a:spLocks noGrp="1"/>
          </p:cNvSpPr>
          <p:nvPr>
            <p:ph type="title"/>
          </p:nvPr>
        </p:nvSpPr>
        <p:spPr/>
        <p:txBody>
          <a:bodyPr/>
          <a:lstStyle/>
          <a:p>
            <a:r>
              <a:rPr kumimoji="1" lang="ja-JP" altLang="en-US" dirty="0"/>
              <a:t>時間の測定</a:t>
            </a:r>
          </a:p>
        </p:txBody>
      </p:sp>
      <p:sp>
        <p:nvSpPr>
          <p:cNvPr id="3" name="コンテンツ プレースホルダー 2">
            <a:extLst>
              <a:ext uri="{FF2B5EF4-FFF2-40B4-BE49-F238E27FC236}">
                <a16:creationId xmlns:a16="http://schemas.microsoft.com/office/drawing/2014/main" id="{FFE26BF8-711D-4BA7-8830-56BED410539E}"/>
              </a:ext>
            </a:extLst>
          </p:cNvPr>
          <p:cNvSpPr>
            <a:spLocks noGrp="1"/>
          </p:cNvSpPr>
          <p:nvPr>
            <p:ph idx="1"/>
          </p:nvPr>
        </p:nvSpPr>
        <p:spPr>
          <a:xfrm>
            <a:off x="838200" y="1642063"/>
            <a:ext cx="7937090" cy="1094556"/>
          </a:xfrm>
        </p:spPr>
        <p:txBody>
          <a:bodyPr>
            <a:normAutofit/>
          </a:bodyPr>
          <a:lstStyle/>
          <a:p>
            <a:pPr marL="0" indent="0">
              <a:buNone/>
            </a:pPr>
            <a:r>
              <a:rPr kumimoji="1" lang="ja-JP" altLang="en-US" sz="2000" b="1" dirty="0"/>
              <a:t>時間の測定はエネルギー保存の法則から物体の移動の様子を計算し、始点から終点までの時間を計測した。</a:t>
            </a: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23C62BF-0820-486F-8D90-23BB2CA8613F}"/>
                  </a:ext>
                </a:extLst>
              </p:cNvPr>
              <p:cNvSpPr txBox="1"/>
              <p:nvPr/>
            </p:nvSpPr>
            <p:spPr>
              <a:xfrm>
                <a:off x="742337" y="2225889"/>
                <a:ext cx="5751871"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𝑚𝑔𝐻</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r>
                        <a:rPr kumimoji="1" lang="en-US" altLang="ja-JP" b="0" i="1" smtClean="0">
                          <a:latin typeface="Cambria Math" panose="02040503050406030204" pitchFamily="18" charset="0"/>
                        </a:rPr>
                        <m:t>𝑚</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0</m:t>
                          </m:r>
                        </m:sub>
                        <m:sup>
                          <m:r>
                            <a:rPr kumimoji="1" lang="en-US" altLang="ja-JP" b="0" i="1" smtClean="0">
                              <a:latin typeface="Cambria Math" panose="02040503050406030204" pitchFamily="18" charset="0"/>
                            </a:rPr>
                            <m:t>2</m:t>
                          </m:r>
                        </m:sup>
                      </m:sSubSup>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𝑚𝑔h</m:t>
                      </m:r>
                      <m:r>
                        <a:rPr kumimoji="1" lang="en-US" altLang="ja-JP" b="0" i="1" smtClean="0">
                          <a:latin typeface="Cambria Math" panose="02040503050406030204" pitchFamily="18" charset="0"/>
                        </a:rPr>
                        <m:t>+</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1</m:t>
                          </m:r>
                        </m:num>
                        <m:den>
                          <m:r>
                            <a:rPr kumimoji="1" lang="en-US" altLang="ja-JP" b="0" i="1" smtClean="0">
                              <a:latin typeface="Cambria Math" panose="02040503050406030204" pitchFamily="18" charset="0"/>
                            </a:rPr>
                            <m:t>2</m:t>
                          </m:r>
                        </m:den>
                      </m:f>
                      <m:r>
                        <a:rPr kumimoji="1" lang="en-US" altLang="ja-JP" b="0" i="1" smtClean="0">
                          <a:latin typeface="Cambria Math" panose="02040503050406030204" pitchFamily="18" charset="0"/>
                        </a:rPr>
                        <m:t>𝑚</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𝑣</m:t>
                          </m:r>
                        </m:e>
                        <m:sup>
                          <m:r>
                            <a:rPr kumimoji="1" lang="en-US" altLang="ja-JP" b="0" i="1" smtClean="0">
                              <a:latin typeface="Cambria Math" panose="02040503050406030204" pitchFamily="18" charset="0"/>
                            </a:rPr>
                            <m:t>2</m:t>
                          </m:r>
                        </m:sup>
                      </m:sSup>
                    </m:oMath>
                  </m:oMathPara>
                </a14:m>
                <a:endParaRPr kumimoji="1" lang="ja-JP" altLang="en-US" dirty="0"/>
              </a:p>
            </p:txBody>
          </p:sp>
        </mc:Choice>
        <mc:Fallback xmlns="">
          <p:sp>
            <p:nvSpPr>
              <p:cNvPr id="8" name="テキスト ボックス 7">
                <a:extLst>
                  <a:ext uri="{FF2B5EF4-FFF2-40B4-BE49-F238E27FC236}">
                    <a16:creationId xmlns:a16="http://schemas.microsoft.com/office/drawing/2014/main" id="{C23C62BF-0820-486F-8D90-23BB2CA8613F}"/>
                  </a:ext>
                </a:extLst>
              </p:cNvPr>
              <p:cNvSpPr txBox="1">
                <a:spLocks noRot="1" noChangeAspect="1" noMove="1" noResize="1" noEditPoints="1" noAdjustHandles="1" noChangeArrowheads="1" noChangeShapeType="1" noTextEdit="1"/>
              </p:cNvSpPr>
              <p:nvPr/>
            </p:nvSpPr>
            <p:spPr>
              <a:xfrm>
                <a:off x="742337" y="2225889"/>
                <a:ext cx="5751871" cy="63478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ED55ED2-B8F5-4988-ABAB-A61245BDACE5}"/>
                  </a:ext>
                </a:extLst>
              </p:cNvPr>
              <p:cNvSpPr txBox="1"/>
              <p:nvPr/>
            </p:nvSpPr>
            <p:spPr>
              <a:xfrm>
                <a:off x="1794388" y="2843454"/>
                <a:ext cx="3377381" cy="4277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𝑣</m:t>
                      </m:r>
                      <m:r>
                        <a:rPr kumimoji="1" lang="en-US" altLang="ja-JP" b="0" i="1" smtClean="0">
                          <a:latin typeface="Cambria Math" panose="02040503050406030204" pitchFamily="18" charset="0"/>
                        </a:rPr>
                        <m:t>=</m:t>
                      </m:r>
                      <m:rad>
                        <m:radPr>
                          <m:degHide m:val="on"/>
                          <m:ctrlPr>
                            <a:rPr kumimoji="1" lang="en-US" altLang="ja-JP" b="0" i="1" smtClean="0">
                              <a:latin typeface="Cambria Math" panose="02040503050406030204" pitchFamily="18" charset="0"/>
                            </a:rPr>
                          </m:ctrlPr>
                        </m:radPr>
                        <m:deg/>
                        <m:e>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0</m:t>
                              </m:r>
                            </m:sub>
                          </m:sSub>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𝑔𝐻</m:t>
                          </m:r>
                          <m:r>
                            <a:rPr kumimoji="1" lang="en-US" altLang="ja-JP" b="0" i="1" smtClean="0">
                              <a:latin typeface="Cambria Math" panose="02040503050406030204" pitchFamily="18" charset="0"/>
                            </a:rPr>
                            <m:t>−2</m:t>
                          </m:r>
                          <m:r>
                            <a:rPr kumimoji="1" lang="en-US" altLang="ja-JP" b="0" i="1" smtClean="0">
                              <a:latin typeface="Cambria Math" panose="02040503050406030204" pitchFamily="18" charset="0"/>
                            </a:rPr>
                            <m:t>𝑔h</m:t>
                          </m:r>
                        </m:e>
                      </m:rad>
                    </m:oMath>
                  </m:oMathPara>
                </a14:m>
                <a:endParaRPr kumimoji="1" lang="ja-JP" altLang="en-US" dirty="0"/>
              </a:p>
            </p:txBody>
          </p:sp>
        </mc:Choice>
        <mc:Fallback xmlns="">
          <p:sp>
            <p:nvSpPr>
              <p:cNvPr id="9" name="テキスト ボックス 8">
                <a:extLst>
                  <a:ext uri="{FF2B5EF4-FFF2-40B4-BE49-F238E27FC236}">
                    <a16:creationId xmlns:a16="http://schemas.microsoft.com/office/drawing/2014/main" id="{5ED55ED2-B8F5-4988-ABAB-A61245BDACE5}"/>
                  </a:ext>
                </a:extLst>
              </p:cNvPr>
              <p:cNvSpPr txBox="1">
                <a:spLocks noRot="1" noChangeAspect="1" noMove="1" noResize="1" noEditPoints="1" noAdjustHandles="1" noChangeArrowheads="1" noChangeShapeType="1" noTextEdit="1"/>
              </p:cNvSpPr>
              <p:nvPr/>
            </p:nvSpPr>
            <p:spPr>
              <a:xfrm>
                <a:off x="1794388" y="2843454"/>
                <a:ext cx="3377381" cy="427746"/>
              </a:xfrm>
              <a:prstGeom prst="rect">
                <a:avLst/>
              </a:prstGeom>
              <a:blipFill>
                <a:blip r:embed="rId4"/>
                <a:stretch>
                  <a:fillRect b="-84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972C939C-3CB8-4E5F-A8BC-88F47EA34365}"/>
                  </a:ext>
                </a:extLst>
              </p:cNvPr>
              <p:cNvSpPr txBox="1"/>
              <p:nvPr/>
            </p:nvSpPr>
            <p:spPr>
              <a:xfrm>
                <a:off x="838200" y="3531533"/>
                <a:ext cx="6388511" cy="400110"/>
              </a:xfrm>
              <a:prstGeom prst="rect">
                <a:avLst/>
              </a:prstGeom>
              <a:noFill/>
            </p:spPr>
            <p:txBody>
              <a:bodyPr wrap="square" rtlCol="0">
                <a:spAutoFit/>
              </a:bodyPr>
              <a:lstStyle/>
              <a:p>
                <a:r>
                  <a:rPr kumimoji="1" lang="ja-JP" altLang="en-US" sz="2000" b="1" dirty="0"/>
                  <a:t>物体の接触部分の傾斜角</a:t>
                </a:r>
                <a14:m>
                  <m:oMath xmlns:m="http://schemas.openxmlformats.org/officeDocument/2006/math">
                    <m:r>
                      <a:rPr lang="en-US" altLang="ja-JP" sz="2000" b="1" i="1" dirty="0">
                        <a:latin typeface="Cambria Math" panose="02040503050406030204" pitchFamily="18" charset="0"/>
                      </a:rPr>
                      <m:t>𝜽</m:t>
                    </m:r>
                  </m:oMath>
                </a14:m>
                <a:r>
                  <a:rPr kumimoji="1" lang="ja-JP" altLang="en-US" sz="2000" b="1" dirty="0"/>
                  <a:t>を逆三角関数を用いて求める。</a:t>
                </a:r>
              </a:p>
            </p:txBody>
          </p:sp>
        </mc:Choice>
        <mc:Fallback xmlns="">
          <p:sp>
            <p:nvSpPr>
              <p:cNvPr id="11" name="テキスト ボックス 10">
                <a:extLst>
                  <a:ext uri="{FF2B5EF4-FFF2-40B4-BE49-F238E27FC236}">
                    <a16:creationId xmlns:a16="http://schemas.microsoft.com/office/drawing/2014/main" id="{972C939C-3CB8-4E5F-A8BC-88F47EA34365}"/>
                  </a:ext>
                </a:extLst>
              </p:cNvPr>
              <p:cNvSpPr txBox="1">
                <a:spLocks noRot="1" noChangeAspect="1" noMove="1" noResize="1" noEditPoints="1" noAdjustHandles="1" noChangeArrowheads="1" noChangeShapeType="1" noTextEdit="1"/>
              </p:cNvSpPr>
              <p:nvPr/>
            </p:nvSpPr>
            <p:spPr>
              <a:xfrm>
                <a:off x="838200" y="3531533"/>
                <a:ext cx="6388511" cy="400110"/>
              </a:xfrm>
              <a:prstGeom prst="rect">
                <a:avLst/>
              </a:prstGeom>
              <a:blipFill>
                <a:blip r:embed="rId5"/>
                <a:stretch>
                  <a:fillRect l="-1051" t="-12121" r="-3629" b="-2121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F9DD45E9-B538-4699-8849-F2E29E6F3529}"/>
                  </a:ext>
                </a:extLst>
              </p:cNvPr>
              <p:cNvSpPr txBox="1"/>
              <p:nvPr/>
            </p:nvSpPr>
            <p:spPr>
              <a:xfrm>
                <a:off x="2138518" y="4045001"/>
                <a:ext cx="5088193" cy="910699"/>
              </a:xfrm>
              <a:prstGeom prst="rect">
                <a:avLst/>
              </a:prstGeom>
              <a:noFill/>
            </p:spPr>
            <p:txBody>
              <a:bodyPr wrap="square" rtlCol="0">
                <a:spAutoFit/>
              </a:bodyPr>
              <a:lstStyle/>
              <a:p>
                <a14:m>
                  <m:oMath xmlns:m="http://schemas.openxmlformats.org/officeDocument/2006/math">
                    <m:r>
                      <a:rPr kumimoji="1" lang="ja-JP" altLang="en-US" i="1" smtClean="0">
                        <a:latin typeface="Cambria Math" panose="02040503050406030204" pitchFamily="18" charset="0"/>
                      </a:rPr>
                      <m:t>𝜃</m:t>
                    </m:r>
                  </m:oMath>
                </a14:m>
                <a:r>
                  <a:rPr kumimoji="1" lang="en-US" altLang="ja-JP" dirty="0"/>
                  <a:t>= </a:t>
                </a:r>
                <a14:m>
                  <m:oMath xmlns:m="http://schemas.openxmlformats.org/officeDocument/2006/math">
                    <m:func>
                      <m:funcPr>
                        <m:ctrlPr>
                          <a:rPr kumimoji="1" lang="en-US" altLang="ja-JP" i="1" smtClean="0">
                            <a:latin typeface="Cambria Math" panose="02040503050406030204" pitchFamily="18" charset="0"/>
                          </a:rPr>
                        </m:ctrlPr>
                      </m:funcPr>
                      <m:fName>
                        <m:sSup>
                          <m:sSupPr>
                            <m:ctrlPr>
                              <a:rPr kumimoji="1" lang="en-US" altLang="ja-JP" i="1" smtClean="0">
                                <a:latin typeface="Cambria Math" panose="02040503050406030204" pitchFamily="18" charset="0"/>
                              </a:rPr>
                            </m:ctrlPr>
                          </m:sSupPr>
                          <m:e>
                            <m:r>
                              <m:rPr>
                                <m:sty m:val="p"/>
                              </m:rPr>
                              <a:rPr kumimoji="1" lang="en-US" altLang="ja-JP" i="0" smtClean="0">
                                <a:latin typeface="Cambria Math" panose="02040503050406030204" pitchFamily="18" charset="0"/>
                              </a:rPr>
                              <m:t>tan</m:t>
                            </m:r>
                          </m:e>
                          <m:sup>
                            <m:r>
                              <a:rPr kumimoji="1" lang="en-US" altLang="ja-JP" i="1" smtClean="0">
                                <a:latin typeface="Cambria Math" panose="02040503050406030204" pitchFamily="18" charset="0"/>
                              </a:rPr>
                              <m:t>−1</m:t>
                            </m:r>
                          </m:sup>
                        </m:sSup>
                      </m:fName>
                      <m:e>
                        <m:rad>
                          <m:radPr>
                            <m:degHide m:val="on"/>
                            <m:ctrlPr>
                              <a:rPr kumimoji="1" lang="en-US" altLang="ja-JP" i="1" smtClean="0">
                                <a:latin typeface="Cambria Math" panose="02040503050406030204" pitchFamily="18" charset="0"/>
                              </a:rPr>
                            </m:ctrlPr>
                          </m:radPr>
                          <m:deg/>
                          <m:e>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𝑦</m:t>
                                </m:r>
                                <m:r>
                                  <a:rPr lang="ja-JP" altLang="en-US" i="1">
                                    <a:latin typeface="Cambria Math" panose="02040503050406030204" pitchFamily="18" charset="0"/>
                                  </a:rPr>
                                  <m:t>の</m:t>
                                </m:r>
                                <m:r>
                                  <a:rPr lang="ja-JP" altLang="en-US" i="1" smtClean="0">
                                    <a:latin typeface="Cambria Math" panose="02040503050406030204" pitchFamily="18" charset="0"/>
                                  </a:rPr>
                                  <m:t>増加量</m:t>
                                </m:r>
                              </m:num>
                              <m:den>
                                <m:r>
                                  <a:rPr kumimoji="1" lang="en-US" altLang="ja-JP" b="0" i="1" smtClean="0">
                                    <a:latin typeface="Cambria Math" panose="02040503050406030204" pitchFamily="18" charset="0"/>
                                  </a:rPr>
                                  <m:t>𝑥</m:t>
                                </m:r>
                                <m:r>
                                  <a:rPr lang="ja-JP" altLang="en-US" i="1">
                                    <a:latin typeface="Cambria Math" panose="02040503050406030204" pitchFamily="18" charset="0"/>
                                  </a:rPr>
                                  <m:t>の</m:t>
                                </m:r>
                                <m:r>
                                  <a:rPr lang="ja-JP" altLang="en-US" i="1" smtClean="0">
                                    <a:latin typeface="Cambria Math" panose="02040503050406030204" pitchFamily="18" charset="0"/>
                                  </a:rPr>
                                  <m:t>増加量</m:t>
                                </m:r>
                              </m:den>
                            </m:f>
                          </m:e>
                        </m:rad>
                      </m:e>
                    </m:func>
                  </m:oMath>
                </a14:m>
                <a:endParaRPr kumimoji="1" lang="ja-JP" altLang="en-US" dirty="0"/>
              </a:p>
            </p:txBody>
          </p:sp>
        </mc:Choice>
        <mc:Fallback xmlns="">
          <p:sp>
            <p:nvSpPr>
              <p:cNvPr id="12" name="テキスト ボックス 11">
                <a:extLst>
                  <a:ext uri="{FF2B5EF4-FFF2-40B4-BE49-F238E27FC236}">
                    <a16:creationId xmlns:a16="http://schemas.microsoft.com/office/drawing/2014/main" id="{F9DD45E9-B538-4699-8849-F2E29E6F3529}"/>
                  </a:ext>
                </a:extLst>
              </p:cNvPr>
              <p:cNvSpPr txBox="1">
                <a:spLocks noRot="1" noChangeAspect="1" noMove="1" noResize="1" noEditPoints="1" noAdjustHandles="1" noChangeArrowheads="1" noChangeShapeType="1" noTextEdit="1"/>
              </p:cNvSpPr>
              <p:nvPr/>
            </p:nvSpPr>
            <p:spPr>
              <a:xfrm>
                <a:off x="2138518" y="4045001"/>
                <a:ext cx="5088193" cy="910699"/>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8EF064B5-D04B-48E8-AE5E-017D22A2E93D}"/>
                  </a:ext>
                </a:extLst>
              </p:cNvPr>
              <p:cNvSpPr txBox="1"/>
              <p:nvPr/>
            </p:nvSpPr>
            <p:spPr>
              <a:xfrm>
                <a:off x="870157" y="5720466"/>
                <a:ext cx="6356554" cy="6347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sub>
                      </m:sSub>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𝑥</m:t>
                          </m:r>
                        </m:e>
                        <m:sub>
                          <m: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−1</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𝑣</m:t>
                      </m:r>
                      <m:r>
                        <a:rPr lang="ja-JP" altLang="en-US" i="1" smtClean="0">
                          <a:latin typeface="Cambria Math" panose="02040503050406030204" pitchFamily="18" charset="0"/>
                        </a:rPr>
                        <m:t>∙</m:t>
                      </m:r>
                      <m:func>
                        <m:funcPr>
                          <m:ctrlPr>
                            <a:rPr lang="en-US" altLang="ja-JP" i="1" smtClean="0">
                              <a:latin typeface="Cambria Math" panose="02040503050406030204" pitchFamily="18" charset="0"/>
                            </a:rPr>
                          </m:ctrlPr>
                        </m:funcPr>
                        <m:fName>
                          <m:r>
                            <m:rPr>
                              <m:sty m:val="p"/>
                            </m:rPr>
                            <a:rPr lang="en-US" altLang="ja-JP" i="0" smtClean="0">
                              <a:latin typeface="Cambria Math" panose="02040503050406030204" pitchFamily="18" charset="0"/>
                            </a:rPr>
                            <m:t>cos</m:t>
                          </m:r>
                        </m:fName>
                        <m:e>
                          <m:r>
                            <a:rPr lang="ja-JP" altLang="en-US" i="1" smtClean="0">
                              <a:latin typeface="Cambria Math" panose="02040503050406030204" pitchFamily="18" charset="0"/>
                            </a:rPr>
                            <m:t>𝜃</m:t>
                          </m:r>
                          <m:r>
                            <a:rPr lang="ja-JP" altLang="en-US" i="1" smtClean="0">
                              <a:latin typeface="Cambria Math" panose="02040503050406030204" pitchFamily="18" charset="0"/>
                            </a:rPr>
                            <m:t>∙∆</m:t>
                          </m:r>
                          <m:r>
                            <a:rPr lang="en-US" altLang="ja-JP" b="0" i="1" smtClean="0">
                              <a:latin typeface="Cambria Math" panose="02040503050406030204" pitchFamily="18" charset="0"/>
                            </a:rPr>
                            <m:t>𝑡</m:t>
                          </m:r>
                          <m:r>
                            <a:rPr lang="en-US" altLang="ja-JP" b="0" i="1" smtClean="0">
                              <a:latin typeface="Cambria Math" panose="02040503050406030204" pitchFamily="18" charset="0"/>
                            </a:rPr>
                            <m:t>+</m:t>
                          </m:r>
                        </m:e>
                      </m:func>
                      <m:r>
                        <a:rPr lang="en-US" altLang="ja-JP" b="0" i="1" smtClean="0">
                          <a:latin typeface="Cambria Math" panose="02040503050406030204" pitchFamily="18" charset="0"/>
                        </a:rPr>
                        <m:t> </m:t>
                      </m:r>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2</m:t>
                          </m:r>
                        </m:den>
                      </m:f>
                      <m:r>
                        <a:rPr lang="en-US" altLang="ja-JP" i="1" smtClean="0">
                          <a:latin typeface="Cambria Math" panose="02040503050406030204" pitchFamily="18" charset="0"/>
                          <a:ea typeface="Cambria Math" panose="02040503050406030204" pitchFamily="18" charset="0"/>
                        </a:rPr>
                        <m:t>∙</m:t>
                      </m:r>
                      <m:func>
                        <m:funcPr>
                          <m:ctrlPr>
                            <a:rPr lang="en-US" altLang="ja-JP" i="1" smtClean="0">
                              <a:latin typeface="Cambria Math" panose="02040503050406030204" pitchFamily="18" charset="0"/>
                              <a:ea typeface="Cambria Math" panose="02040503050406030204" pitchFamily="18" charset="0"/>
                            </a:rPr>
                          </m:ctrlPr>
                        </m:funcPr>
                        <m:fName>
                          <m:r>
                            <m:rPr>
                              <m:sty m:val="p"/>
                            </m:rPr>
                            <a:rPr lang="en-US" altLang="ja-JP" i="0" smtClean="0">
                              <a:latin typeface="Cambria Math" panose="02040503050406030204" pitchFamily="18" charset="0"/>
                              <a:ea typeface="Cambria Math" panose="02040503050406030204" pitchFamily="18" charset="0"/>
                            </a:rPr>
                            <m:t>sin</m:t>
                          </m:r>
                        </m:fName>
                        <m:e>
                          <m:r>
                            <a:rPr lang="ja-JP" altLang="en-US" i="1" smtClean="0">
                              <a:latin typeface="Cambria Math" panose="02040503050406030204" pitchFamily="18" charset="0"/>
                              <a:ea typeface="Cambria Math" panose="02040503050406030204" pitchFamily="18" charset="0"/>
                            </a:rPr>
                            <m:t>𝜃</m:t>
                          </m:r>
                        </m:e>
                      </m:func>
                      <m:r>
                        <a:rPr lang="en-US" altLang="ja-JP" i="1" smtClean="0">
                          <a:latin typeface="Cambria Math" panose="02040503050406030204" pitchFamily="18" charset="0"/>
                          <a:ea typeface="Cambria Math" panose="02040503050406030204" pitchFamily="18" charset="0"/>
                        </a:rPr>
                        <m:t>∙∆</m:t>
                      </m:r>
                      <m:sSup>
                        <m:sSupPr>
                          <m:ctrlPr>
                            <a:rPr lang="en-US" altLang="ja-JP"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𝑡</m:t>
                          </m:r>
                        </m:e>
                        <m:sup>
                          <m:r>
                            <a:rPr lang="en-US" altLang="ja-JP" b="0" i="1" smtClean="0">
                              <a:latin typeface="Cambria Math" panose="02040503050406030204" pitchFamily="18" charset="0"/>
                              <a:ea typeface="Cambria Math" panose="02040503050406030204" pitchFamily="18" charset="0"/>
                            </a:rPr>
                            <m:t>2</m:t>
                          </m:r>
                        </m:sup>
                      </m:sSup>
                    </m:oMath>
                  </m:oMathPara>
                </a14:m>
                <a:endParaRPr kumimoji="1" lang="ja-JP" altLang="en-US" dirty="0"/>
              </a:p>
            </p:txBody>
          </p:sp>
        </mc:Choice>
        <mc:Fallback xmlns="">
          <p:sp>
            <p:nvSpPr>
              <p:cNvPr id="14" name="テキスト ボックス 13">
                <a:extLst>
                  <a:ext uri="{FF2B5EF4-FFF2-40B4-BE49-F238E27FC236}">
                    <a16:creationId xmlns:a16="http://schemas.microsoft.com/office/drawing/2014/main" id="{8EF064B5-D04B-48E8-AE5E-017D22A2E93D}"/>
                  </a:ext>
                </a:extLst>
              </p:cNvPr>
              <p:cNvSpPr txBox="1">
                <a:spLocks noRot="1" noChangeAspect="1" noMove="1" noResize="1" noEditPoints="1" noAdjustHandles="1" noChangeArrowheads="1" noChangeShapeType="1" noTextEdit="1"/>
              </p:cNvSpPr>
              <p:nvPr/>
            </p:nvSpPr>
            <p:spPr>
              <a:xfrm>
                <a:off x="870157" y="5720466"/>
                <a:ext cx="6356554" cy="634789"/>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1B498E2-EE54-4C87-8B4D-28B86C137F9D}"/>
                  </a:ext>
                </a:extLst>
              </p:cNvPr>
              <p:cNvSpPr txBox="1"/>
              <p:nvPr/>
            </p:nvSpPr>
            <p:spPr>
              <a:xfrm>
                <a:off x="838200" y="5101633"/>
                <a:ext cx="6489288" cy="707886"/>
              </a:xfrm>
              <a:prstGeom prst="rect">
                <a:avLst/>
              </a:prstGeom>
              <a:noFill/>
            </p:spPr>
            <p:txBody>
              <a:bodyPr wrap="square" rtlCol="0">
                <a:spAutoFit/>
              </a:bodyPr>
              <a:lstStyle/>
              <a:p>
                <a:r>
                  <a:rPr lang="ja-JP" altLang="en-US" sz="2000" b="1" dirty="0"/>
                  <a:t>物体の角度より速度を</a:t>
                </a:r>
                <a14:m>
                  <m:oMath xmlns:m="http://schemas.openxmlformats.org/officeDocument/2006/math">
                    <m:r>
                      <a:rPr lang="en-US" altLang="ja-JP" sz="2000" b="1" i="1" smtClean="0">
                        <a:latin typeface="Cambria Math" panose="02040503050406030204" pitchFamily="18" charset="0"/>
                      </a:rPr>
                      <m:t>𝒙</m:t>
                    </m:r>
                    <m:r>
                      <a:rPr lang="ja-JP" altLang="en-US" sz="2000" b="1" i="1">
                        <a:latin typeface="Cambria Math" panose="02040503050406030204" pitchFamily="18" charset="0"/>
                      </a:rPr>
                      <m:t>成分</m:t>
                    </m:r>
                  </m:oMath>
                </a14:m>
                <a:r>
                  <a:rPr kumimoji="1" lang="ja-JP" altLang="en-US" sz="2000" b="1" dirty="0"/>
                  <a:t>と</a:t>
                </a:r>
                <a14:m>
                  <m:oMath xmlns:m="http://schemas.openxmlformats.org/officeDocument/2006/math">
                    <m:r>
                      <a:rPr kumimoji="1" lang="en-US" altLang="ja-JP" sz="2000" b="1" i="1" dirty="0" smtClean="0">
                        <a:latin typeface="Cambria Math" panose="02040503050406030204" pitchFamily="18" charset="0"/>
                      </a:rPr>
                      <m:t>𝒚</m:t>
                    </m:r>
                    <m:r>
                      <a:rPr lang="ja-JP" altLang="en-US" sz="2000" b="1" i="1" dirty="0">
                        <a:latin typeface="Cambria Math" panose="02040503050406030204" pitchFamily="18" charset="0"/>
                      </a:rPr>
                      <m:t>成分</m:t>
                    </m:r>
                  </m:oMath>
                </a14:m>
                <a:r>
                  <a:rPr kumimoji="1" lang="ja-JP" altLang="en-US" sz="2000" b="1" dirty="0"/>
                  <a:t>に分解し、</a:t>
                </a:r>
                <a:r>
                  <a:rPr kumimoji="1" lang="en-US" altLang="ja-JP" sz="2000" b="1" dirty="0"/>
                  <a:t>(</a:t>
                </a:r>
                <a14:m>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𝒙</m:t>
                        </m:r>
                      </m:e>
                      <m:sub>
                        <m:r>
                          <a:rPr kumimoji="1" lang="en-US" altLang="ja-JP" sz="2000" b="1" i="1" smtClean="0">
                            <a:latin typeface="Cambria Math" panose="02040503050406030204" pitchFamily="18" charset="0"/>
                          </a:rPr>
                          <m:t>𝒏</m:t>
                        </m:r>
                        <m:r>
                          <a:rPr kumimoji="1" lang="en-US" altLang="ja-JP" sz="2000" b="1" i="1" smtClean="0">
                            <a:latin typeface="Cambria Math" panose="02040503050406030204" pitchFamily="18" charset="0"/>
                          </a:rPr>
                          <m:t>−</m:t>
                        </m:r>
                        <m:r>
                          <a:rPr kumimoji="1" lang="en-US" altLang="ja-JP" sz="2000" b="1" i="1" smtClean="0">
                            <a:latin typeface="Cambria Math" panose="02040503050406030204" pitchFamily="18" charset="0"/>
                          </a:rPr>
                          <m:t>𝟏</m:t>
                        </m:r>
                      </m:sub>
                    </m:sSub>
                  </m:oMath>
                </a14:m>
                <a:r>
                  <a:rPr kumimoji="1" lang="en-US" altLang="ja-JP" sz="2000" b="1" dirty="0"/>
                  <a:t>,</a:t>
                </a:r>
                <a14:m>
                  <m:oMath xmlns:m="http://schemas.openxmlformats.org/officeDocument/2006/math">
                    <m:sSub>
                      <m:sSubPr>
                        <m:ctrlPr>
                          <a:rPr kumimoji="1" lang="en-US" altLang="ja-JP" sz="2000" b="1" i="1" dirty="0" smtClean="0">
                            <a:latin typeface="Cambria Math" panose="02040503050406030204" pitchFamily="18" charset="0"/>
                          </a:rPr>
                        </m:ctrlPr>
                      </m:sSubPr>
                      <m:e>
                        <m:r>
                          <a:rPr kumimoji="1" lang="en-US" altLang="ja-JP" sz="2000" b="1" i="1" dirty="0" smtClean="0">
                            <a:latin typeface="Cambria Math" panose="02040503050406030204" pitchFamily="18" charset="0"/>
                          </a:rPr>
                          <m:t>𝒚</m:t>
                        </m:r>
                      </m:e>
                      <m:sub>
                        <m:r>
                          <a:rPr kumimoji="1" lang="en-US" altLang="ja-JP" sz="2000" b="1" i="1" dirty="0" smtClean="0">
                            <a:latin typeface="Cambria Math" panose="02040503050406030204" pitchFamily="18" charset="0"/>
                          </a:rPr>
                          <m:t>𝒏</m:t>
                        </m:r>
                        <m:r>
                          <a:rPr kumimoji="1" lang="en-US" altLang="ja-JP" sz="2000" b="1" i="1" dirty="0" smtClean="0">
                            <a:latin typeface="Cambria Math" panose="02040503050406030204" pitchFamily="18" charset="0"/>
                          </a:rPr>
                          <m:t>−</m:t>
                        </m:r>
                        <m:r>
                          <a:rPr kumimoji="1" lang="en-US" altLang="ja-JP" sz="2000" b="1" i="1" dirty="0" smtClean="0">
                            <a:latin typeface="Cambria Math" panose="02040503050406030204" pitchFamily="18" charset="0"/>
                          </a:rPr>
                          <m:t>𝟏</m:t>
                        </m:r>
                      </m:sub>
                    </m:sSub>
                  </m:oMath>
                </a14:m>
                <a:r>
                  <a:rPr kumimoji="1" lang="en-US" altLang="ja-JP" sz="2000" b="1" dirty="0"/>
                  <a:t>)</a:t>
                </a:r>
                <a:r>
                  <a:rPr kumimoji="1" lang="ja-JP" altLang="en-US" sz="2000" b="1" dirty="0"/>
                  <a:t>から</a:t>
                </a:r>
                <a14:m>
                  <m:oMath xmlns:m="http://schemas.openxmlformats.org/officeDocument/2006/math">
                    <m:r>
                      <a:rPr kumimoji="1" lang="ja-JP" altLang="en-US" sz="2000" b="1" i="1" smtClean="0">
                        <a:latin typeface="Cambria Math" panose="02040503050406030204" pitchFamily="18" charset="0"/>
                      </a:rPr>
                      <m:t>∆</m:t>
                    </m:r>
                    <m:r>
                      <a:rPr kumimoji="1" lang="en-US" altLang="ja-JP" sz="2000" b="1" i="1" smtClean="0">
                        <a:latin typeface="Cambria Math" panose="02040503050406030204" pitchFamily="18" charset="0"/>
                      </a:rPr>
                      <m:t>𝒕</m:t>
                    </m:r>
                    <m:r>
                      <a:rPr lang="ja-JP" altLang="en-US" sz="2000" b="1" i="1">
                        <a:latin typeface="Cambria Math" panose="02040503050406030204" pitchFamily="18" charset="0"/>
                      </a:rPr>
                      <m:t>秒後</m:t>
                    </m:r>
                  </m:oMath>
                </a14:m>
                <a:r>
                  <a:rPr kumimoji="1" lang="ja-JP" altLang="en-US" sz="2000" b="1" dirty="0"/>
                  <a:t>の位置</a:t>
                </a:r>
                <a:r>
                  <a:rPr kumimoji="1" lang="en-US" altLang="ja-JP" sz="2000" b="1" dirty="0"/>
                  <a:t>(</a:t>
                </a:r>
                <a14:m>
                  <m:oMath xmlns:m="http://schemas.openxmlformats.org/officeDocument/2006/math">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𝒙</m:t>
                        </m:r>
                      </m:e>
                      <m:sub>
                        <m:r>
                          <a:rPr kumimoji="1" lang="en-US" altLang="ja-JP" sz="2000" b="1" i="1" smtClean="0">
                            <a:latin typeface="Cambria Math" panose="02040503050406030204" pitchFamily="18" charset="0"/>
                          </a:rPr>
                          <m:t>𝒏</m:t>
                        </m:r>
                      </m:sub>
                    </m:sSub>
                    <m:r>
                      <a:rPr kumimoji="1" lang="en-US" altLang="ja-JP" sz="2000" b="1" i="1" smtClean="0">
                        <a:latin typeface="Cambria Math" panose="02040503050406030204" pitchFamily="18" charset="0"/>
                      </a:rPr>
                      <m:t>,</m:t>
                    </m:r>
                    <m:sSub>
                      <m:sSubPr>
                        <m:ctrlPr>
                          <a:rPr kumimoji="1" lang="en-US" altLang="ja-JP" sz="2000" b="1" i="1" smtClean="0">
                            <a:latin typeface="Cambria Math" panose="02040503050406030204" pitchFamily="18" charset="0"/>
                          </a:rPr>
                        </m:ctrlPr>
                      </m:sSubPr>
                      <m:e>
                        <m:r>
                          <a:rPr kumimoji="1" lang="en-US" altLang="ja-JP" sz="2000" b="1" i="1" smtClean="0">
                            <a:latin typeface="Cambria Math" panose="02040503050406030204" pitchFamily="18" charset="0"/>
                          </a:rPr>
                          <m:t>𝒚</m:t>
                        </m:r>
                      </m:e>
                      <m:sub>
                        <m:r>
                          <a:rPr kumimoji="1" lang="en-US" altLang="ja-JP" sz="2000" b="1" i="1" smtClean="0">
                            <a:latin typeface="Cambria Math" panose="02040503050406030204" pitchFamily="18" charset="0"/>
                          </a:rPr>
                          <m:t>𝒏</m:t>
                        </m:r>
                      </m:sub>
                    </m:sSub>
                  </m:oMath>
                </a14:m>
                <a:r>
                  <a:rPr kumimoji="1" lang="en-US" altLang="ja-JP" sz="2000" b="1" dirty="0"/>
                  <a:t>)</a:t>
                </a:r>
                <a:r>
                  <a:rPr kumimoji="1" lang="ja-JP" altLang="en-US" sz="2000" b="1" dirty="0"/>
                  <a:t>は次のように求める。</a:t>
                </a:r>
              </a:p>
            </p:txBody>
          </p:sp>
        </mc:Choice>
        <mc:Fallback xmlns="">
          <p:sp>
            <p:nvSpPr>
              <p:cNvPr id="15" name="テキスト ボックス 14">
                <a:extLst>
                  <a:ext uri="{FF2B5EF4-FFF2-40B4-BE49-F238E27FC236}">
                    <a16:creationId xmlns:a16="http://schemas.microsoft.com/office/drawing/2014/main" id="{01B498E2-EE54-4C87-8B4D-28B86C137F9D}"/>
                  </a:ext>
                </a:extLst>
              </p:cNvPr>
              <p:cNvSpPr txBox="1">
                <a:spLocks noRot="1" noChangeAspect="1" noMove="1" noResize="1" noEditPoints="1" noAdjustHandles="1" noChangeArrowheads="1" noChangeShapeType="1" noTextEdit="1"/>
              </p:cNvSpPr>
              <p:nvPr/>
            </p:nvSpPr>
            <p:spPr>
              <a:xfrm>
                <a:off x="838200" y="5101633"/>
                <a:ext cx="6489288" cy="707886"/>
              </a:xfrm>
              <a:prstGeom prst="rect">
                <a:avLst/>
              </a:prstGeom>
              <a:blipFill>
                <a:blip r:embed="rId8"/>
                <a:stretch>
                  <a:fillRect l="-1034" t="-6897" r="-3477" b="-15517"/>
                </a:stretch>
              </a:blipFill>
            </p:spPr>
            <p:txBody>
              <a:bodyPr/>
              <a:lstStyle/>
              <a:p>
                <a:r>
                  <a:rPr lang="ja-JP" altLang="en-US">
                    <a:noFill/>
                  </a:rPr>
                  <a:t> </a:t>
                </a:r>
              </a:p>
            </p:txBody>
          </p:sp>
        </mc:Fallback>
      </mc:AlternateContent>
      <p:sp>
        <p:nvSpPr>
          <p:cNvPr id="4" name="テキスト ボックス 3"/>
          <p:cNvSpPr txBox="1"/>
          <p:nvPr/>
        </p:nvSpPr>
        <p:spPr>
          <a:xfrm>
            <a:off x="838200" y="6243686"/>
            <a:ext cx="6502400" cy="369332"/>
          </a:xfrm>
          <a:prstGeom prst="rect">
            <a:avLst/>
          </a:prstGeom>
          <a:noFill/>
        </p:spPr>
        <p:txBody>
          <a:bodyPr wrap="square" rtlCol="0">
            <a:spAutoFit/>
          </a:bodyPr>
          <a:lstStyle/>
          <a:p>
            <a:r>
              <a:rPr kumimoji="1" lang="en-US" altLang="ja-JP" b="1" dirty="0"/>
              <a:t>y</a:t>
            </a:r>
            <a:r>
              <a:rPr kumimoji="1" lang="ja-JP" altLang="en-US" b="1" dirty="0"/>
              <a:t>方向に関しては曲線の形によって異なるため曲線ごとに決まる</a:t>
            </a:r>
            <a:r>
              <a:rPr kumimoji="1" lang="ja-JP" altLang="en-US" dirty="0"/>
              <a:t>。</a:t>
            </a:r>
          </a:p>
        </p:txBody>
      </p:sp>
      <p:pic>
        <p:nvPicPr>
          <p:cNvPr id="5" name="図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6259" y="2493062"/>
            <a:ext cx="4383425" cy="4216119"/>
          </a:xfrm>
          <a:prstGeom prst="rect">
            <a:avLst/>
          </a:prstGeom>
        </p:spPr>
      </p:pic>
      <p:sp>
        <p:nvSpPr>
          <p:cNvPr id="6" name="スライド番号プレースホルダー 5">
            <a:extLst>
              <a:ext uri="{FF2B5EF4-FFF2-40B4-BE49-F238E27FC236}">
                <a16:creationId xmlns:a16="http://schemas.microsoft.com/office/drawing/2014/main" id="{9425A9CE-4F32-4A8B-8D79-78DF9E70F973}"/>
              </a:ext>
            </a:extLst>
          </p:cNvPr>
          <p:cNvSpPr>
            <a:spLocks noGrp="1"/>
          </p:cNvSpPr>
          <p:nvPr>
            <p:ph type="sldNum" sz="quarter" idx="12"/>
          </p:nvPr>
        </p:nvSpPr>
        <p:spPr/>
        <p:txBody>
          <a:bodyPr/>
          <a:lstStyle/>
          <a:p>
            <a:fld id="{6BFF84B9-C1DE-4D2E-B324-C769835166AA}" type="slidenum">
              <a:rPr kumimoji="1" lang="ja-JP" altLang="en-US" smtClean="0"/>
              <a:t>5</a:t>
            </a:fld>
            <a:endParaRPr kumimoji="1" lang="ja-JP" altLang="en-US"/>
          </a:p>
        </p:txBody>
      </p:sp>
    </p:spTree>
    <p:extLst>
      <p:ext uri="{BB962C8B-B14F-4D97-AF65-F5344CB8AC3E}">
        <p14:creationId xmlns:p14="http://schemas.microsoft.com/office/powerpoint/2010/main" val="254561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53059DFA-88AC-4DEB-8FE2-3F7958D18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884" y="3471836"/>
            <a:ext cx="6048987" cy="2990510"/>
          </a:xfrm>
          <a:prstGeom prst="rect">
            <a:avLst/>
          </a:prstGeom>
        </p:spPr>
      </p:pic>
      <p:sp>
        <p:nvSpPr>
          <p:cNvPr id="2" name="タイトル 1"/>
          <p:cNvSpPr>
            <a:spLocks noGrp="1"/>
          </p:cNvSpPr>
          <p:nvPr>
            <p:ph type="title"/>
          </p:nvPr>
        </p:nvSpPr>
        <p:spPr>
          <a:xfrm>
            <a:off x="272144" y="18914"/>
            <a:ext cx="10515600" cy="1325563"/>
          </a:xfrm>
        </p:spPr>
        <p:txBody>
          <a:bodyPr/>
          <a:lstStyle/>
          <a:p>
            <a:r>
              <a:rPr lang="ja-JP" altLang="en-US" dirty="0"/>
              <a:t>落下時間比較</a:t>
            </a:r>
            <a:endParaRPr kumimoji="1" lang="ja-JP" altLang="en-US" dirty="0"/>
          </a:p>
        </p:txBody>
      </p:sp>
      <p:sp>
        <p:nvSpPr>
          <p:cNvPr id="10" name="右矢印吹き出し 9"/>
          <p:cNvSpPr/>
          <p:nvPr/>
        </p:nvSpPr>
        <p:spPr>
          <a:xfrm rot="5400000">
            <a:off x="9663384" y="4598432"/>
            <a:ext cx="999367" cy="1549166"/>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9481458" y="5003683"/>
            <a:ext cx="1872342" cy="369332"/>
          </a:xfrm>
          <a:prstGeom prst="rect">
            <a:avLst/>
          </a:prstGeom>
          <a:noFill/>
        </p:spPr>
        <p:txBody>
          <a:bodyPr wrap="square" rtlCol="0">
            <a:spAutoFit/>
          </a:bodyPr>
          <a:lstStyle/>
          <a:p>
            <a:r>
              <a:rPr kumimoji="1" lang="ja-JP" altLang="en-US" dirty="0"/>
              <a:t>サイクロイド</a:t>
            </a:r>
          </a:p>
        </p:txBody>
      </p:sp>
      <p:sp>
        <p:nvSpPr>
          <p:cNvPr id="12" name="テキスト ボックス 11"/>
          <p:cNvSpPr txBox="1"/>
          <p:nvPr/>
        </p:nvSpPr>
        <p:spPr>
          <a:xfrm>
            <a:off x="7459987" y="6510567"/>
            <a:ext cx="3715346" cy="646331"/>
          </a:xfrm>
          <a:prstGeom prst="rect">
            <a:avLst/>
          </a:prstGeom>
          <a:noFill/>
        </p:spPr>
        <p:txBody>
          <a:bodyPr wrap="square" rtlCol="0">
            <a:spAutoFit/>
          </a:bodyPr>
          <a:lstStyle/>
          <a:p>
            <a:r>
              <a:rPr lang="en-US" altLang="ja-JP" dirty="0"/>
              <a:t>H = 400, L = 628</a:t>
            </a:r>
            <a:r>
              <a:rPr lang="ja-JP" altLang="en-US" dirty="0"/>
              <a:t>　の場合</a:t>
            </a:r>
          </a:p>
          <a:p>
            <a:endParaRPr kumimoji="1" lang="ja-JP" altLang="en-US" dirty="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A05E30C0-EE38-49B5-9349-F1B43C6320CC}"/>
                  </a:ext>
                </a:extLst>
              </p:cNvPr>
              <p:cNvSpPr txBox="1"/>
              <p:nvPr/>
            </p:nvSpPr>
            <p:spPr>
              <a:xfrm>
                <a:off x="584832" y="1397363"/>
                <a:ext cx="4908481" cy="369332"/>
              </a:xfrm>
              <a:prstGeom prst="rect">
                <a:avLst/>
              </a:prstGeom>
              <a:noFill/>
            </p:spPr>
            <p:txBody>
              <a:bodyPr wrap="square" rtlCol="0">
                <a:spAutoFit/>
              </a:bodyPr>
              <a:lstStyle/>
              <a:p>
                <a14:m>
                  <m:oMath xmlns:m="http://schemas.openxmlformats.org/officeDocument/2006/math">
                    <m:r>
                      <a:rPr kumimoji="1" lang="ja-JP" altLang="en-US" b="1" i="1" smtClean="0">
                        <a:latin typeface="Cambria Math" panose="02040503050406030204" pitchFamily="18" charset="0"/>
                      </a:rPr>
                      <m:t>∆</m:t>
                    </m:r>
                    <m:r>
                      <a:rPr kumimoji="1" lang="en-US" altLang="ja-JP" b="1" i="1" smtClean="0">
                        <a:latin typeface="Cambria Math" panose="02040503050406030204" pitchFamily="18" charset="0"/>
                      </a:rPr>
                      <m:t>𝒕</m:t>
                    </m:r>
                    <m:r>
                      <a:rPr lang="ja-JP" altLang="en-US" b="1" i="1">
                        <a:latin typeface="Cambria Math" panose="02040503050406030204" pitchFamily="18" charset="0"/>
                      </a:rPr>
                      <m:t>を</m:t>
                    </m:r>
                  </m:oMath>
                </a14:m>
                <a:r>
                  <a:rPr kumimoji="1" lang="en-US" altLang="ja-JP" b="1" dirty="0"/>
                  <a:t>0.00001</a:t>
                </a:r>
                <a:r>
                  <a:rPr lang="ja-JP" altLang="en-US" b="1" dirty="0"/>
                  <a:t>と設定して落下時間を求めた。</a:t>
                </a:r>
                <a:endParaRPr kumimoji="1" lang="ja-JP" altLang="en-US" b="1" dirty="0"/>
              </a:p>
            </p:txBody>
          </p:sp>
        </mc:Choice>
        <mc:Fallback xmlns="">
          <p:sp>
            <p:nvSpPr>
              <p:cNvPr id="3" name="テキスト ボックス 2">
                <a:extLst>
                  <a:ext uri="{FF2B5EF4-FFF2-40B4-BE49-F238E27FC236}">
                    <a16:creationId xmlns:a16="http://schemas.microsoft.com/office/drawing/2014/main" id="{A05E30C0-EE38-49B5-9349-F1B43C6320CC}"/>
                  </a:ext>
                </a:extLst>
              </p:cNvPr>
              <p:cNvSpPr txBox="1">
                <a:spLocks noRot="1" noChangeAspect="1" noMove="1" noResize="1" noEditPoints="1" noAdjustHandles="1" noChangeArrowheads="1" noChangeShapeType="1" noTextEdit="1"/>
              </p:cNvSpPr>
              <p:nvPr/>
            </p:nvSpPr>
            <p:spPr>
              <a:xfrm>
                <a:off x="584832" y="1397363"/>
                <a:ext cx="4908481" cy="369332"/>
              </a:xfrm>
              <a:prstGeom prst="rect">
                <a:avLst/>
              </a:prstGeom>
              <a:blipFill>
                <a:blip r:embed="rId4"/>
                <a:stretch>
                  <a:fillRect t="-13115" b="-26230"/>
                </a:stretch>
              </a:blipFill>
            </p:spPr>
            <p:txBody>
              <a:bodyPr/>
              <a:lstStyle/>
              <a:p>
                <a:r>
                  <a:rPr lang="ja-JP" altLang="en-US">
                    <a:noFill/>
                  </a:rPr>
                  <a:t> </a:t>
                </a:r>
              </a:p>
            </p:txBody>
          </p:sp>
        </mc:Fallback>
      </mc:AlternateContent>
      <p:pic>
        <p:nvPicPr>
          <p:cNvPr id="6" name="図 5"/>
          <p:cNvPicPr>
            <a:picLocks noChangeAspect="1"/>
          </p:cNvPicPr>
          <p:nvPr/>
        </p:nvPicPr>
        <p:blipFill>
          <a:blip r:embed="rId5"/>
          <a:stretch>
            <a:fillRect/>
          </a:stretch>
        </p:blipFill>
        <p:spPr>
          <a:xfrm>
            <a:off x="5921884" y="222854"/>
            <a:ext cx="5449419" cy="2797243"/>
          </a:xfrm>
          <a:prstGeom prst="rect">
            <a:avLst/>
          </a:prstGeom>
        </p:spPr>
      </p:pic>
      <p:sp>
        <p:nvSpPr>
          <p:cNvPr id="13" name="テキスト ボックス 12"/>
          <p:cNvSpPr txBox="1"/>
          <p:nvPr/>
        </p:nvSpPr>
        <p:spPr>
          <a:xfrm>
            <a:off x="5680430" y="217278"/>
            <a:ext cx="798287" cy="369332"/>
          </a:xfrm>
          <a:prstGeom prst="rect">
            <a:avLst/>
          </a:prstGeom>
          <a:noFill/>
        </p:spPr>
        <p:txBody>
          <a:bodyPr wrap="square" rtlCol="0">
            <a:spAutoFit/>
          </a:bodyPr>
          <a:lstStyle/>
          <a:p>
            <a:r>
              <a:rPr lang="en-US" altLang="ja-JP" b="1" dirty="0"/>
              <a:t>H</a:t>
            </a:r>
          </a:p>
        </p:txBody>
      </p:sp>
      <p:sp>
        <p:nvSpPr>
          <p:cNvPr id="14" name="テキスト ボックス 13"/>
          <p:cNvSpPr txBox="1"/>
          <p:nvPr/>
        </p:nvSpPr>
        <p:spPr>
          <a:xfrm>
            <a:off x="11372151" y="2665782"/>
            <a:ext cx="798287" cy="369332"/>
          </a:xfrm>
          <a:prstGeom prst="rect">
            <a:avLst/>
          </a:prstGeom>
          <a:noFill/>
        </p:spPr>
        <p:txBody>
          <a:bodyPr wrap="square" rtlCol="0">
            <a:spAutoFit/>
          </a:bodyPr>
          <a:lstStyle/>
          <a:p>
            <a:r>
              <a:rPr lang="en-US" altLang="ja-JP" b="1" dirty="0"/>
              <a:t>L</a:t>
            </a:r>
          </a:p>
        </p:txBody>
      </p:sp>
      <mc:AlternateContent xmlns:mc="http://schemas.openxmlformats.org/markup-compatibility/2006" xmlns:a14="http://schemas.microsoft.com/office/drawing/2010/main">
        <mc:Choice Requires="a14">
          <p:sp>
            <p:nvSpPr>
              <p:cNvPr id="15" name="テキスト ボックス 14"/>
              <p:cNvSpPr txBox="1"/>
              <p:nvPr/>
            </p:nvSpPr>
            <p:spPr>
              <a:xfrm>
                <a:off x="579482" y="1754588"/>
                <a:ext cx="5100948" cy="489814"/>
              </a:xfrm>
              <a:prstGeom prst="rect">
                <a:avLst/>
              </a:prstGeom>
              <a:noFill/>
            </p:spPr>
            <p:txBody>
              <a:bodyPr wrap="square" rtlCol="0">
                <a:spAutoFit/>
              </a:bodyPr>
              <a:lstStyle/>
              <a:p>
                <a:r>
                  <a:rPr lang="ja-JP" altLang="en-US" b="1" dirty="0"/>
                  <a:t>ここでの</a:t>
                </a:r>
                <a:r>
                  <a:rPr lang="en-US" altLang="ja-JP" b="1" dirty="0"/>
                  <a:t>n</a:t>
                </a:r>
                <a:r>
                  <a:rPr lang="ja-JP" altLang="en-US" b="1" dirty="0"/>
                  <a:t>は</a:t>
                </a:r>
                <a:r>
                  <a:rPr lang="en-US" altLang="ja-JP" b="1" dirty="0"/>
                  <a:t>y = - </a:t>
                </a:r>
                <a14:m>
                  <m:oMath xmlns:m="http://schemas.openxmlformats.org/officeDocument/2006/math">
                    <m:f>
                      <m:fPr>
                        <m:ctrlPr>
                          <a:rPr lang="en-US" altLang="ja-JP" b="1" i="1">
                            <a:latin typeface="Cambria Math" panose="02040503050406030204" pitchFamily="18" charset="0"/>
                          </a:rPr>
                        </m:ctrlPr>
                      </m:fPr>
                      <m:num>
                        <m:r>
                          <a:rPr lang="en-US" altLang="ja-JP" b="1" i="1">
                            <a:latin typeface="Cambria Math" panose="02040503050406030204" pitchFamily="18" charset="0"/>
                          </a:rPr>
                          <m:t>𝑯</m:t>
                        </m:r>
                      </m:num>
                      <m:den>
                        <m:sSup>
                          <m:sSupPr>
                            <m:ctrlPr>
                              <a:rPr lang="en-US" altLang="ja-JP" b="1" i="1" smtClean="0">
                                <a:latin typeface="Cambria Math" panose="02040503050406030204" pitchFamily="18" charset="0"/>
                              </a:rPr>
                            </m:ctrlPr>
                          </m:sSupPr>
                          <m:e>
                            <m:r>
                              <a:rPr lang="en-US" altLang="ja-JP" b="1" i="1" smtClean="0">
                                <a:latin typeface="Cambria Math" panose="02040503050406030204" pitchFamily="18" charset="0"/>
                              </a:rPr>
                              <m:t>𝑳</m:t>
                            </m:r>
                          </m:e>
                          <m:sup>
                            <m:r>
                              <a:rPr lang="en-US" altLang="ja-JP" b="1" i="1" smtClean="0">
                                <a:latin typeface="Cambria Math" panose="02040503050406030204" pitchFamily="18" charset="0"/>
                              </a:rPr>
                              <m:t>𝒏</m:t>
                            </m:r>
                          </m:sup>
                        </m:sSup>
                      </m:den>
                    </m:f>
                    <m:sSup>
                      <m:sSupPr>
                        <m:ctrlPr>
                          <a:rPr lang="en-US" altLang="ja-JP" b="1" i="1">
                            <a:latin typeface="Cambria Math" panose="02040503050406030204" pitchFamily="18" charset="0"/>
                          </a:rPr>
                        </m:ctrlPr>
                      </m:sSupPr>
                      <m:e>
                        <m:r>
                          <a:rPr lang="en-US" altLang="ja-JP" b="1" i="1">
                            <a:latin typeface="Cambria Math" panose="02040503050406030204" pitchFamily="18" charset="0"/>
                          </a:rPr>
                          <m:t>𝒙</m:t>
                        </m:r>
                      </m:e>
                      <m:sup>
                        <m:r>
                          <a:rPr lang="en-US" altLang="ja-JP" b="1" i="1">
                            <a:latin typeface="Cambria Math" panose="02040503050406030204" pitchFamily="18" charset="0"/>
                          </a:rPr>
                          <m:t>𝒏</m:t>
                        </m:r>
                      </m:sup>
                    </m:sSup>
                    <m:r>
                      <a:rPr lang="en-US" altLang="ja-JP" b="1" i="1">
                        <a:latin typeface="Cambria Math" panose="02040503050406030204" pitchFamily="18" charset="0"/>
                      </a:rPr>
                      <m:t>+</m:t>
                    </m:r>
                    <m:r>
                      <a:rPr lang="en-US" altLang="ja-JP" b="1" i="1">
                        <a:latin typeface="Cambria Math" panose="02040503050406030204" pitchFamily="18" charset="0"/>
                      </a:rPr>
                      <m:t>𝑯</m:t>
                    </m:r>
                    <m:r>
                      <a:rPr lang="ja-JP" altLang="en-US" b="1" i="1" smtClean="0">
                        <a:latin typeface="Cambria Math" panose="02040503050406030204" pitchFamily="18" charset="0"/>
                      </a:rPr>
                      <m:t>の</m:t>
                    </m:r>
                  </m:oMath>
                </a14:m>
                <a:r>
                  <a:rPr lang="ja-JP" altLang="en-US" b="1" dirty="0"/>
                  <a:t>曲線式の</a:t>
                </a:r>
                <a:r>
                  <a:rPr lang="en-US" altLang="ja-JP" b="1" dirty="0"/>
                  <a:t>n</a:t>
                </a:r>
                <a:r>
                  <a:rPr lang="ja-JP" altLang="en-US" b="1" dirty="0"/>
                  <a:t>である。</a:t>
                </a:r>
                <a:r>
                  <a:rPr lang="en-US" altLang="ja-JP" b="1" dirty="0"/>
                  <a:t> </a:t>
                </a:r>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579482" y="1754588"/>
                <a:ext cx="5100948" cy="489814"/>
              </a:xfrm>
              <a:prstGeom prst="rect">
                <a:avLst/>
              </a:prstGeom>
              <a:blipFill>
                <a:blip r:embed="rId6"/>
                <a:stretch>
                  <a:fillRect l="-956" b="-8750"/>
                </a:stretch>
              </a:blipFill>
            </p:spPr>
            <p:txBody>
              <a:bodyPr/>
              <a:lstStyle/>
              <a:p>
                <a:r>
                  <a:rPr lang="ja-JP" altLang="en-US">
                    <a:noFill/>
                  </a:rPr>
                  <a:t> </a:t>
                </a:r>
              </a:p>
            </p:txBody>
          </p:sp>
        </mc:Fallback>
      </mc:AlternateContent>
      <p:sp>
        <p:nvSpPr>
          <p:cNvPr id="5" name="スライド番号プレースホルダー 4">
            <a:extLst>
              <a:ext uri="{FF2B5EF4-FFF2-40B4-BE49-F238E27FC236}">
                <a16:creationId xmlns:a16="http://schemas.microsoft.com/office/drawing/2014/main" id="{EE715104-794B-4DB0-B4E0-B062FB233573}"/>
              </a:ext>
            </a:extLst>
          </p:cNvPr>
          <p:cNvSpPr>
            <a:spLocks noGrp="1"/>
          </p:cNvSpPr>
          <p:nvPr>
            <p:ph type="sldNum" sz="quarter" idx="12"/>
          </p:nvPr>
        </p:nvSpPr>
        <p:spPr/>
        <p:txBody>
          <a:bodyPr/>
          <a:lstStyle/>
          <a:p>
            <a:fld id="{6BFF84B9-C1DE-4D2E-B324-C769835166AA}" type="slidenum">
              <a:rPr kumimoji="1" lang="ja-JP" altLang="en-US" smtClean="0"/>
              <a:t>6</a:t>
            </a:fld>
            <a:endParaRPr kumimoji="1" lang="ja-JP" altLang="en-US"/>
          </a:p>
        </p:txBody>
      </p:sp>
      <p:pic>
        <p:nvPicPr>
          <p:cNvPr id="17" name="図 16">
            <a:extLst>
              <a:ext uri="{FF2B5EF4-FFF2-40B4-BE49-F238E27FC236}">
                <a16:creationId xmlns:a16="http://schemas.microsoft.com/office/drawing/2014/main" id="{F0364053-1619-4FB5-BB50-189A167205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60" y="2361531"/>
            <a:ext cx="5365827" cy="3521324"/>
          </a:xfrm>
          <a:prstGeom prst="rect">
            <a:avLst/>
          </a:prstGeom>
        </p:spPr>
      </p:pic>
      <p:cxnSp>
        <p:nvCxnSpPr>
          <p:cNvPr id="23" name="直線コネクタ 22">
            <a:extLst>
              <a:ext uri="{FF2B5EF4-FFF2-40B4-BE49-F238E27FC236}">
                <a16:creationId xmlns:a16="http://schemas.microsoft.com/office/drawing/2014/main" id="{4FA82E15-B579-4016-B584-F6C7EA7886C9}"/>
              </a:ext>
            </a:extLst>
          </p:cNvPr>
          <p:cNvCxnSpPr>
            <a:cxnSpLocks/>
          </p:cNvCxnSpPr>
          <p:nvPr/>
        </p:nvCxnSpPr>
        <p:spPr>
          <a:xfrm>
            <a:off x="6186791" y="301557"/>
            <a:ext cx="5068111" cy="25583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320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最速降下線が満たす微分方程式</a:t>
            </a:r>
            <a:endParaRPr kumimoji="1" lang="ja-JP" altLang="en-US" dirty="0"/>
          </a:p>
        </p:txBody>
      </p:sp>
      <mc:AlternateContent xmlns:mc="http://schemas.openxmlformats.org/markup-compatibility/2006" xmlns:a14="http://schemas.microsoft.com/office/drawing/2010/main">
        <mc:Choice Requires="a14">
          <p:sp>
            <p:nvSpPr>
              <p:cNvPr id="6" name="コンテンツ プレースホルダー 5"/>
              <p:cNvSpPr>
                <a:spLocks noGrp="1"/>
              </p:cNvSpPr>
              <p:nvPr>
                <p:ph idx="1"/>
              </p:nvPr>
            </p:nvSpPr>
            <p:spPr>
              <a:xfrm>
                <a:off x="330199" y="1447136"/>
                <a:ext cx="11440887" cy="4704129"/>
              </a:xfrm>
            </p:spPr>
            <p:txBody>
              <a:bodyPr>
                <a:normAutofit fontScale="92500"/>
              </a:bodyPr>
              <a:lstStyle/>
              <a:p>
                <a:pPr marL="0" indent="0">
                  <a:buNone/>
                </a:pPr>
                <a:r>
                  <a:rPr lang="en-US" altLang="ja-JP" dirty="0"/>
                  <a:t>(a) </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𝑉</m:t>
                        </m:r>
                      </m:e>
                      <m:sub>
                        <m:r>
                          <a:rPr lang="en-US" altLang="ja-JP" b="0" i="1" smtClean="0">
                            <a:latin typeface="Cambria Math" panose="02040503050406030204" pitchFamily="18" charset="0"/>
                          </a:rPr>
                          <m:t>1</m:t>
                        </m:r>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oMath>
                </a14:m>
                <a:r>
                  <a:rPr lang="en-US" altLang="ja-JP" dirty="0"/>
                  <a:t> = </a:t>
                </a:r>
                <a14:m>
                  <m:oMath xmlns:m="http://schemas.openxmlformats.org/officeDocument/2006/math">
                    <m:r>
                      <a:rPr lang="en-US" altLang="ja-JP" b="0" i="1" smtClean="0">
                        <a:latin typeface="Cambria Math" panose="02040503050406030204" pitchFamily="18" charset="0"/>
                      </a:rPr>
                      <m:t>𝑚𝑔𝑦</m:t>
                    </m:r>
                    <m:r>
                      <a:rPr lang="en-US" altLang="ja-JP" b="0" i="1" smtClean="0">
                        <a:latin typeface="Cambria Math" panose="02040503050406030204" pitchFamily="18" charset="0"/>
                      </a:rPr>
                      <m:t>(</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oMath>
                </a14:m>
                <a:r>
                  <a:rPr lang="en-US" altLang="ja-JP" dirty="0"/>
                  <a:t>    &lt;= </a:t>
                </a:r>
                <a:r>
                  <a:rPr lang="ja-JP" altLang="en-US" dirty="0"/>
                  <a:t>一定重力</a:t>
                </a:r>
                <a:endParaRPr lang="en-US" altLang="ja-JP" dirty="0"/>
              </a:p>
              <a:p>
                <a:pPr marL="0" indent="0">
                  <a:buNone/>
                </a:pPr>
                <a:r>
                  <a:rPr lang="en-US" altLang="ja-JP" dirty="0"/>
                  <a:t>(b)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𝑉</m:t>
                        </m:r>
                      </m:e>
                      <m:sub>
                        <m:r>
                          <a:rPr lang="en-US" altLang="ja-JP" b="0" i="1" smtClean="0">
                            <a:latin typeface="Cambria Math" panose="02040503050406030204" pitchFamily="18" charset="0"/>
                          </a:rPr>
                          <m:t>2</m:t>
                        </m:r>
                      </m:sub>
                    </m:sSub>
                    <m:r>
                      <a:rPr lang="en-US" altLang="ja-JP" i="1">
                        <a:latin typeface="Cambria Math" panose="02040503050406030204" pitchFamily="18" charset="0"/>
                      </a:rPr>
                      <m:t>(</m:t>
                    </m:r>
                    <m:r>
                      <a:rPr lang="en-US" altLang="ja-JP" i="1">
                        <a:latin typeface="Cambria Math" panose="02040503050406030204" pitchFamily="18" charset="0"/>
                      </a:rPr>
                      <m:t>𝑦</m:t>
                    </m:r>
                    <m: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oMath>
                </a14:m>
                <a:r>
                  <a:rPr lang="en-US" altLang="ja-JP" dirty="0"/>
                  <a:t> = -</a:t>
                </a:r>
                <a14:m>
                  <m:oMath xmlns:m="http://schemas.openxmlformats.org/officeDocument/2006/math">
                    <m:r>
                      <a:rPr lang="en-US" altLang="ja-JP" b="0" i="1" smtClean="0">
                        <a:latin typeface="Cambria Math" panose="02040503050406030204" pitchFamily="18" charset="0"/>
                      </a:rPr>
                      <m:t>𝐺</m:t>
                    </m:r>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𝑀𝑚</m:t>
                        </m:r>
                      </m:num>
                      <m:den>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𝑥</m:t>
                        </m:r>
                        <m:r>
                          <a:rPr lang="en-US" altLang="ja-JP" b="0" i="1" smtClean="0">
                            <a:latin typeface="Cambria Math" panose="02040503050406030204" pitchFamily="18" charset="0"/>
                          </a:rPr>
                          <m:t>)</m:t>
                        </m:r>
                      </m:den>
                    </m:f>
                  </m:oMath>
                </a14:m>
                <a:r>
                  <a:rPr lang="en-US" altLang="ja-JP" b="0" dirty="0"/>
                  <a:t>     &lt;= </a:t>
                </a:r>
                <a:r>
                  <a:rPr lang="ja-JP" altLang="en-US" b="0" dirty="0"/>
                  <a:t>万有引力</a:t>
                </a:r>
                <a:endParaRPr lang="en-US" altLang="ja-JP" b="0" dirty="0"/>
              </a:p>
              <a:p>
                <a:pPr marL="0" indent="0">
                  <a:buNone/>
                </a:pPr>
                <a:r>
                  <a:rPr lang="en-US" altLang="ja-JP" dirty="0"/>
                  <a:t>(c) </a:t>
                </a:r>
                <a14:m>
                  <m:oMath xmlns:m="http://schemas.openxmlformats.org/officeDocument/2006/math">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𝑉</m:t>
                        </m:r>
                      </m:e>
                      <m:sub>
                        <m:r>
                          <a:rPr lang="en-US" altLang="ja-JP" b="0" i="1" smtClean="0">
                            <a:latin typeface="Cambria Math" panose="02040503050406030204" pitchFamily="18" charset="0"/>
                          </a:rPr>
                          <m:t>3</m:t>
                        </m:r>
                      </m:sub>
                    </m:sSub>
                    <m:r>
                      <a:rPr lang="en-US" altLang="ja-JP" i="1">
                        <a:latin typeface="Cambria Math" panose="02040503050406030204" pitchFamily="18" charset="0"/>
                      </a:rPr>
                      <m:t>(</m:t>
                    </m:r>
                    <m:r>
                      <a:rPr lang="en-US" altLang="ja-JP" i="1">
                        <a:latin typeface="Cambria Math" panose="02040503050406030204" pitchFamily="18" charset="0"/>
                      </a:rPr>
                      <m:t>𝑦</m:t>
                    </m:r>
                    <m:r>
                      <a:rPr lang="en-US" altLang="ja-JP" i="1">
                        <a:latin typeface="Cambria Math" panose="02040503050406030204" pitchFamily="18" charset="0"/>
                      </a:rPr>
                      <m:t>(</m:t>
                    </m:r>
                    <m:r>
                      <a:rPr lang="en-US" altLang="ja-JP" i="1">
                        <a:latin typeface="Cambria Math" panose="02040503050406030204" pitchFamily="18" charset="0"/>
                      </a:rPr>
                      <m:t>𝑥</m:t>
                    </m:r>
                    <m:r>
                      <a:rPr lang="en-US" altLang="ja-JP" i="1">
                        <a:latin typeface="Cambria Math" panose="02040503050406030204" pitchFamily="18" charset="0"/>
                      </a:rPr>
                      <m:t>))</m:t>
                    </m:r>
                  </m:oMath>
                </a14:m>
                <a:r>
                  <a:rPr lang="en-US" altLang="ja-JP" dirty="0"/>
                  <a:t> = -</a:t>
                </a:r>
                <a14:m>
                  <m:oMath xmlns:m="http://schemas.openxmlformats.org/officeDocument/2006/math">
                    <m:r>
                      <a:rPr lang="en-US" altLang="ja-JP" b="0" i="1" smtClean="0">
                        <a:latin typeface="Cambria Math" panose="02040503050406030204" pitchFamily="18" charset="0"/>
                      </a:rPr>
                      <m:t>𝐺</m:t>
                    </m:r>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𝑀𝑚</m:t>
                        </m:r>
                      </m:num>
                      <m:den>
                        <m:r>
                          <a:rPr lang="en-US" altLang="ja-JP" b="0" i="1" smtClean="0">
                            <a:latin typeface="Cambria Math" panose="02040503050406030204" pitchFamily="18" charset="0"/>
                          </a:rPr>
                          <m:t>𝑦</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𝑥</m:t>
                            </m:r>
                          </m:e>
                        </m:d>
                        <m:r>
                          <a:rPr lang="en-US" altLang="ja-JP" b="0" i="1" smtClean="0">
                            <a:latin typeface="Cambria Math" panose="02040503050406030204" pitchFamily="18" charset="0"/>
                          </a:rPr>
                          <m:t>−</m:t>
                        </m:r>
                        <m:r>
                          <a:rPr lang="en-US" altLang="ja-JP" b="0" i="1" smtClean="0">
                            <a:latin typeface="Cambria Math" panose="02040503050406030204" pitchFamily="18" charset="0"/>
                          </a:rPr>
                          <m:t>𝑎</m:t>
                        </m:r>
                      </m:den>
                    </m:f>
                  </m:oMath>
                </a14:m>
                <a:r>
                  <a:rPr lang="en-US" altLang="ja-JP" dirty="0"/>
                  <a:t>  &lt;= </a:t>
                </a:r>
                <a:r>
                  <a:rPr lang="ja-JP" altLang="en-US" dirty="0"/>
                  <a:t>擬ニュートンポテンシャル</a:t>
                </a:r>
                <a:endParaRPr lang="en-US" altLang="ja-JP" dirty="0"/>
              </a:p>
              <a:p>
                <a:pPr marL="0" indent="0">
                  <a:buNone/>
                </a:pPr>
                <a:endParaRPr lang="en-US" altLang="ja-JP" dirty="0"/>
              </a:p>
              <a:p>
                <a:pPr marL="0" indent="0">
                  <a:buNone/>
                </a:pPr>
                <a:r>
                  <a:rPr lang="ja-JP" altLang="en-US" dirty="0"/>
                  <a:t>エネルギー保存の式</a:t>
                </a:r>
                <a:r>
                  <a:rPr lang="en-US" altLang="ja-JP" dirty="0"/>
                  <a:t>: </a:t>
                </a:r>
                <a14:m>
                  <m:oMath xmlns:m="http://schemas.openxmlformats.org/officeDocument/2006/math">
                    <m:f>
                      <m:fPr>
                        <m:ctrlPr>
                          <a:rPr lang="en-US" altLang="ja-JP" i="1">
                            <a:latin typeface="Cambria Math" panose="02040503050406030204" pitchFamily="18" charset="0"/>
                          </a:rPr>
                        </m:ctrlPr>
                      </m:fPr>
                      <m:num>
                        <m:r>
                          <a:rPr lang="en-US" altLang="ja-JP" i="1">
                            <a:latin typeface="Cambria Math" panose="02040503050406030204" pitchFamily="18" charset="0"/>
                          </a:rPr>
                          <m:t>1</m:t>
                        </m:r>
                      </m:num>
                      <m:den>
                        <m:r>
                          <a:rPr lang="en-US" altLang="ja-JP" i="1">
                            <a:latin typeface="Cambria Math" panose="02040503050406030204" pitchFamily="18" charset="0"/>
                          </a:rPr>
                          <m:t>2</m:t>
                        </m:r>
                      </m:den>
                    </m:f>
                    <m:r>
                      <a:rPr lang="en-US" altLang="ja-JP" i="1">
                        <a:latin typeface="Cambria Math" panose="02040503050406030204" pitchFamily="18" charset="0"/>
                      </a:rPr>
                      <m:t>𝑚</m:t>
                    </m:r>
                    <m:sSup>
                      <m:sSupPr>
                        <m:ctrlPr>
                          <a:rPr lang="en-US" altLang="ja-JP" i="1">
                            <a:latin typeface="Cambria Math" panose="02040503050406030204" pitchFamily="18" charset="0"/>
                          </a:rPr>
                        </m:ctrlPr>
                      </m:sSupPr>
                      <m:e>
                        <m:r>
                          <a:rPr lang="en-US" altLang="ja-JP" i="1">
                            <a:latin typeface="Cambria Math" panose="02040503050406030204" pitchFamily="18" charset="0"/>
                          </a:rPr>
                          <m:t>𝑣</m:t>
                        </m:r>
                      </m:e>
                      <m:sup>
                        <m:r>
                          <a:rPr lang="en-US" altLang="ja-JP" i="1">
                            <a:latin typeface="Cambria Math" panose="02040503050406030204" pitchFamily="18" charset="0"/>
                          </a:rPr>
                          <m:t>2</m:t>
                        </m:r>
                      </m:sup>
                    </m:sSup>
                    <m:r>
                      <a:rPr lang="en-US" altLang="ja-JP" i="1">
                        <a:latin typeface="Cambria Math" panose="02040503050406030204" pitchFamily="18" charset="0"/>
                      </a:rPr>
                      <m:t>+</m:t>
                    </m:r>
                    <m:r>
                      <a:rPr lang="en-US" altLang="ja-JP" i="1">
                        <a:latin typeface="Cambria Math" panose="02040503050406030204" pitchFamily="18" charset="0"/>
                      </a:rPr>
                      <m:t>𝑉</m:t>
                    </m:r>
                    <m:d>
                      <m:dPr>
                        <m:ctrlPr>
                          <a:rPr lang="en-US" altLang="ja-JP" i="1">
                            <a:latin typeface="Cambria Math" panose="02040503050406030204" pitchFamily="18" charset="0"/>
                          </a:rPr>
                        </m:ctrlPr>
                      </m:dPr>
                      <m:e>
                        <m:r>
                          <a:rPr lang="en-US" altLang="ja-JP" i="1">
                            <a:latin typeface="Cambria Math" panose="02040503050406030204" pitchFamily="18" charset="0"/>
                          </a:rPr>
                          <m:t>𝑦</m:t>
                        </m:r>
                        <m:d>
                          <m:dPr>
                            <m:ctrlPr>
                              <a:rPr lang="en-US" altLang="ja-JP" i="1">
                                <a:latin typeface="Cambria Math" panose="02040503050406030204" pitchFamily="18" charset="0"/>
                              </a:rPr>
                            </m:ctrlPr>
                          </m:dPr>
                          <m:e>
                            <m:r>
                              <a:rPr lang="en-US" altLang="ja-JP" i="1">
                                <a:latin typeface="Cambria Math" panose="02040503050406030204" pitchFamily="18" charset="0"/>
                              </a:rPr>
                              <m:t>𝑥</m:t>
                            </m:r>
                          </m:e>
                        </m:d>
                      </m:e>
                    </m:d>
                    <m:r>
                      <a:rPr lang="en-US" altLang="ja-JP" i="1">
                        <a:latin typeface="Cambria Math" panose="02040503050406030204" pitchFamily="18" charset="0"/>
                      </a:rPr>
                      <m:t>=</m:t>
                    </m:r>
                    <m:r>
                      <a:rPr lang="en-US" altLang="ja-JP" i="1">
                        <a:latin typeface="Cambria Math" panose="02040503050406030204" pitchFamily="18" charset="0"/>
                      </a:rPr>
                      <m:t>𝐶</m:t>
                    </m:r>
                  </m:oMath>
                </a14:m>
                <a:endParaRPr lang="en-US" altLang="ja-JP" dirty="0"/>
              </a:p>
              <a:p>
                <a:pPr marL="0" indent="0">
                  <a:buNone/>
                </a:pPr>
                <a:endParaRPr lang="en-US" altLang="ja-JP" b="0" dirty="0"/>
              </a:p>
              <a:p>
                <a:pPr marL="0" indent="0">
                  <a:buNone/>
                </a:pPr>
                <a:r>
                  <a:rPr lang="ja-JP" altLang="en-US" b="0" dirty="0"/>
                  <a:t>初速度は０なので右辺は位置エネルギーだけ考える。初期の高さは</a:t>
                </a:r>
                <a:r>
                  <a:rPr lang="en-US" altLang="ja-JP" b="0" dirty="0"/>
                  <a:t>H</a:t>
                </a:r>
                <a:r>
                  <a:rPr lang="ja-JP" altLang="en-US" b="0" dirty="0"/>
                  <a:t>とする。</a:t>
                </a:r>
                <a:endParaRPr lang="en-US" altLang="ja-JP" b="0" dirty="0"/>
              </a:p>
            </p:txBody>
          </p:sp>
        </mc:Choice>
        <mc:Fallback xmlns="">
          <p:sp>
            <p:nvSpPr>
              <p:cNvPr id="6" name="コンテンツ プレースホルダー 5"/>
              <p:cNvSpPr>
                <a:spLocks noGrp="1" noRot="1" noChangeAspect="1" noMove="1" noResize="1" noEditPoints="1" noAdjustHandles="1" noChangeArrowheads="1" noChangeShapeType="1" noTextEdit="1"/>
              </p:cNvSpPr>
              <p:nvPr>
                <p:ph idx="1"/>
              </p:nvPr>
            </p:nvSpPr>
            <p:spPr>
              <a:xfrm>
                <a:off x="330199" y="1447136"/>
                <a:ext cx="11440887" cy="4704129"/>
              </a:xfrm>
              <a:blipFill rotWithShape="0">
                <a:blip r:embed="rId2"/>
                <a:stretch>
                  <a:fillRect l="-959" t="-246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C3A1C05F-5BB6-4225-95AA-99F436D9F365}"/>
                  </a:ext>
                </a:extLst>
              </p:cNvPr>
              <p:cNvSpPr txBox="1"/>
              <p:nvPr/>
            </p:nvSpPr>
            <p:spPr>
              <a:xfrm>
                <a:off x="330199" y="5391200"/>
                <a:ext cx="11324772" cy="862608"/>
              </a:xfrm>
              <a:prstGeom prst="rect">
                <a:avLst/>
              </a:prstGeom>
              <a:noFill/>
            </p:spPr>
            <p:txBody>
              <a:bodyPr wrap="square" rtlCol="0">
                <a:spAutoFit/>
              </a:bodyPr>
              <a:lstStyle/>
              <a:p>
                <a:r>
                  <a:rPr kumimoji="1" lang="ja-JP" altLang="en-US" sz="2400" dirty="0"/>
                  <a:t>シュワルツシルト半径とは星の中心からある半径の球面内では光も脱出できないほど曲がった時空領域が存在し、この半径のことを指す。ここでは</a:t>
                </a:r>
                <a14:m>
                  <m:oMath xmlns:m="http://schemas.openxmlformats.org/officeDocument/2006/math">
                    <m:r>
                      <a:rPr kumimoji="1" lang="en-US" altLang="ja-JP" sz="2400" b="0" i="1" smtClean="0">
                        <a:latin typeface="Cambria Math" panose="02040503050406030204" pitchFamily="18" charset="0"/>
                      </a:rPr>
                      <m:t>𝑎</m:t>
                    </m:r>
                    <m:r>
                      <a:rPr lang="ja-JP" altLang="en-US" sz="2400" i="1">
                        <a:latin typeface="Cambria Math" panose="02040503050406030204" pitchFamily="18" charset="0"/>
                      </a:rPr>
                      <m:t>と</m:t>
                    </m:r>
                  </m:oMath>
                </a14:m>
                <a:r>
                  <a:rPr kumimoji="1" lang="ja-JP" altLang="en-US" sz="2400" dirty="0"/>
                  <a:t>している。</a:t>
                </a:r>
              </a:p>
            </p:txBody>
          </p:sp>
        </mc:Choice>
        <mc:Fallback xmlns="">
          <p:sp>
            <p:nvSpPr>
              <p:cNvPr id="2" name="テキスト ボックス 1">
                <a:extLst>
                  <a:ext uri="{FF2B5EF4-FFF2-40B4-BE49-F238E27FC236}">
                    <a16:creationId xmlns:a16="http://schemas.microsoft.com/office/drawing/2014/main" xmlns:a14="http://schemas.microsoft.com/office/drawing/2010/main" xmlns="" id="{C3A1C05F-5BB6-4225-95AA-99F436D9F365}"/>
                  </a:ext>
                </a:extLst>
              </p:cNvPr>
              <p:cNvSpPr txBox="1">
                <a:spLocks noRot="1" noChangeAspect="1" noMove="1" noResize="1" noEditPoints="1" noAdjustHandles="1" noChangeArrowheads="1" noChangeShapeType="1" noTextEdit="1"/>
              </p:cNvSpPr>
              <p:nvPr/>
            </p:nvSpPr>
            <p:spPr>
              <a:xfrm>
                <a:off x="330199" y="5391200"/>
                <a:ext cx="11324772" cy="862608"/>
              </a:xfrm>
              <a:prstGeom prst="rect">
                <a:avLst/>
              </a:prstGeom>
              <a:blipFill rotWithShape="0">
                <a:blip r:embed="rId3"/>
                <a:stretch>
                  <a:fillRect l="-807" t="-5634" b="-845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3430814" y="6226240"/>
                <a:ext cx="5330372" cy="492443"/>
              </a:xfrm>
              <a:prstGeom prst="rect">
                <a:avLst/>
              </a:prstGeom>
              <a:noFill/>
            </p:spPr>
            <p:txBody>
              <a:bodyPr wrap="square" rtlCol="0">
                <a:spAutoFit/>
              </a:bodyPr>
              <a:lstStyle/>
              <a:p>
                <a14:m>
                  <m:oMath xmlns:m="http://schemas.openxmlformats.org/officeDocument/2006/math">
                    <m:r>
                      <a:rPr kumimoji="1" lang="en-US" altLang="ja-JP" b="1" i="1" smtClean="0">
                        <a:latin typeface="Cambria Math" panose="02040503050406030204" pitchFamily="18" charset="0"/>
                      </a:rPr>
                      <m:t>𝒂</m:t>
                    </m:r>
                    <m:r>
                      <a:rPr kumimoji="1" lang="en-US" altLang="ja-JP" b="1" i="1" smtClean="0">
                        <a:latin typeface="Cambria Math" panose="02040503050406030204" pitchFamily="18" charset="0"/>
                      </a:rPr>
                      <m:t>=</m:t>
                    </m:r>
                    <m:f>
                      <m:fPr>
                        <m:ctrlPr>
                          <a:rPr kumimoji="1" lang="en-US" altLang="ja-JP" b="1" i="1" smtClean="0">
                            <a:latin typeface="Cambria Math" panose="02040503050406030204" pitchFamily="18" charset="0"/>
                          </a:rPr>
                        </m:ctrlPr>
                      </m:fPr>
                      <m:num>
                        <m:r>
                          <a:rPr kumimoji="1" lang="en-US" altLang="ja-JP" b="1" i="1" smtClean="0">
                            <a:latin typeface="Cambria Math" panose="02040503050406030204" pitchFamily="18" charset="0"/>
                          </a:rPr>
                          <m:t>𝟐</m:t>
                        </m:r>
                        <m:r>
                          <a:rPr kumimoji="1" lang="en-US" altLang="ja-JP" b="1" i="1" smtClean="0">
                            <a:latin typeface="Cambria Math" panose="02040503050406030204" pitchFamily="18" charset="0"/>
                          </a:rPr>
                          <m:t>𝑮𝑴</m:t>
                        </m:r>
                      </m:num>
                      <m:den>
                        <m:sSup>
                          <m:sSupPr>
                            <m:ctrlPr>
                              <a:rPr kumimoji="1" lang="en-US" altLang="ja-JP" b="1" i="1" smtClean="0">
                                <a:latin typeface="Cambria Math" panose="02040503050406030204" pitchFamily="18" charset="0"/>
                              </a:rPr>
                            </m:ctrlPr>
                          </m:sSupPr>
                          <m:e>
                            <m:r>
                              <a:rPr kumimoji="1" lang="en-US" altLang="ja-JP" b="1" i="1" smtClean="0">
                                <a:latin typeface="Cambria Math" panose="02040503050406030204" pitchFamily="18" charset="0"/>
                              </a:rPr>
                              <m:t>𝒄</m:t>
                            </m:r>
                          </m:e>
                          <m:sup>
                            <m:r>
                              <a:rPr kumimoji="1" lang="en-US" altLang="ja-JP" b="1" i="1" smtClean="0">
                                <a:latin typeface="Cambria Math" panose="02040503050406030204" pitchFamily="18" charset="0"/>
                              </a:rPr>
                              <m:t>𝟐</m:t>
                            </m:r>
                          </m:sup>
                        </m:sSup>
                      </m:den>
                    </m:f>
                    <m:r>
                      <a:rPr kumimoji="1" lang="en-US" altLang="ja-JP" b="1" i="1" smtClean="0">
                        <a:latin typeface="Cambria Math" panose="02040503050406030204" pitchFamily="18" charset="0"/>
                      </a:rPr>
                      <m:t>,</m:t>
                    </m:r>
                    <m:r>
                      <a:rPr kumimoji="1" lang="en-US" altLang="ja-JP" b="1" i="1" smtClean="0">
                        <a:latin typeface="Cambria Math" panose="02040503050406030204" pitchFamily="18" charset="0"/>
                      </a:rPr>
                      <m:t>𝒄</m:t>
                    </m:r>
                    <m:r>
                      <a:rPr kumimoji="1" lang="en-US" altLang="ja-JP" b="1" i="1" smtClean="0">
                        <a:latin typeface="Cambria Math" panose="02040503050406030204" pitchFamily="18" charset="0"/>
                      </a:rPr>
                      <m:t>:</m:t>
                    </m:r>
                    <m:r>
                      <a:rPr lang="ja-JP" altLang="en-US" b="1" i="1">
                        <a:latin typeface="Cambria Math" panose="02040503050406030204" pitchFamily="18" charset="0"/>
                      </a:rPr>
                      <m:t>光速度</m:t>
                    </m:r>
                    <m:r>
                      <a:rPr lang="en-US" altLang="ja-JP" b="1" i="1" smtClean="0">
                        <a:latin typeface="Cambria Math" panose="02040503050406030204" pitchFamily="18" charset="0"/>
                      </a:rPr>
                      <m:t>,</m:t>
                    </m:r>
                    <m:r>
                      <a:rPr kumimoji="1" lang="en-US" altLang="ja-JP" b="1" i="1" smtClean="0">
                        <a:latin typeface="Cambria Math" panose="02040503050406030204" pitchFamily="18" charset="0"/>
                      </a:rPr>
                      <m:t> </m:t>
                    </m:r>
                    <m:r>
                      <a:rPr kumimoji="1" lang="en-US" altLang="ja-JP" b="1" i="1" smtClean="0">
                        <a:latin typeface="Cambria Math" panose="02040503050406030204" pitchFamily="18" charset="0"/>
                      </a:rPr>
                      <m:t>𝑮</m:t>
                    </m:r>
                    <m:r>
                      <a:rPr kumimoji="1" lang="en-US" altLang="ja-JP" b="1" i="1" smtClean="0">
                        <a:latin typeface="Cambria Math" panose="02040503050406030204" pitchFamily="18" charset="0"/>
                      </a:rPr>
                      <m:t>:</m:t>
                    </m:r>
                  </m:oMath>
                </a14:m>
                <a:r>
                  <a:rPr kumimoji="1" lang="ja-JP" altLang="en-US" dirty="0"/>
                  <a:t>万有引力定数</a:t>
                </a:r>
                <a:r>
                  <a:rPr kumimoji="1" lang="en-US" altLang="ja-JP" dirty="0"/>
                  <a:t>,</a:t>
                </a:r>
                <a14:m>
                  <m:oMath xmlns:m="http://schemas.openxmlformats.org/officeDocument/2006/math">
                    <m:r>
                      <a:rPr kumimoji="1" lang="en-US" altLang="ja-JP" i="1" smtClean="0">
                        <a:latin typeface="Cambria Math" panose="02040503050406030204" pitchFamily="18" charset="0"/>
                      </a:rPr>
                      <m:t> </m:t>
                    </m:r>
                    <m:r>
                      <a:rPr kumimoji="1" lang="en-US" altLang="ja-JP" b="1" i="1" smtClean="0">
                        <a:latin typeface="Cambria Math" panose="02040503050406030204" pitchFamily="18" charset="0"/>
                      </a:rPr>
                      <m:t>𝑴</m:t>
                    </m:r>
                  </m:oMath>
                </a14:m>
                <a:r>
                  <a:rPr kumimoji="1" lang="en-US" altLang="ja-JP" dirty="0"/>
                  <a:t>:</a:t>
                </a:r>
                <a:r>
                  <a:rPr kumimoji="1" lang="ja-JP" altLang="en-US" dirty="0"/>
                  <a:t>天体の質量</a:t>
                </a:r>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3430814" y="6226240"/>
                <a:ext cx="5330372" cy="492443"/>
              </a:xfrm>
              <a:prstGeom prst="rect">
                <a:avLst/>
              </a:prstGeom>
              <a:blipFill rotWithShape="0">
                <a:blip r:embed="rId4"/>
                <a:stretch>
                  <a:fillRect b="-7407"/>
                </a:stretch>
              </a:blipFill>
            </p:spPr>
            <p:txBody>
              <a:bodyPr/>
              <a:lstStyle/>
              <a:p>
                <a:r>
                  <a:rPr lang="ja-JP" altLang="en-US">
                    <a:noFill/>
                  </a:rPr>
                  <a:t> </a:t>
                </a:r>
              </a:p>
            </p:txBody>
          </p:sp>
        </mc:Fallback>
      </mc:AlternateContent>
      <p:sp>
        <p:nvSpPr>
          <p:cNvPr id="5" name="テキスト ボックス 4"/>
          <p:cNvSpPr txBox="1"/>
          <p:nvPr/>
        </p:nvSpPr>
        <p:spPr>
          <a:xfrm>
            <a:off x="7812810" y="2667459"/>
            <a:ext cx="4223658" cy="923330"/>
          </a:xfrm>
          <a:prstGeom prst="rect">
            <a:avLst/>
          </a:prstGeom>
          <a:noFill/>
        </p:spPr>
        <p:txBody>
          <a:bodyPr wrap="square" rtlCol="0">
            <a:spAutoFit/>
          </a:bodyPr>
          <a:lstStyle/>
          <a:p>
            <a:r>
              <a:rPr kumimoji="1" lang="en-US" altLang="ja-JP" b="1" dirty="0"/>
              <a:t>※</a:t>
            </a:r>
            <a:r>
              <a:rPr kumimoji="1" lang="ja-JP" altLang="en-US" b="1" dirty="0"/>
              <a:t>擬ニュートンポテンシャルとは、ブラックホール周辺の相対論的現象を模倣する式である。</a:t>
            </a:r>
          </a:p>
        </p:txBody>
      </p:sp>
      <p:sp>
        <p:nvSpPr>
          <p:cNvPr id="7" name="スライド番号プレースホルダー 6">
            <a:extLst>
              <a:ext uri="{FF2B5EF4-FFF2-40B4-BE49-F238E27FC236}">
                <a16:creationId xmlns:a16="http://schemas.microsoft.com/office/drawing/2014/main" id="{6154C5BC-1CD6-460F-BD87-28088C2A9BF0}"/>
              </a:ext>
            </a:extLst>
          </p:cNvPr>
          <p:cNvSpPr>
            <a:spLocks noGrp="1"/>
          </p:cNvSpPr>
          <p:nvPr>
            <p:ph type="sldNum" sz="quarter" idx="12"/>
          </p:nvPr>
        </p:nvSpPr>
        <p:spPr/>
        <p:txBody>
          <a:bodyPr/>
          <a:lstStyle/>
          <a:p>
            <a:fld id="{6BFF84B9-C1DE-4D2E-B324-C769835166AA}" type="slidenum">
              <a:rPr kumimoji="1" lang="ja-JP" altLang="en-US" smtClean="0"/>
              <a:t>7</a:t>
            </a:fld>
            <a:endParaRPr kumimoji="1" lang="ja-JP" altLang="en-US" dirty="0"/>
          </a:p>
        </p:txBody>
      </p:sp>
    </p:spTree>
    <p:extLst>
      <p:ext uri="{BB962C8B-B14F-4D97-AF65-F5344CB8AC3E}">
        <p14:creationId xmlns:p14="http://schemas.microsoft.com/office/powerpoint/2010/main" val="109750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E1DD58-16E2-49D7-A86D-AF5971F65EEB}"/>
              </a:ext>
            </a:extLst>
          </p:cNvPr>
          <p:cNvSpPr>
            <a:spLocks noGrp="1"/>
          </p:cNvSpPr>
          <p:nvPr>
            <p:ph type="title"/>
          </p:nvPr>
        </p:nvSpPr>
        <p:spPr/>
        <p:txBody>
          <a:bodyPr/>
          <a:lstStyle/>
          <a:p>
            <a:r>
              <a:rPr lang="ja-JP" altLang="en-US" dirty="0"/>
              <a:t>最速降下線が満たす</a:t>
            </a:r>
            <a:r>
              <a:rPr kumimoji="1" lang="ja-JP" altLang="en-US" dirty="0"/>
              <a:t>微分方程式</a:t>
            </a:r>
            <a:r>
              <a:rPr kumimoji="1" lang="en-US" altLang="ja-JP" dirty="0"/>
              <a:t>(1)</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DA09A76-111A-4BB1-9D23-82416B16A4D4}"/>
                  </a:ext>
                </a:extLst>
              </p:cNvPr>
              <p:cNvSpPr>
                <a:spLocks noGrp="1"/>
              </p:cNvSpPr>
              <p:nvPr>
                <p:ph idx="1"/>
              </p:nvPr>
            </p:nvSpPr>
            <p:spPr>
              <a:xfrm>
                <a:off x="838200" y="1689889"/>
                <a:ext cx="10515600" cy="2274427"/>
              </a:xfrm>
            </p:spPr>
            <p:txBody>
              <a:bodyPr/>
              <a:lstStyle/>
              <a:p>
                <a:pPr marL="0" indent="0">
                  <a:buNone/>
                </a:pPr>
                <a:r>
                  <a:rPr lang="ja-JP" altLang="en-US" dirty="0"/>
                  <a:t>エネルギー保存の式を最速降下線問題の解法で解いていくと、最速降下線が満たす微分方程式は次のようになる。</a:t>
                </a:r>
                <a:endParaRPr lang="en-US" altLang="ja-JP" dirty="0"/>
              </a:p>
              <a:p>
                <a:pPr marL="0" indent="0">
                  <a:buNone/>
                </a:pPr>
                <a:endParaRPr lang="en-US" altLang="ja-JP" dirty="0"/>
              </a:p>
              <a:p>
                <a:pPr marL="0" indent="0">
                  <a:buNone/>
                </a:pPr>
                <a14:m>
                  <m:oMathPara xmlns:m="http://schemas.openxmlformats.org/officeDocument/2006/math">
                    <m:oMathParaPr>
                      <m:jc m:val="centerGroup"/>
                    </m:oMathParaPr>
                    <m:oMath xmlns:m="http://schemas.openxmlformats.org/officeDocument/2006/math">
                      <m:f>
                        <m:fPr>
                          <m:ctrlPr>
                            <a:rPr lang="en-US" altLang="ja-JP" i="1" smtClean="0">
                              <a:latin typeface="Cambria Math" panose="02040503050406030204" pitchFamily="18" charset="0"/>
                            </a:rPr>
                          </m:ctrlPr>
                        </m:fPr>
                        <m:num>
                          <m:r>
                            <a:rPr lang="en-US" altLang="ja-JP" b="0" i="1" smtClean="0">
                              <a:latin typeface="Cambria Math" panose="02040503050406030204" pitchFamily="18" charset="0"/>
                            </a:rPr>
                            <m:t>2</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𝑦</m:t>
                              </m:r>
                            </m:e>
                            <m:sup>
                              <m:r>
                                <a:rPr lang="en-US" altLang="ja-JP" b="0" i="1" smtClean="0">
                                  <a:latin typeface="Cambria Math" panose="02040503050406030204" pitchFamily="18" charset="0"/>
                                </a:rPr>
                                <m:t>′′</m:t>
                              </m:r>
                            </m:sup>
                          </m:sSup>
                        </m:num>
                        <m:den>
                          <m:r>
                            <a:rPr lang="en-US" altLang="ja-JP" b="0" i="1" smtClean="0">
                              <a:latin typeface="Cambria Math" panose="02040503050406030204" pitchFamily="18" charset="0"/>
                            </a:rPr>
                            <m:t>1+</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m:t>
                              </m:r>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𝑦</m:t>
                                  </m:r>
                                </m:e>
                                <m:sup>
                                  <m:r>
                                    <a:rPr lang="en-US" altLang="ja-JP" b="0" i="1" smtClean="0">
                                      <a:latin typeface="Cambria Math" panose="02040503050406030204" pitchFamily="18" charset="0"/>
                                    </a:rPr>
                                    <m:t>′</m:t>
                                  </m:r>
                                </m:sup>
                              </m:sSup>
                              <m:r>
                                <a:rPr lang="en-US" altLang="ja-JP" b="0" i="1" smtClean="0">
                                  <a:latin typeface="Cambria Math" panose="02040503050406030204" pitchFamily="18" charset="0"/>
                                </a:rPr>
                                <m:t>)</m:t>
                              </m:r>
                            </m:e>
                            <m:sup>
                              <m:r>
                                <a:rPr lang="en-US" altLang="ja-JP" b="0" i="1" smtClean="0">
                                  <a:latin typeface="Cambria Math" panose="02040503050406030204" pitchFamily="18" charset="0"/>
                                </a:rPr>
                                <m:t>2</m:t>
                              </m:r>
                            </m:sup>
                          </m:sSup>
                        </m:den>
                      </m:f>
                      <m:r>
                        <a:rPr lang="en-US" altLang="ja-JP" b="0" i="1" smtClean="0">
                          <a:latin typeface="Cambria Math" panose="02040503050406030204" pitchFamily="18" charset="0"/>
                        </a:rPr>
                        <m:t>+</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1</m:t>
                          </m:r>
                        </m:num>
                        <m:den>
                          <m:r>
                            <a:rPr lang="en-US" altLang="ja-JP" b="0" i="1" smtClean="0">
                              <a:latin typeface="Cambria Math" panose="02040503050406030204" pitchFamily="18" charset="0"/>
                            </a:rPr>
                            <m:t>𝐶</m:t>
                          </m:r>
                          <m:r>
                            <a:rPr lang="en-US" altLang="ja-JP" b="0" i="1" smtClean="0">
                              <a:latin typeface="Cambria Math" panose="02040503050406030204" pitchFamily="18" charset="0"/>
                            </a:rPr>
                            <m:t>−</m:t>
                          </m:r>
                          <m:r>
                            <a:rPr lang="en-US" altLang="ja-JP" b="0" i="1" smtClean="0">
                              <a:latin typeface="Cambria Math" panose="02040503050406030204" pitchFamily="18" charset="0"/>
                            </a:rPr>
                            <m:t>𝑉</m:t>
                          </m:r>
                        </m:den>
                      </m:f>
                      <m:d>
                        <m:dPr>
                          <m:ctrlPr>
                            <a:rPr lang="en-US" altLang="ja-JP" b="0" i="1" smtClean="0">
                              <a:latin typeface="Cambria Math" panose="02040503050406030204" pitchFamily="18" charset="0"/>
                            </a:rPr>
                          </m:ctrlPr>
                        </m:dPr>
                        <m:e>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𝑦</m:t>
                              </m:r>
                            </m:e>
                            <m:sup>
                              <m:r>
                                <a:rPr lang="en-US" altLang="ja-JP" b="0" i="1" smtClean="0">
                                  <a:latin typeface="Cambria Math" panose="02040503050406030204" pitchFamily="18" charset="0"/>
                                </a:rPr>
                                <m:t>′</m:t>
                              </m:r>
                            </m:sup>
                          </m:sSup>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𝑉</m:t>
                              </m:r>
                            </m:e>
                            <m:sup>
                              <m:r>
                                <a:rPr lang="en-US" altLang="ja-JP" b="0" i="1" smtClean="0">
                                  <a:latin typeface="Cambria Math" panose="02040503050406030204" pitchFamily="18" charset="0"/>
                                </a:rPr>
                                <m:t>′</m:t>
                              </m:r>
                            </m:sup>
                          </m:sSup>
                          <m:r>
                            <a:rPr lang="en-US" altLang="ja-JP" b="0" i="1" smtClean="0">
                              <a:latin typeface="Cambria Math" panose="02040503050406030204" pitchFamily="18" charset="0"/>
                            </a:rPr>
                            <m:t>−</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1+</m:t>
                              </m:r>
                              <m:sSup>
                                <m:sSupPr>
                                  <m:ctrlPr>
                                    <a:rPr lang="en-US" altLang="ja-JP" b="0" i="1" smtClean="0">
                                      <a:latin typeface="Cambria Math" panose="02040503050406030204" pitchFamily="18" charset="0"/>
                                    </a:rPr>
                                  </m:ctrlPr>
                                </m:sSupPr>
                                <m:e>
                                  <m:d>
                                    <m:dPr>
                                      <m:ctrlPr>
                                        <a:rPr lang="en-US" altLang="ja-JP" b="0" i="1" smtClean="0">
                                          <a:latin typeface="Cambria Math" panose="02040503050406030204" pitchFamily="18" charset="0"/>
                                        </a:rPr>
                                      </m:ctrlPr>
                                    </m:dPr>
                                    <m:e>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𝑦</m:t>
                                          </m:r>
                                        </m:e>
                                        <m:sup>
                                          <m:r>
                                            <a:rPr lang="en-US" altLang="ja-JP" b="0" i="1" smtClean="0">
                                              <a:latin typeface="Cambria Math" panose="02040503050406030204" pitchFamily="18" charset="0"/>
                                            </a:rPr>
                                            <m:t>′</m:t>
                                          </m:r>
                                        </m:sup>
                                      </m:sSup>
                                    </m:e>
                                  </m:d>
                                </m:e>
                                <m:sup>
                                  <m:r>
                                    <a:rPr lang="en-US" altLang="ja-JP" b="0" i="1" smtClean="0">
                                      <a:latin typeface="Cambria Math" panose="02040503050406030204" pitchFamily="18" charset="0"/>
                                    </a:rPr>
                                    <m:t>2</m:t>
                                  </m:r>
                                </m:sup>
                              </m:sSup>
                            </m:e>
                          </m:d>
                          <m:r>
                            <a:rPr lang="en-US" altLang="ja-JP" b="0" i="1" smtClean="0">
                              <a:latin typeface="Cambria Math" panose="02040503050406030204" pitchFamily="18" charset="0"/>
                            </a:rPr>
                            <m:t>𝑓</m:t>
                          </m:r>
                        </m:e>
                      </m:d>
                      <m:r>
                        <a:rPr lang="en-US" altLang="ja-JP" b="0" i="1" smtClean="0">
                          <a:latin typeface="Cambria Math" panose="02040503050406030204" pitchFamily="18" charset="0"/>
                        </a:rPr>
                        <m:t>=0</m:t>
                      </m:r>
                    </m:oMath>
                  </m:oMathPara>
                </a14:m>
                <a:endParaRPr lang="en-US" altLang="ja-JP" dirty="0"/>
              </a:p>
              <a:p>
                <a:pPr marL="0" indent="0">
                  <a:buNone/>
                </a:pPr>
                <a:endParaRPr lang="en-US" altLang="ja-JP" dirty="0"/>
              </a:p>
            </p:txBody>
          </p:sp>
        </mc:Choice>
        <mc:Fallback xmlns="">
          <p:sp>
            <p:nvSpPr>
              <p:cNvPr id="3" name="コンテンツ プレースホルダー 2">
                <a:extLst>
                  <a:ext uri="{FF2B5EF4-FFF2-40B4-BE49-F238E27FC236}">
                    <a16:creationId xmlns:a16="http://schemas.microsoft.com/office/drawing/2014/main" id="{ADA09A76-111A-4BB1-9D23-82416B16A4D4}"/>
                  </a:ext>
                </a:extLst>
              </p:cNvPr>
              <p:cNvSpPr>
                <a:spLocks noGrp="1" noRot="1" noChangeAspect="1" noMove="1" noResize="1" noEditPoints="1" noAdjustHandles="1" noChangeArrowheads="1" noChangeShapeType="1" noTextEdit="1"/>
              </p:cNvSpPr>
              <p:nvPr>
                <p:ph idx="1"/>
              </p:nvPr>
            </p:nvSpPr>
            <p:spPr>
              <a:xfrm>
                <a:off x="838200" y="1689889"/>
                <a:ext cx="10515600" cy="2274427"/>
              </a:xfrm>
              <a:blipFill>
                <a:blip r:embed="rId2"/>
                <a:stretch>
                  <a:fillRect l="-1217" t="-455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05C1A1C4-FF2C-43B6-BB53-8029C686D5F2}"/>
                  </a:ext>
                </a:extLst>
              </p:cNvPr>
              <p:cNvSpPr txBox="1"/>
              <p:nvPr/>
            </p:nvSpPr>
            <p:spPr>
              <a:xfrm>
                <a:off x="838200" y="3992010"/>
                <a:ext cx="2872540" cy="2729465"/>
              </a:xfrm>
              <a:prstGeom prst="rect">
                <a:avLst/>
              </a:prstGeom>
              <a:noFill/>
            </p:spPr>
            <p:txBody>
              <a:bodyPr wrap="square" rtlCol="0">
                <a:spAutoFit/>
              </a:bodyPr>
              <a:lstStyle/>
              <a:p>
                <a:pPr marL="342900" indent="-342900">
                  <a:buAutoNum type="alphaLcParenBoth"/>
                </a:pPr>
                <a:r>
                  <a:rPr lang="ja-JP" altLang="en-US" sz="1600" b="1" dirty="0"/>
                  <a:t>一定重力の場合</a:t>
                </a:r>
                <a:endParaRPr lang="en-US" altLang="ja-JP" sz="1600" b="1" dirty="0"/>
              </a:p>
              <a:p>
                <a:endParaRPr kumimoji="1" lang="en-US" altLang="ja-JP" sz="1600" dirty="0"/>
              </a:p>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𝑓</m:t>
                      </m:r>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𝑑𝑉</m:t>
                          </m:r>
                        </m:num>
                        <m:den>
                          <m:r>
                            <a:rPr kumimoji="1" lang="en-US" altLang="ja-JP" sz="2000" b="0" i="1" smtClean="0">
                              <a:latin typeface="Cambria Math" panose="02040503050406030204" pitchFamily="18" charset="0"/>
                            </a:rPr>
                            <m:t>𝑑𝑦</m:t>
                          </m:r>
                        </m:den>
                      </m:f>
                      <m:r>
                        <a:rPr lang="ja-JP" altLang="en-US" sz="2000" i="1">
                          <a:latin typeface="Cambria Math" panose="02040503050406030204" pitchFamily="18" charset="0"/>
                        </a:rPr>
                        <m:t>で</m:t>
                      </m:r>
                      <m:r>
                        <a:rPr lang="en-US" altLang="ja-JP" sz="2000" b="0" i="1" smtClean="0">
                          <a:latin typeface="Cambria Math" panose="02040503050406030204" pitchFamily="18" charset="0"/>
                        </a:rPr>
                        <m:t>𝑓</m:t>
                      </m:r>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𝑚𝑔</m:t>
                      </m:r>
                    </m:oMath>
                  </m:oMathPara>
                </a14:m>
                <a:endParaRPr kumimoji="1" lang="en-US" altLang="ja-JP" sz="2000" dirty="0"/>
              </a:p>
              <a:p>
                <a:pPr algn="ctr"/>
                <a:endParaRPr lang="en-US" altLang="ja-JP" sz="2000" dirty="0"/>
              </a:p>
              <a:p>
                <a:pPr algn="ct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panose="02040503050406030204" pitchFamily="18" charset="0"/>
                            </a:rPr>
                          </m:ctrlPr>
                        </m:sSupPr>
                        <m:e>
                          <m:r>
                            <a:rPr kumimoji="1" lang="en-US" altLang="ja-JP" sz="2000" b="0" i="1" smtClean="0">
                              <a:latin typeface="Cambria Math" panose="02040503050406030204" pitchFamily="18" charset="0"/>
                            </a:rPr>
                            <m:t>𝑉</m:t>
                          </m:r>
                        </m:e>
                        <m:sup>
                          <m:r>
                            <a:rPr kumimoji="1" lang="en-US" altLang="ja-JP" sz="2000" b="0" i="1" smtClean="0">
                              <a:latin typeface="Cambria Math" panose="02040503050406030204" pitchFamily="18" charset="0"/>
                            </a:rPr>
                            <m:t>′</m:t>
                          </m:r>
                        </m:sup>
                      </m:sSup>
                      <m:r>
                        <a:rPr kumimoji="1" lang="en-US" altLang="ja-JP" sz="2000" b="0" i="1" smtClean="0">
                          <a:latin typeface="Cambria Math" panose="02040503050406030204" pitchFamily="18" charset="0"/>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𝑑𝑉</m:t>
                          </m:r>
                        </m:num>
                        <m:den>
                          <m:r>
                            <a:rPr kumimoji="1" lang="en-US" altLang="ja-JP" sz="2000" b="0" i="1" smtClean="0">
                              <a:latin typeface="Cambria Math" panose="02040503050406030204" pitchFamily="18" charset="0"/>
                            </a:rPr>
                            <m:t>𝑑𝑥</m:t>
                          </m:r>
                        </m:den>
                      </m:f>
                      <m:r>
                        <a:rPr lang="ja-JP" altLang="en-US" sz="2000" i="1">
                          <a:latin typeface="Cambria Math" panose="02040503050406030204" pitchFamily="18" charset="0"/>
                        </a:rPr>
                        <m:t>で</m:t>
                      </m:r>
                      <m:sSup>
                        <m:sSupPr>
                          <m:ctrlPr>
                            <a:rPr lang="en-US" altLang="ja-JP" sz="2000" i="1" smtClean="0">
                              <a:latin typeface="Cambria Math" panose="02040503050406030204" pitchFamily="18" charset="0"/>
                            </a:rPr>
                          </m:ctrlPr>
                        </m:sSupPr>
                        <m:e>
                          <m:r>
                            <a:rPr lang="en-US" altLang="ja-JP" sz="2000" b="0" i="1" smtClean="0">
                              <a:latin typeface="Cambria Math" panose="02040503050406030204" pitchFamily="18" charset="0"/>
                            </a:rPr>
                            <m:t>𝑉</m:t>
                          </m:r>
                        </m:e>
                        <m:sup>
                          <m:r>
                            <a:rPr lang="en-US" altLang="ja-JP" sz="2000" b="0" i="1" smtClean="0">
                              <a:latin typeface="Cambria Math" panose="02040503050406030204" pitchFamily="18" charset="0"/>
                            </a:rPr>
                            <m:t>′</m:t>
                          </m:r>
                        </m:sup>
                      </m:sSup>
                      <m:r>
                        <a:rPr lang="en-US" altLang="ja-JP" sz="2000" b="0" i="1" smtClean="0">
                          <a:latin typeface="Cambria Math" panose="02040503050406030204" pitchFamily="18" charset="0"/>
                        </a:rPr>
                        <m:t>=</m:t>
                      </m:r>
                      <m:r>
                        <a:rPr lang="en-US" altLang="ja-JP" sz="2000" b="0" i="1" smtClean="0">
                          <a:latin typeface="Cambria Math" panose="02040503050406030204" pitchFamily="18" charset="0"/>
                        </a:rPr>
                        <m:t>𝑚𝑔</m:t>
                      </m:r>
                      <m:sSup>
                        <m:sSupPr>
                          <m:ctrlPr>
                            <a:rPr lang="en-US" altLang="ja-JP" sz="2000" b="0" i="1" smtClean="0">
                              <a:latin typeface="Cambria Math" panose="02040503050406030204" pitchFamily="18" charset="0"/>
                            </a:rPr>
                          </m:ctrlPr>
                        </m:sSupPr>
                        <m:e>
                          <m:r>
                            <a:rPr lang="en-US" altLang="ja-JP" sz="2000" b="0" i="1" smtClean="0">
                              <a:latin typeface="Cambria Math" panose="02040503050406030204" pitchFamily="18" charset="0"/>
                            </a:rPr>
                            <m:t>𝑉</m:t>
                          </m:r>
                        </m:e>
                        <m:sup>
                          <m:r>
                            <a:rPr lang="en-US" altLang="ja-JP" sz="2000" b="0" i="1" smtClean="0">
                              <a:latin typeface="Cambria Math" panose="02040503050406030204" pitchFamily="18" charset="0"/>
                            </a:rPr>
                            <m:t>′</m:t>
                          </m:r>
                        </m:sup>
                      </m:sSup>
                    </m:oMath>
                  </m:oMathPara>
                </a14:m>
                <a:endParaRPr kumimoji="1" lang="en-US" altLang="ja-JP" sz="2000" dirty="0"/>
              </a:p>
              <a:p>
                <a:pPr algn="ctr"/>
                <a:endParaRPr lang="en-US" altLang="ja-JP" sz="2000" dirty="0"/>
              </a:p>
              <a:p>
                <a:pPr algn="ct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𝐶</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𝑚𝑔𝐻</m:t>
                      </m:r>
                    </m:oMath>
                  </m:oMathPara>
                </a14:m>
                <a:endParaRPr kumimoji="1" lang="en-US" altLang="ja-JP" sz="2000" b="0" dirty="0"/>
              </a:p>
            </p:txBody>
          </p:sp>
        </mc:Choice>
        <mc:Fallback xmlns="">
          <p:sp>
            <p:nvSpPr>
              <p:cNvPr id="4" name="テキスト ボックス 3">
                <a:extLst>
                  <a:ext uri="{FF2B5EF4-FFF2-40B4-BE49-F238E27FC236}">
                    <a16:creationId xmlns:a16="http://schemas.microsoft.com/office/drawing/2014/main" xmlns:a14="http://schemas.microsoft.com/office/drawing/2010/main" xmlns="" id="{05C1A1C4-FF2C-43B6-BB53-8029C686D5F2}"/>
                  </a:ext>
                </a:extLst>
              </p:cNvPr>
              <p:cNvSpPr txBox="1">
                <a:spLocks noRot="1" noChangeAspect="1" noMove="1" noResize="1" noEditPoints="1" noAdjustHandles="1" noChangeArrowheads="1" noChangeShapeType="1" noTextEdit="1"/>
              </p:cNvSpPr>
              <p:nvPr/>
            </p:nvSpPr>
            <p:spPr>
              <a:xfrm>
                <a:off x="838200" y="3992010"/>
                <a:ext cx="2872540" cy="2729465"/>
              </a:xfrm>
              <a:prstGeom prst="rect">
                <a:avLst/>
              </a:prstGeom>
              <a:blipFill rotWithShape="0">
                <a:blip r:embed="rId3"/>
                <a:stretch>
                  <a:fillRect l="-1274" t="-1116" b="-111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F8901DFF-45FF-4FA5-8DF1-F597CAA01D08}"/>
                  </a:ext>
                </a:extLst>
              </p:cNvPr>
              <p:cNvSpPr txBox="1"/>
              <p:nvPr/>
            </p:nvSpPr>
            <p:spPr>
              <a:xfrm>
                <a:off x="4060721" y="3967235"/>
                <a:ext cx="3048001" cy="2789097"/>
              </a:xfrm>
              <a:prstGeom prst="rect">
                <a:avLst/>
              </a:prstGeom>
              <a:noFill/>
            </p:spPr>
            <p:txBody>
              <a:bodyPr wrap="square" rtlCol="0">
                <a:spAutoFit/>
              </a:bodyPr>
              <a:lstStyle/>
              <a:p>
                <a:r>
                  <a:rPr lang="en-US" altLang="ja-JP" sz="1600" dirty="0"/>
                  <a:t>(b)</a:t>
                </a:r>
                <a:r>
                  <a:rPr lang="en-US" altLang="ja-JP" sz="1600" b="1" dirty="0"/>
                  <a:t> </a:t>
                </a:r>
                <a:r>
                  <a:rPr lang="ja-JP" altLang="en-US" sz="1600" b="1" dirty="0"/>
                  <a:t>万有引力の場合</a:t>
                </a:r>
                <a:endParaRPr lang="en-US" altLang="ja-JP" sz="1600" b="1" dirty="0"/>
              </a:p>
              <a:p>
                <a:pPr algn="ctr"/>
                <a:endParaRPr kumimoji="1" lang="en-US" altLang="ja-JP" sz="1600" dirty="0"/>
              </a:p>
              <a:p>
                <a:pPr algn="ct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𝑓</m:t>
                      </m:r>
                      <m:r>
                        <a:rPr lang="en-US" altLang="ja-JP" b="0" i="1" smtClean="0">
                          <a:latin typeface="Cambria Math" panose="02040503050406030204" pitchFamily="18" charset="0"/>
                        </a:rPr>
                        <m:t>=−</m:t>
                      </m:r>
                      <m:r>
                        <a:rPr lang="en-US" altLang="ja-JP" b="0" i="1" smtClean="0">
                          <a:latin typeface="Cambria Math" panose="02040503050406030204" pitchFamily="18" charset="0"/>
                        </a:rPr>
                        <m:t>𝐺</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𝑀𝑚</m:t>
                          </m:r>
                        </m:num>
                        <m:den>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𝑦</m:t>
                              </m:r>
                            </m:e>
                            <m:sup>
                              <m:r>
                                <a:rPr lang="en-US" altLang="ja-JP" b="0" i="1" smtClean="0">
                                  <a:latin typeface="Cambria Math" panose="02040503050406030204" pitchFamily="18" charset="0"/>
                                </a:rPr>
                                <m:t>2</m:t>
                              </m:r>
                            </m:sup>
                          </m:sSup>
                        </m:den>
                      </m:f>
                    </m:oMath>
                  </m:oMathPara>
                </a14:m>
                <a:endParaRPr kumimoji="1" lang="en-US" altLang="ja-JP" dirty="0"/>
              </a:p>
              <a:p>
                <a:pPr algn="ctr"/>
                <a:endParaRPr lang="en-US" altLang="ja-JP" dirty="0"/>
              </a:p>
              <a:p>
                <a:pPr algn="ct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𝑉</m:t>
                          </m:r>
                        </m:e>
                        <m:sup>
                          <m:r>
                            <a:rPr lang="en-US" altLang="ja-JP" b="0" i="1" smtClean="0">
                              <a:latin typeface="Cambria Math" panose="02040503050406030204" pitchFamily="18" charset="0"/>
                            </a:rPr>
                            <m:t>′</m:t>
                          </m:r>
                        </m:sup>
                      </m:sSup>
                      <m:r>
                        <a:rPr lang="en-US" altLang="ja-JP" b="0" i="1" smtClean="0">
                          <a:latin typeface="Cambria Math" panose="02040503050406030204" pitchFamily="18" charset="0"/>
                        </a:rPr>
                        <m:t>=−</m:t>
                      </m:r>
                      <m:r>
                        <a:rPr lang="en-US" altLang="ja-JP" b="0" i="1" smtClean="0">
                          <a:latin typeface="Cambria Math" panose="02040503050406030204" pitchFamily="18" charset="0"/>
                        </a:rPr>
                        <m:t>𝐺</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𝑀𝑚</m:t>
                          </m:r>
                        </m:num>
                        <m:den>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𝑦</m:t>
                              </m:r>
                            </m:e>
                            <m:sup>
                              <m:r>
                                <a:rPr lang="en-US" altLang="ja-JP" b="0" i="1" smtClean="0">
                                  <a:latin typeface="Cambria Math" panose="02040503050406030204" pitchFamily="18" charset="0"/>
                                </a:rPr>
                                <m:t>2</m:t>
                              </m:r>
                            </m:sup>
                          </m:sSup>
                        </m:den>
                      </m:f>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𝑦</m:t>
                          </m:r>
                        </m:e>
                        <m:sup>
                          <m:r>
                            <a:rPr lang="en-US" altLang="ja-JP" b="0" i="1" smtClean="0">
                              <a:latin typeface="Cambria Math" panose="02040503050406030204" pitchFamily="18" charset="0"/>
                            </a:rPr>
                            <m:t>′</m:t>
                          </m:r>
                        </m:sup>
                      </m:sSup>
                    </m:oMath>
                  </m:oMathPara>
                </a14:m>
                <a:endParaRPr kumimoji="1" lang="en-US" altLang="ja-JP" dirty="0"/>
              </a:p>
              <a:p>
                <a:pPr algn="ctr"/>
                <a:endParaRPr lang="en-US" altLang="ja-JP" dirty="0"/>
              </a:p>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𝐶</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𝐺</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𝑀𝑚</m:t>
                          </m:r>
                        </m:num>
                        <m:den>
                          <m:r>
                            <a:rPr kumimoji="1" lang="en-US" altLang="ja-JP" b="0" i="1" smtClean="0">
                              <a:latin typeface="Cambria Math" panose="02040503050406030204" pitchFamily="18" charset="0"/>
                            </a:rPr>
                            <m:t>𝐻</m:t>
                          </m:r>
                        </m:den>
                      </m:f>
                    </m:oMath>
                  </m:oMathPara>
                </a14:m>
                <a:endParaRPr kumimoji="1" lang="en-US" altLang="ja-JP" dirty="0"/>
              </a:p>
            </p:txBody>
          </p:sp>
        </mc:Choice>
        <mc:Fallback xmlns="">
          <p:sp>
            <p:nvSpPr>
              <p:cNvPr id="5" name="テキスト ボックス 4">
                <a:extLst>
                  <a:ext uri="{FF2B5EF4-FFF2-40B4-BE49-F238E27FC236}">
                    <a16:creationId xmlns:a16="http://schemas.microsoft.com/office/drawing/2014/main" xmlns:a14="http://schemas.microsoft.com/office/drawing/2010/main" xmlns="" id="{F8901DFF-45FF-4FA5-8DF1-F597CAA01D08}"/>
                  </a:ext>
                </a:extLst>
              </p:cNvPr>
              <p:cNvSpPr txBox="1">
                <a:spLocks noRot="1" noChangeAspect="1" noMove="1" noResize="1" noEditPoints="1" noAdjustHandles="1" noChangeArrowheads="1" noChangeShapeType="1" noTextEdit="1"/>
              </p:cNvSpPr>
              <p:nvPr/>
            </p:nvSpPr>
            <p:spPr>
              <a:xfrm>
                <a:off x="4060721" y="3967235"/>
                <a:ext cx="3048001" cy="2789097"/>
              </a:xfrm>
              <a:prstGeom prst="rect">
                <a:avLst/>
              </a:prstGeom>
              <a:blipFill rotWithShape="0">
                <a:blip r:embed="rId4"/>
                <a:stretch>
                  <a:fillRect l="-1000" t="-109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70C7D76-8F7B-4BAE-8064-1BAE04B46220}"/>
                  </a:ext>
                </a:extLst>
              </p:cNvPr>
              <p:cNvSpPr txBox="1"/>
              <p:nvPr/>
            </p:nvSpPr>
            <p:spPr>
              <a:xfrm>
                <a:off x="7458703" y="3963516"/>
                <a:ext cx="3279059" cy="2877326"/>
              </a:xfrm>
              <a:prstGeom prst="rect">
                <a:avLst/>
              </a:prstGeom>
              <a:noFill/>
            </p:spPr>
            <p:txBody>
              <a:bodyPr wrap="square" rtlCol="0">
                <a:spAutoFit/>
              </a:bodyPr>
              <a:lstStyle/>
              <a:p>
                <a:r>
                  <a:rPr lang="en-US" altLang="ja-JP" sz="1600" dirty="0"/>
                  <a:t>(c) </a:t>
                </a:r>
                <a:r>
                  <a:rPr lang="ja-JP" altLang="en-US" sz="1600" b="1" dirty="0"/>
                  <a:t>擬ニュートンポテンシャルの場合</a:t>
                </a:r>
                <a:endParaRPr lang="en-US" altLang="ja-JP" sz="1600" b="1" dirty="0"/>
              </a:p>
              <a:p>
                <a:pPr algn="ctr"/>
                <a:endParaRPr kumimoji="1" lang="en-US" altLang="ja-JP" sz="1600" dirty="0"/>
              </a:p>
              <a:p>
                <a:pPr algn="ct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𝑓</m:t>
                      </m:r>
                      <m:r>
                        <a:rPr lang="en-US" altLang="ja-JP" b="0" i="1" smtClean="0">
                          <a:latin typeface="Cambria Math" panose="02040503050406030204" pitchFamily="18" charset="0"/>
                        </a:rPr>
                        <m:t>=−</m:t>
                      </m:r>
                      <m:r>
                        <a:rPr lang="en-US" altLang="ja-JP" b="0" i="1" smtClean="0">
                          <a:latin typeface="Cambria Math" panose="02040503050406030204" pitchFamily="18" charset="0"/>
                        </a:rPr>
                        <m:t>𝐺</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𝑀𝑚</m:t>
                          </m:r>
                        </m:num>
                        <m:den>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𝑎</m:t>
                              </m:r>
                              <m:r>
                                <a:rPr lang="en-US" altLang="ja-JP" b="0" i="1" smtClean="0">
                                  <a:latin typeface="Cambria Math" panose="02040503050406030204" pitchFamily="18" charset="0"/>
                                </a:rPr>
                                <m:t>)</m:t>
                              </m:r>
                            </m:e>
                            <m:sup>
                              <m:r>
                                <a:rPr lang="en-US" altLang="ja-JP" b="0" i="1" smtClean="0">
                                  <a:latin typeface="Cambria Math" panose="02040503050406030204" pitchFamily="18" charset="0"/>
                                </a:rPr>
                                <m:t>2</m:t>
                              </m:r>
                            </m:sup>
                          </m:sSup>
                        </m:den>
                      </m:f>
                    </m:oMath>
                  </m:oMathPara>
                </a14:m>
                <a:endParaRPr kumimoji="1" lang="en-US" altLang="ja-JP" dirty="0"/>
              </a:p>
              <a:p>
                <a:pPr algn="ctr"/>
                <a:endParaRPr lang="en-US" altLang="ja-JP" dirty="0"/>
              </a:p>
              <a:p>
                <a:pPr algn="ct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𝑉</m:t>
                          </m:r>
                        </m:e>
                        <m:sup>
                          <m:r>
                            <a:rPr lang="en-US" altLang="ja-JP" b="0" i="1" smtClean="0">
                              <a:latin typeface="Cambria Math" panose="02040503050406030204" pitchFamily="18" charset="0"/>
                            </a:rPr>
                            <m:t>′</m:t>
                          </m:r>
                        </m:sup>
                      </m:sSup>
                      <m:r>
                        <a:rPr lang="en-US" altLang="ja-JP" b="0" i="1" smtClean="0">
                          <a:latin typeface="Cambria Math" panose="02040503050406030204" pitchFamily="18" charset="0"/>
                        </a:rPr>
                        <m:t>=−</m:t>
                      </m:r>
                      <m:r>
                        <a:rPr lang="en-US" altLang="ja-JP" b="0" i="1" smtClean="0">
                          <a:latin typeface="Cambria Math" panose="02040503050406030204" pitchFamily="18" charset="0"/>
                        </a:rPr>
                        <m:t>𝐺</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𝑀𝑚</m:t>
                          </m:r>
                        </m:num>
                        <m:den>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m:t>
                              </m:r>
                              <m:r>
                                <a:rPr lang="en-US" altLang="ja-JP" b="0" i="1" smtClean="0">
                                  <a:latin typeface="Cambria Math" panose="02040503050406030204" pitchFamily="18" charset="0"/>
                                </a:rPr>
                                <m:t>𝑦</m:t>
                              </m:r>
                              <m:r>
                                <a:rPr lang="en-US" altLang="ja-JP" b="0" i="1" smtClean="0">
                                  <a:latin typeface="Cambria Math" panose="02040503050406030204" pitchFamily="18" charset="0"/>
                                </a:rPr>
                                <m:t>−</m:t>
                              </m:r>
                              <m:r>
                                <a:rPr lang="en-US" altLang="ja-JP" b="0" i="1" smtClean="0">
                                  <a:latin typeface="Cambria Math" panose="02040503050406030204" pitchFamily="18" charset="0"/>
                                </a:rPr>
                                <m:t>𝑎</m:t>
                              </m:r>
                              <m:r>
                                <a:rPr lang="en-US" altLang="ja-JP" b="0" i="1" smtClean="0">
                                  <a:latin typeface="Cambria Math" panose="02040503050406030204" pitchFamily="18" charset="0"/>
                                </a:rPr>
                                <m:t>)</m:t>
                              </m:r>
                            </m:e>
                            <m:sup>
                              <m:r>
                                <a:rPr lang="en-US" altLang="ja-JP" b="0" i="1" smtClean="0">
                                  <a:latin typeface="Cambria Math" panose="02040503050406030204" pitchFamily="18" charset="0"/>
                                </a:rPr>
                                <m:t>2</m:t>
                              </m:r>
                            </m:sup>
                          </m:sSup>
                        </m:den>
                      </m:f>
                      <m:sSup>
                        <m:sSupPr>
                          <m:ctrlPr>
                            <a:rPr lang="en-US" altLang="ja-JP" b="0" i="1" smtClean="0">
                              <a:latin typeface="Cambria Math" panose="02040503050406030204" pitchFamily="18" charset="0"/>
                            </a:rPr>
                          </m:ctrlPr>
                        </m:sSupPr>
                        <m:e>
                          <m:r>
                            <a:rPr lang="en-US" altLang="ja-JP" b="0" i="1" smtClean="0">
                              <a:latin typeface="Cambria Math" panose="02040503050406030204" pitchFamily="18" charset="0"/>
                            </a:rPr>
                            <m:t>𝑦</m:t>
                          </m:r>
                        </m:e>
                        <m:sup>
                          <m:r>
                            <a:rPr lang="en-US" altLang="ja-JP" b="0" i="1" smtClean="0">
                              <a:latin typeface="Cambria Math" panose="02040503050406030204" pitchFamily="18" charset="0"/>
                            </a:rPr>
                            <m:t>′</m:t>
                          </m:r>
                        </m:sup>
                      </m:sSup>
                    </m:oMath>
                  </m:oMathPara>
                </a14:m>
                <a:endParaRPr kumimoji="1" lang="en-US" altLang="ja-JP" dirty="0"/>
              </a:p>
              <a:p>
                <a:pPr algn="ctr"/>
                <a:endParaRPr lang="en-US" altLang="ja-JP" dirty="0"/>
              </a:p>
              <a:p>
                <a:pPr algn="ct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𝐶</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𝐺</m:t>
                      </m:r>
                      <m:f>
                        <m:fPr>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𝑀𝑚</m:t>
                          </m:r>
                        </m:num>
                        <m:den>
                          <m:r>
                            <a:rPr kumimoji="1" lang="en-US" altLang="ja-JP" b="0" i="1" smtClean="0">
                              <a:latin typeface="Cambria Math" panose="02040503050406030204" pitchFamily="18" charset="0"/>
                            </a:rPr>
                            <m:t>𝐻</m:t>
                          </m:r>
                        </m:den>
                      </m:f>
                    </m:oMath>
                  </m:oMathPara>
                </a14:m>
                <a:endParaRPr kumimoji="1" lang="en-US" altLang="ja-JP" dirty="0"/>
              </a:p>
            </p:txBody>
          </p:sp>
        </mc:Choice>
        <mc:Fallback xmlns="">
          <p:sp>
            <p:nvSpPr>
              <p:cNvPr id="6" name="テキスト ボックス 5">
                <a:extLst>
                  <a:ext uri="{FF2B5EF4-FFF2-40B4-BE49-F238E27FC236}">
                    <a16:creationId xmlns:a16="http://schemas.microsoft.com/office/drawing/2014/main" xmlns:a14="http://schemas.microsoft.com/office/drawing/2010/main" xmlns="" id="{370C7D76-8F7B-4BAE-8064-1BAE04B46220}"/>
                  </a:ext>
                </a:extLst>
              </p:cNvPr>
              <p:cNvSpPr txBox="1">
                <a:spLocks noRot="1" noChangeAspect="1" noMove="1" noResize="1" noEditPoints="1" noAdjustHandles="1" noChangeArrowheads="1" noChangeShapeType="1" noTextEdit="1"/>
              </p:cNvSpPr>
              <p:nvPr/>
            </p:nvSpPr>
            <p:spPr>
              <a:xfrm>
                <a:off x="7458703" y="3963516"/>
                <a:ext cx="3279059" cy="2877326"/>
              </a:xfrm>
              <a:prstGeom prst="rect">
                <a:avLst/>
              </a:prstGeom>
              <a:blipFill rotWithShape="0">
                <a:blip r:embed="rId5"/>
                <a:stretch>
                  <a:fillRect l="-1117" t="-1059"/>
                </a:stretch>
              </a:blipFill>
            </p:spPr>
            <p:txBody>
              <a:bodyPr/>
              <a:lstStyle/>
              <a:p>
                <a:r>
                  <a:rPr lang="ja-JP" altLang="en-US">
                    <a:noFill/>
                  </a:rPr>
                  <a:t> </a:t>
                </a:r>
              </a:p>
            </p:txBody>
          </p:sp>
        </mc:Fallback>
      </mc:AlternateContent>
      <p:sp>
        <p:nvSpPr>
          <p:cNvPr id="7" name="スライド番号プレースホルダー 6">
            <a:extLst>
              <a:ext uri="{FF2B5EF4-FFF2-40B4-BE49-F238E27FC236}">
                <a16:creationId xmlns:a16="http://schemas.microsoft.com/office/drawing/2014/main" id="{3EEC45A6-1C27-4003-AC96-F30109C85ED0}"/>
              </a:ext>
            </a:extLst>
          </p:cNvPr>
          <p:cNvSpPr>
            <a:spLocks noGrp="1"/>
          </p:cNvSpPr>
          <p:nvPr>
            <p:ph type="sldNum" sz="quarter" idx="12"/>
          </p:nvPr>
        </p:nvSpPr>
        <p:spPr/>
        <p:txBody>
          <a:bodyPr/>
          <a:lstStyle/>
          <a:p>
            <a:fld id="{6BFF84B9-C1DE-4D2E-B324-C769835166AA}" type="slidenum">
              <a:rPr kumimoji="1" lang="ja-JP" altLang="en-US" smtClean="0"/>
              <a:t>8</a:t>
            </a:fld>
            <a:endParaRPr kumimoji="1" lang="ja-JP" altLang="en-US"/>
          </a:p>
        </p:txBody>
      </p:sp>
      <mc:AlternateContent xmlns:mc="http://schemas.openxmlformats.org/markup-compatibility/2006" xmlns:a14="http://schemas.microsoft.com/office/drawing/2010/main">
        <mc:Choice Requires="a14">
          <p:sp>
            <p:nvSpPr>
              <p:cNvPr id="8" name="テキスト ボックス 7"/>
              <p:cNvSpPr txBox="1"/>
              <p:nvPr/>
            </p:nvSpPr>
            <p:spPr>
              <a:xfrm>
                <a:off x="7108722" y="2702039"/>
                <a:ext cx="4891784" cy="369332"/>
              </a:xfrm>
              <a:prstGeom prst="rect">
                <a:avLst/>
              </a:prstGeom>
              <a:noFill/>
            </p:spPr>
            <p:txBody>
              <a:bodyPr wrap="square" rtlCol="0">
                <a:spAutoFit/>
              </a:bodyPr>
              <a:lstStyle/>
              <a:p>
                <a:r>
                  <a:rPr kumimoji="1" lang="en-US" altLang="ja-JP" b="0" dirty="0"/>
                  <a:t>※</a:t>
                </a:r>
                <a14:m>
                  <m:oMath xmlns:m="http://schemas.openxmlformats.org/officeDocument/2006/math">
                    <m:r>
                      <a:rPr kumimoji="1" lang="en-US" altLang="ja-JP" b="0" i="1" smtClean="0">
                        <a:latin typeface="Cambria Math" panose="02040503050406030204" pitchFamily="18" charset="0"/>
                      </a:rPr>
                      <m:t>𝐻</m:t>
                    </m:r>
                    <m:r>
                      <a:rPr kumimoji="1" lang="en-US" altLang="ja-JP" b="0" i="1" smtClean="0">
                        <a:latin typeface="Cambria Math" panose="02040503050406030204" pitchFamily="18" charset="0"/>
                      </a:rPr>
                      <m:t>:</m:t>
                    </m:r>
                  </m:oMath>
                </a14:m>
                <a:r>
                  <a:rPr kumimoji="1" lang="ja-JP" altLang="en-US" dirty="0"/>
                  <a:t>初期位置、</a:t>
                </a:r>
                <a14:m>
                  <m:oMath xmlns:m="http://schemas.openxmlformats.org/officeDocument/2006/math">
                    <m:r>
                      <a:rPr kumimoji="1" lang="en-US" altLang="ja-JP" b="0" i="1" smtClean="0">
                        <a:latin typeface="Cambria Math" panose="02040503050406030204" pitchFamily="18" charset="0"/>
                      </a:rPr>
                      <m:t>𝐶</m:t>
                    </m:r>
                    <m:r>
                      <a:rPr kumimoji="1" lang="en-US" altLang="ja-JP" b="0" i="1" smtClean="0">
                        <a:latin typeface="Cambria Math" panose="02040503050406030204" pitchFamily="18" charset="0"/>
                      </a:rPr>
                      <m:t>:</m:t>
                    </m:r>
                  </m:oMath>
                </a14:m>
                <a:r>
                  <a:rPr kumimoji="1" lang="ja-JP" altLang="en-US" dirty="0"/>
                  <a:t>初期位置の位置ポテンシャル</a:t>
                </a: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7108722" y="2702039"/>
                <a:ext cx="4891784" cy="369332"/>
              </a:xfrm>
              <a:prstGeom prst="rect">
                <a:avLst/>
              </a:prstGeom>
              <a:blipFill rotWithShape="0">
                <a:blip r:embed="rId6"/>
                <a:stretch>
                  <a:fillRect l="-996" t="-13115" b="-1967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92064618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2012</TotalTime>
  <Words>1793</Words>
  <Application>Microsoft Office PowerPoint</Application>
  <PresentationFormat>ワイド画面</PresentationFormat>
  <Paragraphs>187</Paragraphs>
  <Slides>17</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Arial</vt:lpstr>
      <vt:lpstr>Calibri</vt:lpstr>
      <vt:lpstr>Calibri Light</vt:lpstr>
      <vt:lpstr>Cambria Math</vt:lpstr>
      <vt:lpstr>Office テーマ</vt:lpstr>
      <vt:lpstr>重力モデルの違いによる 最速降下線の比較</vt:lpstr>
      <vt:lpstr>研究目的</vt:lpstr>
      <vt:lpstr>最速降下曲線とは</vt:lpstr>
      <vt:lpstr>・サイクロイド曲線</vt:lpstr>
      <vt:lpstr>使用する直線・曲線</vt:lpstr>
      <vt:lpstr>時間の測定</vt:lpstr>
      <vt:lpstr>落下時間比較</vt:lpstr>
      <vt:lpstr>最速降下線が満たす微分方程式</vt:lpstr>
      <vt:lpstr>最速降下線が満たす微分方程式(1)</vt:lpstr>
      <vt:lpstr>最速降下線が満たす微分方程式(2)</vt:lpstr>
      <vt:lpstr>実際の最速降下曲線の式との比較(1)</vt:lpstr>
      <vt:lpstr>実際の最速降下曲線の式との比較(2)</vt:lpstr>
      <vt:lpstr>実際の最速降下曲線の式との比較(3)</vt:lpstr>
      <vt:lpstr>落下時間の比較</vt:lpstr>
      <vt:lpstr>まとめ</vt:lpstr>
      <vt:lpstr>最速降下線問題とは</vt:lpstr>
      <vt:lpstr>万有引力で重なる理由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最速降下曲線</dc:title>
  <dc:creator>福井　陸斗</dc:creator>
  <cp:lastModifiedBy>名桐 豊大</cp:lastModifiedBy>
  <cp:revision>155</cp:revision>
  <cp:lastPrinted>2019-11-21T01:54:57Z</cp:lastPrinted>
  <dcterms:created xsi:type="dcterms:W3CDTF">2019-08-04T16:10:03Z</dcterms:created>
  <dcterms:modified xsi:type="dcterms:W3CDTF">2020-02-13T21:38:06Z</dcterms:modified>
</cp:coreProperties>
</file>