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69" r:id="rId16"/>
    <p:sldId id="271" r:id="rId17"/>
    <p:sldId id="280" r:id="rId18"/>
    <p:sldId id="272" r:id="rId19"/>
    <p:sldId id="281" r:id="rId20"/>
    <p:sldId id="273" r:id="rId21"/>
    <p:sldId id="282" r:id="rId22"/>
    <p:sldId id="274" r:id="rId23"/>
    <p:sldId id="276" r:id="rId24"/>
    <p:sldId id="275" r:id="rId25"/>
    <p:sldId id="277" r:id="rId26"/>
    <p:sldId id="278" r:id="rId27"/>
    <p:sldId id="283" r:id="rId28"/>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48" d="100"/>
          <a:sy n="48" d="100"/>
        </p:scale>
        <p:origin x="67" y="8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501373-15B0-475E-815A-CDEEEAF4F588}" type="datetimeFigureOut">
              <a:rPr kumimoji="1" lang="ja-JP" altLang="en-US" smtClean="0"/>
              <a:t>2020/2/14</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9D5F51-9957-4AEE-9623-76F8A42442F3}" type="slidenum">
              <a:rPr kumimoji="1" lang="ja-JP" altLang="en-US" smtClean="0"/>
              <a:t>‹#›</a:t>
            </a:fld>
            <a:endParaRPr kumimoji="1" lang="ja-JP" altLang="en-US"/>
          </a:p>
        </p:txBody>
      </p:sp>
    </p:spTree>
    <p:extLst>
      <p:ext uri="{BB962C8B-B14F-4D97-AF65-F5344CB8AC3E}">
        <p14:creationId xmlns:p14="http://schemas.microsoft.com/office/powerpoint/2010/main" val="36053989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649E491-DD0A-4232-B0B8-C7000AB27698}"/>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9FEE07B9-4ABC-4A48-8DDB-6B31876E3D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26BC2AE6-A90E-4D71-B91D-DE5D45EE794E}"/>
              </a:ext>
            </a:extLst>
          </p:cNvPr>
          <p:cNvSpPr>
            <a:spLocks noGrp="1"/>
          </p:cNvSpPr>
          <p:nvPr>
            <p:ph type="dt" sz="half" idx="10"/>
          </p:nvPr>
        </p:nvSpPr>
        <p:spPr/>
        <p:txBody>
          <a:bodyPr/>
          <a:lstStyle/>
          <a:p>
            <a:fld id="{3CCFD924-43DD-4779-925D-43C7FE6ADB7A}" type="datetime1">
              <a:rPr kumimoji="1" lang="ja-JP" altLang="en-US" smtClean="0"/>
              <a:t>2020/2/14</a:t>
            </a:fld>
            <a:endParaRPr kumimoji="1" lang="ja-JP" altLang="en-US"/>
          </a:p>
        </p:txBody>
      </p:sp>
      <p:sp>
        <p:nvSpPr>
          <p:cNvPr id="5" name="フッター プレースホルダー 4">
            <a:extLst>
              <a:ext uri="{FF2B5EF4-FFF2-40B4-BE49-F238E27FC236}">
                <a16:creationId xmlns:a16="http://schemas.microsoft.com/office/drawing/2014/main" id="{8E095EA0-36EF-47F6-864D-63B174AA601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02498DD-2B71-4889-A6F1-7FF3092A5A1F}"/>
              </a:ext>
            </a:extLst>
          </p:cNvPr>
          <p:cNvSpPr>
            <a:spLocks noGrp="1"/>
          </p:cNvSpPr>
          <p:nvPr>
            <p:ph type="sldNum" sz="quarter" idx="12"/>
          </p:nvPr>
        </p:nvSpPr>
        <p:spPr/>
        <p:txBody>
          <a:bodyPr/>
          <a:lstStyle>
            <a:lvl1pPr>
              <a:defRPr sz="1600" b="1"/>
            </a:lvl1pPr>
          </a:lstStyle>
          <a:p>
            <a:fld id="{24592721-5F13-4DAD-AD33-D808C4D81226}" type="slidenum">
              <a:rPr lang="ja-JP" altLang="en-US" smtClean="0"/>
              <a:pPr/>
              <a:t>‹#›</a:t>
            </a:fld>
            <a:endParaRPr lang="ja-JP" altLang="en-US" dirty="0"/>
          </a:p>
        </p:txBody>
      </p:sp>
    </p:spTree>
    <p:extLst>
      <p:ext uri="{BB962C8B-B14F-4D97-AF65-F5344CB8AC3E}">
        <p14:creationId xmlns:p14="http://schemas.microsoft.com/office/powerpoint/2010/main" val="4052185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9EC17D-412F-4DE7-9AFD-2C769CA8BEF3}"/>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81A98EF-1EC1-4BFA-877A-CA3C0731A88D}"/>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C593E5E-6EB4-42EA-B4FC-EEF17FE789CC}"/>
              </a:ext>
            </a:extLst>
          </p:cNvPr>
          <p:cNvSpPr>
            <a:spLocks noGrp="1"/>
          </p:cNvSpPr>
          <p:nvPr>
            <p:ph type="dt" sz="half" idx="10"/>
          </p:nvPr>
        </p:nvSpPr>
        <p:spPr/>
        <p:txBody>
          <a:bodyPr/>
          <a:lstStyle/>
          <a:p>
            <a:fld id="{6DADBC48-7E72-4827-A751-A306F51E3149}" type="datetime1">
              <a:rPr kumimoji="1" lang="ja-JP" altLang="en-US" smtClean="0"/>
              <a:t>2020/2/14</a:t>
            </a:fld>
            <a:endParaRPr kumimoji="1" lang="ja-JP" altLang="en-US"/>
          </a:p>
        </p:txBody>
      </p:sp>
      <p:sp>
        <p:nvSpPr>
          <p:cNvPr id="5" name="フッター プレースホルダー 4">
            <a:extLst>
              <a:ext uri="{FF2B5EF4-FFF2-40B4-BE49-F238E27FC236}">
                <a16:creationId xmlns:a16="http://schemas.microsoft.com/office/drawing/2014/main" id="{A5B835ED-FCC9-4CDB-AD2B-7C4C78D92E1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4DECE5E-7C24-47FE-A4E8-D131DC129DD8}"/>
              </a:ext>
            </a:extLst>
          </p:cNvPr>
          <p:cNvSpPr>
            <a:spLocks noGrp="1"/>
          </p:cNvSpPr>
          <p:nvPr>
            <p:ph type="sldNum" sz="quarter" idx="12"/>
          </p:nvPr>
        </p:nvSpPr>
        <p:spPr/>
        <p:txBody>
          <a:bodyPr/>
          <a:lstStyle/>
          <a:p>
            <a:fld id="{24592721-5F13-4DAD-AD33-D808C4D81226}" type="slidenum">
              <a:rPr kumimoji="1" lang="ja-JP" altLang="en-US" smtClean="0"/>
              <a:t>‹#›</a:t>
            </a:fld>
            <a:endParaRPr kumimoji="1" lang="ja-JP" altLang="en-US"/>
          </a:p>
        </p:txBody>
      </p:sp>
    </p:spTree>
    <p:extLst>
      <p:ext uri="{BB962C8B-B14F-4D97-AF65-F5344CB8AC3E}">
        <p14:creationId xmlns:p14="http://schemas.microsoft.com/office/powerpoint/2010/main" val="685454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342B1052-9111-4BCE-8F8A-6B67C0B3313D}"/>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D7DB13A-5A60-49AE-ADFA-175E474E2215}"/>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E7E83C1-989B-42E7-BF67-9E69F9F51F15}"/>
              </a:ext>
            </a:extLst>
          </p:cNvPr>
          <p:cNvSpPr>
            <a:spLocks noGrp="1"/>
          </p:cNvSpPr>
          <p:nvPr>
            <p:ph type="dt" sz="half" idx="10"/>
          </p:nvPr>
        </p:nvSpPr>
        <p:spPr/>
        <p:txBody>
          <a:bodyPr/>
          <a:lstStyle/>
          <a:p>
            <a:fld id="{3C29EB3E-6A3C-40C9-84A9-0557E25FCB0A}" type="datetime1">
              <a:rPr kumimoji="1" lang="ja-JP" altLang="en-US" smtClean="0"/>
              <a:t>2020/2/14</a:t>
            </a:fld>
            <a:endParaRPr kumimoji="1" lang="ja-JP" altLang="en-US"/>
          </a:p>
        </p:txBody>
      </p:sp>
      <p:sp>
        <p:nvSpPr>
          <p:cNvPr id="5" name="フッター プレースホルダー 4">
            <a:extLst>
              <a:ext uri="{FF2B5EF4-FFF2-40B4-BE49-F238E27FC236}">
                <a16:creationId xmlns:a16="http://schemas.microsoft.com/office/drawing/2014/main" id="{3962E9B6-1A0D-4C30-9887-AB9E0F9050F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DDAF7C6-5D57-43C6-9D89-CE8CF25705CE}"/>
              </a:ext>
            </a:extLst>
          </p:cNvPr>
          <p:cNvSpPr>
            <a:spLocks noGrp="1"/>
          </p:cNvSpPr>
          <p:nvPr>
            <p:ph type="sldNum" sz="quarter" idx="12"/>
          </p:nvPr>
        </p:nvSpPr>
        <p:spPr/>
        <p:txBody>
          <a:bodyPr/>
          <a:lstStyle/>
          <a:p>
            <a:fld id="{24592721-5F13-4DAD-AD33-D808C4D81226}" type="slidenum">
              <a:rPr kumimoji="1" lang="ja-JP" altLang="en-US" smtClean="0"/>
              <a:t>‹#›</a:t>
            </a:fld>
            <a:endParaRPr kumimoji="1" lang="ja-JP" altLang="en-US"/>
          </a:p>
        </p:txBody>
      </p:sp>
    </p:spTree>
    <p:extLst>
      <p:ext uri="{BB962C8B-B14F-4D97-AF65-F5344CB8AC3E}">
        <p14:creationId xmlns:p14="http://schemas.microsoft.com/office/powerpoint/2010/main" val="1549042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D7F6768-6257-4174-9618-2E5F49FD246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E3CD8B4-1410-430B-8BB1-2B76D9CCF4D1}"/>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CF6B631-29E2-41DF-96F4-66D8CA0D5B0E}"/>
              </a:ext>
            </a:extLst>
          </p:cNvPr>
          <p:cNvSpPr>
            <a:spLocks noGrp="1"/>
          </p:cNvSpPr>
          <p:nvPr>
            <p:ph type="dt" sz="half" idx="10"/>
          </p:nvPr>
        </p:nvSpPr>
        <p:spPr/>
        <p:txBody>
          <a:bodyPr/>
          <a:lstStyle/>
          <a:p>
            <a:fld id="{B33302EB-2A16-45B8-9A6B-863F7FF93A05}" type="datetime1">
              <a:rPr kumimoji="1" lang="ja-JP" altLang="en-US" smtClean="0"/>
              <a:t>2020/2/14</a:t>
            </a:fld>
            <a:endParaRPr kumimoji="1" lang="ja-JP" altLang="en-US"/>
          </a:p>
        </p:txBody>
      </p:sp>
      <p:sp>
        <p:nvSpPr>
          <p:cNvPr id="5" name="フッター プレースホルダー 4">
            <a:extLst>
              <a:ext uri="{FF2B5EF4-FFF2-40B4-BE49-F238E27FC236}">
                <a16:creationId xmlns:a16="http://schemas.microsoft.com/office/drawing/2014/main" id="{E4325EBB-BB7B-43BC-B353-25CE7011F7A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6276918-3454-466A-A6B7-C65FDC4C37AD}"/>
              </a:ext>
            </a:extLst>
          </p:cNvPr>
          <p:cNvSpPr>
            <a:spLocks noGrp="1"/>
          </p:cNvSpPr>
          <p:nvPr>
            <p:ph type="sldNum" sz="quarter" idx="12"/>
          </p:nvPr>
        </p:nvSpPr>
        <p:spPr/>
        <p:txBody>
          <a:bodyPr/>
          <a:lstStyle>
            <a:lvl1pPr>
              <a:defRPr sz="1600" b="1"/>
            </a:lvl1pPr>
          </a:lstStyle>
          <a:p>
            <a:fld id="{24592721-5F13-4DAD-AD33-D808C4D81226}" type="slidenum">
              <a:rPr lang="ja-JP" altLang="en-US" smtClean="0"/>
              <a:pPr/>
              <a:t>‹#›</a:t>
            </a:fld>
            <a:endParaRPr lang="ja-JP" altLang="en-US" dirty="0"/>
          </a:p>
        </p:txBody>
      </p:sp>
    </p:spTree>
    <p:extLst>
      <p:ext uri="{BB962C8B-B14F-4D97-AF65-F5344CB8AC3E}">
        <p14:creationId xmlns:p14="http://schemas.microsoft.com/office/powerpoint/2010/main" val="2739825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D65FC1-52F8-4859-8992-D7848D37C06B}"/>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CA27626-271F-4566-9437-8736FF792D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0DF8B07B-F3AA-43C5-9331-62F6F0C2367B}"/>
              </a:ext>
            </a:extLst>
          </p:cNvPr>
          <p:cNvSpPr>
            <a:spLocks noGrp="1"/>
          </p:cNvSpPr>
          <p:nvPr>
            <p:ph type="dt" sz="half" idx="10"/>
          </p:nvPr>
        </p:nvSpPr>
        <p:spPr/>
        <p:txBody>
          <a:bodyPr/>
          <a:lstStyle/>
          <a:p>
            <a:fld id="{64F95D2B-9221-4742-9480-29C3FD0A3D3C}" type="datetime1">
              <a:rPr kumimoji="1" lang="ja-JP" altLang="en-US" smtClean="0"/>
              <a:t>2020/2/14</a:t>
            </a:fld>
            <a:endParaRPr kumimoji="1" lang="ja-JP" altLang="en-US"/>
          </a:p>
        </p:txBody>
      </p:sp>
      <p:sp>
        <p:nvSpPr>
          <p:cNvPr id="5" name="フッター プレースホルダー 4">
            <a:extLst>
              <a:ext uri="{FF2B5EF4-FFF2-40B4-BE49-F238E27FC236}">
                <a16:creationId xmlns:a16="http://schemas.microsoft.com/office/drawing/2014/main" id="{40DA0D46-5314-4256-81E2-F603B679E4E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FDFA5F4-C221-4558-ADE6-B8C7E977A405}"/>
              </a:ext>
            </a:extLst>
          </p:cNvPr>
          <p:cNvSpPr>
            <a:spLocks noGrp="1"/>
          </p:cNvSpPr>
          <p:nvPr>
            <p:ph type="sldNum" sz="quarter" idx="12"/>
          </p:nvPr>
        </p:nvSpPr>
        <p:spPr/>
        <p:txBody>
          <a:bodyPr/>
          <a:lstStyle/>
          <a:p>
            <a:fld id="{24592721-5F13-4DAD-AD33-D808C4D81226}" type="slidenum">
              <a:rPr kumimoji="1" lang="ja-JP" altLang="en-US" smtClean="0"/>
              <a:t>‹#›</a:t>
            </a:fld>
            <a:endParaRPr kumimoji="1" lang="ja-JP" altLang="en-US"/>
          </a:p>
        </p:txBody>
      </p:sp>
    </p:spTree>
    <p:extLst>
      <p:ext uri="{BB962C8B-B14F-4D97-AF65-F5344CB8AC3E}">
        <p14:creationId xmlns:p14="http://schemas.microsoft.com/office/powerpoint/2010/main" val="2132739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354104-0196-43B3-A8D6-77F6811A59F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1222A6C-9225-4CCA-9D01-42ED691F72BF}"/>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8A10E187-6D65-44EB-BC40-D2BA106D45BA}"/>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982ADA00-8D17-4F34-9BE5-8589176801D8}"/>
              </a:ext>
            </a:extLst>
          </p:cNvPr>
          <p:cNvSpPr>
            <a:spLocks noGrp="1"/>
          </p:cNvSpPr>
          <p:nvPr>
            <p:ph type="dt" sz="half" idx="10"/>
          </p:nvPr>
        </p:nvSpPr>
        <p:spPr/>
        <p:txBody>
          <a:bodyPr/>
          <a:lstStyle/>
          <a:p>
            <a:fld id="{E06C3675-9488-47A8-A062-33427FC8C744}" type="datetime1">
              <a:rPr kumimoji="1" lang="ja-JP" altLang="en-US" smtClean="0"/>
              <a:t>2020/2/14</a:t>
            </a:fld>
            <a:endParaRPr kumimoji="1" lang="ja-JP" altLang="en-US"/>
          </a:p>
        </p:txBody>
      </p:sp>
      <p:sp>
        <p:nvSpPr>
          <p:cNvPr id="6" name="フッター プレースホルダー 5">
            <a:extLst>
              <a:ext uri="{FF2B5EF4-FFF2-40B4-BE49-F238E27FC236}">
                <a16:creationId xmlns:a16="http://schemas.microsoft.com/office/drawing/2014/main" id="{FA934B67-AC09-4FEE-B8CE-33D8B5CC1D7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14E0873-78E1-4F57-B6B1-AEBDA9F16756}"/>
              </a:ext>
            </a:extLst>
          </p:cNvPr>
          <p:cNvSpPr>
            <a:spLocks noGrp="1"/>
          </p:cNvSpPr>
          <p:nvPr>
            <p:ph type="sldNum" sz="quarter" idx="12"/>
          </p:nvPr>
        </p:nvSpPr>
        <p:spPr/>
        <p:txBody>
          <a:bodyPr/>
          <a:lstStyle/>
          <a:p>
            <a:fld id="{24592721-5F13-4DAD-AD33-D808C4D81226}" type="slidenum">
              <a:rPr kumimoji="1" lang="ja-JP" altLang="en-US" smtClean="0"/>
              <a:t>‹#›</a:t>
            </a:fld>
            <a:endParaRPr kumimoji="1" lang="ja-JP" altLang="en-US"/>
          </a:p>
        </p:txBody>
      </p:sp>
    </p:spTree>
    <p:extLst>
      <p:ext uri="{BB962C8B-B14F-4D97-AF65-F5344CB8AC3E}">
        <p14:creationId xmlns:p14="http://schemas.microsoft.com/office/powerpoint/2010/main" val="717323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5CD587-71C7-4E65-8C5A-815398E01E09}"/>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4BD47D1-1368-4C91-831B-C52D3AE756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3508D2D5-1BE9-473C-995E-BC684A502851}"/>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0980C96A-A64C-41F1-89DD-97816A1D9D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BE94C410-32BE-4DB1-874D-BE13EDACB75F}"/>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DEBA629F-1A2D-4D6D-AA3E-0A4AA36D1473}"/>
              </a:ext>
            </a:extLst>
          </p:cNvPr>
          <p:cNvSpPr>
            <a:spLocks noGrp="1"/>
          </p:cNvSpPr>
          <p:nvPr>
            <p:ph type="dt" sz="half" idx="10"/>
          </p:nvPr>
        </p:nvSpPr>
        <p:spPr/>
        <p:txBody>
          <a:bodyPr/>
          <a:lstStyle/>
          <a:p>
            <a:fld id="{A13CA8BC-88F0-42EE-8C38-C045FAB9C0BF}" type="datetime1">
              <a:rPr kumimoji="1" lang="ja-JP" altLang="en-US" smtClean="0"/>
              <a:t>2020/2/14</a:t>
            </a:fld>
            <a:endParaRPr kumimoji="1" lang="ja-JP" altLang="en-US"/>
          </a:p>
        </p:txBody>
      </p:sp>
      <p:sp>
        <p:nvSpPr>
          <p:cNvPr id="8" name="フッター プレースホルダー 7">
            <a:extLst>
              <a:ext uri="{FF2B5EF4-FFF2-40B4-BE49-F238E27FC236}">
                <a16:creationId xmlns:a16="http://schemas.microsoft.com/office/drawing/2014/main" id="{14DE7B1D-B9F6-478B-9336-274148CED387}"/>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7A35A3D2-A4A6-4C22-AC82-0ADCC89B50C9}"/>
              </a:ext>
            </a:extLst>
          </p:cNvPr>
          <p:cNvSpPr>
            <a:spLocks noGrp="1"/>
          </p:cNvSpPr>
          <p:nvPr>
            <p:ph type="sldNum" sz="quarter" idx="12"/>
          </p:nvPr>
        </p:nvSpPr>
        <p:spPr/>
        <p:txBody>
          <a:bodyPr/>
          <a:lstStyle/>
          <a:p>
            <a:fld id="{24592721-5F13-4DAD-AD33-D808C4D81226}" type="slidenum">
              <a:rPr kumimoji="1" lang="ja-JP" altLang="en-US" smtClean="0"/>
              <a:t>‹#›</a:t>
            </a:fld>
            <a:endParaRPr kumimoji="1" lang="ja-JP" altLang="en-US"/>
          </a:p>
        </p:txBody>
      </p:sp>
    </p:spTree>
    <p:extLst>
      <p:ext uri="{BB962C8B-B14F-4D97-AF65-F5344CB8AC3E}">
        <p14:creationId xmlns:p14="http://schemas.microsoft.com/office/powerpoint/2010/main" val="868893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EEB6A9-CA97-4FB7-809B-809CCD4C90B3}"/>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ACED5D9D-FDDE-459D-81A4-39E443705A86}"/>
              </a:ext>
            </a:extLst>
          </p:cNvPr>
          <p:cNvSpPr>
            <a:spLocks noGrp="1"/>
          </p:cNvSpPr>
          <p:nvPr>
            <p:ph type="dt" sz="half" idx="10"/>
          </p:nvPr>
        </p:nvSpPr>
        <p:spPr/>
        <p:txBody>
          <a:bodyPr/>
          <a:lstStyle/>
          <a:p>
            <a:fld id="{E5B197F1-CDE1-44CE-831C-608F97205C0C}" type="datetime1">
              <a:rPr kumimoji="1" lang="ja-JP" altLang="en-US" smtClean="0"/>
              <a:t>2020/2/14</a:t>
            </a:fld>
            <a:endParaRPr kumimoji="1" lang="ja-JP" altLang="en-US"/>
          </a:p>
        </p:txBody>
      </p:sp>
      <p:sp>
        <p:nvSpPr>
          <p:cNvPr id="4" name="フッター プレースホルダー 3">
            <a:extLst>
              <a:ext uri="{FF2B5EF4-FFF2-40B4-BE49-F238E27FC236}">
                <a16:creationId xmlns:a16="http://schemas.microsoft.com/office/drawing/2014/main" id="{73440E7A-9C83-400B-AB14-BE471D78BFDA}"/>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CEB11C70-1341-4D7A-ABE6-53AB93B4255E}"/>
              </a:ext>
            </a:extLst>
          </p:cNvPr>
          <p:cNvSpPr>
            <a:spLocks noGrp="1"/>
          </p:cNvSpPr>
          <p:nvPr>
            <p:ph type="sldNum" sz="quarter" idx="12"/>
          </p:nvPr>
        </p:nvSpPr>
        <p:spPr/>
        <p:txBody>
          <a:bodyPr/>
          <a:lstStyle/>
          <a:p>
            <a:fld id="{24592721-5F13-4DAD-AD33-D808C4D81226}" type="slidenum">
              <a:rPr kumimoji="1" lang="ja-JP" altLang="en-US" smtClean="0"/>
              <a:t>‹#›</a:t>
            </a:fld>
            <a:endParaRPr kumimoji="1" lang="ja-JP" altLang="en-US"/>
          </a:p>
        </p:txBody>
      </p:sp>
    </p:spTree>
    <p:extLst>
      <p:ext uri="{BB962C8B-B14F-4D97-AF65-F5344CB8AC3E}">
        <p14:creationId xmlns:p14="http://schemas.microsoft.com/office/powerpoint/2010/main" val="2135480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F43A86E-46C3-4E22-92D1-5C3217E5FD03}"/>
              </a:ext>
            </a:extLst>
          </p:cNvPr>
          <p:cNvSpPr>
            <a:spLocks noGrp="1"/>
          </p:cNvSpPr>
          <p:nvPr>
            <p:ph type="dt" sz="half" idx="10"/>
          </p:nvPr>
        </p:nvSpPr>
        <p:spPr/>
        <p:txBody>
          <a:bodyPr/>
          <a:lstStyle/>
          <a:p>
            <a:fld id="{6286B1E4-BBFF-4603-B72A-4813A8F29A39}" type="datetime1">
              <a:rPr kumimoji="1" lang="ja-JP" altLang="en-US" smtClean="0"/>
              <a:t>2020/2/14</a:t>
            </a:fld>
            <a:endParaRPr kumimoji="1" lang="ja-JP" altLang="en-US"/>
          </a:p>
        </p:txBody>
      </p:sp>
      <p:sp>
        <p:nvSpPr>
          <p:cNvPr id="3" name="フッター プレースホルダー 2">
            <a:extLst>
              <a:ext uri="{FF2B5EF4-FFF2-40B4-BE49-F238E27FC236}">
                <a16:creationId xmlns:a16="http://schemas.microsoft.com/office/drawing/2014/main" id="{FDB714CB-4B06-49B8-94E2-FEB8E8831473}"/>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7CB58003-9A73-41CC-AC24-017750888722}"/>
              </a:ext>
            </a:extLst>
          </p:cNvPr>
          <p:cNvSpPr>
            <a:spLocks noGrp="1"/>
          </p:cNvSpPr>
          <p:nvPr>
            <p:ph type="sldNum" sz="quarter" idx="12"/>
          </p:nvPr>
        </p:nvSpPr>
        <p:spPr/>
        <p:txBody>
          <a:bodyPr/>
          <a:lstStyle/>
          <a:p>
            <a:fld id="{24592721-5F13-4DAD-AD33-D808C4D81226}" type="slidenum">
              <a:rPr kumimoji="1" lang="ja-JP" altLang="en-US" smtClean="0"/>
              <a:t>‹#›</a:t>
            </a:fld>
            <a:endParaRPr kumimoji="1" lang="ja-JP" altLang="en-US"/>
          </a:p>
        </p:txBody>
      </p:sp>
    </p:spTree>
    <p:extLst>
      <p:ext uri="{BB962C8B-B14F-4D97-AF65-F5344CB8AC3E}">
        <p14:creationId xmlns:p14="http://schemas.microsoft.com/office/powerpoint/2010/main" val="1891759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CFB73D-22FE-47B6-A435-BFBDC71A67E2}"/>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756645B-8940-41EF-849B-FB3B37A345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9796E500-8C9F-4229-BD69-3FBB1CCF61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4C67194-1901-49EA-A991-6C0685E77488}"/>
              </a:ext>
            </a:extLst>
          </p:cNvPr>
          <p:cNvSpPr>
            <a:spLocks noGrp="1"/>
          </p:cNvSpPr>
          <p:nvPr>
            <p:ph type="dt" sz="half" idx="10"/>
          </p:nvPr>
        </p:nvSpPr>
        <p:spPr/>
        <p:txBody>
          <a:bodyPr/>
          <a:lstStyle/>
          <a:p>
            <a:fld id="{41BC0AA5-7E56-43D1-9E22-4CC46685F41B}" type="datetime1">
              <a:rPr kumimoji="1" lang="ja-JP" altLang="en-US" smtClean="0"/>
              <a:t>2020/2/14</a:t>
            </a:fld>
            <a:endParaRPr kumimoji="1" lang="ja-JP" altLang="en-US"/>
          </a:p>
        </p:txBody>
      </p:sp>
      <p:sp>
        <p:nvSpPr>
          <p:cNvPr id="6" name="フッター プレースホルダー 5">
            <a:extLst>
              <a:ext uri="{FF2B5EF4-FFF2-40B4-BE49-F238E27FC236}">
                <a16:creationId xmlns:a16="http://schemas.microsoft.com/office/drawing/2014/main" id="{E7CD9D2A-4F22-4731-B7F4-91B7D2FFF88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780DECE-C63A-4B84-B5AD-D4C085359989}"/>
              </a:ext>
            </a:extLst>
          </p:cNvPr>
          <p:cNvSpPr>
            <a:spLocks noGrp="1"/>
          </p:cNvSpPr>
          <p:nvPr>
            <p:ph type="sldNum" sz="quarter" idx="12"/>
          </p:nvPr>
        </p:nvSpPr>
        <p:spPr/>
        <p:txBody>
          <a:bodyPr/>
          <a:lstStyle/>
          <a:p>
            <a:fld id="{24592721-5F13-4DAD-AD33-D808C4D81226}" type="slidenum">
              <a:rPr kumimoji="1" lang="ja-JP" altLang="en-US" smtClean="0"/>
              <a:t>‹#›</a:t>
            </a:fld>
            <a:endParaRPr kumimoji="1" lang="ja-JP" altLang="en-US"/>
          </a:p>
        </p:txBody>
      </p:sp>
    </p:spTree>
    <p:extLst>
      <p:ext uri="{BB962C8B-B14F-4D97-AF65-F5344CB8AC3E}">
        <p14:creationId xmlns:p14="http://schemas.microsoft.com/office/powerpoint/2010/main" val="1872630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48A7487-ED95-4201-B544-7BCB8EA480AB}"/>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84D9B85F-0965-4FF0-8C21-8C55D6B4DE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8D30868B-3286-4036-B953-452598E8C3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87EE894-7C9F-4978-A5E7-8295DBABA9F7}"/>
              </a:ext>
            </a:extLst>
          </p:cNvPr>
          <p:cNvSpPr>
            <a:spLocks noGrp="1"/>
          </p:cNvSpPr>
          <p:nvPr>
            <p:ph type="dt" sz="half" idx="10"/>
          </p:nvPr>
        </p:nvSpPr>
        <p:spPr/>
        <p:txBody>
          <a:bodyPr/>
          <a:lstStyle/>
          <a:p>
            <a:fld id="{43211FA8-233F-4492-A66C-E77A03FEA54F}" type="datetime1">
              <a:rPr kumimoji="1" lang="ja-JP" altLang="en-US" smtClean="0"/>
              <a:t>2020/2/14</a:t>
            </a:fld>
            <a:endParaRPr kumimoji="1" lang="ja-JP" altLang="en-US"/>
          </a:p>
        </p:txBody>
      </p:sp>
      <p:sp>
        <p:nvSpPr>
          <p:cNvPr id="6" name="フッター プレースホルダー 5">
            <a:extLst>
              <a:ext uri="{FF2B5EF4-FFF2-40B4-BE49-F238E27FC236}">
                <a16:creationId xmlns:a16="http://schemas.microsoft.com/office/drawing/2014/main" id="{99482C0B-6403-4125-B385-76C0507A9D3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446F415-7141-42F6-B99D-69ABF0228BBD}"/>
              </a:ext>
            </a:extLst>
          </p:cNvPr>
          <p:cNvSpPr>
            <a:spLocks noGrp="1"/>
          </p:cNvSpPr>
          <p:nvPr>
            <p:ph type="sldNum" sz="quarter" idx="12"/>
          </p:nvPr>
        </p:nvSpPr>
        <p:spPr/>
        <p:txBody>
          <a:bodyPr/>
          <a:lstStyle/>
          <a:p>
            <a:fld id="{24592721-5F13-4DAD-AD33-D808C4D81226}" type="slidenum">
              <a:rPr kumimoji="1" lang="ja-JP" altLang="en-US" smtClean="0"/>
              <a:t>‹#›</a:t>
            </a:fld>
            <a:endParaRPr kumimoji="1" lang="ja-JP" altLang="en-US"/>
          </a:p>
        </p:txBody>
      </p:sp>
    </p:spTree>
    <p:extLst>
      <p:ext uri="{BB962C8B-B14F-4D97-AF65-F5344CB8AC3E}">
        <p14:creationId xmlns:p14="http://schemas.microsoft.com/office/powerpoint/2010/main" val="3565978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012E4EC5-6BCE-473F-8429-6D0D2EE286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4A3B435-3804-4E39-AB35-646C5C2A74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69B831F-82EE-4010-A206-152943D14F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F170D0-E5F7-478C-8857-B9001D1BA4E1}" type="datetime1">
              <a:rPr kumimoji="1" lang="ja-JP" altLang="en-US" smtClean="0"/>
              <a:t>2020/2/14</a:t>
            </a:fld>
            <a:endParaRPr kumimoji="1" lang="ja-JP" altLang="en-US"/>
          </a:p>
        </p:txBody>
      </p:sp>
      <p:sp>
        <p:nvSpPr>
          <p:cNvPr id="5" name="フッター プレースホルダー 4">
            <a:extLst>
              <a:ext uri="{FF2B5EF4-FFF2-40B4-BE49-F238E27FC236}">
                <a16:creationId xmlns:a16="http://schemas.microsoft.com/office/drawing/2014/main" id="{78B63D4C-8FE0-4794-8867-0C9852A82F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D9A255C4-BB46-4E09-8FF4-04AA1A9596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592721-5F13-4DAD-AD33-D808C4D81226}" type="slidenum">
              <a:rPr kumimoji="1" lang="ja-JP" altLang="en-US" smtClean="0"/>
              <a:t>‹#›</a:t>
            </a:fld>
            <a:endParaRPr kumimoji="1" lang="ja-JP" altLang="en-US"/>
          </a:p>
        </p:txBody>
      </p:sp>
    </p:spTree>
    <p:extLst>
      <p:ext uri="{BB962C8B-B14F-4D97-AF65-F5344CB8AC3E}">
        <p14:creationId xmlns:p14="http://schemas.microsoft.com/office/powerpoint/2010/main" val="14054932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3213397-5B01-4AEB-AE42-4AE87701EB07}"/>
              </a:ext>
            </a:extLst>
          </p:cNvPr>
          <p:cNvSpPr>
            <a:spLocks noGrp="1"/>
          </p:cNvSpPr>
          <p:nvPr>
            <p:ph type="ctrTitle"/>
          </p:nvPr>
        </p:nvSpPr>
        <p:spPr/>
        <p:txBody>
          <a:bodyPr>
            <a:normAutofit fontScale="90000"/>
          </a:bodyPr>
          <a:lstStyle/>
          <a:p>
            <a:r>
              <a:rPr lang="ja-JP" altLang="en-US" dirty="0"/>
              <a:t>伝染病拡大予測モデルを応用したゾンビ</a:t>
            </a:r>
            <a:br>
              <a:rPr lang="ja-JP" altLang="en-US" dirty="0"/>
            </a:br>
            <a:r>
              <a:rPr lang="ja-JP" altLang="en-US" dirty="0"/>
              <a:t>拡大のシミュレーション</a:t>
            </a:r>
            <a:endParaRPr kumimoji="1" lang="ja-JP" altLang="en-US" dirty="0"/>
          </a:p>
        </p:txBody>
      </p:sp>
      <p:sp>
        <p:nvSpPr>
          <p:cNvPr id="3" name="字幕 2">
            <a:extLst>
              <a:ext uri="{FF2B5EF4-FFF2-40B4-BE49-F238E27FC236}">
                <a16:creationId xmlns:a16="http://schemas.microsoft.com/office/drawing/2014/main" id="{B5565CFC-3F7E-40A3-BD46-2024BE494009}"/>
              </a:ext>
            </a:extLst>
          </p:cNvPr>
          <p:cNvSpPr>
            <a:spLocks noGrp="1"/>
          </p:cNvSpPr>
          <p:nvPr>
            <p:ph type="subTitle" idx="1"/>
          </p:nvPr>
        </p:nvSpPr>
        <p:spPr/>
        <p:txBody>
          <a:bodyPr/>
          <a:lstStyle/>
          <a:p>
            <a:endParaRPr kumimoji="1" lang="en-US" altLang="ja-JP" dirty="0"/>
          </a:p>
          <a:p>
            <a:r>
              <a:rPr lang="en-US" altLang="ja-JP" dirty="0"/>
              <a:t>B16-097</a:t>
            </a:r>
          </a:p>
          <a:p>
            <a:r>
              <a:rPr kumimoji="1" lang="ja-JP" altLang="en-US" dirty="0"/>
              <a:t>山崎雄貴</a:t>
            </a:r>
          </a:p>
        </p:txBody>
      </p:sp>
      <p:sp>
        <p:nvSpPr>
          <p:cNvPr id="5" name="スライド番号プレースホルダー 4">
            <a:extLst>
              <a:ext uri="{FF2B5EF4-FFF2-40B4-BE49-F238E27FC236}">
                <a16:creationId xmlns:a16="http://schemas.microsoft.com/office/drawing/2014/main" id="{3D73F18C-34C5-4ECD-915B-A714FD3ABE36}"/>
              </a:ext>
            </a:extLst>
          </p:cNvPr>
          <p:cNvSpPr>
            <a:spLocks noGrp="1"/>
          </p:cNvSpPr>
          <p:nvPr>
            <p:ph type="sldNum" sz="quarter" idx="12"/>
          </p:nvPr>
        </p:nvSpPr>
        <p:spPr/>
        <p:txBody>
          <a:bodyPr/>
          <a:lstStyle/>
          <a:p>
            <a:fld id="{24592721-5F13-4DAD-AD33-D808C4D81226}" type="slidenum">
              <a:rPr kumimoji="1" lang="ja-JP" altLang="en-US" smtClean="0"/>
              <a:t>1</a:t>
            </a:fld>
            <a:endParaRPr kumimoji="1" lang="ja-JP" altLang="en-US"/>
          </a:p>
        </p:txBody>
      </p:sp>
    </p:spTree>
    <p:extLst>
      <p:ext uri="{BB962C8B-B14F-4D97-AF65-F5344CB8AC3E}">
        <p14:creationId xmlns:p14="http://schemas.microsoft.com/office/powerpoint/2010/main" val="1988617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5BAA39-00A4-43CF-B83A-17EFB4BA1F8B}"/>
              </a:ext>
            </a:extLst>
          </p:cNvPr>
          <p:cNvSpPr>
            <a:spLocks noGrp="1"/>
          </p:cNvSpPr>
          <p:nvPr>
            <p:ph type="title"/>
          </p:nvPr>
        </p:nvSpPr>
        <p:spPr/>
        <p:txBody>
          <a:bodyPr/>
          <a:lstStyle/>
          <a:p>
            <a:r>
              <a:rPr lang="ja-JP" altLang="en-US" dirty="0"/>
              <a:t>周りの影響式と図</a:t>
            </a:r>
            <a:r>
              <a:rPr lang="en-US" altLang="ja-JP" dirty="0"/>
              <a:t>(1)</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73AA6909-63BB-4842-A348-D2787CE0C6F8}"/>
                  </a:ext>
                </a:extLst>
              </p:cNvPr>
              <p:cNvSpPr>
                <a:spLocks noGrp="1"/>
              </p:cNvSpPr>
              <p:nvPr>
                <p:ph idx="1"/>
              </p:nvPr>
            </p:nvSpPr>
            <p:spPr>
              <a:xfrm>
                <a:off x="838200" y="1892969"/>
                <a:ext cx="6685547" cy="4283994"/>
              </a:xfrm>
            </p:spPr>
            <p:txBody>
              <a:bodyPr/>
              <a:lstStyle/>
              <a:p>
                <a14:m>
                  <m:oMath xmlns:m="http://schemas.openxmlformats.org/officeDocument/2006/math">
                    <m:f>
                      <m:fPr>
                        <m:ctrlPr>
                          <a:rPr kumimoji="1" lang="en-US" altLang="ja-JP" i="1" smtClean="0">
                            <a:latin typeface="Cambria Math" panose="02040503050406030204" pitchFamily="18" charset="0"/>
                          </a:rPr>
                        </m:ctrlPr>
                      </m:fPr>
                      <m:num>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𝑑𝑆</m:t>
                            </m:r>
                          </m:e>
                          <m:sub>
                            <m:r>
                              <a:rPr kumimoji="1" lang="en-US" altLang="ja-JP" b="0" i="1" smtClean="0">
                                <a:latin typeface="Cambria Math" panose="02040503050406030204" pitchFamily="18" charset="0"/>
                              </a:rPr>
                              <m:t>𝑖</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𝑗</m:t>
                            </m:r>
                          </m:sub>
                        </m:sSub>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𝑡</m:t>
                        </m:r>
                        <m:r>
                          <a:rPr kumimoji="1" lang="en-US" altLang="ja-JP" b="0" i="1" smtClean="0">
                            <a:latin typeface="Cambria Math" panose="02040503050406030204" pitchFamily="18" charset="0"/>
                          </a:rPr>
                          <m:t>)</m:t>
                        </m:r>
                      </m:num>
                      <m:den>
                        <m:r>
                          <a:rPr kumimoji="1" lang="en-US" altLang="ja-JP" b="0" i="1" smtClean="0">
                            <a:latin typeface="Cambria Math" panose="02040503050406030204" pitchFamily="18" charset="0"/>
                          </a:rPr>
                          <m:t>𝑑𝑡</m:t>
                        </m:r>
                      </m:den>
                    </m:f>
                    <m:r>
                      <a:rPr kumimoji="1" lang="en-US" altLang="ja-JP" b="0" i="1" smtClean="0">
                        <a:latin typeface="Cambria Math" panose="02040503050406030204" pitchFamily="18" charset="0"/>
                      </a:rPr>
                      <m:t>=−</m:t>
                    </m:r>
                    <m:f>
                      <m:fPr>
                        <m:ctrlPr>
                          <a:rPr kumimoji="1" lang="en-US" altLang="ja-JP" b="0" i="1" smtClean="0">
                            <a:latin typeface="Cambria Math" panose="02040503050406030204" pitchFamily="18" charset="0"/>
                          </a:rPr>
                        </m:ctrlPr>
                      </m:fPr>
                      <m:num>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𝑆</m:t>
                            </m:r>
                          </m:e>
                          <m:sub>
                            <m:r>
                              <a:rPr kumimoji="1" lang="en-US" altLang="ja-JP" b="0" i="1" smtClean="0">
                                <a:latin typeface="Cambria Math" panose="02040503050406030204" pitchFamily="18" charset="0"/>
                              </a:rPr>
                              <m:t>𝑖</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𝑗</m:t>
                            </m:r>
                          </m:sub>
                        </m:sSub>
                        <m:d>
                          <m:dPr>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𝑡</m:t>
                            </m:r>
                          </m:e>
                        </m:d>
                        <m:r>
                          <a:rPr kumimoji="1" lang="en-US" altLang="ja-JP" b="1" i="1" smtClean="0">
                            <a:solidFill>
                              <a:srgbClr val="FF0000"/>
                            </a:solidFill>
                            <a:latin typeface="Cambria Math" panose="02040503050406030204" pitchFamily="18" charset="0"/>
                          </a:rPr>
                          <m:t>𝒁</m:t>
                        </m:r>
                      </m:num>
                      <m:den>
                        <m:r>
                          <a:rPr kumimoji="1" lang="en-US" altLang="ja-JP" b="0" i="1" smtClean="0">
                            <a:latin typeface="Cambria Math" panose="02040503050406030204" pitchFamily="18" charset="0"/>
                          </a:rPr>
                          <m:t>𝑁</m:t>
                        </m:r>
                      </m:den>
                    </m:f>
                  </m:oMath>
                </a14:m>
                <a:endParaRPr kumimoji="1" lang="en-US" altLang="ja-JP" dirty="0"/>
              </a:p>
              <a:p>
                <a14:m>
                  <m:oMath xmlns:m="http://schemas.openxmlformats.org/officeDocument/2006/math">
                    <m:f>
                      <m:fPr>
                        <m:ctrlPr>
                          <a:rPr lang="en-US" altLang="ja-JP" i="1">
                            <a:latin typeface="Cambria Math" panose="02040503050406030204" pitchFamily="18" charset="0"/>
                          </a:rPr>
                        </m:ctrlPr>
                      </m:fPr>
                      <m:num>
                        <m:sSub>
                          <m:sSubPr>
                            <m:ctrlPr>
                              <a:rPr lang="en-US" altLang="ja-JP" i="1">
                                <a:latin typeface="Cambria Math" panose="02040503050406030204" pitchFamily="18" charset="0"/>
                              </a:rPr>
                            </m:ctrlPr>
                          </m:sSubPr>
                          <m:e>
                            <m:r>
                              <a:rPr lang="en-US" altLang="ja-JP" i="1">
                                <a:latin typeface="Cambria Math" panose="02040503050406030204" pitchFamily="18" charset="0"/>
                              </a:rPr>
                              <m:t>𝑑</m:t>
                            </m:r>
                            <m:r>
                              <a:rPr lang="en-US" altLang="ja-JP" b="0" i="1" smtClean="0">
                                <a:latin typeface="Cambria Math" panose="02040503050406030204" pitchFamily="18" charset="0"/>
                              </a:rPr>
                              <m:t>𝑍</m:t>
                            </m:r>
                          </m:e>
                          <m:sub>
                            <m:r>
                              <a:rPr lang="en-US" altLang="ja-JP" i="1">
                                <a:latin typeface="Cambria Math" panose="02040503050406030204" pitchFamily="18" charset="0"/>
                              </a:rPr>
                              <m:t>𝑖</m:t>
                            </m:r>
                            <m:r>
                              <a:rPr lang="en-US" altLang="ja-JP" i="1">
                                <a:latin typeface="Cambria Math" panose="02040503050406030204" pitchFamily="18" charset="0"/>
                              </a:rPr>
                              <m:t>,</m:t>
                            </m:r>
                            <m:r>
                              <a:rPr lang="en-US" altLang="ja-JP" i="1">
                                <a:latin typeface="Cambria Math" panose="02040503050406030204" pitchFamily="18" charset="0"/>
                              </a:rPr>
                              <m:t>𝑗</m:t>
                            </m:r>
                          </m:sub>
                        </m:sSub>
                        <m:r>
                          <a:rPr lang="en-US" altLang="ja-JP" i="1">
                            <a:latin typeface="Cambria Math" panose="02040503050406030204" pitchFamily="18" charset="0"/>
                          </a:rPr>
                          <m:t>(</m:t>
                        </m:r>
                        <m:r>
                          <a:rPr lang="en-US" altLang="ja-JP" i="1">
                            <a:latin typeface="Cambria Math" panose="02040503050406030204" pitchFamily="18" charset="0"/>
                          </a:rPr>
                          <m:t>𝑡</m:t>
                        </m:r>
                        <m:r>
                          <a:rPr lang="en-US" altLang="ja-JP" i="1">
                            <a:latin typeface="Cambria Math" panose="02040503050406030204" pitchFamily="18" charset="0"/>
                          </a:rPr>
                          <m:t>)</m:t>
                        </m:r>
                      </m:num>
                      <m:den>
                        <m:r>
                          <a:rPr lang="en-US" altLang="ja-JP" i="1">
                            <a:latin typeface="Cambria Math" panose="02040503050406030204" pitchFamily="18" charset="0"/>
                          </a:rPr>
                          <m:t>𝑑𝑡</m:t>
                        </m:r>
                      </m:den>
                    </m:f>
                    <m:r>
                      <a:rPr lang="en-US" altLang="ja-JP" i="1">
                        <a:latin typeface="Cambria Math" panose="02040503050406030204" pitchFamily="18" charset="0"/>
                      </a:rPr>
                      <m:t>=</m:t>
                    </m:r>
                    <m:r>
                      <a:rPr lang="en-US" altLang="ja-JP" b="0" i="1" smtClean="0">
                        <a:latin typeface="Cambria Math" panose="02040503050406030204" pitchFamily="18" charset="0"/>
                      </a:rPr>
                      <m:t>(1−</m:t>
                    </m:r>
                    <m:r>
                      <a:rPr lang="en-US" altLang="ja-JP" b="0" i="1" smtClean="0">
                        <a:latin typeface="Cambria Math" panose="02040503050406030204" pitchFamily="18" charset="0"/>
                      </a:rPr>
                      <m:t>𝑎</m:t>
                    </m:r>
                    <m:r>
                      <a:rPr lang="en-US" altLang="ja-JP" b="0" i="1" smtClean="0">
                        <a:latin typeface="Cambria Math" panose="02040503050406030204" pitchFamily="18" charset="0"/>
                      </a:rPr>
                      <m:t>)</m:t>
                    </m:r>
                    <m:f>
                      <m:fPr>
                        <m:ctrlPr>
                          <a:rPr lang="en-US" altLang="ja-JP" i="1">
                            <a:latin typeface="Cambria Math" panose="02040503050406030204" pitchFamily="18" charset="0"/>
                          </a:rPr>
                        </m:ctrlPr>
                      </m:fPr>
                      <m:num>
                        <m:sSub>
                          <m:sSubPr>
                            <m:ctrlPr>
                              <a:rPr lang="en-US" altLang="ja-JP" i="1">
                                <a:latin typeface="Cambria Math" panose="02040503050406030204" pitchFamily="18" charset="0"/>
                              </a:rPr>
                            </m:ctrlPr>
                          </m:sSubPr>
                          <m:e>
                            <m:r>
                              <a:rPr lang="en-US" altLang="ja-JP" i="1">
                                <a:latin typeface="Cambria Math" panose="02040503050406030204" pitchFamily="18" charset="0"/>
                              </a:rPr>
                              <m:t>𝑆</m:t>
                            </m:r>
                          </m:e>
                          <m:sub>
                            <m:r>
                              <a:rPr lang="en-US" altLang="ja-JP" i="1">
                                <a:latin typeface="Cambria Math" panose="02040503050406030204" pitchFamily="18" charset="0"/>
                              </a:rPr>
                              <m:t>𝑖</m:t>
                            </m:r>
                            <m:r>
                              <a:rPr lang="en-US" altLang="ja-JP" i="1">
                                <a:latin typeface="Cambria Math" panose="02040503050406030204" pitchFamily="18" charset="0"/>
                              </a:rPr>
                              <m:t>,</m:t>
                            </m:r>
                            <m:r>
                              <a:rPr lang="en-US" altLang="ja-JP" i="1">
                                <a:latin typeface="Cambria Math" panose="02040503050406030204" pitchFamily="18" charset="0"/>
                              </a:rPr>
                              <m:t>𝑗</m:t>
                            </m:r>
                          </m:sub>
                        </m:sSub>
                        <m:d>
                          <m:dPr>
                            <m:ctrlPr>
                              <a:rPr lang="en-US" altLang="ja-JP" i="1">
                                <a:latin typeface="Cambria Math" panose="02040503050406030204" pitchFamily="18" charset="0"/>
                              </a:rPr>
                            </m:ctrlPr>
                          </m:dPr>
                          <m:e>
                            <m:r>
                              <a:rPr lang="en-US" altLang="ja-JP" i="1">
                                <a:latin typeface="Cambria Math" panose="02040503050406030204" pitchFamily="18" charset="0"/>
                              </a:rPr>
                              <m:t>𝑡</m:t>
                            </m:r>
                          </m:e>
                        </m:d>
                        <m:r>
                          <a:rPr lang="en-US" altLang="ja-JP" b="1" i="1">
                            <a:solidFill>
                              <a:srgbClr val="FF0000"/>
                            </a:solidFill>
                            <a:latin typeface="Cambria Math" panose="02040503050406030204" pitchFamily="18" charset="0"/>
                          </a:rPr>
                          <m:t>𝒁</m:t>
                        </m:r>
                      </m:num>
                      <m:den>
                        <m:r>
                          <a:rPr lang="en-US" altLang="ja-JP" i="1">
                            <a:latin typeface="Cambria Math" panose="02040503050406030204" pitchFamily="18" charset="0"/>
                          </a:rPr>
                          <m:t>𝑁</m:t>
                        </m:r>
                      </m:den>
                    </m:f>
                  </m:oMath>
                </a14:m>
                <a:endParaRPr kumimoji="1" lang="en-US" altLang="ja-JP" dirty="0"/>
              </a:p>
              <a:p>
                <a14:m>
                  <m:oMath xmlns:m="http://schemas.openxmlformats.org/officeDocument/2006/math">
                    <m:f>
                      <m:fPr>
                        <m:ctrlPr>
                          <a:rPr lang="en-US" altLang="ja-JP" i="1">
                            <a:latin typeface="Cambria Math" panose="02040503050406030204" pitchFamily="18" charset="0"/>
                          </a:rPr>
                        </m:ctrlPr>
                      </m:fPr>
                      <m:num>
                        <m:sSub>
                          <m:sSubPr>
                            <m:ctrlPr>
                              <a:rPr lang="en-US" altLang="ja-JP" i="1">
                                <a:latin typeface="Cambria Math" panose="02040503050406030204" pitchFamily="18" charset="0"/>
                              </a:rPr>
                            </m:ctrlPr>
                          </m:sSubPr>
                          <m:e>
                            <m:r>
                              <a:rPr lang="en-US" altLang="ja-JP" i="1">
                                <a:latin typeface="Cambria Math" panose="02040503050406030204" pitchFamily="18" charset="0"/>
                              </a:rPr>
                              <m:t>𝑑</m:t>
                            </m:r>
                            <m:r>
                              <a:rPr lang="en-US" altLang="ja-JP" b="0" i="1" smtClean="0">
                                <a:latin typeface="Cambria Math" panose="02040503050406030204" pitchFamily="18" charset="0"/>
                              </a:rPr>
                              <m:t>𝐷</m:t>
                            </m:r>
                          </m:e>
                          <m:sub>
                            <m:r>
                              <a:rPr lang="en-US" altLang="ja-JP" i="1">
                                <a:latin typeface="Cambria Math" panose="02040503050406030204" pitchFamily="18" charset="0"/>
                              </a:rPr>
                              <m:t>𝑖</m:t>
                            </m:r>
                            <m:r>
                              <a:rPr lang="en-US" altLang="ja-JP" i="1">
                                <a:latin typeface="Cambria Math" panose="02040503050406030204" pitchFamily="18" charset="0"/>
                              </a:rPr>
                              <m:t>,</m:t>
                            </m:r>
                            <m:r>
                              <a:rPr lang="en-US" altLang="ja-JP" i="1">
                                <a:latin typeface="Cambria Math" panose="02040503050406030204" pitchFamily="18" charset="0"/>
                              </a:rPr>
                              <m:t>𝑗</m:t>
                            </m:r>
                          </m:sub>
                        </m:sSub>
                        <m:r>
                          <a:rPr lang="en-US" altLang="ja-JP" i="1">
                            <a:latin typeface="Cambria Math" panose="02040503050406030204" pitchFamily="18" charset="0"/>
                          </a:rPr>
                          <m:t>(</m:t>
                        </m:r>
                        <m:r>
                          <a:rPr lang="en-US" altLang="ja-JP" i="1">
                            <a:latin typeface="Cambria Math" panose="02040503050406030204" pitchFamily="18" charset="0"/>
                          </a:rPr>
                          <m:t>𝑡</m:t>
                        </m:r>
                        <m:r>
                          <a:rPr lang="en-US" altLang="ja-JP" i="1">
                            <a:latin typeface="Cambria Math" panose="02040503050406030204" pitchFamily="18" charset="0"/>
                          </a:rPr>
                          <m:t>)</m:t>
                        </m:r>
                      </m:num>
                      <m:den>
                        <m:r>
                          <a:rPr lang="en-US" altLang="ja-JP" i="1">
                            <a:latin typeface="Cambria Math" panose="02040503050406030204" pitchFamily="18" charset="0"/>
                          </a:rPr>
                          <m:t>𝑑𝑡</m:t>
                        </m:r>
                      </m:den>
                    </m:f>
                    <m:r>
                      <a:rPr lang="en-US" altLang="ja-JP" i="1">
                        <a:latin typeface="Cambria Math" panose="02040503050406030204" pitchFamily="18" charset="0"/>
                      </a:rPr>
                      <m:t>=</m:t>
                    </m:r>
                    <m:r>
                      <a:rPr lang="en-US" altLang="ja-JP" b="0" i="1" smtClean="0">
                        <a:latin typeface="Cambria Math" panose="02040503050406030204" pitchFamily="18" charset="0"/>
                      </a:rPr>
                      <m:t>𝑎</m:t>
                    </m:r>
                    <m:f>
                      <m:fPr>
                        <m:ctrlPr>
                          <a:rPr lang="en-US" altLang="ja-JP" i="1">
                            <a:latin typeface="Cambria Math" panose="02040503050406030204" pitchFamily="18" charset="0"/>
                          </a:rPr>
                        </m:ctrlPr>
                      </m:fPr>
                      <m:num>
                        <m:sSub>
                          <m:sSubPr>
                            <m:ctrlPr>
                              <a:rPr lang="en-US" altLang="ja-JP" i="1">
                                <a:latin typeface="Cambria Math" panose="02040503050406030204" pitchFamily="18" charset="0"/>
                              </a:rPr>
                            </m:ctrlPr>
                          </m:sSubPr>
                          <m:e>
                            <m:r>
                              <a:rPr lang="en-US" altLang="ja-JP" i="1">
                                <a:latin typeface="Cambria Math" panose="02040503050406030204" pitchFamily="18" charset="0"/>
                              </a:rPr>
                              <m:t>𝑆</m:t>
                            </m:r>
                          </m:e>
                          <m:sub>
                            <m:r>
                              <a:rPr lang="en-US" altLang="ja-JP" i="1">
                                <a:latin typeface="Cambria Math" panose="02040503050406030204" pitchFamily="18" charset="0"/>
                              </a:rPr>
                              <m:t>𝑖</m:t>
                            </m:r>
                            <m:r>
                              <a:rPr lang="en-US" altLang="ja-JP" i="1">
                                <a:latin typeface="Cambria Math" panose="02040503050406030204" pitchFamily="18" charset="0"/>
                              </a:rPr>
                              <m:t>,</m:t>
                            </m:r>
                            <m:r>
                              <a:rPr lang="en-US" altLang="ja-JP" i="1">
                                <a:latin typeface="Cambria Math" panose="02040503050406030204" pitchFamily="18" charset="0"/>
                              </a:rPr>
                              <m:t>𝑗</m:t>
                            </m:r>
                          </m:sub>
                        </m:sSub>
                        <m:d>
                          <m:dPr>
                            <m:ctrlPr>
                              <a:rPr lang="en-US" altLang="ja-JP" i="1">
                                <a:latin typeface="Cambria Math" panose="02040503050406030204" pitchFamily="18" charset="0"/>
                              </a:rPr>
                            </m:ctrlPr>
                          </m:dPr>
                          <m:e>
                            <m:r>
                              <a:rPr lang="en-US" altLang="ja-JP" i="1">
                                <a:latin typeface="Cambria Math" panose="02040503050406030204" pitchFamily="18" charset="0"/>
                              </a:rPr>
                              <m:t>𝑡</m:t>
                            </m:r>
                          </m:e>
                        </m:d>
                        <m:r>
                          <a:rPr lang="en-US" altLang="ja-JP" b="1" i="1">
                            <a:solidFill>
                              <a:srgbClr val="FF0000"/>
                            </a:solidFill>
                            <a:latin typeface="Cambria Math" panose="02040503050406030204" pitchFamily="18" charset="0"/>
                          </a:rPr>
                          <m:t>𝒁</m:t>
                        </m:r>
                      </m:num>
                      <m:den>
                        <m:r>
                          <a:rPr lang="en-US" altLang="ja-JP" i="1">
                            <a:latin typeface="Cambria Math" panose="02040503050406030204" pitchFamily="18" charset="0"/>
                          </a:rPr>
                          <m:t>𝑁</m:t>
                        </m:r>
                      </m:den>
                    </m:f>
                  </m:oMath>
                </a14:m>
                <a:endParaRPr kumimoji="1" lang="en-US" altLang="ja-JP" dirty="0"/>
              </a:p>
              <a:p>
                <a14:m>
                  <m:oMath xmlns:m="http://schemas.openxmlformats.org/officeDocument/2006/math">
                    <m:r>
                      <a:rPr kumimoji="1" lang="en-US" altLang="ja-JP" b="1" i="1" smtClean="0">
                        <a:solidFill>
                          <a:srgbClr val="FF0000"/>
                        </a:solidFill>
                        <a:latin typeface="Cambria Math" panose="02040503050406030204" pitchFamily="18" charset="0"/>
                      </a:rPr>
                      <m:t>𝒁</m:t>
                    </m:r>
                    <m:r>
                      <a:rPr kumimoji="1" lang="en-US" altLang="ja-JP" b="0" i="1" smtClean="0">
                        <a:latin typeface="Cambria Math" panose="02040503050406030204" pitchFamily="18" charset="0"/>
                      </a:rPr>
                      <m:t>=</m:t>
                    </m:r>
                    <m:f>
                      <m:fPr>
                        <m:ctrlPr>
                          <a:rPr kumimoji="1" lang="en-US" altLang="ja-JP" b="0" i="1" smtClean="0">
                            <a:latin typeface="Cambria Math" panose="02040503050406030204" pitchFamily="18" charset="0"/>
                          </a:rPr>
                        </m:ctrlPr>
                      </m:fPr>
                      <m:num>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𝑍</m:t>
                            </m:r>
                          </m:e>
                          <m:sub>
                            <m:r>
                              <a:rPr kumimoji="1" lang="en-US" altLang="ja-JP" b="0" i="1" smtClean="0">
                                <a:latin typeface="Cambria Math" panose="02040503050406030204" pitchFamily="18" charset="0"/>
                              </a:rPr>
                              <m:t>𝑖</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𝑗</m:t>
                            </m:r>
                          </m:sub>
                        </m:sSub>
                        <m:d>
                          <m:dPr>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𝑡</m:t>
                            </m:r>
                          </m:e>
                        </m:d>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𝑍</m:t>
                            </m:r>
                          </m:e>
                          <m:sub>
                            <m:r>
                              <a:rPr kumimoji="1" lang="en-US" altLang="ja-JP" b="0" i="1" smtClean="0">
                                <a:latin typeface="Cambria Math" panose="02040503050406030204" pitchFamily="18" charset="0"/>
                              </a:rPr>
                              <m:t>𝑖</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𝑗</m:t>
                            </m:r>
                            <m:r>
                              <a:rPr kumimoji="1" lang="en-US" altLang="ja-JP" b="0" i="1" smtClean="0">
                                <a:latin typeface="Cambria Math" panose="02040503050406030204" pitchFamily="18" charset="0"/>
                              </a:rPr>
                              <m:t>−1</m:t>
                            </m:r>
                          </m:sub>
                        </m:sSub>
                        <m:d>
                          <m:dPr>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𝑡</m:t>
                            </m:r>
                          </m:e>
                        </m:d>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𝑍</m:t>
                            </m:r>
                          </m:e>
                          <m:sub>
                            <m:r>
                              <a:rPr kumimoji="1" lang="en-US" altLang="ja-JP" b="0" i="1" smtClean="0">
                                <a:latin typeface="Cambria Math" panose="02040503050406030204" pitchFamily="18" charset="0"/>
                              </a:rPr>
                              <m:t>𝑖</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𝑗</m:t>
                            </m:r>
                            <m:r>
                              <a:rPr kumimoji="1" lang="en-US" altLang="ja-JP" b="0" i="1" smtClean="0">
                                <a:latin typeface="Cambria Math" panose="02040503050406030204" pitchFamily="18" charset="0"/>
                              </a:rPr>
                              <m:t>+1</m:t>
                            </m:r>
                          </m:sub>
                        </m:sSub>
                        <m:d>
                          <m:dPr>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𝑡</m:t>
                            </m:r>
                          </m:e>
                        </m:d>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𝑍</m:t>
                            </m:r>
                          </m:e>
                          <m:sub>
                            <m:r>
                              <a:rPr kumimoji="1" lang="en-US" altLang="ja-JP" b="0" i="1" smtClean="0">
                                <a:latin typeface="Cambria Math" panose="02040503050406030204" pitchFamily="18" charset="0"/>
                              </a:rPr>
                              <m:t>𝑖</m:t>
                            </m:r>
                            <m:r>
                              <a:rPr kumimoji="1" lang="en-US" altLang="ja-JP" b="0" i="1" smtClean="0">
                                <a:latin typeface="Cambria Math" panose="02040503050406030204" pitchFamily="18" charset="0"/>
                              </a:rPr>
                              <m:t>+1,</m:t>
                            </m:r>
                            <m:r>
                              <a:rPr kumimoji="1" lang="en-US" altLang="ja-JP" b="0" i="1" smtClean="0">
                                <a:latin typeface="Cambria Math" panose="02040503050406030204" pitchFamily="18" charset="0"/>
                              </a:rPr>
                              <m:t>𝑗</m:t>
                            </m:r>
                          </m:sub>
                        </m:sSub>
                        <m:d>
                          <m:dPr>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𝑡</m:t>
                            </m:r>
                          </m:e>
                        </m:d>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𝑍</m:t>
                            </m:r>
                          </m:e>
                          <m:sub>
                            <m:r>
                              <a:rPr kumimoji="1" lang="en-US" altLang="ja-JP" b="0" i="1" smtClean="0">
                                <a:latin typeface="Cambria Math" panose="02040503050406030204" pitchFamily="18" charset="0"/>
                              </a:rPr>
                              <m:t>𝑖</m:t>
                            </m:r>
                            <m:r>
                              <a:rPr kumimoji="1" lang="en-US" altLang="ja-JP" b="0" i="1" smtClean="0">
                                <a:latin typeface="Cambria Math" panose="02040503050406030204" pitchFamily="18" charset="0"/>
                              </a:rPr>
                              <m:t>−1,</m:t>
                            </m:r>
                            <m:r>
                              <a:rPr kumimoji="1" lang="en-US" altLang="ja-JP" b="0" i="1" smtClean="0">
                                <a:latin typeface="Cambria Math" panose="02040503050406030204" pitchFamily="18" charset="0"/>
                              </a:rPr>
                              <m:t>𝑗</m:t>
                            </m:r>
                          </m:sub>
                        </m:sSub>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𝑡</m:t>
                        </m:r>
                        <m:r>
                          <a:rPr kumimoji="1" lang="en-US" altLang="ja-JP" b="0" i="1" smtClean="0">
                            <a:latin typeface="Cambria Math" panose="02040503050406030204" pitchFamily="18" charset="0"/>
                          </a:rPr>
                          <m:t>)</m:t>
                        </m:r>
                      </m:num>
                      <m:den>
                        <m:r>
                          <a:rPr kumimoji="1" lang="en-US" altLang="ja-JP" b="0" i="1" smtClean="0">
                            <a:latin typeface="Cambria Math" panose="02040503050406030204" pitchFamily="18" charset="0"/>
                          </a:rPr>
                          <m:t>5.0</m:t>
                        </m:r>
                      </m:den>
                    </m:f>
                  </m:oMath>
                </a14:m>
                <a:endParaRPr kumimoji="1" lang="ja-JP" altLang="en-US" dirty="0"/>
              </a:p>
            </p:txBody>
          </p:sp>
        </mc:Choice>
        <mc:Fallback xmlns="">
          <p:sp>
            <p:nvSpPr>
              <p:cNvPr id="3" name="コンテンツ プレースホルダー 2">
                <a:extLst>
                  <a:ext uri="{FF2B5EF4-FFF2-40B4-BE49-F238E27FC236}">
                    <a16:creationId xmlns:a16="http://schemas.microsoft.com/office/drawing/2014/main" id="{73AA6909-63BB-4842-A348-D2787CE0C6F8}"/>
                  </a:ext>
                </a:extLst>
              </p:cNvPr>
              <p:cNvSpPr>
                <a:spLocks noGrp="1" noRot="1" noChangeAspect="1" noMove="1" noResize="1" noEditPoints="1" noAdjustHandles="1" noChangeArrowheads="1" noChangeShapeType="1" noTextEdit="1"/>
              </p:cNvSpPr>
              <p:nvPr>
                <p:ph idx="1"/>
              </p:nvPr>
            </p:nvSpPr>
            <p:spPr>
              <a:xfrm>
                <a:off x="838200" y="1892969"/>
                <a:ext cx="6685547" cy="4283994"/>
              </a:xfrm>
              <a:blipFill>
                <a:blip r:embed="rId2"/>
                <a:stretch>
                  <a:fillRect/>
                </a:stretch>
              </a:blipFill>
            </p:spPr>
            <p:txBody>
              <a:bodyPr/>
              <a:lstStyle/>
              <a:p>
                <a:r>
                  <a:rPr lang="ja-JP" altLang="en-US">
                    <a:noFill/>
                  </a:rPr>
                  <a:t> </a:t>
                </a:r>
              </a:p>
            </p:txBody>
          </p:sp>
        </mc:Fallback>
      </mc:AlternateContent>
      <p:pic>
        <p:nvPicPr>
          <p:cNvPr id="5" name="図 4">
            <a:extLst>
              <a:ext uri="{FF2B5EF4-FFF2-40B4-BE49-F238E27FC236}">
                <a16:creationId xmlns:a16="http://schemas.microsoft.com/office/drawing/2014/main" id="{AC8D17A7-B238-4B57-BAD2-756E02149D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3747" y="1690688"/>
            <a:ext cx="4102064" cy="3967571"/>
          </a:xfrm>
          <a:prstGeom prst="rect">
            <a:avLst/>
          </a:prstGeom>
        </p:spPr>
      </p:pic>
      <p:sp>
        <p:nvSpPr>
          <p:cNvPr id="4" name="スライド番号プレースホルダー 3">
            <a:extLst>
              <a:ext uri="{FF2B5EF4-FFF2-40B4-BE49-F238E27FC236}">
                <a16:creationId xmlns:a16="http://schemas.microsoft.com/office/drawing/2014/main" id="{01D7BC3C-60D3-4A1D-B4B9-8E53C29F9C11}"/>
              </a:ext>
            </a:extLst>
          </p:cNvPr>
          <p:cNvSpPr>
            <a:spLocks noGrp="1"/>
          </p:cNvSpPr>
          <p:nvPr>
            <p:ph type="sldNum" sz="quarter" idx="12"/>
          </p:nvPr>
        </p:nvSpPr>
        <p:spPr/>
        <p:txBody>
          <a:bodyPr/>
          <a:lstStyle/>
          <a:p>
            <a:fld id="{24592721-5F13-4DAD-AD33-D808C4D81226}" type="slidenum">
              <a:rPr kumimoji="1" lang="ja-JP" altLang="en-US" smtClean="0"/>
              <a:t>10</a:t>
            </a:fld>
            <a:endParaRPr kumimoji="1" lang="ja-JP" altLang="en-US"/>
          </a:p>
        </p:txBody>
      </p:sp>
    </p:spTree>
    <p:extLst>
      <p:ext uri="{BB962C8B-B14F-4D97-AF65-F5344CB8AC3E}">
        <p14:creationId xmlns:p14="http://schemas.microsoft.com/office/powerpoint/2010/main" val="485208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BA124A-9923-49BC-BA7F-3F464FB3339B}"/>
              </a:ext>
            </a:extLst>
          </p:cNvPr>
          <p:cNvSpPr>
            <a:spLocks noGrp="1"/>
          </p:cNvSpPr>
          <p:nvPr>
            <p:ph type="title"/>
          </p:nvPr>
        </p:nvSpPr>
        <p:spPr/>
        <p:txBody>
          <a:bodyPr/>
          <a:lstStyle/>
          <a:p>
            <a:r>
              <a:rPr kumimoji="1" lang="ja-JP" altLang="en-US" dirty="0"/>
              <a:t>ゾンビの拡がり</a:t>
            </a: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0DDA1CEF-3E0D-4806-80DC-BA40CD10BC59}"/>
                  </a:ext>
                </a:extLst>
              </p:cNvPr>
              <p:cNvSpPr>
                <a:spLocks noGrp="1"/>
              </p:cNvSpPr>
              <p:nvPr>
                <p:ph idx="1"/>
              </p:nvPr>
            </p:nvSpPr>
            <p:spPr>
              <a:xfrm>
                <a:off x="838200" y="1825625"/>
                <a:ext cx="10515600" cy="2489701"/>
              </a:xfrm>
            </p:spPr>
            <p:txBody>
              <a:bodyPr>
                <a:normAutofit lnSpcReduction="10000"/>
              </a:bodyPr>
              <a:lstStyle/>
              <a:p>
                <a:r>
                  <a:rPr kumimoji="1" lang="ja-JP" altLang="en-US" dirty="0"/>
                  <a:t>その他の条件は以下に示す</a:t>
                </a:r>
                <a:endParaRPr kumimoji="1" lang="en-US" altLang="ja-JP" dirty="0"/>
              </a:p>
              <a:p>
                <a:r>
                  <a:rPr kumimoji="1" lang="ja-JP" altLang="en-US" dirty="0"/>
                  <a:t>中心地の人口・・・ゾンビ</a:t>
                </a:r>
                <a:r>
                  <a:rPr kumimoji="1" lang="en-US" altLang="ja-JP" dirty="0"/>
                  <a:t>1</a:t>
                </a:r>
                <a:r>
                  <a:rPr kumimoji="1" lang="ja-JP" altLang="en-US" dirty="0"/>
                  <a:t>人</a:t>
                </a:r>
                <a:r>
                  <a:rPr kumimoji="1" lang="en-US" altLang="ja-JP" dirty="0"/>
                  <a:t>,</a:t>
                </a:r>
                <a:r>
                  <a:rPr kumimoji="1" lang="ja-JP" altLang="en-US" dirty="0"/>
                  <a:t>生存者</a:t>
                </a:r>
                <a:r>
                  <a:rPr kumimoji="1" lang="en-US" altLang="ja-JP" dirty="0"/>
                  <a:t>199</a:t>
                </a:r>
                <a:r>
                  <a:rPr kumimoji="1" lang="ja-JP" altLang="en-US" dirty="0"/>
                  <a:t>人</a:t>
                </a:r>
                <a:endParaRPr kumimoji="1" lang="en-US" altLang="ja-JP" dirty="0"/>
              </a:p>
              <a:p>
                <a:r>
                  <a:rPr lang="ja-JP" altLang="en-US" dirty="0"/>
                  <a:t>その他の人口・・・生存者</a:t>
                </a:r>
                <a:r>
                  <a:rPr lang="en-US" altLang="ja-JP" dirty="0"/>
                  <a:t>200</a:t>
                </a:r>
                <a:r>
                  <a:rPr lang="ja-JP" altLang="en-US" dirty="0"/>
                  <a:t>人</a:t>
                </a:r>
                <a:endParaRPr lang="en-US" altLang="ja-JP" dirty="0"/>
              </a:p>
              <a:p>
                <a14:m>
                  <m:oMath xmlns:m="http://schemas.openxmlformats.org/officeDocument/2006/math">
                    <m:r>
                      <a:rPr kumimoji="1" lang="en-US" altLang="ja-JP" b="0" i="1" smtClean="0">
                        <a:latin typeface="Cambria Math" panose="02040503050406030204" pitchFamily="18" charset="0"/>
                      </a:rPr>
                      <m:t>𝑎</m:t>
                    </m:r>
                    <m:r>
                      <a:rPr kumimoji="1" lang="en-US" altLang="ja-JP" b="0" i="1" smtClean="0">
                        <a:latin typeface="Cambria Math" panose="02040503050406030204" pitchFamily="18" charset="0"/>
                      </a:rPr>
                      <m:t>=0.6</m:t>
                    </m:r>
                  </m:oMath>
                </a14:m>
                <a:endParaRPr kumimoji="1" lang="en-US" altLang="ja-JP" b="0" dirty="0"/>
              </a:p>
              <a:p>
                <a:r>
                  <a:rPr kumimoji="1" lang="ja-JP" altLang="en-US" dirty="0"/>
                  <a:t>縦軸は生存者の人数</a:t>
                </a:r>
                <a:r>
                  <a:rPr kumimoji="1" lang="en-US" altLang="ja-JP" dirty="0"/>
                  <a:t>,</a:t>
                </a:r>
                <a:r>
                  <a:rPr kumimoji="1" lang="ja-JP" altLang="en-US" dirty="0"/>
                  <a:t>横軸は場所を示している</a:t>
                </a:r>
              </a:p>
            </p:txBody>
          </p:sp>
        </mc:Choice>
        <mc:Fallback xmlns="">
          <p:sp>
            <p:nvSpPr>
              <p:cNvPr id="3" name="コンテンツ プレースホルダー 2">
                <a:extLst>
                  <a:ext uri="{FF2B5EF4-FFF2-40B4-BE49-F238E27FC236}">
                    <a16:creationId xmlns:a16="http://schemas.microsoft.com/office/drawing/2014/main" id="{0DDA1CEF-3E0D-4806-80DC-BA40CD10BC59}"/>
                  </a:ext>
                </a:extLst>
              </p:cNvPr>
              <p:cNvSpPr>
                <a:spLocks noGrp="1" noRot="1" noChangeAspect="1" noMove="1" noResize="1" noEditPoints="1" noAdjustHandles="1" noChangeArrowheads="1" noChangeShapeType="1" noTextEdit="1"/>
              </p:cNvSpPr>
              <p:nvPr>
                <p:ph idx="1"/>
              </p:nvPr>
            </p:nvSpPr>
            <p:spPr>
              <a:xfrm>
                <a:off x="838200" y="1825625"/>
                <a:ext cx="10515600" cy="2489701"/>
              </a:xfrm>
              <a:blipFill>
                <a:blip r:embed="rId2"/>
                <a:stretch>
                  <a:fillRect l="-1043" t="-5134" b="-1711"/>
                </a:stretch>
              </a:blipFill>
            </p:spPr>
            <p:txBody>
              <a:bodyPr/>
              <a:lstStyle/>
              <a:p>
                <a:r>
                  <a:rPr lang="ja-JP" altLang="en-US">
                    <a:noFill/>
                  </a:rPr>
                  <a:t> </a:t>
                </a:r>
              </a:p>
            </p:txBody>
          </p:sp>
        </mc:Fallback>
      </mc:AlternateContent>
      <p:pic>
        <p:nvPicPr>
          <p:cNvPr id="4" name="図 3">
            <a:extLst>
              <a:ext uri="{FF2B5EF4-FFF2-40B4-BE49-F238E27FC236}">
                <a16:creationId xmlns:a16="http://schemas.microsoft.com/office/drawing/2014/main" id="{1DE26DA1-FB65-42FF-9732-C9528EEDAD0E}"/>
              </a:ext>
            </a:extLst>
          </p:cNvPr>
          <p:cNvPicPr>
            <a:picLocks noChangeAspect="1"/>
          </p:cNvPicPr>
          <p:nvPr/>
        </p:nvPicPr>
        <p:blipFill>
          <a:blip r:embed="rId3"/>
          <a:stretch>
            <a:fillRect/>
          </a:stretch>
        </p:blipFill>
        <p:spPr>
          <a:xfrm>
            <a:off x="838200" y="4315326"/>
            <a:ext cx="2920237" cy="2188654"/>
          </a:xfrm>
          <a:prstGeom prst="rect">
            <a:avLst/>
          </a:prstGeom>
        </p:spPr>
      </p:pic>
      <p:pic>
        <p:nvPicPr>
          <p:cNvPr id="5" name="図 4">
            <a:extLst>
              <a:ext uri="{FF2B5EF4-FFF2-40B4-BE49-F238E27FC236}">
                <a16:creationId xmlns:a16="http://schemas.microsoft.com/office/drawing/2014/main" id="{BA9BCF96-3AE4-495B-9B76-D56320B5B16A}"/>
              </a:ext>
            </a:extLst>
          </p:cNvPr>
          <p:cNvPicPr>
            <a:picLocks noChangeAspect="1"/>
          </p:cNvPicPr>
          <p:nvPr/>
        </p:nvPicPr>
        <p:blipFill>
          <a:blip r:embed="rId4"/>
          <a:stretch>
            <a:fillRect/>
          </a:stretch>
        </p:blipFill>
        <p:spPr>
          <a:xfrm>
            <a:off x="4629784" y="4288179"/>
            <a:ext cx="2926334" cy="2188654"/>
          </a:xfrm>
          <a:prstGeom prst="rect">
            <a:avLst/>
          </a:prstGeom>
        </p:spPr>
      </p:pic>
      <p:pic>
        <p:nvPicPr>
          <p:cNvPr id="6" name="図 5">
            <a:extLst>
              <a:ext uri="{FF2B5EF4-FFF2-40B4-BE49-F238E27FC236}">
                <a16:creationId xmlns:a16="http://schemas.microsoft.com/office/drawing/2014/main" id="{481EE533-CBC0-4BBF-A333-54A7376A1B43}"/>
              </a:ext>
            </a:extLst>
          </p:cNvPr>
          <p:cNvPicPr>
            <a:picLocks noChangeAspect="1"/>
          </p:cNvPicPr>
          <p:nvPr/>
        </p:nvPicPr>
        <p:blipFill>
          <a:blip r:embed="rId5"/>
          <a:stretch>
            <a:fillRect/>
          </a:stretch>
        </p:blipFill>
        <p:spPr>
          <a:xfrm>
            <a:off x="8427465" y="4282083"/>
            <a:ext cx="2920237" cy="2194750"/>
          </a:xfrm>
          <a:prstGeom prst="rect">
            <a:avLst/>
          </a:prstGeom>
        </p:spPr>
      </p:pic>
      <p:sp>
        <p:nvSpPr>
          <p:cNvPr id="8" name="矢印: 右 7">
            <a:extLst>
              <a:ext uri="{FF2B5EF4-FFF2-40B4-BE49-F238E27FC236}">
                <a16:creationId xmlns:a16="http://schemas.microsoft.com/office/drawing/2014/main" id="{4CEB2D5B-B196-4320-A42B-47C95AFD4BE0}"/>
              </a:ext>
            </a:extLst>
          </p:cNvPr>
          <p:cNvSpPr/>
          <p:nvPr/>
        </p:nvSpPr>
        <p:spPr>
          <a:xfrm>
            <a:off x="3914274" y="5133473"/>
            <a:ext cx="709412" cy="4875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矢印: 右 8">
            <a:extLst>
              <a:ext uri="{FF2B5EF4-FFF2-40B4-BE49-F238E27FC236}">
                <a16:creationId xmlns:a16="http://schemas.microsoft.com/office/drawing/2014/main" id="{8B067D3B-1D7F-429A-A4A7-D4466F701BC9}"/>
              </a:ext>
            </a:extLst>
          </p:cNvPr>
          <p:cNvSpPr/>
          <p:nvPr/>
        </p:nvSpPr>
        <p:spPr>
          <a:xfrm>
            <a:off x="7705858" y="5133472"/>
            <a:ext cx="709412" cy="4875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スライド番号プレースホルダー 6">
            <a:extLst>
              <a:ext uri="{FF2B5EF4-FFF2-40B4-BE49-F238E27FC236}">
                <a16:creationId xmlns:a16="http://schemas.microsoft.com/office/drawing/2014/main" id="{E622D590-2F29-4A54-99EA-DC584B84428A}"/>
              </a:ext>
            </a:extLst>
          </p:cNvPr>
          <p:cNvSpPr>
            <a:spLocks noGrp="1"/>
          </p:cNvSpPr>
          <p:nvPr>
            <p:ph type="sldNum" sz="quarter" idx="12"/>
          </p:nvPr>
        </p:nvSpPr>
        <p:spPr/>
        <p:txBody>
          <a:bodyPr/>
          <a:lstStyle/>
          <a:p>
            <a:fld id="{24592721-5F13-4DAD-AD33-D808C4D81226}" type="slidenum">
              <a:rPr kumimoji="1" lang="ja-JP" altLang="en-US" smtClean="0"/>
              <a:t>11</a:t>
            </a:fld>
            <a:endParaRPr kumimoji="1" lang="ja-JP" altLang="en-US"/>
          </a:p>
        </p:txBody>
      </p:sp>
    </p:spTree>
    <p:extLst>
      <p:ext uri="{BB962C8B-B14F-4D97-AF65-F5344CB8AC3E}">
        <p14:creationId xmlns:p14="http://schemas.microsoft.com/office/powerpoint/2010/main" val="702115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AA4600-2907-408A-B0FC-1FA0D40A9B66}"/>
              </a:ext>
            </a:extLst>
          </p:cNvPr>
          <p:cNvSpPr>
            <a:spLocks noGrp="1"/>
          </p:cNvSpPr>
          <p:nvPr>
            <p:ph type="title"/>
          </p:nvPr>
        </p:nvSpPr>
        <p:spPr/>
        <p:txBody>
          <a:bodyPr/>
          <a:lstStyle/>
          <a:p>
            <a:r>
              <a:rPr lang="ja-JP" altLang="en-US" dirty="0"/>
              <a:t>周りの影響式と図</a:t>
            </a:r>
            <a:r>
              <a:rPr lang="en-US" altLang="ja-JP" dirty="0"/>
              <a:t>(2)</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B1B5DAE8-4151-481B-ADF6-CC5502C3D0E3}"/>
                  </a:ext>
                </a:extLst>
              </p:cNvPr>
              <p:cNvSpPr>
                <a:spLocks noGrp="1"/>
              </p:cNvSpPr>
              <p:nvPr>
                <p:ph idx="1"/>
              </p:nvPr>
            </p:nvSpPr>
            <p:spPr>
              <a:xfrm>
                <a:off x="838200" y="1825625"/>
                <a:ext cx="10515600" cy="3420143"/>
              </a:xfrm>
            </p:spPr>
            <p:txBody>
              <a:bodyPr/>
              <a:lstStyle/>
              <a:p>
                <a:r>
                  <a:rPr lang="ja-JP" altLang="en-US" dirty="0"/>
                  <a:t>本研究では</a:t>
                </a:r>
                <a:r>
                  <a:rPr lang="en-US" altLang="ja-JP" dirty="0"/>
                  <a:t>,</a:t>
                </a:r>
                <a:r>
                  <a:rPr lang="ja-JP" altLang="en-US" dirty="0"/>
                  <a:t>さらに周りとの影響の違いも考える。前述の</a:t>
                </a:r>
                <a:r>
                  <a:rPr lang="en-US" altLang="ja-JP" dirty="0">
                    <a:solidFill>
                      <a:srgbClr val="FF0000"/>
                    </a:solidFill>
                  </a:rPr>
                  <a:t>Z</a:t>
                </a:r>
                <a:r>
                  <a:rPr lang="ja-JP" altLang="en-US" dirty="0"/>
                  <a:t>の式を以下のように変更する</a:t>
                </a:r>
                <a:endParaRPr lang="en-US" altLang="ja-JP" dirty="0"/>
              </a:p>
              <a:p>
                <a14:m>
                  <m:oMath xmlns:m="http://schemas.openxmlformats.org/officeDocument/2006/math">
                    <m:r>
                      <a:rPr lang="en-US" altLang="ja-JP" b="1" i="1">
                        <a:solidFill>
                          <a:srgbClr val="FF0000"/>
                        </a:solidFill>
                        <a:latin typeface="Cambria Math" panose="02040503050406030204" pitchFamily="18" charset="0"/>
                      </a:rPr>
                      <m:t>𝒁</m:t>
                    </m:r>
                    <m:r>
                      <a:rPr lang="en-US" altLang="ja-JP" i="1">
                        <a:latin typeface="Cambria Math" panose="02040503050406030204" pitchFamily="18" charset="0"/>
                      </a:rPr>
                      <m:t>=</m:t>
                    </m:r>
                    <m:f>
                      <m:fPr>
                        <m:ctrlPr>
                          <a:rPr lang="en-US" altLang="ja-JP" i="1">
                            <a:latin typeface="Cambria Math" panose="02040503050406030204" pitchFamily="18" charset="0"/>
                          </a:rPr>
                        </m:ctrlPr>
                      </m:fPr>
                      <m:num>
                        <m:sSub>
                          <m:sSubPr>
                            <m:ctrlPr>
                              <a:rPr lang="en-US" altLang="ja-JP" i="1">
                                <a:latin typeface="Cambria Math" panose="02040503050406030204" pitchFamily="18" charset="0"/>
                              </a:rPr>
                            </m:ctrlPr>
                          </m:sSubPr>
                          <m:e>
                            <m:r>
                              <a:rPr lang="en-US" altLang="ja-JP" i="1">
                                <a:latin typeface="Cambria Math" panose="02040503050406030204" pitchFamily="18" charset="0"/>
                              </a:rPr>
                              <m:t>𝑍</m:t>
                            </m:r>
                          </m:e>
                          <m:sub>
                            <m:r>
                              <a:rPr lang="en-US" altLang="ja-JP" i="1">
                                <a:latin typeface="Cambria Math" panose="02040503050406030204" pitchFamily="18" charset="0"/>
                              </a:rPr>
                              <m:t>𝑖</m:t>
                            </m:r>
                            <m:r>
                              <a:rPr lang="en-US" altLang="ja-JP" i="1">
                                <a:latin typeface="Cambria Math" panose="02040503050406030204" pitchFamily="18" charset="0"/>
                              </a:rPr>
                              <m:t>,</m:t>
                            </m:r>
                            <m:r>
                              <a:rPr lang="en-US" altLang="ja-JP" i="1">
                                <a:latin typeface="Cambria Math" panose="02040503050406030204" pitchFamily="18" charset="0"/>
                              </a:rPr>
                              <m:t>𝑗</m:t>
                            </m:r>
                          </m:sub>
                        </m:sSub>
                        <m:d>
                          <m:dPr>
                            <m:ctrlPr>
                              <a:rPr lang="en-US" altLang="ja-JP" i="1">
                                <a:latin typeface="Cambria Math" panose="02040503050406030204" pitchFamily="18" charset="0"/>
                              </a:rPr>
                            </m:ctrlPr>
                          </m:dPr>
                          <m:e>
                            <m:r>
                              <a:rPr lang="en-US" altLang="ja-JP" i="1">
                                <a:latin typeface="Cambria Math" panose="02040503050406030204" pitchFamily="18" charset="0"/>
                              </a:rPr>
                              <m:t>𝑡</m:t>
                            </m:r>
                          </m:e>
                        </m:d>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𝑍</m:t>
                            </m:r>
                          </m:e>
                          <m:sub>
                            <m:r>
                              <a:rPr lang="en-US" altLang="ja-JP" i="1">
                                <a:latin typeface="Cambria Math" panose="02040503050406030204" pitchFamily="18" charset="0"/>
                              </a:rPr>
                              <m:t>𝑖</m:t>
                            </m:r>
                            <m:r>
                              <a:rPr lang="en-US" altLang="ja-JP" i="1">
                                <a:latin typeface="Cambria Math" panose="02040503050406030204" pitchFamily="18" charset="0"/>
                              </a:rPr>
                              <m:t>,</m:t>
                            </m:r>
                            <m:r>
                              <a:rPr lang="en-US" altLang="ja-JP" i="1">
                                <a:latin typeface="Cambria Math" panose="02040503050406030204" pitchFamily="18" charset="0"/>
                              </a:rPr>
                              <m:t>𝑗</m:t>
                            </m:r>
                            <m:r>
                              <a:rPr lang="en-US" altLang="ja-JP" i="1">
                                <a:latin typeface="Cambria Math" panose="02040503050406030204" pitchFamily="18" charset="0"/>
                              </a:rPr>
                              <m:t>−1</m:t>
                            </m:r>
                          </m:sub>
                        </m:sSub>
                        <m:d>
                          <m:dPr>
                            <m:ctrlPr>
                              <a:rPr lang="en-US" altLang="ja-JP" i="1">
                                <a:latin typeface="Cambria Math" panose="02040503050406030204" pitchFamily="18" charset="0"/>
                              </a:rPr>
                            </m:ctrlPr>
                          </m:dPr>
                          <m:e>
                            <m:r>
                              <a:rPr lang="en-US" altLang="ja-JP" i="1">
                                <a:latin typeface="Cambria Math" panose="02040503050406030204" pitchFamily="18" charset="0"/>
                              </a:rPr>
                              <m:t>𝑡</m:t>
                            </m:r>
                          </m:e>
                        </m:d>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m:t>
                            </m:r>
                            <m:r>
                              <a:rPr lang="en-US" altLang="ja-JP" b="0" i="1" smtClean="0">
                                <a:latin typeface="Cambria Math" panose="02040503050406030204" pitchFamily="18" charset="0"/>
                              </a:rPr>
                              <m:t>𝐸</m:t>
                            </m:r>
                          </m:e>
                          <m:sub>
                            <m:r>
                              <a:rPr lang="en-US" altLang="ja-JP" i="1">
                                <a:latin typeface="Cambria Math" panose="02040503050406030204" pitchFamily="18" charset="0"/>
                              </a:rPr>
                              <m:t>𝑖</m:t>
                            </m:r>
                            <m:r>
                              <a:rPr lang="en-US" altLang="ja-JP" i="1">
                                <a:latin typeface="Cambria Math" panose="02040503050406030204" pitchFamily="18" charset="0"/>
                              </a:rPr>
                              <m:t>,</m:t>
                            </m:r>
                            <m:r>
                              <a:rPr lang="en-US" altLang="ja-JP" i="1">
                                <a:latin typeface="Cambria Math" panose="02040503050406030204" pitchFamily="18" charset="0"/>
                              </a:rPr>
                              <m:t>𝑗</m:t>
                            </m:r>
                            <m:r>
                              <a:rPr lang="en-US" altLang="ja-JP" i="1">
                                <a:latin typeface="Cambria Math" panose="02040503050406030204" pitchFamily="18" charset="0"/>
                              </a:rPr>
                              <m:t>−1</m:t>
                            </m:r>
                          </m:sub>
                        </m:sSub>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𝑍</m:t>
                            </m:r>
                          </m:e>
                          <m:sub>
                            <m:r>
                              <a:rPr lang="en-US" altLang="ja-JP" i="1">
                                <a:latin typeface="Cambria Math" panose="02040503050406030204" pitchFamily="18" charset="0"/>
                              </a:rPr>
                              <m:t>𝑖</m:t>
                            </m:r>
                            <m:r>
                              <a:rPr lang="en-US" altLang="ja-JP" i="1">
                                <a:latin typeface="Cambria Math" panose="02040503050406030204" pitchFamily="18" charset="0"/>
                              </a:rPr>
                              <m:t>,</m:t>
                            </m:r>
                            <m:r>
                              <a:rPr lang="en-US" altLang="ja-JP" i="1">
                                <a:latin typeface="Cambria Math" panose="02040503050406030204" pitchFamily="18" charset="0"/>
                              </a:rPr>
                              <m:t>𝑗</m:t>
                            </m:r>
                            <m:r>
                              <a:rPr lang="en-US" altLang="ja-JP" i="1">
                                <a:latin typeface="Cambria Math" panose="02040503050406030204" pitchFamily="18" charset="0"/>
                              </a:rPr>
                              <m:t>+1</m:t>
                            </m:r>
                          </m:sub>
                        </m:sSub>
                        <m:d>
                          <m:dPr>
                            <m:ctrlPr>
                              <a:rPr lang="en-US" altLang="ja-JP" i="1">
                                <a:latin typeface="Cambria Math" panose="02040503050406030204" pitchFamily="18" charset="0"/>
                              </a:rPr>
                            </m:ctrlPr>
                          </m:dPr>
                          <m:e>
                            <m:r>
                              <a:rPr lang="en-US" altLang="ja-JP" i="1">
                                <a:latin typeface="Cambria Math" panose="02040503050406030204" pitchFamily="18" charset="0"/>
                              </a:rPr>
                              <m:t>𝑡</m:t>
                            </m:r>
                          </m:e>
                        </m:d>
                        <m:r>
                          <a:rPr lang="en-US" altLang="ja-JP" b="0" i="1" smtClean="0">
                            <a:latin typeface="Cambria Math" panose="02040503050406030204" pitchFamily="18" charset="0"/>
                          </a:rPr>
                          <m:t>∗</m:t>
                        </m:r>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𝐸</m:t>
                            </m:r>
                          </m:e>
                          <m:sub>
                            <m:r>
                              <a:rPr lang="en-US" altLang="ja-JP" i="1">
                                <a:latin typeface="Cambria Math" panose="02040503050406030204" pitchFamily="18" charset="0"/>
                              </a:rPr>
                              <m:t>𝑖</m:t>
                            </m:r>
                            <m:r>
                              <a:rPr lang="en-US" altLang="ja-JP" i="1">
                                <a:latin typeface="Cambria Math" panose="02040503050406030204" pitchFamily="18" charset="0"/>
                              </a:rPr>
                              <m:t>,</m:t>
                            </m:r>
                            <m:r>
                              <a:rPr lang="en-US" altLang="ja-JP" i="1">
                                <a:latin typeface="Cambria Math" panose="02040503050406030204" pitchFamily="18" charset="0"/>
                              </a:rPr>
                              <m:t>𝑗</m:t>
                            </m:r>
                            <m:r>
                              <a:rPr lang="en-US" altLang="ja-JP" b="0" i="1" smtClean="0">
                                <a:latin typeface="Cambria Math" panose="02040503050406030204" pitchFamily="18" charset="0"/>
                              </a:rPr>
                              <m:t>+</m:t>
                            </m:r>
                            <m:r>
                              <a:rPr lang="en-US" altLang="ja-JP" i="1">
                                <a:latin typeface="Cambria Math" panose="02040503050406030204" pitchFamily="18" charset="0"/>
                              </a:rPr>
                              <m:t>1</m:t>
                            </m:r>
                          </m:sub>
                        </m:sSub>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𝑍</m:t>
                            </m:r>
                          </m:e>
                          <m:sub>
                            <m:r>
                              <a:rPr lang="en-US" altLang="ja-JP" i="1">
                                <a:latin typeface="Cambria Math" panose="02040503050406030204" pitchFamily="18" charset="0"/>
                              </a:rPr>
                              <m:t>𝑖</m:t>
                            </m:r>
                            <m:r>
                              <a:rPr lang="en-US" altLang="ja-JP" i="1">
                                <a:latin typeface="Cambria Math" panose="02040503050406030204" pitchFamily="18" charset="0"/>
                              </a:rPr>
                              <m:t>+1,</m:t>
                            </m:r>
                            <m:r>
                              <a:rPr lang="en-US" altLang="ja-JP" i="1">
                                <a:latin typeface="Cambria Math" panose="02040503050406030204" pitchFamily="18" charset="0"/>
                              </a:rPr>
                              <m:t>𝑗</m:t>
                            </m:r>
                          </m:sub>
                        </m:sSub>
                        <m:d>
                          <m:dPr>
                            <m:ctrlPr>
                              <a:rPr lang="en-US" altLang="ja-JP" i="1">
                                <a:latin typeface="Cambria Math" panose="02040503050406030204" pitchFamily="18" charset="0"/>
                              </a:rPr>
                            </m:ctrlPr>
                          </m:dPr>
                          <m:e>
                            <m:r>
                              <a:rPr lang="en-US" altLang="ja-JP" i="1">
                                <a:latin typeface="Cambria Math" panose="02040503050406030204" pitchFamily="18" charset="0"/>
                              </a:rPr>
                              <m:t>𝑡</m:t>
                            </m:r>
                          </m:e>
                        </m:d>
                        <m:r>
                          <a:rPr lang="en-US" altLang="ja-JP" b="0" i="1" smtClean="0">
                            <a:latin typeface="Cambria Math" panose="02040503050406030204" pitchFamily="18" charset="0"/>
                          </a:rPr>
                          <m:t>∗</m:t>
                        </m:r>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𝐸</m:t>
                            </m:r>
                          </m:e>
                          <m:sub>
                            <m:r>
                              <a:rPr lang="en-US" altLang="ja-JP" i="1">
                                <a:latin typeface="Cambria Math" panose="02040503050406030204" pitchFamily="18" charset="0"/>
                              </a:rPr>
                              <m:t>𝑖</m:t>
                            </m:r>
                            <m:r>
                              <a:rPr lang="en-US" altLang="ja-JP" b="0" i="1" smtClean="0">
                                <a:latin typeface="Cambria Math" panose="02040503050406030204" pitchFamily="18" charset="0"/>
                              </a:rPr>
                              <m:t>+1</m:t>
                            </m:r>
                            <m:r>
                              <a:rPr lang="en-US" altLang="ja-JP" i="1">
                                <a:latin typeface="Cambria Math" panose="02040503050406030204" pitchFamily="18" charset="0"/>
                              </a:rPr>
                              <m:t>,</m:t>
                            </m:r>
                            <m:r>
                              <a:rPr lang="en-US" altLang="ja-JP" i="1">
                                <a:latin typeface="Cambria Math" panose="02040503050406030204" pitchFamily="18" charset="0"/>
                              </a:rPr>
                              <m:t>𝑗</m:t>
                            </m:r>
                          </m:sub>
                        </m:sSub>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𝑍</m:t>
                            </m:r>
                          </m:e>
                          <m:sub>
                            <m:r>
                              <a:rPr lang="en-US" altLang="ja-JP" i="1">
                                <a:latin typeface="Cambria Math" panose="02040503050406030204" pitchFamily="18" charset="0"/>
                              </a:rPr>
                              <m:t>𝑖</m:t>
                            </m:r>
                            <m:r>
                              <a:rPr lang="en-US" altLang="ja-JP" i="1">
                                <a:latin typeface="Cambria Math" panose="02040503050406030204" pitchFamily="18" charset="0"/>
                              </a:rPr>
                              <m:t>−1,</m:t>
                            </m:r>
                            <m:r>
                              <a:rPr lang="en-US" altLang="ja-JP" i="1">
                                <a:latin typeface="Cambria Math" panose="02040503050406030204" pitchFamily="18" charset="0"/>
                              </a:rPr>
                              <m:t>𝑗</m:t>
                            </m:r>
                          </m:sub>
                        </m:sSub>
                        <m:r>
                          <a:rPr lang="en-US" altLang="ja-JP" i="1">
                            <a:latin typeface="Cambria Math" panose="02040503050406030204" pitchFamily="18" charset="0"/>
                          </a:rPr>
                          <m:t>(</m:t>
                        </m:r>
                        <m:r>
                          <a:rPr lang="en-US" altLang="ja-JP" i="1">
                            <a:latin typeface="Cambria Math" panose="02040503050406030204" pitchFamily="18" charset="0"/>
                          </a:rPr>
                          <m:t>𝑡</m:t>
                        </m:r>
                        <m:r>
                          <a:rPr lang="en-US" altLang="ja-JP" i="1">
                            <a:latin typeface="Cambria Math" panose="02040503050406030204" pitchFamily="18" charset="0"/>
                          </a:rPr>
                          <m:t>)</m:t>
                        </m:r>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m:t>
                            </m:r>
                            <m:r>
                              <a:rPr lang="en-US" altLang="ja-JP" b="0" i="1" smtClean="0">
                                <a:latin typeface="Cambria Math" panose="02040503050406030204" pitchFamily="18" charset="0"/>
                              </a:rPr>
                              <m:t>𝐸</m:t>
                            </m:r>
                          </m:e>
                          <m:sub>
                            <m:r>
                              <a:rPr lang="en-US" altLang="ja-JP" i="1">
                                <a:latin typeface="Cambria Math" panose="02040503050406030204" pitchFamily="18" charset="0"/>
                              </a:rPr>
                              <m:t>𝑖</m:t>
                            </m:r>
                            <m:r>
                              <a:rPr lang="en-US" altLang="ja-JP" b="0" i="1" smtClean="0">
                                <a:latin typeface="Cambria Math" panose="02040503050406030204" pitchFamily="18" charset="0"/>
                              </a:rPr>
                              <m:t>−1</m:t>
                            </m:r>
                            <m:r>
                              <a:rPr lang="en-US" altLang="ja-JP" i="1">
                                <a:latin typeface="Cambria Math" panose="02040503050406030204" pitchFamily="18" charset="0"/>
                              </a:rPr>
                              <m:t>,</m:t>
                            </m:r>
                            <m:r>
                              <a:rPr lang="en-US" altLang="ja-JP" i="1">
                                <a:latin typeface="Cambria Math" panose="02040503050406030204" pitchFamily="18" charset="0"/>
                              </a:rPr>
                              <m:t>𝑗</m:t>
                            </m:r>
                          </m:sub>
                        </m:sSub>
                      </m:num>
                      <m:den>
                        <m:r>
                          <a:rPr lang="en-US" altLang="ja-JP" i="1">
                            <a:latin typeface="Cambria Math" panose="02040503050406030204" pitchFamily="18" charset="0"/>
                          </a:rPr>
                          <m:t>5.0</m:t>
                        </m:r>
                      </m:den>
                    </m:f>
                  </m:oMath>
                </a14:m>
                <a:endParaRPr lang="en-US" altLang="ja-JP" dirty="0"/>
              </a:p>
              <a:p>
                <a:r>
                  <a:rPr lang="ja-JP" altLang="en-US" dirty="0"/>
                  <a:t>ここで使用している</a:t>
                </a:r>
                <a:r>
                  <a:rPr lang="en-US" altLang="ja-JP" dirty="0"/>
                  <a:t>E</a:t>
                </a:r>
                <a:r>
                  <a:rPr lang="ja-JP" altLang="en-US" dirty="0"/>
                  <a:t>はそれぞれの地点の</a:t>
                </a:r>
                <a:endParaRPr lang="en-US" altLang="ja-JP" dirty="0"/>
              </a:p>
              <a:p>
                <a:pPr marL="0" indent="0">
                  <a:buNone/>
                </a:pPr>
                <a:r>
                  <a:rPr lang="ja-JP" altLang="en-US" dirty="0"/>
                  <a:t>  影響力として定義する</a:t>
                </a:r>
              </a:p>
              <a:p>
                <a:endParaRPr lang="en-US" altLang="ja-JP" dirty="0"/>
              </a:p>
            </p:txBody>
          </p:sp>
        </mc:Choice>
        <mc:Fallback xmlns="">
          <p:sp>
            <p:nvSpPr>
              <p:cNvPr id="3" name="コンテンツ プレースホルダー 2">
                <a:extLst>
                  <a:ext uri="{FF2B5EF4-FFF2-40B4-BE49-F238E27FC236}">
                    <a16:creationId xmlns:a16="http://schemas.microsoft.com/office/drawing/2014/main" id="{B1B5DAE8-4151-481B-ADF6-CC5502C3D0E3}"/>
                  </a:ext>
                </a:extLst>
              </p:cNvPr>
              <p:cNvSpPr>
                <a:spLocks noGrp="1" noRot="1" noChangeAspect="1" noMove="1" noResize="1" noEditPoints="1" noAdjustHandles="1" noChangeArrowheads="1" noChangeShapeType="1" noTextEdit="1"/>
              </p:cNvSpPr>
              <p:nvPr>
                <p:ph idx="1"/>
              </p:nvPr>
            </p:nvSpPr>
            <p:spPr>
              <a:xfrm>
                <a:off x="838200" y="1825625"/>
                <a:ext cx="10515600" cy="3420143"/>
              </a:xfrm>
              <a:blipFill>
                <a:blip r:embed="rId2"/>
                <a:stretch>
                  <a:fillRect l="-1043" t="-2847"/>
                </a:stretch>
              </a:blipFill>
            </p:spPr>
            <p:txBody>
              <a:bodyPr/>
              <a:lstStyle/>
              <a:p>
                <a:r>
                  <a:rPr lang="ja-JP" altLang="en-US">
                    <a:noFill/>
                  </a:rPr>
                  <a:t> </a:t>
                </a:r>
              </a:p>
            </p:txBody>
          </p:sp>
        </mc:Fallback>
      </mc:AlternateContent>
      <p:pic>
        <p:nvPicPr>
          <p:cNvPr id="5" name="図 4">
            <a:extLst>
              <a:ext uri="{FF2B5EF4-FFF2-40B4-BE49-F238E27FC236}">
                <a16:creationId xmlns:a16="http://schemas.microsoft.com/office/drawing/2014/main" id="{9D919E79-584F-418C-89F0-004BE5B248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9389" y="3454431"/>
            <a:ext cx="3204411" cy="3038444"/>
          </a:xfrm>
          <a:prstGeom prst="rect">
            <a:avLst/>
          </a:prstGeom>
        </p:spPr>
      </p:pic>
      <p:sp>
        <p:nvSpPr>
          <p:cNvPr id="4" name="スライド番号プレースホルダー 3">
            <a:extLst>
              <a:ext uri="{FF2B5EF4-FFF2-40B4-BE49-F238E27FC236}">
                <a16:creationId xmlns:a16="http://schemas.microsoft.com/office/drawing/2014/main" id="{CF3855F1-5574-4DD5-81D0-91C925BF7D15}"/>
              </a:ext>
            </a:extLst>
          </p:cNvPr>
          <p:cNvSpPr>
            <a:spLocks noGrp="1"/>
          </p:cNvSpPr>
          <p:nvPr>
            <p:ph type="sldNum" sz="quarter" idx="12"/>
          </p:nvPr>
        </p:nvSpPr>
        <p:spPr/>
        <p:txBody>
          <a:bodyPr/>
          <a:lstStyle/>
          <a:p>
            <a:fld id="{24592721-5F13-4DAD-AD33-D808C4D81226}" type="slidenum">
              <a:rPr kumimoji="1" lang="ja-JP" altLang="en-US" smtClean="0"/>
              <a:t>12</a:t>
            </a:fld>
            <a:endParaRPr kumimoji="1" lang="ja-JP" altLang="en-US"/>
          </a:p>
        </p:txBody>
      </p:sp>
    </p:spTree>
    <p:extLst>
      <p:ext uri="{BB962C8B-B14F-4D97-AF65-F5344CB8AC3E}">
        <p14:creationId xmlns:p14="http://schemas.microsoft.com/office/powerpoint/2010/main" val="34907174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674703-7C51-4F8B-B883-D8F3675727F7}"/>
              </a:ext>
            </a:extLst>
          </p:cNvPr>
          <p:cNvSpPr>
            <a:spLocks noGrp="1"/>
          </p:cNvSpPr>
          <p:nvPr>
            <p:ph type="title"/>
          </p:nvPr>
        </p:nvSpPr>
        <p:spPr/>
        <p:txBody>
          <a:bodyPr/>
          <a:lstStyle/>
          <a:p>
            <a:r>
              <a:rPr lang="ja-JP" altLang="en-US" dirty="0"/>
              <a:t>御堂筋線の簡易的再現</a:t>
            </a:r>
            <a:endParaRPr kumimoji="1" lang="ja-JP" altLang="en-US" dirty="0"/>
          </a:p>
        </p:txBody>
      </p:sp>
      <p:sp>
        <p:nvSpPr>
          <p:cNvPr id="3" name="コンテンツ プレースホルダー 2">
            <a:extLst>
              <a:ext uri="{FF2B5EF4-FFF2-40B4-BE49-F238E27FC236}">
                <a16:creationId xmlns:a16="http://schemas.microsoft.com/office/drawing/2014/main" id="{F230B857-A2E5-49F7-BEDF-87A886E8F4C2}"/>
              </a:ext>
            </a:extLst>
          </p:cNvPr>
          <p:cNvSpPr>
            <a:spLocks noGrp="1"/>
          </p:cNvSpPr>
          <p:nvPr>
            <p:ph idx="1"/>
          </p:nvPr>
        </p:nvSpPr>
        <p:spPr>
          <a:xfrm>
            <a:off x="838200" y="1825625"/>
            <a:ext cx="5610726" cy="4351338"/>
          </a:xfrm>
        </p:spPr>
        <p:txBody>
          <a:bodyPr>
            <a:normAutofit/>
          </a:bodyPr>
          <a:lstStyle/>
          <a:p>
            <a:r>
              <a:rPr lang="ja-JP" altLang="en-US" dirty="0"/>
              <a:t>初期条件として全地点それぞれの総人口 </a:t>
            </a:r>
            <a:r>
              <a:rPr lang="en-US" altLang="ja-JP" dirty="0"/>
              <a:t>N </a:t>
            </a:r>
            <a:r>
              <a:rPr lang="ja-JP" altLang="en-US" dirty="0"/>
              <a:t>を </a:t>
            </a:r>
            <a:r>
              <a:rPr lang="en-US" altLang="ja-JP" dirty="0"/>
              <a:t>200 </a:t>
            </a:r>
            <a:r>
              <a:rPr lang="ja-JP" altLang="en-US" dirty="0"/>
              <a:t>人とした</a:t>
            </a:r>
            <a:endParaRPr lang="en-US" altLang="ja-JP" dirty="0"/>
          </a:p>
          <a:p>
            <a:r>
              <a:rPr lang="ja-JP" altLang="en-US" dirty="0"/>
              <a:t>中心地の生存者 </a:t>
            </a:r>
            <a:r>
              <a:rPr lang="en-US" altLang="ja-JP" dirty="0"/>
              <a:t>S </a:t>
            </a:r>
            <a:r>
              <a:rPr lang="ja-JP" altLang="en-US" dirty="0"/>
              <a:t>を </a:t>
            </a:r>
            <a:r>
              <a:rPr lang="en-US" altLang="ja-JP" dirty="0"/>
              <a:t>199 </a:t>
            </a:r>
            <a:r>
              <a:rPr lang="ja-JP" altLang="en-US" dirty="0"/>
              <a:t>人</a:t>
            </a:r>
            <a:r>
              <a:rPr lang="en-US" altLang="ja-JP" dirty="0"/>
              <a:t>,</a:t>
            </a:r>
            <a:r>
              <a:rPr lang="ja-JP" altLang="en-US" dirty="0"/>
              <a:t>ゾンビ </a:t>
            </a:r>
            <a:r>
              <a:rPr lang="en-US" altLang="ja-JP" dirty="0"/>
              <a:t>Z </a:t>
            </a:r>
            <a:r>
              <a:rPr lang="ja-JP" altLang="en-US" dirty="0"/>
              <a:t>を </a:t>
            </a:r>
            <a:r>
              <a:rPr lang="en-US" altLang="ja-JP" dirty="0"/>
              <a:t>1 </a:t>
            </a:r>
            <a:r>
              <a:rPr lang="ja-JP" altLang="en-US" dirty="0"/>
              <a:t>人とし</a:t>
            </a:r>
            <a:r>
              <a:rPr lang="en-US" altLang="ja-JP" dirty="0"/>
              <a:t>,</a:t>
            </a:r>
            <a:r>
              <a:rPr lang="ja-JP" altLang="en-US" dirty="0"/>
              <a:t>その他の場所は生存者 </a:t>
            </a:r>
            <a:r>
              <a:rPr lang="en-US" altLang="ja-JP" dirty="0"/>
              <a:t>S </a:t>
            </a:r>
            <a:r>
              <a:rPr lang="ja-JP" altLang="en-US" dirty="0"/>
              <a:t>を </a:t>
            </a:r>
            <a:r>
              <a:rPr lang="en-US" altLang="ja-JP" dirty="0"/>
              <a:t>200 </a:t>
            </a:r>
            <a:r>
              <a:rPr lang="ja-JP" altLang="en-US" dirty="0"/>
              <a:t>人</a:t>
            </a:r>
            <a:r>
              <a:rPr lang="en-US" altLang="ja-JP" dirty="0"/>
              <a:t>,</a:t>
            </a:r>
            <a:r>
              <a:rPr lang="ja-JP" altLang="en-US" dirty="0"/>
              <a:t>ゾンビ</a:t>
            </a:r>
            <a:r>
              <a:rPr lang="en-US" altLang="ja-JP" dirty="0"/>
              <a:t>Z </a:t>
            </a:r>
            <a:r>
              <a:rPr lang="ja-JP" altLang="en-US" dirty="0"/>
              <a:t>を </a:t>
            </a:r>
            <a:r>
              <a:rPr lang="en-US" altLang="ja-JP" dirty="0"/>
              <a:t>0 </a:t>
            </a:r>
            <a:r>
              <a:rPr lang="ja-JP" altLang="en-US" dirty="0"/>
              <a:t>人とした</a:t>
            </a:r>
            <a:endParaRPr lang="en-US" altLang="ja-JP" dirty="0"/>
          </a:p>
          <a:p>
            <a:r>
              <a:rPr lang="en-US" altLang="ja-JP" dirty="0"/>
              <a:t>α</a:t>
            </a:r>
            <a:r>
              <a:rPr lang="ja-JP" altLang="en-US" dirty="0"/>
              <a:t>は全地点で </a:t>
            </a:r>
            <a:r>
              <a:rPr lang="en-US" altLang="ja-JP" dirty="0"/>
              <a:t>0.6 </a:t>
            </a:r>
            <a:r>
              <a:rPr lang="ja-JP" altLang="en-US" dirty="0"/>
              <a:t>とした</a:t>
            </a:r>
            <a:endParaRPr lang="en-US" altLang="ja-JP" dirty="0"/>
          </a:p>
          <a:p>
            <a:r>
              <a:rPr lang="ja-JP" altLang="en-US" dirty="0"/>
              <a:t>今回は中心地から上下の影響力を他の地点の影響の </a:t>
            </a:r>
            <a:r>
              <a:rPr lang="en-US" altLang="ja-JP" dirty="0"/>
              <a:t>10 </a:t>
            </a:r>
            <a:r>
              <a:rPr lang="ja-JP" altLang="en-US" dirty="0"/>
              <a:t>倍の数値に設定した。</a:t>
            </a:r>
            <a:endParaRPr kumimoji="1" lang="ja-JP" altLang="en-US" dirty="0"/>
          </a:p>
        </p:txBody>
      </p:sp>
      <p:sp>
        <p:nvSpPr>
          <p:cNvPr id="4" name="スライド番号プレースホルダー 3">
            <a:extLst>
              <a:ext uri="{FF2B5EF4-FFF2-40B4-BE49-F238E27FC236}">
                <a16:creationId xmlns:a16="http://schemas.microsoft.com/office/drawing/2014/main" id="{9C55A557-7A42-4716-B12B-19B53A1F201F}"/>
              </a:ext>
            </a:extLst>
          </p:cNvPr>
          <p:cNvSpPr>
            <a:spLocks noGrp="1"/>
          </p:cNvSpPr>
          <p:nvPr>
            <p:ph type="sldNum" sz="quarter" idx="12"/>
          </p:nvPr>
        </p:nvSpPr>
        <p:spPr/>
        <p:txBody>
          <a:bodyPr/>
          <a:lstStyle/>
          <a:p>
            <a:fld id="{24592721-5F13-4DAD-AD33-D808C4D81226}" type="slidenum">
              <a:rPr kumimoji="1" lang="ja-JP" altLang="en-US" smtClean="0"/>
              <a:t>13</a:t>
            </a:fld>
            <a:endParaRPr kumimoji="1" lang="ja-JP" altLang="en-US"/>
          </a:p>
        </p:txBody>
      </p:sp>
      <p:pic>
        <p:nvPicPr>
          <p:cNvPr id="7" name="図 6">
            <a:extLst>
              <a:ext uri="{FF2B5EF4-FFF2-40B4-BE49-F238E27FC236}">
                <a16:creationId xmlns:a16="http://schemas.microsoft.com/office/drawing/2014/main" id="{3AA95B2A-EB8E-4BC9-A0E5-DAD55F03AD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5700" y="1825625"/>
            <a:ext cx="3848100" cy="3838575"/>
          </a:xfrm>
          <a:prstGeom prst="rect">
            <a:avLst/>
          </a:prstGeom>
        </p:spPr>
      </p:pic>
    </p:spTree>
    <p:extLst>
      <p:ext uri="{BB962C8B-B14F-4D97-AF65-F5344CB8AC3E}">
        <p14:creationId xmlns:p14="http://schemas.microsoft.com/office/powerpoint/2010/main" val="2105997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503E981-6364-497A-8684-59E58C0CF622}"/>
              </a:ext>
            </a:extLst>
          </p:cNvPr>
          <p:cNvSpPr>
            <a:spLocks noGrp="1"/>
          </p:cNvSpPr>
          <p:nvPr>
            <p:ph type="title"/>
          </p:nvPr>
        </p:nvSpPr>
        <p:spPr/>
        <p:txBody>
          <a:bodyPr/>
          <a:lstStyle/>
          <a:p>
            <a:r>
              <a:rPr lang="ja-JP" altLang="en-US" dirty="0"/>
              <a:t>御堂筋線の簡易的再現</a:t>
            </a:r>
            <a:r>
              <a:rPr lang="en-US" altLang="ja-JP" dirty="0"/>
              <a:t>(</a:t>
            </a:r>
            <a:r>
              <a:rPr lang="ja-JP" altLang="en-US" dirty="0"/>
              <a:t>生存者</a:t>
            </a:r>
            <a:r>
              <a:rPr lang="en-US" altLang="ja-JP" dirty="0"/>
              <a:t>)</a:t>
            </a:r>
            <a:endParaRPr kumimoji="1" lang="ja-JP" altLang="en-US" dirty="0"/>
          </a:p>
        </p:txBody>
      </p:sp>
      <p:pic>
        <p:nvPicPr>
          <p:cNvPr id="15" name="コンテンツ プレースホルダー 14">
            <a:extLst>
              <a:ext uri="{FF2B5EF4-FFF2-40B4-BE49-F238E27FC236}">
                <a16:creationId xmlns:a16="http://schemas.microsoft.com/office/drawing/2014/main" id="{CBF3ECA7-266B-4CFA-82B8-EAD544412E2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690687"/>
            <a:ext cx="3994484" cy="2396690"/>
          </a:xfrm>
        </p:spPr>
      </p:pic>
      <p:pic>
        <p:nvPicPr>
          <p:cNvPr id="17" name="図 16">
            <a:extLst>
              <a:ext uri="{FF2B5EF4-FFF2-40B4-BE49-F238E27FC236}">
                <a16:creationId xmlns:a16="http://schemas.microsoft.com/office/drawing/2014/main" id="{6B498BCA-39EE-448C-B447-67657816EB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9316" y="1690688"/>
            <a:ext cx="3994484" cy="2396690"/>
          </a:xfrm>
          <a:prstGeom prst="rect">
            <a:avLst/>
          </a:prstGeom>
        </p:spPr>
      </p:pic>
      <p:pic>
        <p:nvPicPr>
          <p:cNvPr id="19" name="図 18">
            <a:extLst>
              <a:ext uri="{FF2B5EF4-FFF2-40B4-BE49-F238E27FC236}">
                <a16:creationId xmlns:a16="http://schemas.microsoft.com/office/drawing/2014/main" id="{7CB270E1-1644-4F36-9752-CF2A1D66A2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4214596"/>
            <a:ext cx="3994484" cy="2396690"/>
          </a:xfrm>
          <a:prstGeom prst="rect">
            <a:avLst/>
          </a:prstGeom>
        </p:spPr>
      </p:pic>
      <p:pic>
        <p:nvPicPr>
          <p:cNvPr id="21" name="図 20">
            <a:extLst>
              <a:ext uri="{FF2B5EF4-FFF2-40B4-BE49-F238E27FC236}">
                <a16:creationId xmlns:a16="http://schemas.microsoft.com/office/drawing/2014/main" id="{DC96CA12-B1CF-47A1-AE66-230C27457E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59316" y="4214596"/>
            <a:ext cx="3994484" cy="2396690"/>
          </a:xfrm>
          <a:prstGeom prst="rect">
            <a:avLst/>
          </a:prstGeom>
        </p:spPr>
      </p:pic>
      <p:sp>
        <p:nvSpPr>
          <p:cNvPr id="22" name="矢印: 右 21">
            <a:extLst>
              <a:ext uri="{FF2B5EF4-FFF2-40B4-BE49-F238E27FC236}">
                <a16:creationId xmlns:a16="http://schemas.microsoft.com/office/drawing/2014/main" id="{56107A40-6A49-4562-A4C7-A7CC703EA172}"/>
              </a:ext>
            </a:extLst>
          </p:cNvPr>
          <p:cNvSpPr/>
          <p:nvPr/>
        </p:nvSpPr>
        <p:spPr>
          <a:xfrm>
            <a:off x="5245769" y="2645267"/>
            <a:ext cx="1989220" cy="4875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矢印: 右 23">
            <a:extLst>
              <a:ext uri="{FF2B5EF4-FFF2-40B4-BE49-F238E27FC236}">
                <a16:creationId xmlns:a16="http://schemas.microsoft.com/office/drawing/2014/main" id="{26755F37-4183-4AF1-9E32-236C97E61F80}"/>
              </a:ext>
            </a:extLst>
          </p:cNvPr>
          <p:cNvSpPr/>
          <p:nvPr/>
        </p:nvSpPr>
        <p:spPr>
          <a:xfrm>
            <a:off x="5245769" y="5169175"/>
            <a:ext cx="1989220" cy="4875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矢印: 右 24">
            <a:extLst>
              <a:ext uri="{FF2B5EF4-FFF2-40B4-BE49-F238E27FC236}">
                <a16:creationId xmlns:a16="http://schemas.microsoft.com/office/drawing/2014/main" id="{C09EF7DA-4923-4A72-802B-0C66989783F3}"/>
              </a:ext>
            </a:extLst>
          </p:cNvPr>
          <p:cNvSpPr/>
          <p:nvPr/>
        </p:nvSpPr>
        <p:spPr>
          <a:xfrm rot="9459812">
            <a:off x="5311756" y="3843612"/>
            <a:ext cx="1857247" cy="4875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a:extLst>
              <a:ext uri="{FF2B5EF4-FFF2-40B4-BE49-F238E27FC236}">
                <a16:creationId xmlns:a16="http://schemas.microsoft.com/office/drawing/2014/main" id="{2D4BAADB-2F77-4FD6-BCC6-1131238B48B8}"/>
              </a:ext>
            </a:extLst>
          </p:cNvPr>
          <p:cNvSpPr>
            <a:spLocks noGrp="1"/>
          </p:cNvSpPr>
          <p:nvPr>
            <p:ph type="sldNum" sz="quarter" idx="12"/>
          </p:nvPr>
        </p:nvSpPr>
        <p:spPr/>
        <p:txBody>
          <a:bodyPr/>
          <a:lstStyle/>
          <a:p>
            <a:fld id="{24592721-5F13-4DAD-AD33-D808C4D81226}" type="slidenum">
              <a:rPr kumimoji="1" lang="ja-JP" altLang="en-US" smtClean="0"/>
              <a:t>14</a:t>
            </a:fld>
            <a:endParaRPr kumimoji="1" lang="ja-JP" altLang="en-US"/>
          </a:p>
        </p:txBody>
      </p:sp>
    </p:spTree>
    <p:extLst>
      <p:ext uri="{BB962C8B-B14F-4D97-AF65-F5344CB8AC3E}">
        <p14:creationId xmlns:p14="http://schemas.microsoft.com/office/powerpoint/2010/main" val="1901975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674703-7C51-4F8B-B883-D8F3675727F7}"/>
              </a:ext>
            </a:extLst>
          </p:cNvPr>
          <p:cNvSpPr>
            <a:spLocks noGrp="1"/>
          </p:cNvSpPr>
          <p:nvPr>
            <p:ph type="title"/>
          </p:nvPr>
        </p:nvSpPr>
        <p:spPr/>
        <p:txBody>
          <a:bodyPr/>
          <a:lstStyle/>
          <a:p>
            <a:r>
              <a:rPr lang="ja-JP" altLang="en-US" dirty="0"/>
              <a:t>環状線の簡易的再現</a:t>
            </a:r>
            <a:endParaRPr kumimoji="1" lang="ja-JP" altLang="en-US" dirty="0"/>
          </a:p>
        </p:txBody>
      </p:sp>
      <p:sp>
        <p:nvSpPr>
          <p:cNvPr id="3" name="コンテンツ プレースホルダー 2">
            <a:extLst>
              <a:ext uri="{FF2B5EF4-FFF2-40B4-BE49-F238E27FC236}">
                <a16:creationId xmlns:a16="http://schemas.microsoft.com/office/drawing/2014/main" id="{F230B857-A2E5-49F7-BEDF-87A886E8F4C2}"/>
              </a:ext>
            </a:extLst>
          </p:cNvPr>
          <p:cNvSpPr>
            <a:spLocks noGrp="1"/>
          </p:cNvSpPr>
          <p:nvPr>
            <p:ph idx="1"/>
          </p:nvPr>
        </p:nvSpPr>
        <p:spPr>
          <a:xfrm>
            <a:off x="838200" y="1825625"/>
            <a:ext cx="5610726" cy="4351338"/>
          </a:xfrm>
        </p:spPr>
        <p:txBody>
          <a:bodyPr>
            <a:normAutofit lnSpcReduction="10000"/>
          </a:bodyPr>
          <a:lstStyle/>
          <a:p>
            <a:r>
              <a:rPr lang="ja-JP" altLang="en-US" dirty="0"/>
              <a:t>初期条件として全地点それぞれの総人口 </a:t>
            </a:r>
            <a:r>
              <a:rPr lang="en-US" altLang="ja-JP" dirty="0"/>
              <a:t>N </a:t>
            </a:r>
            <a:r>
              <a:rPr lang="ja-JP" altLang="en-US" dirty="0"/>
              <a:t>を </a:t>
            </a:r>
            <a:r>
              <a:rPr lang="en-US" altLang="ja-JP" dirty="0"/>
              <a:t>200 </a:t>
            </a:r>
            <a:r>
              <a:rPr lang="ja-JP" altLang="en-US" dirty="0"/>
              <a:t>人とした</a:t>
            </a:r>
            <a:endParaRPr lang="en-US" altLang="ja-JP" dirty="0"/>
          </a:p>
          <a:p>
            <a:r>
              <a:rPr lang="ja-JP" altLang="en-US" dirty="0"/>
              <a:t>中心地の生存者 </a:t>
            </a:r>
            <a:r>
              <a:rPr lang="en-US" altLang="ja-JP" dirty="0"/>
              <a:t>S </a:t>
            </a:r>
            <a:r>
              <a:rPr lang="ja-JP" altLang="en-US" dirty="0"/>
              <a:t>を </a:t>
            </a:r>
            <a:r>
              <a:rPr lang="en-US" altLang="ja-JP" dirty="0"/>
              <a:t>199 </a:t>
            </a:r>
            <a:r>
              <a:rPr lang="ja-JP" altLang="en-US" dirty="0"/>
              <a:t>人</a:t>
            </a:r>
            <a:r>
              <a:rPr lang="en-US" altLang="ja-JP" dirty="0"/>
              <a:t>,</a:t>
            </a:r>
            <a:r>
              <a:rPr lang="ja-JP" altLang="en-US" dirty="0"/>
              <a:t>ゾンビ </a:t>
            </a:r>
            <a:r>
              <a:rPr lang="en-US" altLang="ja-JP" dirty="0"/>
              <a:t>Z </a:t>
            </a:r>
            <a:r>
              <a:rPr lang="ja-JP" altLang="en-US" dirty="0"/>
              <a:t>を </a:t>
            </a:r>
            <a:r>
              <a:rPr lang="en-US" altLang="ja-JP" dirty="0"/>
              <a:t>1 </a:t>
            </a:r>
            <a:r>
              <a:rPr lang="ja-JP" altLang="en-US" dirty="0"/>
              <a:t>人とし</a:t>
            </a:r>
            <a:r>
              <a:rPr lang="en-US" altLang="ja-JP" dirty="0"/>
              <a:t>,</a:t>
            </a:r>
            <a:r>
              <a:rPr lang="ja-JP" altLang="en-US" dirty="0"/>
              <a:t>その他の場所は生存者 </a:t>
            </a:r>
            <a:r>
              <a:rPr lang="en-US" altLang="ja-JP" dirty="0"/>
              <a:t>S </a:t>
            </a:r>
            <a:r>
              <a:rPr lang="ja-JP" altLang="en-US" dirty="0"/>
              <a:t>を </a:t>
            </a:r>
            <a:r>
              <a:rPr lang="en-US" altLang="ja-JP" dirty="0"/>
              <a:t>200 </a:t>
            </a:r>
            <a:r>
              <a:rPr lang="ja-JP" altLang="en-US" dirty="0"/>
              <a:t>人</a:t>
            </a:r>
            <a:r>
              <a:rPr lang="en-US" altLang="ja-JP" dirty="0"/>
              <a:t>,</a:t>
            </a:r>
            <a:r>
              <a:rPr lang="ja-JP" altLang="en-US" dirty="0"/>
              <a:t>ゾンビ</a:t>
            </a:r>
            <a:r>
              <a:rPr lang="en-US" altLang="ja-JP" dirty="0"/>
              <a:t>Z </a:t>
            </a:r>
            <a:r>
              <a:rPr lang="ja-JP" altLang="en-US" dirty="0"/>
              <a:t>を </a:t>
            </a:r>
            <a:r>
              <a:rPr lang="en-US" altLang="ja-JP" dirty="0"/>
              <a:t>0 </a:t>
            </a:r>
            <a:r>
              <a:rPr lang="ja-JP" altLang="en-US" dirty="0"/>
              <a:t>人とした</a:t>
            </a:r>
            <a:endParaRPr lang="en-US" altLang="ja-JP" dirty="0"/>
          </a:p>
          <a:p>
            <a:r>
              <a:rPr lang="en-US" altLang="ja-JP" dirty="0"/>
              <a:t>α</a:t>
            </a:r>
            <a:r>
              <a:rPr lang="ja-JP" altLang="en-US" dirty="0"/>
              <a:t>は全地点で </a:t>
            </a:r>
            <a:r>
              <a:rPr lang="en-US" altLang="ja-JP" dirty="0"/>
              <a:t>0.6 </a:t>
            </a:r>
            <a:r>
              <a:rPr lang="ja-JP" altLang="en-US" dirty="0"/>
              <a:t>とした</a:t>
            </a:r>
            <a:endParaRPr lang="en-US" altLang="ja-JP" dirty="0"/>
          </a:p>
          <a:p>
            <a:r>
              <a:rPr lang="ja-JP" altLang="en-US" dirty="0"/>
              <a:t>今回はある地点から正方形上に影響が伝わるよう設定した</a:t>
            </a:r>
            <a:r>
              <a:rPr lang="en-US" altLang="ja-JP" dirty="0"/>
              <a:t>.</a:t>
            </a:r>
            <a:r>
              <a:rPr lang="ja-JP" altLang="en-US" dirty="0"/>
              <a:t>赤線部分</a:t>
            </a:r>
            <a:r>
              <a:rPr lang="ja-JP" altLang="en-US"/>
              <a:t>は他の地点の影響力の </a:t>
            </a:r>
            <a:r>
              <a:rPr lang="en-US" altLang="ja-JP" dirty="0"/>
              <a:t>10 </a:t>
            </a:r>
            <a:r>
              <a:rPr lang="ja-JP" altLang="en-US" dirty="0"/>
              <a:t>倍の数値に設定した</a:t>
            </a:r>
            <a:endParaRPr kumimoji="1" lang="ja-JP" altLang="en-US" dirty="0"/>
          </a:p>
        </p:txBody>
      </p:sp>
      <p:sp>
        <p:nvSpPr>
          <p:cNvPr id="4" name="スライド番号プレースホルダー 3">
            <a:extLst>
              <a:ext uri="{FF2B5EF4-FFF2-40B4-BE49-F238E27FC236}">
                <a16:creationId xmlns:a16="http://schemas.microsoft.com/office/drawing/2014/main" id="{26951E5C-217A-4A1C-B920-A7D77F3B130A}"/>
              </a:ext>
            </a:extLst>
          </p:cNvPr>
          <p:cNvSpPr>
            <a:spLocks noGrp="1"/>
          </p:cNvSpPr>
          <p:nvPr>
            <p:ph type="sldNum" sz="quarter" idx="12"/>
          </p:nvPr>
        </p:nvSpPr>
        <p:spPr/>
        <p:txBody>
          <a:bodyPr/>
          <a:lstStyle/>
          <a:p>
            <a:fld id="{24592721-5F13-4DAD-AD33-D808C4D81226}" type="slidenum">
              <a:rPr kumimoji="1" lang="ja-JP" altLang="en-US" smtClean="0"/>
              <a:t>15</a:t>
            </a:fld>
            <a:endParaRPr kumimoji="1" lang="ja-JP" altLang="en-US"/>
          </a:p>
        </p:txBody>
      </p:sp>
      <p:pic>
        <p:nvPicPr>
          <p:cNvPr id="7" name="図 6">
            <a:extLst>
              <a:ext uri="{FF2B5EF4-FFF2-40B4-BE49-F238E27FC236}">
                <a16:creationId xmlns:a16="http://schemas.microsoft.com/office/drawing/2014/main" id="{2DBB1B9C-488D-464B-B2C8-0680787B23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5700" y="1825625"/>
            <a:ext cx="3848100" cy="3838575"/>
          </a:xfrm>
          <a:prstGeom prst="rect">
            <a:avLst/>
          </a:prstGeom>
        </p:spPr>
      </p:pic>
    </p:spTree>
    <p:extLst>
      <p:ext uri="{BB962C8B-B14F-4D97-AF65-F5344CB8AC3E}">
        <p14:creationId xmlns:p14="http://schemas.microsoft.com/office/powerpoint/2010/main" val="4072555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075ABC-5000-42C7-A429-E229079CAB73}"/>
              </a:ext>
            </a:extLst>
          </p:cNvPr>
          <p:cNvSpPr>
            <a:spLocks noGrp="1"/>
          </p:cNvSpPr>
          <p:nvPr>
            <p:ph type="title"/>
          </p:nvPr>
        </p:nvSpPr>
        <p:spPr/>
        <p:txBody>
          <a:bodyPr/>
          <a:lstStyle/>
          <a:p>
            <a:r>
              <a:rPr kumimoji="1" lang="ja-JP" altLang="en-US" dirty="0"/>
              <a:t>環状線の簡易的表現</a:t>
            </a:r>
            <a:r>
              <a:rPr kumimoji="1" lang="en-US" altLang="ja-JP" dirty="0"/>
              <a:t>(</a:t>
            </a:r>
            <a:r>
              <a:rPr kumimoji="1" lang="ja-JP" altLang="en-US" dirty="0"/>
              <a:t>生存者</a:t>
            </a:r>
            <a:r>
              <a:rPr kumimoji="1" lang="en-US" altLang="ja-JP" dirty="0"/>
              <a:t>)</a:t>
            </a:r>
            <a:endParaRPr kumimoji="1" lang="ja-JP" altLang="en-US" dirty="0"/>
          </a:p>
        </p:txBody>
      </p:sp>
      <p:pic>
        <p:nvPicPr>
          <p:cNvPr id="4" name="コンテンツ プレースホルダー 3">
            <a:extLst>
              <a:ext uri="{FF2B5EF4-FFF2-40B4-BE49-F238E27FC236}">
                <a16:creationId xmlns:a16="http://schemas.microsoft.com/office/drawing/2014/main" id="{CEDF9057-18C3-4AB9-A4FE-A1898BFFDB98}"/>
              </a:ext>
            </a:extLst>
          </p:cNvPr>
          <p:cNvPicPr>
            <a:picLocks noGrp="1" noChangeAspect="1"/>
          </p:cNvPicPr>
          <p:nvPr>
            <p:ph idx="1"/>
          </p:nvPr>
        </p:nvPicPr>
        <p:blipFill>
          <a:blip r:embed="rId2"/>
          <a:stretch>
            <a:fillRect/>
          </a:stretch>
        </p:blipFill>
        <p:spPr>
          <a:xfrm>
            <a:off x="838200" y="1690688"/>
            <a:ext cx="3993226" cy="2395936"/>
          </a:xfrm>
          <a:prstGeom prst="rect">
            <a:avLst/>
          </a:prstGeom>
        </p:spPr>
      </p:pic>
      <p:pic>
        <p:nvPicPr>
          <p:cNvPr id="6" name="図 5">
            <a:extLst>
              <a:ext uri="{FF2B5EF4-FFF2-40B4-BE49-F238E27FC236}">
                <a16:creationId xmlns:a16="http://schemas.microsoft.com/office/drawing/2014/main" id="{E15E7ED9-5705-4582-B33C-4E0094925C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0574" y="1690688"/>
            <a:ext cx="3993226" cy="2395936"/>
          </a:xfrm>
          <a:prstGeom prst="rect">
            <a:avLst/>
          </a:prstGeom>
        </p:spPr>
      </p:pic>
      <p:pic>
        <p:nvPicPr>
          <p:cNvPr id="8" name="図 7">
            <a:extLst>
              <a:ext uri="{FF2B5EF4-FFF2-40B4-BE49-F238E27FC236}">
                <a16:creationId xmlns:a16="http://schemas.microsoft.com/office/drawing/2014/main" id="{4AF4EFAD-0339-40CB-8AAD-02BE123890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198" y="4214218"/>
            <a:ext cx="3993228" cy="2395937"/>
          </a:xfrm>
          <a:prstGeom prst="rect">
            <a:avLst/>
          </a:prstGeom>
        </p:spPr>
      </p:pic>
      <p:sp>
        <p:nvSpPr>
          <p:cNvPr id="9" name="矢印: 右 8">
            <a:extLst>
              <a:ext uri="{FF2B5EF4-FFF2-40B4-BE49-F238E27FC236}">
                <a16:creationId xmlns:a16="http://schemas.microsoft.com/office/drawing/2014/main" id="{E71FA77B-7984-4468-AF51-0DF78124E481}"/>
              </a:ext>
            </a:extLst>
          </p:cNvPr>
          <p:cNvSpPr/>
          <p:nvPr/>
        </p:nvSpPr>
        <p:spPr>
          <a:xfrm>
            <a:off x="5246946" y="2644890"/>
            <a:ext cx="1989220" cy="4875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矢印: 右 9">
            <a:extLst>
              <a:ext uri="{FF2B5EF4-FFF2-40B4-BE49-F238E27FC236}">
                <a16:creationId xmlns:a16="http://schemas.microsoft.com/office/drawing/2014/main" id="{23B35845-843E-4F54-954F-458D0FC4A061}"/>
              </a:ext>
            </a:extLst>
          </p:cNvPr>
          <p:cNvSpPr/>
          <p:nvPr/>
        </p:nvSpPr>
        <p:spPr>
          <a:xfrm>
            <a:off x="5246946" y="5168420"/>
            <a:ext cx="1989220" cy="4875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矢印: 右 10">
            <a:extLst>
              <a:ext uri="{FF2B5EF4-FFF2-40B4-BE49-F238E27FC236}">
                <a16:creationId xmlns:a16="http://schemas.microsoft.com/office/drawing/2014/main" id="{750625BA-4D55-49BE-957F-204870C2D766}"/>
              </a:ext>
            </a:extLst>
          </p:cNvPr>
          <p:cNvSpPr/>
          <p:nvPr/>
        </p:nvSpPr>
        <p:spPr>
          <a:xfrm rot="9459812">
            <a:off x="5312932" y="3842857"/>
            <a:ext cx="1857247" cy="4875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descr="モニター, 座る, テーブル, コンピュータ が含まれている画像&#10;&#10;自動的に生成された説明">
            <a:extLst>
              <a:ext uri="{FF2B5EF4-FFF2-40B4-BE49-F238E27FC236}">
                <a16:creationId xmlns:a16="http://schemas.microsoft.com/office/drawing/2014/main" id="{3CB593CA-F482-45B3-A21D-AF80176756D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60574" y="4214218"/>
            <a:ext cx="3993228" cy="2395937"/>
          </a:xfrm>
          <a:prstGeom prst="rect">
            <a:avLst/>
          </a:prstGeom>
        </p:spPr>
      </p:pic>
      <p:sp>
        <p:nvSpPr>
          <p:cNvPr id="3" name="スライド番号プレースホルダー 2">
            <a:extLst>
              <a:ext uri="{FF2B5EF4-FFF2-40B4-BE49-F238E27FC236}">
                <a16:creationId xmlns:a16="http://schemas.microsoft.com/office/drawing/2014/main" id="{F45C1F68-1FF3-4166-B755-ECF6F6E813F2}"/>
              </a:ext>
            </a:extLst>
          </p:cNvPr>
          <p:cNvSpPr>
            <a:spLocks noGrp="1"/>
          </p:cNvSpPr>
          <p:nvPr>
            <p:ph type="sldNum" sz="quarter" idx="12"/>
          </p:nvPr>
        </p:nvSpPr>
        <p:spPr/>
        <p:txBody>
          <a:bodyPr/>
          <a:lstStyle/>
          <a:p>
            <a:fld id="{24592721-5F13-4DAD-AD33-D808C4D81226}" type="slidenum">
              <a:rPr kumimoji="1" lang="ja-JP" altLang="en-US" smtClean="0"/>
              <a:t>16</a:t>
            </a:fld>
            <a:endParaRPr kumimoji="1" lang="ja-JP" altLang="en-US"/>
          </a:p>
        </p:txBody>
      </p:sp>
    </p:spTree>
    <p:extLst>
      <p:ext uri="{BB962C8B-B14F-4D97-AF65-F5344CB8AC3E}">
        <p14:creationId xmlns:p14="http://schemas.microsoft.com/office/powerpoint/2010/main" val="2268090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C98C8C-C8FC-4554-A255-D94CDD201515}"/>
              </a:ext>
            </a:extLst>
          </p:cNvPr>
          <p:cNvSpPr>
            <a:spLocks noGrp="1"/>
          </p:cNvSpPr>
          <p:nvPr>
            <p:ph type="title"/>
          </p:nvPr>
        </p:nvSpPr>
        <p:spPr/>
        <p:txBody>
          <a:bodyPr/>
          <a:lstStyle/>
          <a:p>
            <a:r>
              <a:rPr lang="ja-JP" altLang="en-US" dirty="0"/>
              <a:t>潜伏</a:t>
            </a:r>
            <a:r>
              <a:rPr kumimoji="1" lang="ja-JP" altLang="en-US" dirty="0"/>
              <a:t>感染者の追加</a:t>
            </a: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D094F735-DAE9-486A-BB22-C46A73E836CB}"/>
                  </a:ext>
                </a:extLst>
              </p:cNvPr>
              <p:cNvSpPr>
                <a:spLocks noGrp="1"/>
              </p:cNvSpPr>
              <p:nvPr>
                <p:ph idx="1"/>
              </p:nvPr>
            </p:nvSpPr>
            <p:spPr>
              <a:xfrm>
                <a:off x="838200" y="1629736"/>
                <a:ext cx="10059099" cy="4351338"/>
              </a:xfrm>
            </p:spPr>
            <p:txBody>
              <a:bodyPr>
                <a:normAutofit fontScale="85000" lnSpcReduction="10000"/>
              </a:bodyPr>
              <a:lstStyle/>
              <a:p>
                <a:r>
                  <a:rPr lang="ja-JP" altLang="en-US" dirty="0">
                    <a:latin typeface="Cambria Math" panose="02040503050406030204" pitchFamily="18" charset="0"/>
                  </a:rPr>
                  <a:t>本研究では</a:t>
                </a:r>
                <a:r>
                  <a:rPr lang="en-US" altLang="ja-JP" dirty="0">
                    <a:latin typeface="Cambria Math" panose="02040503050406030204" pitchFamily="18" charset="0"/>
                  </a:rPr>
                  <a:t>,</a:t>
                </a:r>
                <a:r>
                  <a:rPr lang="ja-JP" altLang="en-US" dirty="0">
                    <a:latin typeface="Cambria Math" panose="02040503050406030204" pitchFamily="18" charset="0"/>
                  </a:rPr>
                  <a:t>上記条件に加え潜伏感染者</a:t>
                </a:r>
                <a:r>
                  <a:rPr lang="en-US" altLang="ja-JP" b="1" dirty="0">
                    <a:solidFill>
                      <a:srgbClr val="00B0F0"/>
                    </a:solidFill>
                    <a:latin typeface="Cambria Math" panose="02040503050406030204" pitchFamily="18" charset="0"/>
                  </a:rPr>
                  <a:t>E</a:t>
                </a:r>
                <a:r>
                  <a:rPr lang="ja-JP" altLang="en-US" dirty="0">
                    <a:latin typeface="Cambria Math" panose="02040503050406030204" pitchFamily="18" charset="0"/>
                  </a:rPr>
                  <a:t>も追加した</a:t>
                </a:r>
                <a:endParaRPr lang="en-US" altLang="ja-JP" dirty="0">
                  <a:latin typeface="Cambria Math" panose="02040503050406030204" pitchFamily="18" charset="0"/>
                </a:endParaRPr>
              </a:p>
              <a:p>
                <a14:m>
                  <m:oMath xmlns:m="http://schemas.openxmlformats.org/officeDocument/2006/math">
                    <m:f>
                      <m:fPr>
                        <m:ctrlPr>
                          <a:rPr lang="en-US" altLang="ja-JP" i="1" smtClean="0">
                            <a:latin typeface="Cambria Math" panose="02040503050406030204" pitchFamily="18" charset="0"/>
                          </a:rPr>
                        </m:ctrlPr>
                      </m:fPr>
                      <m:num>
                        <m:sSub>
                          <m:sSubPr>
                            <m:ctrlPr>
                              <a:rPr lang="en-US" altLang="ja-JP" i="1">
                                <a:latin typeface="Cambria Math" panose="02040503050406030204" pitchFamily="18" charset="0"/>
                              </a:rPr>
                            </m:ctrlPr>
                          </m:sSubPr>
                          <m:e>
                            <m:r>
                              <a:rPr lang="en-US" altLang="ja-JP" i="1">
                                <a:latin typeface="Cambria Math" panose="02040503050406030204" pitchFamily="18" charset="0"/>
                              </a:rPr>
                              <m:t>𝑑𝑆</m:t>
                            </m:r>
                          </m:e>
                          <m:sub>
                            <m:r>
                              <a:rPr lang="en-US" altLang="ja-JP" i="1">
                                <a:latin typeface="Cambria Math" panose="02040503050406030204" pitchFamily="18" charset="0"/>
                              </a:rPr>
                              <m:t>𝑖</m:t>
                            </m:r>
                            <m:r>
                              <a:rPr lang="en-US" altLang="ja-JP" i="1">
                                <a:latin typeface="Cambria Math" panose="02040503050406030204" pitchFamily="18" charset="0"/>
                              </a:rPr>
                              <m:t>,</m:t>
                            </m:r>
                            <m:r>
                              <a:rPr lang="en-US" altLang="ja-JP" i="1">
                                <a:latin typeface="Cambria Math" panose="02040503050406030204" pitchFamily="18" charset="0"/>
                              </a:rPr>
                              <m:t>𝑗</m:t>
                            </m:r>
                          </m:sub>
                        </m:sSub>
                        <m:r>
                          <a:rPr lang="en-US" altLang="ja-JP" i="1">
                            <a:latin typeface="Cambria Math" panose="02040503050406030204" pitchFamily="18" charset="0"/>
                          </a:rPr>
                          <m:t>(</m:t>
                        </m:r>
                        <m:r>
                          <a:rPr lang="en-US" altLang="ja-JP" i="1">
                            <a:latin typeface="Cambria Math" panose="02040503050406030204" pitchFamily="18" charset="0"/>
                          </a:rPr>
                          <m:t>𝑡</m:t>
                        </m:r>
                        <m:r>
                          <a:rPr lang="en-US" altLang="ja-JP" i="1">
                            <a:latin typeface="Cambria Math" panose="02040503050406030204" pitchFamily="18" charset="0"/>
                          </a:rPr>
                          <m:t>)</m:t>
                        </m:r>
                      </m:num>
                      <m:den>
                        <m:r>
                          <a:rPr lang="en-US" altLang="ja-JP" i="1">
                            <a:latin typeface="Cambria Math" panose="02040503050406030204" pitchFamily="18" charset="0"/>
                          </a:rPr>
                          <m:t>𝑑𝑡</m:t>
                        </m:r>
                      </m:den>
                    </m:f>
                    <m:r>
                      <a:rPr lang="en-US" altLang="ja-JP" i="1">
                        <a:latin typeface="Cambria Math" panose="02040503050406030204" pitchFamily="18" charset="0"/>
                      </a:rPr>
                      <m:t>=−</m:t>
                    </m:r>
                    <m:f>
                      <m:fPr>
                        <m:ctrlPr>
                          <a:rPr lang="en-US" altLang="ja-JP" i="1">
                            <a:latin typeface="Cambria Math" panose="02040503050406030204" pitchFamily="18" charset="0"/>
                          </a:rPr>
                        </m:ctrlPr>
                      </m:fPr>
                      <m:num>
                        <m:sSub>
                          <m:sSubPr>
                            <m:ctrlPr>
                              <a:rPr lang="en-US" altLang="ja-JP" i="1">
                                <a:latin typeface="Cambria Math" panose="02040503050406030204" pitchFamily="18" charset="0"/>
                              </a:rPr>
                            </m:ctrlPr>
                          </m:sSubPr>
                          <m:e>
                            <m:r>
                              <a:rPr lang="en-US" altLang="ja-JP" i="1">
                                <a:latin typeface="Cambria Math" panose="02040503050406030204" pitchFamily="18" charset="0"/>
                              </a:rPr>
                              <m:t>𝑆</m:t>
                            </m:r>
                          </m:e>
                          <m:sub>
                            <m:r>
                              <a:rPr lang="en-US" altLang="ja-JP" i="1">
                                <a:latin typeface="Cambria Math" panose="02040503050406030204" pitchFamily="18" charset="0"/>
                              </a:rPr>
                              <m:t>𝑖</m:t>
                            </m:r>
                            <m:r>
                              <a:rPr lang="en-US" altLang="ja-JP" i="1">
                                <a:latin typeface="Cambria Math" panose="02040503050406030204" pitchFamily="18" charset="0"/>
                              </a:rPr>
                              <m:t>,</m:t>
                            </m:r>
                            <m:r>
                              <a:rPr lang="en-US" altLang="ja-JP" i="1">
                                <a:latin typeface="Cambria Math" panose="02040503050406030204" pitchFamily="18" charset="0"/>
                              </a:rPr>
                              <m:t>𝑗</m:t>
                            </m:r>
                          </m:sub>
                        </m:sSub>
                        <m:d>
                          <m:dPr>
                            <m:ctrlPr>
                              <a:rPr lang="en-US" altLang="ja-JP" i="1">
                                <a:latin typeface="Cambria Math" panose="02040503050406030204" pitchFamily="18" charset="0"/>
                              </a:rPr>
                            </m:ctrlPr>
                          </m:dPr>
                          <m:e>
                            <m:r>
                              <a:rPr lang="en-US" altLang="ja-JP" i="1">
                                <a:latin typeface="Cambria Math" panose="02040503050406030204" pitchFamily="18" charset="0"/>
                              </a:rPr>
                              <m:t>𝑡</m:t>
                            </m:r>
                          </m:e>
                        </m:d>
                        <m:r>
                          <a:rPr lang="en-US" altLang="ja-JP" b="1" i="1">
                            <a:solidFill>
                              <a:srgbClr val="FF0000"/>
                            </a:solidFill>
                            <a:latin typeface="Cambria Math" panose="02040503050406030204" pitchFamily="18" charset="0"/>
                          </a:rPr>
                          <m:t>𝒁</m:t>
                        </m:r>
                      </m:num>
                      <m:den>
                        <m:r>
                          <a:rPr lang="en-US" altLang="ja-JP" i="1">
                            <a:latin typeface="Cambria Math" panose="02040503050406030204" pitchFamily="18" charset="0"/>
                          </a:rPr>
                          <m:t>𝑁</m:t>
                        </m:r>
                      </m:den>
                    </m:f>
                  </m:oMath>
                </a14:m>
                <a:endParaRPr lang="en-US" altLang="ja-JP" dirty="0"/>
              </a:p>
              <a:p>
                <a14:m>
                  <m:oMath xmlns:m="http://schemas.openxmlformats.org/officeDocument/2006/math">
                    <m:f>
                      <m:fPr>
                        <m:ctrlPr>
                          <a:rPr lang="en-US" altLang="ja-JP" i="1">
                            <a:latin typeface="Cambria Math" panose="02040503050406030204" pitchFamily="18" charset="0"/>
                          </a:rPr>
                        </m:ctrlPr>
                      </m:fPr>
                      <m:num>
                        <m:sSub>
                          <m:sSubPr>
                            <m:ctrlPr>
                              <a:rPr lang="en-US" altLang="ja-JP" i="1">
                                <a:latin typeface="Cambria Math" panose="02040503050406030204" pitchFamily="18" charset="0"/>
                              </a:rPr>
                            </m:ctrlPr>
                          </m:sSubPr>
                          <m:e>
                            <m:r>
                              <a:rPr lang="en-US" altLang="ja-JP" i="1">
                                <a:latin typeface="Cambria Math" panose="02040503050406030204" pitchFamily="18" charset="0"/>
                              </a:rPr>
                              <m:t>𝑑</m:t>
                            </m:r>
                            <m:r>
                              <a:rPr lang="en-US" altLang="ja-JP" b="1" i="1" smtClean="0">
                                <a:solidFill>
                                  <a:srgbClr val="00B0F0"/>
                                </a:solidFill>
                                <a:latin typeface="Cambria Math" panose="02040503050406030204" pitchFamily="18" charset="0"/>
                              </a:rPr>
                              <m:t>𝑬</m:t>
                            </m:r>
                          </m:e>
                          <m:sub>
                            <m:r>
                              <a:rPr lang="en-US" altLang="ja-JP" i="1">
                                <a:latin typeface="Cambria Math" panose="02040503050406030204" pitchFamily="18" charset="0"/>
                              </a:rPr>
                              <m:t>𝑖</m:t>
                            </m:r>
                            <m:r>
                              <a:rPr lang="en-US" altLang="ja-JP" i="1">
                                <a:latin typeface="Cambria Math" panose="02040503050406030204" pitchFamily="18" charset="0"/>
                              </a:rPr>
                              <m:t>,</m:t>
                            </m:r>
                            <m:r>
                              <a:rPr lang="en-US" altLang="ja-JP" i="1">
                                <a:latin typeface="Cambria Math" panose="02040503050406030204" pitchFamily="18" charset="0"/>
                              </a:rPr>
                              <m:t>𝑗</m:t>
                            </m:r>
                          </m:sub>
                        </m:sSub>
                        <m:r>
                          <a:rPr lang="en-US" altLang="ja-JP" i="1">
                            <a:latin typeface="Cambria Math" panose="02040503050406030204" pitchFamily="18" charset="0"/>
                          </a:rPr>
                          <m:t>(</m:t>
                        </m:r>
                        <m:r>
                          <a:rPr lang="en-US" altLang="ja-JP" i="1">
                            <a:latin typeface="Cambria Math" panose="02040503050406030204" pitchFamily="18" charset="0"/>
                          </a:rPr>
                          <m:t>𝑡</m:t>
                        </m:r>
                        <m:r>
                          <a:rPr lang="en-US" altLang="ja-JP" i="1">
                            <a:latin typeface="Cambria Math" panose="02040503050406030204" pitchFamily="18" charset="0"/>
                          </a:rPr>
                          <m:t>)</m:t>
                        </m:r>
                      </m:num>
                      <m:den>
                        <m:r>
                          <a:rPr lang="en-US" altLang="ja-JP" i="1">
                            <a:latin typeface="Cambria Math" panose="02040503050406030204" pitchFamily="18" charset="0"/>
                          </a:rPr>
                          <m:t>𝑑𝑡</m:t>
                        </m:r>
                      </m:den>
                    </m:f>
                    <m:r>
                      <a:rPr lang="en-US" altLang="ja-JP" i="1">
                        <a:latin typeface="Cambria Math" panose="02040503050406030204" pitchFamily="18" charset="0"/>
                      </a:rPr>
                      <m:t>=</m:t>
                    </m:r>
                    <m:f>
                      <m:fPr>
                        <m:ctrlPr>
                          <a:rPr lang="en-US" altLang="ja-JP" i="1">
                            <a:latin typeface="Cambria Math" panose="02040503050406030204" pitchFamily="18" charset="0"/>
                          </a:rPr>
                        </m:ctrlPr>
                      </m:fPr>
                      <m:num>
                        <m:sSub>
                          <m:sSubPr>
                            <m:ctrlPr>
                              <a:rPr lang="en-US" altLang="ja-JP" i="1">
                                <a:latin typeface="Cambria Math" panose="02040503050406030204" pitchFamily="18" charset="0"/>
                              </a:rPr>
                            </m:ctrlPr>
                          </m:sSubPr>
                          <m:e>
                            <m:r>
                              <a:rPr lang="en-US" altLang="ja-JP" i="1">
                                <a:latin typeface="Cambria Math" panose="02040503050406030204" pitchFamily="18" charset="0"/>
                              </a:rPr>
                              <m:t>𝑆</m:t>
                            </m:r>
                          </m:e>
                          <m:sub>
                            <m:r>
                              <a:rPr lang="en-US" altLang="ja-JP" i="1">
                                <a:latin typeface="Cambria Math" panose="02040503050406030204" pitchFamily="18" charset="0"/>
                              </a:rPr>
                              <m:t>𝑖</m:t>
                            </m:r>
                            <m:r>
                              <a:rPr lang="en-US" altLang="ja-JP" i="1">
                                <a:latin typeface="Cambria Math" panose="02040503050406030204" pitchFamily="18" charset="0"/>
                              </a:rPr>
                              <m:t>,</m:t>
                            </m:r>
                            <m:r>
                              <a:rPr lang="en-US" altLang="ja-JP" i="1">
                                <a:latin typeface="Cambria Math" panose="02040503050406030204" pitchFamily="18" charset="0"/>
                              </a:rPr>
                              <m:t>𝑗</m:t>
                            </m:r>
                          </m:sub>
                        </m:sSub>
                        <m:d>
                          <m:dPr>
                            <m:ctrlPr>
                              <a:rPr lang="en-US" altLang="ja-JP" i="1">
                                <a:latin typeface="Cambria Math" panose="02040503050406030204" pitchFamily="18" charset="0"/>
                              </a:rPr>
                            </m:ctrlPr>
                          </m:dPr>
                          <m:e>
                            <m:r>
                              <a:rPr lang="en-US" altLang="ja-JP" i="1">
                                <a:latin typeface="Cambria Math" panose="02040503050406030204" pitchFamily="18" charset="0"/>
                              </a:rPr>
                              <m:t>𝑡</m:t>
                            </m:r>
                          </m:e>
                        </m:d>
                        <m:r>
                          <a:rPr lang="en-US" altLang="ja-JP" b="1" i="1">
                            <a:solidFill>
                              <a:srgbClr val="FF0000"/>
                            </a:solidFill>
                            <a:latin typeface="Cambria Math" panose="02040503050406030204" pitchFamily="18" charset="0"/>
                          </a:rPr>
                          <m:t>𝒁</m:t>
                        </m:r>
                      </m:num>
                      <m:den>
                        <m:r>
                          <a:rPr lang="en-US" altLang="ja-JP" i="1">
                            <a:latin typeface="Cambria Math" panose="02040503050406030204" pitchFamily="18" charset="0"/>
                          </a:rPr>
                          <m:t>𝑁</m:t>
                        </m:r>
                      </m:den>
                    </m:f>
                    <m:r>
                      <a:rPr lang="en-US" altLang="ja-JP" b="0" i="1" smtClean="0">
                        <a:latin typeface="Cambria Math" panose="02040503050406030204" pitchFamily="18" charset="0"/>
                      </a:rPr>
                      <m:t>−</m:t>
                    </m:r>
                    <m:r>
                      <m:rPr>
                        <m:sty m:val="p"/>
                      </m:rPr>
                      <a:rPr lang="en-US" altLang="ja-JP" i="1">
                        <a:latin typeface="Cambria Math" panose="02040503050406030204" pitchFamily="18" charset="0"/>
                      </a:rPr>
                      <m:t>ν</m:t>
                    </m:r>
                    <m:sSub>
                      <m:sSubPr>
                        <m:ctrlPr>
                          <a:rPr lang="en-US" altLang="ja-JP" i="1" smtClean="0">
                            <a:latin typeface="Cambria Math" panose="02040503050406030204" pitchFamily="18" charset="0"/>
                          </a:rPr>
                        </m:ctrlPr>
                      </m:sSubPr>
                      <m:e>
                        <m:r>
                          <a:rPr lang="en-US" altLang="ja-JP" b="1" i="1" smtClean="0">
                            <a:solidFill>
                              <a:srgbClr val="00B0F0"/>
                            </a:solidFill>
                            <a:latin typeface="Cambria Math" panose="02040503050406030204" pitchFamily="18" charset="0"/>
                          </a:rPr>
                          <m:t>𝑬</m:t>
                        </m:r>
                      </m:e>
                      <m:sub>
                        <m:r>
                          <a:rPr lang="en-US" altLang="ja-JP" b="0" i="1" smtClean="0">
                            <a:latin typeface="Cambria Math" panose="02040503050406030204" pitchFamily="18" charset="0"/>
                          </a:rPr>
                          <m:t>𝑖</m:t>
                        </m:r>
                        <m:r>
                          <a:rPr lang="en-US" altLang="ja-JP" b="0" i="1" smtClean="0">
                            <a:latin typeface="Cambria Math" panose="02040503050406030204" pitchFamily="18" charset="0"/>
                          </a:rPr>
                          <m:t>,</m:t>
                        </m:r>
                        <m:r>
                          <a:rPr lang="en-US" altLang="ja-JP" b="0" i="1" smtClean="0">
                            <a:latin typeface="Cambria Math" panose="02040503050406030204" pitchFamily="18" charset="0"/>
                          </a:rPr>
                          <m:t>𝑗</m:t>
                        </m:r>
                      </m:sub>
                    </m:sSub>
                    <m:r>
                      <a:rPr lang="en-US" altLang="ja-JP" b="0" i="1" smtClean="0">
                        <a:latin typeface="Cambria Math" panose="02040503050406030204" pitchFamily="18" charset="0"/>
                      </a:rPr>
                      <m:t>(</m:t>
                    </m:r>
                    <m:r>
                      <a:rPr lang="en-US" altLang="ja-JP" b="0" i="1" smtClean="0">
                        <a:latin typeface="Cambria Math" panose="02040503050406030204" pitchFamily="18" charset="0"/>
                      </a:rPr>
                      <m:t>𝑡</m:t>
                    </m:r>
                    <m:r>
                      <a:rPr lang="en-US" altLang="ja-JP" b="0" i="1" smtClean="0">
                        <a:latin typeface="Cambria Math" panose="02040503050406030204" pitchFamily="18" charset="0"/>
                      </a:rPr>
                      <m:t>)</m:t>
                    </m:r>
                  </m:oMath>
                </a14:m>
                <a:endParaRPr lang="en-US" altLang="ja-JP" b="0" i="1" dirty="0">
                  <a:latin typeface="Cambria Math" panose="02040503050406030204" pitchFamily="18" charset="0"/>
                </a:endParaRPr>
              </a:p>
              <a:p>
                <a14:m>
                  <m:oMath xmlns:m="http://schemas.openxmlformats.org/officeDocument/2006/math">
                    <m:f>
                      <m:fPr>
                        <m:ctrlPr>
                          <a:rPr lang="en-US" altLang="ja-JP" i="1">
                            <a:latin typeface="Cambria Math" panose="02040503050406030204" pitchFamily="18" charset="0"/>
                          </a:rPr>
                        </m:ctrlPr>
                      </m:fPr>
                      <m:num>
                        <m:sSub>
                          <m:sSubPr>
                            <m:ctrlPr>
                              <a:rPr lang="en-US" altLang="ja-JP" i="1">
                                <a:latin typeface="Cambria Math" panose="02040503050406030204" pitchFamily="18" charset="0"/>
                              </a:rPr>
                            </m:ctrlPr>
                          </m:sSubPr>
                          <m:e>
                            <m:r>
                              <a:rPr lang="en-US" altLang="ja-JP" i="1">
                                <a:latin typeface="Cambria Math" panose="02040503050406030204" pitchFamily="18" charset="0"/>
                              </a:rPr>
                              <m:t>𝑑𝑍</m:t>
                            </m:r>
                          </m:e>
                          <m:sub>
                            <m:r>
                              <a:rPr lang="en-US" altLang="ja-JP" i="1">
                                <a:latin typeface="Cambria Math" panose="02040503050406030204" pitchFamily="18" charset="0"/>
                              </a:rPr>
                              <m:t>𝑖</m:t>
                            </m:r>
                            <m:r>
                              <a:rPr lang="en-US" altLang="ja-JP" i="1">
                                <a:latin typeface="Cambria Math" panose="02040503050406030204" pitchFamily="18" charset="0"/>
                              </a:rPr>
                              <m:t>,</m:t>
                            </m:r>
                            <m:r>
                              <a:rPr lang="en-US" altLang="ja-JP" i="1">
                                <a:latin typeface="Cambria Math" panose="02040503050406030204" pitchFamily="18" charset="0"/>
                              </a:rPr>
                              <m:t>𝑗</m:t>
                            </m:r>
                          </m:sub>
                        </m:sSub>
                        <m:r>
                          <a:rPr lang="en-US" altLang="ja-JP" i="1">
                            <a:latin typeface="Cambria Math" panose="02040503050406030204" pitchFamily="18" charset="0"/>
                          </a:rPr>
                          <m:t>(</m:t>
                        </m:r>
                        <m:r>
                          <a:rPr lang="en-US" altLang="ja-JP" i="1">
                            <a:latin typeface="Cambria Math" panose="02040503050406030204" pitchFamily="18" charset="0"/>
                          </a:rPr>
                          <m:t>𝑡</m:t>
                        </m:r>
                        <m:r>
                          <a:rPr lang="en-US" altLang="ja-JP" i="1">
                            <a:latin typeface="Cambria Math" panose="02040503050406030204" pitchFamily="18" charset="0"/>
                          </a:rPr>
                          <m:t>)</m:t>
                        </m:r>
                      </m:num>
                      <m:den>
                        <m:r>
                          <a:rPr lang="en-US" altLang="ja-JP" i="1">
                            <a:latin typeface="Cambria Math" panose="02040503050406030204" pitchFamily="18" charset="0"/>
                          </a:rPr>
                          <m:t>𝑑𝑡</m:t>
                        </m:r>
                      </m:den>
                    </m:f>
                    <m:r>
                      <a:rPr lang="en-US" altLang="ja-JP" i="1">
                        <a:latin typeface="Cambria Math" panose="02040503050406030204" pitchFamily="18" charset="0"/>
                      </a:rPr>
                      <m:t>=</m:t>
                    </m:r>
                    <m:r>
                      <m:rPr>
                        <m:sty m:val="p"/>
                      </m:rPr>
                      <a:rPr lang="en-US" altLang="ja-JP" i="1">
                        <a:latin typeface="Cambria Math" panose="02040503050406030204" pitchFamily="18" charset="0"/>
                      </a:rPr>
                      <m:t>ν</m:t>
                    </m:r>
                    <m:sSub>
                      <m:sSubPr>
                        <m:ctrlPr>
                          <a:rPr lang="en-US" altLang="ja-JP" i="1" smtClean="0">
                            <a:latin typeface="Cambria Math" panose="02040503050406030204" pitchFamily="18" charset="0"/>
                          </a:rPr>
                        </m:ctrlPr>
                      </m:sSubPr>
                      <m:e>
                        <m:r>
                          <a:rPr lang="en-US" altLang="ja-JP" b="1" i="1" smtClean="0">
                            <a:solidFill>
                              <a:srgbClr val="00B0F0"/>
                            </a:solidFill>
                            <a:latin typeface="Cambria Math" panose="02040503050406030204" pitchFamily="18" charset="0"/>
                          </a:rPr>
                          <m:t>𝑬</m:t>
                        </m:r>
                      </m:e>
                      <m:sub>
                        <m:r>
                          <a:rPr lang="en-US" altLang="ja-JP" b="0" i="1" smtClean="0">
                            <a:latin typeface="Cambria Math" panose="02040503050406030204" pitchFamily="18" charset="0"/>
                          </a:rPr>
                          <m:t>𝑖</m:t>
                        </m:r>
                        <m:r>
                          <a:rPr lang="en-US" altLang="ja-JP" b="0" i="1" smtClean="0">
                            <a:latin typeface="Cambria Math" panose="02040503050406030204" pitchFamily="18" charset="0"/>
                          </a:rPr>
                          <m:t>,</m:t>
                        </m:r>
                        <m:r>
                          <a:rPr lang="en-US" altLang="ja-JP" b="0" i="1" smtClean="0">
                            <a:latin typeface="Cambria Math" panose="02040503050406030204" pitchFamily="18" charset="0"/>
                          </a:rPr>
                          <m:t>𝑗</m:t>
                        </m:r>
                      </m:sub>
                    </m:sSub>
                    <m:r>
                      <a:rPr lang="en-US" altLang="ja-JP" b="0" i="1" smtClean="0">
                        <a:latin typeface="Cambria Math" panose="02040503050406030204" pitchFamily="18" charset="0"/>
                      </a:rPr>
                      <m:t>(</m:t>
                    </m:r>
                    <m:r>
                      <a:rPr lang="en-US" altLang="ja-JP" b="0" i="1" smtClean="0">
                        <a:latin typeface="Cambria Math" panose="02040503050406030204" pitchFamily="18" charset="0"/>
                      </a:rPr>
                      <m:t>𝑡</m:t>
                    </m:r>
                    <m:r>
                      <a:rPr lang="en-US" altLang="ja-JP" b="0" i="1" smtClean="0">
                        <a:latin typeface="Cambria Math" panose="02040503050406030204" pitchFamily="18" charset="0"/>
                      </a:rPr>
                      <m:t>)−</m:t>
                    </m:r>
                    <m:r>
                      <a:rPr lang="en-US" altLang="ja-JP" i="1">
                        <a:latin typeface="Cambria Math" panose="02040503050406030204" pitchFamily="18" charset="0"/>
                      </a:rPr>
                      <m:t>𝑎</m:t>
                    </m:r>
                    <m:f>
                      <m:fPr>
                        <m:ctrlPr>
                          <a:rPr lang="en-US" altLang="ja-JP" i="1">
                            <a:latin typeface="Cambria Math" panose="02040503050406030204" pitchFamily="18" charset="0"/>
                          </a:rPr>
                        </m:ctrlPr>
                      </m:fPr>
                      <m:num>
                        <m:sSub>
                          <m:sSubPr>
                            <m:ctrlPr>
                              <a:rPr lang="en-US" altLang="ja-JP" i="1">
                                <a:latin typeface="Cambria Math" panose="02040503050406030204" pitchFamily="18" charset="0"/>
                              </a:rPr>
                            </m:ctrlPr>
                          </m:sSubPr>
                          <m:e>
                            <m:r>
                              <a:rPr lang="en-US" altLang="ja-JP" i="1">
                                <a:latin typeface="Cambria Math" panose="02040503050406030204" pitchFamily="18" charset="0"/>
                              </a:rPr>
                              <m:t>𝑆</m:t>
                            </m:r>
                          </m:e>
                          <m:sub>
                            <m:r>
                              <a:rPr lang="en-US" altLang="ja-JP" i="1">
                                <a:latin typeface="Cambria Math" panose="02040503050406030204" pitchFamily="18" charset="0"/>
                              </a:rPr>
                              <m:t>𝑖</m:t>
                            </m:r>
                            <m:r>
                              <a:rPr lang="en-US" altLang="ja-JP" i="1">
                                <a:latin typeface="Cambria Math" panose="02040503050406030204" pitchFamily="18" charset="0"/>
                              </a:rPr>
                              <m:t>,</m:t>
                            </m:r>
                            <m:r>
                              <a:rPr lang="en-US" altLang="ja-JP" i="1">
                                <a:latin typeface="Cambria Math" panose="02040503050406030204" pitchFamily="18" charset="0"/>
                              </a:rPr>
                              <m:t>𝑗</m:t>
                            </m:r>
                          </m:sub>
                        </m:sSub>
                        <m:d>
                          <m:dPr>
                            <m:ctrlPr>
                              <a:rPr lang="en-US" altLang="ja-JP" i="1">
                                <a:latin typeface="Cambria Math" panose="02040503050406030204" pitchFamily="18" charset="0"/>
                              </a:rPr>
                            </m:ctrlPr>
                          </m:dPr>
                          <m:e>
                            <m:r>
                              <a:rPr lang="en-US" altLang="ja-JP" i="1">
                                <a:latin typeface="Cambria Math" panose="02040503050406030204" pitchFamily="18" charset="0"/>
                              </a:rPr>
                              <m:t>𝑡</m:t>
                            </m:r>
                          </m:e>
                        </m:d>
                        <m:r>
                          <a:rPr lang="en-US" altLang="ja-JP" b="1" i="1">
                            <a:solidFill>
                              <a:srgbClr val="FF0000"/>
                            </a:solidFill>
                            <a:latin typeface="Cambria Math" panose="02040503050406030204" pitchFamily="18" charset="0"/>
                          </a:rPr>
                          <m:t>𝒁</m:t>
                        </m:r>
                      </m:num>
                      <m:den>
                        <m:r>
                          <a:rPr lang="en-US" altLang="ja-JP" i="1">
                            <a:latin typeface="Cambria Math" panose="02040503050406030204" pitchFamily="18" charset="0"/>
                          </a:rPr>
                          <m:t>𝑁</m:t>
                        </m:r>
                      </m:den>
                    </m:f>
                  </m:oMath>
                </a14:m>
                <a:endParaRPr lang="en-US" altLang="ja-JP" dirty="0"/>
              </a:p>
              <a:p>
                <a14:m>
                  <m:oMath xmlns:m="http://schemas.openxmlformats.org/officeDocument/2006/math">
                    <m:f>
                      <m:fPr>
                        <m:ctrlPr>
                          <a:rPr lang="en-US" altLang="ja-JP" i="1">
                            <a:latin typeface="Cambria Math" panose="02040503050406030204" pitchFamily="18" charset="0"/>
                          </a:rPr>
                        </m:ctrlPr>
                      </m:fPr>
                      <m:num>
                        <m:sSub>
                          <m:sSubPr>
                            <m:ctrlPr>
                              <a:rPr lang="en-US" altLang="ja-JP" i="1">
                                <a:latin typeface="Cambria Math" panose="02040503050406030204" pitchFamily="18" charset="0"/>
                              </a:rPr>
                            </m:ctrlPr>
                          </m:sSubPr>
                          <m:e>
                            <m:r>
                              <a:rPr lang="en-US" altLang="ja-JP" i="1">
                                <a:latin typeface="Cambria Math" panose="02040503050406030204" pitchFamily="18" charset="0"/>
                              </a:rPr>
                              <m:t>𝑑𝐷</m:t>
                            </m:r>
                          </m:e>
                          <m:sub>
                            <m:r>
                              <a:rPr lang="en-US" altLang="ja-JP" i="1">
                                <a:latin typeface="Cambria Math" panose="02040503050406030204" pitchFamily="18" charset="0"/>
                              </a:rPr>
                              <m:t>𝑖</m:t>
                            </m:r>
                            <m:r>
                              <a:rPr lang="en-US" altLang="ja-JP" i="1">
                                <a:latin typeface="Cambria Math" panose="02040503050406030204" pitchFamily="18" charset="0"/>
                              </a:rPr>
                              <m:t>,</m:t>
                            </m:r>
                            <m:r>
                              <a:rPr lang="en-US" altLang="ja-JP" i="1">
                                <a:latin typeface="Cambria Math" panose="02040503050406030204" pitchFamily="18" charset="0"/>
                              </a:rPr>
                              <m:t>𝑗</m:t>
                            </m:r>
                          </m:sub>
                        </m:sSub>
                        <m:r>
                          <a:rPr lang="en-US" altLang="ja-JP" i="1">
                            <a:latin typeface="Cambria Math" panose="02040503050406030204" pitchFamily="18" charset="0"/>
                          </a:rPr>
                          <m:t>(</m:t>
                        </m:r>
                        <m:r>
                          <a:rPr lang="en-US" altLang="ja-JP" i="1">
                            <a:latin typeface="Cambria Math" panose="02040503050406030204" pitchFamily="18" charset="0"/>
                          </a:rPr>
                          <m:t>𝑡</m:t>
                        </m:r>
                        <m:r>
                          <a:rPr lang="en-US" altLang="ja-JP" i="1">
                            <a:latin typeface="Cambria Math" panose="02040503050406030204" pitchFamily="18" charset="0"/>
                          </a:rPr>
                          <m:t>)</m:t>
                        </m:r>
                      </m:num>
                      <m:den>
                        <m:r>
                          <a:rPr lang="en-US" altLang="ja-JP" i="1">
                            <a:latin typeface="Cambria Math" panose="02040503050406030204" pitchFamily="18" charset="0"/>
                          </a:rPr>
                          <m:t>𝑑𝑡</m:t>
                        </m:r>
                      </m:den>
                    </m:f>
                    <m:r>
                      <a:rPr lang="en-US" altLang="ja-JP" i="1">
                        <a:latin typeface="Cambria Math" panose="02040503050406030204" pitchFamily="18" charset="0"/>
                      </a:rPr>
                      <m:t>=</m:t>
                    </m:r>
                    <m:r>
                      <a:rPr lang="en-US" altLang="ja-JP" i="1">
                        <a:latin typeface="Cambria Math" panose="02040503050406030204" pitchFamily="18" charset="0"/>
                      </a:rPr>
                      <m:t>𝑎</m:t>
                    </m:r>
                    <m:f>
                      <m:fPr>
                        <m:ctrlPr>
                          <a:rPr lang="en-US" altLang="ja-JP" i="1">
                            <a:latin typeface="Cambria Math" panose="02040503050406030204" pitchFamily="18" charset="0"/>
                          </a:rPr>
                        </m:ctrlPr>
                      </m:fPr>
                      <m:num>
                        <m:sSub>
                          <m:sSubPr>
                            <m:ctrlPr>
                              <a:rPr lang="en-US" altLang="ja-JP" i="1">
                                <a:latin typeface="Cambria Math" panose="02040503050406030204" pitchFamily="18" charset="0"/>
                              </a:rPr>
                            </m:ctrlPr>
                          </m:sSubPr>
                          <m:e>
                            <m:r>
                              <a:rPr lang="en-US" altLang="ja-JP" i="1">
                                <a:latin typeface="Cambria Math" panose="02040503050406030204" pitchFamily="18" charset="0"/>
                              </a:rPr>
                              <m:t>𝑆</m:t>
                            </m:r>
                          </m:e>
                          <m:sub>
                            <m:r>
                              <a:rPr lang="en-US" altLang="ja-JP" i="1">
                                <a:latin typeface="Cambria Math" panose="02040503050406030204" pitchFamily="18" charset="0"/>
                              </a:rPr>
                              <m:t>𝑖</m:t>
                            </m:r>
                            <m:r>
                              <a:rPr lang="en-US" altLang="ja-JP" i="1">
                                <a:latin typeface="Cambria Math" panose="02040503050406030204" pitchFamily="18" charset="0"/>
                              </a:rPr>
                              <m:t>,</m:t>
                            </m:r>
                            <m:r>
                              <a:rPr lang="en-US" altLang="ja-JP" i="1">
                                <a:latin typeface="Cambria Math" panose="02040503050406030204" pitchFamily="18" charset="0"/>
                              </a:rPr>
                              <m:t>𝑗</m:t>
                            </m:r>
                          </m:sub>
                        </m:sSub>
                        <m:d>
                          <m:dPr>
                            <m:ctrlPr>
                              <a:rPr lang="en-US" altLang="ja-JP" i="1">
                                <a:latin typeface="Cambria Math" panose="02040503050406030204" pitchFamily="18" charset="0"/>
                              </a:rPr>
                            </m:ctrlPr>
                          </m:dPr>
                          <m:e>
                            <m:r>
                              <a:rPr lang="en-US" altLang="ja-JP" i="1">
                                <a:latin typeface="Cambria Math" panose="02040503050406030204" pitchFamily="18" charset="0"/>
                              </a:rPr>
                              <m:t>𝑡</m:t>
                            </m:r>
                          </m:e>
                        </m:d>
                        <m:r>
                          <a:rPr lang="en-US" altLang="ja-JP" b="1" i="1">
                            <a:solidFill>
                              <a:srgbClr val="FF0000"/>
                            </a:solidFill>
                            <a:latin typeface="Cambria Math" panose="02040503050406030204" pitchFamily="18" charset="0"/>
                          </a:rPr>
                          <m:t>𝒁</m:t>
                        </m:r>
                      </m:num>
                      <m:den>
                        <m:r>
                          <a:rPr lang="en-US" altLang="ja-JP" i="1">
                            <a:latin typeface="Cambria Math" panose="02040503050406030204" pitchFamily="18" charset="0"/>
                          </a:rPr>
                          <m:t>𝑁</m:t>
                        </m:r>
                      </m:den>
                    </m:f>
                  </m:oMath>
                </a14:m>
                <a:endParaRPr kumimoji="1" lang="en-US" altLang="ja-JP" dirty="0"/>
              </a:p>
              <a:p>
                <a14:m>
                  <m:oMath xmlns:m="http://schemas.openxmlformats.org/officeDocument/2006/math">
                    <m:r>
                      <a:rPr lang="en-US" altLang="ja-JP" b="1" i="1">
                        <a:solidFill>
                          <a:srgbClr val="FF0000"/>
                        </a:solidFill>
                        <a:latin typeface="Cambria Math" panose="02040503050406030204" pitchFamily="18" charset="0"/>
                      </a:rPr>
                      <m:t>𝒁</m:t>
                    </m:r>
                    <m:r>
                      <a:rPr lang="en-US" altLang="ja-JP" i="1">
                        <a:latin typeface="Cambria Math" panose="02040503050406030204" pitchFamily="18" charset="0"/>
                      </a:rPr>
                      <m:t>=</m:t>
                    </m:r>
                    <m:f>
                      <m:fPr>
                        <m:ctrlPr>
                          <a:rPr lang="en-US" altLang="ja-JP" i="1">
                            <a:latin typeface="Cambria Math" panose="02040503050406030204" pitchFamily="18" charset="0"/>
                          </a:rPr>
                        </m:ctrlPr>
                      </m:fPr>
                      <m:num>
                        <m:sSub>
                          <m:sSubPr>
                            <m:ctrlPr>
                              <a:rPr lang="en-US" altLang="ja-JP" i="1">
                                <a:latin typeface="Cambria Math" panose="02040503050406030204" pitchFamily="18" charset="0"/>
                              </a:rPr>
                            </m:ctrlPr>
                          </m:sSubPr>
                          <m:e>
                            <m:r>
                              <a:rPr lang="en-US" altLang="ja-JP" i="1">
                                <a:latin typeface="Cambria Math" panose="02040503050406030204" pitchFamily="18" charset="0"/>
                              </a:rPr>
                              <m:t>𝑍</m:t>
                            </m:r>
                          </m:e>
                          <m:sub>
                            <m:r>
                              <a:rPr lang="en-US" altLang="ja-JP" i="1">
                                <a:latin typeface="Cambria Math" panose="02040503050406030204" pitchFamily="18" charset="0"/>
                              </a:rPr>
                              <m:t>𝑖</m:t>
                            </m:r>
                            <m:r>
                              <a:rPr lang="en-US" altLang="ja-JP" i="1">
                                <a:latin typeface="Cambria Math" panose="02040503050406030204" pitchFamily="18" charset="0"/>
                              </a:rPr>
                              <m:t>,</m:t>
                            </m:r>
                            <m:r>
                              <a:rPr lang="en-US" altLang="ja-JP" i="1">
                                <a:latin typeface="Cambria Math" panose="02040503050406030204" pitchFamily="18" charset="0"/>
                              </a:rPr>
                              <m:t>𝑗</m:t>
                            </m:r>
                          </m:sub>
                        </m:sSub>
                        <m:d>
                          <m:dPr>
                            <m:ctrlPr>
                              <a:rPr lang="en-US" altLang="ja-JP" i="1">
                                <a:latin typeface="Cambria Math" panose="02040503050406030204" pitchFamily="18" charset="0"/>
                              </a:rPr>
                            </m:ctrlPr>
                          </m:dPr>
                          <m:e>
                            <m:r>
                              <a:rPr lang="en-US" altLang="ja-JP" i="1">
                                <a:latin typeface="Cambria Math" panose="02040503050406030204" pitchFamily="18" charset="0"/>
                              </a:rPr>
                              <m:t>𝑡</m:t>
                            </m:r>
                          </m:e>
                        </m:d>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𝑍</m:t>
                            </m:r>
                          </m:e>
                          <m:sub>
                            <m:r>
                              <a:rPr lang="en-US" altLang="ja-JP" i="1">
                                <a:latin typeface="Cambria Math" panose="02040503050406030204" pitchFamily="18" charset="0"/>
                              </a:rPr>
                              <m:t>𝑖</m:t>
                            </m:r>
                            <m:r>
                              <a:rPr lang="en-US" altLang="ja-JP" i="1">
                                <a:latin typeface="Cambria Math" panose="02040503050406030204" pitchFamily="18" charset="0"/>
                              </a:rPr>
                              <m:t>,</m:t>
                            </m:r>
                            <m:r>
                              <a:rPr lang="en-US" altLang="ja-JP" i="1">
                                <a:latin typeface="Cambria Math" panose="02040503050406030204" pitchFamily="18" charset="0"/>
                              </a:rPr>
                              <m:t>𝑗</m:t>
                            </m:r>
                            <m:r>
                              <a:rPr lang="en-US" altLang="ja-JP" i="1">
                                <a:latin typeface="Cambria Math" panose="02040503050406030204" pitchFamily="18" charset="0"/>
                              </a:rPr>
                              <m:t>−1</m:t>
                            </m:r>
                          </m:sub>
                        </m:sSub>
                        <m:d>
                          <m:dPr>
                            <m:ctrlPr>
                              <a:rPr lang="en-US" altLang="ja-JP" i="1">
                                <a:latin typeface="Cambria Math" panose="02040503050406030204" pitchFamily="18" charset="0"/>
                              </a:rPr>
                            </m:ctrlPr>
                          </m:dPr>
                          <m:e>
                            <m:r>
                              <a:rPr lang="en-US" altLang="ja-JP" i="1">
                                <a:latin typeface="Cambria Math" panose="02040503050406030204" pitchFamily="18" charset="0"/>
                              </a:rPr>
                              <m:t>𝑡</m:t>
                            </m:r>
                          </m:e>
                        </m:d>
                        <m:sSub>
                          <m:sSubPr>
                            <m:ctrlPr>
                              <a:rPr lang="en-US" altLang="ja-JP" i="1">
                                <a:latin typeface="Cambria Math" panose="02040503050406030204" pitchFamily="18" charset="0"/>
                              </a:rPr>
                            </m:ctrlPr>
                          </m:sSubPr>
                          <m:e>
                            <m:r>
                              <a:rPr lang="en-US" altLang="ja-JP" i="1">
                                <a:latin typeface="Cambria Math" panose="02040503050406030204" pitchFamily="18" charset="0"/>
                              </a:rPr>
                              <m:t>∗</m:t>
                            </m:r>
                            <m:r>
                              <a:rPr lang="en-US" altLang="ja-JP" i="1">
                                <a:latin typeface="Cambria Math" panose="02040503050406030204" pitchFamily="18" charset="0"/>
                              </a:rPr>
                              <m:t>𝐸</m:t>
                            </m:r>
                          </m:e>
                          <m:sub>
                            <m:r>
                              <a:rPr lang="en-US" altLang="ja-JP" i="1">
                                <a:latin typeface="Cambria Math" panose="02040503050406030204" pitchFamily="18" charset="0"/>
                              </a:rPr>
                              <m:t>𝑖</m:t>
                            </m:r>
                            <m:r>
                              <a:rPr lang="en-US" altLang="ja-JP" i="1">
                                <a:latin typeface="Cambria Math" panose="02040503050406030204" pitchFamily="18" charset="0"/>
                              </a:rPr>
                              <m:t>,</m:t>
                            </m:r>
                            <m:r>
                              <a:rPr lang="en-US" altLang="ja-JP" i="1">
                                <a:latin typeface="Cambria Math" panose="02040503050406030204" pitchFamily="18" charset="0"/>
                              </a:rPr>
                              <m:t>𝑗</m:t>
                            </m:r>
                            <m:r>
                              <a:rPr lang="en-US" altLang="ja-JP" i="1">
                                <a:latin typeface="Cambria Math" panose="02040503050406030204" pitchFamily="18" charset="0"/>
                              </a:rPr>
                              <m:t>−1</m:t>
                            </m:r>
                          </m:sub>
                        </m:sSub>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𝑍</m:t>
                            </m:r>
                          </m:e>
                          <m:sub>
                            <m:r>
                              <a:rPr lang="en-US" altLang="ja-JP" i="1">
                                <a:latin typeface="Cambria Math" panose="02040503050406030204" pitchFamily="18" charset="0"/>
                              </a:rPr>
                              <m:t>𝑖</m:t>
                            </m:r>
                            <m:r>
                              <a:rPr lang="en-US" altLang="ja-JP" i="1">
                                <a:latin typeface="Cambria Math" panose="02040503050406030204" pitchFamily="18" charset="0"/>
                              </a:rPr>
                              <m:t>,</m:t>
                            </m:r>
                            <m:r>
                              <a:rPr lang="en-US" altLang="ja-JP" i="1">
                                <a:latin typeface="Cambria Math" panose="02040503050406030204" pitchFamily="18" charset="0"/>
                              </a:rPr>
                              <m:t>𝑗</m:t>
                            </m:r>
                            <m:r>
                              <a:rPr lang="en-US" altLang="ja-JP" i="1">
                                <a:latin typeface="Cambria Math" panose="02040503050406030204" pitchFamily="18" charset="0"/>
                              </a:rPr>
                              <m:t>+1</m:t>
                            </m:r>
                          </m:sub>
                        </m:sSub>
                        <m:d>
                          <m:dPr>
                            <m:ctrlPr>
                              <a:rPr lang="en-US" altLang="ja-JP" i="1">
                                <a:latin typeface="Cambria Math" panose="02040503050406030204" pitchFamily="18" charset="0"/>
                              </a:rPr>
                            </m:ctrlPr>
                          </m:dPr>
                          <m:e>
                            <m:r>
                              <a:rPr lang="en-US" altLang="ja-JP" i="1">
                                <a:latin typeface="Cambria Math" panose="02040503050406030204" pitchFamily="18" charset="0"/>
                              </a:rPr>
                              <m:t>𝑡</m:t>
                            </m:r>
                          </m:e>
                        </m:d>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𝐸</m:t>
                            </m:r>
                          </m:e>
                          <m:sub>
                            <m:r>
                              <a:rPr lang="en-US" altLang="ja-JP" i="1">
                                <a:latin typeface="Cambria Math" panose="02040503050406030204" pitchFamily="18" charset="0"/>
                              </a:rPr>
                              <m:t>𝑖</m:t>
                            </m:r>
                            <m:r>
                              <a:rPr lang="en-US" altLang="ja-JP" i="1">
                                <a:latin typeface="Cambria Math" panose="02040503050406030204" pitchFamily="18" charset="0"/>
                              </a:rPr>
                              <m:t>,</m:t>
                            </m:r>
                            <m:r>
                              <a:rPr lang="en-US" altLang="ja-JP" i="1">
                                <a:latin typeface="Cambria Math" panose="02040503050406030204" pitchFamily="18" charset="0"/>
                              </a:rPr>
                              <m:t>𝑗</m:t>
                            </m:r>
                            <m:r>
                              <a:rPr lang="en-US" altLang="ja-JP" i="1">
                                <a:latin typeface="Cambria Math" panose="02040503050406030204" pitchFamily="18" charset="0"/>
                              </a:rPr>
                              <m:t>+1</m:t>
                            </m:r>
                          </m:sub>
                        </m:sSub>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𝑍</m:t>
                            </m:r>
                          </m:e>
                          <m:sub>
                            <m:r>
                              <a:rPr lang="en-US" altLang="ja-JP" i="1">
                                <a:latin typeface="Cambria Math" panose="02040503050406030204" pitchFamily="18" charset="0"/>
                              </a:rPr>
                              <m:t>𝑖</m:t>
                            </m:r>
                            <m:r>
                              <a:rPr lang="en-US" altLang="ja-JP" i="1">
                                <a:latin typeface="Cambria Math" panose="02040503050406030204" pitchFamily="18" charset="0"/>
                              </a:rPr>
                              <m:t>+1,</m:t>
                            </m:r>
                            <m:r>
                              <a:rPr lang="en-US" altLang="ja-JP" i="1">
                                <a:latin typeface="Cambria Math" panose="02040503050406030204" pitchFamily="18" charset="0"/>
                              </a:rPr>
                              <m:t>𝑗</m:t>
                            </m:r>
                          </m:sub>
                        </m:sSub>
                        <m:d>
                          <m:dPr>
                            <m:ctrlPr>
                              <a:rPr lang="en-US" altLang="ja-JP" i="1">
                                <a:latin typeface="Cambria Math" panose="02040503050406030204" pitchFamily="18" charset="0"/>
                              </a:rPr>
                            </m:ctrlPr>
                          </m:dPr>
                          <m:e>
                            <m:r>
                              <a:rPr lang="en-US" altLang="ja-JP" i="1">
                                <a:latin typeface="Cambria Math" panose="02040503050406030204" pitchFamily="18" charset="0"/>
                              </a:rPr>
                              <m:t>𝑡</m:t>
                            </m:r>
                          </m:e>
                        </m:d>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𝐸</m:t>
                            </m:r>
                          </m:e>
                          <m:sub>
                            <m:r>
                              <a:rPr lang="en-US" altLang="ja-JP" i="1">
                                <a:latin typeface="Cambria Math" panose="02040503050406030204" pitchFamily="18" charset="0"/>
                              </a:rPr>
                              <m:t>𝑖</m:t>
                            </m:r>
                            <m:r>
                              <a:rPr lang="en-US" altLang="ja-JP" i="1">
                                <a:latin typeface="Cambria Math" panose="02040503050406030204" pitchFamily="18" charset="0"/>
                              </a:rPr>
                              <m:t>+1,</m:t>
                            </m:r>
                            <m:r>
                              <a:rPr lang="en-US" altLang="ja-JP" i="1">
                                <a:latin typeface="Cambria Math" panose="02040503050406030204" pitchFamily="18" charset="0"/>
                              </a:rPr>
                              <m:t>𝑗</m:t>
                            </m:r>
                          </m:sub>
                        </m:sSub>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𝑍</m:t>
                            </m:r>
                          </m:e>
                          <m:sub>
                            <m:r>
                              <a:rPr lang="en-US" altLang="ja-JP" i="1">
                                <a:latin typeface="Cambria Math" panose="02040503050406030204" pitchFamily="18" charset="0"/>
                              </a:rPr>
                              <m:t>𝑖</m:t>
                            </m:r>
                            <m:r>
                              <a:rPr lang="en-US" altLang="ja-JP" i="1">
                                <a:latin typeface="Cambria Math" panose="02040503050406030204" pitchFamily="18" charset="0"/>
                              </a:rPr>
                              <m:t>−1,</m:t>
                            </m:r>
                            <m:r>
                              <a:rPr lang="en-US" altLang="ja-JP" i="1">
                                <a:latin typeface="Cambria Math" panose="02040503050406030204" pitchFamily="18" charset="0"/>
                              </a:rPr>
                              <m:t>𝑗</m:t>
                            </m:r>
                          </m:sub>
                        </m:sSub>
                        <m:r>
                          <a:rPr lang="en-US" altLang="ja-JP" i="1">
                            <a:latin typeface="Cambria Math" panose="02040503050406030204" pitchFamily="18" charset="0"/>
                          </a:rPr>
                          <m:t>(</m:t>
                        </m:r>
                        <m:r>
                          <a:rPr lang="en-US" altLang="ja-JP" i="1">
                            <a:latin typeface="Cambria Math" panose="02040503050406030204" pitchFamily="18" charset="0"/>
                          </a:rPr>
                          <m:t>𝑡</m:t>
                        </m:r>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m:t>
                            </m:r>
                            <m:r>
                              <a:rPr lang="en-US" altLang="ja-JP" i="1">
                                <a:latin typeface="Cambria Math" panose="02040503050406030204" pitchFamily="18" charset="0"/>
                              </a:rPr>
                              <m:t>𝐸</m:t>
                            </m:r>
                          </m:e>
                          <m:sub>
                            <m:r>
                              <a:rPr lang="en-US" altLang="ja-JP" i="1">
                                <a:latin typeface="Cambria Math" panose="02040503050406030204" pitchFamily="18" charset="0"/>
                              </a:rPr>
                              <m:t>𝑖</m:t>
                            </m:r>
                            <m:r>
                              <a:rPr lang="en-US" altLang="ja-JP" i="1">
                                <a:latin typeface="Cambria Math" panose="02040503050406030204" pitchFamily="18" charset="0"/>
                              </a:rPr>
                              <m:t>−1,</m:t>
                            </m:r>
                            <m:r>
                              <a:rPr lang="en-US" altLang="ja-JP" i="1">
                                <a:latin typeface="Cambria Math" panose="02040503050406030204" pitchFamily="18" charset="0"/>
                              </a:rPr>
                              <m:t>𝑗</m:t>
                            </m:r>
                          </m:sub>
                        </m:sSub>
                      </m:num>
                      <m:den>
                        <m:r>
                          <a:rPr lang="en-US" altLang="ja-JP" i="1">
                            <a:latin typeface="Cambria Math" panose="02040503050406030204" pitchFamily="18" charset="0"/>
                          </a:rPr>
                          <m:t>5.0</m:t>
                        </m:r>
                      </m:den>
                    </m:f>
                  </m:oMath>
                </a14:m>
                <a:endParaRPr kumimoji="1" lang="en-US" altLang="ja-JP" dirty="0"/>
              </a:p>
              <a:p>
                <a:r>
                  <a:rPr lang="ja-JP" altLang="en-US" dirty="0"/>
                  <a:t>潜伏感染者の</a:t>
                </a:r>
                <a:r>
                  <a:rPr lang="en-US" altLang="ja-JP" b="1" dirty="0">
                    <a:solidFill>
                      <a:srgbClr val="00B0F0"/>
                    </a:solidFill>
                  </a:rPr>
                  <a:t>E</a:t>
                </a:r>
                <a:r>
                  <a:rPr lang="ja-JP" altLang="en-US" dirty="0"/>
                  <a:t>と影響力のところで用いられている</a:t>
                </a:r>
                <a:r>
                  <a:rPr lang="en-US" altLang="ja-JP" dirty="0"/>
                  <a:t>E</a:t>
                </a:r>
                <a:r>
                  <a:rPr lang="ja-JP" altLang="en-US" dirty="0"/>
                  <a:t>は別のパラメーターである</a:t>
                </a:r>
                <a:endParaRPr kumimoji="1" lang="en-US" altLang="ja-JP" dirty="0"/>
              </a:p>
              <a:p>
                <a:endParaRPr kumimoji="1" lang="ja-JP" altLang="en-US" dirty="0"/>
              </a:p>
            </p:txBody>
          </p:sp>
        </mc:Choice>
        <mc:Fallback xmlns="">
          <p:sp>
            <p:nvSpPr>
              <p:cNvPr id="3" name="コンテンツ プレースホルダー 2">
                <a:extLst>
                  <a:ext uri="{FF2B5EF4-FFF2-40B4-BE49-F238E27FC236}">
                    <a16:creationId xmlns:a16="http://schemas.microsoft.com/office/drawing/2014/main" id="{D094F735-DAE9-486A-BB22-C46A73E836CB}"/>
                  </a:ext>
                </a:extLst>
              </p:cNvPr>
              <p:cNvSpPr>
                <a:spLocks noGrp="1" noRot="1" noChangeAspect="1" noMove="1" noResize="1" noEditPoints="1" noAdjustHandles="1" noChangeArrowheads="1" noChangeShapeType="1" noTextEdit="1"/>
              </p:cNvSpPr>
              <p:nvPr>
                <p:ph idx="1"/>
              </p:nvPr>
            </p:nvSpPr>
            <p:spPr>
              <a:xfrm>
                <a:off x="838200" y="1629736"/>
                <a:ext cx="10059099" cy="4351338"/>
              </a:xfrm>
              <a:blipFill>
                <a:blip r:embed="rId2"/>
                <a:stretch>
                  <a:fillRect l="-848" t="-2941" b="-2241"/>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73B6A5F4-0360-4A47-A2A8-1CA16EC019F6}"/>
              </a:ext>
            </a:extLst>
          </p:cNvPr>
          <p:cNvSpPr>
            <a:spLocks noGrp="1"/>
          </p:cNvSpPr>
          <p:nvPr>
            <p:ph type="sldNum" sz="quarter" idx="12"/>
          </p:nvPr>
        </p:nvSpPr>
        <p:spPr/>
        <p:txBody>
          <a:bodyPr/>
          <a:lstStyle/>
          <a:p>
            <a:fld id="{24592721-5F13-4DAD-AD33-D808C4D81226}" type="slidenum">
              <a:rPr kumimoji="1" lang="ja-JP" altLang="en-US" smtClean="0"/>
              <a:t>17</a:t>
            </a:fld>
            <a:endParaRPr kumimoji="1" lang="ja-JP" altLang="en-US"/>
          </a:p>
        </p:txBody>
      </p:sp>
    </p:spTree>
    <p:extLst>
      <p:ext uri="{BB962C8B-B14F-4D97-AF65-F5344CB8AC3E}">
        <p14:creationId xmlns:p14="http://schemas.microsoft.com/office/powerpoint/2010/main" val="2900300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181999F-7D00-40ED-AAC5-5540E6505F99}"/>
              </a:ext>
            </a:extLst>
          </p:cNvPr>
          <p:cNvSpPr>
            <a:spLocks noGrp="1"/>
          </p:cNvSpPr>
          <p:nvPr>
            <p:ph type="title"/>
          </p:nvPr>
        </p:nvSpPr>
        <p:spPr/>
        <p:txBody>
          <a:bodyPr/>
          <a:lstStyle/>
          <a:p>
            <a:r>
              <a:rPr kumimoji="1" lang="ja-JP" altLang="en-US" dirty="0"/>
              <a:t>仮想の大阪の作成</a:t>
            </a:r>
          </a:p>
        </p:txBody>
      </p:sp>
      <p:sp>
        <p:nvSpPr>
          <p:cNvPr id="7" name="コンテンツ プレースホルダー 6">
            <a:extLst>
              <a:ext uri="{FF2B5EF4-FFF2-40B4-BE49-F238E27FC236}">
                <a16:creationId xmlns:a16="http://schemas.microsoft.com/office/drawing/2014/main" id="{672B5ADA-ACBD-4FF2-B7FC-C250F3E7F3C7}"/>
              </a:ext>
            </a:extLst>
          </p:cNvPr>
          <p:cNvSpPr>
            <a:spLocks noGrp="1"/>
          </p:cNvSpPr>
          <p:nvPr>
            <p:ph idx="1"/>
          </p:nvPr>
        </p:nvSpPr>
        <p:spPr>
          <a:xfrm>
            <a:off x="838200" y="1825625"/>
            <a:ext cx="5863389" cy="4351338"/>
          </a:xfrm>
        </p:spPr>
        <p:txBody>
          <a:bodyPr/>
          <a:lstStyle/>
          <a:p>
            <a:r>
              <a:rPr lang="ja-JP" altLang="en-US" dirty="0"/>
              <a:t>本研究では</a:t>
            </a:r>
            <a:r>
              <a:rPr lang="en-US" altLang="ja-JP" dirty="0"/>
              <a:t>,</a:t>
            </a:r>
            <a:r>
              <a:rPr lang="ja-JP" altLang="en-US" dirty="0"/>
              <a:t>大阪をモデルにして</a:t>
            </a:r>
            <a:r>
              <a:rPr lang="en-US" altLang="ja-JP" dirty="0"/>
              <a:t>,</a:t>
            </a:r>
            <a:r>
              <a:rPr lang="ja-JP" altLang="en-US" dirty="0"/>
              <a:t>実際に存在する主要駅を用い</a:t>
            </a:r>
            <a:r>
              <a:rPr lang="en-US" altLang="ja-JP" dirty="0"/>
              <a:t>,</a:t>
            </a:r>
            <a:r>
              <a:rPr lang="ja-JP" altLang="en-US" dirty="0"/>
              <a:t>各々の駅の一日の乗車人数を参考にして人口分布や隣接する地点での結合をモデル化した</a:t>
            </a:r>
            <a:endParaRPr lang="en-US" altLang="ja-JP" dirty="0"/>
          </a:p>
          <a:p>
            <a:r>
              <a:rPr lang="ja-JP" altLang="en-US" dirty="0"/>
              <a:t>尚実際の大阪とは位置関係が多少異なる部分が存在する</a:t>
            </a:r>
          </a:p>
        </p:txBody>
      </p:sp>
      <p:pic>
        <p:nvPicPr>
          <p:cNvPr id="9" name="図 8">
            <a:extLst>
              <a:ext uri="{FF2B5EF4-FFF2-40B4-BE49-F238E27FC236}">
                <a16:creationId xmlns:a16="http://schemas.microsoft.com/office/drawing/2014/main" id="{72CB5996-9AAC-4D0C-9D7F-1F1E48DB89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1589" y="270238"/>
            <a:ext cx="4652211" cy="6317524"/>
          </a:xfrm>
          <a:prstGeom prst="rect">
            <a:avLst/>
          </a:prstGeom>
        </p:spPr>
      </p:pic>
      <p:sp>
        <p:nvSpPr>
          <p:cNvPr id="3" name="スライド番号プレースホルダー 2">
            <a:extLst>
              <a:ext uri="{FF2B5EF4-FFF2-40B4-BE49-F238E27FC236}">
                <a16:creationId xmlns:a16="http://schemas.microsoft.com/office/drawing/2014/main" id="{5096A831-4252-407E-A5EF-8B80D130180A}"/>
              </a:ext>
            </a:extLst>
          </p:cNvPr>
          <p:cNvSpPr>
            <a:spLocks noGrp="1"/>
          </p:cNvSpPr>
          <p:nvPr>
            <p:ph type="sldNum" sz="quarter" idx="12"/>
          </p:nvPr>
        </p:nvSpPr>
        <p:spPr/>
        <p:txBody>
          <a:bodyPr/>
          <a:lstStyle/>
          <a:p>
            <a:fld id="{24592721-5F13-4DAD-AD33-D808C4D81226}" type="slidenum">
              <a:rPr kumimoji="1" lang="ja-JP" altLang="en-US" smtClean="0"/>
              <a:t>18</a:t>
            </a:fld>
            <a:endParaRPr kumimoji="1" lang="ja-JP" altLang="en-US"/>
          </a:p>
        </p:txBody>
      </p:sp>
      <p:sp>
        <p:nvSpPr>
          <p:cNvPr id="4" name="テキスト ボックス 3">
            <a:extLst>
              <a:ext uri="{FF2B5EF4-FFF2-40B4-BE49-F238E27FC236}">
                <a16:creationId xmlns:a16="http://schemas.microsoft.com/office/drawing/2014/main" id="{25609972-91B6-4E07-BC21-48511B247977}"/>
              </a:ext>
            </a:extLst>
          </p:cNvPr>
          <p:cNvSpPr txBox="1"/>
          <p:nvPr/>
        </p:nvSpPr>
        <p:spPr>
          <a:xfrm>
            <a:off x="569259" y="6246071"/>
            <a:ext cx="6226384" cy="369332"/>
          </a:xfrm>
          <a:prstGeom prst="rect">
            <a:avLst/>
          </a:prstGeom>
          <a:noFill/>
        </p:spPr>
        <p:txBody>
          <a:bodyPr wrap="none" rtlCol="0">
            <a:spAutoFit/>
          </a:bodyPr>
          <a:lstStyle/>
          <a:p>
            <a:r>
              <a:rPr lang="ja-JP" altLang="en-US" dirty="0"/>
              <a:t>参考　乗降客数 国土交通省国土数値情報より</a:t>
            </a:r>
            <a:r>
              <a:rPr lang="en-US" altLang="ja-JP" dirty="0"/>
              <a:t>(</a:t>
            </a:r>
            <a:r>
              <a:rPr lang="ja-JP" altLang="en-US" dirty="0"/>
              <a:t>平成</a:t>
            </a:r>
            <a:r>
              <a:rPr lang="en-US" altLang="ja-JP" dirty="0"/>
              <a:t>27</a:t>
            </a:r>
            <a:r>
              <a:rPr lang="ja-JP" altLang="en-US" dirty="0"/>
              <a:t>年度</a:t>
            </a:r>
            <a:r>
              <a:rPr lang="en-US" altLang="ja-JP" dirty="0"/>
              <a:t>)</a:t>
            </a:r>
            <a:endParaRPr kumimoji="1" lang="ja-JP" altLang="en-US" dirty="0"/>
          </a:p>
        </p:txBody>
      </p:sp>
    </p:spTree>
    <p:extLst>
      <p:ext uri="{BB962C8B-B14F-4D97-AF65-F5344CB8AC3E}">
        <p14:creationId xmlns:p14="http://schemas.microsoft.com/office/powerpoint/2010/main" val="27248631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C9C797-001C-42E1-929B-404BE121A27D}"/>
              </a:ext>
            </a:extLst>
          </p:cNvPr>
          <p:cNvSpPr>
            <a:spLocks noGrp="1"/>
          </p:cNvSpPr>
          <p:nvPr>
            <p:ph type="title"/>
          </p:nvPr>
        </p:nvSpPr>
        <p:spPr/>
        <p:txBody>
          <a:bodyPr/>
          <a:lstStyle/>
          <a:p>
            <a:r>
              <a:rPr kumimoji="1" lang="ja-JP" altLang="en-US" dirty="0"/>
              <a:t>人口分布</a:t>
            </a:r>
          </a:p>
        </p:txBody>
      </p:sp>
      <p:pic>
        <p:nvPicPr>
          <p:cNvPr id="6" name="コンテンツ プレースホルダー 5">
            <a:extLst>
              <a:ext uri="{FF2B5EF4-FFF2-40B4-BE49-F238E27FC236}">
                <a16:creationId xmlns:a16="http://schemas.microsoft.com/office/drawing/2014/main" id="{A7F2B043-4398-49B2-BF33-A0B282EA3AE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11730" y="225612"/>
            <a:ext cx="4596107" cy="6389997"/>
          </a:xfrm>
        </p:spPr>
      </p:pic>
      <p:sp>
        <p:nvSpPr>
          <p:cNvPr id="4" name="スライド番号プレースホルダー 3">
            <a:extLst>
              <a:ext uri="{FF2B5EF4-FFF2-40B4-BE49-F238E27FC236}">
                <a16:creationId xmlns:a16="http://schemas.microsoft.com/office/drawing/2014/main" id="{E5130471-D99F-4F1D-B7F0-4192230939B0}"/>
              </a:ext>
            </a:extLst>
          </p:cNvPr>
          <p:cNvSpPr>
            <a:spLocks noGrp="1"/>
          </p:cNvSpPr>
          <p:nvPr>
            <p:ph type="sldNum" sz="quarter" idx="12"/>
          </p:nvPr>
        </p:nvSpPr>
        <p:spPr/>
        <p:txBody>
          <a:bodyPr/>
          <a:lstStyle/>
          <a:p>
            <a:fld id="{24592721-5F13-4DAD-AD33-D808C4D81226}" type="slidenum">
              <a:rPr kumimoji="1" lang="ja-JP" altLang="en-US" smtClean="0"/>
              <a:t>19</a:t>
            </a:fld>
            <a:endParaRPr kumimoji="1" lang="ja-JP" altLang="en-US"/>
          </a:p>
        </p:txBody>
      </p:sp>
      <p:pic>
        <p:nvPicPr>
          <p:cNvPr id="8" name="図 7">
            <a:extLst>
              <a:ext uri="{FF2B5EF4-FFF2-40B4-BE49-F238E27FC236}">
                <a16:creationId xmlns:a16="http://schemas.microsoft.com/office/drawing/2014/main" id="{F96E5917-2DF1-4F70-8524-4076A55C6C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7434" y="3809798"/>
            <a:ext cx="3328566" cy="2805811"/>
          </a:xfrm>
          <a:prstGeom prst="rect">
            <a:avLst/>
          </a:prstGeom>
        </p:spPr>
      </p:pic>
      <p:sp>
        <p:nvSpPr>
          <p:cNvPr id="9" name="コンテンツ プレースホルダー 6">
            <a:extLst>
              <a:ext uri="{FF2B5EF4-FFF2-40B4-BE49-F238E27FC236}">
                <a16:creationId xmlns:a16="http://schemas.microsoft.com/office/drawing/2014/main" id="{3860BADD-4879-4F15-95A4-A2F4C5E1306C}"/>
              </a:ext>
            </a:extLst>
          </p:cNvPr>
          <p:cNvSpPr txBox="1">
            <a:spLocks/>
          </p:cNvSpPr>
          <p:nvPr/>
        </p:nvSpPr>
        <p:spPr>
          <a:xfrm>
            <a:off x="838200" y="1825625"/>
            <a:ext cx="586338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a:t>各地点の人口毎に色分けした</a:t>
            </a:r>
          </a:p>
        </p:txBody>
      </p:sp>
    </p:spTree>
    <p:extLst>
      <p:ext uri="{BB962C8B-B14F-4D97-AF65-F5344CB8AC3E}">
        <p14:creationId xmlns:p14="http://schemas.microsoft.com/office/powerpoint/2010/main" val="213895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6B8843-DC95-40C1-BB4F-38AC821B9BB1}"/>
              </a:ext>
            </a:extLst>
          </p:cNvPr>
          <p:cNvSpPr>
            <a:spLocks noGrp="1"/>
          </p:cNvSpPr>
          <p:nvPr>
            <p:ph type="title"/>
          </p:nvPr>
        </p:nvSpPr>
        <p:spPr/>
        <p:txBody>
          <a:bodyPr/>
          <a:lstStyle/>
          <a:p>
            <a:r>
              <a:rPr lang="ja-JP" altLang="en-US" dirty="0"/>
              <a:t>目的・概要</a:t>
            </a:r>
            <a:endParaRPr kumimoji="1" lang="ja-JP" altLang="en-US" dirty="0"/>
          </a:p>
        </p:txBody>
      </p:sp>
      <p:sp>
        <p:nvSpPr>
          <p:cNvPr id="3" name="コンテンツ プレースホルダー 2">
            <a:extLst>
              <a:ext uri="{FF2B5EF4-FFF2-40B4-BE49-F238E27FC236}">
                <a16:creationId xmlns:a16="http://schemas.microsoft.com/office/drawing/2014/main" id="{1AC29332-386A-4E55-ABFA-60AFB4B13998}"/>
              </a:ext>
            </a:extLst>
          </p:cNvPr>
          <p:cNvSpPr>
            <a:spLocks noGrp="1"/>
          </p:cNvSpPr>
          <p:nvPr>
            <p:ph idx="1"/>
          </p:nvPr>
        </p:nvSpPr>
        <p:spPr/>
        <p:txBody>
          <a:bodyPr>
            <a:normAutofit/>
          </a:bodyPr>
          <a:lstStyle/>
          <a:p>
            <a:r>
              <a:rPr lang="ja-JP" altLang="en-US" dirty="0"/>
              <a:t>本研究では</a:t>
            </a:r>
            <a:r>
              <a:rPr lang="en-US" altLang="ja-JP" dirty="0"/>
              <a:t>,SIR </a:t>
            </a:r>
            <a:r>
              <a:rPr lang="ja-JP" altLang="en-US" dirty="0"/>
              <a:t>モデルを応用した </a:t>
            </a:r>
            <a:r>
              <a:rPr lang="en-US" altLang="ja-JP" dirty="0"/>
              <a:t>SZD </a:t>
            </a:r>
            <a:r>
              <a:rPr lang="ja-JP" altLang="en-US" dirty="0"/>
              <a:t>モデルを用いてゾンビがどのように拡大していくかを調べた</a:t>
            </a:r>
            <a:endParaRPr lang="en-US" altLang="ja-JP" dirty="0"/>
          </a:p>
          <a:p>
            <a:r>
              <a:rPr lang="ja-JP" altLang="en-US" dirty="0"/>
              <a:t>近年では感染症予防の為の技術が多数存在している</a:t>
            </a:r>
            <a:r>
              <a:rPr lang="en-US" altLang="ja-JP" dirty="0"/>
              <a:t>.</a:t>
            </a:r>
            <a:r>
              <a:rPr lang="ja-JP" altLang="en-US" dirty="0"/>
              <a:t>その中の一つである疫学モデリングの技術</a:t>
            </a:r>
            <a:r>
              <a:rPr lang="en-US" altLang="ja-JP" dirty="0"/>
              <a:t>, </a:t>
            </a:r>
            <a:r>
              <a:rPr lang="ja-JP" altLang="en-US" dirty="0"/>
              <a:t>臨界現象における数値研究に用いられている考えや技術を紹介することを目的として</a:t>
            </a:r>
            <a:r>
              <a:rPr lang="en-US" altLang="ja-JP" dirty="0"/>
              <a:t>, </a:t>
            </a:r>
            <a:r>
              <a:rPr lang="ja-JP" altLang="en-US" dirty="0"/>
              <a:t>ゾンビの感染の広がりを調べた</a:t>
            </a:r>
            <a:endParaRPr lang="en-US" altLang="ja-JP" dirty="0"/>
          </a:p>
          <a:p>
            <a:r>
              <a:rPr lang="ja-JP" altLang="en-US" dirty="0"/>
              <a:t>大阪を実際に存在する主要駅を用い</a:t>
            </a:r>
            <a:r>
              <a:rPr lang="en-US" altLang="ja-JP" dirty="0"/>
              <a:t>,</a:t>
            </a:r>
            <a:r>
              <a:rPr lang="ja-JP" altLang="en-US" dirty="0"/>
              <a:t>各々の駅の一日の乗車人数を参考にして人口分布や隣接する地点での結合をモデル化し</a:t>
            </a:r>
            <a:r>
              <a:rPr lang="en-US" altLang="ja-JP" dirty="0"/>
              <a:t>,</a:t>
            </a:r>
            <a:r>
              <a:rPr lang="ja-JP" altLang="en-US" dirty="0"/>
              <a:t>大阪地区での広がりを観察した</a:t>
            </a:r>
            <a:endParaRPr kumimoji="1" lang="ja-JP" altLang="en-US" dirty="0"/>
          </a:p>
        </p:txBody>
      </p:sp>
      <p:sp>
        <p:nvSpPr>
          <p:cNvPr id="4" name="スライド番号プレースホルダー 3">
            <a:extLst>
              <a:ext uri="{FF2B5EF4-FFF2-40B4-BE49-F238E27FC236}">
                <a16:creationId xmlns:a16="http://schemas.microsoft.com/office/drawing/2014/main" id="{375B74DE-E27B-4586-B4C1-363460E24206}"/>
              </a:ext>
            </a:extLst>
          </p:cNvPr>
          <p:cNvSpPr>
            <a:spLocks noGrp="1"/>
          </p:cNvSpPr>
          <p:nvPr>
            <p:ph type="sldNum" sz="quarter" idx="12"/>
          </p:nvPr>
        </p:nvSpPr>
        <p:spPr/>
        <p:txBody>
          <a:bodyPr/>
          <a:lstStyle/>
          <a:p>
            <a:fld id="{24592721-5F13-4DAD-AD33-D808C4D81226}" type="slidenum">
              <a:rPr kumimoji="1" lang="ja-JP" altLang="en-US" b="1" smtClean="0"/>
              <a:t>2</a:t>
            </a:fld>
            <a:endParaRPr kumimoji="1" lang="ja-JP" altLang="en-US" b="1" dirty="0"/>
          </a:p>
        </p:txBody>
      </p:sp>
    </p:spTree>
    <p:extLst>
      <p:ext uri="{BB962C8B-B14F-4D97-AF65-F5344CB8AC3E}">
        <p14:creationId xmlns:p14="http://schemas.microsoft.com/office/powerpoint/2010/main" val="38162919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9DBAB4-E42A-4A00-8072-962FD7DBEEEF}"/>
              </a:ext>
            </a:extLst>
          </p:cNvPr>
          <p:cNvSpPr>
            <a:spLocks noGrp="1"/>
          </p:cNvSpPr>
          <p:nvPr>
            <p:ph type="title"/>
          </p:nvPr>
        </p:nvSpPr>
        <p:spPr/>
        <p:txBody>
          <a:bodyPr/>
          <a:lstStyle/>
          <a:p>
            <a:r>
              <a:rPr lang="ja-JP" altLang="en-US" dirty="0"/>
              <a:t>影響力の設定</a:t>
            </a:r>
            <a:endParaRPr kumimoji="1" lang="ja-JP" altLang="en-US" dirty="0"/>
          </a:p>
        </p:txBody>
      </p:sp>
      <p:sp>
        <p:nvSpPr>
          <p:cNvPr id="3" name="コンテンツ プレースホルダー 2">
            <a:extLst>
              <a:ext uri="{FF2B5EF4-FFF2-40B4-BE49-F238E27FC236}">
                <a16:creationId xmlns:a16="http://schemas.microsoft.com/office/drawing/2014/main" id="{0B960EF1-E8B4-42FB-A8E1-0F3F549A9A2D}"/>
              </a:ext>
            </a:extLst>
          </p:cNvPr>
          <p:cNvSpPr>
            <a:spLocks noGrp="1"/>
          </p:cNvSpPr>
          <p:nvPr>
            <p:ph idx="1"/>
          </p:nvPr>
        </p:nvSpPr>
        <p:spPr>
          <a:xfrm>
            <a:off x="838199" y="1825625"/>
            <a:ext cx="6958263" cy="4351338"/>
          </a:xfrm>
        </p:spPr>
        <p:txBody>
          <a:bodyPr>
            <a:normAutofit fontScale="92500" lnSpcReduction="10000"/>
          </a:bodyPr>
          <a:lstStyle/>
          <a:p>
            <a:r>
              <a:rPr lang="ja-JP" altLang="en-US" dirty="0"/>
              <a:t>今回は大阪の中心地であり</a:t>
            </a:r>
            <a:r>
              <a:rPr lang="en-US" altLang="ja-JP" dirty="0"/>
              <a:t>,</a:t>
            </a:r>
            <a:r>
              <a:rPr lang="ja-JP" altLang="en-US" dirty="0"/>
              <a:t>主要路線である御堂筋線や環状線などと連絡している「梅田」からゾンビが発生した場合と</a:t>
            </a:r>
            <a:r>
              <a:rPr lang="en-US" altLang="ja-JP" dirty="0"/>
              <a:t>,</a:t>
            </a:r>
            <a:r>
              <a:rPr lang="ja-JP" altLang="en-US" dirty="0"/>
              <a:t>大阪市から離れた大阪府北東に存在する「長尾」からゾンビが発生した場合をそれぞれ調べた</a:t>
            </a:r>
            <a:endParaRPr lang="en-US" altLang="ja-JP" dirty="0"/>
          </a:p>
          <a:p>
            <a:r>
              <a:rPr lang="ja-JP" altLang="en-US" dirty="0"/>
              <a:t>初期条件として</a:t>
            </a:r>
            <a:r>
              <a:rPr lang="en-US" altLang="ja-JP" dirty="0"/>
              <a:t>,</a:t>
            </a:r>
            <a:r>
              <a:rPr lang="ja-JP" altLang="en-US" dirty="0"/>
              <a:t>最初に発生するゾンビの人数は </a:t>
            </a:r>
            <a:r>
              <a:rPr lang="en-US" altLang="ja-JP" dirty="0"/>
              <a:t>1</a:t>
            </a:r>
            <a:r>
              <a:rPr lang="ja-JP" altLang="en-US" dirty="0"/>
              <a:t>人とし</a:t>
            </a:r>
            <a:r>
              <a:rPr lang="en-US" altLang="ja-JP" dirty="0"/>
              <a:t>,</a:t>
            </a:r>
            <a:r>
              <a:rPr lang="ja-JP" altLang="en-US" dirty="0"/>
              <a:t>感染率</a:t>
            </a:r>
            <a:r>
              <a:rPr lang="en-US" altLang="ja-JP" dirty="0"/>
              <a:t>β</a:t>
            </a:r>
            <a:r>
              <a:rPr lang="ja-JP" altLang="en-US" dirty="0"/>
              <a:t>と殺害率</a:t>
            </a:r>
            <a:r>
              <a:rPr lang="en-US" altLang="ja-JP" dirty="0"/>
              <a:t>κ</a:t>
            </a:r>
            <a:r>
              <a:rPr lang="ja-JP" altLang="en-US" dirty="0"/>
              <a:t>の比の値である</a:t>
            </a:r>
            <a:r>
              <a:rPr lang="en-US" altLang="ja-JP" dirty="0"/>
              <a:t>α</a:t>
            </a:r>
            <a:r>
              <a:rPr lang="ja-JP" altLang="en-US" dirty="0"/>
              <a:t>は </a:t>
            </a:r>
            <a:r>
              <a:rPr lang="en-US" altLang="ja-JP" dirty="0"/>
              <a:t>0.1 </a:t>
            </a:r>
            <a:r>
              <a:rPr lang="ja-JP" altLang="en-US" dirty="0"/>
              <a:t>とした</a:t>
            </a:r>
            <a:endParaRPr lang="en-US" altLang="ja-JP" dirty="0"/>
          </a:p>
          <a:p>
            <a:r>
              <a:rPr lang="ja-JP" altLang="en-US" dirty="0"/>
              <a:t>そしてそれぞれの地域の周りへの影響力を人数別に分類してそれぞれ設定した</a:t>
            </a:r>
            <a:endParaRPr lang="en-US" altLang="ja-JP" dirty="0"/>
          </a:p>
          <a:p>
            <a:r>
              <a:rPr lang="ja-JP" altLang="en-US" dirty="0"/>
              <a:t>尚 </a:t>
            </a:r>
            <a:r>
              <a:rPr lang="en-US" altLang="ja-JP" dirty="0"/>
              <a:t>JR </a:t>
            </a:r>
            <a:r>
              <a:rPr lang="ja-JP" altLang="en-US" dirty="0"/>
              <a:t>環状線と地下鉄御堂筋線にあたる地域はほかの地域より</a:t>
            </a:r>
            <a:r>
              <a:rPr lang="en-US" altLang="ja-JP" dirty="0"/>
              <a:t>,</a:t>
            </a:r>
            <a:r>
              <a:rPr lang="ja-JP" altLang="en-US" dirty="0"/>
              <a:t>大きく影響力を設定した</a:t>
            </a:r>
            <a:endParaRPr kumimoji="1" lang="ja-JP" altLang="en-US" dirty="0"/>
          </a:p>
        </p:txBody>
      </p:sp>
      <p:pic>
        <p:nvPicPr>
          <p:cNvPr id="5" name="図 4">
            <a:extLst>
              <a:ext uri="{FF2B5EF4-FFF2-40B4-BE49-F238E27FC236}">
                <a16:creationId xmlns:a16="http://schemas.microsoft.com/office/drawing/2014/main" id="{4DFA9B17-BA19-4EAF-B099-BA00C11406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6462" y="2145798"/>
            <a:ext cx="3557323" cy="3388729"/>
          </a:xfrm>
          <a:prstGeom prst="rect">
            <a:avLst/>
          </a:prstGeom>
        </p:spPr>
      </p:pic>
      <p:sp>
        <p:nvSpPr>
          <p:cNvPr id="4" name="スライド番号プレースホルダー 3">
            <a:extLst>
              <a:ext uri="{FF2B5EF4-FFF2-40B4-BE49-F238E27FC236}">
                <a16:creationId xmlns:a16="http://schemas.microsoft.com/office/drawing/2014/main" id="{808909E2-2616-4D4E-BC12-CA34530A1259}"/>
              </a:ext>
            </a:extLst>
          </p:cNvPr>
          <p:cNvSpPr>
            <a:spLocks noGrp="1"/>
          </p:cNvSpPr>
          <p:nvPr>
            <p:ph type="sldNum" sz="quarter" idx="12"/>
          </p:nvPr>
        </p:nvSpPr>
        <p:spPr/>
        <p:txBody>
          <a:bodyPr/>
          <a:lstStyle/>
          <a:p>
            <a:fld id="{24592721-5F13-4DAD-AD33-D808C4D81226}" type="slidenum">
              <a:rPr kumimoji="1" lang="ja-JP" altLang="en-US" smtClean="0"/>
              <a:t>20</a:t>
            </a:fld>
            <a:endParaRPr kumimoji="1" lang="ja-JP" altLang="en-US"/>
          </a:p>
        </p:txBody>
      </p:sp>
    </p:spTree>
    <p:extLst>
      <p:ext uri="{BB962C8B-B14F-4D97-AF65-F5344CB8AC3E}">
        <p14:creationId xmlns:p14="http://schemas.microsoft.com/office/powerpoint/2010/main" val="30414664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C9C797-001C-42E1-929B-404BE121A27D}"/>
              </a:ext>
            </a:extLst>
          </p:cNvPr>
          <p:cNvSpPr>
            <a:spLocks noGrp="1"/>
          </p:cNvSpPr>
          <p:nvPr>
            <p:ph type="title"/>
          </p:nvPr>
        </p:nvSpPr>
        <p:spPr/>
        <p:txBody>
          <a:bodyPr/>
          <a:lstStyle/>
          <a:p>
            <a:r>
              <a:rPr kumimoji="1" lang="ja-JP" altLang="en-US" dirty="0"/>
              <a:t>人口分布</a:t>
            </a:r>
          </a:p>
        </p:txBody>
      </p:sp>
      <p:sp>
        <p:nvSpPr>
          <p:cNvPr id="4" name="スライド番号プレースホルダー 3">
            <a:extLst>
              <a:ext uri="{FF2B5EF4-FFF2-40B4-BE49-F238E27FC236}">
                <a16:creationId xmlns:a16="http://schemas.microsoft.com/office/drawing/2014/main" id="{E5130471-D99F-4F1D-B7F0-4192230939B0}"/>
              </a:ext>
            </a:extLst>
          </p:cNvPr>
          <p:cNvSpPr>
            <a:spLocks noGrp="1"/>
          </p:cNvSpPr>
          <p:nvPr>
            <p:ph type="sldNum" sz="quarter" idx="12"/>
          </p:nvPr>
        </p:nvSpPr>
        <p:spPr/>
        <p:txBody>
          <a:bodyPr/>
          <a:lstStyle/>
          <a:p>
            <a:fld id="{24592721-5F13-4DAD-AD33-D808C4D81226}" type="slidenum">
              <a:rPr kumimoji="1" lang="ja-JP" altLang="en-US" smtClean="0"/>
              <a:t>21</a:t>
            </a:fld>
            <a:endParaRPr kumimoji="1" lang="ja-JP" altLang="en-US"/>
          </a:p>
        </p:txBody>
      </p:sp>
      <p:sp>
        <p:nvSpPr>
          <p:cNvPr id="9" name="コンテンツ プレースホルダー 6">
            <a:extLst>
              <a:ext uri="{FF2B5EF4-FFF2-40B4-BE49-F238E27FC236}">
                <a16:creationId xmlns:a16="http://schemas.microsoft.com/office/drawing/2014/main" id="{3860BADD-4879-4F15-95A4-A2F4C5E1306C}"/>
              </a:ext>
            </a:extLst>
          </p:cNvPr>
          <p:cNvSpPr txBox="1">
            <a:spLocks/>
          </p:cNvSpPr>
          <p:nvPr/>
        </p:nvSpPr>
        <p:spPr>
          <a:xfrm>
            <a:off x="838200" y="1825625"/>
            <a:ext cx="586338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a:t>各地点の影響力毎に色分けした</a:t>
            </a:r>
          </a:p>
        </p:txBody>
      </p:sp>
      <p:pic>
        <p:nvPicPr>
          <p:cNvPr id="5" name="図 4">
            <a:extLst>
              <a:ext uri="{FF2B5EF4-FFF2-40B4-BE49-F238E27FC236}">
                <a16:creationId xmlns:a16="http://schemas.microsoft.com/office/drawing/2014/main" id="{2F4DB533-23B1-4063-BDE9-FBE64E2962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3321" y="223730"/>
            <a:ext cx="4585091" cy="6374680"/>
          </a:xfrm>
          <a:prstGeom prst="rect">
            <a:avLst/>
          </a:prstGeom>
        </p:spPr>
      </p:pic>
      <p:pic>
        <p:nvPicPr>
          <p:cNvPr id="10" name="図 9">
            <a:extLst>
              <a:ext uri="{FF2B5EF4-FFF2-40B4-BE49-F238E27FC236}">
                <a16:creationId xmlns:a16="http://schemas.microsoft.com/office/drawing/2014/main" id="{D5235E2C-EE8E-42C3-A043-73AC9353E4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9370" y="3804998"/>
            <a:ext cx="2903524" cy="2810612"/>
          </a:xfrm>
          <a:prstGeom prst="rect">
            <a:avLst/>
          </a:prstGeom>
        </p:spPr>
      </p:pic>
    </p:spTree>
    <p:extLst>
      <p:ext uri="{BB962C8B-B14F-4D97-AF65-F5344CB8AC3E}">
        <p14:creationId xmlns:p14="http://schemas.microsoft.com/office/powerpoint/2010/main" val="9876942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コンテンツ プレースホルダー 5">
            <a:extLst>
              <a:ext uri="{FF2B5EF4-FFF2-40B4-BE49-F238E27FC236}">
                <a16:creationId xmlns:a16="http://schemas.microsoft.com/office/drawing/2014/main" id="{1FC6EBBC-2DC8-4C45-9137-E567FB10691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6279" y="1661337"/>
            <a:ext cx="3278945" cy="4082176"/>
          </a:xfrm>
        </p:spPr>
      </p:pic>
      <p:sp>
        <p:nvSpPr>
          <p:cNvPr id="7" name="矢印: 右 6">
            <a:extLst>
              <a:ext uri="{FF2B5EF4-FFF2-40B4-BE49-F238E27FC236}">
                <a16:creationId xmlns:a16="http://schemas.microsoft.com/office/drawing/2014/main" id="{63D7B760-4413-42A7-9316-A7C4DAAE0787}"/>
              </a:ext>
            </a:extLst>
          </p:cNvPr>
          <p:cNvSpPr/>
          <p:nvPr/>
        </p:nvSpPr>
        <p:spPr>
          <a:xfrm>
            <a:off x="3752773" y="2644588"/>
            <a:ext cx="688687" cy="5109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矢印: 右 14">
            <a:extLst>
              <a:ext uri="{FF2B5EF4-FFF2-40B4-BE49-F238E27FC236}">
                <a16:creationId xmlns:a16="http://schemas.microsoft.com/office/drawing/2014/main" id="{8E4FD11B-DEDA-488A-A9C7-80C0EAF1EA67}"/>
              </a:ext>
            </a:extLst>
          </p:cNvPr>
          <p:cNvSpPr/>
          <p:nvPr/>
        </p:nvSpPr>
        <p:spPr>
          <a:xfrm>
            <a:off x="7921913" y="2644588"/>
            <a:ext cx="688687" cy="5109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673003A6-96A2-42B9-A414-FA16DD96AC6F}"/>
              </a:ext>
            </a:extLst>
          </p:cNvPr>
          <p:cNvSpPr>
            <a:spLocks noGrp="1"/>
          </p:cNvSpPr>
          <p:nvPr>
            <p:ph type="title"/>
          </p:nvPr>
        </p:nvSpPr>
        <p:spPr/>
        <p:txBody>
          <a:bodyPr/>
          <a:lstStyle/>
          <a:p>
            <a:r>
              <a:rPr kumimoji="1" lang="ja-JP" altLang="en-US" dirty="0"/>
              <a:t>梅田からゾンビが発生した場合のゾンビの拡がり</a:t>
            </a:r>
          </a:p>
        </p:txBody>
      </p:sp>
      <p:sp>
        <p:nvSpPr>
          <p:cNvPr id="8" name="テキスト ボックス 7">
            <a:extLst>
              <a:ext uri="{FF2B5EF4-FFF2-40B4-BE49-F238E27FC236}">
                <a16:creationId xmlns:a16="http://schemas.microsoft.com/office/drawing/2014/main" id="{4A77C48C-E5BC-4ECB-B543-2D51C98A10E8}"/>
              </a:ext>
            </a:extLst>
          </p:cNvPr>
          <p:cNvSpPr txBox="1"/>
          <p:nvPr/>
        </p:nvSpPr>
        <p:spPr>
          <a:xfrm>
            <a:off x="3525413" y="2212403"/>
            <a:ext cx="1151829" cy="369332"/>
          </a:xfrm>
          <a:prstGeom prst="rect">
            <a:avLst/>
          </a:prstGeom>
          <a:noFill/>
        </p:spPr>
        <p:txBody>
          <a:bodyPr wrap="square" rtlCol="0">
            <a:spAutoFit/>
          </a:bodyPr>
          <a:lstStyle/>
          <a:p>
            <a:r>
              <a:rPr lang="en-US" altLang="ja-JP" dirty="0"/>
              <a:t>5</a:t>
            </a:r>
            <a:r>
              <a:rPr kumimoji="1" lang="en-US" altLang="ja-JP" dirty="0"/>
              <a:t>00</a:t>
            </a:r>
            <a:r>
              <a:rPr kumimoji="1" lang="ja-JP" altLang="en-US" dirty="0"/>
              <a:t>日後</a:t>
            </a:r>
          </a:p>
        </p:txBody>
      </p:sp>
      <p:sp>
        <p:nvSpPr>
          <p:cNvPr id="3" name="スライド番号プレースホルダー 2">
            <a:extLst>
              <a:ext uri="{FF2B5EF4-FFF2-40B4-BE49-F238E27FC236}">
                <a16:creationId xmlns:a16="http://schemas.microsoft.com/office/drawing/2014/main" id="{5947BD4F-D747-46BE-858C-DA83151BEF6D}"/>
              </a:ext>
            </a:extLst>
          </p:cNvPr>
          <p:cNvSpPr>
            <a:spLocks noGrp="1"/>
          </p:cNvSpPr>
          <p:nvPr>
            <p:ph type="sldNum" sz="quarter" idx="12"/>
          </p:nvPr>
        </p:nvSpPr>
        <p:spPr/>
        <p:txBody>
          <a:bodyPr/>
          <a:lstStyle/>
          <a:p>
            <a:fld id="{24592721-5F13-4DAD-AD33-D808C4D81226}" type="slidenum">
              <a:rPr kumimoji="1" lang="ja-JP" altLang="en-US" smtClean="0"/>
              <a:t>22</a:t>
            </a:fld>
            <a:endParaRPr kumimoji="1" lang="ja-JP" altLang="en-US"/>
          </a:p>
        </p:txBody>
      </p:sp>
      <p:pic>
        <p:nvPicPr>
          <p:cNvPr id="13" name="図 12">
            <a:extLst>
              <a:ext uri="{FF2B5EF4-FFF2-40B4-BE49-F238E27FC236}">
                <a16:creationId xmlns:a16="http://schemas.microsoft.com/office/drawing/2014/main" id="{76F49975-A18E-4184-9F8D-BCF49C1A73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9009" y="1661337"/>
            <a:ext cx="3278945" cy="4082176"/>
          </a:xfrm>
          <a:prstGeom prst="rect">
            <a:avLst/>
          </a:prstGeom>
        </p:spPr>
      </p:pic>
      <p:pic>
        <p:nvPicPr>
          <p:cNvPr id="19" name="図 18">
            <a:extLst>
              <a:ext uri="{FF2B5EF4-FFF2-40B4-BE49-F238E27FC236}">
                <a16:creationId xmlns:a16="http://schemas.microsoft.com/office/drawing/2014/main" id="{B84DED28-3696-4594-92E6-4CEDEE6770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10600" y="1595463"/>
            <a:ext cx="3278945" cy="4148050"/>
          </a:xfrm>
          <a:prstGeom prst="rect">
            <a:avLst/>
          </a:prstGeom>
        </p:spPr>
      </p:pic>
      <p:sp>
        <p:nvSpPr>
          <p:cNvPr id="9" name="テキスト ボックス 8">
            <a:extLst>
              <a:ext uri="{FF2B5EF4-FFF2-40B4-BE49-F238E27FC236}">
                <a16:creationId xmlns:a16="http://schemas.microsoft.com/office/drawing/2014/main" id="{6BFC3D19-0D56-438D-B3A9-A90CBE0F3E74}"/>
              </a:ext>
            </a:extLst>
          </p:cNvPr>
          <p:cNvSpPr txBox="1"/>
          <p:nvPr/>
        </p:nvSpPr>
        <p:spPr>
          <a:xfrm>
            <a:off x="7750477" y="1935404"/>
            <a:ext cx="1219200" cy="646331"/>
          </a:xfrm>
          <a:prstGeom prst="rect">
            <a:avLst/>
          </a:prstGeom>
          <a:noFill/>
        </p:spPr>
        <p:txBody>
          <a:bodyPr wrap="square" rtlCol="0">
            <a:spAutoFit/>
          </a:bodyPr>
          <a:lstStyle/>
          <a:p>
            <a:r>
              <a:rPr kumimoji="1" lang="ja-JP" altLang="en-US" dirty="0"/>
              <a:t>さらに</a:t>
            </a:r>
            <a:r>
              <a:rPr kumimoji="1" lang="en-US" altLang="ja-JP" dirty="0"/>
              <a:t>1000</a:t>
            </a:r>
            <a:r>
              <a:rPr kumimoji="1" lang="ja-JP" altLang="en-US" dirty="0"/>
              <a:t>日後</a:t>
            </a:r>
          </a:p>
        </p:txBody>
      </p:sp>
      <p:sp>
        <p:nvSpPr>
          <p:cNvPr id="20" name="矢印: 右 19">
            <a:extLst>
              <a:ext uri="{FF2B5EF4-FFF2-40B4-BE49-F238E27FC236}">
                <a16:creationId xmlns:a16="http://schemas.microsoft.com/office/drawing/2014/main" id="{57B86CD9-13BA-4B0C-8F3B-99C95D66402B}"/>
              </a:ext>
            </a:extLst>
          </p:cNvPr>
          <p:cNvSpPr/>
          <p:nvPr/>
        </p:nvSpPr>
        <p:spPr>
          <a:xfrm rot="932899">
            <a:off x="886473" y="2969303"/>
            <a:ext cx="561363" cy="369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254C969B-1B50-4AFD-BE56-C054D027C36F}"/>
              </a:ext>
            </a:extLst>
          </p:cNvPr>
          <p:cNvSpPr txBox="1"/>
          <p:nvPr/>
        </p:nvSpPr>
        <p:spPr>
          <a:xfrm>
            <a:off x="218730" y="2802234"/>
            <a:ext cx="805343" cy="369332"/>
          </a:xfrm>
          <a:prstGeom prst="rect">
            <a:avLst/>
          </a:prstGeom>
          <a:noFill/>
        </p:spPr>
        <p:txBody>
          <a:bodyPr wrap="square" rtlCol="0">
            <a:spAutoFit/>
          </a:bodyPr>
          <a:lstStyle/>
          <a:p>
            <a:r>
              <a:rPr kumimoji="1" lang="ja-JP" altLang="en-US" dirty="0"/>
              <a:t>梅田</a:t>
            </a:r>
          </a:p>
        </p:txBody>
      </p:sp>
    </p:spTree>
    <p:extLst>
      <p:ext uri="{BB962C8B-B14F-4D97-AF65-F5344CB8AC3E}">
        <p14:creationId xmlns:p14="http://schemas.microsoft.com/office/powerpoint/2010/main" val="8314189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18A974-D4DB-4C47-B738-1B3B73B2DEDB}"/>
              </a:ext>
            </a:extLst>
          </p:cNvPr>
          <p:cNvSpPr>
            <a:spLocks noGrp="1"/>
          </p:cNvSpPr>
          <p:nvPr>
            <p:ph type="title"/>
          </p:nvPr>
        </p:nvSpPr>
        <p:spPr/>
        <p:txBody>
          <a:bodyPr/>
          <a:lstStyle/>
          <a:p>
            <a:r>
              <a:rPr kumimoji="1" lang="ja-JP" altLang="en-US" dirty="0"/>
              <a:t>梅田の人口推移</a:t>
            </a:r>
          </a:p>
        </p:txBody>
      </p:sp>
      <p:pic>
        <p:nvPicPr>
          <p:cNvPr id="5" name="コンテンツ プレースホルダー 4" descr="地図, スクリーンショット が含まれている画像&#10;&#10;自動的に生成された説明">
            <a:extLst>
              <a:ext uri="{FF2B5EF4-FFF2-40B4-BE49-F238E27FC236}">
                <a16:creationId xmlns:a16="http://schemas.microsoft.com/office/drawing/2014/main" id="{FA4B7AB8-574C-49A0-B516-EC5E98BE567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1367957"/>
            <a:ext cx="9144000" cy="5486400"/>
          </a:xfrm>
        </p:spPr>
      </p:pic>
      <p:sp>
        <p:nvSpPr>
          <p:cNvPr id="3" name="スライド番号プレースホルダー 2">
            <a:extLst>
              <a:ext uri="{FF2B5EF4-FFF2-40B4-BE49-F238E27FC236}">
                <a16:creationId xmlns:a16="http://schemas.microsoft.com/office/drawing/2014/main" id="{15D9EB67-5508-4F3B-AEBB-391C8C5FA032}"/>
              </a:ext>
            </a:extLst>
          </p:cNvPr>
          <p:cNvSpPr>
            <a:spLocks noGrp="1"/>
          </p:cNvSpPr>
          <p:nvPr>
            <p:ph type="sldNum" sz="quarter" idx="12"/>
          </p:nvPr>
        </p:nvSpPr>
        <p:spPr/>
        <p:txBody>
          <a:bodyPr/>
          <a:lstStyle/>
          <a:p>
            <a:fld id="{24592721-5F13-4DAD-AD33-D808C4D81226}" type="slidenum">
              <a:rPr kumimoji="1" lang="ja-JP" altLang="en-US" smtClean="0"/>
              <a:t>23</a:t>
            </a:fld>
            <a:endParaRPr kumimoji="1" lang="ja-JP" altLang="en-US"/>
          </a:p>
        </p:txBody>
      </p:sp>
    </p:spTree>
    <p:extLst>
      <p:ext uri="{BB962C8B-B14F-4D97-AF65-F5344CB8AC3E}">
        <p14:creationId xmlns:p14="http://schemas.microsoft.com/office/powerpoint/2010/main" val="3248796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DE1D7F-4A2D-4923-8D78-CC7BE1C2780B}"/>
              </a:ext>
            </a:extLst>
          </p:cNvPr>
          <p:cNvSpPr>
            <a:spLocks noGrp="1"/>
          </p:cNvSpPr>
          <p:nvPr>
            <p:ph type="title"/>
          </p:nvPr>
        </p:nvSpPr>
        <p:spPr/>
        <p:txBody>
          <a:bodyPr/>
          <a:lstStyle/>
          <a:p>
            <a:r>
              <a:rPr kumimoji="1" lang="ja-JP" altLang="en-US" dirty="0"/>
              <a:t>長尾からゾンビが発生した場合のゾンビの拡がり</a:t>
            </a:r>
          </a:p>
        </p:txBody>
      </p:sp>
      <p:pic>
        <p:nvPicPr>
          <p:cNvPr id="5" name="コンテンツ プレースホルダー 4">
            <a:extLst>
              <a:ext uri="{FF2B5EF4-FFF2-40B4-BE49-F238E27FC236}">
                <a16:creationId xmlns:a16="http://schemas.microsoft.com/office/drawing/2014/main" id="{E3E9989D-FA5D-4054-A7AF-881321DA390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622" y="2012323"/>
            <a:ext cx="3366993" cy="4191794"/>
          </a:xfrm>
        </p:spPr>
      </p:pic>
      <p:pic>
        <p:nvPicPr>
          <p:cNvPr id="7" name="図 6">
            <a:extLst>
              <a:ext uri="{FF2B5EF4-FFF2-40B4-BE49-F238E27FC236}">
                <a16:creationId xmlns:a16="http://schemas.microsoft.com/office/drawing/2014/main" id="{9DCC6DAC-A85F-4C70-ACF5-B4296957CE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3385" y="2012323"/>
            <a:ext cx="3366993" cy="4191794"/>
          </a:xfrm>
          <a:prstGeom prst="rect">
            <a:avLst/>
          </a:prstGeom>
        </p:spPr>
      </p:pic>
      <p:sp>
        <p:nvSpPr>
          <p:cNvPr id="8" name="矢印: 右 7">
            <a:extLst>
              <a:ext uri="{FF2B5EF4-FFF2-40B4-BE49-F238E27FC236}">
                <a16:creationId xmlns:a16="http://schemas.microsoft.com/office/drawing/2014/main" id="{65534F06-7124-4242-87F2-F9665FC1AE60}"/>
              </a:ext>
            </a:extLst>
          </p:cNvPr>
          <p:cNvSpPr/>
          <p:nvPr/>
        </p:nvSpPr>
        <p:spPr>
          <a:xfrm>
            <a:off x="4886827" y="3430441"/>
            <a:ext cx="2418346" cy="6777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6AA349A1-D25F-4FBF-BB25-A14491E43D12}"/>
              </a:ext>
            </a:extLst>
          </p:cNvPr>
          <p:cNvSpPr txBox="1"/>
          <p:nvPr/>
        </p:nvSpPr>
        <p:spPr>
          <a:xfrm>
            <a:off x="5357812" y="2777574"/>
            <a:ext cx="1476375" cy="369332"/>
          </a:xfrm>
          <a:prstGeom prst="rect">
            <a:avLst/>
          </a:prstGeom>
          <a:noFill/>
        </p:spPr>
        <p:txBody>
          <a:bodyPr wrap="square" rtlCol="0">
            <a:spAutoFit/>
          </a:bodyPr>
          <a:lstStyle/>
          <a:p>
            <a:r>
              <a:rPr kumimoji="1" lang="en-US" altLang="ja-JP" dirty="0"/>
              <a:t>1500</a:t>
            </a:r>
            <a:r>
              <a:rPr kumimoji="1" lang="ja-JP" altLang="en-US" dirty="0"/>
              <a:t>日後</a:t>
            </a:r>
          </a:p>
        </p:txBody>
      </p:sp>
      <p:sp>
        <p:nvSpPr>
          <p:cNvPr id="4" name="スライド番号プレースホルダー 3">
            <a:extLst>
              <a:ext uri="{FF2B5EF4-FFF2-40B4-BE49-F238E27FC236}">
                <a16:creationId xmlns:a16="http://schemas.microsoft.com/office/drawing/2014/main" id="{4964FFA0-2B10-4444-B66F-487E68F19A3F}"/>
              </a:ext>
            </a:extLst>
          </p:cNvPr>
          <p:cNvSpPr>
            <a:spLocks noGrp="1"/>
          </p:cNvSpPr>
          <p:nvPr>
            <p:ph type="sldNum" sz="quarter" idx="12"/>
          </p:nvPr>
        </p:nvSpPr>
        <p:spPr/>
        <p:txBody>
          <a:bodyPr/>
          <a:lstStyle/>
          <a:p>
            <a:fld id="{24592721-5F13-4DAD-AD33-D808C4D81226}" type="slidenum">
              <a:rPr kumimoji="1" lang="ja-JP" altLang="en-US" smtClean="0"/>
              <a:t>24</a:t>
            </a:fld>
            <a:endParaRPr kumimoji="1" lang="ja-JP" altLang="en-US"/>
          </a:p>
        </p:txBody>
      </p:sp>
      <p:sp>
        <p:nvSpPr>
          <p:cNvPr id="9" name="矢印: 右 8">
            <a:extLst>
              <a:ext uri="{FF2B5EF4-FFF2-40B4-BE49-F238E27FC236}">
                <a16:creationId xmlns:a16="http://schemas.microsoft.com/office/drawing/2014/main" id="{B81AC979-D4C5-4749-B874-E0742F27113A}"/>
              </a:ext>
            </a:extLst>
          </p:cNvPr>
          <p:cNvSpPr/>
          <p:nvPr/>
        </p:nvSpPr>
        <p:spPr>
          <a:xfrm rot="9756472">
            <a:off x="3925773" y="3154938"/>
            <a:ext cx="561363" cy="369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1CA166BE-4459-4F1A-9460-25369D301174}"/>
              </a:ext>
            </a:extLst>
          </p:cNvPr>
          <p:cNvSpPr txBox="1"/>
          <p:nvPr/>
        </p:nvSpPr>
        <p:spPr>
          <a:xfrm>
            <a:off x="4453478" y="2962240"/>
            <a:ext cx="747172" cy="369332"/>
          </a:xfrm>
          <a:prstGeom prst="rect">
            <a:avLst/>
          </a:prstGeom>
          <a:noFill/>
        </p:spPr>
        <p:txBody>
          <a:bodyPr wrap="square" rtlCol="0">
            <a:spAutoFit/>
          </a:bodyPr>
          <a:lstStyle/>
          <a:p>
            <a:r>
              <a:rPr kumimoji="1" lang="ja-JP" altLang="en-US" dirty="0"/>
              <a:t>長尾</a:t>
            </a:r>
          </a:p>
        </p:txBody>
      </p:sp>
    </p:spTree>
    <p:extLst>
      <p:ext uri="{BB962C8B-B14F-4D97-AF65-F5344CB8AC3E}">
        <p14:creationId xmlns:p14="http://schemas.microsoft.com/office/powerpoint/2010/main" val="249887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48534F2-2797-497C-AC0A-40E28AEF8173}"/>
              </a:ext>
            </a:extLst>
          </p:cNvPr>
          <p:cNvSpPr>
            <a:spLocks noGrp="1"/>
          </p:cNvSpPr>
          <p:nvPr>
            <p:ph type="title"/>
          </p:nvPr>
        </p:nvSpPr>
        <p:spPr/>
        <p:txBody>
          <a:bodyPr/>
          <a:lstStyle/>
          <a:p>
            <a:r>
              <a:rPr kumimoji="1" lang="ja-JP" altLang="en-US" dirty="0"/>
              <a:t>長尾の人口推移</a:t>
            </a:r>
          </a:p>
        </p:txBody>
      </p:sp>
      <p:pic>
        <p:nvPicPr>
          <p:cNvPr id="5" name="コンテンツ プレースホルダー 4" descr="スクリーンショットの画面&#10;&#10;自動的に生成された説明">
            <a:extLst>
              <a:ext uri="{FF2B5EF4-FFF2-40B4-BE49-F238E27FC236}">
                <a16:creationId xmlns:a16="http://schemas.microsoft.com/office/drawing/2014/main" id="{399FC3CE-7017-490D-B562-923781186B2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1367953"/>
            <a:ext cx="9144000" cy="5486400"/>
          </a:xfrm>
        </p:spPr>
      </p:pic>
      <p:sp>
        <p:nvSpPr>
          <p:cNvPr id="3" name="スライド番号プレースホルダー 2">
            <a:extLst>
              <a:ext uri="{FF2B5EF4-FFF2-40B4-BE49-F238E27FC236}">
                <a16:creationId xmlns:a16="http://schemas.microsoft.com/office/drawing/2014/main" id="{A43520A3-C36C-4DED-AD9D-EE98FD2CB255}"/>
              </a:ext>
            </a:extLst>
          </p:cNvPr>
          <p:cNvSpPr>
            <a:spLocks noGrp="1"/>
          </p:cNvSpPr>
          <p:nvPr>
            <p:ph type="sldNum" sz="quarter" idx="12"/>
          </p:nvPr>
        </p:nvSpPr>
        <p:spPr/>
        <p:txBody>
          <a:bodyPr/>
          <a:lstStyle/>
          <a:p>
            <a:fld id="{24592721-5F13-4DAD-AD33-D808C4D81226}" type="slidenum">
              <a:rPr kumimoji="1" lang="ja-JP" altLang="en-US" smtClean="0"/>
              <a:t>25</a:t>
            </a:fld>
            <a:endParaRPr kumimoji="1" lang="ja-JP" altLang="en-US"/>
          </a:p>
        </p:txBody>
      </p:sp>
    </p:spTree>
    <p:extLst>
      <p:ext uri="{BB962C8B-B14F-4D97-AF65-F5344CB8AC3E}">
        <p14:creationId xmlns:p14="http://schemas.microsoft.com/office/powerpoint/2010/main" val="40263883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E9A5DF8-8F9C-425D-92DE-ECCA3B7FC78D}"/>
              </a:ext>
            </a:extLst>
          </p:cNvPr>
          <p:cNvSpPr>
            <a:spLocks noGrp="1"/>
          </p:cNvSpPr>
          <p:nvPr>
            <p:ph type="title"/>
          </p:nvPr>
        </p:nvSpPr>
        <p:spPr/>
        <p:txBody>
          <a:bodyPr/>
          <a:lstStyle/>
          <a:p>
            <a:r>
              <a:rPr kumimoji="1" lang="ja-JP" altLang="en-US" dirty="0"/>
              <a:t>まとめ</a:t>
            </a:r>
          </a:p>
        </p:txBody>
      </p:sp>
      <p:sp>
        <p:nvSpPr>
          <p:cNvPr id="3" name="コンテンツ プレースホルダー 2">
            <a:extLst>
              <a:ext uri="{FF2B5EF4-FFF2-40B4-BE49-F238E27FC236}">
                <a16:creationId xmlns:a16="http://schemas.microsoft.com/office/drawing/2014/main" id="{246A3855-3C43-4A4F-9EC5-C3D21457ACD6}"/>
              </a:ext>
            </a:extLst>
          </p:cNvPr>
          <p:cNvSpPr>
            <a:spLocks noGrp="1"/>
          </p:cNvSpPr>
          <p:nvPr>
            <p:ph idx="1"/>
          </p:nvPr>
        </p:nvSpPr>
        <p:spPr/>
        <p:txBody>
          <a:bodyPr>
            <a:normAutofit/>
          </a:bodyPr>
          <a:lstStyle/>
          <a:p>
            <a:r>
              <a:rPr lang="ja-JP" altLang="en-US" dirty="0"/>
              <a:t>実際に作成した仮想の大阪でのシミュレーションを行った</a:t>
            </a:r>
            <a:endParaRPr lang="en-US" altLang="ja-JP" dirty="0"/>
          </a:p>
          <a:p>
            <a:r>
              <a:rPr lang="ja-JP" altLang="en-US" dirty="0"/>
              <a:t>結果</a:t>
            </a:r>
            <a:r>
              <a:rPr lang="en-US" altLang="ja-JP" dirty="0"/>
              <a:t>,</a:t>
            </a:r>
            <a:r>
              <a:rPr lang="ja-JP" altLang="en-US" dirty="0"/>
              <a:t>梅田からゾンビが発生した場合だと瞬く間に感染が広がったが長尾からゾンビが発生した場合では感染はあまりうまく広がらなかった</a:t>
            </a:r>
            <a:endParaRPr lang="en-US" altLang="ja-JP" dirty="0"/>
          </a:p>
          <a:p>
            <a:r>
              <a:rPr lang="ja-JP" altLang="en-US" dirty="0"/>
              <a:t>このことから伝染病などが広がるには人口の多さとそれぞれの地域の繋がりが重要だということがわかった</a:t>
            </a:r>
            <a:r>
              <a:rPr lang="en-US" altLang="ja-JP" dirty="0"/>
              <a:t>.</a:t>
            </a:r>
          </a:p>
          <a:p>
            <a:r>
              <a:rPr lang="ja-JP" altLang="en-US" dirty="0"/>
              <a:t>残された課題として</a:t>
            </a:r>
            <a:r>
              <a:rPr lang="en-US" altLang="ja-JP" dirty="0"/>
              <a:t>,</a:t>
            </a:r>
            <a:r>
              <a:rPr lang="ja-JP" altLang="en-US" dirty="0"/>
              <a:t>周囲との伝播現象の処理を上下左右の</a:t>
            </a:r>
            <a:r>
              <a:rPr lang="en-US" altLang="ja-JP" dirty="0"/>
              <a:t>4</a:t>
            </a:r>
            <a:r>
              <a:rPr lang="ja-JP" altLang="en-US" dirty="0"/>
              <a:t>点でしか行っていなかったため</a:t>
            </a:r>
            <a:r>
              <a:rPr lang="en-US" altLang="ja-JP" dirty="0"/>
              <a:t>,</a:t>
            </a:r>
            <a:r>
              <a:rPr lang="ja-JP" altLang="en-US" dirty="0"/>
              <a:t>斜め軸を合わせた</a:t>
            </a:r>
            <a:r>
              <a:rPr lang="en-US" altLang="ja-JP" dirty="0"/>
              <a:t>8</a:t>
            </a:r>
            <a:r>
              <a:rPr lang="ja-JP" altLang="en-US" dirty="0"/>
              <a:t>点処理に変更することによってより正確な伝播現象を表現するべきであった</a:t>
            </a:r>
            <a:endParaRPr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A925DDE1-42EB-48F1-9885-97BC6F41CA04}"/>
              </a:ext>
            </a:extLst>
          </p:cNvPr>
          <p:cNvSpPr>
            <a:spLocks noGrp="1"/>
          </p:cNvSpPr>
          <p:nvPr>
            <p:ph type="sldNum" sz="quarter" idx="12"/>
          </p:nvPr>
        </p:nvSpPr>
        <p:spPr/>
        <p:txBody>
          <a:bodyPr/>
          <a:lstStyle/>
          <a:p>
            <a:fld id="{24592721-5F13-4DAD-AD33-D808C4D81226}" type="slidenum">
              <a:rPr kumimoji="1" lang="ja-JP" altLang="en-US" smtClean="0"/>
              <a:t>26</a:t>
            </a:fld>
            <a:endParaRPr kumimoji="1" lang="ja-JP" altLang="en-US"/>
          </a:p>
        </p:txBody>
      </p:sp>
    </p:spTree>
    <p:extLst>
      <p:ext uri="{BB962C8B-B14F-4D97-AF65-F5344CB8AC3E}">
        <p14:creationId xmlns:p14="http://schemas.microsoft.com/office/powerpoint/2010/main" val="11131432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11C7EA-6D02-4E59-AA99-4485BD3A9B99}"/>
              </a:ext>
            </a:extLst>
          </p:cNvPr>
          <p:cNvSpPr>
            <a:spLocks noGrp="1"/>
          </p:cNvSpPr>
          <p:nvPr>
            <p:ph type="title"/>
          </p:nvPr>
        </p:nvSpPr>
        <p:spPr/>
        <p:txBody>
          <a:bodyPr/>
          <a:lstStyle/>
          <a:p>
            <a:r>
              <a:rPr kumimoji="1" lang="ja-JP" altLang="en-US" dirty="0"/>
              <a:t>補助資料</a:t>
            </a:r>
          </a:p>
        </p:txBody>
      </p:sp>
      <p:sp>
        <p:nvSpPr>
          <p:cNvPr id="4" name="スライド番号プレースホルダー 3">
            <a:extLst>
              <a:ext uri="{FF2B5EF4-FFF2-40B4-BE49-F238E27FC236}">
                <a16:creationId xmlns:a16="http://schemas.microsoft.com/office/drawing/2014/main" id="{B9B50EBD-32D9-44F3-89E1-7F67B7E749D8}"/>
              </a:ext>
            </a:extLst>
          </p:cNvPr>
          <p:cNvSpPr>
            <a:spLocks noGrp="1"/>
          </p:cNvSpPr>
          <p:nvPr>
            <p:ph type="sldNum" sz="quarter" idx="12"/>
          </p:nvPr>
        </p:nvSpPr>
        <p:spPr/>
        <p:txBody>
          <a:bodyPr/>
          <a:lstStyle/>
          <a:p>
            <a:fld id="{24592721-5F13-4DAD-AD33-D808C4D81226}" type="slidenum">
              <a:rPr lang="ja-JP" altLang="en-US" smtClean="0"/>
              <a:pPr/>
              <a:t>27</a:t>
            </a:fld>
            <a:endParaRPr lang="ja-JP" altLang="en-US" dirty="0"/>
          </a:p>
        </p:txBody>
      </p:sp>
      <p:sp>
        <p:nvSpPr>
          <p:cNvPr id="7" name="コンテンツ プレースホルダー 6">
            <a:extLst>
              <a:ext uri="{FF2B5EF4-FFF2-40B4-BE49-F238E27FC236}">
                <a16:creationId xmlns:a16="http://schemas.microsoft.com/office/drawing/2014/main" id="{80E7F966-A238-4E57-AA39-A4AD8D0A1DE1}"/>
              </a:ext>
            </a:extLst>
          </p:cNvPr>
          <p:cNvSpPr>
            <a:spLocks noGrp="1"/>
          </p:cNvSpPr>
          <p:nvPr>
            <p:ph idx="1"/>
          </p:nvPr>
        </p:nvSpPr>
        <p:spPr/>
        <p:txBody>
          <a:bodyPr/>
          <a:lstStyle/>
          <a:p>
            <a:r>
              <a:rPr kumimoji="1" lang="ja-JP" altLang="en-US" dirty="0"/>
              <a:t>長尾</a:t>
            </a:r>
            <a:r>
              <a:rPr lang="ja-JP" altLang="en-US" dirty="0"/>
              <a:t>において先述したパラ</a:t>
            </a:r>
            <a:br>
              <a:rPr lang="en-US" altLang="ja-JP" dirty="0"/>
            </a:br>
            <a:r>
              <a:rPr lang="ja-JP" altLang="en-US" dirty="0"/>
              <a:t>メーターと同じ条件のもと</a:t>
            </a:r>
            <a:br>
              <a:rPr lang="en-US" altLang="ja-JP" dirty="0"/>
            </a:br>
            <a:r>
              <a:rPr kumimoji="1" lang="ja-JP" altLang="en-US" dirty="0"/>
              <a:t>感染が発生した直後に長尾</a:t>
            </a:r>
            <a:br>
              <a:rPr kumimoji="1" lang="en-US" altLang="ja-JP" dirty="0"/>
            </a:br>
            <a:r>
              <a:rPr kumimoji="1" lang="ja-JP" altLang="en-US" dirty="0"/>
              <a:t>を</a:t>
            </a:r>
            <a:r>
              <a:rPr lang="ja-JP" altLang="en-US" dirty="0"/>
              <a:t>隔離</a:t>
            </a:r>
            <a:r>
              <a:rPr kumimoji="1" lang="ja-JP" altLang="en-US" dirty="0"/>
              <a:t>するとこのような結</a:t>
            </a:r>
            <a:br>
              <a:rPr lang="en-US" altLang="ja-JP" dirty="0"/>
            </a:br>
            <a:r>
              <a:rPr kumimoji="1" lang="ja-JP" altLang="en-US" dirty="0"/>
              <a:t>果となった</a:t>
            </a:r>
          </a:p>
        </p:txBody>
      </p:sp>
      <p:pic>
        <p:nvPicPr>
          <p:cNvPr id="8" name="図 7">
            <a:extLst>
              <a:ext uri="{FF2B5EF4-FFF2-40B4-BE49-F238E27FC236}">
                <a16:creationId xmlns:a16="http://schemas.microsoft.com/office/drawing/2014/main" id="{73E2C33D-A605-4B15-9F60-4C848920B770}"/>
              </a:ext>
            </a:extLst>
          </p:cNvPr>
          <p:cNvPicPr>
            <a:picLocks noChangeAspect="1"/>
          </p:cNvPicPr>
          <p:nvPr/>
        </p:nvPicPr>
        <p:blipFill>
          <a:blip r:embed="rId2"/>
          <a:stretch>
            <a:fillRect/>
          </a:stretch>
        </p:blipFill>
        <p:spPr>
          <a:xfrm>
            <a:off x="5562336" y="1600041"/>
            <a:ext cx="6096528" cy="3657917"/>
          </a:xfrm>
          <a:prstGeom prst="rect">
            <a:avLst/>
          </a:prstGeom>
        </p:spPr>
      </p:pic>
    </p:spTree>
    <p:extLst>
      <p:ext uri="{BB962C8B-B14F-4D97-AF65-F5344CB8AC3E}">
        <p14:creationId xmlns:p14="http://schemas.microsoft.com/office/powerpoint/2010/main" val="1899133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5B6B9F-C7C8-46AD-A69D-0C8DD53A7393}"/>
              </a:ext>
            </a:extLst>
          </p:cNvPr>
          <p:cNvSpPr>
            <a:spLocks noGrp="1"/>
          </p:cNvSpPr>
          <p:nvPr>
            <p:ph type="title"/>
          </p:nvPr>
        </p:nvSpPr>
        <p:spPr/>
        <p:txBody>
          <a:bodyPr/>
          <a:lstStyle/>
          <a:p>
            <a:r>
              <a:rPr kumimoji="1" lang="en-US" altLang="ja-JP" dirty="0"/>
              <a:t>SIR</a:t>
            </a:r>
            <a:r>
              <a:rPr kumimoji="1" lang="ja-JP" altLang="en-US" dirty="0"/>
              <a:t>モデルとは</a:t>
            </a:r>
          </a:p>
        </p:txBody>
      </p:sp>
      <p:sp>
        <p:nvSpPr>
          <p:cNvPr id="3" name="コンテンツ プレースホルダー 2">
            <a:extLst>
              <a:ext uri="{FF2B5EF4-FFF2-40B4-BE49-F238E27FC236}">
                <a16:creationId xmlns:a16="http://schemas.microsoft.com/office/drawing/2014/main" id="{8A868460-B506-4D8B-AD9F-A64CFC959E24}"/>
              </a:ext>
            </a:extLst>
          </p:cNvPr>
          <p:cNvSpPr>
            <a:spLocks noGrp="1"/>
          </p:cNvSpPr>
          <p:nvPr>
            <p:ph idx="1"/>
          </p:nvPr>
        </p:nvSpPr>
        <p:spPr>
          <a:xfrm>
            <a:off x="838200" y="1825625"/>
            <a:ext cx="10515600" cy="4351338"/>
          </a:xfrm>
        </p:spPr>
        <p:txBody>
          <a:bodyPr>
            <a:normAutofit fontScale="92500"/>
          </a:bodyPr>
          <a:lstStyle/>
          <a:p>
            <a:r>
              <a:rPr lang="en-US" altLang="ja-JP" dirty="0"/>
              <a:t>1927</a:t>
            </a:r>
            <a:r>
              <a:rPr lang="ja-JP" altLang="en-US" dirty="0"/>
              <a:t>年に</a:t>
            </a:r>
            <a:r>
              <a:rPr lang="en-US" altLang="ja-JP" dirty="0"/>
              <a:t>W. O.</a:t>
            </a:r>
            <a:r>
              <a:rPr lang="ja-JP" altLang="en-US" dirty="0"/>
              <a:t>カーマックと</a:t>
            </a:r>
            <a:r>
              <a:rPr lang="en-US" altLang="ja-JP" dirty="0"/>
              <a:t>A. G. </a:t>
            </a:r>
            <a:r>
              <a:rPr lang="ja-JP" altLang="en-US" dirty="0"/>
              <a:t>マッケンドリックが提案したモデル</a:t>
            </a:r>
          </a:p>
          <a:p>
            <a:r>
              <a:rPr lang="ja-JP" altLang="en-US" dirty="0"/>
              <a:t>伝染病</a:t>
            </a:r>
            <a:r>
              <a:rPr lang="en-US" altLang="ja-JP" dirty="0"/>
              <a:t>,</a:t>
            </a:r>
            <a:r>
              <a:rPr lang="ja-JP" altLang="en-US" dirty="0"/>
              <a:t>感染症の流行過程を記述するモデル方程式</a:t>
            </a:r>
          </a:p>
          <a:p>
            <a:r>
              <a:rPr lang="ja-JP" altLang="en-US" dirty="0"/>
              <a:t>モデル名は</a:t>
            </a:r>
            <a:r>
              <a:rPr lang="en-US" altLang="ja-JP" dirty="0"/>
              <a:t>,</a:t>
            </a:r>
            <a:r>
              <a:rPr lang="ja-JP" altLang="en-US" dirty="0"/>
              <a:t>モデルの変数である感受性保持者 </a:t>
            </a:r>
            <a:r>
              <a:rPr lang="en-US" altLang="ja-JP" dirty="0"/>
              <a:t>Susceptible,</a:t>
            </a:r>
            <a:r>
              <a:rPr lang="ja-JP" altLang="en-US" dirty="0"/>
              <a:t>感染者</a:t>
            </a:r>
            <a:r>
              <a:rPr lang="en-US" altLang="ja-JP" dirty="0"/>
              <a:t>Infected,</a:t>
            </a:r>
            <a:r>
              <a:rPr lang="ja-JP" altLang="en-US" dirty="0"/>
              <a:t>免疫保持者</a:t>
            </a:r>
            <a:r>
              <a:rPr lang="en-US" altLang="ja-JP" dirty="0"/>
              <a:t>Recovered</a:t>
            </a:r>
            <a:r>
              <a:rPr lang="ja-JP" altLang="en-US" dirty="0"/>
              <a:t>の頭文字から命名</a:t>
            </a:r>
          </a:p>
          <a:p>
            <a:r>
              <a:rPr lang="en-US" altLang="ja-JP" dirty="0"/>
              <a:t>S(</a:t>
            </a:r>
            <a:r>
              <a:rPr lang="ja-JP" altLang="en-US" dirty="0"/>
              <a:t>感受性保持者</a:t>
            </a:r>
            <a:r>
              <a:rPr lang="en-US" altLang="ja-JP" dirty="0"/>
              <a:t>)</a:t>
            </a:r>
            <a:r>
              <a:rPr lang="ja-JP" altLang="en-US" dirty="0"/>
              <a:t>・・・これから感染する可能性がある人</a:t>
            </a:r>
            <a:r>
              <a:rPr lang="en-US" altLang="ja-JP" dirty="0"/>
              <a:t>(</a:t>
            </a:r>
            <a:r>
              <a:rPr lang="ja-JP" altLang="en-US" dirty="0"/>
              <a:t>健康な人</a:t>
            </a:r>
            <a:r>
              <a:rPr lang="en-US" altLang="ja-JP" dirty="0"/>
              <a:t>)</a:t>
            </a:r>
          </a:p>
          <a:p>
            <a:r>
              <a:rPr lang="en-US" altLang="ja-JP" dirty="0"/>
              <a:t>I(</a:t>
            </a:r>
            <a:r>
              <a:rPr lang="ja-JP" altLang="en-US" dirty="0"/>
              <a:t>感染者</a:t>
            </a:r>
            <a:r>
              <a:rPr lang="en-US" altLang="ja-JP" dirty="0"/>
              <a:t>)</a:t>
            </a:r>
            <a:r>
              <a:rPr lang="ja-JP" altLang="en-US" dirty="0"/>
              <a:t>・・・・・・感染した人</a:t>
            </a:r>
            <a:r>
              <a:rPr lang="en-US" altLang="ja-JP" dirty="0"/>
              <a:t>,</a:t>
            </a:r>
            <a:r>
              <a:rPr lang="ja-JP" altLang="en-US" dirty="0"/>
              <a:t>接触した感受性保持者に病気を感</a:t>
            </a:r>
            <a:r>
              <a:rPr lang="en-US" altLang="ja-JP" dirty="0"/>
              <a:t>				</a:t>
            </a:r>
            <a:r>
              <a:rPr lang="ja-JP" altLang="en-US" dirty="0"/>
              <a:t>染</a:t>
            </a:r>
          </a:p>
          <a:p>
            <a:r>
              <a:rPr lang="en-US" altLang="ja-JP" dirty="0"/>
              <a:t>R(</a:t>
            </a:r>
            <a:r>
              <a:rPr lang="ja-JP" altLang="en-US" dirty="0"/>
              <a:t>免疫保持者</a:t>
            </a:r>
            <a:r>
              <a:rPr lang="en-US" altLang="ja-JP" dirty="0"/>
              <a:t>)</a:t>
            </a:r>
            <a:r>
              <a:rPr lang="ja-JP" altLang="en-US" dirty="0"/>
              <a:t>・・・・感染した後回復し</a:t>
            </a:r>
            <a:r>
              <a:rPr lang="en-US" altLang="ja-JP" dirty="0"/>
              <a:t>,</a:t>
            </a:r>
            <a:r>
              <a:rPr lang="ja-JP" altLang="en-US" dirty="0"/>
              <a:t>病気に対して免疫を獲得</a:t>
            </a:r>
            <a:r>
              <a:rPr lang="en-US" altLang="ja-JP" dirty="0"/>
              <a:t>					</a:t>
            </a:r>
            <a:r>
              <a:rPr lang="ja-JP" altLang="en-US" dirty="0"/>
              <a:t>した人</a:t>
            </a:r>
          </a:p>
          <a:p>
            <a:endParaRPr kumimoji="1" lang="ja-JP" altLang="en-US" dirty="0"/>
          </a:p>
        </p:txBody>
      </p:sp>
      <p:sp>
        <p:nvSpPr>
          <p:cNvPr id="4" name="スライド番号プレースホルダー 3">
            <a:extLst>
              <a:ext uri="{FF2B5EF4-FFF2-40B4-BE49-F238E27FC236}">
                <a16:creationId xmlns:a16="http://schemas.microsoft.com/office/drawing/2014/main" id="{E5FD12C3-FD09-4301-A821-699575358954}"/>
              </a:ext>
            </a:extLst>
          </p:cNvPr>
          <p:cNvSpPr>
            <a:spLocks noGrp="1"/>
          </p:cNvSpPr>
          <p:nvPr>
            <p:ph type="sldNum" sz="quarter" idx="12"/>
          </p:nvPr>
        </p:nvSpPr>
        <p:spPr/>
        <p:txBody>
          <a:bodyPr/>
          <a:lstStyle/>
          <a:p>
            <a:fld id="{24592721-5F13-4DAD-AD33-D808C4D81226}" type="slidenum">
              <a:rPr kumimoji="1" lang="ja-JP" altLang="en-US" b="1" smtClean="0"/>
              <a:t>3</a:t>
            </a:fld>
            <a:endParaRPr kumimoji="1" lang="ja-JP" altLang="en-US" b="1" dirty="0"/>
          </a:p>
        </p:txBody>
      </p:sp>
    </p:spTree>
    <p:extLst>
      <p:ext uri="{BB962C8B-B14F-4D97-AF65-F5344CB8AC3E}">
        <p14:creationId xmlns:p14="http://schemas.microsoft.com/office/powerpoint/2010/main" val="239054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8B114D-5DE7-485D-92AB-D29367916857}"/>
              </a:ext>
            </a:extLst>
          </p:cNvPr>
          <p:cNvSpPr>
            <a:spLocks noGrp="1"/>
          </p:cNvSpPr>
          <p:nvPr>
            <p:ph type="title"/>
          </p:nvPr>
        </p:nvSpPr>
        <p:spPr/>
        <p:txBody>
          <a:bodyPr/>
          <a:lstStyle/>
          <a:p>
            <a:r>
              <a:rPr kumimoji="1" lang="en-US" altLang="ja-JP" dirty="0"/>
              <a:t>SIR</a:t>
            </a:r>
            <a:r>
              <a:rPr kumimoji="1" lang="ja-JP" altLang="en-US" dirty="0"/>
              <a:t>モデル方程式</a:t>
            </a: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60E19D69-0363-4556-AE30-A4113B5FF941}"/>
                  </a:ext>
                </a:extLst>
              </p:cNvPr>
              <p:cNvSpPr>
                <a:spLocks noGrp="1"/>
              </p:cNvSpPr>
              <p:nvPr>
                <p:ph idx="1"/>
              </p:nvPr>
            </p:nvSpPr>
            <p:spPr>
              <a:xfrm>
                <a:off x="838199" y="3793990"/>
                <a:ext cx="10567737" cy="2698885"/>
              </a:xfrm>
            </p:spPr>
            <p:txBody>
              <a:bodyPr>
                <a:normAutofit lnSpcReduction="10000"/>
              </a:bodyPr>
              <a:lstStyle/>
              <a:p>
                <a14:m>
                  <m:oMath xmlns:m="http://schemas.openxmlformats.org/officeDocument/2006/math">
                    <m:r>
                      <a:rPr kumimoji="1" lang="en-US" altLang="ja-JP" b="0" i="1" smtClean="0">
                        <a:latin typeface="Cambria Math" panose="02040503050406030204" pitchFamily="18" charset="0"/>
                      </a:rPr>
                      <m:t>𝑁</m:t>
                    </m:r>
                  </m:oMath>
                </a14:m>
                <a:r>
                  <a:rPr kumimoji="1" lang="ja-JP" altLang="en-US" dirty="0"/>
                  <a:t>・・・総人口、</a:t>
                </a:r>
                <a14:m>
                  <m:oMath xmlns:m="http://schemas.openxmlformats.org/officeDocument/2006/math">
                    <m:r>
                      <a:rPr kumimoji="1" lang="en-US" altLang="ja-JP" b="0" i="1" smtClean="0">
                        <a:latin typeface="Cambria Math" panose="02040503050406030204" pitchFamily="18" charset="0"/>
                      </a:rPr>
                      <m:t>𝑆</m:t>
                    </m:r>
                    <m:d>
                      <m:dPr>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𝑡</m:t>
                        </m:r>
                      </m:e>
                    </m:d>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𝐼</m:t>
                    </m:r>
                    <m:d>
                      <m:dPr>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𝑡</m:t>
                        </m:r>
                      </m:e>
                    </m:d>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𝑅</m:t>
                    </m:r>
                    <m:d>
                      <m:dPr>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𝑡</m:t>
                        </m:r>
                      </m:e>
                    </m:d>
                    <m:r>
                      <a:rPr kumimoji="1" lang="en-US" altLang="ja-JP" b="0" i="1" smtClean="0">
                        <a:latin typeface="Cambria Math" panose="02040503050406030204" pitchFamily="18" charset="0"/>
                      </a:rPr>
                      <m:t>=</m:t>
                    </m:r>
                    <m:r>
                      <a:rPr lang="ja-JP" altLang="en-US" i="1">
                        <a:latin typeface="Cambria Math" panose="02040503050406030204" pitchFamily="18" charset="0"/>
                      </a:rPr>
                      <m:t>一定</m:t>
                    </m:r>
                  </m:oMath>
                </a14:m>
                <a:r>
                  <a:rPr kumimoji="1" lang="ja-JP" altLang="en-US" dirty="0"/>
                  <a:t>とする</a:t>
                </a:r>
                <a:endParaRPr kumimoji="1" lang="en-US" altLang="ja-JP" dirty="0"/>
              </a:p>
              <a:p>
                <a14:m>
                  <m:oMath xmlns:m="http://schemas.openxmlformats.org/officeDocument/2006/math">
                    <m:r>
                      <a:rPr lang="en-US" altLang="ja-JP" i="1" dirty="0">
                        <a:latin typeface="Cambria Math" panose="02040503050406030204" pitchFamily="18" charset="0"/>
                      </a:rPr>
                      <m:t>µ</m:t>
                    </m:r>
                  </m:oMath>
                </a14:m>
                <a:r>
                  <a:rPr lang="ja-JP" altLang="en-US" dirty="0"/>
                  <a:t>・・・</a:t>
                </a:r>
                <a14:m>
                  <m:oMath xmlns:m="http://schemas.openxmlformats.org/officeDocument/2006/math">
                    <m:f>
                      <m:fPr>
                        <m:ctrlPr>
                          <a:rPr lang="en-US" altLang="ja-JP" i="1" smtClean="0">
                            <a:latin typeface="Cambria Math" panose="02040503050406030204" pitchFamily="18" charset="0"/>
                          </a:rPr>
                        </m:ctrlPr>
                      </m:fPr>
                      <m:num>
                        <m:r>
                          <m:rPr>
                            <m:sty m:val="p"/>
                          </m:rPr>
                          <a:rPr lang="en-US" altLang="ja-JP" i="1">
                            <a:latin typeface="Cambria Math" panose="02040503050406030204" pitchFamily="18" charset="0"/>
                          </a:rPr>
                          <m:t>γ</m:t>
                        </m:r>
                      </m:num>
                      <m:den>
                        <m:r>
                          <m:rPr>
                            <m:sty m:val="p"/>
                          </m:rPr>
                          <a:rPr lang="en-US" altLang="ja-JP" i="1">
                            <a:latin typeface="Cambria Math" panose="02040503050406030204" pitchFamily="18" charset="0"/>
                          </a:rPr>
                          <m:t>β</m:t>
                        </m:r>
                        <m:r>
                          <a:rPr lang="en-US" altLang="ja-JP" b="0" i="1" smtClean="0">
                            <a:latin typeface="Cambria Math" panose="02040503050406030204" pitchFamily="18" charset="0"/>
                          </a:rPr>
                          <m:t>𝑁</m:t>
                        </m:r>
                      </m:den>
                    </m:f>
                    <m:r>
                      <a:rPr lang="ja-JP" altLang="en-US" i="1">
                        <a:latin typeface="Cambria Math" panose="02040503050406030204" pitchFamily="18" charset="0"/>
                      </a:rPr>
                      <m:t>と</m:t>
                    </m:r>
                  </m:oMath>
                </a14:m>
                <a:r>
                  <a:rPr kumimoji="1" lang="ja-JP" altLang="en-US" dirty="0"/>
                  <a:t>定義する</a:t>
                </a:r>
                <a:endParaRPr kumimoji="1" lang="en-US" altLang="ja-JP" dirty="0"/>
              </a:p>
              <a:p>
                <a14:m>
                  <m:oMath xmlns:m="http://schemas.openxmlformats.org/officeDocument/2006/math">
                    <m:r>
                      <m:rPr>
                        <m:sty m:val="p"/>
                      </m:rPr>
                      <a:rPr lang="en-US" altLang="ja-JP" i="1" dirty="0">
                        <a:latin typeface="Cambria Math" panose="02040503050406030204" pitchFamily="18" charset="0"/>
                      </a:rPr>
                      <m:t>β</m:t>
                    </m:r>
                  </m:oMath>
                </a14:m>
                <a:r>
                  <a:rPr kumimoji="1" lang="ja-JP" altLang="en-US" dirty="0"/>
                  <a:t>・・・感染率</a:t>
                </a:r>
                <a:r>
                  <a:rPr kumimoji="1" lang="en-US" altLang="ja-JP" dirty="0"/>
                  <a:t>,</a:t>
                </a:r>
                <a:r>
                  <a:rPr kumimoji="1" lang="ja-JP" altLang="en-US" dirty="0"/>
                  <a:t>感染者</a:t>
                </a:r>
                <a:r>
                  <a:rPr kumimoji="1" lang="en-US" altLang="ja-JP" dirty="0"/>
                  <a:t>I</a:t>
                </a:r>
                <a:r>
                  <a:rPr kumimoji="1" lang="ja-JP" altLang="en-US" dirty="0"/>
                  <a:t>が感受性保持者</a:t>
                </a:r>
                <a:r>
                  <a:rPr kumimoji="1" lang="en-US" altLang="ja-JP" dirty="0"/>
                  <a:t>S</a:t>
                </a:r>
                <a:r>
                  <a:rPr kumimoji="1" lang="ja-JP" altLang="en-US" dirty="0"/>
                  <a:t>と接触した際</a:t>
                </a:r>
                <a:r>
                  <a:rPr lang="ja-JP" altLang="en-US" dirty="0"/>
                  <a:t>の感染者</a:t>
                </a:r>
                <a:r>
                  <a:rPr lang="en-US" altLang="ja-JP" dirty="0"/>
                  <a:t>I</a:t>
                </a:r>
                <a:r>
                  <a:rPr lang="ja-JP" altLang="en-US" dirty="0"/>
                  <a:t>　</a:t>
                </a:r>
                <a:r>
                  <a:rPr lang="en-US" altLang="ja-JP" dirty="0"/>
                  <a:t>	</a:t>
                </a:r>
                <a:r>
                  <a:rPr lang="ja-JP" altLang="en-US" dirty="0"/>
                  <a:t>　  の増加率</a:t>
                </a:r>
                <a:endParaRPr kumimoji="1" lang="en-US" altLang="ja-JP" dirty="0"/>
              </a:p>
              <a:p>
                <a14:m>
                  <m:oMath xmlns:m="http://schemas.openxmlformats.org/officeDocument/2006/math">
                    <m:r>
                      <a:rPr kumimoji="1" lang="ja-JP" altLang="en-US" i="1" smtClean="0">
                        <a:latin typeface="Cambria Math" panose="02040503050406030204" pitchFamily="18" charset="0"/>
                      </a:rPr>
                      <m:t>𝛾</m:t>
                    </m:r>
                  </m:oMath>
                </a14:m>
                <a:r>
                  <a:rPr kumimoji="1" lang="ja-JP" altLang="en-US" dirty="0"/>
                  <a:t>・・・回復率</a:t>
                </a:r>
                <a:r>
                  <a:rPr kumimoji="1" lang="en-US" altLang="ja-JP" dirty="0"/>
                  <a:t>,</a:t>
                </a:r>
                <a:r>
                  <a:rPr kumimoji="1" lang="ja-JP" altLang="en-US" dirty="0"/>
                  <a:t>感染者</a:t>
                </a:r>
                <a:r>
                  <a:rPr kumimoji="1" lang="en-US" altLang="ja-JP" dirty="0"/>
                  <a:t>I</a:t>
                </a:r>
                <a:r>
                  <a:rPr kumimoji="1" lang="ja-JP" altLang="en-US" dirty="0"/>
                  <a:t>が回復し免疫保持者</a:t>
                </a:r>
                <a:r>
                  <a:rPr kumimoji="1" lang="en-US" altLang="ja-JP" dirty="0"/>
                  <a:t>R</a:t>
                </a:r>
                <a:r>
                  <a:rPr kumimoji="1" lang="ja-JP" altLang="en-US" dirty="0"/>
                  <a:t>に変化する際の免</a:t>
                </a:r>
                <a:r>
                  <a:rPr kumimoji="1" lang="en-US" altLang="ja-JP" dirty="0"/>
                  <a:t>	      </a:t>
                </a:r>
                <a:r>
                  <a:rPr kumimoji="1" lang="ja-JP" altLang="en-US" dirty="0"/>
                  <a:t>疫保持者</a:t>
                </a:r>
                <a:r>
                  <a:rPr kumimoji="1" lang="en-US" altLang="ja-JP" dirty="0"/>
                  <a:t>R</a:t>
                </a:r>
                <a:r>
                  <a:rPr lang="ja-JP" altLang="en-US" dirty="0"/>
                  <a:t>の増加</a:t>
                </a:r>
                <a:r>
                  <a:rPr kumimoji="1" lang="ja-JP" altLang="en-US" dirty="0"/>
                  <a:t>率</a:t>
                </a:r>
                <a:endParaRPr kumimoji="1" lang="en-US" altLang="ja-JP" dirty="0"/>
              </a:p>
              <a:p>
                <a:endParaRPr kumimoji="1" lang="ja-JP" altLang="en-US" dirty="0"/>
              </a:p>
            </p:txBody>
          </p:sp>
        </mc:Choice>
        <mc:Fallback xmlns="">
          <p:sp>
            <p:nvSpPr>
              <p:cNvPr id="3" name="コンテンツ プレースホルダー 2">
                <a:extLst>
                  <a:ext uri="{FF2B5EF4-FFF2-40B4-BE49-F238E27FC236}">
                    <a16:creationId xmlns:a16="http://schemas.microsoft.com/office/drawing/2014/main" id="{60E19D69-0363-4556-AE30-A4113B5FF941}"/>
                  </a:ext>
                </a:extLst>
              </p:cNvPr>
              <p:cNvSpPr>
                <a:spLocks noGrp="1" noRot="1" noChangeAspect="1" noMove="1" noResize="1" noEditPoints="1" noAdjustHandles="1" noChangeArrowheads="1" noChangeShapeType="1" noTextEdit="1"/>
              </p:cNvSpPr>
              <p:nvPr>
                <p:ph idx="1"/>
              </p:nvPr>
            </p:nvSpPr>
            <p:spPr>
              <a:xfrm>
                <a:off x="838199" y="3793990"/>
                <a:ext cx="10567737" cy="2698885"/>
              </a:xfrm>
              <a:blipFill>
                <a:blip r:embed="rId2"/>
                <a:stretch>
                  <a:fillRect t="-4740" b="-6095"/>
                </a:stretch>
              </a:blipFill>
            </p:spPr>
            <p:txBody>
              <a:bodyPr/>
              <a:lstStyle/>
              <a:p>
                <a:r>
                  <a:rPr lang="ja-JP" altLang="en-US">
                    <a:noFill/>
                  </a:rPr>
                  <a:t> </a:t>
                </a:r>
              </a:p>
            </p:txBody>
          </p:sp>
        </mc:Fallback>
      </mc:AlternateContent>
      <p:pic>
        <p:nvPicPr>
          <p:cNvPr id="7" name="図 6">
            <a:extLst>
              <a:ext uri="{FF2B5EF4-FFF2-40B4-BE49-F238E27FC236}">
                <a16:creationId xmlns:a16="http://schemas.microsoft.com/office/drawing/2014/main" id="{2E4EA108-AD9B-47EE-B76A-30E6D0FBFA08}"/>
              </a:ext>
            </a:extLst>
          </p:cNvPr>
          <p:cNvPicPr>
            <a:picLocks noChangeAspect="1"/>
          </p:cNvPicPr>
          <p:nvPr/>
        </p:nvPicPr>
        <p:blipFill>
          <a:blip r:embed="rId3"/>
          <a:stretch>
            <a:fillRect/>
          </a:stretch>
        </p:blipFill>
        <p:spPr>
          <a:xfrm>
            <a:off x="3355610" y="1546309"/>
            <a:ext cx="5480779" cy="2103302"/>
          </a:xfrm>
          <a:prstGeom prst="rect">
            <a:avLst/>
          </a:prstGeom>
          <a:ln>
            <a:solidFill>
              <a:schemeClr val="tx1"/>
            </a:solidFill>
          </a:ln>
        </p:spPr>
      </p:pic>
      <p:sp>
        <p:nvSpPr>
          <p:cNvPr id="4" name="スライド番号プレースホルダー 3">
            <a:extLst>
              <a:ext uri="{FF2B5EF4-FFF2-40B4-BE49-F238E27FC236}">
                <a16:creationId xmlns:a16="http://schemas.microsoft.com/office/drawing/2014/main" id="{5B51D300-6A11-47DD-9E4B-DFF76861A67B}"/>
              </a:ext>
            </a:extLst>
          </p:cNvPr>
          <p:cNvSpPr>
            <a:spLocks noGrp="1"/>
          </p:cNvSpPr>
          <p:nvPr>
            <p:ph type="sldNum" sz="quarter" idx="12"/>
          </p:nvPr>
        </p:nvSpPr>
        <p:spPr/>
        <p:txBody>
          <a:bodyPr/>
          <a:lstStyle/>
          <a:p>
            <a:fld id="{24592721-5F13-4DAD-AD33-D808C4D81226}" type="slidenum">
              <a:rPr kumimoji="1" lang="ja-JP" altLang="en-US" b="1" smtClean="0"/>
              <a:t>4</a:t>
            </a:fld>
            <a:endParaRPr kumimoji="1" lang="ja-JP" altLang="en-US" b="1" dirty="0"/>
          </a:p>
        </p:txBody>
      </p:sp>
    </p:spTree>
    <p:extLst>
      <p:ext uri="{BB962C8B-B14F-4D97-AF65-F5344CB8AC3E}">
        <p14:creationId xmlns:p14="http://schemas.microsoft.com/office/powerpoint/2010/main" val="110711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622F20-F230-4779-9823-C7B941EFE9C1}"/>
              </a:ext>
            </a:extLst>
          </p:cNvPr>
          <p:cNvSpPr>
            <a:spLocks noGrp="1"/>
          </p:cNvSpPr>
          <p:nvPr>
            <p:ph type="title"/>
          </p:nvPr>
        </p:nvSpPr>
        <p:spPr/>
        <p:txBody>
          <a:bodyPr/>
          <a:lstStyle/>
          <a:p>
            <a:r>
              <a:rPr kumimoji="1" lang="en-US" altLang="ja-JP" dirty="0"/>
              <a:t>SIR</a:t>
            </a:r>
            <a:r>
              <a:rPr kumimoji="1" lang="ja-JP" altLang="en-US" dirty="0"/>
              <a:t>モデルの推移例</a:t>
            </a:r>
          </a:p>
        </p:txBody>
      </p:sp>
      <mc:AlternateContent xmlns:mc="http://schemas.openxmlformats.org/markup-compatibility/2006" xmlns:a14="http://schemas.microsoft.com/office/drawing/2010/main">
        <mc:Choice Requires="a14">
          <p:sp>
            <p:nvSpPr>
              <p:cNvPr id="10" name="コンテンツ プレースホルダー 9">
                <a:extLst>
                  <a:ext uri="{FF2B5EF4-FFF2-40B4-BE49-F238E27FC236}">
                    <a16:creationId xmlns:a16="http://schemas.microsoft.com/office/drawing/2014/main" id="{0E4DEA82-3054-4D4E-AF00-C32F1004333E}"/>
                  </a:ext>
                </a:extLst>
              </p:cNvPr>
              <p:cNvSpPr>
                <a:spLocks noGrp="1"/>
              </p:cNvSpPr>
              <p:nvPr>
                <p:ph idx="1"/>
              </p:nvPr>
            </p:nvSpPr>
            <p:spPr>
              <a:xfrm>
                <a:off x="838200" y="1825625"/>
                <a:ext cx="4632158" cy="4351338"/>
              </a:xfrm>
            </p:spPr>
            <p:txBody>
              <a:bodyPr>
                <a:normAutofit fontScale="92500" lnSpcReduction="10000"/>
              </a:bodyPr>
              <a:lstStyle/>
              <a:p>
                <a14:m>
                  <m:oMath xmlns:m="http://schemas.openxmlformats.org/officeDocument/2006/math">
                    <m:r>
                      <a:rPr lang="en-US" altLang="ja-JP" i="1" smtClean="0">
                        <a:latin typeface="Cambria Math" panose="02040503050406030204" pitchFamily="18" charset="0"/>
                      </a:rPr>
                      <m:t>µ</m:t>
                    </m:r>
                    <m:r>
                      <a:rPr lang="en-US" altLang="ja-JP" b="0" i="1" smtClean="0">
                        <a:latin typeface="Cambria Math" panose="02040503050406030204" pitchFamily="18" charset="0"/>
                      </a:rPr>
                      <m:t>=0.6</m:t>
                    </m:r>
                  </m:oMath>
                </a14:m>
                <a:endParaRPr lang="en-US" altLang="ja-JP" b="0" dirty="0"/>
              </a:p>
              <a:p>
                <a14:m>
                  <m:oMath xmlns:m="http://schemas.openxmlformats.org/officeDocument/2006/math">
                    <m:r>
                      <a:rPr lang="ja-JP" altLang="en-US" b="0" i="1" smtClean="0">
                        <a:latin typeface="Cambria Math" panose="02040503050406030204" pitchFamily="18" charset="0"/>
                      </a:rPr>
                      <m:t>𝛽</m:t>
                    </m:r>
                    <m:r>
                      <a:rPr lang="en-US" altLang="ja-JP" b="0" i="1" smtClean="0">
                        <a:latin typeface="Cambria Math" panose="02040503050406030204" pitchFamily="18" charset="0"/>
                      </a:rPr>
                      <m:t>=0.005</m:t>
                    </m:r>
                  </m:oMath>
                </a14:m>
                <a:endParaRPr lang="en-US" altLang="ja-JP" b="0" dirty="0"/>
              </a:p>
              <a:p>
                <a14:m>
                  <m:oMath xmlns:m="http://schemas.openxmlformats.org/officeDocument/2006/math">
                    <m:r>
                      <a:rPr lang="ja-JP" altLang="en-US" b="0" i="1" smtClean="0">
                        <a:latin typeface="Cambria Math" panose="02040503050406030204" pitchFamily="18" charset="0"/>
                      </a:rPr>
                      <m:t>𝛾</m:t>
                    </m:r>
                    <m:r>
                      <a:rPr lang="en-US" altLang="ja-JP" b="0" i="1" smtClean="0">
                        <a:latin typeface="Cambria Math" panose="02040503050406030204" pitchFamily="18" charset="0"/>
                      </a:rPr>
                      <m:t>=0.6</m:t>
                    </m:r>
                  </m:oMath>
                </a14:m>
                <a:endParaRPr lang="en-US" altLang="ja-JP" b="0" dirty="0"/>
              </a:p>
              <a:p>
                <a14:m>
                  <m:oMath xmlns:m="http://schemas.openxmlformats.org/officeDocument/2006/math">
                    <m:r>
                      <a:rPr lang="en-US" altLang="ja-JP" b="0" i="1" smtClean="0">
                        <a:latin typeface="Cambria Math" panose="02040503050406030204" pitchFamily="18" charset="0"/>
                      </a:rPr>
                      <m:t>𝑆</m:t>
                    </m:r>
                    <m:d>
                      <m:dPr>
                        <m:ctrlPr>
                          <a:rPr lang="en-US" altLang="ja-JP" b="0" i="1" smtClean="0">
                            <a:latin typeface="Cambria Math" panose="02040503050406030204" pitchFamily="18" charset="0"/>
                          </a:rPr>
                        </m:ctrlPr>
                      </m:dPr>
                      <m:e>
                        <m:r>
                          <a:rPr lang="en-US" altLang="ja-JP" b="0" i="1" smtClean="0">
                            <a:latin typeface="Cambria Math" panose="02040503050406030204" pitchFamily="18" charset="0"/>
                          </a:rPr>
                          <m:t>0</m:t>
                        </m:r>
                      </m:e>
                    </m:d>
                    <m:r>
                      <a:rPr lang="en-US" altLang="ja-JP" b="0" i="1" smtClean="0">
                        <a:latin typeface="Cambria Math" panose="02040503050406030204" pitchFamily="18" charset="0"/>
                      </a:rPr>
                      <m:t>=199</m:t>
                    </m:r>
                  </m:oMath>
                </a14:m>
                <a:endParaRPr lang="en-US" altLang="ja-JP" dirty="0"/>
              </a:p>
              <a:p>
                <a:r>
                  <a:rPr lang="en-US" altLang="ja-JP" b="0" dirty="0"/>
                  <a:t>I</a:t>
                </a:r>
                <a14:m>
                  <m:oMath xmlns:m="http://schemas.openxmlformats.org/officeDocument/2006/math">
                    <m:d>
                      <m:dPr>
                        <m:ctrlPr>
                          <a:rPr lang="en-US" altLang="ja-JP" b="0" i="1" smtClean="0">
                            <a:latin typeface="Cambria Math" panose="02040503050406030204" pitchFamily="18" charset="0"/>
                          </a:rPr>
                        </m:ctrlPr>
                      </m:dPr>
                      <m:e>
                        <m:r>
                          <a:rPr lang="en-US" altLang="ja-JP" b="0" i="1" smtClean="0">
                            <a:latin typeface="Cambria Math" panose="02040503050406030204" pitchFamily="18" charset="0"/>
                          </a:rPr>
                          <m:t>0</m:t>
                        </m:r>
                      </m:e>
                    </m:d>
                    <m:r>
                      <a:rPr lang="en-US" altLang="ja-JP" b="0" i="1" smtClean="0">
                        <a:latin typeface="Cambria Math" panose="02040503050406030204" pitchFamily="18" charset="0"/>
                      </a:rPr>
                      <m:t>=1</m:t>
                    </m:r>
                  </m:oMath>
                </a14:m>
                <a:endParaRPr lang="en-US" altLang="ja-JP" b="0" dirty="0"/>
              </a:p>
              <a:p>
                <a14:m>
                  <m:oMath xmlns:m="http://schemas.openxmlformats.org/officeDocument/2006/math">
                    <m:r>
                      <m:rPr>
                        <m:sty m:val="p"/>
                      </m:rPr>
                      <a:rPr lang="en-US" altLang="ja-JP" b="0" i="0" smtClean="0">
                        <a:latin typeface="Cambria Math" panose="02040503050406030204" pitchFamily="18" charset="0"/>
                      </a:rPr>
                      <m:t>R</m:t>
                    </m:r>
                    <m:d>
                      <m:dPr>
                        <m:ctrlPr>
                          <a:rPr lang="en-US" altLang="ja-JP" b="0" i="1" smtClean="0">
                            <a:latin typeface="Cambria Math" panose="02040503050406030204" pitchFamily="18" charset="0"/>
                          </a:rPr>
                        </m:ctrlPr>
                      </m:dPr>
                      <m:e>
                        <m:r>
                          <a:rPr lang="en-US" altLang="ja-JP" b="0" i="1" smtClean="0">
                            <a:latin typeface="Cambria Math" panose="02040503050406030204" pitchFamily="18" charset="0"/>
                          </a:rPr>
                          <m:t>0</m:t>
                        </m:r>
                      </m:e>
                    </m:d>
                    <m:r>
                      <a:rPr lang="en-US" altLang="ja-JP" b="0" i="1" smtClean="0">
                        <a:latin typeface="Cambria Math" panose="02040503050406030204" pitchFamily="18" charset="0"/>
                      </a:rPr>
                      <m:t>=0</m:t>
                    </m:r>
                  </m:oMath>
                </a14:m>
                <a:endParaRPr lang="en-US" altLang="ja-JP" b="0" dirty="0"/>
              </a:p>
              <a:p>
                <a:endParaRPr lang="en-US" altLang="ja-JP" dirty="0"/>
              </a:p>
              <a:p>
                <a:r>
                  <a:rPr lang="ja-JP" altLang="en-US" dirty="0"/>
                  <a:t>最終的に感染者がいなくなり</a:t>
                </a:r>
                <a:r>
                  <a:rPr lang="en-US" altLang="ja-JP" dirty="0"/>
                  <a:t>,</a:t>
                </a:r>
                <a:r>
                  <a:rPr lang="ja-JP" altLang="en-US" dirty="0"/>
                  <a:t>感染が収束したことが読み取れる</a:t>
                </a:r>
                <a:endParaRPr lang="en-US" altLang="ja-JP" dirty="0"/>
              </a:p>
              <a:p>
                <a:endParaRPr lang="en-US" altLang="ja-JP" dirty="0"/>
              </a:p>
              <a:p>
                <a:endParaRPr lang="ja-JP" altLang="en-US" dirty="0"/>
              </a:p>
            </p:txBody>
          </p:sp>
        </mc:Choice>
        <mc:Fallback xmlns="">
          <p:sp>
            <p:nvSpPr>
              <p:cNvPr id="10" name="コンテンツ プレースホルダー 9">
                <a:extLst>
                  <a:ext uri="{FF2B5EF4-FFF2-40B4-BE49-F238E27FC236}">
                    <a16:creationId xmlns:a16="http://schemas.microsoft.com/office/drawing/2014/main" id="{0E4DEA82-3054-4D4E-AF00-C32F1004333E}"/>
                  </a:ext>
                </a:extLst>
              </p:cNvPr>
              <p:cNvSpPr>
                <a:spLocks noGrp="1" noRot="1" noChangeAspect="1" noMove="1" noResize="1" noEditPoints="1" noAdjustHandles="1" noChangeArrowheads="1" noChangeShapeType="1" noTextEdit="1"/>
              </p:cNvSpPr>
              <p:nvPr>
                <p:ph idx="1"/>
              </p:nvPr>
            </p:nvSpPr>
            <p:spPr>
              <a:xfrm>
                <a:off x="838200" y="1825625"/>
                <a:ext cx="4632158" cy="4351338"/>
              </a:xfrm>
              <a:blipFill>
                <a:blip r:embed="rId2"/>
                <a:stretch>
                  <a:fillRect l="-2108" b="-3782"/>
                </a:stretch>
              </a:blipFill>
            </p:spPr>
            <p:txBody>
              <a:bodyPr/>
              <a:lstStyle/>
              <a:p>
                <a:r>
                  <a:rPr lang="ja-JP" altLang="en-US">
                    <a:noFill/>
                  </a:rPr>
                  <a:t> </a:t>
                </a:r>
              </a:p>
            </p:txBody>
          </p:sp>
        </mc:Fallback>
      </mc:AlternateContent>
      <p:pic>
        <p:nvPicPr>
          <p:cNvPr id="4" name="図 3" descr="テキスト, 地図 が含まれている画像&#10;&#10;自動的に生成された説明">
            <a:extLst>
              <a:ext uri="{FF2B5EF4-FFF2-40B4-BE49-F238E27FC236}">
                <a16:creationId xmlns:a16="http://schemas.microsoft.com/office/drawing/2014/main" id="{4F42C677-B6D4-48E5-B3FA-0B6F83FF60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0358" y="2087690"/>
            <a:ext cx="6378680" cy="3827208"/>
          </a:xfrm>
          <a:prstGeom prst="rect">
            <a:avLst/>
          </a:prstGeom>
        </p:spPr>
      </p:pic>
      <p:sp>
        <p:nvSpPr>
          <p:cNvPr id="3" name="スライド番号プレースホルダー 2">
            <a:extLst>
              <a:ext uri="{FF2B5EF4-FFF2-40B4-BE49-F238E27FC236}">
                <a16:creationId xmlns:a16="http://schemas.microsoft.com/office/drawing/2014/main" id="{0FD7449B-CE6B-4953-8EFA-2A2C1CB78BD0}"/>
              </a:ext>
            </a:extLst>
          </p:cNvPr>
          <p:cNvSpPr>
            <a:spLocks noGrp="1"/>
          </p:cNvSpPr>
          <p:nvPr>
            <p:ph type="sldNum" sz="quarter" idx="12"/>
          </p:nvPr>
        </p:nvSpPr>
        <p:spPr/>
        <p:txBody>
          <a:bodyPr/>
          <a:lstStyle/>
          <a:p>
            <a:fld id="{24592721-5F13-4DAD-AD33-D808C4D81226}" type="slidenum">
              <a:rPr kumimoji="1" lang="ja-JP" altLang="en-US" smtClean="0"/>
              <a:t>5</a:t>
            </a:fld>
            <a:endParaRPr kumimoji="1" lang="ja-JP" altLang="en-US"/>
          </a:p>
        </p:txBody>
      </p:sp>
    </p:spTree>
    <p:extLst>
      <p:ext uri="{BB962C8B-B14F-4D97-AF65-F5344CB8AC3E}">
        <p14:creationId xmlns:p14="http://schemas.microsoft.com/office/powerpoint/2010/main" val="128823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00E9CD1-F078-4D2F-8823-98CCF65821A8}"/>
              </a:ext>
            </a:extLst>
          </p:cNvPr>
          <p:cNvSpPr>
            <a:spLocks noGrp="1"/>
          </p:cNvSpPr>
          <p:nvPr>
            <p:ph type="title"/>
          </p:nvPr>
        </p:nvSpPr>
        <p:spPr/>
        <p:txBody>
          <a:bodyPr/>
          <a:lstStyle/>
          <a:p>
            <a:r>
              <a:rPr lang="ja-JP" altLang="en-US" dirty="0"/>
              <a:t>ゾンビ感染シミュレーションの先行研究</a:t>
            </a:r>
            <a:endParaRPr kumimoji="1" lang="ja-JP" altLang="en-US" dirty="0"/>
          </a:p>
        </p:txBody>
      </p:sp>
      <p:sp>
        <p:nvSpPr>
          <p:cNvPr id="3" name="コンテンツ プレースホルダー 2">
            <a:extLst>
              <a:ext uri="{FF2B5EF4-FFF2-40B4-BE49-F238E27FC236}">
                <a16:creationId xmlns:a16="http://schemas.microsoft.com/office/drawing/2014/main" id="{53DD23EB-4CBF-4246-9907-FECC715D9CF0}"/>
              </a:ext>
            </a:extLst>
          </p:cNvPr>
          <p:cNvSpPr>
            <a:spLocks noGrp="1"/>
          </p:cNvSpPr>
          <p:nvPr>
            <p:ph idx="1"/>
          </p:nvPr>
        </p:nvSpPr>
        <p:spPr>
          <a:xfrm>
            <a:off x="838200" y="1825625"/>
            <a:ext cx="7839224" cy="4351338"/>
          </a:xfrm>
        </p:spPr>
        <p:txBody>
          <a:bodyPr>
            <a:normAutofit fontScale="92500"/>
          </a:bodyPr>
          <a:lstStyle/>
          <a:p>
            <a:r>
              <a:rPr lang="ja-JP" altLang="en-US" dirty="0"/>
              <a:t>ゾンビシミュレーションを行った論文が存在する</a:t>
            </a:r>
          </a:p>
          <a:p>
            <a:r>
              <a:rPr lang="ja-JP" altLang="en-US" dirty="0"/>
              <a:t>現代の疫学モデリングの技術</a:t>
            </a:r>
            <a:r>
              <a:rPr lang="en-US" altLang="ja-JP" dirty="0"/>
              <a:t>,</a:t>
            </a:r>
            <a:r>
              <a:rPr lang="ja-JP" altLang="en-US" dirty="0"/>
              <a:t>臨界現象における数値研究に用いられている考えや技術を紹介することを目的に</a:t>
            </a:r>
            <a:r>
              <a:rPr lang="en-US" altLang="ja-JP" dirty="0"/>
              <a:t>,</a:t>
            </a:r>
            <a:r>
              <a:rPr lang="ja-JP" altLang="en-US" dirty="0"/>
              <a:t>ゾンビの感染を調べている。</a:t>
            </a:r>
          </a:p>
          <a:p>
            <a:r>
              <a:rPr lang="ja-JP" altLang="en-US" dirty="0"/>
              <a:t>論文ではアメリカ全土へのゾンビの広がりを視覚化している</a:t>
            </a:r>
          </a:p>
          <a:p>
            <a:r>
              <a:rPr lang="en-US" altLang="ja-JP" dirty="0"/>
              <a:t>SIR</a:t>
            </a:r>
            <a:r>
              <a:rPr lang="ja-JP" altLang="en-US" dirty="0"/>
              <a:t>モデルを拡張した</a:t>
            </a:r>
            <a:r>
              <a:rPr lang="en-US" altLang="ja-JP" dirty="0"/>
              <a:t>SEZR</a:t>
            </a:r>
            <a:r>
              <a:rPr lang="ja-JP" altLang="en-US" dirty="0"/>
              <a:t>モデルを使用している</a:t>
            </a:r>
          </a:p>
          <a:p>
            <a:r>
              <a:rPr lang="en-US" altLang="ja-JP" dirty="0"/>
              <a:t>1500×900</a:t>
            </a:r>
            <a:r>
              <a:rPr lang="ja-JP" altLang="en-US" dirty="0"/>
              <a:t>のグリッドで計算した結果が右図である</a:t>
            </a:r>
          </a:p>
          <a:p>
            <a:r>
              <a:rPr lang="ja-JP" altLang="en-US" dirty="0"/>
              <a:t>本研究では</a:t>
            </a:r>
            <a:r>
              <a:rPr lang="en-US" altLang="ja-JP" dirty="0"/>
              <a:t>,</a:t>
            </a:r>
            <a:r>
              <a:rPr lang="ja-JP" altLang="en-US" dirty="0"/>
              <a:t>彼らの式を応用する</a:t>
            </a:r>
          </a:p>
        </p:txBody>
      </p:sp>
      <p:pic>
        <p:nvPicPr>
          <p:cNvPr id="4" name="図 3">
            <a:extLst>
              <a:ext uri="{FF2B5EF4-FFF2-40B4-BE49-F238E27FC236}">
                <a16:creationId xmlns:a16="http://schemas.microsoft.com/office/drawing/2014/main" id="{8C50AA49-0663-4F34-9576-066D35D88C5B}"/>
              </a:ext>
            </a:extLst>
          </p:cNvPr>
          <p:cNvPicPr>
            <a:picLocks noChangeAspect="1"/>
          </p:cNvPicPr>
          <p:nvPr/>
        </p:nvPicPr>
        <p:blipFill>
          <a:blip r:embed="rId2"/>
          <a:stretch>
            <a:fillRect/>
          </a:stretch>
        </p:blipFill>
        <p:spPr>
          <a:xfrm>
            <a:off x="8677424" y="2238606"/>
            <a:ext cx="2676376" cy="3938357"/>
          </a:xfrm>
          <a:prstGeom prst="rect">
            <a:avLst/>
          </a:prstGeom>
        </p:spPr>
      </p:pic>
      <p:pic>
        <p:nvPicPr>
          <p:cNvPr id="5" name="図 4">
            <a:extLst>
              <a:ext uri="{FF2B5EF4-FFF2-40B4-BE49-F238E27FC236}">
                <a16:creationId xmlns:a16="http://schemas.microsoft.com/office/drawing/2014/main" id="{30942FD1-381C-4FB9-ABA7-8CA35439CBBE}"/>
              </a:ext>
            </a:extLst>
          </p:cNvPr>
          <p:cNvPicPr>
            <a:picLocks noChangeAspect="1"/>
          </p:cNvPicPr>
          <p:nvPr/>
        </p:nvPicPr>
        <p:blipFill>
          <a:blip r:embed="rId3"/>
          <a:stretch>
            <a:fillRect/>
          </a:stretch>
        </p:blipFill>
        <p:spPr>
          <a:xfrm>
            <a:off x="8256764" y="1438495"/>
            <a:ext cx="3517697" cy="774259"/>
          </a:xfrm>
          <a:prstGeom prst="rect">
            <a:avLst/>
          </a:prstGeom>
        </p:spPr>
      </p:pic>
      <p:sp>
        <p:nvSpPr>
          <p:cNvPr id="6" name="スライド番号プレースホルダー 5">
            <a:extLst>
              <a:ext uri="{FF2B5EF4-FFF2-40B4-BE49-F238E27FC236}">
                <a16:creationId xmlns:a16="http://schemas.microsoft.com/office/drawing/2014/main" id="{FB596978-F4E6-432D-BFF0-6D1E256A57AF}"/>
              </a:ext>
            </a:extLst>
          </p:cNvPr>
          <p:cNvSpPr>
            <a:spLocks noGrp="1"/>
          </p:cNvSpPr>
          <p:nvPr>
            <p:ph type="sldNum" sz="quarter" idx="12"/>
          </p:nvPr>
        </p:nvSpPr>
        <p:spPr/>
        <p:txBody>
          <a:bodyPr/>
          <a:lstStyle/>
          <a:p>
            <a:fld id="{24592721-5F13-4DAD-AD33-D808C4D81226}" type="slidenum">
              <a:rPr kumimoji="1" lang="ja-JP" altLang="en-US" b="1" smtClean="0"/>
              <a:t>6</a:t>
            </a:fld>
            <a:endParaRPr kumimoji="1" lang="ja-JP" altLang="en-US" b="1" dirty="0"/>
          </a:p>
        </p:txBody>
      </p:sp>
    </p:spTree>
    <p:extLst>
      <p:ext uri="{BB962C8B-B14F-4D97-AF65-F5344CB8AC3E}">
        <p14:creationId xmlns:p14="http://schemas.microsoft.com/office/powerpoint/2010/main" val="3928712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A33D3B-E72B-4C23-8DD5-573E067EEA48}"/>
              </a:ext>
            </a:extLst>
          </p:cNvPr>
          <p:cNvSpPr>
            <a:spLocks noGrp="1"/>
          </p:cNvSpPr>
          <p:nvPr>
            <p:ph type="title"/>
          </p:nvPr>
        </p:nvSpPr>
        <p:spPr/>
        <p:txBody>
          <a:bodyPr/>
          <a:lstStyle/>
          <a:p>
            <a:r>
              <a:rPr kumimoji="1" lang="en-US" altLang="ja-JP" dirty="0"/>
              <a:t>SZD</a:t>
            </a:r>
            <a:r>
              <a:rPr kumimoji="1" lang="ja-JP" altLang="en-US" dirty="0"/>
              <a:t>モデルとは</a:t>
            </a: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6600EB4A-5657-4506-8F6C-53FD908A1FF4}"/>
                  </a:ext>
                </a:extLst>
              </p:cNvPr>
              <p:cNvSpPr>
                <a:spLocks noGrp="1"/>
              </p:cNvSpPr>
              <p:nvPr>
                <p:ph idx="1"/>
              </p:nvPr>
            </p:nvSpPr>
            <p:spPr>
              <a:xfrm>
                <a:off x="838200" y="3954781"/>
                <a:ext cx="10515600" cy="2538094"/>
              </a:xfrm>
            </p:spPr>
            <p:txBody>
              <a:bodyPr>
                <a:normAutofit fontScale="92500" lnSpcReduction="20000"/>
              </a:bodyPr>
              <a:lstStyle/>
              <a:p>
                <a:r>
                  <a:rPr kumimoji="1" lang="en-US" altLang="ja-JP" dirty="0"/>
                  <a:t>SIR</a:t>
                </a:r>
                <a:r>
                  <a:rPr kumimoji="1" lang="ja-JP" altLang="en-US" dirty="0"/>
                  <a:t>モデルを</a:t>
                </a:r>
                <a:r>
                  <a:rPr lang="ja-JP" altLang="en-US" dirty="0"/>
                  <a:t>ゾンビモデルに応用したもの</a:t>
                </a:r>
                <a:endParaRPr lang="en-US" altLang="ja-JP" dirty="0"/>
              </a:p>
              <a:p>
                <a:r>
                  <a:rPr kumimoji="1" lang="en-US" altLang="ja-JP" dirty="0"/>
                  <a:t>S</a:t>
                </a:r>
                <a:r>
                  <a:rPr kumimoji="1" lang="ja-JP" altLang="en-US" dirty="0"/>
                  <a:t>は変わらず</a:t>
                </a:r>
                <a:r>
                  <a:rPr kumimoji="1" lang="en-US" altLang="ja-JP" dirty="0"/>
                  <a:t>,Z</a:t>
                </a:r>
                <a:r>
                  <a:rPr kumimoji="1" lang="ja-JP" altLang="en-US" dirty="0"/>
                  <a:t>がゾンビ</a:t>
                </a:r>
                <a:r>
                  <a:rPr kumimoji="1" lang="en-US" altLang="ja-JP" dirty="0"/>
                  <a:t>,D</a:t>
                </a:r>
                <a:r>
                  <a:rPr kumimoji="1" lang="ja-JP" altLang="en-US" dirty="0"/>
                  <a:t>が死者</a:t>
                </a:r>
                <a:r>
                  <a:rPr kumimoji="1" lang="en-US" altLang="ja-JP" dirty="0"/>
                  <a:t>(</a:t>
                </a:r>
                <a:r>
                  <a:rPr kumimoji="1" lang="ja-JP" altLang="en-US" dirty="0"/>
                  <a:t>殺されたゾンビ</a:t>
                </a:r>
                <a:r>
                  <a:rPr kumimoji="1" lang="en-US" altLang="ja-JP" dirty="0"/>
                  <a:t>)</a:t>
                </a:r>
                <a:r>
                  <a:rPr kumimoji="1" lang="ja-JP" altLang="en-US" dirty="0"/>
                  <a:t>を表している</a:t>
                </a:r>
                <a:endParaRPr kumimoji="1" lang="en-US" altLang="ja-JP" dirty="0"/>
              </a:p>
              <a:p>
                <a14:m>
                  <m:oMath xmlns:m="http://schemas.openxmlformats.org/officeDocument/2006/math">
                    <m:r>
                      <a:rPr lang="en-US" altLang="ja-JP" b="0" i="1" smtClean="0">
                        <a:latin typeface="Cambria Math" panose="02040503050406030204" pitchFamily="18" charset="0"/>
                      </a:rPr>
                      <m:t>𝑎</m:t>
                    </m:r>
                  </m:oMath>
                </a14:m>
                <a:r>
                  <a:rPr lang="ja-JP" altLang="en-US" dirty="0"/>
                  <a:t>・・・</a:t>
                </a:r>
                <a14:m>
                  <m:oMath xmlns:m="http://schemas.openxmlformats.org/officeDocument/2006/math">
                    <m:f>
                      <m:fPr>
                        <m:ctrlPr>
                          <a:rPr lang="en-US" altLang="ja-JP" i="1" smtClean="0">
                            <a:latin typeface="Cambria Math" panose="02040503050406030204" pitchFamily="18" charset="0"/>
                          </a:rPr>
                        </m:ctrlPr>
                      </m:fPr>
                      <m:num>
                        <m:r>
                          <m:rPr>
                            <m:sty m:val="p"/>
                          </m:rPr>
                          <a:rPr lang="en-US" altLang="ja-JP" i="1">
                            <a:latin typeface="Cambria Math" panose="02040503050406030204" pitchFamily="18" charset="0"/>
                          </a:rPr>
                          <m:t>κ</m:t>
                        </m:r>
                      </m:num>
                      <m:den>
                        <m:r>
                          <m:rPr>
                            <m:sty m:val="p"/>
                          </m:rPr>
                          <a:rPr lang="en-US" altLang="ja-JP" i="1">
                            <a:latin typeface="Cambria Math" panose="02040503050406030204" pitchFamily="18" charset="0"/>
                          </a:rPr>
                          <m:t>β</m:t>
                        </m:r>
                      </m:den>
                    </m:f>
                    <m:r>
                      <a:rPr lang="ja-JP" altLang="en-US" i="1">
                        <a:latin typeface="Cambria Math" panose="02040503050406030204" pitchFamily="18" charset="0"/>
                      </a:rPr>
                      <m:t>と</m:t>
                    </m:r>
                  </m:oMath>
                </a14:m>
                <a:r>
                  <a:rPr lang="ja-JP" altLang="en-US" dirty="0"/>
                  <a:t>定義する</a:t>
                </a:r>
                <a:endParaRPr kumimoji="1" lang="en-US" altLang="ja-JP" dirty="0"/>
              </a:p>
              <a:p>
                <a14:m>
                  <m:oMath xmlns:m="http://schemas.openxmlformats.org/officeDocument/2006/math">
                    <m:r>
                      <a:rPr lang="ja-JP" altLang="en-US" i="1" smtClean="0">
                        <a:latin typeface="Cambria Math" panose="02040503050406030204" pitchFamily="18" charset="0"/>
                      </a:rPr>
                      <m:t>𝛽</m:t>
                    </m:r>
                  </m:oMath>
                </a14:m>
                <a:r>
                  <a:rPr lang="ja-JP" altLang="en-US" dirty="0"/>
                  <a:t>・・・感染率</a:t>
                </a:r>
                <a:r>
                  <a:rPr lang="en-US" altLang="ja-JP" dirty="0"/>
                  <a:t>,</a:t>
                </a:r>
                <a:r>
                  <a:rPr lang="ja-JP" altLang="en-US" dirty="0"/>
                  <a:t>ゾンビ</a:t>
                </a:r>
                <a:r>
                  <a:rPr lang="en-US" altLang="ja-JP" dirty="0"/>
                  <a:t>Z</a:t>
                </a:r>
                <a:r>
                  <a:rPr lang="ja-JP" altLang="en-US" dirty="0"/>
                  <a:t>が生存者</a:t>
                </a:r>
                <a:r>
                  <a:rPr lang="en-US" altLang="ja-JP" dirty="0"/>
                  <a:t>S</a:t>
                </a:r>
                <a:r>
                  <a:rPr lang="ja-JP" altLang="en-US" dirty="0"/>
                  <a:t>と接触した際のゾンビ</a:t>
                </a:r>
                <a:r>
                  <a:rPr lang="en-US" altLang="ja-JP" dirty="0"/>
                  <a:t>Z</a:t>
                </a:r>
                <a:r>
                  <a:rPr lang="ja-JP" altLang="en-US" dirty="0"/>
                  <a:t>の増加率</a:t>
                </a:r>
                <a:endParaRPr lang="en-US" altLang="ja-JP" dirty="0"/>
              </a:p>
              <a:p>
                <a14:m>
                  <m:oMath xmlns:m="http://schemas.openxmlformats.org/officeDocument/2006/math">
                    <m:r>
                      <m:rPr>
                        <m:sty m:val="p"/>
                      </m:rPr>
                      <a:rPr lang="en-US" altLang="ja-JP" i="1" dirty="0">
                        <a:latin typeface="Cambria Math" panose="02040503050406030204" pitchFamily="18" charset="0"/>
                      </a:rPr>
                      <m:t>κ</m:t>
                    </m:r>
                  </m:oMath>
                </a14:m>
                <a:r>
                  <a:rPr lang="ja-JP" altLang="en-US" dirty="0"/>
                  <a:t>・・・殺害率</a:t>
                </a:r>
                <a:r>
                  <a:rPr lang="en-US" altLang="ja-JP" dirty="0"/>
                  <a:t>,</a:t>
                </a:r>
                <a:r>
                  <a:rPr lang="ja-JP" altLang="en-US" dirty="0"/>
                  <a:t>生存者</a:t>
                </a:r>
                <a:r>
                  <a:rPr lang="en-US" altLang="ja-JP" dirty="0"/>
                  <a:t>S</a:t>
                </a:r>
                <a:r>
                  <a:rPr lang="ja-JP" altLang="en-US" dirty="0"/>
                  <a:t>がゾンビ</a:t>
                </a:r>
                <a:r>
                  <a:rPr lang="en-US" altLang="ja-JP" dirty="0"/>
                  <a:t>Z</a:t>
                </a:r>
                <a:r>
                  <a:rPr lang="ja-JP" altLang="en-US" dirty="0" err="1"/>
                  <a:t>を殺</a:t>
                </a:r>
                <a:r>
                  <a:rPr lang="ja-JP" altLang="en-US" dirty="0"/>
                  <a:t>害し</a:t>
                </a:r>
                <a:r>
                  <a:rPr lang="en-US" altLang="ja-JP" dirty="0"/>
                  <a:t>,</a:t>
                </a:r>
                <a:r>
                  <a:rPr lang="ja-JP" altLang="en-US" dirty="0"/>
                  <a:t>死者</a:t>
                </a:r>
                <a:r>
                  <a:rPr lang="en-US" altLang="ja-JP" dirty="0"/>
                  <a:t>D</a:t>
                </a:r>
                <a:r>
                  <a:rPr lang="ja-JP" altLang="en-US" dirty="0"/>
                  <a:t>に変化する際の死</a:t>
                </a:r>
                <a:r>
                  <a:rPr lang="en-US" altLang="ja-JP" dirty="0"/>
                  <a:t>	     </a:t>
                </a:r>
                <a:r>
                  <a:rPr lang="ja-JP" altLang="en-US" dirty="0"/>
                  <a:t>者の増加率</a:t>
                </a:r>
                <a:endParaRPr lang="en-US" altLang="ja-JP" dirty="0"/>
              </a:p>
              <a:p>
                <a:endParaRPr kumimoji="1" lang="ja-JP" altLang="en-US" dirty="0"/>
              </a:p>
            </p:txBody>
          </p:sp>
        </mc:Choice>
        <mc:Fallback xmlns="">
          <p:sp>
            <p:nvSpPr>
              <p:cNvPr id="3" name="コンテンツ プレースホルダー 2">
                <a:extLst>
                  <a:ext uri="{FF2B5EF4-FFF2-40B4-BE49-F238E27FC236}">
                    <a16:creationId xmlns:a16="http://schemas.microsoft.com/office/drawing/2014/main" id="{6600EB4A-5657-4506-8F6C-53FD908A1FF4}"/>
                  </a:ext>
                </a:extLst>
              </p:cNvPr>
              <p:cNvSpPr>
                <a:spLocks noGrp="1" noRot="1" noChangeAspect="1" noMove="1" noResize="1" noEditPoints="1" noAdjustHandles="1" noChangeArrowheads="1" noChangeShapeType="1" noTextEdit="1"/>
              </p:cNvSpPr>
              <p:nvPr>
                <p:ph idx="1"/>
              </p:nvPr>
            </p:nvSpPr>
            <p:spPr>
              <a:xfrm>
                <a:off x="838200" y="3954781"/>
                <a:ext cx="10515600" cy="2538094"/>
              </a:xfrm>
              <a:blipFill>
                <a:blip r:embed="rId2"/>
                <a:stretch>
                  <a:fillRect l="-928" t="-6010" b="-1202"/>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5BD10075-30BC-40DF-98D5-FACBC7206FA5}"/>
              </a:ext>
            </a:extLst>
          </p:cNvPr>
          <p:cNvSpPr>
            <a:spLocks noGrp="1"/>
          </p:cNvSpPr>
          <p:nvPr>
            <p:ph type="sldNum" sz="quarter" idx="12"/>
          </p:nvPr>
        </p:nvSpPr>
        <p:spPr/>
        <p:txBody>
          <a:bodyPr/>
          <a:lstStyle/>
          <a:p>
            <a:fld id="{24592721-5F13-4DAD-AD33-D808C4D81226}" type="slidenum">
              <a:rPr kumimoji="1" lang="ja-JP" altLang="en-US" smtClean="0"/>
              <a:t>7</a:t>
            </a:fld>
            <a:endParaRPr kumimoji="1" lang="ja-JP" altLang="en-US"/>
          </a:p>
        </p:txBody>
      </p:sp>
      <p:pic>
        <p:nvPicPr>
          <p:cNvPr id="5" name="図 4">
            <a:extLst>
              <a:ext uri="{FF2B5EF4-FFF2-40B4-BE49-F238E27FC236}">
                <a16:creationId xmlns:a16="http://schemas.microsoft.com/office/drawing/2014/main" id="{6B822935-FB16-49AE-B454-C393194848DE}"/>
              </a:ext>
            </a:extLst>
          </p:cNvPr>
          <p:cNvPicPr>
            <a:picLocks noChangeAspect="1"/>
          </p:cNvPicPr>
          <p:nvPr/>
        </p:nvPicPr>
        <p:blipFill>
          <a:blip r:embed="rId3"/>
          <a:stretch>
            <a:fillRect/>
          </a:stretch>
        </p:blipFill>
        <p:spPr>
          <a:xfrm>
            <a:off x="3395238" y="1628975"/>
            <a:ext cx="5401524" cy="2097206"/>
          </a:xfrm>
          <a:prstGeom prst="rect">
            <a:avLst/>
          </a:prstGeom>
          <a:ln>
            <a:solidFill>
              <a:schemeClr val="tx1"/>
            </a:solidFill>
          </a:ln>
        </p:spPr>
      </p:pic>
    </p:spTree>
    <p:extLst>
      <p:ext uri="{BB962C8B-B14F-4D97-AF65-F5344CB8AC3E}">
        <p14:creationId xmlns:p14="http://schemas.microsoft.com/office/powerpoint/2010/main" val="1091322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622F20-F230-4779-9823-C7B941EFE9C1}"/>
              </a:ext>
            </a:extLst>
          </p:cNvPr>
          <p:cNvSpPr>
            <a:spLocks noGrp="1"/>
          </p:cNvSpPr>
          <p:nvPr>
            <p:ph type="title"/>
          </p:nvPr>
        </p:nvSpPr>
        <p:spPr/>
        <p:txBody>
          <a:bodyPr/>
          <a:lstStyle/>
          <a:p>
            <a:r>
              <a:rPr kumimoji="1" lang="en-US" altLang="ja-JP" dirty="0"/>
              <a:t>SZD</a:t>
            </a:r>
            <a:r>
              <a:rPr kumimoji="1" lang="ja-JP" altLang="en-US" dirty="0"/>
              <a:t>モデルの推移例</a:t>
            </a:r>
          </a:p>
        </p:txBody>
      </p:sp>
      <mc:AlternateContent xmlns:mc="http://schemas.openxmlformats.org/markup-compatibility/2006" xmlns:a14="http://schemas.microsoft.com/office/drawing/2010/main">
        <mc:Choice Requires="a14">
          <p:sp>
            <p:nvSpPr>
              <p:cNvPr id="10" name="コンテンツ プレースホルダー 9">
                <a:extLst>
                  <a:ext uri="{FF2B5EF4-FFF2-40B4-BE49-F238E27FC236}">
                    <a16:creationId xmlns:a16="http://schemas.microsoft.com/office/drawing/2014/main" id="{0E4DEA82-3054-4D4E-AF00-C32F1004333E}"/>
                  </a:ext>
                </a:extLst>
              </p:cNvPr>
              <p:cNvSpPr>
                <a:spLocks noGrp="1"/>
              </p:cNvSpPr>
              <p:nvPr>
                <p:ph idx="1"/>
              </p:nvPr>
            </p:nvSpPr>
            <p:spPr>
              <a:xfrm>
                <a:off x="838200" y="1825625"/>
                <a:ext cx="4632158" cy="4351338"/>
              </a:xfrm>
            </p:spPr>
            <p:txBody>
              <a:bodyPr>
                <a:normAutofit fontScale="92500" lnSpcReduction="20000"/>
              </a:bodyPr>
              <a:lstStyle/>
              <a:p>
                <a14:m>
                  <m:oMath xmlns:m="http://schemas.openxmlformats.org/officeDocument/2006/math">
                    <m:r>
                      <m:rPr>
                        <m:sty m:val="p"/>
                      </m:rPr>
                      <a:rPr lang="en-US" altLang="ja-JP" i="1" smtClean="0">
                        <a:latin typeface="Cambria Math" panose="02040503050406030204" pitchFamily="18" charset="0"/>
                      </a:rPr>
                      <m:t>α</m:t>
                    </m:r>
                    <m:r>
                      <a:rPr lang="en-US" altLang="ja-JP" b="0" i="1" smtClean="0">
                        <a:latin typeface="Cambria Math" panose="02040503050406030204" pitchFamily="18" charset="0"/>
                      </a:rPr>
                      <m:t>=0.6</m:t>
                    </m:r>
                  </m:oMath>
                </a14:m>
                <a:endParaRPr lang="en-US" altLang="ja-JP" b="0" dirty="0"/>
              </a:p>
              <a:p>
                <a14:m>
                  <m:oMath xmlns:m="http://schemas.openxmlformats.org/officeDocument/2006/math">
                    <m:r>
                      <a:rPr lang="ja-JP" altLang="en-US" b="0" i="1" smtClean="0">
                        <a:latin typeface="Cambria Math" panose="02040503050406030204" pitchFamily="18" charset="0"/>
                      </a:rPr>
                      <m:t>𝛽</m:t>
                    </m:r>
                    <m:r>
                      <a:rPr lang="en-US" altLang="ja-JP" b="0" i="1" smtClean="0">
                        <a:latin typeface="Cambria Math" panose="02040503050406030204" pitchFamily="18" charset="0"/>
                      </a:rPr>
                      <m:t>=0.9</m:t>
                    </m:r>
                  </m:oMath>
                </a14:m>
                <a:endParaRPr lang="en-US" altLang="ja-JP" b="0" dirty="0"/>
              </a:p>
              <a:p>
                <a14:m>
                  <m:oMath xmlns:m="http://schemas.openxmlformats.org/officeDocument/2006/math">
                    <m:r>
                      <m:rPr>
                        <m:sty m:val="p"/>
                      </m:rPr>
                      <a:rPr lang="en-US" altLang="ja-JP" i="1" dirty="0" smtClean="0">
                        <a:latin typeface="Cambria Math" panose="02040503050406030204" pitchFamily="18" charset="0"/>
                      </a:rPr>
                      <m:t>κ</m:t>
                    </m:r>
                    <m:r>
                      <a:rPr lang="en-US" altLang="ja-JP" b="0" i="0" dirty="0" smtClean="0">
                        <a:latin typeface="Cambria Math" panose="02040503050406030204" pitchFamily="18" charset="0"/>
                      </a:rPr>
                      <m:t>=0.6</m:t>
                    </m:r>
                  </m:oMath>
                </a14:m>
                <a:endParaRPr lang="en-US" altLang="ja-JP" b="0" dirty="0"/>
              </a:p>
              <a:p>
                <a14:m>
                  <m:oMath xmlns:m="http://schemas.openxmlformats.org/officeDocument/2006/math">
                    <m:r>
                      <a:rPr lang="en-US" altLang="ja-JP" b="0" i="1" smtClean="0">
                        <a:latin typeface="Cambria Math" panose="02040503050406030204" pitchFamily="18" charset="0"/>
                      </a:rPr>
                      <m:t>𝑆</m:t>
                    </m:r>
                    <m:d>
                      <m:dPr>
                        <m:ctrlPr>
                          <a:rPr lang="en-US" altLang="ja-JP" b="0" i="1" smtClean="0">
                            <a:latin typeface="Cambria Math" panose="02040503050406030204" pitchFamily="18" charset="0"/>
                          </a:rPr>
                        </m:ctrlPr>
                      </m:dPr>
                      <m:e>
                        <m:r>
                          <a:rPr lang="en-US" altLang="ja-JP" b="0" i="1" smtClean="0">
                            <a:latin typeface="Cambria Math" panose="02040503050406030204" pitchFamily="18" charset="0"/>
                          </a:rPr>
                          <m:t>0</m:t>
                        </m:r>
                      </m:e>
                    </m:d>
                    <m:r>
                      <a:rPr lang="en-US" altLang="ja-JP" b="0" i="1" smtClean="0">
                        <a:latin typeface="Cambria Math" panose="02040503050406030204" pitchFamily="18" charset="0"/>
                      </a:rPr>
                      <m:t>=199</m:t>
                    </m:r>
                  </m:oMath>
                </a14:m>
                <a:endParaRPr lang="en-US" altLang="ja-JP" dirty="0"/>
              </a:p>
              <a:p>
                <a14:m>
                  <m:oMath xmlns:m="http://schemas.openxmlformats.org/officeDocument/2006/math">
                    <m:r>
                      <a:rPr lang="en-US" altLang="ja-JP" b="0" i="1" smtClean="0">
                        <a:latin typeface="Cambria Math" panose="02040503050406030204" pitchFamily="18" charset="0"/>
                      </a:rPr>
                      <m:t>𝑍</m:t>
                    </m:r>
                    <m:d>
                      <m:dPr>
                        <m:ctrlPr>
                          <a:rPr lang="en-US" altLang="ja-JP" b="0" i="1" smtClean="0">
                            <a:latin typeface="Cambria Math" panose="02040503050406030204" pitchFamily="18" charset="0"/>
                          </a:rPr>
                        </m:ctrlPr>
                      </m:dPr>
                      <m:e>
                        <m:r>
                          <a:rPr lang="en-US" altLang="ja-JP" b="0" i="1" smtClean="0">
                            <a:latin typeface="Cambria Math" panose="02040503050406030204" pitchFamily="18" charset="0"/>
                          </a:rPr>
                          <m:t>0</m:t>
                        </m:r>
                      </m:e>
                    </m:d>
                    <m:r>
                      <a:rPr lang="en-US" altLang="ja-JP" b="0" i="1" smtClean="0">
                        <a:latin typeface="Cambria Math" panose="02040503050406030204" pitchFamily="18" charset="0"/>
                      </a:rPr>
                      <m:t>=1</m:t>
                    </m:r>
                  </m:oMath>
                </a14:m>
                <a:endParaRPr lang="en-US" altLang="ja-JP" b="0" dirty="0"/>
              </a:p>
              <a:p>
                <a14:m>
                  <m:oMath xmlns:m="http://schemas.openxmlformats.org/officeDocument/2006/math">
                    <m:r>
                      <m:rPr>
                        <m:sty m:val="p"/>
                      </m:rPr>
                      <a:rPr lang="en-US" altLang="ja-JP">
                        <a:latin typeface="Cambria Math" panose="02040503050406030204" pitchFamily="18" charset="0"/>
                      </a:rPr>
                      <m:t>D</m:t>
                    </m:r>
                    <m:d>
                      <m:dPr>
                        <m:ctrlPr>
                          <a:rPr lang="en-US" altLang="ja-JP" b="0" i="1" smtClean="0">
                            <a:latin typeface="Cambria Math" panose="02040503050406030204" pitchFamily="18" charset="0"/>
                          </a:rPr>
                        </m:ctrlPr>
                      </m:dPr>
                      <m:e>
                        <m:r>
                          <a:rPr lang="en-US" altLang="ja-JP" b="0" i="1" smtClean="0">
                            <a:latin typeface="Cambria Math" panose="02040503050406030204" pitchFamily="18" charset="0"/>
                          </a:rPr>
                          <m:t>0</m:t>
                        </m:r>
                      </m:e>
                    </m:d>
                    <m:r>
                      <a:rPr lang="en-US" altLang="ja-JP" b="0" i="1" smtClean="0">
                        <a:latin typeface="Cambria Math" panose="02040503050406030204" pitchFamily="18" charset="0"/>
                      </a:rPr>
                      <m:t>=0</m:t>
                    </m:r>
                  </m:oMath>
                </a14:m>
                <a:endParaRPr lang="en-US" altLang="ja-JP" b="0" dirty="0"/>
              </a:p>
              <a:p>
                <a:endParaRPr lang="en-US" altLang="ja-JP" dirty="0"/>
              </a:p>
              <a:p>
                <a:r>
                  <a:rPr lang="en-US" altLang="ja-JP" dirty="0"/>
                  <a:t>SIR</a:t>
                </a:r>
                <a:r>
                  <a:rPr lang="ja-JP" altLang="en-US" dirty="0"/>
                  <a:t>モデルと違い生存者がいなくなり</a:t>
                </a:r>
                <a:r>
                  <a:rPr lang="en-US" altLang="ja-JP" dirty="0"/>
                  <a:t>,</a:t>
                </a:r>
                <a:r>
                  <a:rPr lang="ja-JP" altLang="en-US" dirty="0"/>
                  <a:t>人類がいなくなったことが読み取れる</a:t>
                </a:r>
                <a:endParaRPr lang="en-US" altLang="ja-JP" dirty="0"/>
              </a:p>
              <a:p>
                <a:endParaRPr lang="ja-JP" altLang="en-US" dirty="0"/>
              </a:p>
            </p:txBody>
          </p:sp>
        </mc:Choice>
        <mc:Fallback xmlns="">
          <p:sp>
            <p:nvSpPr>
              <p:cNvPr id="10" name="コンテンツ プレースホルダー 9">
                <a:extLst>
                  <a:ext uri="{FF2B5EF4-FFF2-40B4-BE49-F238E27FC236}">
                    <a16:creationId xmlns:a16="http://schemas.microsoft.com/office/drawing/2014/main" id="{0E4DEA82-3054-4D4E-AF00-C32F1004333E}"/>
                  </a:ext>
                </a:extLst>
              </p:cNvPr>
              <p:cNvSpPr>
                <a:spLocks noGrp="1" noRot="1" noChangeAspect="1" noMove="1" noResize="1" noEditPoints="1" noAdjustHandles="1" noChangeArrowheads="1" noChangeShapeType="1" noTextEdit="1"/>
              </p:cNvSpPr>
              <p:nvPr>
                <p:ph idx="1"/>
              </p:nvPr>
            </p:nvSpPr>
            <p:spPr>
              <a:xfrm>
                <a:off x="838200" y="1825625"/>
                <a:ext cx="4632158" cy="4351338"/>
              </a:xfrm>
              <a:blipFill>
                <a:blip r:embed="rId2"/>
                <a:stretch>
                  <a:fillRect l="-2108" r="-791" b="-1261"/>
                </a:stretch>
              </a:blipFill>
            </p:spPr>
            <p:txBody>
              <a:bodyPr/>
              <a:lstStyle/>
              <a:p>
                <a:r>
                  <a:rPr lang="ja-JP" altLang="en-US">
                    <a:noFill/>
                  </a:rPr>
                  <a:t> </a:t>
                </a:r>
              </a:p>
            </p:txBody>
          </p:sp>
        </mc:Fallback>
      </mc:AlternateContent>
      <p:pic>
        <p:nvPicPr>
          <p:cNvPr id="4" name="図 3">
            <a:extLst>
              <a:ext uri="{FF2B5EF4-FFF2-40B4-BE49-F238E27FC236}">
                <a16:creationId xmlns:a16="http://schemas.microsoft.com/office/drawing/2014/main" id="{BCEC0439-8CF9-4DAA-AD89-61C3BF04ABD9}"/>
              </a:ext>
            </a:extLst>
          </p:cNvPr>
          <p:cNvPicPr>
            <a:picLocks noChangeAspect="1"/>
          </p:cNvPicPr>
          <p:nvPr/>
        </p:nvPicPr>
        <p:blipFill>
          <a:blip r:embed="rId3"/>
          <a:stretch>
            <a:fillRect/>
          </a:stretch>
        </p:blipFill>
        <p:spPr>
          <a:xfrm>
            <a:off x="5470358" y="2086984"/>
            <a:ext cx="6376969" cy="3828620"/>
          </a:xfrm>
          <a:prstGeom prst="rect">
            <a:avLst/>
          </a:prstGeom>
        </p:spPr>
      </p:pic>
      <p:sp>
        <p:nvSpPr>
          <p:cNvPr id="3" name="スライド番号プレースホルダー 2">
            <a:extLst>
              <a:ext uri="{FF2B5EF4-FFF2-40B4-BE49-F238E27FC236}">
                <a16:creationId xmlns:a16="http://schemas.microsoft.com/office/drawing/2014/main" id="{2CFDEB3F-927D-4034-B992-40535FFA1D3A}"/>
              </a:ext>
            </a:extLst>
          </p:cNvPr>
          <p:cNvSpPr>
            <a:spLocks noGrp="1"/>
          </p:cNvSpPr>
          <p:nvPr>
            <p:ph type="sldNum" sz="quarter" idx="12"/>
          </p:nvPr>
        </p:nvSpPr>
        <p:spPr/>
        <p:txBody>
          <a:bodyPr/>
          <a:lstStyle/>
          <a:p>
            <a:fld id="{24592721-5F13-4DAD-AD33-D808C4D81226}" type="slidenum">
              <a:rPr kumimoji="1" lang="ja-JP" altLang="en-US" smtClean="0"/>
              <a:t>8</a:t>
            </a:fld>
            <a:endParaRPr kumimoji="1" lang="ja-JP" altLang="en-US"/>
          </a:p>
        </p:txBody>
      </p:sp>
    </p:spTree>
    <p:extLst>
      <p:ext uri="{BB962C8B-B14F-4D97-AF65-F5344CB8AC3E}">
        <p14:creationId xmlns:p14="http://schemas.microsoft.com/office/powerpoint/2010/main" val="3293373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135479-8024-40DA-87FF-19E3EB170D29}"/>
              </a:ext>
            </a:extLst>
          </p:cNvPr>
          <p:cNvSpPr>
            <a:spLocks noGrp="1"/>
          </p:cNvSpPr>
          <p:nvPr>
            <p:ph type="title"/>
          </p:nvPr>
        </p:nvSpPr>
        <p:spPr/>
        <p:txBody>
          <a:bodyPr/>
          <a:lstStyle/>
          <a:p>
            <a:r>
              <a:rPr kumimoji="1" lang="ja-JP" altLang="en-US" dirty="0"/>
              <a:t>ゾンビの拡がり</a:t>
            </a:r>
          </a:p>
        </p:txBody>
      </p:sp>
      <p:sp>
        <p:nvSpPr>
          <p:cNvPr id="3" name="コンテンツ プレースホルダー 2">
            <a:extLst>
              <a:ext uri="{FF2B5EF4-FFF2-40B4-BE49-F238E27FC236}">
                <a16:creationId xmlns:a16="http://schemas.microsoft.com/office/drawing/2014/main" id="{C495D694-D544-4240-9F3C-7BD0FD3142A8}"/>
              </a:ext>
            </a:extLst>
          </p:cNvPr>
          <p:cNvSpPr>
            <a:spLocks noGrp="1"/>
          </p:cNvSpPr>
          <p:nvPr>
            <p:ph idx="1"/>
          </p:nvPr>
        </p:nvSpPr>
        <p:spPr/>
        <p:txBody>
          <a:bodyPr>
            <a:normAutofit/>
          </a:bodyPr>
          <a:lstStyle/>
          <a:p>
            <a:r>
              <a:rPr lang="ja-JP" altLang="en-US" dirty="0"/>
              <a:t>本研究では先行研究にならい</a:t>
            </a:r>
            <a:r>
              <a:rPr lang="en-US" altLang="ja-JP" dirty="0"/>
              <a:t>,</a:t>
            </a:r>
            <a:r>
              <a:rPr lang="ja-JP" altLang="en-US" dirty="0"/>
              <a:t>空間的な拡がりを持たせ</a:t>
            </a:r>
            <a:r>
              <a:rPr lang="en-US" altLang="ja-JP" dirty="0"/>
              <a:t>,</a:t>
            </a:r>
            <a:r>
              <a:rPr lang="ja-JP" altLang="en-US" dirty="0"/>
              <a:t>伝播現象を扱うことにする</a:t>
            </a:r>
          </a:p>
          <a:p>
            <a:r>
              <a:rPr lang="ja-JP" altLang="en-US" dirty="0"/>
              <a:t>そのために差分化されたモデル方程式を以下の要領量で与える</a:t>
            </a:r>
            <a:endParaRPr lang="en-US" altLang="ja-JP" dirty="0"/>
          </a:p>
          <a:p>
            <a:r>
              <a:rPr lang="ja-JP" altLang="en-US" dirty="0"/>
              <a:t>そのため応用として任意の地点にゾンビ </a:t>
            </a:r>
            <a:r>
              <a:rPr lang="en-US" altLang="ja-JP" dirty="0"/>
              <a:t>Z </a:t>
            </a:r>
            <a:r>
              <a:rPr lang="ja-JP" altLang="en-US" dirty="0"/>
              <a:t>を配置し</a:t>
            </a:r>
            <a:r>
              <a:rPr lang="en-US" altLang="ja-JP" dirty="0"/>
              <a:t>,2 </a:t>
            </a:r>
            <a:r>
              <a:rPr lang="ja-JP" altLang="en-US" dirty="0"/>
              <a:t>次元に広がりをもつ分布を与え</a:t>
            </a:r>
            <a:r>
              <a:rPr lang="en-US" altLang="ja-JP" dirty="0"/>
              <a:t>,</a:t>
            </a:r>
            <a:r>
              <a:rPr lang="ja-JP" altLang="en-US" dirty="0"/>
              <a:t>拡大していく様子をシミュレーションする</a:t>
            </a:r>
            <a:endParaRPr lang="en-US" altLang="ja-JP" dirty="0"/>
          </a:p>
          <a:p>
            <a:r>
              <a:rPr lang="ja-JP" altLang="en-US" dirty="0"/>
              <a:t>差分法を用いて生存者 </a:t>
            </a:r>
            <a:r>
              <a:rPr lang="en-US" altLang="ja-JP" dirty="0"/>
              <a:t>S,</a:t>
            </a:r>
            <a:r>
              <a:rPr lang="ja-JP" altLang="en-US" dirty="0"/>
              <a:t>ゾンビ </a:t>
            </a:r>
            <a:r>
              <a:rPr lang="en-US" altLang="ja-JP" dirty="0"/>
              <a:t>Z,</a:t>
            </a:r>
            <a:r>
              <a:rPr lang="ja-JP" altLang="en-US" dirty="0"/>
              <a:t>死者 </a:t>
            </a:r>
            <a:r>
              <a:rPr lang="en-US" altLang="ja-JP" dirty="0"/>
              <a:t>D </a:t>
            </a:r>
            <a:r>
              <a:rPr lang="ja-JP" altLang="en-US" dirty="0"/>
              <a:t>を配列として考える</a:t>
            </a:r>
            <a:endParaRPr lang="en-US" altLang="ja-JP" dirty="0"/>
          </a:p>
          <a:p>
            <a:r>
              <a:rPr lang="ja-JP" altLang="en-US" dirty="0"/>
              <a:t>実際に任意のマス上でシミュレーションを行った</a:t>
            </a:r>
            <a:r>
              <a:rPr lang="en-US" altLang="ja-JP" dirty="0"/>
              <a:t>.</a:t>
            </a:r>
            <a:r>
              <a:rPr lang="ja-JP" altLang="en-US" dirty="0"/>
              <a:t>また周りのマスの影響は</a:t>
            </a:r>
            <a:r>
              <a:rPr lang="en-US" altLang="ja-JP" dirty="0"/>
              <a:t>,</a:t>
            </a:r>
            <a:r>
              <a:rPr lang="ja-JP" altLang="en-US" dirty="0"/>
              <a:t>以下式のように設定した</a:t>
            </a:r>
            <a:endParaRPr lang="de-DE" altLang="ja-JP" dirty="0"/>
          </a:p>
        </p:txBody>
      </p:sp>
      <p:sp>
        <p:nvSpPr>
          <p:cNvPr id="4" name="スライド番号プレースホルダー 3">
            <a:extLst>
              <a:ext uri="{FF2B5EF4-FFF2-40B4-BE49-F238E27FC236}">
                <a16:creationId xmlns:a16="http://schemas.microsoft.com/office/drawing/2014/main" id="{06DEE27C-F3BC-4E73-87B1-037BA94A7891}"/>
              </a:ext>
            </a:extLst>
          </p:cNvPr>
          <p:cNvSpPr>
            <a:spLocks noGrp="1"/>
          </p:cNvSpPr>
          <p:nvPr>
            <p:ph type="sldNum" sz="quarter" idx="12"/>
          </p:nvPr>
        </p:nvSpPr>
        <p:spPr/>
        <p:txBody>
          <a:bodyPr/>
          <a:lstStyle/>
          <a:p>
            <a:fld id="{24592721-5F13-4DAD-AD33-D808C4D81226}" type="slidenum">
              <a:rPr kumimoji="1" lang="ja-JP" altLang="en-US" smtClean="0"/>
              <a:t>9</a:t>
            </a:fld>
            <a:endParaRPr kumimoji="1" lang="ja-JP" altLang="en-US"/>
          </a:p>
        </p:txBody>
      </p:sp>
    </p:spTree>
    <p:extLst>
      <p:ext uri="{BB962C8B-B14F-4D97-AF65-F5344CB8AC3E}">
        <p14:creationId xmlns:p14="http://schemas.microsoft.com/office/powerpoint/2010/main" val="120362511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846</TotalTime>
  <Words>1427</Words>
  <Application>Microsoft Office PowerPoint</Application>
  <PresentationFormat>ワイド画面</PresentationFormat>
  <Paragraphs>149</Paragraphs>
  <Slides>27</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27</vt:i4>
      </vt:variant>
    </vt:vector>
  </HeadingPairs>
  <TitlesOfParts>
    <vt:vector size="32" baseType="lpstr">
      <vt:lpstr>游ゴシック</vt:lpstr>
      <vt:lpstr>游ゴシック Light</vt:lpstr>
      <vt:lpstr>Arial</vt:lpstr>
      <vt:lpstr>Cambria Math</vt:lpstr>
      <vt:lpstr>Office テーマ</vt:lpstr>
      <vt:lpstr>伝染病拡大予測モデルを応用したゾンビ 拡大のシミュレーション</vt:lpstr>
      <vt:lpstr>目的・概要</vt:lpstr>
      <vt:lpstr>SIRモデルとは</vt:lpstr>
      <vt:lpstr>SIRモデル方程式</vt:lpstr>
      <vt:lpstr>SIRモデルの推移例</vt:lpstr>
      <vt:lpstr>ゾンビ感染シミュレーションの先行研究</vt:lpstr>
      <vt:lpstr>SZDモデルとは</vt:lpstr>
      <vt:lpstr>SZDモデルの推移例</vt:lpstr>
      <vt:lpstr>ゾンビの拡がり</vt:lpstr>
      <vt:lpstr>周りの影響式と図(1)</vt:lpstr>
      <vt:lpstr>ゾンビの拡がり</vt:lpstr>
      <vt:lpstr>周りの影響式と図(2)</vt:lpstr>
      <vt:lpstr>御堂筋線の簡易的再現</vt:lpstr>
      <vt:lpstr>御堂筋線の簡易的再現(生存者)</vt:lpstr>
      <vt:lpstr>環状線の簡易的再現</vt:lpstr>
      <vt:lpstr>環状線の簡易的表現(生存者)</vt:lpstr>
      <vt:lpstr>潜伏感染者の追加</vt:lpstr>
      <vt:lpstr>仮想の大阪の作成</vt:lpstr>
      <vt:lpstr>人口分布</vt:lpstr>
      <vt:lpstr>影響力の設定</vt:lpstr>
      <vt:lpstr>人口分布</vt:lpstr>
      <vt:lpstr>梅田からゾンビが発生した場合のゾンビの拡がり</vt:lpstr>
      <vt:lpstr>梅田の人口推移</vt:lpstr>
      <vt:lpstr>長尾からゾンビが発生した場合のゾンビの拡がり</vt:lpstr>
      <vt:lpstr>長尾の人口推移</vt:lpstr>
      <vt:lpstr>まとめ</vt:lpstr>
      <vt:lpstr>補助資料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伝染病拡大予測モデルを応用したゾンビ 拡大のシミュレーション</dc:title>
  <dc:creator>山﨑　雄貴</dc:creator>
  <cp:lastModifiedBy>山﨑　雄貴</cp:lastModifiedBy>
  <cp:revision>57</cp:revision>
  <dcterms:created xsi:type="dcterms:W3CDTF">2020-02-05T06:22:26Z</dcterms:created>
  <dcterms:modified xsi:type="dcterms:W3CDTF">2020-02-13T20:12:36Z</dcterms:modified>
</cp:coreProperties>
</file>