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6" r:id="rId2"/>
    <p:sldId id="257" r:id="rId3"/>
    <p:sldId id="260" r:id="rId4"/>
    <p:sldId id="262" r:id="rId5"/>
    <p:sldId id="258" r:id="rId6"/>
    <p:sldId id="261" r:id="rId7"/>
    <p:sldId id="263" r:id="rId8"/>
    <p:sldId id="264" r:id="rId9"/>
    <p:sldId id="259" r:id="rId10"/>
    <p:sldId id="266"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4" autoAdjust="0"/>
    <p:restoredTop sz="94660"/>
  </p:normalViewPr>
  <p:slideViewPr>
    <p:cSldViewPr>
      <p:cViewPr>
        <p:scale>
          <a:sx n="80" d="100"/>
          <a:sy n="80" d="100"/>
        </p:scale>
        <p:origin x="-330" y="6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5973789-DA38-4A56-8787-C4A3187A987E}" type="datetimeFigureOut">
              <a:rPr kumimoji="1" lang="ja-JP" altLang="en-US" smtClean="0"/>
              <a:t>2014/2/12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991475" y="6429375"/>
            <a:ext cx="876300" cy="292100"/>
          </a:xfrm>
        </p:spPr>
        <p:txBody>
          <a:bodyPr/>
          <a:lstStyle/>
          <a:p>
            <a:fld id="{A5DBEDFC-C0C2-4D87-8379-1018137CBA91}" type="slidenum">
              <a:rPr kumimoji="1" lang="ja-JP" altLang="en-US" smtClean="0"/>
              <a:t>‹#›</a:t>
            </a:fld>
            <a:endParaRPr kumimoji="1" lang="ja-JP"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ja-JP" altLang="en-US" smtClean="0"/>
              <a:t>マスター タイトルの書式設定</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5973789-DA38-4A56-8787-C4A3187A987E}" type="datetimeFigureOut">
              <a:rPr kumimoji="1" lang="ja-JP" altLang="en-US" smtClean="0"/>
              <a:t>2014/2/12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5973789-DA38-4A56-8787-C4A3187A987E}" type="datetimeFigureOut">
              <a:rPr kumimoji="1" lang="ja-JP" altLang="en-US" smtClean="0"/>
              <a:t>2014/2/12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5973789-DA38-4A56-8787-C4A3187A987E}" type="datetimeFigureOut">
              <a:rPr kumimoji="1" lang="ja-JP" altLang="en-US" smtClean="0"/>
              <a:t>2014/2/12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5973789-DA38-4A56-8787-C4A3187A987E}" type="datetimeFigureOut">
              <a:rPr kumimoji="1" lang="ja-JP" altLang="en-US" smtClean="0"/>
              <a:t>2014/2/12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ja-JP" altLang="en-US" smtClean="0"/>
              <a:t>マスター タイトルの書式設定</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973789-DA38-4A56-8787-C4A3187A987E}" type="datetimeFigureOut">
              <a:rPr kumimoji="1" lang="ja-JP" altLang="en-US" smtClean="0"/>
              <a:t>2014/2/12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5973789-DA38-4A56-8787-C4A3187A987E}" type="datetimeFigureOut">
              <a:rPr kumimoji="1" lang="ja-JP" altLang="en-US" smtClean="0"/>
              <a:t>2014/2/12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5973789-DA38-4A56-8787-C4A3187A987E}" type="datetimeFigureOut">
              <a:rPr kumimoji="1" lang="ja-JP" altLang="en-US" smtClean="0"/>
              <a:t>2014/2/12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3789-DA38-4A56-8787-C4A3187A987E}" type="datetimeFigureOut">
              <a:rPr kumimoji="1" lang="ja-JP" altLang="en-US" smtClean="0"/>
              <a:t>2014/2/12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5973789-DA38-4A56-8787-C4A3187A987E}" type="datetimeFigureOut">
              <a:rPr kumimoji="1" lang="ja-JP" altLang="en-US" smtClean="0"/>
              <a:t>2014/2/12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ja-JP" altLang="en-US" smtClean="0"/>
              <a:t>マスター タイトルの書式設定</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ja-JP" altLang="en-US" smtClean="0"/>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5973789-DA38-4A56-8787-C4A3187A987E}" type="datetimeFigureOut">
              <a:rPr kumimoji="1" lang="ja-JP" altLang="en-US" smtClean="0"/>
              <a:t>2014/2/12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BEDFC-C0C2-4D87-8379-1018137CBA91}" type="slidenum">
              <a:rPr kumimoji="1" lang="ja-JP" altLang="en-US" smtClean="0"/>
              <a:t>‹#›</a:t>
            </a:fld>
            <a:endParaRPr kumimoji="1" lang="ja-JP"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ja-JP" altLang="en-US" smtClean="0"/>
              <a:t>マスター タイトルの書式設定</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5973789-DA38-4A56-8787-C4A3187A987E}" type="datetimeFigureOut">
              <a:rPr kumimoji="1" lang="ja-JP" altLang="en-US" smtClean="0"/>
              <a:t>2014/2/12</a:t>
            </a:fld>
            <a:endParaRPr kumimoji="1" lang="ja-JP"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5DBEDFC-C0C2-4D87-8379-1018137CBA9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spcBef>
          <a:spcPts val="400"/>
        </a:spcBef>
        <a:buNone/>
        <a:defRPr kumimoji="1"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kumimoji="1"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kumimoji="1"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kumimoji="1"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kumimoji="1"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kumimoji="1"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79912" y="3356992"/>
            <a:ext cx="5120640" cy="505470"/>
          </a:xfrm>
        </p:spPr>
        <p:txBody>
          <a:bodyPr/>
          <a:lstStyle/>
          <a:p>
            <a:r>
              <a:rPr lang="en-US" altLang="ja-JP" dirty="0" smtClean="0">
                <a:latin typeface="+mj-ea"/>
                <a:ea typeface="+mj-ea"/>
              </a:rPr>
              <a:t>C10-056</a:t>
            </a:r>
            <a:r>
              <a:rPr lang="ja-JP" altLang="en-US" dirty="0">
                <a:latin typeface="+mj-ea"/>
                <a:ea typeface="+mj-ea"/>
              </a:rPr>
              <a:t> </a:t>
            </a:r>
            <a:r>
              <a:rPr lang="ja-JP" altLang="en-US" dirty="0" smtClean="0">
                <a:latin typeface="+mj-ea"/>
                <a:ea typeface="+mj-ea"/>
              </a:rPr>
              <a:t>高原夏海</a:t>
            </a:r>
            <a:endParaRPr kumimoji="1" lang="ja-JP" altLang="en-US" dirty="0">
              <a:latin typeface="+mj-ea"/>
              <a:ea typeface="+mj-ea"/>
            </a:endParaRPr>
          </a:p>
        </p:txBody>
      </p:sp>
      <p:sp>
        <p:nvSpPr>
          <p:cNvPr id="2" name="タイトル 1"/>
          <p:cNvSpPr>
            <a:spLocks noGrp="1"/>
          </p:cNvSpPr>
          <p:nvPr>
            <p:ph type="title"/>
          </p:nvPr>
        </p:nvSpPr>
        <p:spPr>
          <a:xfrm>
            <a:off x="3707904" y="1268760"/>
            <a:ext cx="5120640" cy="2020800"/>
          </a:xfrm>
        </p:spPr>
        <p:txBody>
          <a:bodyPr>
            <a:normAutofit/>
          </a:bodyPr>
          <a:lstStyle/>
          <a:p>
            <a:r>
              <a:rPr lang="ja-JP" altLang="en-US" sz="3600" dirty="0" smtClean="0">
                <a:latin typeface="+mj-ea"/>
              </a:rPr>
              <a:t>漫画キャラクターの</a:t>
            </a:r>
            <a:r>
              <a:rPr lang="en-US" altLang="ja-JP" sz="3600" dirty="0" smtClean="0">
                <a:latin typeface="+mj-ea"/>
              </a:rPr>
              <a:t/>
            </a:r>
            <a:br>
              <a:rPr lang="en-US" altLang="ja-JP" sz="3600" dirty="0" smtClean="0">
                <a:latin typeface="+mj-ea"/>
              </a:rPr>
            </a:br>
            <a:r>
              <a:rPr lang="ja-JP" altLang="en-US" sz="3600" dirty="0" smtClean="0">
                <a:latin typeface="+mj-ea"/>
              </a:rPr>
              <a:t>顔データによる</a:t>
            </a:r>
            <a:r>
              <a:rPr lang="en-US" altLang="ja-JP" sz="3600" dirty="0" smtClean="0">
                <a:latin typeface="+mj-ea"/>
              </a:rPr>
              <a:t/>
            </a:r>
            <a:br>
              <a:rPr lang="en-US" altLang="ja-JP" sz="3600" dirty="0" smtClean="0">
                <a:latin typeface="+mj-ea"/>
              </a:rPr>
            </a:br>
            <a:r>
              <a:rPr lang="ja-JP" altLang="en-US" sz="3600" dirty="0" smtClean="0">
                <a:latin typeface="+mj-ea"/>
              </a:rPr>
              <a:t>作者判別の可能性</a:t>
            </a:r>
            <a:endParaRPr kumimoji="1" lang="ja-JP" altLang="en-US" sz="3600" dirty="0">
              <a:latin typeface="+mj-ea"/>
            </a:endParaRPr>
          </a:p>
        </p:txBody>
      </p:sp>
    </p:spTree>
    <p:extLst>
      <p:ext uri="{BB962C8B-B14F-4D97-AF65-F5344CB8AC3E}">
        <p14:creationId xmlns:p14="http://schemas.microsoft.com/office/powerpoint/2010/main" val="88116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メモ</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ja-JP" altLang="en-US" sz="1800" dirty="0" smtClean="0"/>
              <a:t>少女漫画　</a:t>
            </a:r>
            <a:r>
              <a:rPr kumimoji="1" lang="en-US" altLang="ja-JP" sz="1800" dirty="0" smtClean="0"/>
              <a:t>28</a:t>
            </a:r>
            <a:r>
              <a:rPr kumimoji="1" lang="ja-JP" altLang="en-US" sz="1800" dirty="0" smtClean="0"/>
              <a:t>作家</a:t>
            </a:r>
            <a:r>
              <a:rPr kumimoji="1" lang="en-US" altLang="ja-JP" sz="1800" dirty="0" smtClean="0"/>
              <a:t>60</a:t>
            </a:r>
            <a:r>
              <a:rPr kumimoji="1" lang="ja-JP" altLang="en-US" sz="1800" dirty="0" smtClean="0"/>
              <a:t>キャラクター</a:t>
            </a:r>
            <a:endParaRPr kumimoji="1" lang="en-US" altLang="ja-JP" sz="1800" dirty="0" smtClean="0"/>
          </a:p>
          <a:p>
            <a:r>
              <a:rPr lang="ja-JP" altLang="en-US" sz="1800" dirty="0"/>
              <a:t>少年</a:t>
            </a:r>
            <a:r>
              <a:rPr lang="ja-JP" altLang="en-US" sz="1800" dirty="0" smtClean="0"/>
              <a:t>漫画　</a:t>
            </a:r>
            <a:r>
              <a:rPr lang="en-US" altLang="ja-JP" sz="1800" dirty="0" smtClean="0"/>
              <a:t>28</a:t>
            </a:r>
            <a:r>
              <a:rPr lang="ja-JP" altLang="en-US" sz="1800" dirty="0" smtClean="0"/>
              <a:t>作家</a:t>
            </a:r>
            <a:r>
              <a:rPr lang="en-US" altLang="ja-JP" sz="1800" dirty="0" smtClean="0"/>
              <a:t>64</a:t>
            </a:r>
            <a:r>
              <a:rPr lang="ja-JP" altLang="en-US" sz="1800" dirty="0" smtClean="0"/>
              <a:t>キャラクター</a:t>
            </a:r>
            <a:endParaRPr lang="en-US" altLang="ja-JP" sz="1800" dirty="0" smtClean="0"/>
          </a:p>
          <a:p>
            <a:endParaRPr kumimoji="1" lang="ja-JP" altLang="en-US" sz="1800" dirty="0"/>
          </a:p>
        </p:txBody>
      </p:sp>
    </p:spTree>
    <p:extLst>
      <p:ext uri="{BB962C8B-B14F-4D97-AF65-F5344CB8AC3E}">
        <p14:creationId xmlns:p14="http://schemas.microsoft.com/office/powerpoint/2010/main" val="1249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背景・目的</a:t>
            </a:r>
            <a:endParaRPr kumimoji="1" lang="ja-JP" altLang="en-US" dirty="0"/>
          </a:p>
        </p:txBody>
      </p:sp>
      <p:sp>
        <p:nvSpPr>
          <p:cNvPr id="3" name="コンテンツ プレースホルダー 2"/>
          <p:cNvSpPr>
            <a:spLocks noGrp="1"/>
          </p:cNvSpPr>
          <p:nvPr>
            <p:ph sz="quarter" idx="13"/>
          </p:nvPr>
        </p:nvSpPr>
        <p:spPr/>
        <p:txBody>
          <a:bodyPr/>
          <a:lstStyle/>
          <a:p>
            <a:endParaRPr lang="en-US" altLang="ja-JP" sz="2400" dirty="0"/>
          </a:p>
          <a:p>
            <a:endParaRPr kumimoji="1" lang="en-US" altLang="ja-JP" sz="2400" dirty="0" smtClean="0"/>
          </a:p>
          <a:p>
            <a:endParaRPr lang="en-US" altLang="ja-JP" sz="2400" dirty="0"/>
          </a:p>
          <a:p>
            <a:r>
              <a:rPr kumimoji="1" lang="ja-JP" altLang="en-US" sz="2400" dirty="0" smtClean="0"/>
              <a:t>作者</a:t>
            </a:r>
            <a:r>
              <a:rPr kumimoji="1" lang="ja-JP" altLang="en-US" sz="2400" dirty="0" smtClean="0"/>
              <a:t>の判別または少年・少女漫画などの特徴を顔データから</a:t>
            </a:r>
            <a:r>
              <a:rPr lang="ja-JP" altLang="en-US" sz="2400" dirty="0"/>
              <a:t>　</a:t>
            </a:r>
            <a:r>
              <a:rPr kumimoji="1" lang="ja-JP" altLang="en-US" sz="2400" dirty="0" smtClean="0"/>
              <a:t>読み取ることが可能かどうかを調べる</a:t>
            </a:r>
            <a:endParaRPr kumimoji="1" lang="en-US" altLang="ja-JP" sz="2400" dirty="0" smtClean="0"/>
          </a:p>
          <a:p>
            <a:endParaRPr lang="en-US" altLang="ja-JP" sz="2400" dirty="0"/>
          </a:p>
          <a:p>
            <a:endParaRPr kumimoji="1" lang="en-US" altLang="ja-JP" sz="2400" dirty="0" smtClean="0"/>
          </a:p>
          <a:p>
            <a:endParaRPr lang="en-US" altLang="ja-JP" dirty="0"/>
          </a:p>
          <a:p>
            <a:endParaRPr kumimoji="1" lang="ja-JP" altLang="en-US" dirty="0"/>
          </a:p>
        </p:txBody>
      </p:sp>
    </p:spTree>
    <p:extLst>
      <p:ext uri="{BB962C8B-B14F-4D97-AF65-F5344CB8AC3E}">
        <p14:creationId xmlns:p14="http://schemas.microsoft.com/office/powerpoint/2010/main" val="342171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測定：</a:t>
            </a:r>
            <a:r>
              <a:rPr lang="ja-JP" altLang="en-US" sz="3200" dirty="0" smtClean="0"/>
              <a:t>方法</a:t>
            </a:r>
            <a:endParaRPr kumimoji="1" lang="ja-JP" altLang="en-US" sz="3200" dirty="0"/>
          </a:p>
        </p:txBody>
      </p:sp>
      <p:sp>
        <p:nvSpPr>
          <p:cNvPr id="3" name="コンテンツ プレースホルダー 2"/>
          <p:cNvSpPr>
            <a:spLocks noGrp="1"/>
          </p:cNvSpPr>
          <p:nvPr>
            <p:ph sz="quarter" idx="13"/>
          </p:nvPr>
        </p:nvSpPr>
        <p:spPr/>
        <p:txBody>
          <a:bodyPr>
            <a:normAutofit/>
          </a:bodyPr>
          <a:lstStyle/>
          <a:p>
            <a:endParaRPr kumimoji="1" lang="en-US" altLang="ja-JP" sz="2400" dirty="0" smtClean="0"/>
          </a:p>
          <a:p>
            <a:r>
              <a:rPr kumimoji="1" lang="ja-JP" altLang="en-US" sz="2400" dirty="0" smtClean="0"/>
              <a:t>ジャンプ・マガジン・サンデー・りぼん・ちゃお・なかよしなどの代表的な漫画雑誌</a:t>
            </a:r>
            <a:r>
              <a:rPr lang="ja-JP" altLang="en-US" sz="2400" dirty="0" smtClean="0"/>
              <a:t>で連載している作品・作者</a:t>
            </a:r>
            <a:endParaRPr kumimoji="1" lang="en-US" altLang="ja-JP" sz="2400" dirty="0" smtClean="0"/>
          </a:p>
          <a:p>
            <a:endParaRPr lang="en-US" altLang="ja-JP" sz="2400" dirty="0" smtClean="0"/>
          </a:p>
          <a:p>
            <a:r>
              <a:rPr lang="ja-JP" altLang="en-US" sz="2400" dirty="0" smtClean="0"/>
              <a:t>任意の箇所の長さを作成したプログラムで測り</a:t>
            </a:r>
            <a:endParaRPr lang="en-US" altLang="ja-JP" sz="2400" dirty="0"/>
          </a:p>
          <a:p>
            <a:pPr marL="0" indent="0">
              <a:buNone/>
            </a:pPr>
            <a:r>
              <a:rPr lang="ja-JP" altLang="en-US" sz="2400" dirty="0" smtClean="0"/>
              <a:t>　分布図やデンドログラムを作成</a:t>
            </a:r>
            <a:endParaRPr lang="en-US" altLang="ja-JP" sz="2400" dirty="0"/>
          </a:p>
          <a:p>
            <a:endParaRPr lang="en-US" altLang="ja-JP" sz="2400" dirty="0"/>
          </a:p>
          <a:p>
            <a:endParaRPr lang="en-US" altLang="ja-JP" dirty="0"/>
          </a:p>
        </p:txBody>
      </p:sp>
    </p:spTree>
    <p:extLst>
      <p:ext uri="{BB962C8B-B14F-4D97-AF65-F5344CB8AC3E}">
        <p14:creationId xmlns:p14="http://schemas.microsoft.com/office/powerpoint/2010/main" val="1152376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測定：</a:t>
            </a:r>
            <a:r>
              <a:rPr kumimoji="1" lang="ja-JP" altLang="en-US" sz="3200" dirty="0" smtClean="0"/>
              <a:t>測定する箇所</a:t>
            </a:r>
            <a:endParaRPr kumimoji="1" lang="ja-JP" altLang="en-US" sz="3200" dirty="0"/>
          </a:p>
        </p:txBody>
      </p:sp>
      <p:sp>
        <p:nvSpPr>
          <p:cNvPr id="3" name="コンテンツ プレースホルダー 2"/>
          <p:cNvSpPr>
            <a:spLocks noGrp="1"/>
          </p:cNvSpPr>
          <p:nvPr>
            <p:ph sz="quarter" idx="13"/>
          </p:nvPr>
        </p:nvSpPr>
        <p:spPr/>
        <p:txBody>
          <a:bodyPr/>
          <a:lstStyle/>
          <a:p>
            <a:endParaRPr kumimoji="1" lang="en-US" altLang="ja-JP" dirty="0" smtClean="0"/>
          </a:p>
          <a:p>
            <a:pPr marL="799402" lvl="2" indent="-457200">
              <a:buFont typeface="+mj-ea"/>
              <a:buAutoNum type="circleNumDbPlain"/>
            </a:pPr>
            <a:endParaRPr lang="en-US" altLang="ja-JP" sz="2200" dirty="0" smtClean="0"/>
          </a:p>
          <a:p>
            <a:pPr marL="799402" lvl="2" indent="-457200">
              <a:buFont typeface="+mj-ea"/>
              <a:buAutoNum type="circleNumDbPlain"/>
            </a:pPr>
            <a:r>
              <a:rPr lang="ja-JP" altLang="en-US" sz="2200" dirty="0" smtClean="0"/>
              <a:t>顔の横の長さ</a:t>
            </a:r>
            <a:endParaRPr lang="en-US" altLang="ja-JP" sz="2200" dirty="0" smtClean="0"/>
          </a:p>
          <a:p>
            <a:pPr marL="799402" lvl="2" indent="-457200">
              <a:buFont typeface="+mj-ea"/>
              <a:buAutoNum type="circleNumDbPlain"/>
            </a:pPr>
            <a:r>
              <a:rPr kumimoji="1" lang="ja-JP" altLang="en-US" sz="2200" dirty="0" smtClean="0"/>
              <a:t>目の縦の長さ</a:t>
            </a:r>
            <a:endParaRPr kumimoji="1" lang="en-US" altLang="ja-JP" sz="2200" dirty="0" smtClean="0"/>
          </a:p>
          <a:p>
            <a:pPr marL="799402" lvl="2" indent="-457200">
              <a:buFont typeface="+mj-ea"/>
              <a:buAutoNum type="circleNumDbPlain"/>
            </a:pPr>
            <a:r>
              <a:rPr kumimoji="1" lang="ja-JP" altLang="en-US" sz="2200" dirty="0" smtClean="0"/>
              <a:t>目の横の長さ</a:t>
            </a:r>
            <a:endParaRPr kumimoji="1" lang="en-US" altLang="ja-JP" sz="2200" dirty="0" smtClean="0"/>
          </a:p>
          <a:p>
            <a:pPr marL="799402" lvl="2" indent="-457200">
              <a:buFont typeface="+mj-ea"/>
              <a:buAutoNum type="circleNumDbPlain"/>
            </a:pPr>
            <a:r>
              <a:rPr lang="ja-JP" altLang="en-US" sz="2200" dirty="0" smtClean="0"/>
              <a:t>目と</a:t>
            </a:r>
            <a:r>
              <a:rPr lang="ja-JP" altLang="en-US" sz="2200" dirty="0"/>
              <a:t>目</a:t>
            </a:r>
            <a:r>
              <a:rPr lang="ja-JP" altLang="en-US" sz="2200" dirty="0" smtClean="0"/>
              <a:t>の間の長さ</a:t>
            </a:r>
            <a:endParaRPr lang="en-US" altLang="ja-JP" sz="2200" dirty="0" smtClean="0"/>
          </a:p>
          <a:p>
            <a:pPr marL="799402" lvl="2" indent="-457200">
              <a:buFont typeface="+mj-ea"/>
              <a:buAutoNum type="circleNumDbPlain"/>
            </a:pPr>
            <a:r>
              <a:rPr kumimoji="1" lang="ja-JP" altLang="en-US" sz="2200" dirty="0" smtClean="0"/>
              <a:t>鼻から顎までの長さ</a:t>
            </a:r>
            <a:endParaRPr kumimoji="1" lang="en-US" altLang="ja-JP" sz="2200" dirty="0" smtClean="0"/>
          </a:p>
          <a:p>
            <a:pPr marL="799402" lvl="2" indent="-457200">
              <a:buFont typeface="+mj-ea"/>
              <a:buAutoNum type="circleNumDbPlain"/>
            </a:pPr>
            <a:r>
              <a:rPr lang="ja-JP" altLang="en-US" sz="2200" dirty="0" smtClean="0"/>
              <a:t>目から顎までの長さ</a:t>
            </a:r>
            <a:endParaRPr lang="en-US" altLang="ja-JP" sz="2200" dirty="0" smtClean="0"/>
          </a:p>
          <a:p>
            <a:pPr marL="799402" lvl="2" indent="-457200">
              <a:buFont typeface="+mj-ea"/>
              <a:buAutoNum type="circleNumDbPlain"/>
            </a:pPr>
            <a:r>
              <a:rPr kumimoji="1" lang="ja-JP" altLang="en-US" sz="2200" dirty="0" smtClean="0"/>
              <a:t>顎の角度</a:t>
            </a:r>
            <a:endParaRPr kumimoji="1" lang="ja-JP" altLang="en-US" sz="2200" dirty="0"/>
          </a:p>
        </p:txBody>
      </p:sp>
      <p:pic>
        <p:nvPicPr>
          <p:cNvPr id="2051" name="Picture 3" descr="F:\卒論\o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185" y="1525855"/>
            <a:ext cx="2808312" cy="403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0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27" y="2947285"/>
            <a:ext cx="4124945" cy="361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47285"/>
            <a:ext cx="4088422" cy="361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dirty="0" smtClean="0"/>
              <a:t>結果：</a:t>
            </a:r>
            <a:r>
              <a:rPr lang="ja-JP" altLang="en-US" sz="3200" dirty="0" smtClean="0"/>
              <a:t>分布図</a:t>
            </a:r>
            <a:endParaRPr kumimoji="1" lang="ja-JP" altLang="en-US" sz="3200" dirty="0"/>
          </a:p>
        </p:txBody>
      </p:sp>
      <p:sp>
        <p:nvSpPr>
          <p:cNvPr id="3" name="コンテンツ プレースホルダー 2"/>
          <p:cNvSpPr>
            <a:spLocks noGrp="1"/>
          </p:cNvSpPr>
          <p:nvPr>
            <p:ph sz="quarter" idx="13"/>
          </p:nvPr>
        </p:nvSpPr>
        <p:spPr>
          <a:xfrm>
            <a:off x="346328" y="1326192"/>
            <a:ext cx="8595360" cy="4937760"/>
          </a:xfrm>
        </p:spPr>
        <p:txBody>
          <a:bodyPr>
            <a:normAutofit/>
          </a:bodyPr>
          <a:lstStyle/>
          <a:p>
            <a:endParaRPr kumimoji="1" lang="en-US" altLang="ja-JP" sz="1050" dirty="0" smtClean="0"/>
          </a:p>
          <a:p>
            <a:r>
              <a:rPr kumimoji="1" lang="ja-JP" altLang="en-US" sz="2400" dirty="0" smtClean="0"/>
              <a:t>目について比較をする</a:t>
            </a:r>
            <a:endParaRPr kumimoji="1" lang="en-US" altLang="ja-JP" sz="2400" dirty="0" smtClean="0"/>
          </a:p>
          <a:p>
            <a:r>
              <a:rPr kumimoji="1" lang="ja-JP" altLang="en-US" sz="2400" dirty="0" smtClean="0"/>
              <a:t>左図は少女漫画、右図は少年漫画の分布図</a:t>
            </a:r>
            <a:endParaRPr kumimoji="1" lang="en-US" altLang="ja-JP" sz="2400" dirty="0" smtClean="0"/>
          </a:p>
          <a:p>
            <a:endParaRPr kumimoji="1" lang="en-US" altLang="ja-JP" sz="2400" dirty="0" smtClean="0"/>
          </a:p>
        </p:txBody>
      </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16" b="6824"/>
          <a:stretch/>
        </p:blipFill>
        <p:spPr bwMode="auto">
          <a:xfrm>
            <a:off x="7020272" y="548680"/>
            <a:ext cx="1619374" cy="20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528" y="2947284"/>
            <a:ext cx="4124944" cy="361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827584" y="6165304"/>
            <a:ext cx="360040" cy="342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6093296"/>
            <a:ext cx="36036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947285"/>
            <a:ext cx="4088422" cy="367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51520" y="4077072"/>
            <a:ext cx="400110" cy="1368152"/>
          </a:xfrm>
          <a:prstGeom prst="rect">
            <a:avLst/>
          </a:prstGeom>
          <a:solidFill>
            <a:schemeClr val="bg1"/>
          </a:solidFill>
        </p:spPr>
        <p:txBody>
          <a:bodyPr vert="eaVert" wrap="square" rtlCol="0">
            <a:spAutoFit/>
          </a:bodyPr>
          <a:lstStyle/>
          <a:p>
            <a:pPr algn="ctr"/>
            <a:r>
              <a:rPr lang="ja-JP" altLang="en-US" sz="1400" dirty="0"/>
              <a:t>目</a:t>
            </a:r>
            <a:r>
              <a:rPr lang="ja-JP" altLang="en-US" sz="1400" dirty="0" smtClean="0"/>
              <a:t>の縦の長さ比</a:t>
            </a:r>
            <a:endParaRPr kumimoji="1" lang="ja-JP" altLang="en-US" sz="1400" dirty="0"/>
          </a:p>
        </p:txBody>
      </p:sp>
      <p:sp>
        <p:nvSpPr>
          <p:cNvPr id="9" name="テキスト ボックス 8"/>
          <p:cNvSpPr txBox="1"/>
          <p:nvPr/>
        </p:nvSpPr>
        <p:spPr>
          <a:xfrm>
            <a:off x="1187624" y="6381328"/>
            <a:ext cx="1512168" cy="307777"/>
          </a:xfrm>
          <a:prstGeom prst="rect">
            <a:avLst/>
          </a:prstGeom>
          <a:solidFill>
            <a:schemeClr val="bg1"/>
          </a:solidFill>
        </p:spPr>
        <p:txBody>
          <a:bodyPr wrap="square" rtlCol="0">
            <a:spAutoFit/>
          </a:bodyPr>
          <a:lstStyle/>
          <a:p>
            <a:pPr algn="ctr"/>
            <a:r>
              <a:rPr kumimoji="1" lang="ja-JP" altLang="en-US" sz="1400" dirty="0" smtClean="0"/>
              <a:t>目の横の長さ比</a:t>
            </a:r>
            <a:endParaRPr kumimoji="1" lang="ja-JP" altLang="en-US" sz="1400" dirty="0"/>
          </a:p>
        </p:txBody>
      </p:sp>
      <p:sp>
        <p:nvSpPr>
          <p:cNvPr id="14" name="テキスト ボックス 13"/>
          <p:cNvSpPr txBox="1"/>
          <p:nvPr/>
        </p:nvSpPr>
        <p:spPr>
          <a:xfrm>
            <a:off x="4644008" y="4077072"/>
            <a:ext cx="400110" cy="1368152"/>
          </a:xfrm>
          <a:prstGeom prst="rect">
            <a:avLst/>
          </a:prstGeom>
          <a:solidFill>
            <a:schemeClr val="bg1"/>
          </a:solidFill>
        </p:spPr>
        <p:txBody>
          <a:bodyPr vert="eaVert" wrap="square" rtlCol="0">
            <a:spAutoFit/>
          </a:bodyPr>
          <a:lstStyle/>
          <a:p>
            <a:pPr algn="ctr"/>
            <a:r>
              <a:rPr lang="ja-JP" altLang="en-US" sz="1400" dirty="0"/>
              <a:t>目</a:t>
            </a:r>
            <a:r>
              <a:rPr lang="ja-JP" altLang="en-US" sz="1400" dirty="0" smtClean="0"/>
              <a:t>の縦の長さ比</a:t>
            </a:r>
            <a:endParaRPr kumimoji="1" lang="ja-JP" altLang="en-US" sz="1400" dirty="0"/>
          </a:p>
        </p:txBody>
      </p:sp>
      <p:sp>
        <p:nvSpPr>
          <p:cNvPr id="15" name="テキスト ボックス 14"/>
          <p:cNvSpPr txBox="1"/>
          <p:nvPr/>
        </p:nvSpPr>
        <p:spPr>
          <a:xfrm>
            <a:off x="5580112" y="6361583"/>
            <a:ext cx="1512168" cy="307777"/>
          </a:xfrm>
          <a:prstGeom prst="rect">
            <a:avLst/>
          </a:prstGeom>
          <a:solidFill>
            <a:schemeClr val="bg1"/>
          </a:solidFill>
        </p:spPr>
        <p:txBody>
          <a:bodyPr wrap="square" rtlCol="0">
            <a:spAutoFit/>
          </a:bodyPr>
          <a:lstStyle/>
          <a:p>
            <a:pPr algn="ctr"/>
            <a:r>
              <a:rPr kumimoji="1" lang="ja-JP" altLang="en-US" sz="1400" dirty="0" smtClean="0"/>
              <a:t>目の横の長さ比</a:t>
            </a:r>
            <a:endParaRPr kumimoji="1" lang="ja-JP" altLang="en-US" sz="1400" dirty="0"/>
          </a:p>
        </p:txBody>
      </p:sp>
      <p:sp>
        <p:nvSpPr>
          <p:cNvPr id="5" name="テキスト ボックス 4"/>
          <p:cNvSpPr txBox="1"/>
          <p:nvPr/>
        </p:nvSpPr>
        <p:spPr>
          <a:xfrm>
            <a:off x="6380238" y="2761183"/>
            <a:ext cx="1576138" cy="307777"/>
          </a:xfrm>
          <a:prstGeom prst="rect">
            <a:avLst/>
          </a:prstGeom>
          <a:noFill/>
        </p:spPr>
        <p:txBody>
          <a:bodyPr wrap="square" rtlCol="0">
            <a:spAutoFit/>
          </a:bodyPr>
          <a:lstStyle/>
          <a:p>
            <a:r>
              <a:rPr kumimoji="1" lang="ja-JP" altLang="en-US" sz="1400" dirty="0" smtClean="0">
                <a:solidFill>
                  <a:schemeClr val="tx2"/>
                </a:solidFill>
              </a:rPr>
              <a:t>少年漫画</a:t>
            </a:r>
            <a:endParaRPr kumimoji="1" lang="ja-JP" altLang="en-US" sz="1400" dirty="0">
              <a:solidFill>
                <a:schemeClr val="tx2"/>
              </a:solidFill>
            </a:endParaRPr>
          </a:p>
        </p:txBody>
      </p:sp>
      <p:sp>
        <p:nvSpPr>
          <p:cNvPr id="4" name="テキスト ボックス 3"/>
          <p:cNvSpPr txBox="1"/>
          <p:nvPr/>
        </p:nvSpPr>
        <p:spPr>
          <a:xfrm>
            <a:off x="2051720" y="2780928"/>
            <a:ext cx="1576138" cy="307777"/>
          </a:xfrm>
          <a:prstGeom prst="rect">
            <a:avLst/>
          </a:prstGeom>
          <a:noFill/>
        </p:spPr>
        <p:txBody>
          <a:bodyPr wrap="square" rtlCol="0">
            <a:spAutoFit/>
          </a:bodyPr>
          <a:lstStyle/>
          <a:p>
            <a:r>
              <a:rPr kumimoji="1" lang="ja-JP" altLang="en-US" sz="1400" dirty="0" smtClean="0">
                <a:solidFill>
                  <a:schemeClr val="tx2"/>
                </a:solidFill>
              </a:rPr>
              <a:t>少女漫画</a:t>
            </a:r>
            <a:endParaRPr kumimoji="1" lang="en-US" altLang="ja-JP" sz="1400" dirty="0" smtClean="0">
              <a:solidFill>
                <a:schemeClr val="tx2"/>
              </a:solidFill>
            </a:endParaRPr>
          </a:p>
        </p:txBody>
      </p:sp>
    </p:spTree>
    <p:extLst>
      <p:ext uri="{BB962C8B-B14F-4D97-AF65-F5344CB8AC3E}">
        <p14:creationId xmlns:p14="http://schemas.microsoft.com/office/powerpoint/2010/main" val="294100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分析：</a:t>
            </a:r>
            <a:r>
              <a:rPr kumimoji="1" lang="ja-JP" altLang="en-US" sz="3200" dirty="0" smtClean="0"/>
              <a:t>クラスター分析</a:t>
            </a:r>
            <a:endParaRPr kumimoji="1" lang="ja-JP" altLang="en-US" sz="3200" dirty="0"/>
          </a:p>
        </p:txBody>
      </p:sp>
      <p:sp>
        <p:nvSpPr>
          <p:cNvPr id="3" name="コンテンツ プレースホルダー 2"/>
          <p:cNvSpPr>
            <a:spLocks noGrp="1"/>
          </p:cNvSpPr>
          <p:nvPr>
            <p:ph sz="quarter" idx="13"/>
          </p:nvPr>
        </p:nvSpPr>
        <p:spPr/>
        <p:txBody>
          <a:bodyPr>
            <a:normAutofit/>
          </a:bodyPr>
          <a:lstStyle/>
          <a:p>
            <a:r>
              <a:rPr kumimoji="1" lang="ja-JP" altLang="en-US" sz="2400" b="1" dirty="0" smtClean="0">
                <a:latin typeface="+mn-ea"/>
              </a:rPr>
              <a:t>クラスター分析 とは</a:t>
            </a:r>
            <a:r>
              <a:rPr kumimoji="1" lang="en-US" altLang="ja-JP" sz="2400" b="1" dirty="0" smtClean="0">
                <a:latin typeface="+mn-ea"/>
              </a:rPr>
              <a:t>…</a:t>
            </a:r>
          </a:p>
          <a:p>
            <a:pPr lvl="2"/>
            <a:r>
              <a:rPr kumimoji="1" lang="ja-JP" altLang="en-US" sz="2000" dirty="0" smtClean="0"/>
              <a:t>複数のデータから似ているものをグループ化する方法</a:t>
            </a:r>
            <a:endParaRPr kumimoji="1" lang="en-US" altLang="ja-JP" sz="2000" dirty="0" smtClean="0"/>
          </a:p>
          <a:p>
            <a:pPr lvl="2"/>
            <a:endParaRPr kumimoji="1" lang="en-US" altLang="ja-JP" sz="2000" dirty="0" smtClean="0"/>
          </a:p>
          <a:p>
            <a:pPr lvl="1"/>
            <a:r>
              <a:rPr lang="ja-JP" altLang="en-US" sz="2400" b="1" dirty="0" smtClean="0">
                <a:latin typeface="+mn-ea"/>
              </a:rPr>
              <a:t>ウォード法</a:t>
            </a:r>
            <a:endParaRPr lang="en-US" altLang="ja-JP" sz="2400" b="1" dirty="0" smtClean="0">
              <a:latin typeface="+mn-ea"/>
            </a:endParaRPr>
          </a:p>
          <a:p>
            <a:pPr lvl="3"/>
            <a:r>
              <a:rPr lang="ja-JP" altLang="en-US" sz="2000" dirty="0" smtClean="0">
                <a:latin typeface="+mn-ea"/>
              </a:rPr>
              <a:t>クラスター分析の中では一般的に使われている</a:t>
            </a:r>
            <a:endParaRPr lang="en-US" altLang="ja-JP" sz="2000" dirty="0">
              <a:latin typeface="+mn-ea"/>
            </a:endParaRPr>
          </a:p>
          <a:p>
            <a:pPr lvl="3"/>
            <a:r>
              <a:rPr lang="ja-JP" altLang="en-US" sz="2000" dirty="0" smtClean="0"/>
              <a:t>２点間の距離が小さい順にグループ化を行っていく方法</a:t>
            </a:r>
            <a:endParaRPr lang="en-US" altLang="ja-JP" sz="2000" dirty="0" smtClean="0"/>
          </a:p>
          <a:p>
            <a:pPr marL="515239" lvl="3" indent="0">
              <a:buNone/>
            </a:pPr>
            <a:endParaRPr lang="en-US" altLang="ja-JP" sz="2000" dirty="0" smtClean="0"/>
          </a:p>
          <a:p>
            <a:pPr lvl="1"/>
            <a:r>
              <a:rPr lang="ja-JP" altLang="en-US" sz="2400" b="1" dirty="0" smtClean="0"/>
              <a:t>デンドログラム</a:t>
            </a:r>
            <a:endParaRPr lang="en-US" altLang="ja-JP" sz="2400" b="1" dirty="0"/>
          </a:p>
          <a:p>
            <a:pPr lvl="3"/>
            <a:r>
              <a:rPr lang="ja-JP" altLang="en-US" sz="2000" dirty="0" smtClean="0"/>
              <a:t>どのようにグループ化をしたかを右図のような</a:t>
            </a:r>
            <a:endParaRPr lang="en-US" altLang="ja-JP" sz="2000" dirty="0" smtClean="0"/>
          </a:p>
          <a:p>
            <a:pPr marL="515239" lvl="3" indent="0">
              <a:buNone/>
            </a:pPr>
            <a:r>
              <a:rPr lang="ja-JP" altLang="en-US" sz="2000" dirty="0"/>
              <a:t>　</a:t>
            </a:r>
            <a:r>
              <a:rPr lang="ja-JP" altLang="en-US" sz="2000" dirty="0" smtClean="0"/>
              <a:t>デンドログラム（樹形図）として示すことができる</a:t>
            </a:r>
            <a:endParaRPr lang="en-US" altLang="ja-JP" sz="2000" dirty="0" smtClean="0"/>
          </a:p>
          <a:p>
            <a:pPr lvl="3"/>
            <a:r>
              <a:rPr lang="ja-JP" altLang="en-US" sz="2000" dirty="0" smtClean="0"/>
              <a:t>縦軸の値が小さいほど類似度が</a:t>
            </a:r>
            <a:r>
              <a:rPr lang="ja-JP" altLang="en-US" sz="2000" dirty="0"/>
              <a:t>高い</a:t>
            </a:r>
          </a:p>
          <a:p>
            <a:pPr lvl="3"/>
            <a:endParaRPr lang="ja-JP" altLang="en-US" sz="20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135" y="4259401"/>
            <a:ext cx="2424415" cy="217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876256" y="6309320"/>
            <a:ext cx="1800200" cy="307777"/>
          </a:xfrm>
          <a:prstGeom prst="rect">
            <a:avLst/>
          </a:prstGeom>
          <a:noFill/>
        </p:spPr>
        <p:txBody>
          <a:bodyPr wrap="square" rtlCol="0">
            <a:spAutoFit/>
          </a:bodyPr>
          <a:lstStyle/>
          <a:p>
            <a:r>
              <a:rPr lang="ja-JP" altLang="en-US" sz="1400" dirty="0"/>
              <a:t>デンドログラム</a:t>
            </a:r>
            <a:endParaRPr kumimoji="1" lang="ja-JP" altLang="en-US" sz="1400" dirty="0"/>
          </a:p>
        </p:txBody>
      </p:sp>
    </p:spTree>
    <p:extLst>
      <p:ext uri="{BB962C8B-B14F-4D97-AF65-F5344CB8AC3E}">
        <p14:creationId xmlns:p14="http://schemas.microsoft.com/office/powerpoint/2010/main" val="285558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r>
              <a:rPr kumimoji="1" lang="ja-JP" altLang="en-US" sz="3200" dirty="0" smtClean="0"/>
              <a:t>デンドログラム</a:t>
            </a:r>
            <a:endParaRPr kumimoji="1" lang="ja-JP" altLang="en-US" sz="3200" dirty="0"/>
          </a:p>
        </p:txBody>
      </p:sp>
      <p:sp>
        <p:nvSpPr>
          <p:cNvPr id="3" name="コンテンツ プレースホルダー 2"/>
          <p:cNvSpPr>
            <a:spLocks noGrp="1"/>
          </p:cNvSpPr>
          <p:nvPr>
            <p:ph sz="quarter" idx="13"/>
          </p:nvPr>
        </p:nvSpPr>
        <p:spPr>
          <a:xfrm>
            <a:off x="251520" y="1412776"/>
            <a:ext cx="8595360" cy="5129789"/>
          </a:xfrm>
        </p:spPr>
        <p:txBody>
          <a:bodyPr/>
          <a:lstStyle/>
          <a:p>
            <a:r>
              <a:rPr kumimoji="1" lang="ja-JP" altLang="en-US" dirty="0" smtClean="0"/>
              <a:t>少年漫画</a:t>
            </a:r>
            <a:endParaRPr kumimoji="1" lang="ja-JP" altLang="en-US" dirty="0"/>
          </a:p>
        </p:txBody>
      </p:sp>
      <p:pic>
        <p:nvPicPr>
          <p:cNvPr id="4" name="Picture 2" descr="G:\卒論\画像\kao_me_den_syou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79176" y="177208"/>
            <a:ext cx="4472071" cy="823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58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r>
              <a:rPr lang="ja-JP" altLang="en-US" sz="3200" dirty="0"/>
              <a:t>デンドログラム</a:t>
            </a:r>
            <a:endParaRPr kumimoji="1" lang="ja-JP" altLang="en-US" sz="3200" dirty="0"/>
          </a:p>
        </p:txBody>
      </p:sp>
      <p:sp>
        <p:nvSpPr>
          <p:cNvPr id="3" name="コンテンツ プレースホルダー 2"/>
          <p:cNvSpPr>
            <a:spLocks noGrp="1"/>
          </p:cNvSpPr>
          <p:nvPr>
            <p:ph sz="quarter" idx="13"/>
          </p:nvPr>
        </p:nvSpPr>
        <p:spPr>
          <a:xfrm>
            <a:off x="274320" y="1412776"/>
            <a:ext cx="8595360" cy="4823432"/>
          </a:xfrm>
        </p:spPr>
        <p:txBody>
          <a:bodyPr/>
          <a:lstStyle/>
          <a:p>
            <a:r>
              <a:rPr kumimoji="1" lang="ja-JP" altLang="en-US" dirty="0" smtClean="0"/>
              <a:t>少女漫画</a:t>
            </a:r>
            <a:endParaRPr kumimoji="1" lang="ja-JP" altLang="en-US" dirty="0"/>
          </a:p>
        </p:txBody>
      </p:sp>
      <p:pic>
        <p:nvPicPr>
          <p:cNvPr id="4" name="Picture 2" descr="G:\卒論\画像\kao_me_den_syouz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3698" y="112688"/>
            <a:ext cx="4492101" cy="838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180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デンドログラムで同じ作者がまとまっていれば、その作者の判別は可能で</a:t>
            </a:r>
            <a:r>
              <a:rPr kumimoji="1" lang="ja-JP" altLang="en-US" dirty="0" smtClean="0"/>
              <a:t>ある</a:t>
            </a:r>
            <a:endParaRPr lang="en-US" altLang="ja-JP" dirty="0"/>
          </a:p>
          <a:p>
            <a:r>
              <a:rPr lang="ja-JP" altLang="en-US" dirty="0" smtClean="0"/>
              <a:t>少年漫画と少女漫画では、少年漫画の作者のほうが特徴がある作者が</a:t>
            </a:r>
            <a:r>
              <a:rPr lang="ja-JP" altLang="en-US" dirty="0" smtClean="0"/>
              <a:t>多い</a:t>
            </a:r>
            <a:endParaRPr lang="en-US" altLang="ja-JP" dirty="0"/>
          </a:p>
          <a:p>
            <a:r>
              <a:rPr kumimoji="1" lang="ja-JP" altLang="en-US" dirty="0" smtClean="0"/>
              <a:t>少女漫画は目の縦の長さが極端に長いものが多いため、分布図で上の方に位置するもがあれば少女漫画である可能性が高い。</a:t>
            </a:r>
            <a:endParaRPr kumimoji="1" lang="en-US" altLang="ja-JP" dirty="0" smtClean="0"/>
          </a:p>
          <a:p>
            <a:endParaRPr kumimoji="1" lang="en-US" altLang="ja-JP" dirty="0" smtClean="0"/>
          </a:p>
        </p:txBody>
      </p:sp>
    </p:spTree>
    <p:extLst>
      <p:ext uri="{BB962C8B-B14F-4D97-AF65-F5344CB8AC3E}">
        <p14:creationId xmlns:p14="http://schemas.microsoft.com/office/powerpoint/2010/main" val="1761288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521</TotalTime>
  <Words>297</Words>
  <Application>Microsoft Office PowerPoint</Application>
  <PresentationFormat>画面に合わせる (4:3)</PresentationFormat>
  <Paragraphs>59</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Soho</vt:lpstr>
      <vt:lpstr>漫画キャラクターの 顔データによる 作者判別の可能性</vt:lpstr>
      <vt:lpstr>背景・目的</vt:lpstr>
      <vt:lpstr>測定：方法</vt:lpstr>
      <vt:lpstr>測定：測定する箇所</vt:lpstr>
      <vt:lpstr>結果：分布図</vt:lpstr>
      <vt:lpstr>分析：クラスター分析</vt:lpstr>
      <vt:lpstr>結果：デンドログラム</vt:lpstr>
      <vt:lpstr>結果：デンドログラム</vt:lpstr>
      <vt:lpstr>まとめ</vt:lpstr>
      <vt:lpstr>メモ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natsumi</dc:creator>
  <cp:lastModifiedBy>natsumi</cp:lastModifiedBy>
  <cp:revision>51</cp:revision>
  <dcterms:created xsi:type="dcterms:W3CDTF">2014-02-08T16:25:47Z</dcterms:created>
  <dcterms:modified xsi:type="dcterms:W3CDTF">2014-02-12T00:18:19Z</dcterms:modified>
</cp:coreProperties>
</file>