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85" r:id="rId4"/>
    <p:sldId id="269" r:id="rId5"/>
    <p:sldId id="274" r:id="rId6"/>
    <p:sldId id="265" r:id="rId7"/>
    <p:sldId id="260" r:id="rId8"/>
    <p:sldId id="286" r:id="rId9"/>
    <p:sldId id="282" r:id="rId10"/>
    <p:sldId id="283" r:id="rId11"/>
    <p:sldId id="278" r:id="rId12"/>
    <p:sldId id="284" r:id="rId13"/>
    <p:sldId id="281" r:id="rId14"/>
    <p:sldId id="280" r:id="rId15"/>
    <p:sldId id="263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0EA7-6A38-4B48-9A67-6ADD2D11845F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1523-81B3-49A2-B056-0B07CF2BF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18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0EA7-6A38-4B48-9A67-6ADD2D11845F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1523-81B3-49A2-B056-0B07CF2BF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38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0EA7-6A38-4B48-9A67-6ADD2D11845F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1523-81B3-49A2-B056-0B07CF2BF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801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0EA7-6A38-4B48-9A67-6ADD2D11845F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1523-81B3-49A2-B056-0B07CF2BF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96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0EA7-6A38-4B48-9A67-6ADD2D11845F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1523-81B3-49A2-B056-0B07CF2BF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124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0EA7-6A38-4B48-9A67-6ADD2D11845F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1523-81B3-49A2-B056-0B07CF2BF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9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0EA7-6A38-4B48-9A67-6ADD2D11845F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1523-81B3-49A2-B056-0B07CF2BF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31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0EA7-6A38-4B48-9A67-6ADD2D11845F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1523-81B3-49A2-B056-0B07CF2BF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37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0EA7-6A38-4B48-9A67-6ADD2D11845F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1523-81B3-49A2-B056-0B07CF2BF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08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0EA7-6A38-4B48-9A67-6ADD2D11845F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1523-81B3-49A2-B056-0B07CF2BF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242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0EA7-6A38-4B48-9A67-6ADD2D11845F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1523-81B3-49A2-B056-0B07CF2BF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17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00EA7-6A38-4B48-9A67-6ADD2D11845F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A1523-81B3-49A2-B056-0B07CF2BF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26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ja-JP" altLang="en-US" sz="3200" dirty="0"/>
              <a:t>ブラックホール</a:t>
            </a:r>
            <a:r>
              <a:rPr lang="ja-JP" altLang="en-US" sz="3200" dirty="0" smtClean="0"/>
              <a:t>の重力場の影響を受けた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/>
              <a:t>ガス雲</a:t>
            </a:r>
            <a:r>
              <a:rPr lang="ja-JP" altLang="en-US" sz="3200" dirty="0" smtClean="0"/>
              <a:t>の運動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>
                <a:solidFill>
                  <a:schemeClr val="tx1"/>
                </a:solidFill>
              </a:rPr>
              <a:t>宇宙</a:t>
            </a:r>
            <a:r>
              <a:rPr lang="ja-JP" altLang="en-US" dirty="0" smtClean="0">
                <a:solidFill>
                  <a:schemeClr val="tx1"/>
                </a:solidFill>
              </a:rPr>
              <a:t>物理・数理科学研究室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B11-100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 </a:t>
            </a:r>
            <a:r>
              <a:rPr kumimoji="1" lang="ja-JP" altLang="en-US" dirty="0" smtClean="0">
                <a:solidFill>
                  <a:schemeClr val="tx1"/>
                </a:solidFill>
              </a:rPr>
              <a:t>松本勇輝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98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ガス雲の平均速度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56" y="1268760"/>
            <a:ext cx="7992888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90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3600" dirty="0" smtClean="0"/>
              <a:t>ブラックホール周辺を運動する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kumimoji="1" lang="ja-JP" altLang="en-US" sz="3600" dirty="0" smtClean="0"/>
              <a:t>ガス雲のシミュレーション</a:t>
            </a:r>
            <a:endParaRPr kumimoji="1" lang="ja-JP" altLang="en-US" sz="36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5184576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5004048" y="1872422"/>
                <a:ext cx="4032448" cy="2582695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dirty="0" smtClean="0">
                    <a:solidFill>
                      <a:srgbClr val="FF0000"/>
                    </a:solidFill>
                  </a:rPr>
                  <a:t>初期条件</a:t>
                </a:r>
                <a:endParaRPr kumimoji="1" lang="en-US" altLang="ja-JP" sz="2000" b="1" dirty="0" smtClean="0">
                  <a:solidFill>
                    <a:srgbClr val="FF0000"/>
                  </a:solidFill>
                </a:endParaRPr>
              </a:p>
              <a:p>
                <a:r>
                  <a:rPr lang="ja-JP" altLang="en-US" sz="2000" dirty="0" smtClean="0"/>
                  <a:t>ガス雲と</a:t>
                </a:r>
                <a:r>
                  <a:rPr lang="en-US" altLang="ja-JP" sz="2000" dirty="0" smtClean="0"/>
                  <a:t>BH</a:t>
                </a:r>
                <a:r>
                  <a:rPr lang="ja-JP" altLang="en-US" sz="2000" dirty="0" smtClean="0"/>
                  <a:t>の質量比</a:t>
                </a:r>
                <a:r>
                  <a:rPr lang="en-US" altLang="ja-JP" sz="2000" dirty="0" smtClean="0"/>
                  <a:t>1:120</a:t>
                </a:r>
              </a:p>
              <a:p>
                <a:r>
                  <a:rPr lang="ja-JP" altLang="en-US" sz="2000" dirty="0" smtClean="0"/>
                  <a:t>シュバルツシルト半径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US" altLang="ja-JP" sz="2000" dirty="0" smtClean="0">
                    <a:solidFill>
                      <a:schemeClr val="tx1"/>
                    </a:solidFill>
                  </a:rPr>
                  <a:t>=1</a:t>
                </a:r>
              </a:p>
              <a:p>
                <a:r>
                  <a:rPr lang="ja-JP" altLang="en-US" sz="2000" dirty="0"/>
                  <a:t>ガス雲の粒子数</a:t>
                </a:r>
                <a:r>
                  <a:rPr lang="en-US" altLang="ja-JP" sz="2000" dirty="0" smtClean="0"/>
                  <a:t>N=1000</a:t>
                </a:r>
              </a:p>
              <a:p>
                <a:r>
                  <a:rPr lang="ja-JP" altLang="en-US" sz="2000" dirty="0"/>
                  <a:t>ガス雲</a:t>
                </a:r>
                <a:r>
                  <a:rPr lang="ja-JP" altLang="en-US" sz="2000" dirty="0" smtClean="0"/>
                  <a:t>の半径</a:t>
                </a:r>
                <a:r>
                  <a:rPr lang="en-US" altLang="ja-JP" sz="2000" dirty="0" smtClean="0"/>
                  <a:t>R=1</a:t>
                </a:r>
              </a:p>
              <a:p>
                <a:r>
                  <a:rPr kumimoji="1" lang="ja-JP" altLang="en-US" sz="2000" dirty="0" smtClean="0"/>
                  <a:t>ガス雲の比熱比</a:t>
                </a:r>
                <a:r>
                  <a:rPr kumimoji="1" lang="en-US" altLang="ja-JP" sz="2000" dirty="0" smtClean="0"/>
                  <a:t>γ=2</a:t>
                </a:r>
              </a:p>
              <a:p>
                <a:r>
                  <a:rPr lang="ja-JP" altLang="en-US" sz="2000" dirty="0"/>
                  <a:t>ガス雲</a:t>
                </a:r>
                <a:r>
                  <a:rPr lang="ja-JP" altLang="en-US" sz="2000" dirty="0" smtClean="0"/>
                  <a:t>の中心座標</a:t>
                </a:r>
                <a:r>
                  <a:rPr lang="en-US" altLang="ja-JP" sz="2000" dirty="0" smtClean="0"/>
                  <a:t>(</a:t>
                </a:r>
                <a14:m>
                  <m:oMath xmlns:m="http://schemas.openxmlformats.org/officeDocument/2006/math">
                    <m:r>
                      <a:rPr lang="en-US" altLang="ja-JP" sz="2000" b="0" i="1" smtClean="0">
                        <a:latin typeface="Cambria Math"/>
                      </a:rPr>
                      <m:t>𝑥</m:t>
                    </m:r>
                    <m:r>
                      <a:rPr lang="en-US" altLang="ja-JP" sz="2000" b="0" i="1" smtClean="0">
                        <a:latin typeface="Cambria Math"/>
                      </a:rPr>
                      <m:t>,</m:t>
                    </m:r>
                    <m:r>
                      <a:rPr lang="en-US" altLang="ja-JP" sz="2000" b="0" i="1" smtClean="0">
                        <a:latin typeface="Cambria Math"/>
                      </a:rPr>
                      <m:t>𝑦</m:t>
                    </m:r>
                    <m:r>
                      <a:rPr lang="en-US" altLang="ja-JP" sz="2000" b="0" i="1" smtClean="0">
                        <a:latin typeface="Cambria Math"/>
                      </a:rPr>
                      <m:t>,</m:t>
                    </m:r>
                    <m:r>
                      <a:rPr lang="en-US" altLang="ja-JP" sz="2000" b="0" i="1" smtClean="0">
                        <a:latin typeface="Cambria Math"/>
                      </a:rPr>
                      <m:t>𝑧</m:t>
                    </m:r>
                  </m:oMath>
                </a14:m>
                <a:r>
                  <a:rPr kumimoji="1" lang="en-US" altLang="ja-JP" sz="2000" dirty="0" smtClean="0"/>
                  <a:t>)=(-4,4,4)</a:t>
                </a:r>
              </a:p>
              <a:p>
                <a14:m>
                  <m:oMath xmlns:m="http://schemas.openxmlformats.org/officeDocument/2006/math">
                    <m:r>
                      <a:rPr kumimoji="1" lang="ja-JP" altLang="en-US" sz="2000" b="0" i="1" dirty="0">
                        <a:latin typeface="Cambria Math"/>
                      </a:rPr>
                      <m:t>ガス雲の</m:t>
                    </m:r>
                    <m:sSub>
                      <m:sSubPr>
                        <m:ctrlPr>
                          <a:rPr kumimoji="1" lang="en-US" altLang="ja-JP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2000" b="0" i="1" smtClean="0">
                            <a:latin typeface="Cambria Math"/>
                          </a:rPr>
                          <m:t>𝑥</m:t>
                        </m:r>
                        <m:r>
                          <a:rPr lang="ja-JP" altLang="en-US" sz="2000" i="1">
                            <a:latin typeface="Cambria Math"/>
                          </a:rPr>
                          <m:t>成分</m:t>
                        </m:r>
                        <m:r>
                          <a:rPr lang="ja-JP" altLang="en-US" sz="2000" b="0" i="1" smtClean="0">
                            <a:latin typeface="Cambria Math"/>
                          </a:rPr>
                          <m:t>の</m:t>
                        </m:r>
                        <m:r>
                          <a:rPr lang="ja-JP" altLang="en-US" sz="2000" i="1">
                            <a:latin typeface="Cambria Math"/>
                          </a:rPr>
                          <m:t>初速度</m:t>
                        </m:r>
                        <m:r>
                          <a:rPr kumimoji="1" lang="en-US" altLang="ja-JP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kumimoji="1" lang="en-US" altLang="ja-JP" sz="2000" b="0" i="1" smtClean="0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altLang="ja-JP" sz="2000" dirty="0" smtClean="0">
                    <a:sym typeface="Wingdings" panose="05000000000000000000" pitchFamily="2" charset="2"/>
                  </a:rPr>
                  <a:t>=0.25</a:t>
                </a: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872422"/>
                <a:ext cx="4032448" cy="25826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>
            <a:off x="3571678" y="2245514"/>
            <a:ext cx="1152128" cy="288032"/>
          </a:xfrm>
          <a:prstGeom prst="straightConnector1">
            <a:avLst/>
          </a:prstGeom>
          <a:ln w="88900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3764663" y="1800273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1" i="1" smtClean="0">
                            <a:latin typeface="Cambria Math"/>
                          </a:rPr>
                          <m:t>𝒗</m:t>
                        </m:r>
                      </m:e>
                      <m:sub>
                        <m:r>
                          <a:rPr kumimoji="1" lang="en-US" altLang="ja-JP" b="1" i="1" smtClean="0">
                            <a:latin typeface="Cambria Math"/>
                          </a:rPr>
                          <m:t>𝒙</m:t>
                        </m:r>
                      </m:sub>
                    </m:sSub>
                  </m:oMath>
                </a14:m>
                <a:r>
                  <a:rPr kumimoji="1" lang="en-US" altLang="ja-JP" b="1" dirty="0" smtClean="0"/>
                  <a:t>=0.25</a:t>
                </a:r>
                <a:endParaRPr kumimoji="1" lang="ja-JP" altLang="en-US" b="1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4663" y="1800273"/>
                <a:ext cx="1008112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2612535" y="23488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ガス雲</a:t>
            </a:r>
            <a:endParaRPr kumimoji="1" lang="ja-JP" altLang="en-US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735796" y="316377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ブラックホール</a:t>
            </a:r>
            <a:endParaRPr kumimoji="1" lang="ja-JP" altLang="en-US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04048" y="5836505"/>
            <a:ext cx="4032448" cy="64633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ガス雲は事象の地平面で</a:t>
            </a:r>
            <a:endParaRPr kumimoji="1" lang="en-US" altLang="ja-JP" b="1" dirty="0" smtClean="0"/>
          </a:p>
          <a:p>
            <a:r>
              <a:rPr kumimoji="1" lang="ja-JP" altLang="en-US" b="1" dirty="0" smtClean="0"/>
              <a:t>ブラックホールに落下したかを判定する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61149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Newton</a:t>
            </a:r>
            <a:r>
              <a:rPr kumimoji="1" lang="ja-JP" altLang="en-US" dirty="0" smtClean="0"/>
              <a:t>重力と相対論の比較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BH</a:t>
            </a:r>
            <a:r>
              <a:rPr kumimoji="1" lang="ja-JP" altLang="en-US" dirty="0" smtClean="0"/>
              <a:t>とガス雲の平均距離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ガス雲の粒子数の推移</a:t>
            </a:r>
            <a:endParaRPr kumimoji="1" lang="ja-JP" altLang="en-US" dirty="0"/>
          </a:p>
        </p:txBody>
      </p:sp>
      <p:pic>
        <p:nvPicPr>
          <p:cNvPr id="1028" name="Picture 4" descr="C:\Users\nec\Documents\count.pn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601661"/>
            <a:ext cx="4536504" cy="345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nec\Desktop\diatance2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37" y="2573451"/>
            <a:ext cx="4680000" cy="3459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2195736" y="3456896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カー時空</a:t>
            </a:r>
            <a:r>
              <a:rPr kumimoji="1" lang="en-US" altLang="ja-JP" sz="1400" dirty="0" smtClean="0"/>
              <a:t>(a=0.5M)</a:t>
            </a:r>
            <a:endParaRPr kumimoji="1" lang="ja-JP" altLang="en-US" sz="1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10269" y="4816323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カー時空</a:t>
            </a:r>
            <a:r>
              <a:rPr kumimoji="1" lang="en-US" altLang="ja-JP" sz="1400" dirty="0" smtClean="0"/>
              <a:t>(a=M)</a:t>
            </a:r>
            <a:endParaRPr kumimoji="1" lang="ja-JP" altLang="en-US" sz="1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699792" y="4177573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Newton</a:t>
            </a:r>
            <a:r>
              <a:rPr lang="ja-JP" altLang="en-US" sz="1400" dirty="0" smtClean="0"/>
              <a:t>重力</a:t>
            </a:r>
            <a:endParaRPr kumimoji="1" lang="ja-JP" altLang="en-US" sz="1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95832" y="5273721"/>
            <a:ext cx="2228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シュバルツシルト</a:t>
            </a:r>
            <a:r>
              <a:rPr kumimoji="1" lang="ja-JP" altLang="en-US" sz="1400" dirty="0" smtClean="0"/>
              <a:t>時空</a:t>
            </a:r>
            <a:r>
              <a:rPr kumimoji="1" lang="en-US" altLang="ja-JP" sz="1400" dirty="0" smtClean="0"/>
              <a:t>(a=0)</a:t>
            </a:r>
            <a:endParaRPr kumimoji="1" lang="ja-JP" altLang="en-US" sz="1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444208" y="3495296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カー時空</a:t>
            </a:r>
            <a:r>
              <a:rPr kumimoji="1" lang="en-US" altLang="ja-JP" sz="1400" dirty="0" smtClean="0"/>
              <a:t>(a=M)</a:t>
            </a:r>
            <a:endParaRPr kumimoji="1" lang="ja-JP" altLang="en-US" sz="1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444208" y="5242942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カー時空</a:t>
            </a:r>
            <a:r>
              <a:rPr kumimoji="1" lang="en-US" altLang="ja-JP" sz="1400" dirty="0" smtClean="0"/>
              <a:t>(a=0.5M)</a:t>
            </a:r>
            <a:endParaRPr kumimoji="1" lang="ja-JP" altLang="en-US" sz="1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444208" y="2852936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Newton</a:t>
            </a:r>
            <a:r>
              <a:rPr lang="ja-JP" altLang="en-US" sz="1400" dirty="0" smtClean="0"/>
              <a:t>重力</a:t>
            </a:r>
            <a:endParaRPr kumimoji="1" lang="ja-JP" altLang="en-US" sz="1400" dirty="0"/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5182381" y="5533196"/>
            <a:ext cx="397731" cy="34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4067944" y="5949280"/>
            <a:ext cx="2228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シュバルツシルト</a:t>
            </a:r>
            <a:r>
              <a:rPr kumimoji="1" lang="ja-JP" altLang="en-US" sz="1400" dirty="0" smtClean="0"/>
              <a:t>時空</a:t>
            </a:r>
            <a:r>
              <a:rPr kumimoji="1" lang="en-US" altLang="ja-JP" sz="1400" dirty="0" smtClean="0"/>
              <a:t>(a=0)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70091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ガス雲に与える回転パラメータの影響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dirty="0" smtClean="0"/>
              <a:t>BH</a:t>
            </a:r>
            <a:r>
              <a:rPr kumimoji="1" lang="ja-JP" altLang="en-US" dirty="0" smtClean="0"/>
              <a:t>とガス雲の平均距離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ガス雲の平均速度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589807"/>
            <a:ext cx="3600000" cy="3305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843808" y="4797152"/>
            <a:ext cx="61206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a=M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65153" y="5117874"/>
            <a:ext cx="107222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a=0.75M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38591" y="4149080"/>
            <a:ext cx="9637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a=0.5M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156176" y="4825534"/>
            <a:ext cx="9637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a=0.5M</a:t>
            </a:r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24328" y="4274920"/>
            <a:ext cx="61206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a=M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479373" y="3825894"/>
            <a:ext cx="107222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a=0.75M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6021288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緑の実線：シュバルツシルト時空</a:t>
            </a:r>
            <a:r>
              <a:rPr lang="ja-JP" altLang="en-US" dirty="0"/>
              <a:t>（</a:t>
            </a:r>
            <a:r>
              <a:rPr kumimoji="1" lang="en-US" altLang="ja-JP" dirty="0" smtClean="0"/>
              <a:t>a=0</a:t>
            </a:r>
            <a:r>
              <a:rPr kumimoji="1" lang="ja-JP" altLang="en-US" dirty="0" smtClean="0"/>
              <a:t>）、茶の実線：</a:t>
            </a:r>
            <a:r>
              <a:rPr kumimoji="1" lang="en-US" altLang="ja-JP" dirty="0" smtClean="0"/>
              <a:t>a=0.25M</a:t>
            </a:r>
            <a:endParaRPr kumimoji="1" lang="ja-JP" alt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89807"/>
            <a:ext cx="3761313" cy="3287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82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ガス雲の分布</a:t>
            </a:r>
            <a:r>
              <a:rPr kumimoji="1" lang="en-US" altLang="ja-JP" dirty="0" smtClean="0"/>
              <a:t>(t/M=1000)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カー時空</a:t>
            </a:r>
            <a:r>
              <a:rPr kumimoji="1" lang="en-US" altLang="ja-JP" dirty="0" smtClean="0"/>
              <a:t>(a=0.75M)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dirty="0" smtClean="0"/>
              <a:t>最大回転するカー時空</a:t>
            </a:r>
            <a:r>
              <a:rPr kumimoji="1" lang="en-US" altLang="ja-JP" dirty="0" smtClean="0"/>
              <a:t>(a=M)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8920"/>
            <a:ext cx="3816424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08921"/>
            <a:ext cx="3816000" cy="282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85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結論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Newton</a:t>
            </a:r>
            <a:r>
              <a:rPr lang="ja-JP" altLang="en-US" dirty="0" smtClean="0"/>
              <a:t>重力の場合、ブラックホールほどの強い重力場の振る舞いを表現することはできなかった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相対論の場合、ガス雲が形成する降着円盤の存在や密度分布から、ブラックホールの回転パラメータを区別できた。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本研究の結果</a:t>
            </a:r>
            <a:r>
              <a:rPr lang="ja-JP" altLang="en-US" dirty="0"/>
              <a:t>は</a:t>
            </a:r>
            <a:r>
              <a:rPr lang="ja-JP" altLang="en-US" dirty="0" smtClean="0"/>
              <a:t>、将来、銀河中心ブラックホールの回転パラメータを観測的に区別できることを示唆している。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66018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動機・目的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ja-JP" altLang="en-US" dirty="0" smtClean="0"/>
              <a:t>天の川銀河中心ブラックホールに接近する、「</a:t>
            </a:r>
            <a:r>
              <a:rPr kumimoji="1" lang="en-US" altLang="ja-JP" dirty="0" smtClean="0"/>
              <a:t>G2</a:t>
            </a:r>
            <a:r>
              <a:rPr kumimoji="1" lang="ja-JP" altLang="en-US" dirty="0" smtClean="0"/>
              <a:t>」と呼ばれるガス雲を</a:t>
            </a:r>
            <a:r>
              <a:rPr kumimoji="1" lang="en-US" altLang="ja-JP" dirty="0" smtClean="0"/>
              <a:t>Newton</a:t>
            </a:r>
            <a:r>
              <a:rPr kumimoji="1" lang="ja-JP" altLang="en-US" dirty="0" smtClean="0"/>
              <a:t>重力でシミュレーションした先行研究がある。相対論のシミュレーションをすれば、</a:t>
            </a:r>
            <a:r>
              <a:rPr kumimoji="1" lang="en-US" altLang="ja-JP" dirty="0" smtClean="0"/>
              <a:t>Newton</a:t>
            </a:r>
            <a:r>
              <a:rPr kumimoji="1" lang="ja-JP" altLang="en-US" dirty="0" smtClean="0"/>
              <a:t>重力とは大きく異なる結果になるかもしれない。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kumimoji="1" lang="ja-JP" altLang="en-US" dirty="0" smtClean="0"/>
              <a:t>本研究では、</a:t>
            </a:r>
            <a:r>
              <a:rPr kumimoji="1" lang="en-US" altLang="ja-JP" dirty="0" smtClean="0"/>
              <a:t>Newton</a:t>
            </a:r>
            <a:r>
              <a:rPr kumimoji="1" lang="ja-JP" altLang="en-US" dirty="0" smtClean="0"/>
              <a:t>重力と相対論を比較し、ブラックホール周辺を運動するガス雲が、どのように変形するかを検証する。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/>
              <a:t>ブラックホール</a:t>
            </a:r>
            <a:r>
              <a:rPr lang="ja-JP" altLang="en-US" dirty="0" smtClean="0"/>
              <a:t>の回転パラメータの影響を議論する。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710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本研究</a:t>
            </a:r>
            <a:r>
              <a:rPr lang="ja-JP" altLang="en-US" dirty="0" smtClean="0"/>
              <a:t>のシミュレーション図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31852"/>
            <a:ext cx="5040559" cy="4462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直線矢印コネクタ 4"/>
          <p:cNvCxnSpPr/>
          <p:nvPr/>
        </p:nvCxnSpPr>
        <p:spPr>
          <a:xfrm>
            <a:off x="4067944" y="2118218"/>
            <a:ext cx="1152128" cy="288032"/>
          </a:xfrm>
          <a:prstGeom prst="straightConnector1">
            <a:avLst/>
          </a:prstGeom>
          <a:ln w="88900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4283968" y="1718108"/>
                <a:ext cx="13681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2000" b="1" i="1" smtClean="0">
                            <a:latin typeface="Cambria Math"/>
                          </a:rPr>
                          <m:t>𝒗</m:t>
                        </m:r>
                      </m:e>
                      <m:sub>
                        <m:r>
                          <a:rPr kumimoji="1" lang="en-US" altLang="ja-JP" sz="2000" b="1" i="1" smtClean="0">
                            <a:latin typeface="Cambria Math"/>
                          </a:rPr>
                          <m:t>𝒙</m:t>
                        </m:r>
                      </m:sub>
                    </m:sSub>
                  </m:oMath>
                </a14:m>
                <a:r>
                  <a:rPr kumimoji="1" lang="en-US" altLang="ja-JP" sz="2000" b="1" dirty="0" smtClean="0"/>
                  <a:t>=0.25</a:t>
                </a:r>
                <a:endParaRPr kumimoji="1" lang="ja-JP" altLang="en-US" sz="2000" b="1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718108"/>
                <a:ext cx="1368152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692" b="-276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3131840" y="297910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ブラックホール</a:t>
            </a:r>
            <a:endParaRPr kumimoji="1" lang="ja-JP" altLang="en-US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31840" y="2267405"/>
            <a:ext cx="997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ガス雲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75948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3600" dirty="0" smtClean="0"/>
              <a:t>ブラックホールの重力場の影響を受けた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/>
              <a:t>粒子</a:t>
            </a:r>
            <a:r>
              <a:rPr lang="ja-JP" altLang="en-US" sz="3600" dirty="0" smtClean="0"/>
              <a:t>の軌跡の求め方</a:t>
            </a:r>
            <a:endParaRPr kumimoji="1" lang="ja-JP" altLang="en-US" sz="36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821" y="2102810"/>
            <a:ext cx="3672408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066226" y="3429000"/>
                <a:ext cx="4533805" cy="659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/>
                        </a:rPr>
                        <m:t>𝑚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𝑖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ja-JP" altLang="en-US" b="0" i="1" smtClean="0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kumimoji="1" lang="ja-JP" altLang="en-US" b="0" i="1" smtClean="0">
                              <a:latin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𝑖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b="0" i="1" smtClean="0">
                          <a:latin typeface="Cambria Math"/>
                        </a:rPr>
                        <m:t>𝑈</m:t>
                      </m:r>
                      <m:r>
                        <a:rPr kumimoji="1" lang="en-US" altLang="ja-JP" b="0" i="0" smtClean="0">
                          <a:latin typeface="Cambria Math"/>
                        </a:rPr>
                        <m:t>(</m:t>
                      </m:r>
                      <m:r>
                        <a:rPr kumimoji="1" lang="en-US" altLang="ja-JP" b="0" i="1" smtClean="0">
                          <a:latin typeface="Cambria Math"/>
                        </a:rPr>
                        <m:t>𝑚</m:t>
                      </m:r>
                      <m:r>
                        <a:rPr kumimoji="1" lang="en-US" altLang="ja-JP" b="0" i="0" smtClean="0">
                          <a:latin typeface="Cambria Math"/>
                        </a:rPr>
                        <m:t>:</m:t>
                      </m:r>
                      <m:r>
                        <a:rPr lang="ja-JP" altLang="en-US" i="1">
                          <a:latin typeface="Cambria Math"/>
                        </a:rPr>
                        <m:t>質量</m:t>
                      </m:r>
                      <m:r>
                        <a:rPr lang="en-US" altLang="ja-JP" b="0" i="1" smtClean="0">
                          <a:latin typeface="Cambria Math"/>
                        </a:rPr>
                        <m:t>,</m:t>
                      </m:r>
                      <m:r>
                        <a:rPr kumimoji="1" lang="en-US" altLang="ja-JP" b="0" i="1" smtClean="0">
                          <a:latin typeface="Cambria Math"/>
                        </a:rPr>
                        <m:t>𝑈</m:t>
                      </m:r>
                      <m:r>
                        <a:rPr kumimoji="1" lang="en-US" altLang="ja-JP" b="0" i="0" smtClean="0">
                          <a:latin typeface="Cambria Math"/>
                        </a:rPr>
                        <m:t>:</m:t>
                      </m:r>
                      <m:r>
                        <a:rPr lang="ja-JP" altLang="en-US" i="1">
                          <a:latin typeface="Cambria Math"/>
                        </a:rPr>
                        <m:t>ポテンシャル</m:t>
                      </m:r>
                      <m:r>
                        <a:rPr kumimoji="1" lang="en-US" altLang="ja-JP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226" y="3429000"/>
                <a:ext cx="4533805" cy="65998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1083362" y="4394015"/>
            <a:ext cx="4237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運動方程式を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次の</a:t>
            </a:r>
            <a:r>
              <a:rPr kumimoji="1" lang="en-US" altLang="ja-JP" dirty="0" err="1" smtClean="0"/>
              <a:t>Runge-Kutta</a:t>
            </a:r>
            <a:r>
              <a:rPr kumimoji="1" lang="ja-JP" altLang="en-US" dirty="0" smtClean="0"/>
              <a:t>法で解く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1066226" y="2780928"/>
                <a:ext cx="3960440" cy="378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粒子の位置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kumimoji="1" lang="en-US" altLang="ja-JP" b="0" i="1" smtClean="0">
                            <a:latin typeface="Cambria Math"/>
                          </a:rPr>
                          <m:t>𝑖</m:t>
                        </m:r>
                      </m:sup>
                    </m:sSup>
                    <m:r>
                      <a:rPr kumimoji="1" lang="en-US" altLang="ja-JP" b="0" i="1" smtClean="0">
                        <a:latin typeface="Cambria Math"/>
                      </a:rPr>
                      <m:t>=(</m:t>
                    </m:r>
                    <m:r>
                      <a:rPr kumimoji="1" lang="en-US" altLang="ja-JP" b="0" i="1" smtClean="0">
                        <a:latin typeface="Cambria Math"/>
                      </a:rPr>
                      <m:t>𝑥</m:t>
                    </m:r>
                    <m:r>
                      <a:rPr kumimoji="1" lang="en-US" altLang="ja-JP" b="0" i="1" smtClean="0">
                        <a:latin typeface="Cambria Math"/>
                      </a:rPr>
                      <m:t>,</m:t>
                    </m:r>
                    <m:r>
                      <a:rPr kumimoji="1" lang="en-US" altLang="ja-JP" b="0" i="1" smtClean="0">
                        <a:latin typeface="Cambria Math"/>
                      </a:rPr>
                      <m:t>𝑦</m:t>
                    </m:r>
                    <m:r>
                      <a:rPr kumimoji="1" lang="en-US" altLang="ja-JP" b="0" i="1" smtClean="0">
                        <a:latin typeface="Cambria Math"/>
                      </a:rPr>
                      <m:t>,</m:t>
                    </m:r>
                    <m:r>
                      <a:rPr kumimoji="1" lang="en-US" altLang="ja-JP" b="0" i="1" smtClean="0">
                        <a:latin typeface="Cambria Math"/>
                      </a:rPr>
                      <m:t>𝑧</m:t>
                    </m:r>
                    <m:r>
                      <a:rPr kumimoji="1" lang="en-US" altLang="ja-JP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kumimoji="1" lang="ja-JP" altLang="en-US" dirty="0" smtClean="0"/>
                  <a:t>の運動方程式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226" y="2780928"/>
                <a:ext cx="3960440" cy="378245"/>
              </a:xfrm>
              <a:prstGeom prst="rect">
                <a:avLst/>
              </a:prstGeom>
              <a:blipFill rotWithShape="1">
                <a:blip r:embed="rId4"/>
                <a:stretch>
                  <a:fillRect l="-1385" t="-11290" r="-1077" b="-1935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611560" y="1716517"/>
                <a:ext cx="5976664" cy="373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dirty="0" smtClean="0">
                          <a:latin typeface="Cambria Math"/>
                        </a:rPr>
                        <m:t>    </m:t>
                      </m:r>
                      <m:r>
                        <a:rPr lang="ja-JP" altLang="en-US" i="1" dirty="0">
                          <a:latin typeface="Cambria Math"/>
                        </a:rPr>
                        <m:t>区間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b="0" i="1" dirty="0" smtClean="0">
                              <a:latin typeface="Cambria Math"/>
                            </a:rPr>
                            <m:t>−100:100</m:t>
                          </m:r>
                        </m:e>
                      </m:d>
                      <m:r>
                        <a:rPr lang="ja-JP" altLang="en-US" b="0" i="1" dirty="0" smtClean="0">
                          <a:latin typeface="Cambria Math"/>
                        </a:rPr>
                        <m:t>の</m:t>
                      </m:r>
                      <m:r>
                        <a:rPr lang="ja-JP" altLang="en-US" i="1" dirty="0">
                          <a:latin typeface="Cambria Math"/>
                        </a:rPr>
                        <m:t>グリッド数</m:t>
                      </m:r>
                      <m:sSup>
                        <m:sSupPr>
                          <m:ctrlPr>
                            <a:rPr kumimoji="1" lang="en-US" altLang="ja-JP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10001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kumimoji="1" lang="ja-JP" altLang="en-US" b="0" i="1" smtClean="0">
                          <a:latin typeface="Cambria Math"/>
                        </a:rPr>
                        <m:t>、</m:t>
                      </m:r>
                      <m:r>
                        <a:rPr lang="ja-JP" altLang="en-US" i="1">
                          <a:latin typeface="Cambria Math"/>
                        </a:rPr>
                        <m:t>グリッド幅</m:t>
                      </m:r>
                      <m:r>
                        <a:rPr lang="en-US" altLang="ja-JP" b="0" i="1" smtClean="0">
                          <a:latin typeface="Cambria Math"/>
                        </a:rPr>
                        <m:t>0.02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716517"/>
                <a:ext cx="5976664" cy="373115"/>
              </a:xfrm>
              <a:prstGeom prst="rect">
                <a:avLst/>
              </a:prstGeom>
              <a:blipFill rotWithShape="1"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745241" y="5587906"/>
                <a:ext cx="8029634" cy="647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i="1" smtClean="0">
                          <a:latin typeface="Cambria Math"/>
                        </a:rPr>
                        <m:t>粒子のポテンシャル</m:t>
                      </m:r>
                      <m:r>
                        <a:rPr lang="en-US" altLang="ja-JP" b="0" i="1" smtClean="0">
                          <a:latin typeface="Cambria Math"/>
                        </a:rPr>
                        <m:t>𝑈</m:t>
                      </m:r>
                      <m:d>
                        <m:dPr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altLang="ja-JP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ja-JP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altLang="ja-JP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ja-JP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ja-JP" altLang="en-US" b="0" i="1" smtClean="0">
                          <a:latin typeface="Cambria Math"/>
                        </a:rPr>
                        <m:t>は</m:t>
                      </m:r>
                      <m:r>
                        <a:rPr lang="ja-JP" altLang="en-US" i="1">
                          <a:latin typeface="Cambria Math"/>
                        </a:rPr>
                        <m:t>周囲の</m:t>
                      </m:r>
                      <m:r>
                        <a:rPr lang="ja-JP" altLang="en-US" i="1" smtClean="0">
                          <a:latin typeface="Cambria Math"/>
                        </a:rPr>
                        <m:t>ポテンシャルを</m:t>
                      </m:r>
                      <m:r>
                        <a:rPr lang="ja-JP" altLang="en-US" i="1">
                          <a:latin typeface="Cambria Math"/>
                        </a:rPr>
                        <m:t>加重平均</m:t>
                      </m:r>
                      <m:r>
                        <a:rPr lang="ja-JP" altLang="en-US" i="1" smtClean="0">
                          <a:latin typeface="Cambria Math"/>
                        </a:rPr>
                        <m:t>して</m:t>
                      </m:r>
                      <m:r>
                        <a:rPr lang="ja-JP" altLang="en-US" i="1">
                          <a:latin typeface="Cambria Math"/>
                        </a:rPr>
                        <m:t>求める</m:t>
                      </m:r>
                    </m:oMath>
                  </m:oMathPara>
                </a14:m>
                <a:endParaRPr lang="en-US" altLang="ja-JP" dirty="0" smtClean="0"/>
              </a:p>
              <a:p>
                <a:r>
                  <a:rPr kumimoji="1" lang="ja-JP" altLang="en-US" dirty="0" smtClean="0"/>
                  <a:t>       但し、相対論計算では、周囲の力を</a:t>
                </a:r>
                <a:r>
                  <a:rPr lang="ja-JP" altLang="en-US" dirty="0" smtClean="0"/>
                  <a:t>加重平均して粒子の</a:t>
                </a:r>
                <a:r>
                  <a:rPr kumimoji="1" lang="ja-JP" altLang="en-US" dirty="0" smtClean="0"/>
                  <a:t>力を求める</a:t>
                </a:r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41" y="5587906"/>
                <a:ext cx="8029634" cy="647357"/>
              </a:xfrm>
              <a:prstGeom prst="rect">
                <a:avLst/>
              </a:prstGeom>
              <a:blipFill rotWithShape="1">
                <a:blip r:embed="rId6"/>
                <a:stretch>
                  <a:fillRect b="-113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93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Pseudo-Newtonian</a:t>
            </a:r>
            <a:r>
              <a:rPr lang="ja-JP" altLang="en-US" dirty="0" smtClean="0"/>
              <a:t>ポテンシャル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4853136"/>
              </a:xfrm>
            </p:spPr>
            <p:txBody>
              <a:bodyPr>
                <a:normAutofit fontScale="32500" lnSpcReduction="20000"/>
              </a:bodyPr>
              <a:lstStyle/>
              <a:p>
                <a:r>
                  <a:rPr lang="ja-JP" altLang="en-US" sz="6000" dirty="0" smtClean="0"/>
                  <a:t>相対論的現象をうまく模倣することが可能。ただし、事象の地平面を通過する運動は扱えない。</a:t>
                </a:r>
                <a:endParaRPr lang="en-US" altLang="ja-JP" sz="6000" dirty="0" smtClean="0"/>
              </a:p>
              <a:p>
                <a:endParaRPr lang="en-US" altLang="ja-JP" sz="3100" dirty="0" smtClean="0"/>
              </a:p>
              <a:p>
                <a:r>
                  <a:rPr lang="en-US" altLang="ja-JP" sz="6200" dirty="0" smtClean="0"/>
                  <a:t>Newton</a:t>
                </a:r>
                <a:r>
                  <a:rPr lang="ja-JP" altLang="en-US" sz="6200" dirty="0" smtClean="0"/>
                  <a:t>重力のポテンシャル</a:t>
                </a:r>
                <a:endParaRPr lang="en-US" altLang="ja-JP" sz="6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4900" i="1">
                          <a:latin typeface="Cambria Math"/>
                        </a:rPr>
                        <m:t>        </m:t>
                      </m:r>
                      <m:sSub>
                        <m:sSubPr>
                          <m:ctrlPr>
                            <a:rPr lang="en-US" altLang="ja-JP" sz="49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4900" i="1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altLang="ja-JP" sz="49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en-US" altLang="ja-JP" sz="4900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altLang="ja-JP" sz="49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sz="4900" i="1">
                              <a:latin typeface="Cambria Math"/>
                            </a:rPr>
                            <m:t>𝐺𝑀</m:t>
                          </m:r>
                        </m:num>
                        <m:den>
                          <m:r>
                            <a:rPr lang="en-US" altLang="ja-JP" sz="4900" i="1">
                              <a:latin typeface="Cambria Math"/>
                            </a:rPr>
                            <m:t>𝑟</m:t>
                          </m:r>
                        </m:den>
                      </m:f>
                      <m:r>
                        <a:rPr lang="ja-JP" altLang="en-US" sz="4900" i="1">
                          <a:latin typeface="Cambria Math"/>
                        </a:rPr>
                        <m:t>　（</m:t>
                      </m:r>
                      <m:r>
                        <m:rPr>
                          <m:sty m:val="p"/>
                        </m:rPr>
                        <a:rPr lang="en-US" altLang="ja-JP" sz="4900" i="1">
                          <a:latin typeface="Cambria Math"/>
                        </a:rPr>
                        <m:t>G</m:t>
                      </m:r>
                      <m:r>
                        <a:rPr lang="en-US" altLang="ja-JP" sz="4900" i="1">
                          <a:latin typeface="Cambria Math"/>
                        </a:rPr>
                        <m:t>:</m:t>
                      </m:r>
                      <m:r>
                        <a:rPr lang="ja-JP" altLang="en-US" sz="4900" i="1">
                          <a:latin typeface="Cambria Math"/>
                        </a:rPr>
                        <m:t>重力定数</m:t>
                      </m:r>
                      <m:r>
                        <a:rPr lang="en-US" altLang="ja-JP" sz="4900" i="1">
                          <a:latin typeface="Cambria Math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altLang="ja-JP" sz="4900" i="1">
                          <a:latin typeface="Cambria Math"/>
                        </a:rPr>
                        <m:t>M</m:t>
                      </m:r>
                      <m:r>
                        <a:rPr lang="en-US" altLang="ja-JP" sz="4900" i="1">
                          <a:latin typeface="Cambria Math"/>
                        </a:rPr>
                        <m:t>:</m:t>
                      </m:r>
                      <m:r>
                        <a:rPr lang="ja-JP" altLang="en-US" sz="4900" i="1">
                          <a:latin typeface="Cambria Math"/>
                        </a:rPr>
                        <m:t>質量）</m:t>
                      </m:r>
                    </m:oMath>
                  </m:oMathPara>
                </a14:m>
                <a:endParaRPr lang="en-US" altLang="ja-JP" sz="4900" dirty="0"/>
              </a:p>
              <a:p>
                <a:endParaRPr lang="en-US" altLang="ja-JP" sz="3100" dirty="0"/>
              </a:p>
              <a:p>
                <a:r>
                  <a:rPr lang="en-US" altLang="ja-JP" sz="6000" dirty="0" err="1" smtClean="0"/>
                  <a:t>Paczynski-Wiita</a:t>
                </a:r>
                <a:r>
                  <a:rPr lang="ja-JP" altLang="en-US" sz="6000" dirty="0" smtClean="0"/>
                  <a:t>ポテンシャル</a:t>
                </a:r>
                <a:r>
                  <a:rPr lang="en-US" altLang="ja-JP" sz="6000" dirty="0"/>
                  <a:t>(</a:t>
                </a:r>
                <a:r>
                  <a:rPr lang="ja-JP" altLang="en-US" sz="6000" dirty="0"/>
                  <a:t>シュバルツシルト時空</a:t>
                </a:r>
                <a:r>
                  <a:rPr lang="en-US" altLang="ja-JP" sz="6000" dirty="0"/>
                  <a:t>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5000" b="0" i="1" smtClean="0">
                          <a:latin typeface="Cambria Math"/>
                        </a:rPr>
                        <m:t>        </m:t>
                      </m:r>
                      <m:sSub>
                        <m:sSubPr>
                          <m:ctrlPr>
                            <a:rPr lang="en-US" altLang="ja-JP" sz="5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5000" b="0" i="1" smtClean="0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altLang="ja-JP" sz="5000" b="0" i="1" smtClean="0">
                              <a:latin typeface="Cambria Math"/>
                            </a:rPr>
                            <m:t>𝑝𝑤</m:t>
                          </m:r>
                        </m:sub>
                      </m:sSub>
                      <m:r>
                        <a:rPr lang="en-US" altLang="ja-JP" sz="50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altLang="ja-JP" sz="5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sz="5000" b="0" i="1" smtClean="0">
                              <a:latin typeface="Cambria Math"/>
                            </a:rPr>
                            <m:t>𝐺𝑀</m:t>
                          </m:r>
                        </m:num>
                        <m:den>
                          <m:r>
                            <a:rPr lang="en-US" altLang="ja-JP" sz="50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altLang="ja-JP" sz="50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ja-JP" sz="5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sz="50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ja-JP" sz="5000" b="0" i="1" smtClean="0">
                                  <a:latin typeface="Cambria Math"/>
                                </a:rPr>
                                <m:t>𝑔</m:t>
                              </m:r>
                            </m:sub>
                          </m:sSub>
                        </m:den>
                      </m:f>
                      <m:r>
                        <a:rPr lang="ja-JP" altLang="en-US" sz="5000" b="0" i="1" smtClean="0">
                          <a:latin typeface="Cambria Math"/>
                        </a:rPr>
                        <m:t>　</m:t>
                      </m:r>
                      <m:r>
                        <a:rPr lang="ja-JP" altLang="en-US" sz="5000" i="1">
                          <a:latin typeface="Cambria Math"/>
                        </a:rPr>
                        <m:t>（</m:t>
                      </m:r>
                      <m:sSub>
                        <m:sSubPr>
                          <m:ctrlPr>
                            <a:rPr lang="en-US" altLang="ja-JP" sz="5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50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altLang="ja-JP" sz="5000" b="0" i="1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en-US" altLang="ja-JP" sz="5000" b="0" i="1" smtClean="0">
                          <a:latin typeface="Cambria Math"/>
                        </a:rPr>
                        <m:t>:</m:t>
                      </m:r>
                      <m:r>
                        <a:rPr lang="ja-JP" altLang="en-US" sz="5000" i="1">
                          <a:latin typeface="Cambria Math"/>
                        </a:rPr>
                        <m:t>シュバルツシルト</m:t>
                      </m:r>
                      <m:r>
                        <a:rPr lang="ja-JP" altLang="en-US" sz="5000" i="1" smtClean="0">
                          <a:latin typeface="Cambria Math"/>
                        </a:rPr>
                        <m:t>半径</m:t>
                      </m:r>
                      <m:r>
                        <a:rPr lang="ja-JP" altLang="en-US" sz="5000" i="1">
                          <a:latin typeface="Cambria Math"/>
                        </a:rPr>
                        <m:t>）</m:t>
                      </m:r>
                    </m:oMath>
                  </m:oMathPara>
                </a14:m>
                <a:endParaRPr lang="en-US" altLang="ja-JP" sz="5000" dirty="0"/>
              </a:p>
              <a:p>
                <a:pPr marL="0" indent="0">
                  <a:buNone/>
                </a:pPr>
                <a:endParaRPr lang="en-US" altLang="ja-JP" sz="3100" dirty="0" smtClean="0"/>
              </a:p>
              <a:p>
                <a:pPr marL="0" indent="0">
                  <a:buNone/>
                </a:pPr>
                <a:endParaRPr lang="en-US" altLang="ja-JP" sz="3100" dirty="0"/>
              </a:p>
              <a:p>
                <a:r>
                  <a:rPr lang="en-US" altLang="ja-JP" sz="6000" dirty="0" err="1" smtClean="0"/>
                  <a:t>Mukhopadhyay</a:t>
                </a:r>
                <a:r>
                  <a:rPr kumimoji="1" lang="ja-JP" altLang="en-US" sz="6000" dirty="0" smtClean="0"/>
                  <a:t>ポテンシャル</a:t>
                </a:r>
                <a:r>
                  <a:rPr kumimoji="1" lang="en-US" altLang="ja-JP" sz="6000" dirty="0" smtClean="0"/>
                  <a:t>(</a:t>
                </a:r>
                <a:r>
                  <a:rPr kumimoji="1" lang="ja-JP" altLang="en-US" sz="6000" dirty="0" smtClean="0"/>
                  <a:t>カー時空</a:t>
                </a:r>
                <a:r>
                  <a:rPr kumimoji="1" lang="en-US" altLang="ja-JP" sz="6000" dirty="0" smtClean="0"/>
                  <a:t>)</a:t>
                </a:r>
              </a:p>
              <a:p>
                <a:endParaRPr kumimoji="1" lang="en-US" altLang="ja-JP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49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4900" b="0" i="1" smtClean="0">
                              <a:latin typeface="Cambria Math"/>
                            </a:rPr>
                            <m:t>        </m:t>
                          </m:r>
                          <m:r>
                            <a:rPr kumimoji="1" lang="en-US" altLang="ja-JP" sz="4900" b="0" i="1" smtClean="0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kumimoji="1" lang="en-US" altLang="ja-JP" sz="4900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kumimoji="1" lang="en-US" altLang="ja-JP" sz="49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kumimoji="1" lang="en-US" altLang="ja-JP" sz="49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sz="49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49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1" lang="en-US" altLang="ja-JP" sz="49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kumimoji="1" lang="en-US" altLang="ja-JP" sz="4900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kumimoji="1" lang="en-US" altLang="ja-JP" sz="49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49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kumimoji="1" lang="en-US" altLang="ja-JP" sz="49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sz="49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kumimoji="1" lang="en-US" altLang="ja-JP" sz="49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sz="4900" b="0" i="1" smtClean="0">
                              <a:latin typeface="Cambria Math"/>
                            </a:rPr>
                            <m:t>4</m:t>
                          </m:r>
                          <m:r>
                            <a:rPr kumimoji="1" lang="en-US" altLang="ja-JP" sz="49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1" lang="en-US" altLang="ja-JP" sz="49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1" lang="en-US" altLang="ja-JP" sz="49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rad>
                        </m:den>
                      </m:f>
                      <m:r>
                        <a:rPr kumimoji="1" lang="en-US" altLang="ja-JP" sz="49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kumimoji="1" lang="en-US" altLang="ja-JP" sz="49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sz="4900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kumimoji="1" lang="en-US" altLang="ja-JP" sz="49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kumimoji="1" lang="en-US" altLang="ja-JP" sz="4900" b="0" i="1" smtClean="0">
                                  <a:latin typeface="Cambria Math"/>
                                </a:rPr>
                                <m:t>9</m:t>
                              </m:r>
                              <m:sSup>
                                <m:sSupPr>
                                  <m:ctrlPr>
                                    <a:rPr kumimoji="1" lang="en-US" altLang="ja-JP" sz="49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4900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kumimoji="1" lang="en-US" altLang="ja-JP" sz="4900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kumimoji="1" lang="en-US" altLang="ja-JP" sz="49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kumimoji="1" lang="en-US" altLang="ja-JP" sz="4900" b="0" i="1" smtClean="0">
                                  <a:latin typeface="Cambria Math"/>
                                </a:rPr>
                                <m:t>−10</m:t>
                              </m:r>
                              <m:r>
                                <a:rPr kumimoji="1" lang="en-US" altLang="ja-JP" sz="4900" b="0" i="1" smtClean="0">
                                  <a:latin typeface="Cambria Math"/>
                                </a:rPr>
                                <m:t>𝑎𝑟</m:t>
                              </m:r>
                              <m:r>
                                <a:rPr kumimoji="1" lang="en-US" altLang="ja-JP" sz="4900" b="0" i="1" smtClean="0">
                                  <a:latin typeface="Cambria Math"/>
                                </a:rPr>
                                <m:t>+16</m:t>
                              </m:r>
                              <m:rad>
                                <m:radPr>
                                  <m:degHide m:val="on"/>
                                  <m:ctrlPr>
                                    <a:rPr kumimoji="1" lang="en-US" altLang="ja-JP" sz="4900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kumimoji="1" lang="en-US" altLang="ja-JP" sz="49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rad>
                              <m:r>
                                <a:rPr kumimoji="1" lang="en-US" altLang="ja-JP" sz="4900" b="0" i="1" smtClean="0">
                                  <a:latin typeface="Cambria Math"/>
                                </a:rPr>
                                <m:t>−13</m:t>
                              </m:r>
                              <m:sSup>
                                <m:sSupPr>
                                  <m:ctrlPr>
                                    <a:rPr kumimoji="1" lang="en-US" altLang="ja-JP" sz="49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4900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kumimoji="1" lang="en-US" altLang="ja-JP" sz="49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ad>
                                <m:radPr>
                                  <m:degHide m:val="on"/>
                                  <m:ctrlPr>
                                    <a:rPr kumimoji="1" lang="en-US" altLang="ja-JP" sz="4900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kumimoji="1" lang="en-US" altLang="ja-JP" sz="49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rad>
                              <m:r>
                                <a:rPr kumimoji="1" lang="en-US" altLang="ja-JP" sz="4900" b="0" i="1" smtClean="0">
                                  <a:latin typeface="Cambria Math"/>
                                </a:rPr>
                                <m:t>+6</m:t>
                              </m:r>
                              <m:sSup>
                                <m:sSupPr>
                                  <m:ctrlPr>
                                    <a:rPr kumimoji="1" lang="en-US" altLang="ja-JP" sz="49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4900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kumimoji="1" lang="en-US" altLang="ja-JP" sz="4900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kumimoji="1" lang="en-US" altLang="ja-JP" sz="4900" b="0" i="1" smtClean="0">
                                  <a:latin typeface="Cambria Math"/>
                                </a:rPr>
                                <m:t>−8</m:t>
                              </m:r>
                              <m:r>
                                <a:rPr kumimoji="1" lang="en-US" altLang="ja-JP" sz="49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kumimoji="1" lang="en-US" altLang="ja-JP" sz="49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kumimoji="1" lang="en-US" altLang="ja-JP" sz="4900" b="0" i="1" smtClean="0">
                                  <a:latin typeface="Cambria Math"/>
                                </a:rPr>
                                <m:t>27</m:t>
                              </m:r>
                              <m:sSup>
                                <m:sSupPr>
                                  <m:ctrlPr>
                                    <a:rPr kumimoji="1" lang="en-US" altLang="ja-JP" sz="49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4900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kumimoji="1" lang="en-US" altLang="ja-JP" sz="49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kumimoji="1" lang="en-US" altLang="ja-JP" sz="4900" b="0" i="1" smtClean="0">
                                  <a:latin typeface="Cambria Math"/>
                                </a:rPr>
                                <m:t>−32</m:t>
                              </m:r>
                            </m:e>
                          </m:d>
                          <m:d>
                            <m:dPr>
                              <m:ctrlPr>
                                <a:rPr kumimoji="1" lang="en-US" altLang="ja-JP" sz="49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1" lang="en-US" altLang="ja-JP" sz="49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49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f>
                                    <m:fPr>
                                      <m:type m:val="lin"/>
                                      <m:ctrlPr>
                                        <a:rPr kumimoji="1" lang="en-US" altLang="ja-JP" sz="49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1" lang="en-US" altLang="ja-JP" sz="49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kumimoji="1" lang="en-US" altLang="ja-JP" sz="49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kumimoji="1" lang="en-US" altLang="ja-JP" sz="4900" b="0" i="1" smtClean="0">
                                  <a:latin typeface="Cambria Math"/>
                                </a:rPr>
                                <m:t>−2</m:t>
                              </m:r>
                              <m:rad>
                                <m:radPr>
                                  <m:degHide m:val="on"/>
                                  <m:ctrlPr>
                                    <a:rPr kumimoji="1" lang="en-US" altLang="ja-JP" sz="4900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kumimoji="1" lang="en-US" altLang="ja-JP" sz="49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rad>
                              <m:r>
                                <a:rPr kumimoji="1" lang="en-US" altLang="ja-JP" sz="49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kumimoji="1" lang="en-US" altLang="ja-JP" sz="49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den>
                      </m:f>
                      <m:r>
                        <a:rPr kumimoji="1" lang="en-US" altLang="ja-JP" sz="4900" b="0" i="0" smtClean="0">
                          <a:latin typeface="Cambria Math"/>
                        </a:rPr>
                        <m:t>−2</m:t>
                      </m:r>
                      <m:r>
                        <m:rPr>
                          <m:sty m:val="p"/>
                        </m:rPr>
                        <a:rPr kumimoji="1" lang="en-US" altLang="ja-JP" sz="4900" b="0" i="0" smtClean="0">
                          <a:latin typeface="Cambria Math"/>
                        </a:rPr>
                        <m:t>log</m:t>
                      </m:r>
                      <m:d>
                        <m:dPr>
                          <m:ctrlPr>
                            <a:rPr kumimoji="1" lang="en-US" altLang="ja-JP" sz="49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kumimoji="1" lang="en-US" altLang="ja-JP" sz="4900" b="0" i="0" smtClean="0">
                              <a:latin typeface="Cambria Math"/>
                            </a:rPr>
                            <m:t>r</m:t>
                          </m:r>
                        </m:e>
                      </m:d>
                    </m:oMath>
                  </m:oMathPara>
                </a14:m>
                <a:endParaRPr kumimoji="1" lang="en-US" altLang="ja-JP" sz="4900" b="0" i="0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:r>
                  <a:rPr kumimoji="1" lang="en-US" altLang="ja-JP" sz="4900" b="0" dirty="0" smtClean="0"/>
                  <a:t>  </a:t>
                </a:r>
                <a14:m>
                  <m:oMath xmlns:m="http://schemas.openxmlformats.org/officeDocument/2006/math">
                    <m:r>
                      <a:rPr kumimoji="1" lang="en-US" altLang="ja-JP" sz="4900" b="0" i="0" smtClean="0">
                        <a:latin typeface="Cambria Math"/>
                      </a:rPr>
                      <m:t>              +</m:t>
                    </m:r>
                    <m:f>
                      <m:fPr>
                        <m:ctrlPr>
                          <a:rPr kumimoji="1" lang="en-US" altLang="ja-JP" sz="49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49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kumimoji="1" lang="en-US" altLang="ja-JP" sz="4900" b="0" i="1" smtClean="0">
                            <a:latin typeface="Cambria Math"/>
                          </a:rPr>
                          <m:t>27</m:t>
                        </m:r>
                        <m:sSup>
                          <m:sSupPr>
                            <m:ctrlPr>
                              <a:rPr kumimoji="1" lang="en-US" altLang="ja-JP" sz="49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kumimoji="1" lang="en-US" altLang="ja-JP" sz="49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kumimoji="1" lang="en-US" altLang="ja-JP" sz="49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kumimoji="1" lang="en-US" altLang="ja-JP" sz="4900" b="0" i="1" smtClean="0">
                            <a:latin typeface="Cambria Math"/>
                          </a:rPr>
                          <m:t>−32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kumimoji="1" lang="en-US" altLang="ja-JP" sz="4900" b="0" i="1" smtClean="0">
                            <a:latin typeface="Cambria Math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kumimoji="1" lang="en-US" altLang="ja-JP" sz="49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49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kumimoji="1" lang="en-US" altLang="ja-JP" sz="49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m:rPr>
                            <m:brk m:alnAt="7"/>
                          </m:rPr>
                          <a:rPr kumimoji="1" lang="en-US" altLang="ja-JP" sz="4900" b="0" i="1" smtClean="0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kumimoji="1" lang="en-US" altLang="ja-JP" sz="49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49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kumimoji="1" lang="en-US" altLang="ja-JP" sz="49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brk m:alnAt="7"/>
                          </m:rPr>
                          <a:rPr kumimoji="1" lang="en-US" altLang="ja-JP" sz="4900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ja-JP" sz="49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49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kumimoji="1" lang="en-US" altLang="ja-JP" sz="49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brk m:alnAt="7"/>
                          </m:rPr>
                          <a:rPr kumimoji="1" lang="en-US" altLang="ja-JP" sz="4900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ja-JP" sz="49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49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kumimoji="1" lang="en-US" altLang="ja-JP" sz="49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sub>
                      <m:sup/>
                      <m:e>
                        <m:d>
                          <m:dPr>
                            <m:begChr m:val="["/>
                            <m:endChr m:val="]"/>
                            <m:ctrlPr>
                              <a:rPr kumimoji="1" lang="en-US" altLang="ja-JP" sz="49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kumimoji="1" lang="en-US" altLang="ja-JP" sz="49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ja-JP" sz="49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kumimoji="1" lang="en-US" altLang="ja-JP" sz="4900" b="0" i="1" smtClean="0">
                                    <a:latin typeface="Cambria Math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kumimoji="1" lang="en-US" altLang="ja-JP" sz="49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kumimoji="1" lang="en-US" altLang="ja-JP" sz="49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1" lang="en-US" altLang="ja-JP" sz="4900" b="0" i="1" smtClean="0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kumimoji="1" lang="en-US" altLang="ja-JP" sz="4900" b="0" i="1" smtClean="0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kumimoji="1" lang="en-US" altLang="ja-JP" sz="49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1" lang="en-US" altLang="ja-JP" sz="4900" b="0" i="1" smtClean="0">
                                    <a:latin typeface="Cambria Math"/>
                                  </a:rPr>
                                  <m:t>−2</m:t>
                                </m:r>
                              </m:den>
                            </m:f>
                            <m:r>
                              <m:rPr>
                                <m:sty m:val="p"/>
                              </m:rPr>
                              <a:rPr kumimoji="1" lang="en-US" altLang="ja-JP" sz="4900" b="0" i="0" smtClean="0">
                                <a:latin typeface="Cambria Math"/>
                              </a:rPr>
                              <m:t>log</m:t>
                            </m:r>
                            <m:r>
                              <a:rPr kumimoji="1" lang="en-US" altLang="ja-JP" sz="4900" b="0" i="1" smtClean="0">
                                <a:latin typeface="Cambria Math"/>
                              </a:rPr>
                              <m:t>⁡(</m:t>
                            </m:r>
                            <m:rad>
                              <m:radPr>
                                <m:degHide m:val="on"/>
                                <m:ctrlPr>
                                  <a:rPr kumimoji="1" lang="en-US" altLang="ja-JP" sz="4900" b="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kumimoji="1" lang="en-US" altLang="ja-JP" sz="4900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</m:rad>
                            <m:r>
                              <a:rPr kumimoji="1" lang="en-US" altLang="ja-JP" sz="4900" b="0" i="1" smtClean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kumimoji="1" lang="en-US" altLang="ja-JP" sz="49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4900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kumimoji="1" lang="en-US" altLang="ja-JP" sz="49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kumimoji="1" lang="en-US" altLang="ja-JP" sz="4900" b="0" i="1" smtClean="0">
                                <a:latin typeface="Cambria Math"/>
                              </a:rPr>
                              <m:t>)(54</m:t>
                            </m:r>
                            <m:sSup>
                              <m:sSupPr>
                                <m:ctrlPr>
                                  <a:rPr kumimoji="1" lang="en-US" altLang="ja-JP" sz="49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ja-JP" sz="49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kumimoji="1" lang="en-US" altLang="ja-JP" sz="49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kumimoji="1" lang="en-US" altLang="ja-JP" sz="49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kumimoji="1" lang="en-US" altLang="ja-JP" sz="49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4900" b="0" i="1" smtClean="0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kumimoji="1" lang="en-US" altLang="ja-JP" sz="49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kumimoji="1" lang="en-US" altLang="ja-JP" sz="49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kumimoji="1" lang="en-US" altLang="ja-JP" sz="4900" b="0" i="1" smtClean="0">
                                <a:latin typeface="Cambria Math"/>
                              </a:rPr>
                              <m:t>−64</m:t>
                            </m:r>
                            <m:sSup>
                              <m:sSupPr>
                                <m:ctrlPr>
                                  <a:rPr kumimoji="1" lang="en-US" altLang="ja-JP" sz="49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kumimoji="1" lang="en-US" altLang="ja-JP" sz="49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4900" b="0" i="1" smtClean="0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kumimoji="1" lang="en-US" altLang="ja-JP" sz="49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kumimoji="1" lang="en-US" altLang="ja-JP" sz="49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kumimoji="1" lang="en-US" altLang="ja-JP" sz="4900" b="0" i="1" smtClean="0">
                                <a:latin typeface="Cambria Math"/>
                              </a:rPr>
                              <m:t>+63</m:t>
                            </m:r>
                            <m:sSup>
                              <m:sSupPr>
                                <m:ctrlPr>
                                  <a:rPr kumimoji="1" lang="en-US" altLang="ja-JP" sz="49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ja-JP" sz="49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kumimoji="1" lang="en-US" altLang="ja-JP" sz="4900" b="0" i="1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kumimoji="1" lang="en-US" altLang="ja-JP" sz="49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4900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kumimoji="1" lang="en-US" altLang="ja-JP" sz="49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kumimoji="1" lang="en-US" altLang="ja-JP" sz="4900" b="0" i="1" smtClean="0">
                                <a:latin typeface="Cambria Math"/>
                              </a:rPr>
                              <m:t>−74</m:t>
                            </m:r>
                            <m:r>
                              <a:rPr kumimoji="1" lang="en-US" altLang="ja-JP" sz="4900" b="0" i="1" smtClean="0">
                                <a:latin typeface="Cambria Math"/>
                              </a:rPr>
                              <m:t>𝑎</m:t>
                            </m:r>
                            <m:sSub>
                              <m:sSubPr>
                                <m:ctrlPr>
                                  <a:rPr kumimoji="1" lang="en-US" altLang="ja-JP" sz="49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4900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kumimoji="1" lang="en-US" altLang="ja-JP" sz="49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kumimoji="1" lang="en-US" altLang="ja-JP" sz="4900" b="0" i="1" smtClean="0">
                                <a:latin typeface="Cambria Math"/>
                              </a:rPr>
                              <m:t>−107</m:t>
                            </m:r>
                            <m:sSup>
                              <m:sSupPr>
                                <m:ctrlPr>
                                  <a:rPr kumimoji="1" lang="en-US" altLang="ja-JP" sz="49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ja-JP" sz="49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kumimoji="1" lang="en-US" altLang="ja-JP" sz="49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kumimoji="1" lang="en-US" altLang="ja-JP" sz="4900" b="0" i="1" smtClean="0">
                                <a:latin typeface="Cambria Math"/>
                              </a:rPr>
                              <m:t>+128)</m:t>
                            </m:r>
                          </m:e>
                        </m:d>
                      </m:e>
                    </m:nary>
                  </m:oMath>
                </a14:m>
                <a:endParaRPr kumimoji="1" lang="en-US" altLang="ja-JP" sz="4900" b="0" dirty="0" smtClean="0"/>
              </a:p>
              <a:p>
                <a:pPr marL="0" indent="0" algn="ctr">
                  <a:buNone/>
                </a:pPr>
                <a:endParaRPr kumimoji="1" lang="en-US" altLang="ja-JP" sz="3800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49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4900" b="0" i="1" smtClean="0">
                              <a:latin typeface="Cambria Math"/>
                            </a:rPr>
                            <m:t>               </m:t>
                          </m:r>
                          <m:r>
                            <a:rPr kumimoji="1" lang="en-US" altLang="ja-JP" sz="49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kumimoji="1" lang="en-US" altLang="ja-JP" sz="49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4900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kumimoji="1" lang="en-US" altLang="ja-JP" sz="49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49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kumimoji="1" lang="en-US" altLang="ja-JP" sz="49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sz="49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49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49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kumimoji="1" lang="en-US" altLang="ja-JP" sz="49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kumimoji="1" lang="en-US" altLang="ja-JP" sz="4900" b="0" i="1" smtClean="0">
                          <a:latin typeface="Cambria Math"/>
                        </a:rPr>
                        <m:t>:</m:t>
                      </m:r>
                      <m:r>
                        <a:rPr lang="ja-JP" altLang="en-US" sz="4900" i="1">
                          <a:latin typeface="Cambria Math"/>
                        </a:rPr>
                        <m:t>定数</m:t>
                      </m:r>
                      <m:r>
                        <a:rPr lang="en-US" altLang="ja-JP" sz="4900" b="0" i="1" smtClean="0">
                          <a:latin typeface="Cambria Math"/>
                        </a:rPr>
                        <m:t>     </m:t>
                      </m:r>
                      <m:r>
                        <a:rPr lang="en-US" altLang="ja-JP" sz="4900" b="0" i="1" smtClean="0">
                          <a:latin typeface="Cambria Math"/>
                        </a:rPr>
                        <m:t>𝑎</m:t>
                      </m:r>
                      <m:r>
                        <a:rPr lang="en-US" altLang="ja-JP" sz="4900" b="0" i="1" smtClean="0">
                          <a:latin typeface="Cambria Math"/>
                        </a:rPr>
                        <m:t>:</m:t>
                      </m:r>
                      <m:r>
                        <a:rPr lang="ja-JP" altLang="en-US" sz="4900" i="1">
                          <a:latin typeface="Cambria Math"/>
                        </a:rPr>
                        <m:t>カーパラメータ</m:t>
                      </m:r>
                    </m:oMath>
                  </m:oMathPara>
                </a14:m>
                <a:endParaRPr kumimoji="1" lang="en-US" altLang="ja-JP" sz="4900" b="0" dirty="0" smtClean="0"/>
              </a:p>
              <a:p>
                <a:pPr marL="0" indent="0" algn="ctr">
                  <a:buNone/>
                </a:pPr>
                <a:endParaRPr kumimoji="1" lang="en-US" altLang="ja-JP" sz="3800" b="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4853136"/>
              </a:xfrm>
              <a:blipFill rotWithShape="1">
                <a:blip r:embed="rId2"/>
                <a:stretch>
                  <a:fillRect l="-561" t="-1884" r="-70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094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err="1"/>
              <a:t>Mukhopadhyay</a:t>
            </a:r>
            <a:r>
              <a:rPr kumimoji="1" lang="ja-JP" altLang="en-US" dirty="0" smtClean="0"/>
              <a:t>ポテンシャルの力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33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3300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kumimoji="1" lang="en-US" altLang="ja-JP" sz="3300" b="0" i="1" smtClean="0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kumimoji="1" lang="en-US" altLang="ja-JP" sz="3300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kumimoji="1" lang="en-US" altLang="ja-JP" sz="33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1" lang="en-US" altLang="ja-JP" sz="33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kumimoji="1" lang="en-US" altLang="ja-JP" sz="3300" b="0" i="1" smtClean="0">
                                <a:latin typeface="Cambria Math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kumimoji="1" lang="en-US" altLang="ja-JP" sz="33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ja-JP" sz="3300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kumimoji="1" lang="en-US" altLang="ja-JP" sz="33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kumimoji="1" lang="en-US" altLang="ja-JP" sz="3300" b="0" i="1" smtClean="0">
                                <a:latin typeface="Cambria Math"/>
                              </a:rPr>
                              <m:t>−2</m:t>
                            </m:r>
                            <m:r>
                              <a:rPr kumimoji="1" lang="en-US" altLang="ja-JP" sz="3300" b="0" i="1" smtClean="0">
                                <a:latin typeface="Cambria Math"/>
                              </a:rPr>
                              <m:t>𝑎</m:t>
                            </m:r>
                            <m:rad>
                              <m:radPr>
                                <m:degHide m:val="on"/>
                                <m:ctrlPr>
                                  <a:rPr kumimoji="1" lang="en-US" altLang="ja-JP" sz="3300" b="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kumimoji="1" lang="en-US" altLang="ja-JP" sz="3300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</m:rad>
                            <m:r>
                              <a:rPr kumimoji="1" lang="en-US" altLang="ja-JP" sz="3300" b="0" i="1" smtClean="0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kumimoji="1" lang="en-US" altLang="ja-JP" sz="33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ja-JP" sz="33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kumimoji="1" lang="en-US" altLang="ja-JP" sz="33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kumimoji="1" lang="en-US" altLang="ja-JP" sz="33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kumimoji="1" lang="en-US" altLang="ja-JP" sz="33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kumimoji="1" lang="en-US" altLang="ja-JP" sz="33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kumimoji="1" lang="en-US" altLang="ja-JP" sz="33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kumimoji="1" lang="en-US" altLang="ja-JP" sz="33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kumimoji="1" lang="en-US" altLang="ja-JP" sz="33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kumimoji="1" lang="en-US" altLang="ja-JP" sz="33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kumimoji="1" lang="en-US" altLang="ja-JP" sz="3300" b="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kumimoji="1" lang="en-US" altLang="ja-JP" sz="3300" b="0" i="1" smtClean="0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</m:rad>
                                <m:d>
                                  <m:dPr>
                                    <m:ctrlPr>
                                      <a:rPr kumimoji="1" lang="en-US" altLang="ja-JP" sz="33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ja-JP" sz="3300" b="0" i="1" smtClean="0">
                                        <a:latin typeface="Cambria Math"/>
                                      </a:rPr>
                                      <m:t>𝑟</m:t>
                                    </m:r>
                                    <m:r>
                                      <a:rPr kumimoji="1" lang="en-US" altLang="ja-JP" sz="3300" b="0" i="1" smtClean="0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</m:d>
                                <m:r>
                                  <a:rPr kumimoji="1" lang="en-US" altLang="ja-JP" sz="3300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kumimoji="1" lang="en-US" altLang="ja-JP" sz="33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d>
                          </m:e>
                          <m:sup>
                            <m:r>
                              <a:rPr kumimoji="1" lang="en-US" altLang="ja-JP" sz="33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1" lang="ja-JP" altLang="en-US" sz="3300" dirty="0" smtClean="0"/>
                  <a:t>　</a:t>
                </a:r>
                <a:r>
                  <a:rPr kumimoji="1" lang="ja-JP" altLang="en-US" dirty="0" smtClean="0"/>
                  <a:t>　　</a:t>
                </a:r>
                <a:r>
                  <a:rPr kumimoji="1" lang="ja-JP" altLang="en-US" sz="2800" dirty="0" smtClean="0"/>
                  <a:t>単位系</a:t>
                </a:r>
                <a:r>
                  <a:rPr lang="en-US" altLang="ja-JP" sz="2800" dirty="0" smtClean="0"/>
                  <a:t>c=G=M=1</a:t>
                </a:r>
                <a:r>
                  <a:rPr lang="ja-JP" altLang="en-US" sz="2800" dirty="0" smtClean="0"/>
                  <a:t>の場合</a:t>
                </a:r>
                <a:endParaRPr kumimoji="1" lang="en-US" altLang="ja-JP" sz="2800" dirty="0" smtClean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altLang="ja-JP" sz="2800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altLang="ja-JP" sz="28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sz="28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ja-JP" sz="2800" b="0" i="1" smtClean="0">
                                  <a:latin typeface="Cambria Math"/>
                                </a:rPr>
                                <m:t>𝑔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altLang="ja-JP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sz="2800" i="1">
                                  <a:latin typeface="Cambria Math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altLang="ja-JP" sz="2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800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altLang="ja-JP" sz="2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sz="2800" i="1"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US" altLang="ja-JP" sz="2800" i="1">
                                  <a:latin typeface="Cambria Math"/>
                                </a:rPr>
                                <m:t>𝑎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altLang="ja-JP" sz="2800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en-US" altLang="ja-JP" sz="28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ja-JP" sz="2800" i="1">
                                          <a:latin typeface="Cambria Math"/>
                                        </a:rPr>
                                        <m:t>𝑟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sz="28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800" i="1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800" i="1">
                                              <a:latin typeface="Cambria Math"/>
                                            </a:rPr>
                                            <m:t>𝑔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altLang="ja-JP" sz="2800" i="1">
                                          <a:latin typeface="Cambria Math"/>
                                        </a:rPr>
                                        <m:t>2</m:t>
                                      </m:r>
                                      <m:sSup>
                                        <m:sSupPr>
                                          <m:ctrlPr>
                                            <a:rPr lang="en-US" altLang="ja-JP" sz="280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ja-JP" sz="2800" b="0" i="1" smtClean="0">
                                              <a:latin typeface="Cambria Math"/>
                                            </a:rPr>
                                            <m:t>𝑐</m:t>
                                          </m:r>
                                        </m:e>
                                        <m:sup>
                                          <m:r>
                                            <a:rPr lang="en-US" altLang="ja-JP" sz="2800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rad>
                              <m:r>
                                <a:rPr lang="en-US" altLang="ja-JP" sz="2800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ja-JP" sz="28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altLang="ja-JP" sz="280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sz="2800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altLang="ja-JP" sz="28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altLang="ja-JP" sz="280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sz="2800" b="0" i="1" smtClean="0"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US" altLang="ja-JP" sz="28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altLang="ja-JP" sz="280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ja-JP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2800" i="1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altLang="ja-JP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sz="28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ja-JP" sz="28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ja-JP" sz="28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ja-JP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altLang="ja-JP" sz="2800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ja-JP" sz="2800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</m:rad>
                                  <m:d>
                                    <m:dPr>
                                      <m:ctrlPr>
                                        <a:rPr lang="en-US" altLang="ja-JP" sz="28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sz="2800" i="1">
                                          <a:latin typeface="Cambria Math"/>
                                        </a:rPr>
                                        <m:t>𝑟</m:t>
                                      </m:r>
                                      <m:r>
                                        <a:rPr lang="en-US" altLang="ja-JP" sz="2800" i="1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sz="28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800" i="1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800" i="1">
                                              <a:latin typeface="Cambria Math"/>
                                            </a:rPr>
                                            <m:t>𝑔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altLang="ja-JP" sz="28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altLang="ja-JP" sz="2800" i="1">
                                      <a:latin typeface="Cambria Math"/>
                                    </a:rPr>
                                    <m:t>𝑎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ja-JP" sz="2800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f>
                                        <m:fPr>
                                          <m:ctrlPr>
                                            <a:rPr lang="en-US" altLang="ja-JP" sz="28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altLang="ja-JP" sz="28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sz="2800" i="1">
                                                  <a:latin typeface="Cambria Math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sz="2800" i="1">
                                                  <a:latin typeface="Cambria Math"/>
                                                </a:rPr>
                                                <m:t>𝑔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n-US" altLang="ja-JP" sz="28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altLang="ja-JP" sz="2800" i="1" smtClean="0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altLang="ja-JP" sz="2800" b="0" i="1" smtClean="0">
                                                  <a:latin typeface="Cambria Math"/>
                                                </a:rPr>
                                                <m:t>𝑐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altLang="ja-JP" sz="2800" b="0" i="1" smtClean="0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den>
                                      </m:f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altLang="ja-JP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線矢印コネクタ 4"/>
          <p:cNvCxnSpPr/>
          <p:nvPr/>
        </p:nvCxnSpPr>
        <p:spPr>
          <a:xfrm>
            <a:off x="2771800" y="3232140"/>
            <a:ext cx="0" cy="72008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987824" y="342900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/>
              <a:t>一般化</a:t>
            </a:r>
            <a:endParaRPr kumimoji="1" lang="ja-JP" altLang="en-US" sz="2800" b="1" dirty="0"/>
          </a:p>
        </p:txBody>
      </p:sp>
      <p:sp>
        <p:nvSpPr>
          <p:cNvPr id="8" name="正方形/長方形 7"/>
          <p:cNvSpPr/>
          <p:nvPr/>
        </p:nvSpPr>
        <p:spPr>
          <a:xfrm>
            <a:off x="467544" y="4077072"/>
            <a:ext cx="5040560" cy="223224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14782" y="4777697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相対論計算は</a:t>
            </a:r>
            <a:endParaRPr kumimoji="1" lang="en-US" altLang="ja-JP" sz="2400" b="1" dirty="0" smtClean="0"/>
          </a:p>
          <a:p>
            <a:r>
              <a:rPr kumimoji="1" lang="ja-JP" altLang="en-US" sz="2400" b="1" dirty="0" smtClean="0"/>
              <a:t>一般化した式を用いる</a:t>
            </a:r>
            <a:endParaRPr kumimoji="1" lang="ja-JP" alt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4644008" y="2824219"/>
                <a:ext cx="4499991" cy="6047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dirty="0" smtClean="0"/>
                  <a:t>c:</a:t>
                </a:r>
                <a:r>
                  <a:rPr kumimoji="1" lang="ja-JP" altLang="en-US" sz="1600" dirty="0" smtClean="0"/>
                  <a:t>光の速さ</a:t>
                </a:r>
                <a:r>
                  <a:rPr kumimoji="1" lang="en-US" altLang="ja-JP" sz="1600" dirty="0" smtClean="0"/>
                  <a:t>, G:</a:t>
                </a:r>
                <a:r>
                  <a:rPr kumimoji="1" lang="ja-JP" altLang="en-US" sz="1600" dirty="0" smtClean="0"/>
                  <a:t>重力定数</a:t>
                </a:r>
                <a:r>
                  <a:rPr kumimoji="1" lang="en-US" altLang="ja-JP" sz="1600" dirty="0" smtClean="0"/>
                  <a:t>, M:</a:t>
                </a:r>
                <a:r>
                  <a:rPr kumimoji="1" lang="ja-JP" altLang="en-US" sz="1600" dirty="0" smtClean="0"/>
                  <a:t>ブラックホールの質量</a:t>
                </a:r>
                <a:endParaRPr kumimoji="1" lang="en-US" altLang="ja-JP" sz="16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16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kumimoji="1" lang="en-US" altLang="ja-JP" sz="1600" b="0" i="1" smtClean="0">
                            <a:latin typeface="Cambria Math"/>
                          </a:rPr>
                          <m:t>𝑔</m:t>
                        </m:r>
                      </m:sub>
                    </m:sSub>
                  </m:oMath>
                </a14:m>
                <a:r>
                  <a:rPr kumimoji="1" lang="en-US" altLang="ja-JP" sz="1600" dirty="0" smtClean="0"/>
                  <a:t>: </a:t>
                </a:r>
                <a:r>
                  <a:rPr kumimoji="1" lang="ja-JP" altLang="en-US" sz="1600" dirty="0" smtClean="0"/>
                  <a:t>シュバルツシルト半径</a:t>
                </a:r>
                <a:r>
                  <a:rPr kumimoji="1" lang="en-US" altLang="ja-JP" sz="1600" dirty="0" smtClean="0"/>
                  <a:t>,a: </a:t>
                </a:r>
                <a:r>
                  <a:rPr kumimoji="1" lang="ja-JP" altLang="en-US" sz="1600" dirty="0" smtClean="0"/>
                  <a:t>カーパラメータ</a:t>
                </a:r>
                <a:endParaRPr kumimoji="1" lang="ja-JP" altLang="en-US" sz="1600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2824219"/>
                <a:ext cx="4499991" cy="604781"/>
              </a:xfrm>
              <a:prstGeom prst="rect">
                <a:avLst/>
              </a:prstGeom>
              <a:blipFill rotWithShape="1">
                <a:blip r:embed="rId3"/>
                <a:stretch>
                  <a:fillRect l="-813" t="-5000" b="-9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215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SPH</a:t>
            </a:r>
            <a:r>
              <a:rPr kumimoji="1" lang="ja-JP" altLang="en-US" dirty="0" smtClean="0"/>
              <a:t>法による流体の表現方法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広がりをもった粒子が、互いに重なり合った集合体として流体を表現する。</a:t>
            </a:r>
            <a:endParaRPr kumimoji="1" lang="en-US" altLang="ja-JP" dirty="0" smtClean="0"/>
          </a:p>
          <a:p>
            <a:endParaRPr lang="en-US" altLang="ja-JP" sz="2000" dirty="0"/>
          </a:p>
        </p:txBody>
      </p:sp>
      <p:sp>
        <p:nvSpPr>
          <p:cNvPr id="4" name="円/楕円 3"/>
          <p:cNvSpPr/>
          <p:nvPr/>
        </p:nvSpPr>
        <p:spPr>
          <a:xfrm>
            <a:off x="2843808" y="3573016"/>
            <a:ext cx="1800000" cy="180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475656" y="3573016"/>
            <a:ext cx="1800000" cy="180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5795776" y="3861048"/>
            <a:ext cx="1800000" cy="180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4175776" y="4625416"/>
            <a:ext cx="1800000" cy="180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4355976" y="2961048"/>
            <a:ext cx="1800000" cy="180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2555976" y="4869160"/>
            <a:ext cx="1800000" cy="180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179512" y="2825416"/>
            <a:ext cx="1800000" cy="180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ローチャート : 結合子 11"/>
          <p:cNvSpPr/>
          <p:nvPr/>
        </p:nvSpPr>
        <p:spPr>
          <a:xfrm>
            <a:off x="988074" y="3673931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ローチャート : 結合子 12"/>
          <p:cNvSpPr/>
          <p:nvPr/>
        </p:nvSpPr>
        <p:spPr>
          <a:xfrm>
            <a:off x="2324517" y="4473016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ローチャート : 結合子 13"/>
          <p:cNvSpPr/>
          <p:nvPr/>
        </p:nvSpPr>
        <p:spPr>
          <a:xfrm>
            <a:off x="3749383" y="4427297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ローチャート : 結合子 14"/>
          <p:cNvSpPr/>
          <p:nvPr/>
        </p:nvSpPr>
        <p:spPr>
          <a:xfrm>
            <a:off x="3410256" y="5746300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ローチャート : 結合子 15"/>
          <p:cNvSpPr/>
          <p:nvPr/>
        </p:nvSpPr>
        <p:spPr>
          <a:xfrm>
            <a:off x="5070265" y="5479697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ローチャート : 結合子 16"/>
          <p:cNvSpPr/>
          <p:nvPr/>
        </p:nvSpPr>
        <p:spPr>
          <a:xfrm>
            <a:off x="6650057" y="4753615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ローチャート : 結合子 17"/>
          <p:cNvSpPr/>
          <p:nvPr/>
        </p:nvSpPr>
        <p:spPr>
          <a:xfrm>
            <a:off x="5210257" y="3809860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 flipH="1">
            <a:off x="539552" y="3744476"/>
            <a:ext cx="414460" cy="70568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>
            <a:off x="2071459" y="4521387"/>
            <a:ext cx="275917" cy="755787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H="1">
            <a:off x="3137697" y="5792019"/>
            <a:ext cx="275917" cy="755787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H="1">
            <a:off x="3795684" y="3639879"/>
            <a:ext cx="275917" cy="755787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flipH="1">
            <a:off x="4794348" y="5596718"/>
            <a:ext cx="275917" cy="755787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flipH="1">
            <a:off x="6374140" y="4823044"/>
            <a:ext cx="275917" cy="755787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H="1">
            <a:off x="5240315" y="3054073"/>
            <a:ext cx="275917" cy="755787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517218" y="3845793"/>
            <a:ext cx="545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h</a:t>
            </a:r>
            <a:endParaRPr kumimoji="1" lang="ja-JP" altLang="en-US" b="1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936843" y="4684494"/>
            <a:ext cx="545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h</a:t>
            </a:r>
            <a:endParaRPr kumimoji="1" lang="ja-JP" altLang="en-US" b="1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622990" y="3826362"/>
            <a:ext cx="545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h</a:t>
            </a:r>
            <a:endParaRPr kumimoji="1" lang="ja-JP" altLang="en-US" b="1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003081" y="5974611"/>
            <a:ext cx="545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h</a:t>
            </a:r>
            <a:endParaRPr kumimoji="1" lang="ja-JP" altLang="en-US" b="1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643808" y="5746300"/>
            <a:ext cx="545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h</a:t>
            </a:r>
            <a:endParaRPr kumimoji="1" lang="ja-JP" altLang="en-US" b="1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070265" y="3175123"/>
            <a:ext cx="545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h</a:t>
            </a:r>
            <a:endParaRPr kumimoji="1" lang="ja-JP" altLang="en-US" b="1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239524" y="4997415"/>
            <a:ext cx="545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h</a:t>
            </a:r>
            <a:endParaRPr kumimoji="1" lang="ja-JP" altLang="en-US" b="1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46782" y="3319014"/>
            <a:ext cx="7144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粒子</a:t>
            </a:r>
            <a:endParaRPr kumimoji="1" lang="ja-JP" altLang="en-US" sz="1200" b="1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990157" y="4150298"/>
            <a:ext cx="7144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粒子</a:t>
            </a:r>
            <a:endParaRPr kumimoji="1" lang="ja-JP" altLang="en-US" sz="1200" b="1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357164" y="4476616"/>
            <a:ext cx="7144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粒子</a:t>
            </a:r>
            <a:endParaRPr kumimoji="1" lang="ja-JP" altLang="en-US" sz="1200" b="1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052189" y="5475386"/>
            <a:ext cx="7144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粒子</a:t>
            </a:r>
            <a:endParaRPr kumimoji="1" lang="ja-JP" altLang="en-US" sz="1200" b="1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875897" y="3855579"/>
            <a:ext cx="7144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粒子</a:t>
            </a:r>
            <a:endParaRPr kumimoji="1" lang="ja-JP" altLang="en-US" sz="1200" b="1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718557" y="5138674"/>
            <a:ext cx="7144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粒子</a:t>
            </a:r>
            <a:endParaRPr kumimoji="1" lang="ja-JP" altLang="en-US" sz="1200" b="1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239524" y="4517744"/>
            <a:ext cx="7144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粒子</a:t>
            </a:r>
            <a:endParaRPr kumimoji="1" lang="ja-JP" altLang="en-US" sz="1200" b="1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374140" y="3195941"/>
            <a:ext cx="20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h:</a:t>
            </a:r>
            <a:r>
              <a:rPr kumimoji="1" lang="ja-JP" altLang="en-US" b="1" dirty="0" smtClean="0"/>
              <a:t>粒子の広がり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92018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流体の運動方程式の解法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ja-JP" altLang="en-US" dirty="0" smtClean="0"/>
                  <a:t>ポリトロープ</a:t>
                </a:r>
                <a:r>
                  <a:rPr lang="ja-JP" altLang="en-US" dirty="0"/>
                  <a:t>の関係式</a:t>
                </a:r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/>
                        </a:rPr>
                        <m:t>𝑃</m:t>
                      </m:r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a:rPr lang="en-US" altLang="ja-JP" i="1">
                          <a:latin typeface="Cambria Math"/>
                        </a:rPr>
                        <m:t>𝐾</m:t>
                      </m:r>
                      <m:sSup>
                        <m:sSup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ja-JP" altLang="en-US" i="1">
                              <a:latin typeface="Cambria Math"/>
                            </a:rPr>
                            <m:t>𝜌</m:t>
                          </m:r>
                        </m:e>
                        <m:sup>
                          <m:r>
                            <a:rPr lang="ja-JP" altLang="en-US" i="1">
                              <a:latin typeface="Cambria Math"/>
                            </a:rPr>
                            <m:t>𝛾</m:t>
                          </m:r>
                        </m:sup>
                      </m:sSup>
                      <m:r>
                        <a:rPr lang="en-US" altLang="ja-JP" i="1">
                          <a:latin typeface="Cambria Math"/>
                        </a:rPr>
                        <m:t>(</m:t>
                      </m:r>
                      <m:r>
                        <a:rPr lang="en-US" altLang="ja-JP" i="1">
                          <a:latin typeface="Cambria Math"/>
                        </a:rPr>
                        <m:t>𝑃</m:t>
                      </m:r>
                      <m:r>
                        <a:rPr lang="en-US" altLang="ja-JP" i="1">
                          <a:latin typeface="Cambria Math"/>
                        </a:rPr>
                        <m:t>:</m:t>
                      </m:r>
                      <m:r>
                        <a:rPr lang="ja-JP" altLang="en-US" i="1">
                          <a:latin typeface="Cambria Math"/>
                        </a:rPr>
                        <m:t>圧力</m:t>
                      </m:r>
                      <m:r>
                        <a:rPr lang="en-US" altLang="ja-JP" i="1">
                          <a:latin typeface="Cambria Math"/>
                        </a:rPr>
                        <m:t>,</m:t>
                      </m:r>
                      <m:r>
                        <a:rPr lang="en-US" altLang="ja-JP" i="1">
                          <a:latin typeface="Cambria Math"/>
                        </a:rPr>
                        <m:t>𝐾</m:t>
                      </m:r>
                      <m:r>
                        <a:rPr lang="en-US" altLang="ja-JP" i="1">
                          <a:latin typeface="Cambria Math"/>
                        </a:rPr>
                        <m:t>:</m:t>
                      </m:r>
                      <m:r>
                        <a:rPr lang="ja-JP" altLang="en-US" i="1">
                          <a:latin typeface="Cambria Math"/>
                        </a:rPr>
                        <m:t>定数</m:t>
                      </m:r>
                      <m:r>
                        <a:rPr lang="en-US" altLang="ja-JP" i="1">
                          <a:latin typeface="Cambria Math"/>
                        </a:rPr>
                        <m:t>,</m:t>
                      </m:r>
                      <m:r>
                        <a:rPr lang="ja-JP" altLang="en-US" i="1">
                          <a:latin typeface="Cambria Math"/>
                        </a:rPr>
                        <m:t>𝜌</m:t>
                      </m:r>
                      <m:r>
                        <a:rPr lang="en-US" altLang="ja-JP" i="1">
                          <a:latin typeface="Cambria Math"/>
                        </a:rPr>
                        <m:t>:</m:t>
                      </m:r>
                      <m:r>
                        <a:rPr lang="ja-JP" altLang="en-US" i="1">
                          <a:latin typeface="Cambria Math"/>
                        </a:rPr>
                        <m:t>密度</m:t>
                      </m:r>
                      <m:r>
                        <a:rPr lang="en-US" altLang="ja-JP" i="1">
                          <a:latin typeface="Cambria Math"/>
                        </a:rPr>
                        <m:t>,</m:t>
                      </m:r>
                      <m:r>
                        <a:rPr lang="ja-JP" altLang="en-US" i="1">
                          <a:latin typeface="Cambria Math"/>
                        </a:rPr>
                        <m:t>𝛾</m:t>
                      </m:r>
                      <m:r>
                        <a:rPr lang="en-US" altLang="ja-JP" i="1">
                          <a:latin typeface="Cambria Math"/>
                        </a:rPr>
                        <m:t>:</m:t>
                      </m:r>
                      <m:r>
                        <a:rPr lang="ja-JP" altLang="en-US" i="1">
                          <a:latin typeface="Cambria Math"/>
                        </a:rPr>
                        <m:t>比熱比</m:t>
                      </m:r>
                      <m:r>
                        <a:rPr lang="en-US" altLang="ja-JP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ja-JP" dirty="0"/>
              </a:p>
              <a:p>
                <a:endParaRPr lang="en-US" altLang="ja-JP" sz="2000" dirty="0"/>
              </a:p>
              <a:p>
                <a:r>
                  <a:rPr lang="ja-JP" altLang="en-US" dirty="0"/>
                  <a:t>粒子の運動方程式</a:t>
                </a:r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ja-JP" altLang="en-US" i="1">
                              <a:latin typeface="Cambria Math"/>
                            </a:rPr>
                            <m:t>𝜌</m:t>
                          </m:r>
                          <m:d>
                            <m:d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altLang="ja-JP" i="1">
                          <a:latin typeface="Cambria Math"/>
                          <a:ea typeface="Cambria Math"/>
                        </a:rPr>
                        <m:t>𝛻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  <a:ea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altLang="ja-JP" i="1">
                          <a:latin typeface="Cambria Math"/>
                          <a:ea typeface="Cambria Math"/>
                        </a:rPr>
                        <m:t>𝐺</m:t>
                      </m:r>
                      <m:r>
                        <a:rPr lang="en-US" altLang="ja-JP" i="1">
                          <a:latin typeface="Cambria Math"/>
                          <a:ea typeface="Cambria Math"/>
                        </a:rPr>
                        <m:t>:</m:t>
                      </m:r>
                      <m:r>
                        <a:rPr lang="ja-JP" altLang="en-US" i="1">
                          <a:latin typeface="Cambria Math"/>
                        </a:rPr>
                        <m:t>重力</m:t>
                      </m:r>
                      <m:r>
                        <a:rPr lang="en-US" altLang="ja-JP" i="1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altLang="ja-JP" i="1">
                          <a:latin typeface="Cambria Math"/>
                          <a:ea typeface="Cambria Math"/>
                        </a:rPr>
                        <m:t>𝑄</m:t>
                      </m:r>
                      <m:r>
                        <a:rPr lang="en-US" altLang="ja-JP" i="1">
                          <a:latin typeface="Cambria Math"/>
                          <a:ea typeface="Cambria Math"/>
                        </a:rPr>
                        <m:t>:</m:t>
                      </m:r>
                      <m:r>
                        <a:rPr lang="ja-JP" altLang="en-US" i="1">
                          <a:latin typeface="Cambria Math"/>
                        </a:rPr>
                        <m:t>粘</m:t>
                      </m:r>
                      <m:r>
                        <a:rPr lang="ja-JP" altLang="en-US" b="0" i="1" smtClean="0">
                          <a:latin typeface="Cambria Math"/>
                        </a:rPr>
                        <m:t>性</m:t>
                      </m:r>
                      <m:r>
                        <a:rPr lang="ja-JP" altLang="en-US" i="1">
                          <a:latin typeface="Cambria Math"/>
                        </a:rPr>
                        <m:t>力</m:t>
                      </m:r>
                      <m:r>
                        <a:rPr lang="en-US" altLang="ja-JP" i="1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altLang="ja-JP" dirty="0" smtClean="0"/>
              </a:p>
              <a:p>
                <a:pPr marL="0" indent="0">
                  <a:buNone/>
                </a:pPr>
                <a:endParaRPr lang="ja-JP" altLang="en-US" dirty="0"/>
              </a:p>
              <a:p>
                <a:r>
                  <a:rPr lang="ja-JP" altLang="en-US" dirty="0"/>
                  <a:t>流体</a:t>
                </a:r>
                <a:r>
                  <a:rPr lang="ja-JP" altLang="en-US" dirty="0" smtClean="0"/>
                  <a:t>の運動は、ポリトロープの関係式と粒子の運動方程式を解くことで得られる。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291" b="-18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730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ガス雲の運動シミュレーション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19" y="1556792"/>
            <a:ext cx="6034617" cy="4525963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5076056" y="1844824"/>
            <a:ext cx="3600400" cy="230832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</a:rPr>
              <a:t>初期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条件</a:t>
            </a:r>
            <a:endParaRPr lang="en-US" altLang="ja-JP" sz="2400" b="1" dirty="0" smtClean="0">
              <a:solidFill>
                <a:srgbClr val="FF0000"/>
              </a:solidFill>
            </a:endParaRPr>
          </a:p>
          <a:p>
            <a:r>
              <a:rPr lang="ja-JP" altLang="en-US" sz="2400" dirty="0" smtClean="0"/>
              <a:t>ガス雲の粒子数</a:t>
            </a:r>
            <a:r>
              <a:rPr lang="en-US" altLang="ja-JP" sz="2400" dirty="0" smtClean="0"/>
              <a:t>N=1000</a:t>
            </a:r>
            <a:endParaRPr lang="en-US" altLang="ja-JP" sz="2400" b="1" dirty="0" smtClean="0">
              <a:solidFill>
                <a:srgbClr val="FF0000"/>
              </a:solidFill>
            </a:endParaRPr>
          </a:p>
          <a:p>
            <a:r>
              <a:rPr lang="ja-JP" altLang="en-US" sz="2400" dirty="0"/>
              <a:t>ガス雲</a:t>
            </a:r>
            <a:r>
              <a:rPr lang="ja-JP" altLang="en-US" sz="2400" dirty="0" smtClean="0"/>
              <a:t>の半径</a:t>
            </a:r>
            <a:r>
              <a:rPr lang="en-US" altLang="ja-JP" sz="2400" dirty="0" smtClean="0"/>
              <a:t>R=1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ガス雲の比熱比</a:t>
            </a:r>
            <a:r>
              <a:rPr lang="en-US" altLang="ja-JP" sz="2400" dirty="0" smtClean="0"/>
              <a:t>γ=2</a:t>
            </a:r>
          </a:p>
          <a:p>
            <a:r>
              <a:rPr lang="ja-JP" altLang="en-US" sz="2400" dirty="0"/>
              <a:t>ガス雲の中心</a:t>
            </a:r>
            <a:r>
              <a:rPr lang="ja-JP" altLang="en-US" sz="2400" dirty="0" smtClean="0"/>
              <a:t>座標は原点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ガス雲の初速度ゼロ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0787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810</Words>
  <Application>Microsoft Office PowerPoint</Application>
  <PresentationFormat>画面に合わせる (4:3)</PresentationFormat>
  <Paragraphs>124</Paragraphs>
  <Slides>15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​​テーマ</vt:lpstr>
      <vt:lpstr>ブラックホールの重力場の影響を受けた ガス雲の運動</vt:lpstr>
      <vt:lpstr>動機・目的</vt:lpstr>
      <vt:lpstr>本研究のシミュレーション図</vt:lpstr>
      <vt:lpstr>ブラックホールの重力場の影響を受けた 粒子の軌跡の求め方</vt:lpstr>
      <vt:lpstr>Pseudo-Newtonianポテンシャル</vt:lpstr>
      <vt:lpstr>Mukhopadhyayポテンシャルの力</vt:lpstr>
      <vt:lpstr>SPH法による流体の表現方法</vt:lpstr>
      <vt:lpstr>流体の運動方程式の解法</vt:lpstr>
      <vt:lpstr>ガス雲の運動シミュレーション</vt:lpstr>
      <vt:lpstr>ガス雲の平均速度</vt:lpstr>
      <vt:lpstr>ブラックホール周辺を運動する ガス雲のシミュレーション</vt:lpstr>
      <vt:lpstr>Newton重力と相対論の比較</vt:lpstr>
      <vt:lpstr>ガス雲に与える回転パラメータの影響</vt:lpstr>
      <vt:lpstr>ガス雲の分布(t/M=1000)</vt:lpstr>
      <vt:lpstr>結論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nec</dc:creator>
  <cp:lastModifiedBy>anonymous</cp:lastModifiedBy>
  <cp:revision>131</cp:revision>
  <dcterms:created xsi:type="dcterms:W3CDTF">2015-01-07T05:37:50Z</dcterms:created>
  <dcterms:modified xsi:type="dcterms:W3CDTF">2015-02-10T02:52:33Z</dcterms:modified>
</cp:coreProperties>
</file>