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3"/>
  </p:notesMasterIdLst>
  <p:sldIdLst>
    <p:sldId id="256" r:id="rId2"/>
    <p:sldId id="257" r:id="rId3"/>
    <p:sldId id="266" r:id="rId4"/>
    <p:sldId id="259" r:id="rId5"/>
    <p:sldId id="260" r:id="rId6"/>
    <p:sldId id="258" r:id="rId7"/>
    <p:sldId id="261" r:id="rId8"/>
    <p:sldId id="262" r:id="rId9"/>
    <p:sldId id="274" r:id="rId10"/>
    <p:sldId id="263" r:id="rId11"/>
    <p:sldId id="264" r:id="rId12"/>
    <p:sldId id="277" r:id="rId13"/>
    <p:sldId id="265" r:id="rId14"/>
    <p:sldId id="273" r:id="rId15"/>
    <p:sldId id="276" r:id="rId16"/>
    <p:sldId id="271" r:id="rId17"/>
    <p:sldId id="275" r:id="rId18"/>
    <p:sldId id="269" r:id="rId19"/>
    <p:sldId id="270" r:id="rId20"/>
    <p:sldId id="267" r:id="rId21"/>
    <p:sldId id="268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4F3B3-E73D-45C5-842E-6632364C0BF4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1E5AF-C98C-444F-9D08-15929488C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354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1E5AF-C98C-444F-9D08-15929488C95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842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88F2-23AC-4C9B-B883-4E0452B4C35F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A0AB5-A0C6-4113-9F09-B331FBF506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68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88F2-23AC-4C9B-B883-4E0452B4C35F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A0AB5-A0C6-4113-9F09-B331FBF506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518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88F2-23AC-4C9B-B883-4E0452B4C35F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A0AB5-A0C6-4113-9F09-B331FBF506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34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88F2-23AC-4C9B-B883-4E0452B4C35F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A0AB5-A0C6-4113-9F09-B331FBF506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626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88F2-23AC-4C9B-B883-4E0452B4C35F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A0AB5-A0C6-4113-9F09-B331FBF506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759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88F2-23AC-4C9B-B883-4E0452B4C35F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A0AB5-A0C6-4113-9F09-B331FBF506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260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88F2-23AC-4C9B-B883-4E0452B4C35F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A0AB5-A0C6-4113-9F09-B331FBF506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187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88F2-23AC-4C9B-B883-4E0452B4C35F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A0AB5-A0C6-4113-9F09-B331FBF506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319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88F2-23AC-4C9B-B883-4E0452B4C35F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A0AB5-A0C6-4113-9F09-B331FBF506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2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88F2-23AC-4C9B-B883-4E0452B4C35F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A0AB5-A0C6-4113-9F09-B331FBF506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91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88F2-23AC-4C9B-B883-4E0452B4C35F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A0AB5-A0C6-4113-9F09-B331FBF506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14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D88F2-23AC-4C9B-B883-4E0452B4C35F}" type="datetimeFigureOut">
              <a:rPr kumimoji="1" lang="ja-JP" altLang="en-US" smtClean="0"/>
              <a:t>2015/2/10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A0AB5-A0C6-4113-9F09-B331FBF506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673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9212" y="1364776"/>
            <a:ext cx="7765576" cy="1937011"/>
          </a:xfrm>
        </p:spPr>
        <p:txBody>
          <a:bodyPr>
            <a:normAutofit/>
          </a:bodyPr>
          <a:lstStyle/>
          <a:p>
            <a:r>
              <a:rPr kumimoji="1" lang="en-US" altLang="ja-JP" sz="4800" dirty="0" smtClean="0"/>
              <a:t>4</a:t>
            </a:r>
            <a:r>
              <a:rPr kumimoji="1" lang="ja-JP" altLang="en-US" sz="4800" dirty="0" smtClean="0"/>
              <a:t>次元の</a:t>
            </a:r>
            <a:r>
              <a:rPr kumimoji="1" lang="en-US" altLang="ja-JP" sz="4800" dirty="0" err="1" smtClean="0"/>
              <a:t>Lotka-Volterra</a:t>
            </a:r>
            <a:r>
              <a:rPr kumimoji="1" lang="ja-JP" altLang="en-US" sz="4800" dirty="0" smtClean="0"/>
              <a:t>モデル</a:t>
            </a:r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r>
              <a:rPr lang="ja-JP" altLang="en-US" sz="4800" dirty="0"/>
              <a:t>に</a:t>
            </a:r>
            <a:r>
              <a:rPr kumimoji="1" lang="ja-JP" altLang="en-US" sz="4800" dirty="0" smtClean="0"/>
              <a:t>おけるカオス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4531057"/>
            <a:ext cx="6858000" cy="1477370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sz="3200" dirty="0" smtClean="0"/>
              <a:t>コンピュータ科学科</a:t>
            </a:r>
            <a:endParaRPr kumimoji="1" lang="en-US" altLang="ja-JP" sz="3200" dirty="0" smtClean="0"/>
          </a:p>
          <a:p>
            <a:pPr algn="r"/>
            <a:r>
              <a:rPr kumimoji="1" lang="en-US" altLang="ja-JP" sz="3200" dirty="0" smtClean="0"/>
              <a:t>Q10-025</a:t>
            </a:r>
            <a:r>
              <a:rPr kumimoji="1" lang="ja-JP" altLang="en-US" sz="3200" dirty="0" smtClean="0"/>
              <a:t>　笠木 悠司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76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ja-JP" sz="4400" dirty="0" err="1" smtClean="0"/>
              <a:t>Lyapunov</a:t>
            </a:r>
            <a:r>
              <a:rPr kumimoji="1" lang="ja-JP" altLang="en-US" sz="4400" dirty="0" smtClean="0"/>
              <a:t>指数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363331"/>
            <a:ext cx="7886700" cy="5092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800" dirty="0" smtClean="0"/>
              <a:t>初期値鋭敏性の指標として</a:t>
            </a:r>
            <a:r>
              <a:rPr lang="en-US" altLang="ja-JP" sz="2800" dirty="0" err="1" smtClean="0"/>
              <a:t>L</a:t>
            </a:r>
            <a:r>
              <a:rPr kumimoji="1" lang="en-US" altLang="ja-JP" sz="2800" dirty="0" err="1" smtClean="0"/>
              <a:t>yapunov</a:t>
            </a:r>
            <a:r>
              <a:rPr kumimoji="1" lang="ja-JP" altLang="en-US" sz="2800" dirty="0" smtClean="0"/>
              <a:t>指数がある．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en-US" altLang="ja-JP" sz="2800" dirty="0" err="1" smtClean="0"/>
              <a:t>Lyapunov</a:t>
            </a:r>
            <a:r>
              <a:rPr lang="ja-JP" altLang="en-US" sz="2800" dirty="0"/>
              <a:t>指数</a:t>
            </a:r>
            <a:r>
              <a:rPr lang="ja-JP" altLang="en-US" sz="2800" dirty="0" smtClean="0"/>
              <a:t>が正の値を取れば初期値のずれで解のふるまいが大きく変化する．</a:t>
            </a:r>
            <a:endParaRPr lang="en-US" altLang="ja-JP" sz="28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16" y="2692821"/>
            <a:ext cx="5117567" cy="3039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482762" y="5719603"/>
                <a:ext cx="564802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/>
                  <a:t>　　　　　　　　</a:t>
                </a:r>
                <a:r>
                  <a:rPr lang="en-US" altLang="ja-JP" dirty="0" err="1" smtClean="0"/>
                  <a:t>Vano</a:t>
                </a:r>
                <a:r>
                  <a:rPr lang="ja-JP" altLang="en-US" dirty="0" smtClean="0"/>
                  <a:t>モデルの</a:t>
                </a:r>
                <a:r>
                  <a:rPr lang="en-US" altLang="ja-JP" dirty="0" err="1" smtClean="0"/>
                  <a:t>Lyapunov</a:t>
                </a:r>
                <a:r>
                  <a:rPr lang="ja-JP" altLang="en-US" dirty="0" smtClean="0"/>
                  <a:t>指数</a:t>
                </a:r>
                <a:endParaRPr lang="en-US" altLang="ja-JP" dirty="0" smtClean="0"/>
              </a:p>
              <a:p>
                <a:r>
                  <a:rPr lang="ja-JP" altLang="en-US" dirty="0"/>
                  <a:t>　</a:t>
                </a:r>
                <a:r>
                  <a:rPr lang="ja-JP" altLang="en-US" dirty="0" smtClean="0"/>
                  <a:t>　　　　　　　横軸：</a:t>
                </a:r>
                <a:r>
                  <a:rPr lang="ja-JP" altLang="en-US" dirty="0"/>
                  <a:t>時間　縦軸：各生物</a:t>
                </a:r>
                <a:r>
                  <a:rPr lang="ja-JP" altLang="en-US" dirty="0" smtClean="0"/>
                  <a:t>の</a:t>
                </a:r>
                <a:r>
                  <a:rPr lang="en-US" altLang="ja-JP" dirty="0" err="1" smtClean="0"/>
                  <a:t>Lyapunov</a:t>
                </a:r>
                <a:r>
                  <a:rPr lang="ja-JP" altLang="en-US" dirty="0" smtClean="0"/>
                  <a:t>指数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i="1" dirty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ja-JP" dirty="0"/>
              </a:p>
              <a:p>
                <a:r>
                  <a:rPr lang="ja-JP" altLang="en-US" dirty="0"/>
                  <a:t>　　　　　　　　赤：生物</a:t>
                </a:r>
                <a:r>
                  <a:rPr lang="en-US" altLang="ja-JP" dirty="0"/>
                  <a:t>1</a:t>
                </a:r>
                <a:r>
                  <a:rPr lang="ja-JP" altLang="en-US" dirty="0"/>
                  <a:t>　青：生物</a:t>
                </a:r>
                <a:r>
                  <a:rPr lang="en-US" altLang="ja-JP" dirty="0"/>
                  <a:t>2</a:t>
                </a:r>
                <a:r>
                  <a:rPr lang="ja-JP" altLang="en-US" dirty="0"/>
                  <a:t>　緑：生物</a:t>
                </a:r>
                <a:r>
                  <a:rPr lang="en-US" altLang="ja-JP" dirty="0"/>
                  <a:t>3</a:t>
                </a:r>
                <a:r>
                  <a:rPr lang="ja-JP" altLang="en-US" dirty="0"/>
                  <a:t>　橙：生物</a:t>
                </a:r>
                <a:r>
                  <a:rPr lang="en-US" altLang="ja-JP" dirty="0"/>
                  <a:t>4</a:t>
                </a:r>
                <a:endParaRPr lang="ja-JP" altLang="en-US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762" y="5719603"/>
                <a:ext cx="5648021" cy="1200329"/>
              </a:xfrm>
              <a:prstGeom prst="rect">
                <a:avLst/>
              </a:prstGeom>
              <a:blipFill rotWithShape="0">
                <a:blip r:embed="rId3"/>
                <a:stretch>
                  <a:fillRect t="-4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868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Vano</a:t>
            </a:r>
            <a:r>
              <a:rPr kumimoji="1" lang="ja-JP" altLang="en-US" sz="4400" dirty="0" smtClean="0"/>
              <a:t>モデルの</a:t>
            </a:r>
            <a:r>
              <a:rPr kumimoji="1" lang="ja-JP" altLang="en-US" sz="4400" dirty="0" smtClean="0"/>
              <a:t>一般性</a:t>
            </a:r>
            <a:r>
              <a:rPr kumimoji="1" lang="en-US" altLang="ja-JP" sz="4400" dirty="0" smtClean="0"/>
              <a:t>(1)</a:t>
            </a:r>
            <a:endParaRPr kumimoji="1" lang="ja-JP" alt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27293"/>
                <a:ext cx="7886700" cy="51434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sz="2800" dirty="0" smtClean="0"/>
                  <a:t>Vano</a:t>
                </a:r>
                <a:r>
                  <a:rPr kumimoji="1" lang="ja-JP" altLang="en-US" sz="2800" dirty="0" smtClean="0"/>
                  <a:t>モデルの定数がどの程度ずれると解が収束するか，あるいは周期的な解軌道になるか．</a:t>
                </a:r>
                <a:endParaRPr kumimoji="1" lang="en-US" altLang="ja-JP" sz="2800" dirty="0" smtClean="0"/>
              </a:p>
              <a:p>
                <a:pPr marL="0" indent="0">
                  <a:buNone/>
                </a:pPr>
                <a:r>
                  <a:rPr lang="ja-JP" altLang="en-US" sz="2800" dirty="0"/>
                  <a:t>元</a:t>
                </a:r>
                <a:r>
                  <a:rPr lang="ja-JP" altLang="en-US" sz="2800" dirty="0" smtClean="0"/>
                  <a:t>の定数を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ja-JP" altLang="en-US" sz="2800" dirty="0" smtClean="0"/>
                  <a:t>とし，ずらした定数を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ja-JP" altLang="en-US" sz="2800" dirty="0" smtClean="0"/>
                  <a:t>とする</a:t>
                </a:r>
                <a:r>
                  <a:rPr lang="ja-JP" altLang="en-US" sz="2800" dirty="0" smtClean="0"/>
                  <a:t>．</a:t>
                </a:r>
                <a:endParaRPr lang="en-US" altLang="ja-JP" sz="2800" dirty="0"/>
              </a:p>
              <a:p>
                <a:pPr marL="0" indent="0">
                  <a:buNone/>
                </a:pPr>
                <a:endParaRPr lang="en-US" altLang="ja-JP" sz="12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ja-JP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ja-JP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ja-JP" sz="2800" i="1" dirty="0">
                          <a:latin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en-US" altLang="ja-JP" sz="280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altLang="ja-JP" sz="28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ja-JP" altLang="en-US" sz="2800" dirty="0" smtClean="0"/>
                  <a:t>を定数として用いたとき，初めて収束・周期的になったときの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1" dirty="0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ja-JP" altLang="en-US" sz="2800" dirty="0" smtClean="0"/>
                  <a:t>を求めた．</a:t>
                </a:r>
                <a:endParaRPr lang="en-US" altLang="ja-JP" sz="2800" dirty="0" smtClean="0"/>
              </a:p>
              <a:p>
                <a:pPr marL="0" indent="0">
                  <a:buNone/>
                </a:pPr>
                <a:endParaRPr lang="en-US" altLang="ja-JP" sz="2800" dirty="0" smtClean="0"/>
              </a:p>
              <a:p>
                <a:pPr marL="0" indent="0">
                  <a:buNone/>
                </a:pPr>
                <a:r>
                  <a:rPr lang="ja-JP" altLang="en-US" sz="2800" dirty="0" smtClean="0"/>
                  <a:t>変更する定数以外の</a:t>
                </a:r>
                <a:r>
                  <a:rPr lang="en-US" altLang="ja-JP" sz="2800" dirty="0" smtClean="0"/>
                  <a:t>15</a:t>
                </a:r>
                <a:r>
                  <a:rPr lang="ja-JP" altLang="en-US" sz="2800" dirty="0" smtClean="0"/>
                  <a:t>個の定数は変更しない．</a:t>
                </a:r>
                <a:endParaRPr lang="en-US" altLang="ja-JP" sz="2800" dirty="0" smtClean="0"/>
              </a:p>
              <a:p>
                <a:pPr marL="0" indent="0">
                  <a:buNone/>
                </a:pPr>
                <a:r>
                  <a:rPr lang="en-US" altLang="ja-JP" sz="2800" dirty="0" smtClean="0"/>
                  <a:t>[1]</a:t>
                </a:r>
                <a:r>
                  <a:rPr lang="ja-JP" altLang="en-US" sz="2800" dirty="0" smtClean="0"/>
                  <a:t>に基き，元の数値が</a:t>
                </a:r>
                <a:r>
                  <a:rPr lang="en-US" altLang="ja-JP" sz="2800" dirty="0" smtClean="0"/>
                  <a:t>1</a:t>
                </a:r>
                <a:r>
                  <a:rPr lang="ja-JP" altLang="en-US" sz="2800" dirty="0" smtClean="0"/>
                  <a:t>の定数は変更しない．</a:t>
                </a:r>
                <a:endParaRPr lang="en-US" altLang="ja-JP" sz="2800" dirty="0" smtClean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27293"/>
                <a:ext cx="7886700" cy="5143476"/>
              </a:xfrm>
              <a:blipFill rotWithShape="0">
                <a:blip r:embed="rId2"/>
                <a:stretch>
                  <a:fillRect l="-1546" t="-2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386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Vano</a:t>
            </a:r>
            <a:r>
              <a:rPr kumimoji="1" lang="ja-JP" altLang="en-US" sz="4400" dirty="0" smtClean="0"/>
              <a:t>モデルの</a:t>
            </a:r>
            <a:r>
              <a:rPr kumimoji="1" lang="ja-JP" altLang="en-US" sz="4400" dirty="0" smtClean="0"/>
              <a:t>一般性</a:t>
            </a:r>
            <a:r>
              <a:rPr kumimoji="1" lang="en-US" altLang="ja-JP" sz="4400" dirty="0" smtClean="0"/>
              <a:t>(2)</a:t>
            </a:r>
            <a:endParaRPr kumimoji="1" lang="ja-JP" alt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25563"/>
                <a:ext cx="78867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sz="12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ja-JP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ja-JP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ja-JP" sz="2800" i="1" dirty="0">
                          <a:latin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en-US" altLang="ja-JP" sz="2800" dirty="0" smtClean="0"/>
              </a:p>
              <a:p>
                <a:pPr marL="0" indent="0">
                  <a:buNone/>
                </a:pPr>
                <a:endParaRPr lang="en-US" altLang="ja-JP" sz="1200" dirty="0"/>
              </a:p>
              <a:p>
                <a:pPr marL="0" indent="0">
                  <a:buNone/>
                </a:pPr>
                <a:endParaRPr lang="en-US" altLang="ja-JP" sz="2800" dirty="0" smtClean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25563"/>
                <a:ext cx="7886700" cy="435133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00" y="4312694"/>
            <a:ext cx="7087195" cy="21495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正方形/長方形 4"/>
              <p:cNvSpPr/>
              <p:nvPr/>
            </p:nvSpPr>
            <p:spPr>
              <a:xfrm>
                <a:off x="1945067" y="2301146"/>
                <a:ext cx="5253863" cy="1226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0.72</m:t>
                            </m:r>
                          </m:e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1.53</m:t>
                            </m:r>
                          </m:e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1.27</m:t>
                            </m:r>
                          </m:e>
                        </m:eqArr>
                      </m:e>
                    </m:d>
                    <m:r>
                      <a:rPr lang="ja-JP" altLang="en-US" sz="2000" i="1">
                        <a:latin typeface="Cambria Math" panose="02040503050406030204" pitchFamily="18" charset="0"/>
                      </a:rPr>
                      <m:t>　　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1.59</m:t>
                              </m:r>
                            </m:e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1.52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0.44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2.33</m:t>
                                  </m:r>
                                </m:e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1.21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0.51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0.35</m:t>
                                  </m:r>
                                </m:e>
                              </m:eqArr>
                            </m:e>
                          </m:mr>
                        </m:m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　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1.36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0.47</m:t>
                                  </m:r>
                                </m:e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ja-JP" altLang="en-US" dirty="0"/>
                  <a:t>　</a:t>
                </a:r>
                <a:endParaRPr lang="en-US" altLang="ja-JP" dirty="0"/>
              </a:p>
            </p:txBody>
          </p:sp>
        </mc:Choice>
        <mc:Fallback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067" y="2301146"/>
                <a:ext cx="5253863" cy="122623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207681" y="3943362"/>
                <a:ext cx="27286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i="1" dirty="0" smtClean="0">
                        <a:latin typeface="Cambria Math" panose="02040503050406030204" pitchFamily="18" charset="0"/>
                      </a:rPr>
                      <m:t>各</m:t>
                    </m:r>
                  </m:oMath>
                </a14:m>
                <a:r>
                  <a:rPr lang="ja-JP" altLang="en-US" dirty="0" smtClean="0"/>
                  <a:t>定数とそれに対応する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1" dirty="0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endParaRPr lang="ja-JP" altLang="en-US" dirty="0"/>
              </a:p>
            </p:txBody>
          </p:sp>
        </mc:Choice>
        <mc:Fallback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681" y="3943362"/>
                <a:ext cx="2728632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670" t="-15000" b="-2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224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ja-JP" altLang="en-US" sz="4400" dirty="0"/>
              <a:t>結論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0802" y="1354589"/>
            <a:ext cx="8242395" cy="51161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sz="2800" dirty="0" err="1" smtClean="0"/>
              <a:t>Lotka-Volterra</a:t>
            </a:r>
            <a:r>
              <a:rPr kumimoji="1" lang="ja-JP" altLang="en-US" sz="2800" dirty="0" smtClean="0"/>
              <a:t>モデル</a:t>
            </a:r>
            <a:r>
              <a:rPr lang="ja-JP" altLang="en-US" sz="2800" dirty="0" smtClean="0"/>
              <a:t>を</a:t>
            </a:r>
            <a:r>
              <a:rPr lang="en-US" altLang="ja-JP" sz="2800" dirty="0" smtClean="0"/>
              <a:t>4</a:t>
            </a:r>
            <a:r>
              <a:rPr lang="ja-JP" altLang="en-US" sz="2800" dirty="0" smtClean="0"/>
              <a:t>種類に拡張した</a:t>
            </a:r>
            <a:r>
              <a:rPr lang="en-US" altLang="ja-JP" sz="2800" dirty="0" err="1" smtClean="0"/>
              <a:t>Vano</a:t>
            </a:r>
            <a:r>
              <a:rPr lang="ja-JP" altLang="en-US" sz="2800" dirty="0" err="1" smtClean="0"/>
              <a:t>らに</a:t>
            </a:r>
            <a:r>
              <a:rPr lang="ja-JP" altLang="en-US" sz="2800" dirty="0" smtClean="0"/>
              <a:t>よるモデルで，カオスがあると報告されたが，その一般性を調べた．</a:t>
            </a:r>
            <a:endParaRPr kumimoji="1" lang="en-US" altLang="ja-JP" sz="2800" dirty="0" smtClean="0"/>
          </a:p>
          <a:p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①</a:t>
            </a:r>
            <a:r>
              <a:rPr kumimoji="1" lang="en-US" altLang="ja-JP" sz="2800" dirty="0" err="1" smtClean="0"/>
              <a:t>Vano</a:t>
            </a:r>
            <a:r>
              <a:rPr kumimoji="1" lang="ja-JP" altLang="en-US" sz="2800" dirty="0" smtClean="0"/>
              <a:t>モデルの</a:t>
            </a:r>
            <a:r>
              <a:rPr kumimoji="1" lang="en-US" altLang="ja-JP" sz="2800" dirty="0" err="1" smtClean="0"/>
              <a:t>Lyapunov</a:t>
            </a:r>
            <a:r>
              <a:rPr kumimoji="1" lang="ja-JP" altLang="en-US" sz="2800" dirty="0" smtClean="0"/>
              <a:t>指数は負の値となった．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　こ</a:t>
            </a:r>
            <a:r>
              <a:rPr lang="ja-JP" altLang="en-US" sz="2800" dirty="0"/>
              <a:t>れ</a:t>
            </a:r>
            <a:r>
              <a:rPr lang="ja-JP" altLang="en-US" sz="2800" dirty="0" smtClean="0"/>
              <a:t>は初期値鋭敏性のない，弱いカオスである．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sz="2800" dirty="0" smtClean="0"/>
              <a:t>②</a:t>
            </a:r>
            <a:r>
              <a:rPr kumimoji="1" lang="en-US" altLang="ja-JP" sz="2800" dirty="0" err="1" smtClean="0"/>
              <a:t>Vano</a:t>
            </a:r>
            <a:r>
              <a:rPr kumimoji="1" lang="ja-JP" altLang="en-US" sz="2800" dirty="0" smtClean="0"/>
              <a:t>モデルの定数を少しずらす</a:t>
            </a:r>
            <a:r>
              <a:rPr kumimoji="1" lang="ja-JP" altLang="en-US" sz="2800" dirty="0" smtClean="0"/>
              <a:t>と，収束</a:t>
            </a:r>
            <a:r>
              <a:rPr kumimoji="1" lang="ja-JP" altLang="en-US" sz="2800" dirty="0" smtClean="0"/>
              <a:t>する</a:t>
            </a:r>
            <a:r>
              <a:rPr kumimoji="1" lang="ja-JP" altLang="en-US" sz="2800" dirty="0" smtClean="0"/>
              <a:t>，</a:t>
            </a:r>
            <a:r>
              <a:rPr lang="ja-JP" altLang="en-US" sz="2800" dirty="0" smtClean="0"/>
              <a:t>ある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err="1" smtClean="0"/>
              <a:t>い</a:t>
            </a:r>
            <a:r>
              <a:rPr lang="ja-JP" altLang="en-US" sz="2800" dirty="0" err="1" smtClean="0"/>
              <a:t>は</a:t>
            </a:r>
            <a:r>
              <a:rPr kumimoji="1" lang="ja-JP" altLang="en-US" sz="2800" dirty="0" smtClean="0"/>
              <a:t>周期的</a:t>
            </a:r>
            <a:r>
              <a:rPr kumimoji="1" lang="ja-JP" altLang="en-US" sz="2800" dirty="0" smtClean="0"/>
              <a:t>な解軌道となった</a:t>
            </a:r>
            <a:r>
              <a:rPr kumimoji="1" lang="ja-JP" altLang="en-US" sz="2800" dirty="0" smtClean="0"/>
              <a:t>．</a:t>
            </a:r>
            <a:endParaRPr kumimoji="1" lang="en-US" altLang="ja-JP" sz="2800" dirty="0" smtClean="0"/>
          </a:p>
          <a:p>
            <a:pPr marL="0" indent="0">
              <a:buNone/>
            </a:pPr>
            <a:endParaRPr kumimoji="1"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したがって，</a:t>
            </a:r>
            <a:r>
              <a:rPr lang="en-US" altLang="ja-JP" sz="2800" dirty="0" err="1" smtClean="0"/>
              <a:t>Vano</a:t>
            </a:r>
            <a:r>
              <a:rPr lang="ja-JP" altLang="en-US" sz="2800" dirty="0" smtClean="0"/>
              <a:t>モデルは非常に限られた，特殊な定数の</a:t>
            </a:r>
            <a:r>
              <a:rPr lang="ja-JP" altLang="en-US" sz="2800" dirty="0" smtClean="0"/>
              <a:t>組み合わせ</a:t>
            </a:r>
            <a:r>
              <a:rPr lang="ja-JP" altLang="en-US" sz="2800" dirty="0" smtClean="0"/>
              <a:t>で</a:t>
            </a:r>
            <a:r>
              <a:rPr lang="ja-JP" altLang="en-US" sz="2800" dirty="0" smtClean="0"/>
              <a:t>ある</a:t>
            </a:r>
            <a:r>
              <a:rPr lang="ja-JP" altLang="en-US" sz="2800" dirty="0"/>
              <a:t>．</a:t>
            </a:r>
            <a:endParaRPr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14086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Logistic</a:t>
            </a:r>
            <a:r>
              <a:rPr kumimoji="1" lang="ja-JP" altLang="en-US" sz="4400" dirty="0" smtClean="0"/>
              <a:t>写像</a:t>
            </a:r>
            <a:r>
              <a:rPr kumimoji="1" lang="en-US" altLang="ja-JP" sz="4400" dirty="0" smtClean="0"/>
              <a:t>(1)</a:t>
            </a:r>
            <a:endParaRPr kumimoji="1" lang="ja-JP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25563"/>
                <a:ext cx="7886700" cy="4851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sz="2800" dirty="0" smtClean="0"/>
                  <a:t>Logistic</a:t>
                </a:r>
                <a:r>
                  <a:rPr kumimoji="1" lang="ja-JP" altLang="en-US" sz="2800" dirty="0" smtClean="0"/>
                  <a:t>方程式</a:t>
                </a:r>
                <a:r>
                  <a:rPr lang="ja-JP" altLang="en-US" sz="2800" dirty="0" smtClean="0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25563"/>
                <a:ext cx="7886700" cy="4851400"/>
              </a:xfrm>
              <a:blipFill rotWithShape="0">
                <a:blip r:embed="rId2"/>
                <a:stretch>
                  <a:fillRect l="-1546" t="-26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160936" y="6176963"/>
                <a:ext cx="28128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 smtClean="0"/>
                  <a:t>横軸：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ja-JP" altLang="en-US" dirty="0"/>
                  <a:t>　縦軸</a:t>
                </a:r>
                <a:r>
                  <a:rPr lang="ja-JP" altLang="en-US" dirty="0" smtClean="0"/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ja-JP" altLang="en-US" dirty="0" smtClean="0"/>
                  <a:t>の収束点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936" y="6176963"/>
                <a:ext cx="281288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952" t="-13115" r="-1302" b="-19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74" y="2029496"/>
            <a:ext cx="6349209" cy="414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Logistic</a:t>
            </a:r>
            <a:r>
              <a:rPr kumimoji="1" lang="ja-JP" altLang="en-US" sz="4400" dirty="0" smtClean="0"/>
              <a:t>写像</a:t>
            </a:r>
            <a:r>
              <a:rPr kumimoji="1" lang="en-US" altLang="ja-JP" sz="4400" dirty="0" smtClean="0"/>
              <a:t>(2)</a:t>
            </a:r>
            <a:endParaRPr kumimoji="1" lang="ja-JP" altLang="en-US" sz="4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497" y="2004795"/>
            <a:ext cx="6393006" cy="38215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974552" y="5859249"/>
                <a:ext cx="31948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 smtClean="0"/>
                  <a:t>初期値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ja-JP" altLang="en-US" dirty="0" smtClean="0"/>
                  <a:t>が</a:t>
                </a:r>
                <a:r>
                  <a:rPr lang="en-US" altLang="ja-JP" dirty="0" smtClean="0"/>
                  <a:t>0.2</a:t>
                </a:r>
                <a:r>
                  <a:rPr lang="ja-JP" altLang="en-US" dirty="0" smtClean="0"/>
                  <a:t>の時のふるまい</a:t>
                </a:r>
                <a:endParaRPr lang="en-US" altLang="ja-JP" dirty="0" smtClean="0"/>
              </a:p>
              <a:p>
                <a:r>
                  <a:rPr lang="ja-JP" altLang="en-US" dirty="0" smtClean="0"/>
                  <a:t>横軸</a:t>
                </a:r>
                <a:r>
                  <a:rPr lang="ja-JP" altLang="en-US" dirty="0" smtClean="0"/>
                  <a:t>：時間</a:t>
                </a:r>
                <a:r>
                  <a:rPr kumimoji="1" lang="ja-JP" altLang="en-US" dirty="0" smtClean="0"/>
                  <a:t>　縦軸：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552" y="5859249"/>
                <a:ext cx="3194896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718" t="-7547" r="-382" b="-113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25563"/>
                <a:ext cx="7886700" cy="4851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=4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9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25563"/>
                <a:ext cx="7886700" cy="4851400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589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ja-JP" sz="4400" dirty="0" err="1" smtClean="0"/>
              <a:t>Lyapunov</a:t>
            </a:r>
            <a:r>
              <a:rPr kumimoji="1" lang="ja-JP" altLang="en-US" sz="4400" dirty="0" smtClean="0"/>
              <a:t>指数</a:t>
            </a:r>
            <a:endParaRPr kumimoji="1" lang="ja-JP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25563"/>
                <a:ext cx="7886700" cy="4851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ja-JP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en-US" sz="2800" b="0" dirty="0" smtClean="0"/>
                  <a:t>としたとき，</a:t>
                </a:r>
                <a:endParaRPr lang="en-US" altLang="ja-JP" sz="2800" b="0" dirty="0" smtClean="0"/>
              </a:p>
              <a:p>
                <a:pPr marL="0" indent="0">
                  <a:buNone/>
                </a:pPr>
                <a:r>
                  <a:rPr kumimoji="1" lang="en-US" altLang="ja-JP" sz="2800" dirty="0" err="1" smtClean="0"/>
                  <a:t>Lyapunov</a:t>
                </a:r>
                <a:r>
                  <a:rPr kumimoji="1" lang="ja-JP" altLang="en-US" sz="2800" dirty="0" smtClean="0"/>
                  <a:t>指数</a:t>
                </a:r>
                <a14:m>
                  <m:oMath xmlns:m="http://schemas.openxmlformats.org/officeDocument/2006/math">
                    <m:r>
                      <a:rPr kumimoji="1" lang="en-US" altLang="ja-JP" sz="280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kumimoji="1" lang="ja-JP" altLang="en-US" sz="2800" dirty="0" smtClean="0"/>
                  <a:t>は以下の式で定義される．</a:t>
                </a:r>
                <a:endParaRPr kumimoji="1" lang="en-US" altLang="ja-JP" sz="2800" dirty="0" smtClean="0"/>
              </a:p>
              <a:p>
                <a:pPr marL="0" indent="0">
                  <a:buNone/>
                </a:pPr>
                <a:endParaRPr lang="en-US" altLang="ja-JP" sz="2800" dirty="0"/>
              </a:p>
              <a:p>
                <a:pPr marL="0" indent="0">
                  <a:buNone/>
                </a:pPr>
                <a:endParaRPr kumimoji="1" lang="en-US" altLang="ja-JP" sz="2800" dirty="0" smtClean="0"/>
              </a:p>
              <a:p>
                <a:pPr marL="0" indent="0">
                  <a:buNone/>
                </a:pPr>
                <a:endParaRPr kumimoji="1" lang="en-US" altLang="ja-JP" sz="2800" dirty="0" smtClean="0"/>
              </a:p>
              <a:p>
                <a:pPr marL="0" indent="0">
                  <a:buNone/>
                </a:pPr>
                <a:endParaRPr kumimoji="1" lang="en-US" altLang="ja-JP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800" b="0" i="1" dirty="0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ja-JP" sz="2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ja-JP" sz="2800" b="0" i="1" dirty="0" smtClean="0">
                          <a:latin typeface="Cambria Math" panose="02040503050406030204" pitchFamily="18" charset="0"/>
                        </a:rPr>
                        <m:t>=|</m:t>
                      </m:r>
                      <m:sSub>
                        <m:sSubPr>
                          <m:ctrlP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800" b="0" i="1" dirty="0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800" b="0" i="1" dirty="0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  <m:t>λ</m:t>
                          </m:r>
                        </m:sup>
                      </m:sSup>
                    </m:oMath>
                  </m:oMathPara>
                </a14:m>
                <a:endParaRPr lang="en-US" altLang="ja-JP" sz="2800" dirty="0" smtClean="0"/>
              </a:p>
              <a:p>
                <a:pPr marL="0" indent="0">
                  <a:buNone/>
                </a:pPr>
                <a:endParaRPr lang="en-US" altLang="ja-JP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ja-JP" sz="2000" dirty="0" smtClean="0"/>
                  <a:t> </a:t>
                </a:r>
                <a:r>
                  <a:rPr lang="ja-JP" altLang="en-US" sz="2000" dirty="0" smtClean="0"/>
                  <a:t>・・・ 収束後のずれ</a:t>
                </a:r>
                <a:endParaRPr lang="en-US" altLang="ja-JP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・・・ 初期値</a:t>
                </a:r>
                <a:r>
                  <a:rPr lang="ja-JP" altLang="en-US" sz="2000" dirty="0" smtClean="0"/>
                  <a:t>のずれ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25563"/>
                <a:ext cx="7886700" cy="4851400"/>
              </a:xfrm>
              <a:blipFill rotWithShape="0">
                <a:blip r:embed="rId2"/>
                <a:stretch>
                  <a:fillRect l="-1546" t="-26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802509" y="2364524"/>
                <a:ext cx="3538981" cy="1171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400" i="1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JP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′(</m:t>
                                  </m:r>
                                  <m:sSub>
                                    <m:sSubPr>
                                      <m:ctrlP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)|</m:t>
                                  </m:r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509" y="2364524"/>
                <a:ext cx="3538981" cy="11716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514" y="3747329"/>
            <a:ext cx="3429000" cy="2228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648200" y="5975091"/>
                <a:ext cx="2713628" cy="382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λ</m:t>
                        </m:r>
                      </m:sup>
                    </m:sSup>
                  </m:oMath>
                </a14:m>
                <a:r>
                  <a:rPr lang="ja-JP" altLang="en-US" dirty="0" smtClean="0"/>
                  <a:t>　　横軸：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1" dirty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ja-JP" altLang="en-US" dirty="0" smtClean="0"/>
                  <a:t>　縦軸：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975091"/>
                <a:ext cx="2713628" cy="382284"/>
              </a:xfrm>
              <a:prstGeom prst="rect">
                <a:avLst/>
              </a:prstGeom>
              <a:blipFill rotWithShape="0">
                <a:blip r:embed="rId5"/>
                <a:stretch>
                  <a:fillRect t="-9524" b="-190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60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kumimoji="1" lang="ja-JP" altLang="en-US" sz="4400" dirty="0" smtClean="0"/>
              <a:t>オリジナルモデル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3057099"/>
            <a:ext cx="7886700" cy="3119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800" dirty="0" err="1" smtClean="0"/>
              <a:t>Vano</a:t>
            </a:r>
            <a:r>
              <a:rPr kumimoji="1" lang="ja-JP" altLang="en-US" sz="2800" dirty="0" smtClean="0"/>
              <a:t>モデルの比較として，適当に定数を設定した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モデルを用意した．</a:t>
            </a:r>
            <a:endParaRPr kumimoji="1" lang="en-US" altLang="ja-JP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148965" y="4496681"/>
                <a:ext cx="4846070" cy="1226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1.3</m:t>
                            </m:r>
                          </m:e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0.43</m:t>
                            </m:r>
                          </m:e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1.33</m:t>
                            </m:r>
                          </m:e>
                        </m:eqArr>
                      </m:e>
                    </m:d>
                    <m:r>
                      <a:rPr lang="ja-JP" altLang="en-US" sz="2000" i="1">
                        <a:latin typeface="Cambria Math" panose="02040503050406030204" pitchFamily="18" charset="0"/>
                      </a:rPr>
                      <m:t>　　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1.4</m:t>
                              </m:r>
                            </m:e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2.2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1.5</m:t>
                                  </m:r>
                                </m:e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1.2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0.5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0.4</m:t>
                                  </m:r>
                                </m:e>
                              </m:eqArr>
                            </m:e>
                          </m:mr>
                        </m:m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　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.3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1.6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0.8</m:t>
                                  </m:r>
                                </m:e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ja-JP" altLang="en-US" sz="2000" dirty="0"/>
                  <a:t>　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965" y="4496681"/>
                <a:ext cx="4846070" cy="122623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2735311" y="1321674"/>
                <a:ext cx="3673378" cy="1281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nary>
                            <m:naryPr>
                              <m:chr m:val="∑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311" y="1321674"/>
                <a:ext cx="3673378" cy="12813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43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kumimoji="1" lang="ja-JP" altLang="en-US" sz="4400" dirty="0" smtClean="0"/>
              <a:t>正四面体座標系</a:t>
            </a:r>
            <a:r>
              <a:rPr kumimoji="1" lang="en-US" altLang="ja-JP" sz="4400" dirty="0" smtClean="0"/>
              <a:t>(1)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85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800" dirty="0" smtClean="0"/>
              <a:t>4</a:t>
            </a:r>
            <a:r>
              <a:rPr kumimoji="1" lang="ja-JP" altLang="en-US" sz="2800" dirty="0" smtClean="0"/>
              <a:t>次元を</a:t>
            </a:r>
            <a:r>
              <a:rPr lang="ja-JP" altLang="en-US" sz="2800" dirty="0"/>
              <a:t>同時</a:t>
            </a:r>
            <a:r>
              <a:rPr lang="ja-JP" altLang="en-US" sz="2800" dirty="0" smtClean="0"/>
              <a:t>にプロットする方法．</a:t>
            </a:r>
            <a:endParaRPr lang="en-US" altLang="ja-JP" sz="2800" dirty="0" smtClean="0"/>
          </a:p>
          <a:p>
            <a:pPr marL="0" indent="0">
              <a:buNone/>
            </a:pPr>
            <a:endParaRPr kumimoji="1" lang="en-US" altLang="ja-JP" sz="2800" dirty="0"/>
          </a:p>
          <a:p>
            <a:pPr marL="0" indent="0">
              <a:buNone/>
            </a:pPr>
            <a:endParaRPr kumimoji="1"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03" y="2149926"/>
            <a:ext cx="3712191" cy="32026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135548" y="5414434"/>
                <a:ext cx="28729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i="1" dirty="0" smtClean="0">
                        <a:latin typeface="Cambria Math" panose="02040503050406030204" pitchFamily="18" charset="0"/>
                      </a:rPr>
                      <m:t>正</m:t>
                    </m:r>
                  </m:oMath>
                </a14:m>
                <a:r>
                  <a:rPr lang="ja-JP" altLang="en-US" dirty="0" smtClean="0"/>
                  <a:t>四面体座標系のイメージ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548" y="5414434"/>
                <a:ext cx="2872902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3115" b="-19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22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11" y="1325563"/>
            <a:ext cx="8064974" cy="485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800" dirty="0" err="1" smtClean="0"/>
              <a:t>Vano</a:t>
            </a:r>
            <a:r>
              <a:rPr kumimoji="1" lang="ja-JP" altLang="en-US" sz="2800" dirty="0" smtClean="0"/>
              <a:t>モデルとオリジナルモデルを実際にプロットした．</a:t>
            </a:r>
            <a:endParaRPr kumimoji="1" lang="ja-JP" altLang="en-US" sz="2800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kumimoji="1" lang="ja-JP" altLang="en-US" sz="4400" dirty="0" smtClean="0"/>
              <a:t>正四面体座標系</a:t>
            </a:r>
            <a:r>
              <a:rPr kumimoji="1" lang="en-US" altLang="ja-JP" sz="4400" dirty="0" smtClean="0"/>
              <a:t>(2)</a:t>
            </a:r>
            <a:endParaRPr kumimoji="1" lang="ja-JP" altLang="en-US" sz="4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18" y="1944036"/>
            <a:ext cx="4391764" cy="386359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87209" y="5807631"/>
            <a:ext cx="270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Vano</a:t>
            </a:r>
            <a:r>
              <a:rPr lang="ja-JP" altLang="en-US" dirty="0" smtClean="0"/>
              <a:t>モデルの個体数変遷</a:t>
            </a:r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23" y="1944036"/>
            <a:ext cx="3575563" cy="386359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181480" y="5807631"/>
            <a:ext cx="327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オリジナルモデルの個体数変遷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496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ja-JP" altLang="en-US" sz="4400" dirty="0"/>
              <a:t>序論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501254"/>
            <a:ext cx="7886700" cy="5153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動機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2800" dirty="0" smtClean="0"/>
              <a:t>カオスや</a:t>
            </a:r>
            <a:r>
              <a:rPr lang="en-US" altLang="ja-JP" sz="2800" dirty="0" err="1" smtClean="0"/>
              <a:t>Lotka-Volterra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モデルなどの理解を深める．</a:t>
            </a:r>
            <a:endParaRPr lang="en-US" altLang="ja-JP" sz="2800" dirty="0"/>
          </a:p>
          <a:p>
            <a:pPr marL="0" indent="0">
              <a:buNone/>
            </a:pPr>
            <a:endParaRPr kumimoji="1" lang="en-US" altLang="ja-JP" sz="1000" dirty="0"/>
          </a:p>
          <a:p>
            <a:pPr marL="0" indent="0">
              <a:buNone/>
            </a:pPr>
            <a:r>
              <a:rPr lang="ja-JP" altLang="en-US" sz="3600" dirty="0"/>
              <a:t>目的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kumimoji="1" lang="ja-JP" altLang="en-US" sz="2800" dirty="0" smtClean="0"/>
              <a:t>・</a:t>
            </a:r>
            <a:r>
              <a:rPr kumimoji="1" lang="en-US" altLang="ja-JP" sz="2800" dirty="0" err="1" smtClean="0"/>
              <a:t>Lotka-Volterra</a:t>
            </a:r>
            <a:r>
              <a:rPr kumimoji="1" lang="ja-JP" altLang="en-US" sz="2800" dirty="0" smtClean="0"/>
              <a:t>モデルからカオスを導き出せるかを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kumimoji="1" lang="ja-JP" altLang="en-US" sz="2800" dirty="0" smtClean="0"/>
              <a:t>検証する．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・</a:t>
            </a:r>
            <a:r>
              <a:rPr lang="en-US" altLang="ja-JP" sz="2800" dirty="0" smtClean="0"/>
              <a:t>[1]</a:t>
            </a:r>
            <a:r>
              <a:rPr lang="ja-JP" altLang="en-US" sz="2800" dirty="0" smtClean="0"/>
              <a:t>に，カオスとなる定数の組み合わせを用いた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モデルについて論じられている．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（本研究では，これを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Vano</a:t>
            </a:r>
            <a:r>
              <a:rPr lang="ja-JP" altLang="en-US" sz="2800" dirty="0" smtClean="0">
                <a:solidFill>
                  <a:srgbClr val="FF0000"/>
                </a:solidFill>
              </a:rPr>
              <a:t>モデル</a:t>
            </a:r>
            <a:r>
              <a:rPr lang="ja-JP" altLang="en-US" sz="2800" dirty="0" smtClean="0"/>
              <a:t>と称する．）</a:t>
            </a:r>
            <a:endParaRPr lang="en-US" altLang="ja-JP" sz="2800" dirty="0" smtClean="0"/>
          </a:p>
          <a:p>
            <a:pPr marL="0" indent="0">
              <a:buNone/>
            </a:pPr>
            <a:r>
              <a:rPr kumimoji="1" lang="ja-JP" altLang="en-US" sz="2800" dirty="0"/>
              <a:t>　</a:t>
            </a:r>
            <a:r>
              <a:rPr kumimoji="1" lang="en-US" altLang="ja-JP" sz="2800" dirty="0" err="1" smtClean="0"/>
              <a:t>Vano</a:t>
            </a:r>
            <a:r>
              <a:rPr kumimoji="1" lang="ja-JP" altLang="en-US" sz="2800" dirty="0" smtClean="0"/>
              <a:t>モデルの一般性について調べる．</a:t>
            </a:r>
            <a:endParaRPr kumimoji="1" lang="ja-JP" altLang="en-US" sz="2800" dirty="0"/>
          </a:p>
        </p:txBody>
      </p:sp>
      <p:sp>
        <p:nvSpPr>
          <p:cNvPr id="4" name="正方形/長方形 3"/>
          <p:cNvSpPr/>
          <p:nvPr/>
        </p:nvSpPr>
        <p:spPr>
          <a:xfrm>
            <a:off x="163773" y="6346857"/>
            <a:ext cx="88164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[1]</a:t>
            </a:r>
            <a:r>
              <a:rPr lang="en-US" altLang="ja-JP" sz="1400" dirty="0" err="1">
                <a:solidFill>
                  <a:srgbClr val="000000"/>
                </a:solidFill>
                <a:latin typeface="ＭＳ Ｐゴシック" panose="020B0600070205080204" pitchFamily="50" charset="-128"/>
              </a:rPr>
              <a:t>J.A.Vano</a:t>
            </a:r>
            <a:r>
              <a:rPr lang="ja-JP" altLang="en-US" sz="1400" dirty="0" err="1">
                <a:solidFill>
                  <a:srgbClr val="000000"/>
                </a:solidFill>
                <a:latin typeface="ＭＳ Ｐゴシック" panose="020B0600070205080204" pitchFamily="50" charset="-128"/>
              </a:rPr>
              <a:t>，</a:t>
            </a:r>
            <a:r>
              <a:rPr lang="en-US" altLang="ja-JP" sz="14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et al. 『Chaos in Low-Dimensional </a:t>
            </a:r>
            <a:r>
              <a:rPr lang="en-US" altLang="ja-JP" sz="1400" dirty="0" err="1">
                <a:solidFill>
                  <a:srgbClr val="000000"/>
                </a:solidFill>
                <a:latin typeface="ＭＳ Ｐゴシック" panose="020B0600070205080204" pitchFamily="50" charset="-128"/>
              </a:rPr>
              <a:t>Lotka-Volterra</a:t>
            </a:r>
            <a:r>
              <a:rPr lang="en-US" altLang="ja-JP" sz="14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 Models of Competition</a:t>
            </a:r>
            <a:r>
              <a:rPr lang="en-US" altLang="ja-JP" sz="14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』 Nonlinearity,19 </a:t>
            </a:r>
            <a:r>
              <a:rPr lang="ja-JP" altLang="en-US" sz="14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（</a:t>
            </a:r>
            <a:r>
              <a:rPr lang="en-US" altLang="ja-JP" sz="14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2006</a:t>
            </a:r>
            <a:r>
              <a:rPr lang="ja-JP" altLang="en-US" sz="14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） </a:t>
            </a:r>
            <a:r>
              <a:rPr lang="en-US" altLang="ja-JP" sz="14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2391. 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32693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ja-JP" sz="4400" dirty="0" err="1" smtClean="0"/>
              <a:t>Vano</a:t>
            </a:r>
            <a:r>
              <a:rPr kumimoji="1" lang="ja-JP" altLang="en-US" sz="4400" dirty="0" smtClean="0"/>
              <a:t>モデルの</a:t>
            </a:r>
            <a:r>
              <a:rPr kumimoji="1" lang="ja-JP" altLang="en-US" sz="4400" dirty="0" smtClean="0"/>
              <a:t>一般性・具体例</a:t>
            </a:r>
            <a:r>
              <a:rPr kumimoji="1" lang="en-US" altLang="ja-JP" sz="4400" dirty="0" smtClean="0"/>
              <a:t>(</a:t>
            </a:r>
            <a:r>
              <a:rPr kumimoji="1" lang="en-US" altLang="ja-JP" sz="4400" dirty="0" smtClean="0"/>
              <a:t>1)</a:t>
            </a:r>
            <a:endParaRPr kumimoji="1" lang="ja-JP" altLang="en-US" sz="4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62" y="1915194"/>
            <a:ext cx="4346063" cy="2595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540263" y="4722282"/>
                <a:ext cx="43460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 smtClean="0"/>
                  <a:t>横軸</a:t>
                </a:r>
                <a:r>
                  <a:rPr lang="ja-JP" altLang="en-US" dirty="0"/>
                  <a:t>：時間　縦軸：各生物の個体数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ja-JP" dirty="0"/>
              </a:p>
              <a:p>
                <a:r>
                  <a:rPr lang="ja-JP" altLang="en-US" dirty="0" smtClean="0"/>
                  <a:t>赤</a:t>
                </a:r>
                <a:r>
                  <a:rPr lang="ja-JP" altLang="en-US" dirty="0"/>
                  <a:t>：生物</a:t>
                </a:r>
                <a:r>
                  <a:rPr lang="en-US" altLang="ja-JP" dirty="0"/>
                  <a:t>1</a:t>
                </a:r>
                <a:r>
                  <a:rPr lang="ja-JP" altLang="en-US" dirty="0"/>
                  <a:t>　青：生物</a:t>
                </a:r>
                <a:r>
                  <a:rPr lang="en-US" altLang="ja-JP" dirty="0"/>
                  <a:t>2</a:t>
                </a:r>
                <a:r>
                  <a:rPr lang="ja-JP" altLang="en-US" dirty="0"/>
                  <a:t>　緑：生物</a:t>
                </a:r>
                <a:r>
                  <a:rPr lang="en-US" altLang="ja-JP" dirty="0"/>
                  <a:t>3</a:t>
                </a:r>
                <a:r>
                  <a:rPr lang="ja-JP" altLang="en-US" dirty="0"/>
                  <a:t>　橙：生物</a:t>
                </a:r>
                <a:r>
                  <a:rPr lang="en-US" altLang="ja-JP" dirty="0" smtClean="0"/>
                  <a:t>4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63" y="4722282"/>
                <a:ext cx="4346062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262" t="-8491" r="-421" b="-150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628650" y="1435712"/>
                <a:ext cx="33428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=0.44+0.04</m:t>
                    </m:r>
                  </m:oMath>
                </a14:m>
                <a:r>
                  <a:rPr kumimoji="1" lang="ja-JP" altLang="en-US" sz="2400" dirty="0" smtClean="0"/>
                  <a:t>のとき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435712"/>
                <a:ext cx="3342849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6000" r="-2007" b="-25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1915194"/>
            <a:ext cx="3429000" cy="3705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5900603" y="6025384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i="1" dirty="0" smtClean="0">
                        <a:latin typeface="Cambria Math" panose="02040503050406030204" pitchFamily="18" charset="0"/>
                      </a:rPr>
                      <m:t>正</m:t>
                    </m:r>
                  </m:oMath>
                </a14:m>
                <a:r>
                  <a:rPr lang="ja-JP" altLang="en-US" dirty="0" smtClean="0"/>
                  <a:t>四面体座標系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603" y="6025384"/>
                <a:ext cx="1800493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3115" r="-3051" b="-19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957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ja-JP" sz="4400" dirty="0" err="1" smtClean="0"/>
              <a:t>Vano</a:t>
            </a:r>
            <a:r>
              <a:rPr kumimoji="1" lang="ja-JP" altLang="en-US" sz="4400" dirty="0" smtClean="0"/>
              <a:t>モデルの</a:t>
            </a:r>
            <a:r>
              <a:rPr kumimoji="1" lang="ja-JP" altLang="en-US" sz="4400" dirty="0" smtClean="0"/>
              <a:t>一般性・具体例</a:t>
            </a:r>
            <a:r>
              <a:rPr kumimoji="1" lang="en-US" altLang="ja-JP" sz="4400" dirty="0" smtClean="0"/>
              <a:t>(</a:t>
            </a:r>
            <a:r>
              <a:rPr kumimoji="1" lang="en-US" altLang="ja-JP" sz="4400" dirty="0" smtClean="0"/>
              <a:t>2)</a:t>
            </a:r>
            <a:endParaRPr kumimoji="1" lang="ja-JP" altLang="en-US" sz="4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16" y="1924334"/>
            <a:ext cx="4355658" cy="2593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40263" y="4722282"/>
                <a:ext cx="43460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 smtClean="0"/>
                  <a:t>横軸</a:t>
                </a:r>
                <a:r>
                  <a:rPr lang="ja-JP" altLang="en-US" dirty="0"/>
                  <a:t>：時間　縦軸：各生物の個体数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ja-JP" dirty="0"/>
              </a:p>
              <a:p>
                <a:r>
                  <a:rPr lang="ja-JP" altLang="en-US" dirty="0" smtClean="0"/>
                  <a:t>赤</a:t>
                </a:r>
                <a:r>
                  <a:rPr lang="ja-JP" altLang="en-US" dirty="0"/>
                  <a:t>：生物</a:t>
                </a:r>
                <a:r>
                  <a:rPr lang="en-US" altLang="ja-JP" dirty="0"/>
                  <a:t>1</a:t>
                </a:r>
                <a:r>
                  <a:rPr lang="ja-JP" altLang="en-US" dirty="0"/>
                  <a:t>　青：生物</a:t>
                </a:r>
                <a:r>
                  <a:rPr lang="en-US" altLang="ja-JP" dirty="0"/>
                  <a:t>2</a:t>
                </a:r>
                <a:r>
                  <a:rPr lang="ja-JP" altLang="en-US" dirty="0"/>
                  <a:t>　緑：生物</a:t>
                </a:r>
                <a:r>
                  <a:rPr lang="en-US" altLang="ja-JP" dirty="0"/>
                  <a:t>3</a:t>
                </a:r>
                <a:r>
                  <a:rPr lang="ja-JP" altLang="en-US" dirty="0"/>
                  <a:t>　橙：生物</a:t>
                </a:r>
                <a:r>
                  <a:rPr lang="en-US" altLang="ja-JP" dirty="0" smtClean="0"/>
                  <a:t>4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63" y="4722282"/>
                <a:ext cx="4346062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262" t="-8491" r="-421" b="-150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628650" y="1435712"/>
                <a:ext cx="33428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=0.44+0.0</m:t>
                    </m:r>
                  </m:oMath>
                </a14:m>
                <a:r>
                  <a:rPr kumimoji="1" lang="en-US" altLang="ja-JP" sz="2400" dirty="0" smtClean="0"/>
                  <a:t>5</a:t>
                </a:r>
                <a:r>
                  <a:rPr kumimoji="1" lang="ja-JP" altLang="en-US" sz="2400" dirty="0" smtClean="0"/>
                  <a:t>のとき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435712"/>
                <a:ext cx="3342849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6000" r="-1460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1924334"/>
            <a:ext cx="3429000" cy="3705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900603" y="6025384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i="1" dirty="0" smtClean="0">
                        <a:latin typeface="Cambria Math" panose="02040503050406030204" pitchFamily="18" charset="0"/>
                      </a:rPr>
                      <m:t>正</m:t>
                    </m:r>
                  </m:oMath>
                </a14:m>
                <a:r>
                  <a:rPr lang="ja-JP" altLang="en-US" dirty="0" smtClean="0"/>
                  <a:t>四面体座標系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603" y="6025384"/>
                <a:ext cx="1800493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3115" r="-3051" b="-19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14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ja-JP" sz="4400" dirty="0" err="1" smtClean="0"/>
              <a:t>Lotka-Volterra</a:t>
            </a:r>
            <a:r>
              <a:rPr kumimoji="1" lang="ja-JP" altLang="en-US" sz="4400" dirty="0" smtClean="0"/>
              <a:t>モデル</a:t>
            </a:r>
            <a:r>
              <a:rPr kumimoji="1" lang="en-US" altLang="ja-JP" sz="4400" dirty="0" smtClean="0"/>
              <a:t>(1)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409976"/>
            <a:ext cx="7886700" cy="485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被食者／捕食者の個体数増減に関するモデル．</a:t>
            </a:r>
          </a:p>
          <a:p>
            <a:pPr marL="0" indent="0">
              <a:buNone/>
            </a:pPr>
            <a:endParaRPr kumimoji="1" lang="en-US" altLang="ja-JP" sz="2800" dirty="0" smtClean="0"/>
          </a:p>
          <a:p>
            <a:pPr marL="0" indent="0">
              <a:buNone/>
            </a:pPr>
            <a:endParaRPr kumimoji="1" lang="en-US" altLang="ja-JP" sz="2800" dirty="0" smtClean="0"/>
          </a:p>
          <a:p>
            <a:pPr marL="0" indent="0">
              <a:buNone/>
            </a:pP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1064052" y="2310130"/>
                <a:ext cx="3428582" cy="1525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dirty="0" smtClean="0"/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altLang="ja-JP" sz="2400" dirty="0"/>
              </a:p>
              <a:p>
                <a:endParaRPr lang="en-US" altLang="ja-JP" sz="2400" dirty="0"/>
              </a:p>
              <a:p>
                <a:r>
                  <a:rPr lang="ja-JP" altLang="en-US" sz="2400" dirty="0" smtClean="0"/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052" y="2310130"/>
                <a:ext cx="3428582" cy="15255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左中かっこ 15"/>
          <p:cNvSpPr/>
          <p:nvPr/>
        </p:nvSpPr>
        <p:spPr>
          <a:xfrm>
            <a:off x="979644" y="2539354"/>
            <a:ext cx="168816" cy="1067098"/>
          </a:xfrm>
          <a:prstGeom prst="leftBrac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796099" y="4197888"/>
                <a:ext cx="7123784" cy="1631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dirty="0" smtClean="0"/>
                  <a:t>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en-US" sz="2400" dirty="0"/>
                  <a:t>　・・・　</a:t>
                </a:r>
                <a:r>
                  <a:rPr lang="ja-JP" altLang="en-US" sz="2400" dirty="0" smtClean="0"/>
                  <a:t>被食者の</a:t>
                </a:r>
                <a:r>
                  <a:rPr lang="ja-JP" altLang="en-US" sz="2400" dirty="0"/>
                  <a:t>個体数</a:t>
                </a:r>
                <a:endParaRPr lang="en-US" altLang="ja-JP" sz="2400" dirty="0"/>
              </a:p>
              <a:p>
                <a:r>
                  <a:rPr lang="ja-JP" altLang="en-US" sz="24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ja-JP" altLang="en-US" sz="2400" dirty="0"/>
                  <a:t>　・・・　</a:t>
                </a:r>
                <a:r>
                  <a:rPr lang="ja-JP" altLang="en-US" sz="2400" dirty="0" smtClean="0"/>
                  <a:t>捕食者の</a:t>
                </a:r>
                <a:r>
                  <a:rPr lang="ja-JP" altLang="en-US" sz="2400" dirty="0"/>
                  <a:t>個体数</a:t>
                </a:r>
                <a:endParaRPr lang="en-US" altLang="ja-JP" sz="2400" dirty="0"/>
              </a:p>
              <a:p>
                <a:r>
                  <a:rPr lang="ja-JP" altLang="en-US" sz="2400" dirty="0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400" dirty="0" smtClean="0"/>
                  <a:t>・</a:t>
                </a:r>
                <a:r>
                  <a:rPr lang="ja-JP" altLang="en-US" sz="2400" dirty="0"/>
                  <a:t>・・　</a:t>
                </a:r>
                <a:r>
                  <a:rPr lang="ja-JP" altLang="en-US" sz="2400" dirty="0" smtClean="0"/>
                  <a:t>各生物の成長率（正</a:t>
                </a:r>
                <a:r>
                  <a:rPr lang="ja-JP" altLang="en-US" sz="2400" dirty="0"/>
                  <a:t>の</a:t>
                </a:r>
                <a:r>
                  <a:rPr lang="ja-JP" altLang="en-US" sz="2400" dirty="0" smtClean="0"/>
                  <a:t>定数）</a:t>
                </a:r>
                <a:endParaRPr lang="en-US" altLang="ja-JP" sz="2400" dirty="0" smtClean="0"/>
              </a:p>
              <a:p>
                <a:r>
                  <a:rPr lang="en-US" altLang="ja-JP" sz="24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ja-JP" altLang="en-US" sz="2400" dirty="0" smtClean="0"/>
                  <a:t>  ・・・　各生物の影響度（正の定数）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99" y="4197888"/>
                <a:ext cx="7123784" cy="1631152"/>
              </a:xfrm>
              <a:prstGeom prst="rect">
                <a:avLst/>
              </a:prstGeom>
              <a:blipFill rotWithShape="0">
                <a:blip r:embed="rId3"/>
                <a:stretch>
                  <a:fillRect t="-4494" b="-26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4290668" y="2436753"/>
                <a:ext cx="37342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ja-JP" altLang="en-US" sz="2000" i="1" dirty="0">
                        <a:latin typeface="Cambria Math" panose="02040503050406030204" pitchFamily="18" charset="0"/>
                      </a:rPr>
                      <m:t>が</m:t>
                    </m:r>
                    <m:r>
                      <a:rPr lang="ja-JP" altLang="en-US" sz="2000" i="1" dirty="0" smtClean="0">
                        <a:latin typeface="Cambria Math" panose="02040503050406030204" pitchFamily="18" charset="0"/>
                      </a:rPr>
                      <m:t>ど</m:t>
                    </m:r>
                    <m:r>
                      <a:rPr kumimoji="1" lang="ja-JP" altLang="en-US" sz="2000" i="1" dirty="0" smtClean="0">
                        <a:latin typeface="Cambria Math" panose="02040503050406030204" pitchFamily="18" charset="0"/>
                      </a:rPr>
                      <m:t>のように</m:t>
                    </m:r>
                  </m:oMath>
                </a14:m>
                <a:r>
                  <a:rPr kumimoji="1" lang="ja-JP" altLang="en-US" sz="2000" dirty="0" smtClean="0"/>
                  <a:t>増減するかを表す</a:t>
                </a:r>
                <a:endParaRPr kumimoji="1" lang="en-US" altLang="ja-JP" sz="2000" dirty="0" smtClean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668" y="2436753"/>
                <a:ext cx="3734279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13846" b="-230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4290668" y="3302134"/>
                <a:ext cx="37342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ja-JP" altLang="en-US" sz="2000" i="1" dirty="0">
                        <a:latin typeface="Cambria Math" panose="02040503050406030204" pitchFamily="18" charset="0"/>
                      </a:rPr>
                      <m:t>が</m:t>
                    </m:r>
                    <m:r>
                      <a:rPr lang="ja-JP" altLang="en-US" sz="2000" i="1" dirty="0" smtClean="0">
                        <a:latin typeface="Cambria Math" panose="02040503050406030204" pitchFamily="18" charset="0"/>
                      </a:rPr>
                      <m:t>ど</m:t>
                    </m:r>
                    <m:r>
                      <a:rPr kumimoji="1" lang="ja-JP" altLang="en-US" sz="2000" i="1" dirty="0" smtClean="0">
                        <a:latin typeface="Cambria Math" panose="02040503050406030204" pitchFamily="18" charset="0"/>
                      </a:rPr>
                      <m:t>のように</m:t>
                    </m:r>
                  </m:oMath>
                </a14:m>
                <a:r>
                  <a:rPr kumimoji="1" lang="ja-JP" altLang="en-US" sz="2000" dirty="0" smtClean="0"/>
                  <a:t>増減するかを表す</a:t>
                </a:r>
                <a:endParaRPr kumimoji="1" lang="en-US" altLang="ja-JP" sz="2000" dirty="0" smtClean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668" y="3302134"/>
                <a:ext cx="3734278" cy="400110"/>
              </a:xfrm>
              <a:prstGeom prst="rect">
                <a:avLst/>
              </a:prstGeom>
              <a:blipFill rotWithShape="0">
                <a:blip r:embed="rId5"/>
                <a:stretch>
                  <a:fillRect t="-13846" b="-230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53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9315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ja-JP" sz="4400" dirty="0" err="1" smtClean="0"/>
              <a:t>Lotka-Volterra</a:t>
            </a:r>
            <a:r>
              <a:rPr kumimoji="1" lang="ja-JP" altLang="en-US" sz="4400" dirty="0" smtClean="0"/>
              <a:t>モデル</a:t>
            </a:r>
            <a:r>
              <a:rPr kumimoji="1" lang="en-US" altLang="ja-JP" sz="4400" dirty="0" smtClean="0"/>
              <a:t>(2)</a:t>
            </a:r>
            <a:endParaRPr kumimoji="1" lang="ja-JP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629503" y="1334877"/>
                <a:ext cx="7886700" cy="41463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2800" dirty="0" smtClean="0"/>
                  <a:t>【</a:t>
                </a:r>
                <a:r>
                  <a:rPr lang="ja-JP" altLang="en-US" sz="2800" dirty="0" smtClean="0"/>
                  <a:t>例</a:t>
                </a:r>
                <a:r>
                  <a:rPr lang="en-US" altLang="ja-JP" sz="2800" dirty="0" smtClean="0"/>
                  <a:t>】</a:t>
                </a:r>
                <a:r>
                  <a:rPr lang="ja-JP" altLang="en-US" sz="2800" dirty="0" smtClean="0"/>
                  <a:t>ウサギ</a:t>
                </a:r>
                <a:r>
                  <a:rPr lang="ja-JP" altLang="en-US" sz="2800" dirty="0"/>
                  <a:t>（被食者）とキツネ（捕食者）．</a:t>
                </a:r>
              </a:p>
              <a:p>
                <a:pPr marL="0" indent="0">
                  <a:buNone/>
                </a:pPr>
                <a:r>
                  <a:rPr lang="ja-JP" altLang="en-US" sz="2000" dirty="0" smtClean="0"/>
                  <a:t>　　ここでは</a:t>
                </a:r>
                <a14:m>
                  <m:oMath xmlns:m="http://schemas.openxmlformats.org/officeDocument/2006/math">
                    <m:r>
                      <a:rPr lang="en-US" altLang="ja-JP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b="0" i="1" dirty="0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kumimoji="1" lang="ja-JP" altLang="en-US" sz="2000" dirty="0" smtClean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kumimoji="1" lang="ja-JP" altLang="en-US" sz="2000" dirty="0" smtClean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ja-JP" altLang="en-US" sz="2000" dirty="0" smtClean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ja-JP" altLang="en-US" sz="2000" dirty="0" smtClean="0"/>
                  <a:t>　と設定した．</a:t>
                </a:r>
                <a:endParaRPr kumimoji="1" lang="en-US" altLang="ja-JP" sz="2000" dirty="0" smtClean="0"/>
              </a:p>
              <a:p>
                <a:pPr marL="0" indent="0">
                  <a:buNone/>
                </a:pPr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9503" y="1334877"/>
                <a:ext cx="7886700" cy="4146335"/>
              </a:xfrm>
              <a:blipFill rotWithShape="0">
                <a:blip r:embed="rId2"/>
                <a:stretch>
                  <a:fillRect l="-1546" t="-32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281" y="2768379"/>
            <a:ext cx="3137069" cy="316321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254389" y="5931589"/>
            <a:ext cx="3601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横軸：被食者（例：ウサギ）の個体数</a:t>
            </a:r>
            <a:endParaRPr lang="en-US" altLang="ja-JP" dirty="0" smtClean="0"/>
          </a:p>
          <a:p>
            <a:r>
              <a:rPr kumimoji="1" lang="ja-JP" altLang="en-US" dirty="0" smtClean="0"/>
              <a:t>縦軸：捕食者（例：キツネ）の個体数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3" y="2654262"/>
            <a:ext cx="4674972" cy="282695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11739" y="5394747"/>
            <a:ext cx="4409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横軸：時間　縦軸：各生物の個体数</a:t>
            </a:r>
            <a:endParaRPr lang="en-US" altLang="ja-JP" dirty="0" smtClean="0"/>
          </a:p>
          <a:p>
            <a:r>
              <a:rPr lang="ja-JP" altLang="en-US" dirty="0" smtClean="0"/>
              <a:t>赤：被食者</a:t>
            </a:r>
            <a:r>
              <a:rPr lang="ja-JP" altLang="en-US" dirty="0"/>
              <a:t>　青</a:t>
            </a:r>
            <a:r>
              <a:rPr kumimoji="1" lang="ja-JP" altLang="en-US" dirty="0" smtClean="0"/>
              <a:t>：捕食者</a:t>
            </a:r>
            <a:endParaRPr kumimoji="1" lang="en-US" altLang="ja-JP" dirty="0" smtClean="0"/>
          </a:p>
          <a:p>
            <a:r>
              <a:rPr lang="ja-JP" altLang="en-US" dirty="0" smtClean="0"/>
              <a:t>初期値はどちらも</a:t>
            </a:r>
            <a:r>
              <a:rPr lang="en-US" altLang="ja-JP" dirty="0" smtClean="0"/>
              <a:t>2.0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0303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ja-JP" sz="4400" dirty="0" err="1" smtClean="0"/>
              <a:t>Lotka-Volterra</a:t>
            </a:r>
            <a:r>
              <a:rPr kumimoji="1" lang="ja-JP" altLang="en-US" sz="4400" dirty="0" smtClean="0"/>
              <a:t>モデルの応用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56045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800" dirty="0" err="1" smtClean="0"/>
              <a:t>Lotka-Volterra</a:t>
            </a:r>
            <a:r>
              <a:rPr kumimoji="1" lang="ja-JP" altLang="en-US" sz="2800" dirty="0" smtClean="0"/>
              <a:t>モデルは</a:t>
            </a:r>
            <a:r>
              <a:rPr lang="en-US" altLang="ja-JP" sz="2800" dirty="0" smtClean="0"/>
              <a:t>2</a:t>
            </a:r>
            <a:r>
              <a:rPr lang="ja-JP" altLang="en-US" sz="2800" dirty="0" smtClean="0"/>
              <a:t>次元（</a:t>
            </a:r>
            <a:r>
              <a:rPr lang="en-US" altLang="ja-JP" sz="2800" dirty="0" smtClean="0"/>
              <a:t>2</a:t>
            </a:r>
            <a:r>
              <a:rPr lang="ja-JP" altLang="en-US" sz="2800" dirty="0" smtClean="0"/>
              <a:t>種類の生物の関係）しか表せない．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そこで</a:t>
            </a:r>
            <a:r>
              <a:rPr kumimoji="1" lang="en-US" altLang="ja-JP" sz="2800" dirty="0" smtClean="0"/>
              <a:t>[1]</a:t>
            </a:r>
            <a:r>
              <a:rPr kumimoji="1" lang="ja-JP" altLang="en-US" sz="2800" dirty="0" smtClean="0"/>
              <a:t>に準じ，他の次元にも応用できる式にする．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2735311" y="3095432"/>
                <a:ext cx="3673378" cy="1281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nary>
                            <m:naryPr>
                              <m:chr m:val="∑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311" y="3095432"/>
                <a:ext cx="3673378" cy="12813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615214" y="4611690"/>
                <a:ext cx="5793475" cy="130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dirty="0"/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ja-JP" altLang="en-US" sz="2400" dirty="0"/>
                  <a:t>　・・・　生物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ja-JP" altLang="en-US" sz="2400" dirty="0"/>
                  <a:t>の個体数</a:t>
                </a:r>
                <a:endParaRPr lang="en-US" altLang="ja-JP" sz="2400" dirty="0"/>
              </a:p>
              <a:p>
                <a:r>
                  <a:rPr lang="ja-JP" altLang="en-US" sz="2400" dirty="0"/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ja-JP" altLang="en-US" sz="2400" dirty="0"/>
                  <a:t>　・・・　生物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ja-JP" altLang="en-US" sz="2400" dirty="0"/>
                  <a:t>の</a:t>
                </a:r>
                <a:r>
                  <a:rPr lang="ja-JP" altLang="en-US" sz="2400" dirty="0" smtClean="0"/>
                  <a:t>成長率</a:t>
                </a:r>
                <a:endParaRPr lang="en-US" altLang="ja-JP" sz="2400" dirty="0" smtClean="0"/>
              </a:p>
              <a:p>
                <a:r>
                  <a:rPr lang="ja-JP" altLang="en-US" sz="2400" dirty="0"/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ja-JP" altLang="en-US" sz="2400" i="1">
                        <a:latin typeface="Cambria Math" panose="02040503050406030204" pitchFamily="18" charset="0"/>
                      </a:rPr>
                      <m:t>　</m:t>
                    </m:r>
                  </m:oMath>
                </a14:m>
                <a:r>
                  <a:rPr lang="ja-JP" altLang="en-US" sz="2400" dirty="0"/>
                  <a:t>・・・　生物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ja-JP" altLang="en-US" sz="2400" dirty="0"/>
                  <a:t>が生物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ja-JP" altLang="en-US" sz="2400" dirty="0"/>
                  <a:t>に及ぼす</a:t>
                </a:r>
                <a:r>
                  <a:rPr lang="ja-JP" altLang="en-US" sz="2400" dirty="0" smtClean="0"/>
                  <a:t>影響度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14" y="4611690"/>
                <a:ext cx="5793475" cy="1300099"/>
              </a:xfrm>
              <a:prstGeom prst="rect">
                <a:avLst/>
              </a:prstGeom>
              <a:blipFill rotWithShape="0">
                <a:blip r:embed="rId3"/>
                <a:stretch>
                  <a:fillRect t="-5634" b="-56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28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4172"/>
            <a:ext cx="7886700" cy="1325563"/>
          </a:xfrm>
        </p:spPr>
        <p:txBody>
          <a:bodyPr>
            <a:normAutofit/>
          </a:bodyPr>
          <a:lstStyle/>
          <a:p>
            <a:r>
              <a:rPr kumimoji="1" lang="ja-JP" altLang="en-US" sz="4400" dirty="0" smtClean="0"/>
              <a:t>カオス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38270" y="142357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800" dirty="0" smtClean="0"/>
              <a:t>初期値の僅かな違いで解のふるまいに大きく差が出る現象．</a:t>
            </a:r>
            <a:r>
              <a:rPr lang="ja-JP" altLang="en-US" sz="2800" dirty="0"/>
              <a:t>　</a:t>
            </a:r>
            <a:r>
              <a:rPr lang="ja-JP" altLang="en-US" sz="2800" dirty="0" smtClean="0"/>
              <a:t>　　　これを「初期値鋭敏性」という</a:t>
            </a:r>
            <a:r>
              <a:rPr kumimoji="1" lang="ja-JP" altLang="en-US" sz="2800" dirty="0" smtClean="0"/>
              <a:t>．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どの段階でどの値を取るのかが予測不能．</a:t>
            </a:r>
            <a:endParaRPr lang="en-US" altLang="ja-JP" sz="28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2568296" y="2025748"/>
            <a:ext cx="6189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46693" y="3005381"/>
                <a:ext cx="3159839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【</a:t>
                </a:r>
                <a:r>
                  <a:rPr kumimoji="1" lang="ja-JP" altLang="en-US" sz="2800" dirty="0" smtClean="0"/>
                  <a:t>例</a:t>
                </a:r>
                <a:r>
                  <a:rPr kumimoji="1" lang="en-US" altLang="ja-JP" sz="2800" dirty="0" smtClean="0"/>
                  <a:t>】Logistic</a:t>
                </a:r>
                <a:r>
                  <a:rPr kumimoji="1" lang="ja-JP" altLang="en-US" sz="2800" dirty="0" smtClean="0"/>
                  <a:t>方程式</a:t>
                </a:r>
                <a:endParaRPr kumimoji="1" lang="en-US" altLang="ja-JP" sz="2800" dirty="0" smtClean="0"/>
              </a:p>
              <a:p>
                <a:endParaRPr lang="en-US" altLang="ja-JP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ja-JP" sz="2400" dirty="0" smtClean="0"/>
              </a:p>
              <a:p>
                <a:endParaRPr lang="en-US" altLang="ja-JP" sz="2800" dirty="0"/>
              </a:p>
              <a:p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ja-JP" altLang="en-US" sz="2800" i="1" dirty="0">
                        <a:latin typeface="Cambria Math" panose="02040503050406030204" pitchFamily="18" charset="0"/>
                      </a:rPr>
                      <m:t>が</m:t>
                    </m:r>
                  </m:oMath>
                </a14:m>
                <a:r>
                  <a:rPr lang="en-US" altLang="ja-JP" sz="2800" dirty="0" smtClean="0"/>
                  <a:t>4</a:t>
                </a:r>
                <a:r>
                  <a:rPr lang="ja-JP" altLang="en-US" sz="2800" dirty="0"/>
                  <a:t>付近</a:t>
                </a:r>
                <a:r>
                  <a:rPr lang="ja-JP" altLang="en-US" sz="2800" dirty="0" smtClean="0"/>
                  <a:t>になると，</a:t>
                </a:r>
                <a:endParaRPr lang="en-US" altLang="ja-JP" sz="2800" dirty="0" smtClean="0"/>
              </a:p>
              <a:p>
                <a:r>
                  <a:rPr lang="ja-JP" altLang="en-US" sz="2800" dirty="0" smtClean="0"/>
                  <a:t>収束値が定まらず</a:t>
                </a:r>
                <a:endParaRPr lang="en-US" altLang="ja-JP" sz="2800" dirty="0" smtClean="0"/>
              </a:p>
              <a:p>
                <a:r>
                  <a:rPr lang="ja-JP" altLang="en-US" sz="2800" dirty="0"/>
                  <a:t>ランダム</a:t>
                </a:r>
                <a:r>
                  <a:rPr lang="ja-JP" altLang="en-US" sz="2800" dirty="0" smtClean="0"/>
                  <a:t>になる．</a:t>
                </a:r>
                <a:endParaRPr lang="en-US" altLang="ja-JP" sz="2800" dirty="0" smtClean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93" y="3005381"/>
                <a:ext cx="3159839" cy="3046988"/>
              </a:xfrm>
              <a:prstGeom prst="rect">
                <a:avLst/>
              </a:prstGeom>
              <a:blipFill rotWithShape="0">
                <a:blip r:embed="rId3"/>
                <a:stretch>
                  <a:fillRect l="-4054" t="-2800" r="-2510" b="-38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072" y="2754355"/>
            <a:ext cx="5396709" cy="35490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/>
              <p:cNvSpPr txBox="1"/>
              <p:nvPr/>
            </p:nvSpPr>
            <p:spPr>
              <a:xfrm>
                <a:off x="4098199" y="6303396"/>
                <a:ext cx="42444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Logistic</a:t>
                </a:r>
                <a:r>
                  <a:rPr lang="ja-JP" altLang="en-US" dirty="0" smtClean="0"/>
                  <a:t>写像　　横軸</a:t>
                </a:r>
                <a:r>
                  <a:rPr lang="ja-JP" altLang="en-US" dirty="0" smtClean="0"/>
                  <a:t>：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ja-JP" altLang="en-US" dirty="0"/>
                  <a:t>　縦軸</a:t>
                </a:r>
                <a:r>
                  <a:rPr lang="ja-JP" altLang="en-US" dirty="0" smtClean="0"/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ja-JP" altLang="en-US" dirty="0" smtClean="0"/>
                  <a:t>の収束点</a:t>
                </a:r>
                <a:endParaRPr lang="en-US" altLang="ja-JP" dirty="0"/>
              </a:p>
            </p:txBody>
          </p:sp>
        </mc:Choice>
        <mc:Fallback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199" y="6303396"/>
                <a:ext cx="424445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148" t="-13115" r="-1148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259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kumimoji="1" lang="en-US" altLang="ja-JP" sz="4400" dirty="0" err="1" smtClean="0"/>
              <a:t>Vano</a:t>
            </a:r>
            <a:r>
              <a:rPr kumimoji="1" lang="ja-JP" altLang="en-US" sz="4400" dirty="0" smtClean="0"/>
              <a:t>モデル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2848174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800" dirty="0" smtClean="0"/>
              <a:t>4</a:t>
            </a:r>
            <a:r>
              <a:rPr kumimoji="1" lang="ja-JP" altLang="en-US" sz="2800" dirty="0" smtClean="0"/>
              <a:t>次元の</a:t>
            </a:r>
            <a:r>
              <a:rPr kumimoji="1" lang="en-US" altLang="ja-JP" sz="2800" dirty="0" smtClean="0"/>
              <a:t>Lotka-Volterra</a:t>
            </a:r>
            <a:r>
              <a:rPr lang="ja-JP" altLang="en-US" sz="2800" dirty="0" smtClean="0"/>
              <a:t>モデルに</a:t>
            </a:r>
            <a:r>
              <a:rPr kumimoji="1" lang="ja-JP" altLang="en-US" sz="2800" dirty="0" smtClean="0"/>
              <a:t>おいて</a:t>
            </a:r>
            <a:r>
              <a:rPr lang="ja-JP" altLang="en-US" sz="2800" dirty="0" smtClean="0"/>
              <a:t>，</a:t>
            </a:r>
            <a:r>
              <a:rPr kumimoji="1" lang="en-US" altLang="ja-JP" sz="2800" dirty="0" smtClean="0"/>
              <a:t>[1]</a:t>
            </a:r>
            <a:r>
              <a:rPr kumimoji="1" lang="ja-JP" altLang="en-US" sz="2800" dirty="0" smtClean="0"/>
              <a:t>に記載されている以下の定数の組み合わせでカオスになる．</a:t>
            </a:r>
            <a:endParaRPr lang="en-US" altLang="ja-JP" sz="2800" dirty="0" smtClean="0"/>
          </a:p>
          <a:p>
            <a:pPr marL="0" indent="0">
              <a:buNone/>
            </a:pPr>
            <a:endParaRPr lang="en-US" altLang="ja-JP" sz="2800" dirty="0" smtClean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 smtClean="0"/>
              <a:t>本研究では，この定数の組み合わせを</a:t>
            </a:r>
            <a:r>
              <a:rPr lang="en-US" altLang="ja-JP" sz="2800" dirty="0" smtClean="0"/>
              <a:t>Vano</a:t>
            </a:r>
            <a:r>
              <a:rPr lang="ja-JP" altLang="en-US" sz="2800" dirty="0" smtClean="0"/>
              <a:t>モデルと称する．</a:t>
            </a:r>
            <a:endParaRPr lang="en-US" altLang="ja-JP" sz="2800" dirty="0" smtClean="0"/>
          </a:p>
          <a:p>
            <a:pPr marL="0" indent="0">
              <a:buNone/>
            </a:pPr>
            <a:endParaRPr lang="en-US" altLang="ja-JP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1713319" y="3797610"/>
                <a:ext cx="5253863" cy="1226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0.72</m:t>
                            </m:r>
                          </m:e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1.53</m:t>
                            </m:r>
                          </m:e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1.27</m:t>
                            </m:r>
                          </m:e>
                        </m:eqArr>
                      </m:e>
                    </m:d>
                    <m:r>
                      <a:rPr lang="ja-JP" altLang="en-US" sz="2000" i="1">
                        <a:latin typeface="Cambria Math" panose="02040503050406030204" pitchFamily="18" charset="0"/>
                      </a:rPr>
                      <m:t>　　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1.59</m:t>
                              </m:r>
                            </m:e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1.52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0.44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2.33</m:t>
                                  </m:r>
                                </m:e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1.21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0.51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0.35</m:t>
                                  </m:r>
                                </m:e>
                              </m:eqArr>
                            </m:e>
                          </m:mr>
                        </m:m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　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1.36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0.47</m:t>
                                  </m:r>
                                </m:e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ja-JP" altLang="en-US" dirty="0"/>
                  <a:t>　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319" y="3797610"/>
                <a:ext cx="5253863" cy="122623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2503561" y="1325563"/>
                <a:ext cx="3673378" cy="1281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nary>
                            <m:naryPr>
                              <m:chr m:val="∑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561" y="1325563"/>
                <a:ext cx="3673378" cy="12813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641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ja-JP" sz="4400" dirty="0" err="1"/>
              <a:t>Vano</a:t>
            </a:r>
            <a:r>
              <a:rPr lang="ja-JP" altLang="en-US" sz="4400" dirty="0" smtClean="0"/>
              <a:t>モデルの個体数変遷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5157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800" dirty="0" smtClean="0"/>
              <a:t>Vano</a:t>
            </a:r>
            <a:r>
              <a:rPr kumimoji="1" lang="ja-JP" altLang="en-US" sz="2800" dirty="0" smtClean="0"/>
              <a:t>モデルの個体数変遷は以下の通り．</a:t>
            </a:r>
            <a:endParaRPr kumimoji="1" lang="en-US" altLang="ja-JP" sz="2800" dirty="0" smtClean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kumimoji="1" lang="en-US" altLang="ja-JP" sz="2800" dirty="0" smtClean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kumimoji="1" lang="en-US" altLang="ja-JP" sz="2800" dirty="0" smtClean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kumimoji="1" lang="en-US" altLang="ja-JP" sz="2800" dirty="0" smtClean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kumimoji="1" lang="en-US" altLang="ja-JP" sz="28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28" y="1995986"/>
            <a:ext cx="4487031" cy="26749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81328" y="4728951"/>
                <a:ext cx="43460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 smtClean="0"/>
                  <a:t>横軸</a:t>
                </a:r>
                <a:r>
                  <a:rPr lang="ja-JP" altLang="en-US" dirty="0"/>
                  <a:t>：時間　縦軸：各生物の個体数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ja-JP" dirty="0"/>
              </a:p>
              <a:p>
                <a:r>
                  <a:rPr lang="ja-JP" altLang="en-US" dirty="0" smtClean="0"/>
                  <a:t>赤</a:t>
                </a:r>
                <a:r>
                  <a:rPr lang="ja-JP" altLang="en-US" dirty="0"/>
                  <a:t>：生物</a:t>
                </a:r>
                <a:r>
                  <a:rPr lang="en-US" altLang="ja-JP" dirty="0"/>
                  <a:t>1</a:t>
                </a:r>
                <a:r>
                  <a:rPr lang="ja-JP" altLang="en-US" dirty="0"/>
                  <a:t>　青：生物</a:t>
                </a:r>
                <a:r>
                  <a:rPr lang="en-US" altLang="ja-JP" dirty="0"/>
                  <a:t>2</a:t>
                </a:r>
                <a:r>
                  <a:rPr lang="ja-JP" altLang="en-US" dirty="0"/>
                  <a:t>　緑：生物</a:t>
                </a:r>
                <a:r>
                  <a:rPr lang="en-US" altLang="ja-JP" dirty="0"/>
                  <a:t>3</a:t>
                </a:r>
                <a:r>
                  <a:rPr lang="ja-JP" altLang="en-US" dirty="0"/>
                  <a:t>　橙：生物</a:t>
                </a:r>
                <a:r>
                  <a:rPr lang="en-US" altLang="ja-JP" dirty="0" smtClean="0"/>
                  <a:t>4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28" y="4728951"/>
                <a:ext cx="4346062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264" t="-8491" r="-562" b="-150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681" y="2255850"/>
            <a:ext cx="3437030" cy="3882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973339" y="6138421"/>
                <a:ext cx="3787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en-US" dirty="0" smtClean="0"/>
                  <a:t>軸：</a:t>
                </a:r>
                <a:r>
                  <a:rPr lang="ja-JP" altLang="en-US" dirty="0"/>
                  <a:t>生物</a:t>
                </a:r>
                <a:r>
                  <a:rPr lang="en-US" altLang="ja-JP" dirty="0"/>
                  <a:t>1</a:t>
                </a:r>
                <a:r>
                  <a:rPr lang="ja-JP" altLang="en-US" dirty="0"/>
                  <a:t>　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 dirty="0" smtClean="0">
                        <a:latin typeface="Cambria Math" panose="02040503050406030204" pitchFamily="18" charset="0"/>
                      </a:rPr>
                      <m:t>軸</m:t>
                    </m:r>
                  </m:oMath>
                </a14:m>
                <a:r>
                  <a:rPr lang="ja-JP" altLang="en-US" dirty="0" smtClean="0"/>
                  <a:t>：</a:t>
                </a:r>
                <a:r>
                  <a:rPr lang="ja-JP" altLang="en-US" dirty="0"/>
                  <a:t>生物</a:t>
                </a:r>
                <a:r>
                  <a:rPr lang="en-US" altLang="ja-JP" dirty="0"/>
                  <a:t>2</a:t>
                </a:r>
                <a:r>
                  <a:rPr lang="ja-JP" altLang="en-US" dirty="0"/>
                  <a:t>　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ja-JP" altLang="en-US" dirty="0" smtClean="0"/>
                  <a:t>軸：</a:t>
                </a:r>
                <a:r>
                  <a:rPr lang="ja-JP" altLang="en-US" dirty="0"/>
                  <a:t>生物</a:t>
                </a:r>
                <a:r>
                  <a:rPr lang="en-US" altLang="ja-JP" dirty="0" smtClean="0"/>
                  <a:t>3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339" y="6138421"/>
                <a:ext cx="3787960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4754" r="-805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156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ja-JP" altLang="en-US" sz="4400" dirty="0"/>
              <a:t>オリジナル</a:t>
            </a:r>
            <a:r>
              <a:rPr lang="ja-JP" altLang="en-US" sz="4400" dirty="0" smtClean="0"/>
              <a:t>モデルの個体数変遷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5157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800" dirty="0" err="1" smtClean="0"/>
              <a:t>Vano</a:t>
            </a:r>
            <a:r>
              <a:rPr kumimoji="1" lang="ja-JP" altLang="en-US" sz="2800" dirty="0" smtClean="0"/>
              <a:t>モデルとの比較のため，別</a:t>
            </a:r>
            <a:r>
              <a:rPr lang="ja-JP" altLang="en-US" sz="2800" dirty="0"/>
              <a:t>の</a:t>
            </a:r>
            <a:r>
              <a:rPr kumimoji="1" lang="ja-JP" altLang="en-US" sz="2800" dirty="0" smtClean="0"/>
              <a:t>モデルを作成した．</a:t>
            </a:r>
            <a:endParaRPr kumimoji="1" lang="en-US" altLang="ja-JP" sz="2800" dirty="0" smtClean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kumimoji="1" lang="en-US" altLang="ja-JP" sz="2800" dirty="0" smtClean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kumimoji="1" lang="en-US" altLang="ja-JP" sz="2800" dirty="0" smtClean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kumimoji="1" lang="en-US" altLang="ja-JP" sz="2800" dirty="0" smtClean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kumimoji="1" lang="en-US" altLang="ja-JP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81328" y="4728951"/>
                <a:ext cx="43460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 smtClean="0"/>
                  <a:t>横軸</a:t>
                </a:r>
                <a:r>
                  <a:rPr lang="ja-JP" altLang="en-US" dirty="0"/>
                  <a:t>：時間　縦軸：各生物の個体数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ja-JP" dirty="0"/>
              </a:p>
              <a:p>
                <a:r>
                  <a:rPr lang="ja-JP" altLang="en-US" dirty="0" smtClean="0"/>
                  <a:t>赤</a:t>
                </a:r>
                <a:r>
                  <a:rPr lang="ja-JP" altLang="en-US" dirty="0"/>
                  <a:t>：生物</a:t>
                </a:r>
                <a:r>
                  <a:rPr lang="en-US" altLang="ja-JP" dirty="0"/>
                  <a:t>1</a:t>
                </a:r>
                <a:r>
                  <a:rPr lang="ja-JP" altLang="en-US" dirty="0"/>
                  <a:t>　青：生物</a:t>
                </a:r>
                <a:r>
                  <a:rPr lang="en-US" altLang="ja-JP" dirty="0"/>
                  <a:t>2</a:t>
                </a:r>
                <a:r>
                  <a:rPr lang="ja-JP" altLang="en-US" dirty="0"/>
                  <a:t>　緑：生物</a:t>
                </a:r>
                <a:r>
                  <a:rPr lang="en-US" altLang="ja-JP" dirty="0"/>
                  <a:t>3</a:t>
                </a:r>
                <a:r>
                  <a:rPr lang="ja-JP" altLang="en-US" dirty="0"/>
                  <a:t>　橙：生物</a:t>
                </a:r>
                <a:r>
                  <a:rPr lang="en-US" altLang="ja-JP" dirty="0" smtClean="0"/>
                  <a:t>4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28" y="4728951"/>
                <a:ext cx="4346062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1264" t="-8491" r="-562" b="-150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973339" y="6138421"/>
                <a:ext cx="3787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en-US" dirty="0" smtClean="0"/>
                  <a:t>軸：</a:t>
                </a:r>
                <a:r>
                  <a:rPr lang="ja-JP" altLang="en-US" dirty="0"/>
                  <a:t>生物</a:t>
                </a:r>
                <a:r>
                  <a:rPr lang="en-US" altLang="ja-JP" dirty="0"/>
                  <a:t>1</a:t>
                </a:r>
                <a:r>
                  <a:rPr lang="ja-JP" altLang="en-US" dirty="0"/>
                  <a:t>　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 dirty="0" smtClean="0">
                        <a:latin typeface="Cambria Math" panose="02040503050406030204" pitchFamily="18" charset="0"/>
                      </a:rPr>
                      <m:t>軸</m:t>
                    </m:r>
                  </m:oMath>
                </a14:m>
                <a:r>
                  <a:rPr lang="ja-JP" altLang="en-US" dirty="0" smtClean="0"/>
                  <a:t>：</a:t>
                </a:r>
                <a:r>
                  <a:rPr lang="ja-JP" altLang="en-US" dirty="0"/>
                  <a:t>生物</a:t>
                </a:r>
                <a:r>
                  <a:rPr lang="en-US" altLang="ja-JP" dirty="0"/>
                  <a:t>2</a:t>
                </a:r>
                <a:r>
                  <a:rPr lang="ja-JP" altLang="en-US" dirty="0"/>
                  <a:t>　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ja-JP" altLang="en-US" dirty="0" smtClean="0"/>
                  <a:t>軸：</a:t>
                </a:r>
                <a:r>
                  <a:rPr lang="ja-JP" altLang="en-US" dirty="0"/>
                  <a:t>生物</a:t>
                </a:r>
                <a:r>
                  <a:rPr lang="en-US" altLang="ja-JP" dirty="0" smtClean="0"/>
                  <a:t>3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339" y="6138421"/>
                <a:ext cx="378796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4754" r="-805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28" y="1995986"/>
            <a:ext cx="4448297" cy="265187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843" y="2255850"/>
            <a:ext cx="3728456" cy="390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</TotalTime>
  <Words>613</Words>
  <Application>Microsoft Office PowerPoint</Application>
  <PresentationFormat>画面に合わせる (4:3)</PresentationFormat>
  <Paragraphs>157</Paragraphs>
  <Slides>21</Slides>
  <Notes>1</Notes>
  <HiddenSlides>8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Cambria Math</vt:lpstr>
      <vt:lpstr>Office テーマ</vt:lpstr>
      <vt:lpstr>4次元のLotka-Volterraモデル におけるカオス</vt:lpstr>
      <vt:lpstr>序論</vt:lpstr>
      <vt:lpstr>Lotka-Volterraモデル(1)</vt:lpstr>
      <vt:lpstr>Lotka-Volterraモデル(2)</vt:lpstr>
      <vt:lpstr>Lotka-Volterraモデルの応用</vt:lpstr>
      <vt:lpstr>カオス</vt:lpstr>
      <vt:lpstr>Vanoモデル</vt:lpstr>
      <vt:lpstr>Vanoモデルの個体数変遷</vt:lpstr>
      <vt:lpstr>オリジナルモデルの個体数変遷</vt:lpstr>
      <vt:lpstr>Lyapunov指数</vt:lpstr>
      <vt:lpstr>Vanoモデルの一般性(1)</vt:lpstr>
      <vt:lpstr>Vanoモデルの一般性(2)</vt:lpstr>
      <vt:lpstr>結論</vt:lpstr>
      <vt:lpstr>Logistic写像(1)</vt:lpstr>
      <vt:lpstr>Logistic写像(2)</vt:lpstr>
      <vt:lpstr>Lyapunov指数</vt:lpstr>
      <vt:lpstr>オリジナルモデル</vt:lpstr>
      <vt:lpstr>正四面体座標系(1)</vt:lpstr>
      <vt:lpstr>正四面体座標系(2)</vt:lpstr>
      <vt:lpstr>Vanoモデルの一般性・具体例(1)</vt:lpstr>
      <vt:lpstr>Vanoモデルの一般性・具体例(2)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root</dc:creator>
  <cp:lastModifiedBy>root</cp:lastModifiedBy>
  <cp:revision>48</cp:revision>
  <dcterms:created xsi:type="dcterms:W3CDTF">2015-01-17T10:54:33Z</dcterms:created>
  <dcterms:modified xsi:type="dcterms:W3CDTF">2015-02-10T02:45:14Z</dcterms:modified>
</cp:coreProperties>
</file>