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handoutMasterIdLst>
    <p:handoutMasterId r:id="rId23"/>
  </p:handoutMasterIdLst>
  <p:sldIdLst>
    <p:sldId id="256" r:id="rId2"/>
    <p:sldId id="257" r:id="rId3"/>
    <p:sldId id="258" r:id="rId4"/>
    <p:sldId id="259" r:id="rId5"/>
    <p:sldId id="264" r:id="rId6"/>
    <p:sldId id="262" r:id="rId7"/>
    <p:sldId id="265" r:id="rId8"/>
    <p:sldId id="260" r:id="rId9"/>
    <p:sldId id="266" r:id="rId10"/>
    <p:sldId id="261" r:id="rId11"/>
    <p:sldId id="269" r:id="rId12"/>
    <p:sldId id="268" r:id="rId13"/>
    <p:sldId id="270" r:id="rId14"/>
    <p:sldId id="271" r:id="rId15"/>
    <p:sldId id="272" r:id="rId16"/>
    <p:sldId id="277" r:id="rId17"/>
    <p:sldId id="273" r:id="rId18"/>
    <p:sldId id="274" r:id="rId19"/>
    <p:sldId id="275" r:id="rId20"/>
    <p:sldId id="276" r:id="rId21"/>
  </p:sldIdLst>
  <p:sldSz cx="9144000" cy="6858000" type="screen4x3"/>
  <p:notesSz cx="6797675" cy="9926638"/>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273" autoAdjust="0"/>
  </p:normalViewPr>
  <p:slideViewPr>
    <p:cSldViewPr snapToGrid="0" snapToObjects="1">
      <p:cViewPr varScale="1">
        <p:scale>
          <a:sx n="85" d="100"/>
          <a:sy n="85" d="100"/>
        </p:scale>
        <p:origin x="236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7.wmf"/><Relationship Id="rId2" Type="http://schemas.openxmlformats.org/officeDocument/2006/relationships/image" Target="../media/image2.emf"/><Relationship Id="rId1" Type="http://schemas.openxmlformats.org/officeDocument/2006/relationships/image" Target="../media/image1.emf"/><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F0A49F43-BE93-4710-A062-37DC367F01B8}" type="datetimeFigureOut">
              <a:rPr kumimoji="1" lang="ja-JP" altLang="en-US" smtClean="0"/>
              <a:t>2017/2/8</a:t>
            </a:fld>
            <a:endParaRPr kumimoji="1" lang="ja-JP" altLang="en-US"/>
          </a:p>
        </p:txBody>
      </p:sp>
      <p:sp>
        <p:nvSpPr>
          <p:cNvPr id="4" name="フッター プレースホルダー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2F20439B-CFD5-4EBB-A402-595709B17E6B}" type="slidenum">
              <a:rPr kumimoji="1" lang="ja-JP" altLang="en-US" smtClean="0"/>
              <a:t>‹#›</a:t>
            </a:fld>
            <a:endParaRPr kumimoji="1" lang="ja-JP" altLang="en-US"/>
          </a:p>
        </p:txBody>
      </p:sp>
    </p:spTree>
    <p:extLst>
      <p:ext uri="{BB962C8B-B14F-4D97-AF65-F5344CB8AC3E}">
        <p14:creationId xmlns:p14="http://schemas.microsoft.com/office/powerpoint/2010/main" val="755892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3ECC5422-EA5B-E84A-8F22-5619D0A8D1E4}" type="datetimeFigureOut">
              <a:rPr kumimoji="1" lang="ja-JP" altLang="en-US" smtClean="0"/>
              <a:t>2017/2/8</a:t>
            </a:fld>
            <a:endParaRPr kumimoji="1" lang="ja-JP" altLang="en-US"/>
          </a:p>
        </p:txBody>
      </p:sp>
      <p:sp>
        <p:nvSpPr>
          <p:cNvPr id="4" name="スライド イメージ プレースホルダー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16D04F11-F01A-9C46-81CA-B2C18E6C93E7}" type="slidenum">
              <a:rPr kumimoji="1" lang="ja-JP" altLang="en-US" smtClean="0"/>
              <a:t>‹#›</a:t>
            </a:fld>
            <a:endParaRPr kumimoji="1" lang="ja-JP" altLang="en-US"/>
          </a:p>
        </p:txBody>
      </p:sp>
    </p:spTree>
    <p:extLst>
      <p:ext uri="{BB962C8B-B14F-4D97-AF65-F5344CB8AC3E}">
        <p14:creationId xmlns:p14="http://schemas.microsoft.com/office/powerpoint/2010/main" val="1436045277"/>
      </p:ext>
    </p:extLst>
  </p:cSld>
  <p:clrMap bg1="lt1" tx1="dk1" bg2="lt2" tx2="dk2" accent1="accent1" accent2="accent2" accent3="accent3" accent4="accent4" accent5="accent5" accent6="accent6" hlink="hlink" folHlink="folHlink"/>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確率過程による経済変動記述の試みと題しまして</a:t>
            </a:r>
            <a:endParaRPr kumimoji="1" lang="en-US" altLang="ja-JP" dirty="0" smtClean="0"/>
          </a:p>
          <a:p>
            <a:r>
              <a:rPr kumimoji="1" lang="ja-JP" altLang="en-US" dirty="0" smtClean="0"/>
              <a:t>内海航平が発表します。</a:t>
            </a:r>
            <a:endParaRPr kumimoji="1" lang="ja-JP" altLang="en-US" dirty="0"/>
          </a:p>
        </p:txBody>
      </p:sp>
      <p:sp>
        <p:nvSpPr>
          <p:cNvPr id="4" name="スライド番号プレースホルダー 3"/>
          <p:cNvSpPr>
            <a:spLocks noGrp="1"/>
          </p:cNvSpPr>
          <p:nvPr>
            <p:ph type="sldNum" sz="quarter" idx="10"/>
          </p:nvPr>
        </p:nvSpPr>
        <p:spPr/>
        <p:txBody>
          <a:bodyPr/>
          <a:lstStyle/>
          <a:p>
            <a:fld id="{16D04F11-F01A-9C46-81CA-B2C18E6C93E7}" type="slidenum">
              <a:rPr kumimoji="1" lang="ja-JP" altLang="en-US" smtClean="0"/>
              <a:t>1</a:t>
            </a:fld>
            <a:endParaRPr kumimoji="1" lang="ja-JP" altLang="en-US"/>
          </a:p>
        </p:txBody>
      </p:sp>
    </p:spTree>
    <p:extLst>
      <p:ext uri="{BB962C8B-B14F-4D97-AF65-F5344CB8AC3E}">
        <p14:creationId xmlns:p14="http://schemas.microsoft.com/office/powerpoint/2010/main" val="42041897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また図</a:t>
            </a:r>
            <a:r>
              <a:rPr kumimoji="1" lang="en-US" altLang="ja-JP" dirty="0" smtClean="0"/>
              <a:t>6</a:t>
            </a:r>
            <a:r>
              <a:rPr kumimoji="1" lang="ja-JP" altLang="en-US" dirty="0" smtClean="0"/>
              <a:t>に累積確立の</a:t>
            </a:r>
            <a:r>
              <a:rPr kumimoji="1" lang="ja-JP" altLang="en-US" dirty="0" err="1" smtClean="0"/>
              <a:t>ぐらふの</a:t>
            </a:r>
            <a:r>
              <a:rPr lang="ja-JP" altLang="en-US" dirty="0" smtClean="0"/>
              <a:t>図</a:t>
            </a:r>
            <a:r>
              <a:rPr lang="en-US" altLang="ja-JP" dirty="0" smtClean="0"/>
              <a:t>6</a:t>
            </a:r>
            <a:r>
              <a:rPr lang="ja-JP" altLang="en-US" dirty="0" smtClean="0"/>
              <a:t>の両軸の対数を取り、</a:t>
            </a:r>
            <a:r>
              <a:rPr lang="en-US" altLang="ja-JP" dirty="0" smtClean="0"/>
              <a:t>2.74σ</a:t>
            </a:r>
            <a:r>
              <a:rPr lang="ja-JP" altLang="en-US" dirty="0" smtClean="0"/>
              <a:t>以上で表したのが図</a:t>
            </a:r>
            <a:r>
              <a:rPr lang="en-US" altLang="ja-JP" dirty="0" smtClean="0"/>
              <a:t>8</a:t>
            </a:r>
            <a:r>
              <a:rPr lang="ja-JP" altLang="en-US" dirty="0" smtClean="0"/>
              <a:t>となる。</a:t>
            </a:r>
            <a:endParaRPr lang="en-US" altLang="ja-JP" dirty="0" smtClean="0"/>
          </a:p>
          <a:p>
            <a:r>
              <a:rPr kumimoji="1" lang="ja-JP" altLang="en-US" dirty="0" smtClean="0"/>
              <a:t>これにより、傾き</a:t>
            </a:r>
            <a:r>
              <a:rPr kumimoji="1" lang="en-US" altLang="ja-JP" dirty="0" smtClean="0"/>
              <a:t>-2.071</a:t>
            </a:r>
            <a:r>
              <a:rPr kumimoji="1" lang="ja-JP" altLang="en-US" dirty="0" smtClean="0"/>
              <a:t>の冪関数を得る事ができた。</a:t>
            </a:r>
          </a:p>
          <a:p>
            <a:endParaRPr kumimoji="1" lang="ja-JP" altLang="en-US" dirty="0"/>
          </a:p>
        </p:txBody>
      </p:sp>
      <p:sp>
        <p:nvSpPr>
          <p:cNvPr id="4" name="スライド番号プレースホルダー 3"/>
          <p:cNvSpPr>
            <a:spLocks noGrp="1"/>
          </p:cNvSpPr>
          <p:nvPr>
            <p:ph type="sldNum" sz="quarter" idx="10"/>
          </p:nvPr>
        </p:nvSpPr>
        <p:spPr/>
        <p:txBody>
          <a:bodyPr/>
          <a:lstStyle/>
          <a:p>
            <a:fld id="{16D04F11-F01A-9C46-81CA-B2C18E6C93E7}" type="slidenum">
              <a:rPr kumimoji="1" lang="ja-JP" altLang="en-US" smtClean="0"/>
              <a:t>13</a:t>
            </a:fld>
            <a:endParaRPr kumimoji="1" lang="ja-JP" altLang="en-US"/>
          </a:p>
        </p:txBody>
      </p:sp>
    </p:spTree>
    <p:extLst>
      <p:ext uri="{BB962C8B-B14F-4D97-AF65-F5344CB8AC3E}">
        <p14:creationId xmlns:p14="http://schemas.microsoft.com/office/powerpoint/2010/main" val="3377139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本研究の目的として３つあります</a:t>
            </a:r>
            <a:endParaRPr kumimoji="1" lang="en-US" altLang="ja-JP" dirty="0" smtClean="0"/>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まず</a:t>
            </a:r>
            <a:r>
              <a:rPr kumimoji="1" lang="en-US" altLang="ja-JP" dirty="0" smtClean="0"/>
              <a:t>1</a:t>
            </a:r>
            <a:r>
              <a:rPr kumimoji="1" lang="ja-JP" altLang="en-US" dirty="0" smtClean="0"/>
              <a:t>つ目に確率過程を用い経済変動について解析する。</a:t>
            </a:r>
            <a:endParaRPr kumimoji="1" lang="en-US" altLang="ja-JP" dirty="0" smtClean="0"/>
          </a:p>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dirty="0" smtClean="0"/>
              <a:t>2</a:t>
            </a:r>
            <a:r>
              <a:rPr kumimoji="1" lang="ja-JP" altLang="en-US" dirty="0" smtClean="0"/>
              <a:t>つ目に経済変動で</a:t>
            </a:r>
            <a:r>
              <a:rPr lang="ja-JP" altLang="en-US" dirty="0" smtClean="0"/>
              <a:t>急激に上下する付加的ノイズについて解析する</a:t>
            </a:r>
            <a:r>
              <a:rPr kumimoji="1" lang="ja-JP" altLang="en-US" dirty="0" smtClean="0"/>
              <a:t>。</a:t>
            </a:r>
            <a:endParaRPr kumimoji="1" lang="en-US" altLang="ja-JP" dirty="0" smtClean="0"/>
          </a:p>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dirty="0" smtClean="0"/>
              <a:t>3</a:t>
            </a:r>
            <a:r>
              <a:rPr kumimoji="1" lang="ja-JP" altLang="en-US" dirty="0" smtClean="0"/>
              <a:t>つ目に自然現象及び社会現象によく現れる冪乗則について今回扱うモデルにも冪乗則が現れるかを確認する。</a:t>
            </a:r>
          </a:p>
          <a:p>
            <a:pPr marL="0" marR="0" indent="0" algn="l" defTabSz="457200" rtl="0" eaLnBrk="1" fontAlgn="auto" latinLnBrk="0" hangingPunct="1">
              <a:lnSpc>
                <a:spcPct val="100000"/>
              </a:lnSpc>
              <a:spcBef>
                <a:spcPts val="0"/>
              </a:spcBef>
              <a:spcAft>
                <a:spcPts val="0"/>
              </a:spcAft>
              <a:buClrTx/>
              <a:buSzTx/>
              <a:buFontTx/>
              <a:buNone/>
              <a:tabLst/>
              <a:defRPr/>
            </a:pP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16D04F11-F01A-9C46-81CA-B2C18E6C93E7}" type="slidenum">
              <a:rPr kumimoji="1" lang="ja-JP" altLang="en-US" smtClean="0"/>
              <a:t>2</a:t>
            </a:fld>
            <a:endParaRPr kumimoji="1" lang="ja-JP" altLang="en-US"/>
          </a:p>
        </p:txBody>
      </p:sp>
    </p:spTree>
    <p:extLst>
      <p:ext uri="{BB962C8B-B14F-4D97-AF65-F5344CB8AC3E}">
        <p14:creationId xmlns:p14="http://schemas.microsoft.com/office/powerpoint/2010/main" val="1246415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まず本研究で扱う確率過程についてですが、</a:t>
            </a:r>
            <a:endParaRPr kumimoji="1" lang="en-US" altLang="ja-JP" dirty="0" smtClean="0"/>
          </a:p>
          <a:p>
            <a:r>
              <a:rPr kumimoji="1" lang="ja-JP" altLang="en-US" dirty="0" smtClean="0"/>
              <a:t>確率過程とは時間</a:t>
            </a:r>
            <a:r>
              <a:rPr kumimoji="1" lang="en-US" altLang="ja-JP" dirty="0" smtClean="0"/>
              <a:t>t</a:t>
            </a:r>
            <a:r>
              <a:rPr kumimoji="1" lang="ja-JP" altLang="en-US" dirty="0" smtClean="0"/>
              <a:t>とともに確率的に変動することを確率過程といいます。</a:t>
            </a:r>
            <a:endParaRPr kumimoji="1" lang="en-US" altLang="ja-JP" dirty="0" smtClean="0"/>
          </a:p>
          <a:p>
            <a:r>
              <a:rPr kumimoji="1" lang="ja-JP" altLang="en-US" dirty="0" smtClean="0"/>
              <a:t>経済変動で例えればある日の終値</a:t>
            </a:r>
            <a:r>
              <a:rPr kumimoji="1" lang="en-US" altLang="ja-JP" dirty="0" err="1" smtClean="0"/>
              <a:t>xt</a:t>
            </a:r>
            <a:r>
              <a:rPr kumimoji="1" lang="ja-JP" altLang="en-US" dirty="0" smtClean="0"/>
              <a:t>と翌日の終値</a:t>
            </a:r>
            <a:r>
              <a:rPr kumimoji="1" lang="en-US" altLang="ja-JP" dirty="0" smtClean="0"/>
              <a:t>xt+1</a:t>
            </a:r>
            <a:r>
              <a:rPr kumimoji="1" lang="ja-JP" altLang="en-US" dirty="0" smtClean="0"/>
              <a:t>とすると式</a:t>
            </a:r>
            <a:r>
              <a:rPr kumimoji="1" lang="en-US" altLang="ja-JP" dirty="0" smtClean="0"/>
              <a:t>1</a:t>
            </a:r>
            <a:r>
              <a:rPr kumimoji="1" lang="ja-JP" altLang="en-US" dirty="0" smtClean="0"/>
              <a:t>のように設定できる。</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16D04F11-F01A-9C46-81CA-B2C18E6C93E7}" type="slidenum">
              <a:rPr kumimoji="1" lang="ja-JP" altLang="en-US" smtClean="0"/>
              <a:t>3</a:t>
            </a:fld>
            <a:endParaRPr kumimoji="1" lang="ja-JP" altLang="en-US"/>
          </a:p>
        </p:txBody>
      </p:sp>
    </p:spTree>
    <p:extLst>
      <p:ext uri="{BB962C8B-B14F-4D97-AF65-F5344CB8AC3E}">
        <p14:creationId xmlns:p14="http://schemas.microsoft.com/office/powerpoint/2010/main" val="2610567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まず</a:t>
            </a:r>
            <a:r>
              <a:rPr lang="ja-JP" altLang="en-US" dirty="0" smtClean="0"/>
              <a:t>日経平均株価</a:t>
            </a:r>
            <a:r>
              <a:rPr lang="en-US" altLang="ja-JP" dirty="0" smtClean="0"/>
              <a:t>10</a:t>
            </a:r>
            <a:r>
              <a:rPr lang="ja-JP" altLang="en-US" dirty="0" smtClean="0"/>
              <a:t>年分</a:t>
            </a:r>
            <a:r>
              <a:rPr lang="en-US" altLang="ja-JP" dirty="0" smtClean="0"/>
              <a:t>(2449</a:t>
            </a:r>
            <a:r>
              <a:rPr lang="ja-JP" altLang="en-US" dirty="0" smtClean="0"/>
              <a:t>日分</a:t>
            </a:r>
            <a:r>
              <a:rPr lang="en-US" altLang="ja-JP" dirty="0" smtClean="0"/>
              <a:t>)</a:t>
            </a:r>
            <a:r>
              <a:rPr lang="ja-JP" altLang="en-US" dirty="0" smtClean="0"/>
              <a:t>について、推移グラフは以下の図のようになります。縦軸は値段、横軸は日付となっています。</a:t>
            </a:r>
            <a:endParaRPr lang="en-US" altLang="ja-JP"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ー 3"/>
          <p:cNvSpPr>
            <a:spLocks noGrp="1"/>
          </p:cNvSpPr>
          <p:nvPr>
            <p:ph type="sldNum" sz="quarter" idx="10"/>
          </p:nvPr>
        </p:nvSpPr>
        <p:spPr/>
        <p:txBody>
          <a:bodyPr/>
          <a:lstStyle/>
          <a:p>
            <a:fld id="{16D04F11-F01A-9C46-81CA-B2C18E6C93E7}" type="slidenum">
              <a:rPr kumimoji="1" lang="ja-JP" altLang="en-US" smtClean="0"/>
              <a:t>4</a:t>
            </a:fld>
            <a:endParaRPr kumimoji="1" lang="ja-JP" altLang="en-US"/>
          </a:p>
        </p:txBody>
      </p:sp>
    </p:spTree>
    <p:extLst>
      <p:ext uri="{BB962C8B-B14F-4D97-AF65-F5344CB8AC3E}">
        <p14:creationId xmlns:p14="http://schemas.microsoft.com/office/powerpoint/2010/main" val="1451173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n-lt"/>
                <a:ea typeface="+mn-ea"/>
                <a:cs typeface="+mn-cs"/>
              </a:rPr>
              <a:t>日経平均株価のデータを、</a:t>
            </a:r>
            <a:r>
              <a:rPr kumimoji="1" lang="en-US" altLang="ja-JP" sz="1200" kern="1200" dirty="0" smtClean="0">
                <a:solidFill>
                  <a:schemeClr val="tx1"/>
                </a:solidFill>
                <a:effectLst/>
                <a:latin typeface="+mn-lt"/>
                <a:ea typeface="+mn-ea"/>
                <a:cs typeface="+mn-cs"/>
              </a:rPr>
              <a:t>x1, x2 · · · , x2449 </a:t>
            </a:r>
            <a:r>
              <a:rPr kumimoji="1" lang="ja-JP" altLang="en-US" sz="1200" kern="1200" dirty="0" smtClean="0">
                <a:solidFill>
                  <a:schemeClr val="tx1"/>
                </a:solidFill>
                <a:effectLst/>
                <a:latin typeface="+mn-lt"/>
                <a:ea typeface="+mn-ea"/>
                <a:cs typeface="+mn-cs"/>
              </a:rPr>
              <a:t>として </a:t>
            </a:r>
            <a:r>
              <a:rPr kumimoji="1" lang="en-US" altLang="ja-JP" sz="1200" kern="1200" dirty="0" smtClean="0">
                <a:solidFill>
                  <a:schemeClr val="tx1"/>
                </a:solidFill>
                <a:effectLst/>
                <a:latin typeface="+mn-lt"/>
                <a:ea typeface="+mn-ea"/>
                <a:cs typeface="+mn-cs"/>
              </a:rPr>
              <a:t>xt+1 = </a:t>
            </a:r>
            <a:r>
              <a:rPr kumimoji="1" lang="en-US" altLang="ja-JP" sz="1200" kern="1200" dirty="0" err="1" smtClean="0">
                <a:solidFill>
                  <a:schemeClr val="tx1"/>
                </a:solidFill>
                <a:effectLst/>
                <a:latin typeface="+mn-lt"/>
                <a:ea typeface="+mn-ea"/>
                <a:cs typeface="+mn-cs"/>
              </a:rPr>
              <a:t>atxt</a:t>
            </a:r>
            <a:r>
              <a:rPr kumimoji="1" lang="en-US" altLang="ja-JP" sz="1200" kern="1200" dirty="0" smtClean="0">
                <a:solidFill>
                  <a:schemeClr val="tx1"/>
                </a:solidFill>
                <a:effectLst/>
                <a:latin typeface="+mn-lt"/>
                <a:ea typeface="+mn-ea"/>
                <a:cs typeface="+mn-cs"/>
              </a:rPr>
              <a:t> </a:t>
            </a:r>
            <a:r>
              <a:rPr kumimoji="1" lang="ja-JP" altLang="en-US" sz="1200" kern="1200" dirty="0" smtClean="0">
                <a:solidFill>
                  <a:schemeClr val="tx1"/>
                </a:solidFill>
                <a:effectLst/>
                <a:latin typeface="+mn-lt"/>
                <a:ea typeface="+mn-ea"/>
                <a:cs typeface="+mn-cs"/>
              </a:rPr>
              <a:t>の離散的確率過程と捉え、</a:t>
            </a:r>
            <a:r>
              <a:rPr kumimoji="1" lang="en-US" altLang="ja-JP" sz="1200" kern="1200" dirty="0" smtClean="0">
                <a:solidFill>
                  <a:schemeClr val="tx1"/>
                </a:solidFill>
                <a:effectLst/>
                <a:latin typeface="+mn-lt"/>
                <a:ea typeface="+mn-ea"/>
                <a:cs typeface="+mn-cs"/>
              </a:rPr>
              <a:t>at </a:t>
            </a:r>
            <a:r>
              <a:rPr kumimoji="1" lang="ja-JP" altLang="en-US" sz="1200" kern="1200" dirty="0" smtClean="0">
                <a:solidFill>
                  <a:schemeClr val="tx1"/>
                </a:solidFill>
                <a:effectLst/>
                <a:latin typeface="+mn-lt"/>
                <a:ea typeface="+mn-ea"/>
                <a:cs typeface="+mn-cs"/>
              </a:rPr>
              <a:t>の </a:t>
            </a:r>
            <a:endParaRPr lang="ja-JP" altLang="en-US" dirty="0" smtClean="0"/>
          </a:p>
          <a:p>
            <a:r>
              <a:rPr kumimoji="1" lang="ja-JP" altLang="en-US" sz="1200" kern="1200" dirty="0" smtClean="0">
                <a:solidFill>
                  <a:schemeClr val="tx1"/>
                </a:solidFill>
                <a:effectLst/>
                <a:latin typeface="+mn-lt"/>
                <a:ea typeface="+mn-ea"/>
                <a:cs typeface="+mn-cs"/>
              </a:rPr>
              <a:t>頻度分布を示したのが以下の図</a:t>
            </a:r>
            <a:r>
              <a:rPr kumimoji="1" lang="en-US" altLang="ja-JP" sz="1200" kern="1200" dirty="0" smtClean="0">
                <a:solidFill>
                  <a:schemeClr val="tx1"/>
                </a:solidFill>
                <a:effectLst/>
                <a:latin typeface="+mn-lt"/>
                <a:ea typeface="+mn-ea"/>
                <a:cs typeface="+mn-cs"/>
              </a:rPr>
              <a:t>2</a:t>
            </a:r>
            <a:r>
              <a:rPr kumimoji="1" lang="ja-JP" altLang="en-US" sz="1200" kern="1200" dirty="0" smtClean="0">
                <a:solidFill>
                  <a:schemeClr val="tx1"/>
                </a:solidFill>
                <a:effectLst/>
                <a:latin typeface="+mn-lt"/>
                <a:ea typeface="+mn-ea"/>
                <a:cs typeface="+mn-cs"/>
              </a:rPr>
              <a:t>である 。</a:t>
            </a:r>
            <a:endParaRPr kumimoji="1" lang="en-US" altLang="ja-JP"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また</a:t>
            </a:r>
            <a:r>
              <a:rPr kumimoji="1" lang="en-US" altLang="ja-JP" sz="1200" kern="1200" dirty="0" smtClean="0">
                <a:solidFill>
                  <a:schemeClr val="tx1"/>
                </a:solidFill>
                <a:effectLst/>
                <a:latin typeface="+mn-lt"/>
                <a:ea typeface="+mn-ea"/>
                <a:cs typeface="+mn-cs"/>
              </a:rPr>
              <a:t>at </a:t>
            </a:r>
            <a:r>
              <a:rPr kumimoji="1" lang="ja-JP" altLang="en-US" sz="1200" kern="1200" dirty="0" smtClean="0">
                <a:solidFill>
                  <a:schemeClr val="tx1"/>
                </a:solidFill>
                <a:effectLst/>
                <a:latin typeface="+mn-lt"/>
                <a:ea typeface="+mn-ea"/>
                <a:cs typeface="+mn-cs"/>
              </a:rPr>
              <a:t>は平均値 </a:t>
            </a:r>
            <a:r>
              <a:rPr kumimoji="1" lang="en-US" altLang="ja-JP" sz="1200" kern="1200" dirty="0" smtClean="0">
                <a:solidFill>
                  <a:schemeClr val="tx1"/>
                </a:solidFill>
                <a:effectLst/>
                <a:latin typeface="+mn-lt"/>
                <a:ea typeface="+mn-ea"/>
                <a:cs typeface="+mn-cs"/>
              </a:rPr>
              <a:t>μ</a:t>
            </a:r>
            <a:r>
              <a:rPr kumimoji="1" lang="ja-JP" altLang="en-US" sz="1200" kern="1200" dirty="0" smtClean="0">
                <a:solidFill>
                  <a:schemeClr val="tx1"/>
                </a:solidFill>
                <a:effectLst/>
                <a:latin typeface="+mn-lt"/>
                <a:ea typeface="+mn-ea"/>
                <a:cs typeface="+mn-cs"/>
              </a:rPr>
              <a:t>日 </a:t>
            </a:r>
            <a:r>
              <a:rPr kumimoji="1" lang="en-US" altLang="ja-JP" sz="1200" kern="1200" dirty="0" smtClean="0">
                <a:solidFill>
                  <a:schemeClr val="tx1"/>
                </a:solidFill>
                <a:effectLst/>
                <a:latin typeface="+mn-lt"/>
                <a:ea typeface="+mn-ea"/>
                <a:cs typeface="+mn-cs"/>
              </a:rPr>
              <a:t>= 1.000178655 </a:t>
            </a:r>
            <a:r>
              <a:rPr kumimoji="1" lang="ja-JP" altLang="en-US" sz="1200" kern="1200" dirty="0" smtClean="0">
                <a:solidFill>
                  <a:schemeClr val="tx1"/>
                </a:solidFill>
                <a:effectLst/>
                <a:latin typeface="+mn-lt"/>
                <a:ea typeface="+mn-ea"/>
                <a:cs typeface="+mn-cs"/>
              </a:rPr>
              <a:t>で標準偏差 </a:t>
            </a:r>
            <a:r>
              <a:rPr kumimoji="1" lang="en-US" altLang="ja-JP" sz="1200" kern="1200" dirty="0" err="1" smtClean="0">
                <a:solidFill>
                  <a:schemeClr val="tx1"/>
                </a:solidFill>
                <a:effectLst/>
                <a:latin typeface="+mn-lt"/>
                <a:ea typeface="+mn-ea"/>
                <a:cs typeface="+mn-cs"/>
              </a:rPr>
              <a:t>σ</a:t>
            </a:r>
            <a:r>
              <a:rPr kumimoji="1" lang="ja-JP" altLang="en-US" sz="1200" kern="1200" dirty="0" smtClean="0">
                <a:solidFill>
                  <a:schemeClr val="tx1"/>
                </a:solidFill>
                <a:effectLst/>
                <a:latin typeface="+mn-lt"/>
                <a:ea typeface="+mn-ea"/>
                <a:cs typeface="+mn-cs"/>
              </a:rPr>
              <a:t>日 </a:t>
            </a:r>
            <a:r>
              <a:rPr kumimoji="1" lang="en-US" altLang="ja-JP" sz="1200" kern="1200" dirty="0" smtClean="0">
                <a:solidFill>
                  <a:schemeClr val="tx1"/>
                </a:solidFill>
                <a:effectLst/>
                <a:latin typeface="+mn-lt"/>
                <a:ea typeface="+mn-ea"/>
                <a:cs typeface="+mn-cs"/>
              </a:rPr>
              <a:t>= 0.016472273 </a:t>
            </a:r>
            <a:r>
              <a:rPr kumimoji="1" lang="ja-JP" altLang="en-US" sz="1200" kern="1200" dirty="0" smtClean="0">
                <a:solidFill>
                  <a:schemeClr val="tx1"/>
                </a:solidFill>
                <a:effectLst/>
                <a:latin typeface="+mn-lt"/>
                <a:ea typeface="+mn-ea"/>
                <a:cs typeface="+mn-cs"/>
              </a:rPr>
              <a:t>となっている。</a:t>
            </a:r>
            <a:br>
              <a:rPr kumimoji="1" lang="ja-JP" altLang="en-US" sz="1200" kern="1200" dirty="0" smtClean="0">
                <a:solidFill>
                  <a:schemeClr val="tx1"/>
                </a:solidFill>
                <a:effectLst/>
                <a:latin typeface="+mn-lt"/>
                <a:ea typeface="+mn-ea"/>
                <a:cs typeface="+mn-cs"/>
              </a:rPr>
            </a:br>
            <a:r>
              <a:rPr kumimoji="1" lang="ja-JP" altLang="en-US" sz="1200" kern="1200" dirty="0" smtClean="0">
                <a:solidFill>
                  <a:schemeClr val="tx1"/>
                </a:solidFill>
                <a:effectLst/>
                <a:latin typeface="+mn-lt"/>
                <a:ea typeface="+mn-ea"/>
                <a:cs typeface="+mn-cs"/>
              </a:rPr>
              <a:t>しかしこのままではどこがトレンド日などかがわからない、例えば図</a:t>
            </a:r>
            <a:r>
              <a:rPr kumimoji="1" lang="en-US" altLang="ja-JP" sz="1200" kern="1200" dirty="0" smtClean="0">
                <a:solidFill>
                  <a:schemeClr val="tx1"/>
                </a:solidFill>
                <a:effectLst/>
                <a:latin typeface="+mn-lt"/>
                <a:ea typeface="+mn-ea"/>
                <a:cs typeface="+mn-cs"/>
              </a:rPr>
              <a:t>2</a:t>
            </a:r>
            <a:r>
              <a:rPr kumimoji="1" lang="ja-JP" altLang="en-US" sz="1200" kern="1200" dirty="0" smtClean="0">
                <a:solidFill>
                  <a:schemeClr val="tx1"/>
                </a:solidFill>
                <a:effectLst/>
                <a:latin typeface="+mn-lt"/>
                <a:ea typeface="+mn-ea"/>
                <a:cs typeface="+mn-cs"/>
              </a:rPr>
              <a:t>の中央値から大きく外れた点にあるとします。</a:t>
            </a:r>
            <a:endParaRPr kumimoji="1" lang="en-US" altLang="ja-JP"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そこで末端から順に </a:t>
            </a:r>
            <a:r>
              <a:rPr kumimoji="1" lang="en-US" altLang="ja-JP" sz="1200" kern="1200" dirty="0" smtClean="0">
                <a:solidFill>
                  <a:schemeClr val="tx1"/>
                </a:solidFill>
                <a:effectLst/>
                <a:latin typeface="+mn-lt"/>
                <a:ea typeface="+mn-ea"/>
                <a:cs typeface="+mn-cs"/>
              </a:rPr>
              <a:t>at </a:t>
            </a:r>
            <a:r>
              <a:rPr kumimoji="1" lang="ja-JP" altLang="en-US" sz="1200" kern="1200" dirty="0" smtClean="0">
                <a:solidFill>
                  <a:schemeClr val="tx1"/>
                </a:solidFill>
                <a:effectLst/>
                <a:latin typeface="+mn-lt"/>
                <a:ea typeface="+mn-ea"/>
                <a:cs typeface="+mn-cs"/>
              </a:rPr>
              <a:t>を取り除き、取り除いた確率変数 </a:t>
            </a:r>
            <a:r>
              <a:rPr kumimoji="1" lang="en-US" altLang="ja-JP" sz="1200" kern="1200" dirty="0" smtClean="0">
                <a:solidFill>
                  <a:schemeClr val="tx1"/>
                </a:solidFill>
                <a:effectLst/>
                <a:latin typeface="+mn-lt"/>
                <a:ea typeface="+mn-ea"/>
                <a:cs typeface="+mn-cs"/>
              </a:rPr>
              <a:t>at </a:t>
            </a:r>
            <a:r>
              <a:rPr kumimoji="1" lang="ja-JP" altLang="en-US" sz="1200" kern="1200" dirty="0" smtClean="0">
                <a:solidFill>
                  <a:schemeClr val="tx1"/>
                </a:solidFill>
                <a:effectLst/>
                <a:latin typeface="+mn-lt"/>
                <a:ea typeface="+mn-ea"/>
                <a:cs typeface="+mn-cs"/>
              </a:rPr>
              <a:t>はその日には付加的ノイズが働いたとして、その日の遷移は </a:t>
            </a:r>
            <a:r>
              <a:rPr kumimoji="1" lang="en-US" altLang="ja-JP" sz="1200" kern="1200" dirty="0" err="1" smtClean="0">
                <a:solidFill>
                  <a:schemeClr val="tx1"/>
                </a:solidFill>
                <a:effectLst/>
                <a:latin typeface="+mn-lt"/>
                <a:ea typeface="+mn-ea"/>
                <a:cs typeface="+mn-cs"/>
              </a:rPr>
              <a:t>bt</a:t>
            </a:r>
            <a:r>
              <a:rPr kumimoji="1" lang="en-US" altLang="ja-JP" sz="1200" kern="1200" dirty="0" smtClean="0">
                <a:solidFill>
                  <a:schemeClr val="tx1"/>
                </a:solidFill>
                <a:effectLst/>
                <a:latin typeface="+mn-lt"/>
                <a:ea typeface="+mn-ea"/>
                <a:cs typeface="+mn-cs"/>
              </a:rPr>
              <a:t> </a:t>
            </a:r>
            <a:r>
              <a:rPr kumimoji="1" lang="ja-JP" altLang="en-US" sz="1200" kern="1200" dirty="0" smtClean="0">
                <a:solidFill>
                  <a:schemeClr val="tx1"/>
                </a:solidFill>
                <a:effectLst/>
                <a:latin typeface="+mn-lt"/>
                <a:ea typeface="+mn-ea"/>
                <a:cs typeface="+mn-cs"/>
              </a:rPr>
              <a:t>項で代用することにし、前日の終値とその日の終値の差額を付加的ノイズ項 </a:t>
            </a:r>
            <a:r>
              <a:rPr kumimoji="1" lang="en-US" altLang="ja-JP" sz="1200" kern="1200" dirty="0" err="1" smtClean="0">
                <a:solidFill>
                  <a:schemeClr val="tx1"/>
                </a:solidFill>
                <a:effectLst/>
                <a:latin typeface="+mn-lt"/>
                <a:ea typeface="+mn-ea"/>
                <a:cs typeface="+mn-cs"/>
              </a:rPr>
              <a:t>bt</a:t>
            </a:r>
            <a:r>
              <a:rPr kumimoji="1" lang="en-US" altLang="ja-JP" sz="1200" kern="1200" dirty="0" smtClean="0">
                <a:solidFill>
                  <a:schemeClr val="tx1"/>
                </a:solidFill>
                <a:effectLst/>
                <a:latin typeface="+mn-lt"/>
                <a:ea typeface="+mn-ea"/>
                <a:cs typeface="+mn-cs"/>
              </a:rPr>
              <a:t> </a:t>
            </a:r>
            <a:r>
              <a:rPr kumimoji="1" lang="ja-JP" altLang="en-US" sz="1200" kern="1200" dirty="0" smtClean="0">
                <a:solidFill>
                  <a:schemeClr val="tx1"/>
                </a:solidFill>
                <a:effectLst/>
                <a:latin typeface="+mn-lt"/>
                <a:ea typeface="+mn-ea"/>
                <a:cs typeface="+mn-cs"/>
              </a:rPr>
              <a:t>とし、</a:t>
            </a:r>
            <a:r>
              <a:rPr kumimoji="1" lang="en-US" altLang="ja-JP" sz="1200" kern="1200" dirty="0" smtClean="0">
                <a:solidFill>
                  <a:schemeClr val="tx1"/>
                </a:solidFill>
                <a:effectLst/>
                <a:latin typeface="+mn-lt"/>
                <a:ea typeface="+mn-ea"/>
                <a:cs typeface="+mn-cs"/>
              </a:rPr>
              <a:t>at </a:t>
            </a:r>
            <a:r>
              <a:rPr kumimoji="1" lang="ja-JP" altLang="en-US" sz="1200" kern="1200" dirty="0" smtClean="0">
                <a:solidFill>
                  <a:schemeClr val="tx1"/>
                </a:solidFill>
                <a:effectLst/>
                <a:latin typeface="+mn-lt"/>
                <a:ea typeface="+mn-ea"/>
                <a:cs typeface="+mn-cs"/>
              </a:rPr>
              <a:t>分布の変化を見ていくことにした。 </a:t>
            </a:r>
            <a:endParaRPr kumimoji="1" lang="en-US" altLang="ja-JP"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図 </a:t>
            </a:r>
            <a:r>
              <a:rPr kumimoji="1" lang="en-US" altLang="ja-JP" sz="1200" kern="1200" dirty="0" smtClean="0">
                <a:solidFill>
                  <a:schemeClr val="tx1"/>
                </a:solidFill>
                <a:effectLst/>
                <a:latin typeface="+mn-lt"/>
                <a:ea typeface="+mn-ea"/>
                <a:cs typeface="+mn-cs"/>
              </a:rPr>
              <a:t>2 </a:t>
            </a:r>
            <a:r>
              <a:rPr kumimoji="1" lang="ja-JP" altLang="en-US" sz="1200" kern="1200" dirty="0" smtClean="0">
                <a:solidFill>
                  <a:schemeClr val="tx1"/>
                </a:solidFill>
                <a:effectLst/>
                <a:latin typeface="+mn-lt"/>
                <a:ea typeface="+mn-ea"/>
                <a:cs typeface="+mn-cs"/>
              </a:rPr>
              <a:t>の中心値付近は、ガウス分布に近づくと予測されるが、実データとガウス曲線との誤差を調べる。 </a:t>
            </a:r>
            <a:endParaRPr lang="ja-JP" alt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ja-JP" alt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ja-JP" altLang="en-US" dirty="0"/>
          </a:p>
        </p:txBody>
      </p:sp>
      <p:sp>
        <p:nvSpPr>
          <p:cNvPr id="4" name="スライド番号プレースホルダー 3"/>
          <p:cNvSpPr>
            <a:spLocks noGrp="1"/>
          </p:cNvSpPr>
          <p:nvPr>
            <p:ph type="sldNum" sz="quarter" idx="10"/>
          </p:nvPr>
        </p:nvSpPr>
        <p:spPr/>
        <p:txBody>
          <a:bodyPr/>
          <a:lstStyle/>
          <a:p>
            <a:fld id="{16D04F11-F01A-9C46-81CA-B2C18E6C93E7}" type="slidenum">
              <a:rPr kumimoji="1" lang="ja-JP" altLang="en-US" smtClean="0"/>
              <a:t>5</a:t>
            </a:fld>
            <a:endParaRPr kumimoji="1" lang="ja-JP" altLang="en-US"/>
          </a:p>
        </p:txBody>
      </p:sp>
    </p:spTree>
    <p:extLst>
      <p:ext uri="{BB962C8B-B14F-4D97-AF65-F5344CB8AC3E}">
        <p14:creationId xmlns:p14="http://schemas.microsoft.com/office/powerpoint/2010/main" val="37779014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結果としては図</a:t>
            </a:r>
            <a:r>
              <a:rPr kumimoji="1" lang="en-US" altLang="ja-JP" dirty="0" smtClean="0"/>
              <a:t>3</a:t>
            </a:r>
            <a:r>
              <a:rPr kumimoji="1" lang="ja-JP" altLang="en-US" dirty="0" smtClean="0"/>
              <a:t>のように</a:t>
            </a:r>
            <a:r>
              <a:rPr lang="ja-JP" altLang="ja-JP" dirty="0" smtClean="0"/>
              <a:t>1</a:t>
            </a:r>
            <a:r>
              <a:rPr lang="en-US" altLang="ja-JP" dirty="0" smtClean="0"/>
              <a:t>.99σ</a:t>
            </a:r>
            <a:r>
              <a:rPr lang="ja-JP" altLang="en-US" dirty="0" smtClean="0"/>
              <a:t>以上</a:t>
            </a:r>
            <a:r>
              <a:rPr lang="en-US" altLang="ja-JP" dirty="0" smtClean="0"/>
              <a:t>(</a:t>
            </a:r>
            <a:r>
              <a:rPr lang="en-US" altLang="en-US" dirty="0" smtClean="0"/>
              <a:t>106</a:t>
            </a:r>
            <a:r>
              <a:rPr lang="ja-JP" altLang="en-US" dirty="0" smtClean="0"/>
              <a:t>点</a:t>
            </a:r>
            <a:r>
              <a:rPr lang="en-US" altLang="ja-JP" dirty="0" smtClean="0"/>
              <a:t>)</a:t>
            </a:r>
            <a:r>
              <a:rPr lang="ja-JP" altLang="en-US" dirty="0" smtClean="0"/>
              <a:t>の点を除いた時に</a:t>
            </a:r>
            <a:r>
              <a:rPr lang="en-US" altLang="ja-JP" dirty="0" smtClean="0"/>
              <a:t>1</a:t>
            </a:r>
            <a:r>
              <a:rPr lang="ja-JP" altLang="en-US" dirty="0" smtClean="0"/>
              <a:t>番ガウス曲線との近似ができた。</a:t>
            </a:r>
            <a:endParaRPr kumimoji="1" lang="ja-JP" altLang="en-US" dirty="0" smtClean="0"/>
          </a:p>
          <a:p>
            <a:r>
              <a:rPr kumimoji="1" lang="ja-JP" altLang="en-US" dirty="0" smtClean="0"/>
              <a:t>これにより</a:t>
            </a:r>
            <a:r>
              <a:rPr kumimoji="1" lang="en-US" altLang="ja-JP" dirty="0" smtClean="0"/>
              <a:t>1.99σ</a:t>
            </a:r>
            <a:r>
              <a:rPr kumimoji="1" lang="ja-JP" altLang="en-US" dirty="0" smtClean="0"/>
              <a:t>以上の点が付加的ノイズ項があるとみなすことができる。</a:t>
            </a:r>
            <a:endParaRPr kumimoji="1" lang="ja-JP" altLang="en-US" dirty="0"/>
          </a:p>
        </p:txBody>
      </p:sp>
      <p:sp>
        <p:nvSpPr>
          <p:cNvPr id="4" name="スライド番号プレースホルダー 3"/>
          <p:cNvSpPr>
            <a:spLocks noGrp="1"/>
          </p:cNvSpPr>
          <p:nvPr>
            <p:ph type="sldNum" sz="quarter" idx="10"/>
          </p:nvPr>
        </p:nvSpPr>
        <p:spPr/>
        <p:txBody>
          <a:bodyPr/>
          <a:lstStyle/>
          <a:p>
            <a:fld id="{16D04F11-F01A-9C46-81CA-B2C18E6C93E7}" type="slidenum">
              <a:rPr kumimoji="1" lang="ja-JP" altLang="en-US" smtClean="0"/>
              <a:t>6</a:t>
            </a:fld>
            <a:endParaRPr kumimoji="1" lang="ja-JP" altLang="en-US"/>
          </a:p>
        </p:txBody>
      </p:sp>
    </p:spTree>
    <p:extLst>
      <p:ext uri="{BB962C8B-B14F-4D97-AF65-F5344CB8AC3E}">
        <p14:creationId xmlns:p14="http://schemas.microsoft.com/office/powerpoint/2010/main" val="3631850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n-lt"/>
                <a:ea typeface="+mn-ea"/>
                <a:cs typeface="+mn-cs"/>
              </a:rPr>
              <a:t>冪乗則を示す現象の例を幾つかあげる。</a:t>
            </a:r>
            <a:r>
              <a:rPr kumimoji="1" lang="en-US" altLang="ja-JP" sz="1200" kern="1200" dirty="0" smtClean="0">
                <a:solidFill>
                  <a:schemeClr val="tx1"/>
                </a:solidFill>
                <a:effectLst/>
                <a:latin typeface="+mn-lt"/>
                <a:ea typeface="+mn-ea"/>
                <a:cs typeface="+mn-cs"/>
              </a:rPr>
              <a:t>[2] </a:t>
            </a:r>
            <a:endParaRPr lang="ja-JP" alt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・株価の変動とその頻度の関係 ・地震のマグニチュードに対する発生回数の分布 ・都市人口に関する順位の関係 ・ウェブサイトのヒットの件数の分布</a:t>
            </a:r>
            <a:br>
              <a:rPr kumimoji="1" lang="ja-JP" altLang="en-US" sz="1200" kern="1200" dirty="0" smtClean="0">
                <a:solidFill>
                  <a:schemeClr val="tx1"/>
                </a:solidFill>
                <a:effectLst/>
                <a:latin typeface="+mn-lt"/>
                <a:ea typeface="+mn-ea"/>
                <a:cs typeface="+mn-cs"/>
              </a:rPr>
            </a:br>
            <a:r>
              <a:rPr kumimoji="1" lang="ja-JP" altLang="en-US" sz="1200" kern="1200" dirty="0" smtClean="0">
                <a:solidFill>
                  <a:schemeClr val="tx1"/>
                </a:solidFill>
                <a:effectLst/>
                <a:latin typeface="+mn-lt"/>
                <a:ea typeface="+mn-ea"/>
                <a:cs typeface="+mn-cs"/>
              </a:rPr>
              <a:t>等が挙げられ、例として</a:t>
            </a:r>
            <a:r>
              <a:rPr kumimoji="1" lang="ja-JP" altLang="en-US" sz="1200" dirty="0" smtClean="0"/>
              <a:t>都市人口の順位</a:t>
            </a:r>
            <a:r>
              <a:rPr kumimoji="1" lang="en-US" altLang="ja-JP" sz="1200" dirty="0" smtClean="0"/>
              <a:t>x(</a:t>
            </a:r>
            <a:r>
              <a:rPr kumimoji="1" lang="ja-JP" altLang="en-US" sz="1200" dirty="0" smtClean="0"/>
              <a:t>横軸</a:t>
            </a:r>
            <a:r>
              <a:rPr kumimoji="1" lang="en-US" altLang="ja-JP" sz="1200" dirty="0" smtClean="0"/>
              <a:t>)</a:t>
            </a:r>
            <a:r>
              <a:rPr lang="ja-JP" altLang="en-US" sz="1200" dirty="0" smtClean="0"/>
              <a:t>、都市人口数</a:t>
            </a:r>
            <a:r>
              <a:rPr lang="en-US" altLang="ja-JP" sz="1200" dirty="0" smtClean="0"/>
              <a:t>y(</a:t>
            </a:r>
            <a:r>
              <a:rPr lang="ja-JP" altLang="en-US" sz="1200" dirty="0" smtClean="0"/>
              <a:t>縦軸</a:t>
            </a:r>
            <a:r>
              <a:rPr lang="en-US" altLang="ja-JP" sz="1200" dirty="0" smtClean="0"/>
              <a:t>)</a:t>
            </a:r>
            <a:r>
              <a:rPr lang="ja-JP" altLang="en-US" sz="1200" dirty="0" smtClean="0"/>
              <a:t>とした時のことを考えてみる。図４にて　また図</a:t>
            </a:r>
            <a:r>
              <a:rPr lang="en-US" altLang="ja-JP" sz="1200" dirty="0" smtClean="0"/>
              <a:t>5</a:t>
            </a:r>
            <a:r>
              <a:rPr lang="ja-JP" altLang="en-US" sz="1200" dirty="0" smtClean="0"/>
              <a:t>の両辺を対数で取ると図５が得られる。</a:t>
            </a:r>
            <a:endParaRPr lang="ja-JP" altLang="en-US" dirty="0" smtClean="0"/>
          </a:p>
        </p:txBody>
      </p:sp>
      <p:sp>
        <p:nvSpPr>
          <p:cNvPr id="4" name="スライド番号プレースホルダー 3"/>
          <p:cNvSpPr>
            <a:spLocks noGrp="1"/>
          </p:cNvSpPr>
          <p:nvPr>
            <p:ph type="sldNum" sz="quarter" idx="10"/>
          </p:nvPr>
        </p:nvSpPr>
        <p:spPr/>
        <p:txBody>
          <a:bodyPr/>
          <a:lstStyle/>
          <a:p>
            <a:fld id="{16D04F11-F01A-9C46-81CA-B2C18E6C93E7}" type="slidenum">
              <a:rPr kumimoji="1" lang="ja-JP" altLang="en-US" smtClean="0"/>
              <a:t>10</a:t>
            </a:fld>
            <a:endParaRPr kumimoji="1" lang="ja-JP" altLang="en-US"/>
          </a:p>
        </p:txBody>
      </p:sp>
    </p:spTree>
    <p:extLst>
      <p:ext uri="{BB962C8B-B14F-4D97-AF65-F5344CB8AC3E}">
        <p14:creationId xmlns:p14="http://schemas.microsoft.com/office/powerpoint/2010/main" val="30223950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t>株価においては各</a:t>
            </a:r>
            <a:r>
              <a:rPr lang="en-US" altLang="ja-JP" dirty="0" err="1" smtClean="0"/>
              <a:t>σ</a:t>
            </a:r>
            <a:r>
              <a:rPr lang="ja-JP" altLang="en-US" dirty="0" smtClean="0"/>
              <a:t>における累積確率をグラフにした時、</a:t>
            </a:r>
            <a:r>
              <a:rPr lang="en-US" altLang="ja-JP" dirty="0" err="1" smtClean="0"/>
              <a:t>σ</a:t>
            </a:r>
            <a:r>
              <a:rPr lang="ja-JP" altLang="en-US" dirty="0" smtClean="0"/>
              <a:t>の末端で冪が見られると言われている。</a:t>
            </a:r>
            <a:endParaRPr lang="en-US" altLang="ja-JP" dirty="0" smtClean="0"/>
          </a:p>
          <a:p>
            <a:r>
              <a:rPr kumimoji="1" lang="ja-JP" altLang="en-US" dirty="0" smtClean="0"/>
              <a:t>そのためまず各</a:t>
            </a:r>
            <a:r>
              <a:rPr kumimoji="1" lang="en-US" altLang="ja-JP" dirty="0" err="1" smtClean="0"/>
              <a:t>σ</a:t>
            </a:r>
            <a:r>
              <a:rPr kumimoji="1" lang="ja-JP" altLang="en-US" dirty="0" smtClean="0"/>
              <a:t>ごとにどのくらいの頻度があるかを見てみる。その図が図６となる。</a:t>
            </a:r>
            <a:endParaRPr kumimoji="1" lang="en-US" altLang="ja-JP" dirty="0" smtClean="0"/>
          </a:p>
          <a:p>
            <a:endParaRPr kumimoji="1" lang="en-US" altLang="ja-JP" dirty="0" smtClean="0"/>
          </a:p>
          <a:p>
            <a:r>
              <a:rPr kumimoji="1" lang="ja-JP" altLang="en-US" dirty="0" smtClean="0"/>
              <a:t>では</a:t>
            </a:r>
            <a:r>
              <a:rPr kumimoji="1" lang="en-US" altLang="ja-JP" dirty="0" err="1" smtClean="0"/>
              <a:t>σ</a:t>
            </a:r>
            <a:r>
              <a:rPr kumimoji="1" lang="ja-JP" altLang="en-US" dirty="0" smtClean="0"/>
              <a:t>の末端はどの程度の数値かを調べるのに次の手法を使う</a:t>
            </a:r>
            <a:endParaRPr kumimoji="1" lang="ja-JP" altLang="en-US" dirty="0"/>
          </a:p>
        </p:txBody>
      </p:sp>
      <p:sp>
        <p:nvSpPr>
          <p:cNvPr id="4" name="スライド番号プレースホルダー 3"/>
          <p:cNvSpPr>
            <a:spLocks noGrp="1"/>
          </p:cNvSpPr>
          <p:nvPr>
            <p:ph type="sldNum" sz="quarter" idx="10"/>
          </p:nvPr>
        </p:nvSpPr>
        <p:spPr/>
        <p:txBody>
          <a:bodyPr/>
          <a:lstStyle/>
          <a:p>
            <a:fld id="{16D04F11-F01A-9C46-81CA-B2C18E6C93E7}" type="slidenum">
              <a:rPr kumimoji="1" lang="ja-JP" altLang="en-US" smtClean="0"/>
              <a:t>11</a:t>
            </a:fld>
            <a:endParaRPr kumimoji="1" lang="ja-JP" altLang="en-US"/>
          </a:p>
        </p:txBody>
      </p:sp>
    </p:spTree>
    <p:extLst>
      <p:ext uri="{BB962C8B-B14F-4D97-AF65-F5344CB8AC3E}">
        <p14:creationId xmlns:p14="http://schemas.microsoft.com/office/powerpoint/2010/main" val="4173510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smtClean="0"/>
              <a:t>図</a:t>
            </a:r>
            <a:r>
              <a:rPr lang="en-US" altLang="ja-JP" sz="1200" dirty="0" smtClean="0"/>
              <a:t>7</a:t>
            </a:r>
            <a:r>
              <a:rPr lang="ja-JP" altLang="en-US" sz="1200" dirty="0" smtClean="0"/>
              <a:t>は</a:t>
            </a:r>
            <a:r>
              <a:rPr kumimoji="1" lang="ja-JP" altLang="en-US" sz="1200" dirty="0" smtClean="0"/>
              <a:t>図</a:t>
            </a:r>
            <a:r>
              <a:rPr kumimoji="1" lang="en-US" altLang="ja-JP" sz="1200" dirty="0" smtClean="0"/>
              <a:t>3</a:t>
            </a:r>
            <a:r>
              <a:rPr kumimoji="1" lang="ja-JP" altLang="en-US" sz="1200" dirty="0" smtClean="0"/>
              <a:t>を縦軸</a:t>
            </a:r>
            <a:r>
              <a:rPr lang="ja-JP" altLang="en-US" sz="1200" dirty="0" smtClean="0"/>
              <a:t>を</a:t>
            </a:r>
            <a:r>
              <a:rPr kumimoji="1" lang="en-US" altLang="ja-JP" sz="1200" dirty="0" smtClean="0"/>
              <a:t>log</a:t>
            </a:r>
            <a:r>
              <a:rPr kumimoji="1" lang="ja-JP" altLang="en-US" sz="1200" dirty="0" smtClean="0"/>
              <a:t>で取ったグラフである。</a:t>
            </a:r>
            <a:endParaRPr kumimoji="1" lang="en-US" altLang="ja-JP" sz="1200" dirty="0" smtClean="0"/>
          </a:p>
          <a:p>
            <a:r>
              <a:rPr lang="ja-JP" altLang="en-US" sz="1200" dirty="0" smtClean="0"/>
              <a:t>図</a:t>
            </a:r>
            <a:r>
              <a:rPr lang="en-US" altLang="ja-JP" sz="1200" dirty="0" smtClean="0"/>
              <a:t>7</a:t>
            </a:r>
            <a:r>
              <a:rPr lang="ja-JP" altLang="en-US" sz="1200" dirty="0" smtClean="0"/>
              <a:t>より</a:t>
            </a:r>
            <a:r>
              <a:rPr kumimoji="1" lang="ja-JP" altLang="en-US" sz="1200" dirty="0" smtClean="0"/>
              <a:t>ガウス分布より外側にある点</a:t>
            </a:r>
            <a:r>
              <a:rPr kumimoji="1" lang="en-US" altLang="ja-JP" sz="1200" dirty="0" smtClean="0"/>
              <a:t>2.74σ</a:t>
            </a:r>
            <a:r>
              <a:rPr lang="ja-JP" altLang="en-US" sz="1200" dirty="0" smtClean="0"/>
              <a:t>で</a:t>
            </a:r>
            <a:r>
              <a:rPr kumimoji="1" lang="ja-JP" altLang="en-US" sz="1200" dirty="0" smtClean="0"/>
              <a:t>対数正規分布になる傾向を示していることがわかる。</a:t>
            </a:r>
            <a:endParaRPr kumimoji="1" lang="en-US" altLang="ja-JP" sz="1200" dirty="0" smtClean="0"/>
          </a:p>
          <a:p>
            <a:r>
              <a:rPr lang="en-US" altLang="ja-JP" sz="1200" dirty="0" smtClean="0"/>
              <a:t>2.74σ</a:t>
            </a:r>
            <a:r>
              <a:rPr lang="ja-JP" altLang="en-US" sz="1200" dirty="0" smtClean="0"/>
              <a:t>以上の点で冪乗則が見られると予測する。</a:t>
            </a:r>
            <a:endParaRPr kumimoji="1" lang="en-US" altLang="ja-JP" sz="1200"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16D04F11-F01A-9C46-81CA-B2C18E6C93E7}" type="slidenum">
              <a:rPr kumimoji="1" lang="ja-JP" altLang="en-US" smtClean="0"/>
              <a:t>12</a:t>
            </a:fld>
            <a:endParaRPr kumimoji="1" lang="ja-JP" altLang="en-US"/>
          </a:p>
        </p:txBody>
      </p:sp>
    </p:spTree>
    <p:extLst>
      <p:ext uri="{BB962C8B-B14F-4D97-AF65-F5344CB8AC3E}">
        <p14:creationId xmlns:p14="http://schemas.microsoft.com/office/powerpoint/2010/main" val="977556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FBD470F2-6B95-764F-9057-789E550D24FF}" type="datetimeFigureOut">
              <a:rPr kumimoji="1" lang="ja-JP" altLang="en-US" smtClean="0"/>
              <a:t>2017/2/8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53C0F2F-7FF5-904C-993A-0F1609AA66EC}" type="slidenum">
              <a:rPr kumimoji="1" lang="ja-JP" altLang="en-US" smtClean="0"/>
              <a:t>‹#›</a:t>
            </a:fld>
            <a:endParaRPr kumimoji="1" lang="ja-JP" altLang="en-US"/>
          </a:p>
        </p:txBody>
      </p:sp>
    </p:spTree>
    <p:extLst>
      <p:ext uri="{BB962C8B-B14F-4D97-AF65-F5344CB8AC3E}">
        <p14:creationId xmlns:p14="http://schemas.microsoft.com/office/powerpoint/2010/main" val="3016664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BD470F2-6B95-764F-9057-789E550D24FF}" type="datetimeFigureOut">
              <a:rPr kumimoji="1" lang="ja-JP" altLang="en-US" smtClean="0"/>
              <a:t>2017/2/8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53C0F2F-7FF5-904C-993A-0F1609AA66EC}" type="slidenum">
              <a:rPr kumimoji="1" lang="ja-JP" altLang="en-US" smtClean="0"/>
              <a:t>‹#›</a:t>
            </a:fld>
            <a:endParaRPr kumimoji="1" lang="ja-JP" altLang="en-US"/>
          </a:p>
        </p:txBody>
      </p:sp>
    </p:spTree>
    <p:extLst>
      <p:ext uri="{BB962C8B-B14F-4D97-AF65-F5344CB8AC3E}">
        <p14:creationId xmlns:p14="http://schemas.microsoft.com/office/powerpoint/2010/main" val="2219431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BD470F2-6B95-764F-9057-789E550D24FF}" type="datetimeFigureOut">
              <a:rPr kumimoji="1" lang="ja-JP" altLang="en-US" smtClean="0"/>
              <a:t>2017/2/8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53C0F2F-7FF5-904C-993A-0F1609AA66EC}" type="slidenum">
              <a:rPr kumimoji="1" lang="ja-JP" altLang="en-US" smtClean="0"/>
              <a:t>‹#›</a:t>
            </a:fld>
            <a:endParaRPr kumimoji="1" lang="ja-JP" altLang="en-US"/>
          </a:p>
        </p:txBody>
      </p:sp>
    </p:spTree>
    <p:extLst>
      <p:ext uri="{BB962C8B-B14F-4D97-AF65-F5344CB8AC3E}">
        <p14:creationId xmlns:p14="http://schemas.microsoft.com/office/powerpoint/2010/main" val="2943321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BD470F2-6B95-764F-9057-789E550D24FF}" type="datetimeFigureOut">
              <a:rPr kumimoji="1" lang="ja-JP" altLang="en-US" smtClean="0"/>
              <a:t>2017/2/8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53C0F2F-7FF5-904C-993A-0F1609AA66EC}" type="slidenum">
              <a:rPr kumimoji="1" lang="ja-JP" altLang="en-US" smtClean="0"/>
              <a:t>‹#›</a:t>
            </a:fld>
            <a:endParaRPr kumimoji="1" lang="ja-JP" altLang="en-US"/>
          </a:p>
        </p:txBody>
      </p:sp>
    </p:spTree>
    <p:extLst>
      <p:ext uri="{BB962C8B-B14F-4D97-AF65-F5344CB8AC3E}">
        <p14:creationId xmlns:p14="http://schemas.microsoft.com/office/powerpoint/2010/main" val="2666998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FBD470F2-6B95-764F-9057-789E550D24FF}" type="datetimeFigureOut">
              <a:rPr kumimoji="1" lang="ja-JP" altLang="en-US" smtClean="0"/>
              <a:t>2017/2/8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53C0F2F-7FF5-904C-993A-0F1609AA66EC}" type="slidenum">
              <a:rPr kumimoji="1" lang="ja-JP" altLang="en-US" smtClean="0"/>
              <a:t>‹#›</a:t>
            </a:fld>
            <a:endParaRPr kumimoji="1" lang="ja-JP" altLang="en-US"/>
          </a:p>
        </p:txBody>
      </p:sp>
    </p:spTree>
    <p:extLst>
      <p:ext uri="{BB962C8B-B14F-4D97-AF65-F5344CB8AC3E}">
        <p14:creationId xmlns:p14="http://schemas.microsoft.com/office/powerpoint/2010/main" val="2860724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FBD470F2-6B95-764F-9057-789E550D24FF}" type="datetimeFigureOut">
              <a:rPr kumimoji="1" lang="ja-JP" altLang="en-US" smtClean="0"/>
              <a:t>2017/2/8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53C0F2F-7FF5-904C-993A-0F1609AA66EC}" type="slidenum">
              <a:rPr kumimoji="1" lang="ja-JP" altLang="en-US" smtClean="0"/>
              <a:t>‹#›</a:t>
            </a:fld>
            <a:endParaRPr kumimoji="1" lang="ja-JP" altLang="en-US"/>
          </a:p>
        </p:txBody>
      </p:sp>
    </p:spTree>
    <p:extLst>
      <p:ext uri="{BB962C8B-B14F-4D97-AF65-F5344CB8AC3E}">
        <p14:creationId xmlns:p14="http://schemas.microsoft.com/office/powerpoint/2010/main" val="853188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FBD470F2-6B95-764F-9057-789E550D24FF}" type="datetimeFigureOut">
              <a:rPr kumimoji="1" lang="ja-JP" altLang="en-US" smtClean="0"/>
              <a:t>2017/2/8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53C0F2F-7FF5-904C-993A-0F1609AA66EC}" type="slidenum">
              <a:rPr kumimoji="1" lang="ja-JP" altLang="en-US" smtClean="0"/>
              <a:t>‹#›</a:t>
            </a:fld>
            <a:endParaRPr kumimoji="1" lang="ja-JP" altLang="en-US"/>
          </a:p>
        </p:txBody>
      </p:sp>
    </p:spTree>
    <p:extLst>
      <p:ext uri="{BB962C8B-B14F-4D97-AF65-F5344CB8AC3E}">
        <p14:creationId xmlns:p14="http://schemas.microsoft.com/office/powerpoint/2010/main" val="663738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FBD470F2-6B95-764F-9057-789E550D24FF}" type="datetimeFigureOut">
              <a:rPr kumimoji="1" lang="ja-JP" altLang="en-US" smtClean="0"/>
              <a:t>2017/2/8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53C0F2F-7FF5-904C-993A-0F1609AA66EC}" type="slidenum">
              <a:rPr kumimoji="1" lang="ja-JP" altLang="en-US" smtClean="0"/>
              <a:t>‹#›</a:t>
            </a:fld>
            <a:endParaRPr kumimoji="1" lang="ja-JP" altLang="en-US"/>
          </a:p>
        </p:txBody>
      </p:sp>
    </p:spTree>
    <p:extLst>
      <p:ext uri="{BB962C8B-B14F-4D97-AF65-F5344CB8AC3E}">
        <p14:creationId xmlns:p14="http://schemas.microsoft.com/office/powerpoint/2010/main" val="1030590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FBD470F2-6B95-764F-9057-789E550D24FF}" type="datetimeFigureOut">
              <a:rPr kumimoji="1" lang="ja-JP" altLang="en-US" smtClean="0"/>
              <a:t>2017/2/8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53C0F2F-7FF5-904C-993A-0F1609AA66EC}" type="slidenum">
              <a:rPr kumimoji="1" lang="ja-JP" altLang="en-US" smtClean="0"/>
              <a:t>‹#›</a:t>
            </a:fld>
            <a:endParaRPr kumimoji="1" lang="ja-JP" altLang="en-US"/>
          </a:p>
        </p:txBody>
      </p:sp>
    </p:spTree>
    <p:extLst>
      <p:ext uri="{BB962C8B-B14F-4D97-AF65-F5344CB8AC3E}">
        <p14:creationId xmlns:p14="http://schemas.microsoft.com/office/powerpoint/2010/main" val="420103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FBD470F2-6B95-764F-9057-789E550D24FF}" type="datetimeFigureOut">
              <a:rPr kumimoji="1" lang="ja-JP" altLang="en-US" smtClean="0"/>
              <a:t>2017/2/8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53C0F2F-7FF5-904C-993A-0F1609AA66EC}" type="slidenum">
              <a:rPr kumimoji="1" lang="ja-JP" altLang="en-US" smtClean="0"/>
              <a:t>‹#›</a:t>
            </a:fld>
            <a:endParaRPr kumimoji="1" lang="ja-JP" altLang="en-US"/>
          </a:p>
        </p:txBody>
      </p:sp>
    </p:spTree>
    <p:extLst>
      <p:ext uri="{BB962C8B-B14F-4D97-AF65-F5344CB8AC3E}">
        <p14:creationId xmlns:p14="http://schemas.microsoft.com/office/powerpoint/2010/main" val="65458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FBD470F2-6B95-764F-9057-789E550D24FF}" type="datetimeFigureOut">
              <a:rPr kumimoji="1" lang="ja-JP" altLang="en-US" smtClean="0"/>
              <a:t>2017/2/8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53C0F2F-7FF5-904C-993A-0F1609AA66EC}" type="slidenum">
              <a:rPr kumimoji="1" lang="ja-JP" altLang="en-US" smtClean="0"/>
              <a:t>‹#›</a:t>
            </a:fld>
            <a:endParaRPr kumimoji="1" lang="ja-JP" altLang="en-US"/>
          </a:p>
        </p:txBody>
      </p:sp>
    </p:spTree>
    <p:extLst>
      <p:ext uri="{BB962C8B-B14F-4D97-AF65-F5344CB8AC3E}">
        <p14:creationId xmlns:p14="http://schemas.microsoft.com/office/powerpoint/2010/main" val="2639190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D470F2-6B95-764F-9057-789E550D24FF}" type="datetimeFigureOut">
              <a:rPr kumimoji="1" lang="ja-JP" altLang="en-US" smtClean="0"/>
              <a:t>2017/2/8</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3C0F2F-7FF5-904C-993A-0F1609AA66EC}" type="slidenum">
              <a:rPr kumimoji="1" lang="ja-JP" altLang="en-US" smtClean="0"/>
              <a:t>‹#›</a:t>
            </a:fld>
            <a:endParaRPr kumimoji="1" lang="ja-JP" altLang="en-US"/>
          </a:p>
        </p:txBody>
      </p:sp>
    </p:spTree>
    <p:extLst>
      <p:ext uri="{BB962C8B-B14F-4D97-AF65-F5344CB8AC3E}">
        <p14:creationId xmlns:p14="http://schemas.microsoft.com/office/powerpoint/2010/main" val="27768647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5.emf"/><Relationship Id="rId3" Type="http://schemas.openxmlformats.org/officeDocument/2006/relationships/notesSlide" Target="../notesSlides/notesSlide3.xml"/><Relationship Id="rId7" Type="http://schemas.openxmlformats.org/officeDocument/2006/relationships/image" Target="../media/image2.emf"/><Relationship Id="rId12" Type="http://schemas.openxmlformats.org/officeDocument/2006/relationships/oleObject" Target="../embeddings/oleObject5.bin"/><Relationship Id="rId17" Type="http://schemas.openxmlformats.org/officeDocument/2006/relationships/image" Target="../media/image7.wmf"/><Relationship Id="rId2" Type="http://schemas.openxmlformats.org/officeDocument/2006/relationships/slideLayout" Target="../slideLayouts/slideLayout2.xml"/><Relationship Id="rId16" Type="http://schemas.openxmlformats.org/officeDocument/2006/relationships/oleObject" Target="../embeddings/oleObject7.bin"/><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4.emf"/><Relationship Id="rId5" Type="http://schemas.openxmlformats.org/officeDocument/2006/relationships/image" Target="../media/image1.emf"/><Relationship Id="rId15" Type="http://schemas.openxmlformats.org/officeDocument/2006/relationships/image" Target="../media/image6.e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3.emf"/><Relationship Id="rId14" Type="http://schemas.openxmlformats.org/officeDocument/2006/relationships/oleObject" Target="../embeddings/oleObject6.bin"/></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notesSlide" Target="../notesSlides/notesSlide5.xml"/><Relationship Id="rId7" Type="http://schemas.openxmlformats.org/officeDocument/2006/relationships/image" Target="../media/image10.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9.bin"/><Relationship Id="rId5" Type="http://schemas.openxmlformats.org/officeDocument/2006/relationships/image" Target="../media/image9.emf"/><Relationship Id="rId10" Type="http://schemas.openxmlformats.org/officeDocument/2006/relationships/image" Target="../media/image12.png"/><Relationship Id="rId4" Type="http://schemas.openxmlformats.org/officeDocument/2006/relationships/oleObject" Target="../embeddings/oleObject8.bin"/><Relationship Id="rId9" Type="http://schemas.openxmlformats.org/officeDocument/2006/relationships/image" Target="../media/image11.emf"/></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r>
              <a:rPr lang="ja-JP" altLang="en-US" sz="3600" dirty="0" smtClean="0"/>
              <a:t>確率過程による経済変動記述の試み</a:t>
            </a:r>
            <a:endParaRPr kumimoji="1" lang="ja-JP" altLang="en-US" sz="3600" dirty="0"/>
          </a:p>
        </p:txBody>
      </p:sp>
      <p:sp>
        <p:nvSpPr>
          <p:cNvPr id="3" name="サブタイトル 2"/>
          <p:cNvSpPr>
            <a:spLocks noGrp="1"/>
          </p:cNvSpPr>
          <p:nvPr>
            <p:ph type="subTitle" idx="1"/>
          </p:nvPr>
        </p:nvSpPr>
        <p:spPr/>
        <p:txBody>
          <a:bodyPr/>
          <a:lstStyle/>
          <a:p>
            <a:pPr algn="r"/>
            <a:r>
              <a:rPr kumimoji="1" lang="en-US" altLang="ja-JP" smtClean="0"/>
              <a:t>N13-016</a:t>
            </a:r>
            <a:r>
              <a:rPr kumimoji="1" lang="ja-JP" altLang="en-US" dirty="0" smtClean="0"/>
              <a:t>　内海　航平</a:t>
            </a:r>
            <a:endParaRPr kumimoji="1" lang="en-US" altLang="ja-JP" dirty="0" smtClean="0"/>
          </a:p>
        </p:txBody>
      </p:sp>
    </p:spTree>
    <p:extLst>
      <p:ext uri="{BB962C8B-B14F-4D97-AF65-F5344CB8AC3E}">
        <p14:creationId xmlns:p14="http://schemas.microsoft.com/office/powerpoint/2010/main" val="40945286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冪乗則について</a:t>
            </a:r>
            <a:endParaRPr kumimoji="1" lang="ja-JP" altLang="en-US" dirty="0"/>
          </a:p>
        </p:txBody>
      </p:sp>
      <mc:AlternateContent xmlns:mc="http://schemas.openxmlformats.org/markup-compatibility/2006" xmlns:a14="http://schemas.microsoft.com/office/drawing/2010/main">
        <mc:Choice Requires="a14">
          <p:sp>
            <p:nvSpPr>
              <p:cNvPr id="10" name="コンテンツ プレースホルダー 9"/>
              <p:cNvSpPr>
                <a:spLocks noGrp="1"/>
              </p:cNvSpPr>
              <p:nvPr>
                <p:ph idx="1"/>
              </p:nvPr>
            </p:nvSpPr>
            <p:spPr/>
            <p:txBody>
              <a:bodyPr>
                <a:normAutofit/>
              </a:bodyPr>
              <a:lstStyle/>
              <a:p>
                <a:r>
                  <a:rPr kumimoji="1" lang="ja-JP" altLang="en-US" sz="2400" dirty="0" smtClean="0"/>
                  <a:t>例えば都市人口の順位</a:t>
                </a:r>
                <a:r>
                  <a:rPr kumimoji="1" lang="en-US" altLang="ja-JP" sz="2400" dirty="0" smtClean="0"/>
                  <a:t>x(</a:t>
                </a:r>
                <a:r>
                  <a:rPr kumimoji="1" lang="ja-JP" altLang="en-US" sz="2400" dirty="0" smtClean="0"/>
                  <a:t>横軸</a:t>
                </a:r>
                <a:r>
                  <a:rPr kumimoji="1" lang="en-US" altLang="ja-JP" sz="2400" dirty="0" smtClean="0"/>
                  <a:t>)</a:t>
                </a:r>
                <a:r>
                  <a:rPr lang="ja-JP" altLang="en-US" sz="2400" dirty="0" smtClean="0"/>
                  <a:t>、都市人口数</a:t>
                </a:r>
                <a:r>
                  <a:rPr lang="en-US" altLang="ja-JP" sz="2400" dirty="0" smtClean="0"/>
                  <a:t>y(</a:t>
                </a:r>
                <a:r>
                  <a:rPr lang="ja-JP" altLang="en-US" sz="2400" dirty="0" smtClean="0"/>
                  <a:t>縦軸</a:t>
                </a:r>
                <a:r>
                  <a:rPr lang="en-US" altLang="ja-JP" sz="2400" dirty="0" smtClean="0"/>
                  <a:t>)</a:t>
                </a:r>
                <a:r>
                  <a:rPr lang="ja-JP" altLang="en-US" sz="2400" dirty="0" smtClean="0"/>
                  <a:t>とした時に図</a:t>
                </a:r>
                <a:r>
                  <a:rPr lang="en-US" altLang="ja-JP" sz="2400" dirty="0" smtClean="0"/>
                  <a:t>4</a:t>
                </a:r>
                <a:r>
                  <a:rPr lang="ja-JP" altLang="en-US" sz="2400" dirty="0" smtClean="0"/>
                  <a:t>のグラフとなる。</a:t>
                </a:r>
                <a:endParaRPr lang="en-US" altLang="ja-JP" sz="2400" dirty="0" smtClean="0"/>
              </a:p>
              <a:p>
                <a:r>
                  <a:rPr lang="ja-JP" altLang="en-US" sz="2400" dirty="0" smtClean="0"/>
                  <a:t>図</a:t>
                </a:r>
                <a:r>
                  <a:rPr lang="en-US" altLang="ja-JP" sz="2400" dirty="0" smtClean="0"/>
                  <a:t>4</a:t>
                </a:r>
                <a:r>
                  <a:rPr lang="ja-JP" altLang="en-US" sz="2400" dirty="0" err="1" smtClean="0"/>
                  <a:t>が冪乗</a:t>
                </a:r>
                <a:r>
                  <a:rPr lang="ja-JP" altLang="en-US" sz="2400" dirty="0" smtClean="0"/>
                  <a:t>則に従うとする時、定数</a:t>
                </a:r>
                <a14:m>
                  <m:oMath xmlns:m="http://schemas.openxmlformats.org/officeDocument/2006/math">
                    <m:r>
                      <a:rPr lang="en-US" altLang="ja-JP" sz="2400" b="0" i="1" smtClean="0">
                        <a:latin typeface="Cambria Math" panose="02040503050406030204" pitchFamily="18" charset="0"/>
                      </a:rPr>
                      <m:t>𝑎</m:t>
                    </m:r>
                    <m:r>
                      <a:rPr lang="en-US" altLang="ja-JP" sz="2400" b="0" i="1" smtClean="0">
                        <a:latin typeface="Cambria Math" panose="02040503050406030204" pitchFamily="18" charset="0"/>
                      </a:rPr>
                      <m:t>,</m:t>
                    </m:r>
                    <m:r>
                      <a:rPr lang="en-US" altLang="ja-JP" sz="2400" b="0" i="1" smtClean="0">
                        <a:latin typeface="Cambria Math" panose="02040503050406030204" pitchFamily="18" charset="0"/>
                      </a:rPr>
                      <m:t>𝑐</m:t>
                    </m:r>
                  </m:oMath>
                </a14:m>
                <a:r>
                  <a:rPr lang="ja-JP" altLang="en-US" sz="2400" dirty="0" smtClean="0"/>
                  <a:t>を用いると</a:t>
                </a:r>
                <a:r>
                  <a:rPr lang="en-US" altLang="ja-JP" sz="2400" dirty="0"/>
                  <a:t>f</a:t>
                </a:r>
                <a14:m>
                  <m:oMath xmlns:m="http://schemas.openxmlformats.org/officeDocument/2006/math">
                    <m:d>
                      <m:dPr>
                        <m:ctrlPr>
                          <a:rPr lang="en-US" altLang="ja-JP" sz="2400" b="0" i="1" smtClean="0">
                            <a:latin typeface="Cambria Math" panose="02040503050406030204" pitchFamily="18" charset="0"/>
                          </a:rPr>
                        </m:ctrlPr>
                      </m:dPr>
                      <m:e>
                        <m:r>
                          <a:rPr lang="en-US" altLang="ja-JP" sz="2400" b="0" i="1" smtClean="0">
                            <a:latin typeface="Cambria Math" panose="02040503050406030204" pitchFamily="18" charset="0"/>
                          </a:rPr>
                          <m:t>𝑥</m:t>
                        </m:r>
                      </m:e>
                    </m:d>
                    <m:r>
                      <a:rPr lang="en-US" altLang="ja-JP" sz="2400" b="0" i="1" smtClean="0">
                        <a:latin typeface="Cambria Math" panose="02040503050406030204" pitchFamily="18" charset="0"/>
                      </a:rPr>
                      <m:t>=</m:t>
                    </m:r>
                    <m:r>
                      <a:rPr lang="en-US" altLang="ja-JP" sz="2400" b="0" i="1" smtClean="0">
                        <a:latin typeface="Cambria Math" panose="02040503050406030204" pitchFamily="18" charset="0"/>
                      </a:rPr>
                      <m:t>𝑐</m:t>
                    </m:r>
                    <m:sSup>
                      <m:sSupPr>
                        <m:ctrlPr>
                          <a:rPr lang="en-US" altLang="ja-JP" sz="2400" b="0" i="1" smtClean="0">
                            <a:latin typeface="Cambria Math" panose="02040503050406030204" pitchFamily="18" charset="0"/>
                          </a:rPr>
                        </m:ctrlPr>
                      </m:sSupPr>
                      <m:e>
                        <m:r>
                          <a:rPr lang="en-US" altLang="ja-JP" sz="2400" b="0" i="1" smtClean="0">
                            <a:latin typeface="Cambria Math" panose="02040503050406030204" pitchFamily="18" charset="0"/>
                          </a:rPr>
                          <m:t>𝑥</m:t>
                        </m:r>
                      </m:e>
                      <m:sup>
                        <m:r>
                          <a:rPr lang="en-US" altLang="ja-JP" sz="2400" b="0" i="1" smtClean="0">
                            <a:latin typeface="Cambria Math" panose="02040503050406030204" pitchFamily="18" charset="0"/>
                          </a:rPr>
                          <m:t>𝑎</m:t>
                        </m:r>
                      </m:sup>
                    </m:sSup>
                    <m:r>
                      <a:rPr lang="en-US" altLang="ja-JP" sz="2400" b="0" i="0" smtClean="0">
                        <a:latin typeface="Cambria Math" panose="02040503050406030204" pitchFamily="18" charset="0"/>
                      </a:rPr>
                      <m:t> </m:t>
                    </m:r>
                  </m:oMath>
                </a14:m>
                <a:r>
                  <a:rPr lang="ja-JP" altLang="en-US" sz="2400" dirty="0" smtClean="0"/>
                  <a:t>と表現される。</a:t>
                </a:r>
                <a:endParaRPr lang="en-US" altLang="ja-JP" sz="2400" dirty="0" smtClean="0"/>
              </a:p>
              <a:p>
                <a:r>
                  <a:rPr lang="ja-JP" altLang="en-US" sz="2400" dirty="0" smtClean="0"/>
                  <a:t>つまり両対数をとると</a:t>
                </a:r>
                <a14:m>
                  <m:oMath xmlns:m="http://schemas.openxmlformats.org/officeDocument/2006/math">
                    <m:r>
                      <a:rPr lang="en-US" altLang="ja-JP" sz="2400" b="0" i="1" smtClean="0">
                        <a:latin typeface="Cambria Math" panose="02040503050406030204" pitchFamily="18" charset="0"/>
                      </a:rPr>
                      <m:t>𝑙𝑜𝑔𝑦</m:t>
                    </m:r>
                    <m:r>
                      <a:rPr lang="en-US" altLang="ja-JP" sz="2400" b="0" i="1" smtClean="0">
                        <a:latin typeface="Cambria Math" panose="02040503050406030204" pitchFamily="18" charset="0"/>
                      </a:rPr>
                      <m:t>=</m:t>
                    </m:r>
                    <m:r>
                      <a:rPr lang="en-US" altLang="ja-JP" sz="2400" b="0" i="1" smtClean="0">
                        <a:latin typeface="Cambria Math" panose="02040503050406030204" pitchFamily="18" charset="0"/>
                      </a:rPr>
                      <m:t>𝑎𝑙𝑜𝑔𝑥</m:t>
                    </m:r>
                    <m:r>
                      <a:rPr lang="en-US" altLang="ja-JP" sz="2400" b="0" i="1" smtClean="0">
                        <a:latin typeface="Cambria Math" panose="02040503050406030204" pitchFamily="18" charset="0"/>
                      </a:rPr>
                      <m:t>+</m:t>
                    </m:r>
                    <m:r>
                      <a:rPr lang="en-US" altLang="ja-JP" sz="2400" b="0" i="1" smtClean="0">
                        <a:latin typeface="Cambria Math" panose="02040503050406030204" pitchFamily="18" charset="0"/>
                      </a:rPr>
                      <m:t>𝑙𝑜𝑔𝑐</m:t>
                    </m:r>
                    <m:r>
                      <a:rPr lang="ja-JP" altLang="en-US" sz="2400" i="1">
                        <a:latin typeface="Cambria Math" panose="02040503050406030204" pitchFamily="18" charset="0"/>
                      </a:rPr>
                      <m:t>が</m:t>
                    </m:r>
                  </m:oMath>
                </a14:m>
                <a:r>
                  <a:rPr kumimoji="1" lang="ja-JP" altLang="en-US" sz="2400" dirty="0" smtClean="0"/>
                  <a:t>得られ図</a:t>
                </a:r>
                <a:r>
                  <a:rPr kumimoji="1" lang="en-US" altLang="ja-JP" sz="2400" dirty="0" smtClean="0"/>
                  <a:t>5</a:t>
                </a:r>
                <a:r>
                  <a:rPr kumimoji="1" lang="ja-JP" altLang="en-US" sz="2400" dirty="0" smtClean="0"/>
                  <a:t>のグラフのように</a:t>
                </a:r>
                <a:r>
                  <a:rPr lang="ja-JP" altLang="en-US" sz="2400" dirty="0" smtClean="0"/>
                  <a:t>直線</a:t>
                </a:r>
                <a:r>
                  <a:rPr lang="ja-JP" altLang="en-US" sz="2400" dirty="0"/>
                  <a:t>近似</a:t>
                </a:r>
                <a:r>
                  <a:rPr kumimoji="1" lang="ja-JP" altLang="en-US" sz="2400" dirty="0" smtClean="0"/>
                  <a:t>できる</a:t>
                </a:r>
                <a:r>
                  <a:rPr kumimoji="1" lang="ja-JP" altLang="en-US" sz="2800" dirty="0" smtClean="0"/>
                  <a:t>。</a:t>
                </a:r>
                <a:endParaRPr kumimoji="1" lang="ja-JP" altLang="en-US" sz="2800" dirty="0"/>
              </a:p>
            </p:txBody>
          </p:sp>
        </mc:Choice>
        <mc:Fallback xmlns="">
          <p:sp>
            <p:nvSpPr>
              <p:cNvPr id="10" name="コンテンツ プレースホルダー 9"/>
              <p:cNvSpPr>
                <a:spLocks noGrp="1" noRot="1" noChangeAspect="1" noMove="1" noResize="1" noEditPoints="1" noAdjustHandles="1" noChangeArrowheads="1" noChangeShapeType="1" noTextEdit="1"/>
              </p:cNvSpPr>
              <p:nvPr>
                <p:ph idx="1"/>
              </p:nvPr>
            </p:nvSpPr>
            <p:spPr>
              <a:blipFill rotWithShape="0">
                <a:blip r:embed="rId3"/>
                <a:stretch>
                  <a:fillRect l="-963" t="-1617" r="-444"/>
                </a:stretch>
              </a:blipFill>
            </p:spPr>
            <p:txBody>
              <a:bodyPr/>
              <a:lstStyle/>
              <a:p>
                <a:r>
                  <a:rPr lang="ja-JP" altLang="en-US">
                    <a:noFill/>
                  </a:rPr>
                  <a:t> </a:t>
                </a:r>
              </a:p>
            </p:txBody>
          </p:sp>
        </mc:Fallback>
      </mc:AlternateContent>
      <p:pic>
        <p:nvPicPr>
          <p:cNvPr id="11" name="図 10" descr="スクリーンショット 2017-02-05 18.52.3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3030" y="4125594"/>
            <a:ext cx="2756948" cy="2000569"/>
          </a:xfrm>
          <a:prstGeom prst="rect">
            <a:avLst/>
          </a:prstGeom>
        </p:spPr>
      </p:pic>
      <p:pic>
        <p:nvPicPr>
          <p:cNvPr id="12" name="図 11" descr="スクリーンショット 2017-02-05 18.50.57.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01439" y="4021641"/>
            <a:ext cx="3042355" cy="2196855"/>
          </a:xfrm>
          <a:prstGeom prst="rect">
            <a:avLst/>
          </a:prstGeom>
        </p:spPr>
      </p:pic>
      <p:sp>
        <p:nvSpPr>
          <p:cNvPr id="13" name="テキスト ボックス 12"/>
          <p:cNvSpPr txBox="1"/>
          <p:nvPr/>
        </p:nvSpPr>
        <p:spPr>
          <a:xfrm>
            <a:off x="119783" y="6310829"/>
            <a:ext cx="4336143" cy="369332"/>
          </a:xfrm>
          <a:prstGeom prst="rect">
            <a:avLst/>
          </a:prstGeom>
          <a:noFill/>
        </p:spPr>
        <p:txBody>
          <a:bodyPr wrap="square" rtlCol="0">
            <a:spAutoFit/>
          </a:bodyPr>
          <a:lstStyle/>
          <a:p>
            <a:r>
              <a:rPr kumimoji="1" lang="ja-JP" altLang="en-US" dirty="0" smtClean="0"/>
              <a:t>図</a:t>
            </a:r>
            <a:r>
              <a:rPr kumimoji="1" lang="en-US" altLang="ja-JP" dirty="0" smtClean="0"/>
              <a:t>4</a:t>
            </a:r>
            <a:r>
              <a:rPr kumimoji="1" lang="ja-JP" altLang="en-US" dirty="0" smtClean="0"/>
              <a:t> 横軸</a:t>
            </a:r>
            <a:r>
              <a:rPr kumimoji="1" lang="en-US" altLang="ja-JP" dirty="0" smtClean="0"/>
              <a:t>:</a:t>
            </a:r>
            <a:r>
              <a:rPr kumimoji="1" lang="ja-JP" altLang="en-US" dirty="0" smtClean="0"/>
              <a:t>順位</a:t>
            </a:r>
            <a:r>
              <a:rPr kumimoji="1" lang="en-US" altLang="ja-JP" dirty="0" smtClean="0"/>
              <a:t>(</a:t>
            </a:r>
            <a:r>
              <a:rPr kumimoji="1" lang="ja-JP" altLang="en-US" dirty="0" smtClean="0"/>
              <a:t>位</a:t>
            </a:r>
            <a:r>
              <a:rPr kumimoji="1" lang="en-US" altLang="ja-JP" dirty="0" smtClean="0"/>
              <a:t>) </a:t>
            </a:r>
            <a:r>
              <a:rPr kumimoji="1" lang="ja-JP" altLang="en-US" dirty="0" smtClean="0"/>
              <a:t>縦軸</a:t>
            </a:r>
            <a:r>
              <a:rPr kumimoji="1" lang="en-US" altLang="ja-JP" dirty="0" smtClean="0"/>
              <a:t>:</a:t>
            </a:r>
            <a:r>
              <a:rPr kumimoji="1" lang="ja-JP" altLang="en-US" dirty="0" smtClean="0"/>
              <a:t>都市人口数</a:t>
            </a:r>
            <a:r>
              <a:rPr kumimoji="1" lang="en-US" altLang="ja-JP" dirty="0" smtClean="0"/>
              <a:t>(</a:t>
            </a:r>
            <a:r>
              <a:rPr kumimoji="1" lang="ja-JP" altLang="en-US" dirty="0" smtClean="0"/>
              <a:t>人</a:t>
            </a:r>
            <a:r>
              <a:rPr kumimoji="1" lang="en-US" altLang="ja-JP" dirty="0" smtClean="0"/>
              <a:t>)</a:t>
            </a:r>
            <a:endParaRPr kumimoji="1" lang="ja-JP" altLang="en-US" dirty="0"/>
          </a:p>
        </p:txBody>
      </p:sp>
      <mc:AlternateContent xmlns:mc="http://schemas.openxmlformats.org/markup-compatibility/2006" xmlns:a14="http://schemas.microsoft.com/office/drawing/2010/main">
        <mc:Choice Requires="a14">
          <p:sp>
            <p:nvSpPr>
              <p:cNvPr id="14" name="テキスト ボックス 13"/>
              <p:cNvSpPr txBox="1"/>
              <p:nvPr/>
            </p:nvSpPr>
            <p:spPr>
              <a:xfrm>
                <a:off x="5000978" y="6126163"/>
                <a:ext cx="4337936" cy="1015663"/>
              </a:xfrm>
              <a:prstGeom prst="rect">
                <a:avLst/>
              </a:prstGeom>
              <a:noFill/>
            </p:spPr>
            <p:txBody>
              <a:bodyPr wrap="square" rtlCol="0">
                <a:spAutoFit/>
              </a:bodyPr>
              <a:lstStyle/>
              <a:p>
                <a:r>
                  <a:rPr lang="ja-JP" altLang="en-US" sz="1400" dirty="0" smtClean="0"/>
                  <a:t>図</a:t>
                </a:r>
                <a:r>
                  <a:rPr lang="en-US" altLang="ja-JP" sz="1400" dirty="0" smtClean="0"/>
                  <a:t>5 </a:t>
                </a:r>
                <a:r>
                  <a:rPr lang="ja-JP" altLang="en-US" sz="1400" dirty="0" smtClean="0"/>
                  <a:t>横軸</a:t>
                </a:r>
                <a:r>
                  <a:rPr lang="en-US" altLang="ja-JP" sz="1400" dirty="0" smtClean="0"/>
                  <a:t>:</a:t>
                </a:r>
                <a14:m>
                  <m:oMath xmlns:m="http://schemas.openxmlformats.org/officeDocument/2006/math">
                    <m:func>
                      <m:funcPr>
                        <m:ctrlPr>
                          <a:rPr lang="en-US" altLang="ja-JP" sz="1400" b="0" i="1" smtClean="0">
                            <a:latin typeface="Cambria Math" panose="02040503050406030204" pitchFamily="18" charset="0"/>
                          </a:rPr>
                        </m:ctrlPr>
                      </m:funcPr>
                      <m:fName>
                        <m:sSub>
                          <m:sSubPr>
                            <m:ctrlPr>
                              <a:rPr lang="en-US" altLang="ja-JP" sz="1400" b="0" i="1" smtClean="0">
                                <a:latin typeface="Cambria Math" panose="02040503050406030204" pitchFamily="18" charset="0"/>
                              </a:rPr>
                            </m:ctrlPr>
                          </m:sSubPr>
                          <m:e>
                            <m:r>
                              <m:rPr>
                                <m:sty m:val="p"/>
                              </m:rPr>
                              <a:rPr lang="en-US" altLang="ja-JP" sz="1400" b="0" i="0" smtClean="0">
                                <a:latin typeface="Cambria Math" panose="02040503050406030204" pitchFamily="18" charset="0"/>
                              </a:rPr>
                              <m:t>log</m:t>
                            </m:r>
                          </m:e>
                          <m:sub>
                            <m:r>
                              <a:rPr lang="en-US" altLang="ja-JP" sz="1400" b="0" i="0" smtClean="0">
                                <a:latin typeface="Cambria Math" panose="02040503050406030204" pitchFamily="18" charset="0"/>
                              </a:rPr>
                              <m:t>10</m:t>
                            </m:r>
                          </m:sub>
                        </m:sSub>
                      </m:fName>
                      <m:e>
                        <m:r>
                          <m:rPr>
                            <m:nor/>
                          </m:rPr>
                          <a:rPr lang="ja-JP" altLang="en-US" sz="1400" dirty="0"/>
                          <m:t>順位</m:t>
                        </m:r>
                      </m:e>
                    </m:func>
                    <m:r>
                      <a:rPr lang="en-US" altLang="ja-JP" sz="1400" b="0" i="0" smtClean="0">
                        <a:latin typeface="Cambria Math" panose="02040503050406030204" pitchFamily="18" charset="0"/>
                      </a:rPr>
                      <m:t> </m:t>
                    </m:r>
                  </m:oMath>
                </a14:m>
                <a:r>
                  <a:rPr lang="ja-JP" altLang="en-US" sz="1400" dirty="0" smtClean="0"/>
                  <a:t>縦軸：</a:t>
                </a:r>
                <a14:m>
                  <m:oMath xmlns:m="http://schemas.openxmlformats.org/officeDocument/2006/math">
                    <m:func>
                      <m:funcPr>
                        <m:ctrlPr>
                          <a:rPr lang="en-US" altLang="ja-JP" sz="1400" b="0" i="1" smtClean="0">
                            <a:latin typeface="Cambria Math" panose="02040503050406030204" pitchFamily="18" charset="0"/>
                          </a:rPr>
                        </m:ctrlPr>
                      </m:funcPr>
                      <m:fName>
                        <m:sSub>
                          <m:sSubPr>
                            <m:ctrlPr>
                              <a:rPr lang="en-US" altLang="ja-JP" sz="1400" b="0" i="1" smtClean="0">
                                <a:latin typeface="Cambria Math" panose="02040503050406030204" pitchFamily="18" charset="0"/>
                              </a:rPr>
                            </m:ctrlPr>
                          </m:sSubPr>
                          <m:e>
                            <m:r>
                              <m:rPr>
                                <m:sty m:val="p"/>
                              </m:rPr>
                              <a:rPr lang="en-US" altLang="ja-JP" sz="1400" b="0" i="0" smtClean="0">
                                <a:latin typeface="Cambria Math" panose="02040503050406030204" pitchFamily="18" charset="0"/>
                              </a:rPr>
                              <m:t>log</m:t>
                            </m:r>
                          </m:e>
                          <m:sub>
                            <m:r>
                              <a:rPr lang="en-US" altLang="ja-JP" sz="1400" b="0" i="1" smtClean="0">
                                <a:latin typeface="Cambria Math" panose="02040503050406030204" pitchFamily="18" charset="0"/>
                              </a:rPr>
                              <m:t>10</m:t>
                            </m:r>
                          </m:sub>
                        </m:sSub>
                      </m:fName>
                      <m:e>
                        <m:r>
                          <m:rPr>
                            <m:nor/>
                          </m:rPr>
                          <a:rPr lang="ja-JP" altLang="en-US" sz="1400" dirty="0"/>
                          <m:t>都市人口</m:t>
                        </m:r>
                        <m:r>
                          <m:rPr>
                            <m:nor/>
                          </m:rPr>
                          <a:rPr lang="en-US" altLang="ja-JP" sz="1400" dirty="0"/>
                          <m:t> </m:t>
                        </m:r>
                      </m:e>
                    </m:func>
                  </m:oMath>
                </a14:m>
                <a:endParaRPr lang="en-US" altLang="ja-JP" sz="1400" dirty="0" smtClean="0"/>
              </a:p>
              <a:p>
                <a:r>
                  <a:rPr kumimoji="1" lang="en-US" altLang="ja-JP" sz="1400" dirty="0" smtClean="0"/>
                  <a:t>        </a:t>
                </a:r>
                <a:r>
                  <a:rPr kumimoji="1" lang="ja-JP" altLang="en-US" sz="1400" dirty="0" smtClean="0"/>
                  <a:t>線形近似</a:t>
                </a:r>
                <a:r>
                  <a:rPr kumimoji="1" lang="en-US" altLang="ja-JP" sz="1400" dirty="0" smtClean="0"/>
                  <a:t>:y=-0.9076x+7.1269</a:t>
                </a:r>
              </a:p>
              <a:p>
                <a:r>
                  <a:rPr lang="ja-JP" altLang="en-US" sz="1400" dirty="0" smtClean="0"/>
                  <a:t>        最小二乗法誤差</a:t>
                </a:r>
                <a14:m>
                  <m:oMath xmlns:m="http://schemas.openxmlformats.org/officeDocument/2006/math">
                    <m:sSup>
                      <m:sSupPr>
                        <m:ctrlPr>
                          <a:rPr lang="en-US" altLang="ja-JP" sz="1400" b="0" i="1" smtClean="0">
                            <a:latin typeface="Cambria Math" panose="02040503050406030204" pitchFamily="18" charset="0"/>
                          </a:rPr>
                        </m:ctrlPr>
                      </m:sSupPr>
                      <m:e>
                        <m:r>
                          <a:rPr lang="en-US" altLang="ja-JP" sz="1400" b="0" i="1" smtClean="0">
                            <a:latin typeface="Cambria Math" panose="02040503050406030204" pitchFamily="18" charset="0"/>
                          </a:rPr>
                          <m:t>𝑅</m:t>
                        </m:r>
                      </m:e>
                      <m:sup>
                        <m:r>
                          <a:rPr lang="en-US" altLang="ja-JP" sz="1400" b="0" i="1" smtClean="0">
                            <a:latin typeface="Cambria Math" panose="02040503050406030204" pitchFamily="18" charset="0"/>
                          </a:rPr>
                          <m:t>2</m:t>
                        </m:r>
                      </m:sup>
                    </m:sSup>
                  </m:oMath>
                </a14:m>
                <a:r>
                  <a:rPr lang="en-US" altLang="ja-JP" sz="1400" dirty="0" smtClean="0"/>
                  <a:t>=0.94174</a:t>
                </a:r>
                <a:endParaRPr lang="ja-JP" altLang="en-US" sz="1400" dirty="0"/>
              </a:p>
              <a:p>
                <a:endParaRPr kumimoji="1" lang="ja-JP" altLang="en-US" dirty="0"/>
              </a:p>
            </p:txBody>
          </p:sp>
        </mc:Choice>
        <mc:Fallback xmlns="">
          <p:sp>
            <p:nvSpPr>
              <p:cNvPr id="14" name="テキスト ボックス 13"/>
              <p:cNvSpPr txBox="1">
                <a:spLocks noRot="1" noChangeAspect="1" noMove="1" noResize="1" noEditPoints="1" noAdjustHandles="1" noChangeArrowheads="1" noChangeShapeType="1" noTextEdit="1"/>
              </p:cNvSpPr>
              <p:nvPr/>
            </p:nvSpPr>
            <p:spPr>
              <a:xfrm>
                <a:off x="5000978" y="6126163"/>
                <a:ext cx="4337936" cy="1015663"/>
              </a:xfrm>
              <a:prstGeom prst="rect">
                <a:avLst/>
              </a:prstGeom>
              <a:blipFill rotWithShape="0">
                <a:blip r:embed="rId6"/>
                <a:stretch>
                  <a:fillRect l="-421" t="-2395"/>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8723102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日経平均株価による冪乗則</a:t>
            </a:r>
            <a:r>
              <a:rPr lang="en-US" altLang="ja-JP" dirty="0" smtClean="0"/>
              <a:t>(1)</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en-US" sz="2300" dirty="0" smtClean="0"/>
              <a:t>株価においては各</a:t>
            </a:r>
            <a:r>
              <a:rPr lang="en-US" altLang="ja-JP" sz="2300" dirty="0" err="1" smtClean="0"/>
              <a:t>σ</a:t>
            </a:r>
            <a:r>
              <a:rPr lang="ja-JP" altLang="en-US" sz="2300" dirty="0" smtClean="0"/>
              <a:t>以上の除いたデータ数における累積確率をグラフにした時、</a:t>
            </a:r>
            <a:r>
              <a:rPr lang="en-US" altLang="ja-JP" sz="2300" dirty="0" err="1" smtClean="0"/>
              <a:t>σ</a:t>
            </a:r>
            <a:r>
              <a:rPr lang="ja-JP" altLang="en-US" sz="2300" dirty="0" smtClean="0"/>
              <a:t>の末端で冪が見られると言われている。</a:t>
            </a:r>
            <a:r>
              <a:rPr lang="en-US" altLang="ja-JP" sz="2300" dirty="0" smtClean="0"/>
              <a:t>[1]</a:t>
            </a:r>
          </a:p>
          <a:p>
            <a:r>
              <a:rPr lang="ja-JP" altLang="en-US" sz="2300" dirty="0" smtClean="0"/>
              <a:t>各</a:t>
            </a:r>
            <a:r>
              <a:rPr lang="en-US" altLang="ja-JP" sz="2300" dirty="0" err="1" smtClean="0"/>
              <a:t>σ</a:t>
            </a:r>
            <a:r>
              <a:rPr lang="ja-JP" altLang="en-US" sz="2300" dirty="0" smtClean="0"/>
              <a:t>以上ごとに除いたデータ数を累積確率として表したのが図</a:t>
            </a:r>
            <a:r>
              <a:rPr lang="en-US" altLang="ja-JP" sz="2300" dirty="0" smtClean="0"/>
              <a:t>6</a:t>
            </a:r>
            <a:r>
              <a:rPr lang="ja-JP" altLang="en-US" sz="2300" dirty="0" smtClean="0"/>
              <a:t>となる。</a:t>
            </a:r>
            <a:endParaRPr lang="en-US" altLang="ja-JP" sz="2300" dirty="0" smtClean="0"/>
          </a:p>
        </p:txBody>
      </p:sp>
      <p:sp>
        <p:nvSpPr>
          <p:cNvPr id="6" name="テキスト ボックス 5"/>
          <p:cNvSpPr txBox="1"/>
          <p:nvPr/>
        </p:nvSpPr>
        <p:spPr>
          <a:xfrm>
            <a:off x="7021689" y="6308725"/>
            <a:ext cx="2122311" cy="677108"/>
          </a:xfrm>
          <a:prstGeom prst="rect">
            <a:avLst/>
          </a:prstGeom>
          <a:noFill/>
        </p:spPr>
        <p:txBody>
          <a:bodyPr wrap="square" rtlCol="0">
            <a:spAutoFit/>
          </a:bodyPr>
          <a:lstStyle/>
          <a:p>
            <a:r>
              <a:rPr lang="en-US" altLang="ja-JP" sz="800" dirty="0" smtClean="0"/>
              <a:t>[1].Stable </a:t>
            </a:r>
            <a:r>
              <a:rPr lang="en-US" altLang="ja-JP" sz="800" dirty="0"/>
              <a:t>Infinite Variance Fluctuations in Randomly Amplified </a:t>
            </a:r>
            <a:r>
              <a:rPr lang="en-US" altLang="ja-JP" sz="800" dirty="0" err="1"/>
              <a:t>Langevin</a:t>
            </a:r>
            <a:r>
              <a:rPr lang="en-US" altLang="ja-JP" sz="800" dirty="0"/>
              <a:t> Systems </a:t>
            </a:r>
            <a:r>
              <a:rPr lang="ja-JP" altLang="en-US" sz="800" dirty="0"/>
              <a:t>・</a:t>
            </a:r>
            <a:r>
              <a:rPr lang="en-US" altLang="ja-JP" sz="800" dirty="0"/>
              <a:t>Hideki </a:t>
            </a:r>
            <a:endParaRPr lang="en-US" altLang="ja-JP" sz="800" dirty="0" smtClean="0">
              <a:effectLst/>
            </a:endParaRPr>
          </a:p>
          <a:p>
            <a:r>
              <a:rPr lang="en-US" altLang="ja-JP" sz="800" dirty="0" err="1"/>
              <a:t>Takayasu</a:t>
            </a:r>
            <a:r>
              <a:rPr lang="en-US" altLang="ja-JP" sz="800" dirty="0"/>
              <a:t> (Phys.Rev.Lett.79(1997)966</a:t>
            </a:r>
            <a:r>
              <a:rPr lang="en-US" altLang="ja-JP" sz="1100" dirty="0"/>
              <a:t>) </a:t>
            </a:r>
            <a:endParaRPr lang="en-US" altLang="ja-JP" sz="1100" dirty="0" smtClean="0">
              <a:effectLst/>
            </a:endParaRPr>
          </a:p>
          <a:p>
            <a:endParaRPr kumimoji="1" lang="ja-JP" altLang="en-US" sz="1100" dirty="0"/>
          </a:p>
        </p:txBody>
      </p:sp>
      <p:pic>
        <p:nvPicPr>
          <p:cNvPr id="7" name="図 6" descr="スクリーンショット 2017-02-05 23.10.4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16" y="3375342"/>
            <a:ext cx="4142013" cy="2742354"/>
          </a:xfrm>
          <a:prstGeom prst="rect">
            <a:avLst/>
          </a:prstGeom>
        </p:spPr>
      </p:pic>
      <p:sp>
        <p:nvSpPr>
          <p:cNvPr id="8" name="テキスト ボックス 7"/>
          <p:cNvSpPr txBox="1"/>
          <p:nvPr/>
        </p:nvSpPr>
        <p:spPr>
          <a:xfrm>
            <a:off x="5108676" y="3961689"/>
            <a:ext cx="3933271" cy="156966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600" dirty="0"/>
              <a:t>←</a:t>
            </a:r>
            <a:r>
              <a:rPr kumimoji="1" lang="en-US" altLang="ja-JP" sz="1600" dirty="0" smtClean="0"/>
              <a:t> </a:t>
            </a:r>
            <a:r>
              <a:rPr kumimoji="1" lang="ja-JP" altLang="en-US" sz="1600" dirty="0" smtClean="0"/>
              <a:t>図</a:t>
            </a:r>
            <a:r>
              <a:rPr kumimoji="1" lang="en-US" altLang="ja-JP" sz="1600" dirty="0" smtClean="0"/>
              <a:t>6</a:t>
            </a:r>
          </a:p>
          <a:p>
            <a:endParaRPr kumimoji="1" lang="en-US" altLang="ja-JP" sz="1600" dirty="0" smtClean="0"/>
          </a:p>
          <a:p>
            <a:r>
              <a:rPr lang="ja-JP" altLang="en-US" sz="1600" dirty="0" smtClean="0"/>
              <a:t>横軸</a:t>
            </a:r>
            <a:r>
              <a:rPr lang="en-US" altLang="ja-JP" sz="1600" dirty="0" smtClean="0"/>
              <a:t>:</a:t>
            </a:r>
            <a:r>
              <a:rPr lang="en-US" altLang="ja-JP" sz="1600" dirty="0" err="1" smtClean="0"/>
              <a:t>σ</a:t>
            </a:r>
            <a:endParaRPr lang="en-US" altLang="ja-JP" sz="1600" dirty="0" smtClean="0"/>
          </a:p>
          <a:p>
            <a:r>
              <a:rPr kumimoji="1" lang="ja-JP" altLang="en-US" sz="1600" dirty="0" smtClean="0"/>
              <a:t>縦軸</a:t>
            </a:r>
            <a:r>
              <a:rPr kumimoji="1" lang="en-US" altLang="ja-JP" sz="1600" dirty="0" smtClean="0"/>
              <a:t>:</a:t>
            </a:r>
            <a:r>
              <a:rPr kumimoji="1" lang="ja-JP" altLang="en-US" sz="1600" dirty="0" smtClean="0"/>
              <a:t>累積確率</a:t>
            </a:r>
            <a:r>
              <a:rPr kumimoji="1" lang="en-US" altLang="ja-JP" sz="1600" dirty="0" smtClean="0"/>
              <a:t>(%)</a:t>
            </a:r>
            <a:endParaRPr lang="en-US" altLang="ja-JP" sz="1600" dirty="0"/>
          </a:p>
          <a:p>
            <a:r>
              <a:rPr lang="en-US" altLang="ja-JP" sz="1600" dirty="0" smtClean="0"/>
              <a:t>0</a:t>
            </a:r>
            <a:r>
              <a:rPr kumimoji="1" lang="en-US" altLang="ja-JP" sz="1600" dirty="0" smtClean="0"/>
              <a:t>σ</a:t>
            </a:r>
            <a:r>
              <a:rPr kumimoji="1" lang="ja-JP" altLang="en-US" sz="1600" dirty="0" smtClean="0"/>
              <a:t>以上取り除いた時全データがあるため</a:t>
            </a:r>
            <a:r>
              <a:rPr kumimoji="1" lang="en-US" altLang="ja-JP" sz="1600" dirty="0" smtClean="0"/>
              <a:t>100%</a:t>
            </a:r>
          </a:p>
        </p:txBody>
      </p:sp>
    </p:spTree>
    <p:extLst>
      <p:ext uri="{BB962C8B-B14F-4D97-AF65-F5344CB8AC3E}">
        <p14:creationId xmlns:p14="http://schemas.microsoft.com/office/powerpoint/2010/main" val="5007940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日経平均株価による冪乗則</a:t>
            </a:r>
            <a:r>
              <a:rPr kumimoji="1" lang="en-US" altLang="ja-JP" dirty="0" smtClean="0"/>
              <a:t>(2)</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en-US" sz="2400" dirty="0" smtClean="0"/>
              <a:t>図</a:t>
            </a:r>
            <a:r>
              <a:rPr lang="en-US" altLang="ja-JP" sz="2400" dirty="0" smtClean="0"/>
              <a:t>7</a:t>
            </a:r>
            <a:r>
              <a:rPr lang="ja-JP" altLang="en-US" sz="2400" dirty="0" smtClean="0"/>
              <a:t>は全部の実データと全データによる平均値と標準偏差から得られたガウス分布を縦軸対数をとった。</a:t>
            </a:r>
            <a:endParaRPr lang="en-US" altLang="ja-JP" sz="2400" dirty="0" smtClean="0"/>
          </a:p>
          <a:p>
            <a:r>
              <a:rPr lang="ja-JP" altLang="en-US" sz="2400" dirty="0" smtClean="0"/>
              <a:t>図</a:t>
            </a:r>
            <a:r>
              <a:rPr lang="en-US" altLang="ja-JP" sz="2400" dirty="0" smtClean="0"/>
              <a:t>7</a:t>
            </a:r>
            <a:r>
              <a:rPr lang="ja-JP" altLang="en-US" sz="2400" dirty="0" smtClean="0"/>
              <a:t>より</a:t>
            </a:r>
            <a:r>
              <a:rPr kumimoji="1" lang="ja-JP" altLang="en-US" sz="2400" dirty="0" smtClean="0"/>
              <a:t>ガウス分布より外側にある点</a:t>
            </a:r>
            <a:r>
              <a:rPr kumimoji="1" lang="en-US" altLang="ja-JP" sz="2400" dirty="0" smtClean="0"/>
              <a:t>2.74σ</a:t>
            </a:r>
            <a:r>
              <a:rPr lang="ja-JP" altLang="en-US" sz="2400" dirty="0" smtClean="0"/>
              <a:t>で</a:t>
            </a:r>
            <a:r>
              <a:rPr kumimoji="1" lang="ja-JP" altLang="en-US" sz="2400" dirty="0" smtClean="0"/>
              <a:t>対数正規分布になる傾向を示していることがわかる。</a:t>
            </a:r>
            <a:endParaRPr kumimoji="1" lang="en-US" altLang="ja-JP" sz="2400" dirty="0" smtClean="0"/>
          </a:p>
          <a:p>
            <a:r>
              <a:rPr lang="en-US" altLang="ja-JP" sz="2400" dirty="0" smtClean="0"/>
              <a:t>2.74σ</a:t>
            </a:r>
            <a:r>
              <a:rPr lang="ja-JP" altLang="en-US" sz="2400" dirty="0" smtClean="0"/>
              <a:t>以上の点で冪乗則が見られると予測する。</a:t>
            </a:r>
            <a:endParaRPr kumimoji="1" lang="en-US" altLang="ja-JP" sz="2400" dirty="0" smtClean="0"/>
          </a:p>
          <a:p>
            <a:endParaRPr kumimoji="1" lang="ja-JP" altLang="en-US" sz="2800" dirty="0"/>
          </a:p>
        </p:txBody>
      </p:sp>
      <p:pic>
        <p:nvPicPr>
          <p:cNvPr id="4" name="図 3" descr="taisuu.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854509"/>
            <a:ext cx="4524759" cy="2717356"/>
          </a:xfrm>
          <a:prstGeom prst="rect">
            <a:avLst/>
          </a:prstGeom>
        </p:spPr>
      </p:pic>
      <mc:AlternateContent xmlns:mc="http://schemas.openxmlformats.org/markup-compatibility/2006" xmlns:a14="http://schemas.microsoft.com/office/drawing/2010/main">
        <mc:Choice Requires="a14">
          <p:sp>
            <p:nvSpPr>
              <p:cNvPr id="5" name="テキスト ボックス 4"/>
              <p:cNvSpPr txBox="1"/>
              <p:nvPr/>
            </p:nvSpPr>
            <p:spPr>
              <a:xfrm>
                <a:off x="5497286" y="4517571"/>
                <a:ext cx="2884714" cy="14773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ja-JP" dirty="0" smtClean="0"/>
                  <a:t>←</a:t>
                </a:r>
                <a:r>
                  <a:rPr lang="ja-JP" altLang="en-US" dirty="0" smtClean="0"/>
                  <a:t>　図</a:t>
                </a:r>
                <a:r>
                  <a:rPr lang="en-US" altLang="ja-JP" dirty="0" smtClean="0"/>
                  <a:t>7</a:t>
                </a:r>
              </a:p>
              <a:p>
                <a:r>
                  <a:rPr kumimoji="1" lang="ja-JP" altLang="en-US" dirty="0" smtClean="0"/>
                  <a:t>横軸</a:t>
                </a:r>
                <a:r>
                  <a:rPr kumimoji="1" lang="en-US" altLang="ja-JP" dirty="0" smtClean="0"/>
                  <a:t>:</a:t>
                </a:r>
                <a:r>
                  <a:rPr kumimoji="1" lang="ja-JP" altLang="en-US" dirty="0" smtClean="0"/>
                  <a:t>確率変数</a:t>
                </a:r>
                <a:endParaRPr kumimoji="1" lang="en-US" altLang="ja-JP" dirty="0" smtClean="0"/>
              </a:p>
              <a:p>
                <a:r>
                  <a:rPr lang="ja-JP" altLang="en-US" dirty="0" smtClean="0"/>
                  <a:t>縦軸</a:t>
                </a:r>
                <a:r>
                  <a:rPr lang="en-US" altLang="ja-JP" dirty="0" smtClean="0"/>
                  <a:t>:</a:t>
                </a:r>
                <a14:m>
                  <m:oMath xmlns:m="http://schemas.openxmlformats.org/officeDocument/2006/math">
                    <m:func>
                      <m:funcPr>
                        <m:ctrlPr>
                          <a:rPr lang="en-US" altLang="ja-JP" b="0" i="1" smtClean="0">
                            <a:latin typeface="Cambria Math" panose="02040503050406030204" pitchFamily="18" charset="0"/>
                          </a:rPr>
                        </m:ctrlPr>
                      </m:funcPr>
                      <m:fName>
                        <m:sSub>
                          <m:sSubPr>
                            <m:ctrlPr>
                              <a:rPr lang="en-US" altLang="ja-JP" b="0" i="1" smtClean="0">
                                <a:latin typeface="Cambria Math" panose="02040503050406030204" pitchFamily="18" charset="0"/>
                              </a:rPr>
                            </m:ctrlPr>
                          </m:sSubPr>
                          <m:e>
                            <m:r>
                              <m:rPr>
                                <m:sty m:val="p"/>
                              </m:rPr>
                              <a:rPr lang="en-US" altLang="ja-JP" b="0" i="0" smtClean="0">
                                <a:latin typeface="Cambria Math" panose="02040503050406030204" pitchFamily="18" charset="0"/>
                              </a:rPr>
                              <m:t>log</m:t>
                            </m:r>
                          </m:e>
                          <m:sub>
                            <m:r>
                              <a:rPr lang="en-US" altLang="ja-JP" b="0" i="1" smtClean="0">
                                <a:latin typeface="Cambria Math" panose="02040503050406030204" pitchFamily="18" charset="0"/>
                              </a:rPr>
                              <m:t>10</m:t>
                            </m:r>
                          </m:sub>
                        </m:sSub>
                      </m:fName>
                      <m:e>
                        <m:r>
                          <a:rPr lang="ja-JP" altLang="en-US" i="1">
                            <a:latin typeface="Cambria Math" panose="02040503050406030204" pitchFamily="18" charset="0"/>
                          </a:rPr>
                          <m:t>頻度</m:t>
                        </m:r>
                        <m:r>
                          <a:rPr lang="ja-JP" altLang="en-US" i="1" smtClean="0">
                            <a:latin typeface="Cambria Math" panose="02040503050406030204" pitchFamily="18" charset="0"/>
                          </a:rPr>
                          <m:t>確率</m:t>
                        </m:r>
                      </m:e>
                    </m:func>
                  </m:oMath>
                </a14:m>
                <a:endParaRPr lang="en-US" altLang="ja-JP" dirty="0" smtClean="0"/>
              </a:p>
              <a:p>
                <a:r>
                  <a:rPr lang="en-US" altLang="ja-JP" dirty="0"/>
                  <a:t>b</a:t>
                </a:r>
                <a:r>
                  <a:rPr kumimoji="1" lang="en-US" altLang="ja-JP" dirty="0" smtClean="0"/>
                  <a:t>in(</a:t>
                </a:r>
                <a:r>
                  <a:rPr kumimoji="1" lang="ja-JP" altLang="en-US" dirty="0" smtClean="0"/>
                  <a:t>青線</a:t>
                </a:r>
                <a:r>
                  <a:rPr kumimoji="1" lang="en-US" altLang="ja-JP" dirty="0" smtClean="0"/>
                  <a:t>):</a:t>
                </a:r>
                <a:r>
                  <a:rPr kumimoji="1" lang="ja-JP" altLang="en-US" dirty="0" smtClean="0"/>
                  <a:t>実データ</a:t>
                </a:r>
                <a:endParaRPr kumimoji="1" lang="en-US" altLang="ja-JP" dirty="0" smtClean="0"/>
              </a:p>
              <a:p>
                <a:r>
                  <a:rPr lang="en-US" altLang="ja-JP" dirty="0"/>
                  <a:t>b</a:t>
                </a:r>
                <a:r>
                  <a:rPr lang="en-US" altLang="ja-JP" dirty="0" smtClean="0"/>
                  <a:t>in2(</a:t>
                </a:r>
                <a:r>
                  <a:rPr lang="ja-JP" altLang="en-US" dirty="0" smtClean="0"/>
                  <a:t>赤線</a:t>
                </a:r>
                <a:r>
                  <a:rPr lang="en-US" altLang="ja-JP" dirty="0" smtClean="0"/>
                  <a:t>):</a:t>
                </a:r>
                <a:r>
                  <a:rPr lang="ja-JP" altLang="en-US" dirty="0" smtClean="0"/>
                  <a:t>ガウス分布</a:t>
                </a:r>
                <a:endParaRPr lang="en-US" altLang="ja-JP" dirty="0" smtClean="0"/>
              </a:p>
            </p:txBody>
          </p:sp>
        </mc:Choice>
        <mc:Fallback xmlns="">
          <p:sp>
            <p:nvSpPr>
              <p:cNvPr id="5" name="テキスト ボックス 4"/>
              <p:cNvSpPr txBox="1">
                <a:spLocks noRot="1" noChangeAspect="1" noMove="1" noResize="1" noEditPoints="1" noAdjustHandles="1" noChangeArrowheads="1" noChangeShapeType="1" noTextEdit="1"/>
              </p:cNvSpPr>
              <p:nvPr/>
            </p:nvSpPr>
            <p:spPr>
              <a:xfrm>
                <a:off x="5497286" y="4517571"/>
                <a:ext cx="2884714" cy="1477328"/>
              </a:xfrm>
              <a:prstGeom prst="rect">
                <a:avLst/>
              </a:prstGeom>
              <a:blipFill rotWithShape="0">
                <a:blip r:embed="rId4"/>
                <a:stretch>
                  <a:fillRect l="-1468" t="-2439" b="-5285"/>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42553519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日経平均株価による冪乗則</a:t>
            </a:r>
            <a:r>
              <a:rPr lang="en-US" altLang="ja-JP" dirty="0" smtClean="0"/>
              <a:t>(3)</a:t>
            </a:r>
            <a:endParaRPr kumimoji="1" lang="ja-JP" altLang="en-US" dirty="0"/>
          </a:p>
        </p:txBody>
      </p:sp>
      <p:sp>
        <p:nvSpPr>
          <p:cNvPr id="3" name="コンテンツ プレースホルダー 2"/>
          <p:cNvSpPr>
            <a:spLocks noGrp="1"/>
          </p:cNvSpPr>
          <p:nvPr>
            <p:ph idx="1"/>
          </p:nvPr>
        </p:nvSpPr>
        <p:spPr/>
        <p:txBody>
          <a:bodyPr/>
          <a:lstStyle/>
          <a:p>
            <a:r>
              <a:rPr lang="ja-JP" altLang="en-US" dirty="0" smtClean="0"/>
              <a:t>図</a:t>
            </a:r>
            <a:r>
              <a:rPr lang="en-US" altLang="ja-JP" dirty="0" smtClean="0"/>
              <a:t>6</a:t>
            </a:r>
            <a:r>
              <a:rPr lang="ja-JP" altLang="en-US" dirty="0" smtClean="0"/>
              <a:t>の両軸の対数を取り、</a:t>
            </a:r>
            <a:r>
              <a:rPr lang="en-US" altLang="ja-JP" dirty="0" smtClean="0"/>
              <a:t>2.74σ</a:t>
            </a:r>
            <a:r>
              <a:rPr lang="ja-JP" altLang="en-US" dirty="0" smtClean="0"/>
              <a:t>以上で表したのが図</a:t>
            </a:r>
            <a:r>
              <a:rPr lang="en-US" altLang="ja-JP" dirty="0" smtClean="0"/>
              <a:t>8</a:t>
            </a:r>
            <a:r>
              <a:rPr lang="ja-JP" altLang="en-US" dirty="0" smtClean="0"/>
              <a:t>となる。</a:t>
            </a:r>
            <a:endParaRPr lang="en-US" altLang="ja-JP" dirty="0" smtClean="0"/>
          </a:p>
          <a:p>
            <a:r>
              <a:rPr kumimoji="1" lang="ja-JP" altLang="en-US" dirty="0" smtClean="0"/>
              <a:t>これにより、傾き</a:t>
            </a:r>
            <a:r>
              <a:rPr kumimoji="1" lang="en-US" altLang="ja-JP" dirty="0" smtClean="0"/>
              <a:t>-2.071</a:t>
            </a:r>
            <a:r>
              <a:rPr kumimoji="1" lang="ja-JP" altLang="en-US" dirty="0" smtClean="0"/>
              <a:t>の冪関数を得る事ができた。</a:t>
            </a:r>
            <a:endParaRPr kumimoji="1" lang="ja-JP" altLang="en-US" dirty="0"/>
          </a:p>
        </p:txBody>
      </p:sp>
      <p:pic>
        <p:nvPicPr>
          <p:cNvPr id="4" name="図 3" descr="log27430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7857" y="3852751"/>
            <a:ext cx="3517899" cy="2619712"/>
          </a:xfrm>
          <a:prstGeom prst="rect">
            <a:avLst/>
          </a:prstGeom>
        </p:spPr>
      </p:pic>
      <mc:AlternateContent xmlns:mc="http://schemas.openxmlformats.org/markup-compatibility/2006" xmlns:a14="http://schemas.microsoft.com/office/drawing/2010/main">
        <mc:Choice Requires="a14">
          <p:sp>
            <p:nvSpPr>
              <p:cNvPr id="5" name="テキスト ボックス 4"/>
              <p:cNvSpPr txBox="1"/>
              <p:nvPr/>
            </p:nvSpPr>
            <p:spPr>
              <a:xfrm>
                <a:off x="4862286" y="4197465"/>
                <a:ext cx="3824514" cy="175432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dirty="0" smtClean="0"/>
                  <a:t>← </a:t>
                </a:r>
                <a:r>
                  <a:rPr kumimoji="1" lang="ja-JP" altLang="en-US" dirty="0" smtClean="0"/>
                  <a:t>図</a:t>
                </a:r>
                <a:r>
                  <a:rPr kumimoji="1" lang="en-US" altLang="ja-JP" dirty="0" smtClean="0"/>
                  <a:t>8</a:t>
                </a:r>
              </a:p>
              <a:p>
                <a:r>
                  <a:rPr lang="ja-JP" altLang="en-US" dirty="0" smtClean="0"/>
                  <a:t>横軸</a:t>
                </a:r>
                <a:r>
                  <a:rPr lang="en-US" altLang="ja-JP" dirty="0" smtClean="0"/>
                  <a:t>:</a:t>
                </a:r>
                <a14:m>
                  <m:oMath xmlns:m="http://schemas.openxmlformats.org/officeDocument/2006/math">
                    <m:func>
                      <m:funcPr>
                        <m:ctrlPr>
                          <a:rPr lang="en-US" altLang="ja-JP" b="0" i="1" smtClean="0">
                            <a:latin typeface="Cambria Math" panose="02040503050406030204" pitchFamily="18" charset="0"/>
                          </a:rPr>
                        </m:ctrlPr>
                      </m:funcPr>
                      <m:fName>
                        <m:sSub>
                          <m:sSubPr>
                            <m:ctrlPr>
                              <a:rPr lang="en-US" altLang="ja-JP" b="0" i="1" smtClean="0">
                                <a:latin typeface="Cambria Math" panose="02040503050406030204" pitchFamily="18" charset="0"/>
                              </a:rPr>
                            </m:ctrlPr>
                          </m:sSubPr>
                          <m:e>
                            <m:r>
                              <m:rPr>
                                <m:sty m:val="p"/>
                              </m:rPr>
                              <a:rPr lang="en-US" altLang="ja-JP" b="0" i="0" smtClean="0">
                                <a:latin typeface="Cambria Math" panose="02040503050406030204" pitchFamily="18" charset="0"/>
                              </a:rPr>
                              <m:t>log</m:t>
                            </m:r>
                          </m:e>
                          <m:sub>
                            <m:r>
                              <a:rPr lang="en-US" altLang="ja-JP" b="0" i="1" smtClean="0">
                                <a:latin typeface="Cambria Math" panose="02040503050406030204" pitchFamily="18" charset="0"/>
                              </a:rPr>
                              <m:t>10</m:t>
                            </m:r>
                          </m:sub>
                        </m:sSub>
                      </m:fName>
                      <m:e>
                        <m:r>
                          <m:rPr>
                            <m:sty m:val="p"/>
                          </m:rPr>
                          <a:rPr lang="en-US" altLang="ja-JP" i="1">
                            <a:latin typeface="Cambria Math" panose="02040503050406030204" pitchFamily="18" charset="0"/>
                          </a:rPr>
                          <m:t>σ</m:t>
                        </m:r>
                      </m:e>
                    </m:func>
                  </m:oMath>
                </a14:m>
                <a:endParaRPr lang="en-US" altLang="ja-JP" dirty="0" smtClean="0"/>
              </a:p>
              <a:p>
                <a:r>
                  <a:rPr kumimoji="1" lang="ja-JP" altLang="en-US" dirty="0" smtClean="0"/>
                  <a:t>縦軸</a:t>
                </a:r>
                <a:r>
                  <a:rPr kumimoji="1" lang="en-US" altLang="ja-JP" dirty="0" smtClean="0"/>
                  <a:t>:</a:t>
                </a:r>
                <a14:m>
                  <m:oMath xmlns:m="http://schemas.openxmlformats.org/officeDocument/2006/math">
                    <m:func>
                      <m:funcPr>
                        <m:ctrlPr>
                          <a:rPr kumimoji="1" lang="en-US" altLang="ja-JP" b="0" i="1" smtClean="0">
                            <a:latin typeface="Cambria Math" panose="02040503050406030204" pitchFamily="18" charset="0"/>
                          </a:rPr>
                        </m:ctrlPr>
                      </m:funcPr>
                      <m:fName>
                        <m:sSub>
                          <m:sSubPr>
                            <m:ctrlPr>
                              <a:rPr kumimoji="1" lang="en-US" altLang="ja-JP" b="0" i="1" smtClean="0">
                                <a:latin typeface="Cambria Math" panose="02040503050406030204" pitchFamily="18" charset="0"/>
                              </a:rPr>
                            </m:ctrlPr>
                          </m:sSubPr>
                          <m:e>
                            <m:r>
                              <m:rPr>
                                <m:sty m:val="p"/>
                              </m:rPr>
                              <a:rPr kumimoji="1" lang="en-US" altLang="ja-JP" b="0" i="0" smtClean="0">
                                <a:latin typeface="Cambria Math" panose="02040503050406030204" pitchFamily="18" charset="0"/>
                              </a:rPr>
                              <m:t>log</m:t>
                            </m:r>
                          </m:e>
                          <m:sub>
                            <m:r>
                              <a:rPr kumimoji="1" lang="en-US" altLang="ja-JP" b="0" i="1" smtClean="0">
                                <a:latin typeface="Cambria Math" panose="02040503050406030204" pitchFamily="18" charset="0"/>
                              </a:rPr>
                              <m:t>10</m:t>
                            </m:r>
                          </m:sub>
                        </m:sSub>
                      </m:fName>
                      <m:e>
                        <m:r>
                          <a:rPr lang="ja-JP" altLang="en-US" i="1">
                            <a:latin typeface="Cambria Math" panose="02040503050406030204" pitchFamily="18" charset="0"/>
                          </a:rPr>
                          <m:t>累積</m:t>
                        </m:r>
                        <m:r>
                          <a:rPr lang="ja-JP" altLang="en-US" i="1" smtClean="0">
                            <a:latin typeface="Cambria Math" panose="02040503050406030204" pitchFamily="18" charset="0"/>
                          </a:rPr>
                          <m:t>確</m:t>
                        </m:r>
                        <m:r>
                          <a:rPr lang="ja-JP" altLang="en-US" i="1">
                            <a:latin typeface="Cambria Math" panose="02040503050406030204" pitchFamily="18" charset="0"/>
                          </a:rPr>
                          <m:t>率</m:t>
                        </m:r>
                      </m:e>
                    </m:func>
                  </m:oMath>
                </a14:m>
                <a:endParaRPr kumimoji="1" lang="en-US" altLang="ja-JP" b="0" dirty="0" smtClean="0"/>
              </a:p>
              <a:p>
                <a:endParaRPr lang="en-US" altLang="ja-JP" dirty="0"/>
              </a:p>
              <a:p>
                <a:r>
                  <a:rPr kumimoji="1" lang="ja-JP" altLang="en-US" dirty="0" smtClean="0"/>
                  <a:t>線形近似式</a:t>
                </a:r>
                <a:r>
                  <a:rPr kumimoji="1" lang="en-US" altLang="ja-JP" dirty="0" smtClean="0"/>
                  <a:t>:y=-2.071x+1.201</a:t>
                </a:r>
              </a:p>
              <a:p>
                <a:r>
                  <a:rPr lang="ja-JP" altLang="en-US" dirty="0" smtClean="0"/>
                  <a:t>最小二乗法での誤差</a:t>
                </a:r>
                <a14:m>
                  <m:oMath xmlns:m="http://schemas.openxmlformats.org/officeDocument/2006/math">
                    <m:sSup>
                      <m:sSupPr>
                        <m:ctrlPr>
                          <a:rPr lang="en-US" altLang="ja-JP" b="0" i="1" smtClean="0">
                            <a:latin typeface="Cambria Math" panose="02040503050406030204" pitchFamily="18" charset="0"/>
                          </a:rPr>
                        </m:ctrlPr>
                      </m:sSupPr>
                      <m:e>
                        <m:r>
                          <a:rPr lang="en-US" altLang="ja-JP" b="0" i="1" smtClean="0">
                            <a:latin typeface="Cambria Math" panose="02040503050406030204" pitchFamily="18" charset="0"/>
                          </a:rPr>
                          <m:t>𝑅</m:t>
                        </m:r>
                      </m:e>
                      <m:sup>
                        <m:r>
                          <a:rPr lang="en-US" altLang="ja-JP" b="0" i="1" smtClean="0">
                            <a:latin typeface="Cambria Math" panose="02040503050406030204" pitchFamily="18" charset="0"/>
                          </a:rPr>
                          <m:t>2</m:t>
                        </m:r>
                      </m:sup>
                    </m:sSup>
                  </m:oMath>
                </a14:m>
                <a:r>
                  <a:rPr lang="en-US" altLang="ja-JP" dirty="0" smtClean="0"/>
                  <a:t>=0.9364</a:t>
                </a:r>
                <a:endParaRPr kumimoji="1" lang="ja-JP" altLang="en-US" dirty="0"/>
              </a:p>
            </p:txBody>
          </p:sp>
        </mc:Choice>
        <mc:Fallback xmlns="">
          <p:sp>
            <p:nvSpPr>
              <p:cNvPr id="5" name="テキスト ボックス 4"/>
              <p:cNvSpPr txBox="1">
                <a:spLocks noRot="1" noChangeAspect="1" noMove="1" noResize="1" noEditPoints="1" noAdjustHandles="1" noChangeArrowheads="1" noChangeShapeType="1" noTextEdit="1"/>
              </p:cNvSpPr>
              <p:nvPr/>
            </p:nvSpPr>
            <p:spPr>
              <a:xfrm>
                <a:off x="4862286" y="4197465"/>
                <a:ext cx="3824514" cy="1754326"/>
              </a:xfrm>
              <a:prstGeom prst="rect">
                <a:avLst/>
              </a:prstGeom>
              <a:blipFill rotWithShape="0">
                <a:blip r:embed="rId4"/>
                <a:stretch>
                  <a:fillRect l="-1109" t="-2405" b="-4467"/>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4979422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任天堂株価による冪乗則</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日経平均株価と同じ手法を使う。</a:t>
            </a:r>
            <a:endParaRPr kumimoji="1" lang="en-US" altLang="ja-JP" dirty="0" smtClean="0"/>
          </a:p>
          <a:p>
            <a:endParaRPr lang="en-US" altLang="ja-JP" dirty="0"/>
          </a:p>
          <a:p>
            <a:r>
              <a:rPr kumimoji="1" lang="ja-JP" altLang="ja-JP" dirty="0" smtClean="0"/>
              <a:t>2</a:t>
            </a:r>
            <a:r>
              <a:rPr kumimoji="1" lang="en-US" altLang="ja-JP" dirty="0" smtClean="0"/>
              <a:t>.67σ</a:t>
            </a:r>
            <a:r>
              <a:rPr kumimoji="1" lang="ja-JP" altLang="en-US" dirty="0" smtClean="0"/>
              <a:t>以上で冪が見られると確認した。</a:t>
            </a:r>
            <a:endParaRPr kumimoji="1" lang="en-US" altLang="ja-JP" dirty="0" smtClean="0"/>
          </a:p>
          <a:p>
            <a:endParaRPr lang="en-US" altLang="ja-JP" dirty="0"/>
          </a:p>
          <a:p>
            <a:r>
              <a:rPr kumimoji="1" lang="ja-JP" altLang="en-US" dirty="0" smtClean="0"/>
              <a:t>冪関数の傾きは</a:t>
            </a:r>
            <a:r>
              <a:rPr kumimoji="1" lang="en-US" altLang="ja-JP" dirty="0" smtClean="0"/>
              <a:t>-2.7076</a:t>
            </a:r>
            <a:r>
              <a:rPr kumimoji="1" lang="ja-JP" altLang="en-US" dirty="0" smtClean="0"/>
              <a:t>となった。</a:t>
            </a:r>
            <a:endParaRPr kumimoji="1" lang="en-US" altLang="ja-JP" dirty="0" smtClean="0"/>
          </a:p>
          <a:p>
            <a:endParaRPr lang="en-US" altLang="ja-JP" dirty="0"/>
          </a:p>
          <a:p>
            <a:endParaRPr kumimoji="1" lang="ja-JP" altLang="en-US" dirty="0"/>
          </a:p>
        </p:txBody>
      </p:sp>
    </p:spTree>
    <p:extLst>
      <p:ext uri="{BB962C8B-B14F-4D97-AF65-F5344CB8AC3E}">
        <p14:creationId xmlns:p14="http://schemas.microsoft.com/office/powerpoint/2010/main" val="13975151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まとめ</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kumimoji="1" lang="ja-JP" altLang="en-US" dirty="0" smtClean="0"/>
              <a:t>確率過程を用いて、株価の</a:t>
            </a:r>
            <a:r>
              <a:rPr kumimoji="1" lang="en-US" altLang="ja-JP" dirty="0" smtClean="0"/>
              <a:t>1</a:t>
            </a:r>
            <a:r>
              <a:rPr kumimoji="1" lang="ja-JP" altLang="en-US" dirty="0" smtClean="0"/>
              <a:t>日ごとの変動が確率的に働くものか若しくは付加的ノイズ項として働いたものかを確認できた</a:t>
            </a:r>
            <a:r>
              <a:rPr kumimoji="1" lang="ja-JP" altLang="en-US" dirty="0" smtClean="0"/>
              <a:t>。</a:t>
            </a:r>
            <a:endParaRPr kumimoji="1" lang="en-US" altLang="ja-JP" dirty="0" smtClean="0"/>
          </a:p>
          <a:p>
            <a:r>
              <a:rPr lang="ja-JP" altLang="en-US" dirty="0" smtClean="0"/>
              <a:t>このような解析を行うことで今後の株価変動の激しさの表現や付加ノイズ項を特定することに有能である。</a:t>
            </a:r>
            <a:endParaRPr kumimoji="1" lang="en-US" altLang="ja-JP" dirty="0" smtClean="0"/>
          </a:p>
          <a:p>
            <a:endParaRPr lang="en-US" altLang="ja-JP" dirty="0"/>
          </a:p>
          <a:p>
            <a:r>
              <a:rPr kumimoji="1" lang="ja-JP" altLang="en-US" dirty="0" smtClean="0"/>
              <a:t>冪乗則に関しては累積確率の</a:t>
            </a:r>
            <a:r>
              <a:rPr kumimoji="1" lang="en-US" altLang="ja-JP" dirty="0" err="1" smtClean="0"/>
              <a:t>σ</a:t>
            </a:r>
            <a:r>
              <a:rPr kumimoji="1" lang="ja-JP" altLang="en-US" dirty="0" smtClean="0"/>
              <a:t>の末端で冪関数が確認することができた。</a:t>
            </a:r>
            <a:endParaRPr kumimoji="1" lang="ja-JP" altLang="en-US" dirty="0"/>
          </a:p>
        </p:txBody>
      </p:sp>
    </p:spTree>
    <p:extLst>
      <p:ext uri="{BB962C8B-B14F-4D97-AF65-F5344CB8AC3E}">
        <p14:creationId xmlns:p14="http://schemas.microsoft.com/office/powerpoint/2010/main" val="13209924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spTree>
    <p:extLst>
      <p:ext uri="{BB962C8B-B14F-4D97-AF65-F5344CB8AC3E}">
        <p14:creationId xmlns:p14="http://schemas.microsoft.com/office/powerpoint/2010/main" val="23451581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任天堂確率変数</a:t>
            </a:r>
            <a:endParaRPr kumimoji="1" lang="ja-JP" altLang="en-US" dirty="0"/>
          </a:p>
        </p:txBody>
      </p:sp>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8711" y="1417638"/>
            <a:ext cx="6626578" cy="4997348"/>
          </a:xfrm>
        </p:spPr>
      </p:pic>
    </p:spTree>
    <p:extLst>
      <p:ext uri="{BB962C8B-B14F-4D97-AF65-F5344CB8AC3E}">
        <p14:creationId xmlns:p14="http://schemas.microsoft.com/office/powerpoint/2010/main" val="18591385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任天堂ふるまい</a:t>
            </a:r>
            <a:endParaRPr kumimoji="1" lang="ja-JP" altLang="en-US" dirty="0"/>
          </a:p>
        </p:txBody>
      </p:sp>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22702" y="1665727"/>
            <a:ext cx="7381875" cy="4454951"/>
          </a:xfrm>
        </p:spPr>
      </p:pic>
    </p:spTree>
    <p:extLst>
      <p:ext uri="{BB962C8B-B14F-4D97-AF65-F5344CB8AC3E}">
        <p14:creationId xmlns:p14="http://schemas.microsoft.com/office/powerpoint/2010/main" val="37513650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任天堂冪</a:t>
            </a:r>
            <a:r>
              <a:rPr kumimoji="1" lang="en-US" altLang="ja-JP" dirty="0" smtClean="0"/>
              <a:t>(1)</a:t>
            </a:r>
            <a:endParaRPr kumimoji="1" lang="ja-JP" altLang="en-US" dirty="0"/>
          </a:p>
        </p:txBody>
      </p:sp>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28957" y="1600200"/>
            <a:ext cx="6161975" cy="5150157"/>
          </a:xfrm>
        </p:spPr>
      </p:pic>
    </p:spTree>
    <p:extLst>
      <p:ext uri="{BB962C8B-B14F-4D97-AF65-F5344CB8AC3E}">
        <p14:creationId xmlns:p14="http://schemas.microsoft.com/office/powerpoint/2010/main" val="2486268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本研究の目的</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kumimoji="1" lang="ja-JP" altLang="en-US" dirty="0" smtClean="0"/>
              <a:t>確率過程を用い日経平均株価と任天堂株価の変動について解析する。</a:t>
            </a:r>
            <a:endParaRPr kumimoji="1" lang="en-US" altLang="ja-JP" dirty="0" smtClean="0"/>
          </a:p>
          <a:p>
            <a:endParaRPr lang="en-US" altLang="ja-JP" dirty="0"/>
          </a:p>
          <a:p>
            <a:r>
              <a:rPr lang="ja-JP" altLang="en-US" dirty="0"/>
              <a:t>株価</a:t>
            </a:r>
            <a:r>
              <a:rPr kumimoji="1" lang="ja-JP" altLang="en-US" dirty="0" smtClean="0"/>
              <a:t>変動で</a:t>
            </a:r>
            <a:r>
              <a:rPr lang="ja-JP" altLang="en-US" dirty="0" smtClean="0"/>
              <a:t>急激に上下する付加ノイズについて解析する</a:t>
            </a:r>
            <a:r>
              <a:rPr kumimoji="1" lang="ja-JP" altLang="en-US" dirty="0" smtClean="0"/>
              <a:t>。</a:t>
            </a:r>
            <a:endParaRPr kumimoji="1" lang="en-US" altLang="ja-JP" dirty="0" smtClean="0"/>
          </a:p>
          <a:p>
            <a:endParaRPr lang="en-US" altLang="ja-JP" dirty="0"/>
          </a:p>
          <a:p>
            <a:r>
              <a:rPr kumimoji="1" lang="ja-JP" altLang="en-US" dirty="0" smtClean="0"/>
              <a:t>自然現象及び社会現象によく現れる冪乗則について今回扱うモデルにも冪乗則が現れるかを確認する。</a:t>
            </a:r>
            <a:endParaRPr kumimoji="1" lang="ja-JP" altLang="en-US" dirty="0"/>
          </a:p>
        </p:txBody>
      </p:sp>
    </p:spTree>
    <p:extLst>
      <p:ext uri="{BB962C8B-B14F-4D97-AF65-F5344CB8AC3E}">
        <p14:creationId xmlns:p14="http://schemas.microsoft.com/office/powerpoint/2010/main" val="1198894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任天堂冪</a:t>
            </a:r>
            <a:r>
              <a:rPr kumimoji="1" lang="en-US" altLang="ja-JP" dirty="0" smtClean="0"/>
              <a:t>(2)</a:t>
            </a:r>
            <a:endParaRPr kumimoji="1" lang="ja-JP" altLang="en-US" dirty="0"/>
          </a:p>
        </p:txBody>
      </p:sp>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3679" y="1855169"/>
            <a:ext cx="6996642" cy="4450161"/>
          </a:xfrm>
        </p:spPr>
      </p:pic>
    </p:spTree>
    <p:extLst>
      <p:ext uri="{BB962C8B-B14F-4D97-AF65-F5344CB8AC3E}">
        <p14:creationId xmlns:p14="http://schemas.microsoft.com/office/powerpoint/2010/main" val="3521924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確率過程とは</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時間</a:t>
            </a:r>
            <a:r>
              <a:rPr kumimoji="1" lang="en-US" altLang="ja-JP" dirty="0" smtClean="0"/>
              <a:t>t</a:t>
            </a:r>
            <a:r>
              <a:rPr kumimoji="1" lang="ja-JP" altLang="en-US" dirty="0" smtClean="0"/>
              <a:t>とともに確率的に変動することを確率過程という。</a:t>
            </a:r>
            <a:endParaRPr kumimoji="1" lang="en-US" altLang="ja-JP" dirty="0" smtClean="0"/>
          </a:p>
          <a:p>
            <a:pPr lvl="0"/>
            <a:r>
              <a:rPr lang="ja-JP" altLang="ja-JP" dirty="0"/>
              <a:t>本研究で</a:t>
            </a:r>
            <a:r>
              <a:rPr lang="ja-JP" altLang="ja-JP" dirty="0" smtClean="0"/>
              <a:t>は</a:t>
            </a:r>
            <a:r>
              <a:rPr lang="ja-JP" altLang="en-US" dirty="0" smtClean="0"/>
              <a:t>株価について</a:t>
            </a:r>
            <a:r>
              <a:rPr lang="ja-JP" altLang="ja-JP" dirty="0" smtClean="0"/>
              <a:t>ある日の終値</a:t>
            </a:r>
            <a:r>
              <a:rPr lang="en-US" altLang="ja-JP" i="1" dirty="0"/>
              <a:t> </a:t>
            </a:r>
            <a:r>
              <a:rPr lang="en-US" altLang="ja-JP" i="1" dirty="0" smtClean="0"/>
              <a:t>   </a:t>
            </a:r>
            <a:r>
              <a:rPr lang="ja-JP" altLang="ja-JP" dirty="0" smtClean="0"/>
              <a:t>と</a:t>
            </a:r>
            <a:r>
              <a:rPr lang="ja-JP" altLang="ja-JP" dirty="0"/>
              <a:t>翌日の</a:t>
            </a:r>
            <a:r>
              <a:rPr lang="ja-JP" altLang="ja-JP" dirty="0" smtClean="0"/>
              <a:t>終値</a:t>
            </a:r>
            <a:r>
              <a:rPr lang="en-US" altLang="ja-JP" dirty="0" smtClean="0"/>
              <a:t>  </a:t>
            </a:r>
            <a:r>
              <a:rPr lang="ja-JP" altLang="en-US" dirty="0" smtClean="0"/>
              <a:t>　</a:t>
            </a:r>
            <a:r>
              <a:rPr lang="ja-JP" altLang="ja-JP" dirty="0" smtClean="0"/>
              <a:t>が</a:t>
            </a:r>
            <a:r>
              <a:rPr lang="ja-JP" altLang="ja-JP" dirty="0"/>
              <a:t>式</a:t>
            </a:r>
            <a:r>
              <a:rPr lang="en-US" altLang="ja-JP" dirty="0"/>
              <a:t>(1</a:t>
            </a:r>
            <a:r>
              <a:rPr lang="en-US" altLang="ja-JP" dirty="0" smtClean="0"/>
              <a:t>)</a:t>
            </a:r>
            <a:r>
              <a:rPr lang="ja-JP" altLang="en-US" dirty="0" smtClean="0"/>
              <a:t>で</a:t>
            </a:r>
            <a:r>
              <a:rPr lang="ja-JP" altLang="ja-JP" dirty="0" smtClean="0"/>
              <a:t>表される</a:t>
            </a:r>
            <a:r>
              <a:rPr lang="ja-JP" altLang="ja-JP" dirty="0"/>
              <a:t>と設定し解析を行う</a:t>
            </a:r>
            <a:r>
              <a:rPr lang="ja-JP" altLang="ja-JP" dirty="0" smtClean="0"/>
              <a:t>。</a:t>
            </a:r>
            <a:endParaRPr lang="ja-JP" altLang="ja-JP" dirty="0"/>
          </a:p>
        </p:txBody>
      </p:sp>
      <p:graphicFrame>
        <p:nvGraphicFramePr>
          <p:cNvPr id="4" name="オブジェクト 3"/>
          <p:cNvGraphicFramePr>
            <a:graphicFrameLocks noChangeAspect="1"/>
          </p:cNvGraphicFramePr>
          <p:nvPr>
            <p:extLst>
              <p:ext uri="{D42A27DB-BD31-4B8C-83A1-F6EECF244321}">
                <p14:modId xmlns:p14="http://schemas.microsoft.com/office/powerpoint/2010/main" val="3325517969"/>
              </p:ext>
            </p:extLst>
          </p:nvPr>
        </p:nvGraphicFramePr>
        <p:xfrm>
          <a:off x="700441" y="4784908"/>
          <a:ext cx="2357437" cy="598488"/>
        </p:xfrm>
        <a:graphic>
          <a:graphicData uri="http://schemas.openxmlformats.org/presentationml/2006/ole">
            <mc:AlternateContent xmlns:mc="http://schemas.openxmlformats.org/markup-compatibility/2006">
              <mc:Choice xmlns:v="urn:schemas-microsoft-com:vml" Requires="v">
                <p:oleObj spid="_x0000_s1249" name="数式" r:id="rId4" imgW="850900" imgH="215900" progId="Equation.3">
                  <p:embed/>
                </p:oleObj>
              </mc:Choice>
              <mc:Fallback>
                <p:oleObj name="数式" r:id="rId4" imgW="850900" imgH="215900" progId="Equation.3">
                  <p:embed/>
                  <p:pic>
                    <p:nvPicPr>
                      <p:cNvPr id="0" name=""/>
                      <p:cNvPicPr/>
                      <p:nvPr/>
                    </p:nvPicPr>
                    <p:blipFill>
                      <a:blip r:embed="rId5"/>
                      <a:stretch>
                        <a:fillRect/>
                      </a:stretch>
                    </p:blipFill>
                    <p:spPr>
                      <a:xfrm>
                        <a:off x="700441" y="4784908"/>
                        <a:ext cx="2357437" cy="598488"/>
                      </a:xfrm>
                      <a:prstGeom prst="rect">
                        <a:avLst/>
                      </a:prstGeom>
                    </p:spPr>
                  </p:pic>
                </p:oleObj>
              </mc:Fallback>
            </mc:AlternateContent>
          </a:graphicData>
        </a:graphic>
      </p:graphicFrame>
      <p:graphicFrame>
        <p:nvGraphicFramePr>
          <p:cNvPr id="5" name="オブジェクト 4"/>
          <p:cNvGraphicFramePr>
            <a:graphicFrameLocks noChangeAspect="1"/>
          </p:cNvGraphicFramePr>
          <p:nvPr>
            <p:extLst>
              <p:ext uri="{D42A27DB-BD31-4B8C-83A1-F6EECF244321}">
                <p14:modId xmlns:p14="http://schemas.microsoft.com/office/powerpoint/2010/main" val="1798619850"/>
              </p:ext>
            </p:extLst>
          </p:nvPr>
        </p:nvGraphicFramePr>
        <p:xfrm>
          <a:off x="7512606" y="2658283"/>
          <a:ext cx="456154" cy="616510"/>
        </p:xfrm>
        <a:graphic>
          <a:graphicData uri="http://schemas.openxmlformats.org/presentationml/2006/ole">
            <mc:AlternateContent xmlns:mc="http://schemas.openxmlformats.org/markup-compatibility/2006">
              <mc:Choice xmlns:v="urn:schemas-microsoft-com:vml" Requires="v">
                <p:oleObj spid="_x0000_s1250" name="数式" r:id="rId6" imgW="152400" imgH="215900" progId="Equation.3">
                  <p:embed/>
                </p:oleObj>
              </mc:Choice>
              <mc:Fallback>
                <p:oleObj name="数式" r:id="rId6" imgW="152400" imgH="215900" progId="Equation.3">
                  <p:embed/>
                  <p:pic>
                    <p:nvPicPr>
                      <p:cNvPr id="0" name=""/>
                      <p:cNvPicPr/>
                      <p:nvPr/>
                    </p:nvPicPr>
                    <p:blipFill>
                      <a:blip r:embed="rId7"/>
                      <a:stretch>
                        <a:fillRect/>
                      </a:stretch>
                    </p:blipFill>
                    <p:spPr>
                      <a:xfrm>
                        <a:off x="7512606" y="2658283"/>
                        <a:ext cx="456154" cy="616510"/>
                      </a:xfrm>
                      <a:prstGeom prst="rect">
                        <a:avLst/>
                      </a:prstGeom>
                    </p:spPr>
                  </p:pic>
                </p:oleObj>
              </mc:Fallback>
            </mc:AlternateContent>
          </a:graphicData>
        </a:graphic>
      </p:graphicFrame>
      <p:graphicFrame>
        <p:nvGraphicFramePr>
          <p:cNvPr id="6" name="オブジェクト 5"/>
          <p:cNvGraphicFramePr>
            <a:graphicFrameLocks noChangeAspect="1"/>
          </p:cNvGraphicFramePr>
          <p:nvPr>
            <p:extLst>
              <p:ext uri="{D42A27DB-BD31-4B8C-83A1-F6EECF244321}">
                <p14:modId xmlns:p14="http://schemas.microsoft.com/office/powerpoint/2010/main" val="3238092476"/>
              </p:ext>
            </p:extLst>
          </p:nvPr>
        </p:nvGraphicFramePr>
        <p:xfrm>
          <a:off x="2935067" y="3186185"/>
          <a:ext cx="474227" cy="498366"/>
        </p:xfrm>
        <a:graphic>
          <a:graphicData uri="http://schemas.openxmlformats.org/presentationml/2006/ole">
            <mc:AlternateContent xmlns:mc="http://schemas.openxmlformats.org/markup-compatibility/2006">
              <mc:Choice xmlns:v="urn:schemas-microsoft-com:vml" Requires="v">
                <p:oleObj spid="_x0000_s1251" name="数式" r:id="rId8" imgW="228600" imgH="215900" progId="Equation.3">
                  <p:embed/>
                </p:oleObj>
              </mc:Choice>
              <mc:Fallback>
                <p:oleObj name="数式" r:id="rId8" imgW="228600" imgH="215900" progId="Equation.3">
                  <p:embed/>
                  <p:pic>
                    <p:nvPicPr>
                      <p:cNvPr id="0" name=""/>
                      <p:cNvPicPr/>
                      <p:nvPr/>
                    </p:nvPicPr>
                    <p:blipFill>
                      <a:blip r:embed="rId9"/>
                      <a:stretch>
                        <a:fillRect/>
                      </a:stretch>
                    </p:blipFill>
                    <p:spPr>
                      <a:xfrm>
                        <a:off x="2935067" y="3186185"/>
                        <a:ext cx="474227" cy="498366"/>
                      </a:xfrm>
                      <a:prstGeom prst="rect">
                        <a:avLst/>
                      </a:prstGeom>
                    </p:spPr>
                  </p:pic>
                </p:oleObj>
              </mc:Fallback>
            </mc:AlternateContent>
          </a:graphicData>
        </a:graphic>
      </p:graphicFrame>
      <p:sp>
        <p:nvSpPr>
          <p:cNvPr id="7" name="テキスト ボックス 6"/>
          <p:cNvSpPr txBox="1"/>
          <p:nvPr/>
        </p:nvSpPr>
        <p:spPr>
          <a:xfrm>
            <a:off x="4592304" y="4445239"/>
            <a:ext cx="3571067"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dirty="0" smtClean="0"/>
              <a:t>　 は確率変数、　　は付加ノイズ項</a:t>
            </a:r>
            <a:endParaRPr lang="en-US" altLang="ja-JP" dirty="0" smtClean="0"/>
          </a:p>
          <a:p>
            <a:endParaRPr lang="en-US" altLang="ja-JP" dirty="0" smtClean="0"/>
          </a:p>
          <a:p>
            <a:r>
              <a:rPr lang="ja-JP" altLang="en-US" dirty="0" smtClean="0"/>
              <a:t>　　　</a:t>
            </a:r>
            <a:r>
              <a:rPr lang="en-US" altLang="ja-JP" dirty="0" smtClean="0"/>
              <a:t>  </a:t>
            </a:r>
            <a:r>
              <a:rPr lang="ja-JP" altLang="en-US" dirty="0" smtClean="0"/>
              <a:t>なら</a:t>
            </a:r>
            <a:r>
              <a:rPr lang="en-US" altLang="ja-JP" dirty="0" err="1" smtClean="0"/>
              <a:t>Gibrat</a:t>
            </a:r>
            <a:r>
              <a:rPr lang="ja-JP" altLang="en-US" dirty="0" smtClean="0"/>
              <a:t>過程</a:t>
            </a:r>
            <a:endParaRPr lang="en-US" altLang="ja-JP" dirty="0"/>
          </a:p>
          <a:p>
            <a:r>
              <a:rPr lang="ja-JP" altLang="ja-JP" dirty="0"/>
              <a:t>　</a:t>
            </a:r>
            <a:r>
              <a:rPr lang="ja-JP" altLang="en-US" dirty="0" smtClean="0"/>
              <a:t>　</a:t>
            </a:r>
            <a:r>
              <a:rPr lang="en-US" altLang="ja-JP" dirty="0" smtClean="0"/>
              <a:t>     </a:t>
            </a:r>
            <a:r>
              <a:rPr lang="ja-JP" altLang="en-US" dirty="0" smtClean="0"/>
              <a:t>なら</a:t>
            </a:r>
            <a:r>
              <a:rPr lang="en-US" altLang="ja-JP" dirty="0" err="1" smtClean="0"/>
              <a:t>Kesten</a:t>
            </a:r>
            <a:r>
              <a:rPr lang="ja-JP" altLang="en-US" dirty="0" smtClean="0"/>
              <a:t>過程と呼ばれる。</a:t>
            </a:r>
            <a:endParaRPr lang="en-US" altLang="ja-JP" dirty="0" smtClean="0"/>
          </a:p>
        </p:txBody>
      </p:sp>
      <p:graphicFrame>
        <p:nvGraphicFramePr>
          <p:cNvPr id="8" name="オブジェクト 7"/>
          <p:cNvGraphicFramePr>
            <a:graphicFrameLocks noChangeAspect="1"/>
          </p:cNvGraphicFramePr>
          <p:nvPr>
            <p:extLst>
              <p:ext uri="{D42A27DB-BD31-4B8C-83A1-F6EECF244321}">
                <p14:modId xmlns:p14="http://schemas.microsoft.com/office/powerpoint/2010/main" val="3852016215"/>
              </p:ext>
            </p:extLst>
          </p:nvPr>
        </p:nvGraphicFramePr>
        <p:xfrm>
          <a:off x="4570413" y="4430469"/>
          <a:ext cx="313260" cy="443785"/>
        </p:xfrm>
        <a:graphic>
          <a:graphicData uri="http://schemas.openxmlformats.org/presentationml/2006/ole">
            <mc:AlternateContent xmlns:mc="http://schemas.openxmlformats.org/markup-compatibility/2006">
              <mc:Choice xmlns:v="urn:schemas-microsoft-com:vml" Requires="v">
                <p:oleObj spid="_x0000_s1252" name="数式" r:id="rId10" imgW="152400" imgH="215900" progId="Equation.3">
                  <p:embed/>
                </p:oleObj>
              </mc:Choice>
              <mc:Fallback>
                <p:oleObj name="数式" r:id="rId10" imgW="152400" imgH="215900" progId="Equation.3">
                  <p:embed/>
                  <p:pic>
                    <p:nvPicPr>
                      <p:cNvPr id="0" name=""/>
                      <p:cNvPicPr/>
                      <p:nvPr/>
                    </p:nvPicPr>
                    <p:blipFill>
                      <a:blip r:embed="rId11"/>
                      <a:stretch>
                        <a:fillRect/>
                      </a:stretch>
                    </p:blipFill>
                    <p:spPr>
                      <a:xfrm>
                        <a:off x="4570413" y="4430469"/>
                        <a:ext cx="313260" cy="443785"/>
                      </a:xfrm>
                      <a:prstGeom prst="rect">
                        <a:avLst/>
                      </a:prstGeom>
                    </p:spPr>
                  </p:pic>
                </p:oleObj>
              </mc:Fallback>
            </mc:AlternateContent>
          </a:graphicData>
        </a:graphic>
      </p:graphicFrame>
      <p:graphicFrame>
        <p:nvGraphicFramePr>
          <p:cNvPr id="9" name="オブジェクト 8"/>
          <p:cNvGraphicFramePr>
            <a:graphicFrameLocks noChangeAspect="1"/>
          </p:cNvGraphicFramePr>
          <p:nvPr>
            <p:extLst>
              <p:ext uri="{D42A27DB-BD31-4B8C-83A1-F6EECF244321}">
                <p14:modId xmlns:p14="http://schemas.microsoft.com/office/powerpoint/2010/main" val="3651779503"/>
              </p:ext>
            </p:extLst>
          </p:nvPr>
        </p:nvGraphicFramePr>
        <p:xfrm>
          <a:off x="6153236" y="4504313"/>
          <a:ext cx="267506" cy="280595"/>
        </p:xfrm>
        <a:graphic>
          <a:graphicData uri="http://schemas.openxmlformats.org/presentationml/2006/ole">
            <mc:AlternateContent xmlns:mc="http://schemas.openxmlformats.org/markup-compatibility/2006">
              <mc:Choice xmlns:v="urn:schemas-microsoft-com:vml" Requires="v">
                <p:oleObj spid="_x0000_s1253" name="数式" r:id="rId12" imgW="152400" imgH="215900" progId="Equation.3">
                  <p:embed/>
                </p:oleObj>
              </mc:Choice>
              <mc:Fallback>
                <p:oleObj name="数式" r:id="rId12" imgW="152400" imgH="215900" progId="Equation.3">
                  <p:embed/>
                  <p:pic>
                    <p:nvPicPr>
                      <p:cNvPr id="0" name=""/>
                      <p:cNvPicPr/>
                      <p:nvPr/>
                    </p:nvPicPr>
                    <p:blipFill>
                      <a:blip r:embed="rId13"/>
                      <a:stretch>
                        <a:fillRect/>
                      </a:stretch>
                    </p:blipFill>
                    <p:spPr>
                      <a:xfrm>
                        <a:off x="6153236" y="4504313"/>
                        <a:ext cx="267506" cy="280595"/>
                      </a:xfrm>
                      <a:prstGeom prst="rect">
                        <a:avLst/>
                      </a:prstGeom>
                    </p:spPr>
                  </p:pic>
                </p:oleObj>
              </mc:Fallback>
            </mc:AlternateContent>
          </a:graphicData>
        </a:graphic>
      </p:graphicFrame>
      <p:graphicFrame>
        <p:nvGraphicFramePr>
          <p:cNvPr id="10" name="オブジェクト 9"/>
          <p:cNvGraphicFramePr>
            <a:graphicFrameLocks noChangeAspect="1"/>
          </p:cNvGraphicFramePr>
          <p:nvPr>
            <p:extLst>
              <p:ext uri="{D42A27DB-BD31-4B8C-83A1-F6EECF244321}">
                <p14:modId xmlns:p14="http://schemas.microsoft.com/office/powerpoint/2010/main" val="3485308194"/>
              </p:ext>
            </p:extLst>
          </p:nvPr>
        </p:nvGraphicFramePr>
        <p:xfrm>
          <a:off x="4621983" y="5019676"/>
          <a:ext cx="592137" cy="315912"/>
        </p:xfrm>
        <a:graphic>
          <a:graphicData uri="http://schemas.openxmlformats.org/presentationml/2006/ole">
            <mc:AlternateContent xmlns:mc="http://schemas.openxmlformats.org/markup-compatibility/2006">
              <mc:Choice xmlns:v="urn:schemas-microsoft-com:vml" Requires="v">
                <p:oleObj spid="_x0000_s1254" name="数式" r:id="rId14" imgW="342900" imgH="177800" progId="Equation.3">
                  <p:embed/>
                </p:oleObj>
              </mc:Choice>
              <mc:Fallback>
                <p:oleObj name="数式" r:id="rId14" imgW="342900" imgH="177800" progId="Equation.3">
                  <p:embed/>
                  <p:pic>
                    <p:nvPicPr>
                      <p:cNvPr id="0" name=""/>
                      <p:cNvPicPr/>
                      <p:nvPr/>
                    </p:nvPicPr>
                    <p:blipFill>
                      <a:blip r:embed="rId15"/>
                      <a:stretch>
                        <a:fillRect/>
                      </a:stretch>
                    </p:blipFill>
                    <p:spPr>
                      <a:xfrm>
                        <a:off x="4621983" y="5019676"/>
                        <a:ext cx="592137" cy="315912"/>
                      </a:xfrm>
                      <a:prstGeom prst="rect">
                        <a:avLst/>
                      </a:prstGeom>
                    </p:spPr>
                  </p:pic>
                </p:oleObj>
              </mc:Fallback>
            </mc:AlternateContent>
          </a:graphicData>
        </a:graphic>
      </p:graphicFrame>
      <p:graphicFrame>
        <p:nvGraphicFramePr>
          <p:cNvPr id="11" name="オブジェクト 10"/>
          <p:cNvGraphicFramePr>
            <a:graphicFrameLocks noChangeAspect="1"/>
          </p:cNvGraphicFramePr>
          <p:nvPr>
            <p:extLst>
              <p:ext uri="{D42A27DB-BD31-4B8C-83A1-F6EECF244321}">
                <p14:modId xmlns:p14="http://schemas.microsoft.com/office/powerpoint/2010/main" val="1779380382"/>
              </p:ext>
            </p:extLst>
          </p:nvPr>
        </p:nvGraphicFramePr>
        <p:xfrm>
          <a:off x="4604456" y="5290432"/>
          <a:ext cx="644525" cy="322262"/>
        </p:xfrm>
        <a:graphic>
          <a:graphicData uri="http://schemas.openxmlformats.org/presentationml/2006/ole">
            <mc:AlternateContent xmlns:mc="http://schemas.openxmlformats.org/markup-compatibility/2006">
              <mc:Choice xmlns:v="urn:schemas-microsoft-com:vml" Requires="v">
                <p:oleObj spid="_x0000_s1255" name="数式" r:id="rId16" imgW="355320" imgH="177480" progId="Equation.3">
                  <p:embed/>
                </p:oleObj>
              </mc:Choice>
              <mc:Fallback>
                <p:oleObj name="数式" r:id="rId16" imgW="355320" imgH="177480" progId="Equation.3">
                  <p:embed/>
                  <p:pic>
                    <p:nvPicPr>
                      <p:cNvPr id="0" name=""/>
                      <p:cNvPicPr/>
                      <p:nvPr/>
                    </p:nvPicPr>
                    <p:blipFill>
                      <a:blip r:embed="rId17"/>
                      <a:stretch>
                        <a:fillRect/>
                      </a:stretch>
                    </p:blipFill>
                    <p:spPr>
                      <a:xfrm>
                        <a:off x="4604456" y="5290432"/>
                        <a:ext cx="644525" cy="322262"/>
                      </a:xfrm>
                      <a:prstGeom prst="rect">
                        <a:avLst/>
                      </a:prstGeom>
                    </p:spPr>
                  </p:pic>
                </p:oleObj>
              </mc:Fallback>
            </mc:AlternateContent>
          </a:graphicData>
        </a:graphic>
      </p:graphicFrame>
      <p:sp>
        <p:nvSpPr>
          <p:cNvPr id="12" name="テキスト ボックス 11"/>
          <p:cNvSpPr txBox="1"/>
          <p:nvPr/>
        </p:nvSpPr>
        <p:spPr>
          <a:xfrm>
            <a:off x="3335160" y="4812368"/>
            <a:ext cx="714998" cy="523220"/>
          </a:xfrm>
          <a:prstGeom prst="rect">
            <a:avLst/>
          </a:prstGeom>
          <a:noFill/>
        </p:spPr>
        <p:txBody>
          <a:bodyPr wrap="square" rtlCol="0">
            <a:spAutoFit/>
          </a:bodyPr>
          <a:lstStyle/>
          <a:p>
            <a:r>
              <a:rPr lang="en-US" altLang="ja-JP" sz="2800" dirty="0" smtClean="0"/>
              <a:t>(1)</a:t>
            </a:r>
            <a:endParaRPr kumimoji="1" lang="ja-JP" altLang="en-US" sz="2800" dirty="0"/>
          </a:p>
        </p:txBody>
      </p:sp>
    </p:spTree>
    <p:extLst>
      <p:ext uri="{BB962C8B-B14F-4D97-AF65-F5344CB8AC3E}">
        <p14:creationId xmlns:p14="http://schemas.microsoft.com/office/powerpoint/2010/main" val="32732307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dirty="0" smtClean="0"/>
              <a:t>日経平均株価について</a:t>
            </a:r>
            <a:r>
              <a:rPr kumimoji="1" lang="en-US" altLang="ja-JP" sz="4000" dirty="0" smtClean="0"/>
              <a:t>(1)</a:t>
            </a:r>
            <a:endParaRPr kumimoji="1" lang="ja-JP" altLang="en-US" sz="4000" dirty="0"/>
          </a:p>
        </p:txBody>
      </p:sp>
      <p:sp>
        <p:nvSpPr>
          <p:cNvPr id="3" name="コンテンツ プレースホルダー 2"/>
          <p:cNvSpPr>
            <a:spLocks noGrp="1"/>
          </p:cNvSpPr>
          <p:nvPr>
            <p:ph idx="1"/>
          </p:nvPr>
        </p:nvSpPr>
        <p:spPr/>
        <p:txBody>
          <a:bodyPr/>
          <a:lstStyle/>
          <a:p>
            <a:r>
              <a:rPr lang="ja-JP" altLang="en-US" dirty="0" smtClean="0"/>
              <a:t>日経平均株価</a:t>
            </a:r>
            <a:r>
              <a:rPr lang="en-US" altLang="ja-JP" dirty="0" smtClean="0"/>
              <a:t>10</a:t>
            </a:r>
            <a:r>
              <a:rPr lang="ja-JP" altLang="en-US" dirty="0" smtClean="0"/>
              <a:t>年分</a:t>
            </a:r>
            <a:r>
              <a:rPr lang="en-US" altLang="ja-JP" dirty="0" smtClean="0"/>
              <a:t>(2449</a:t>
            </a:r>
            <a:r>
              <a:rPr lang="ja-JP" altLang="en-US" dirty="0" smtClean="0"/>
              <a:t>日分</a:t>
            </a:r>
            <a:r>
              <a:rPr lang="en-US" altLang="ja-JP" dirty="0" smtClean="0"/>
              <a:t>)</a:t>
            </a:r>
            <a:r>
              <a:rPr lang="ja-JP" altLang="en-US" dirty="0" smtClean="0"/>
              <a:t>の推移グラフは以下の図</a:t>
            </a:r>
            <a:r>
              <a:rPr lang="en-US" altLang="ja-JP" dirty="0" smtClean="0"/>
              <a:t>1</a:t>
            </a:r>
            <a:r>
              <a:rPr lang="ja-JP" altLang="en-US" dirty="0" smtClean="0"/>
              <a:t>になる。</a:t>
            </a:r>
            <a:endParaRPr kumimoji="1" lang="ja-JP" altLang="en-US" dirty="0"/>
          </a:p>
        </p:txBody>
      </p:sp>
      <p:pic>
        <p:nvPicPr>
          <p:cNvPr id="4" name="図 3" descr="nikkeisuii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551" y="2839886"/>
            <a:ext cx="6073469" cy="3771900"/>
          </a:xfrm>
          <a:prstGeom prst="rect">
            <a:avLst/>
          </a:prstGeom>
        </p:spPr>
      </p:pic>
      <p:sp>
        <p:nvSpPr>
          <p:cNvPr id="5" name="テキスト ボックス 4"/>
          <p:cNvSpPr txBox="1"/>
          <p:nvPr/>
        </p:nvSpPr>
        <p:spPr>
          <a:xfrm>
            <a:off x="6534065" y="3477720"/>
            <a:ext cx="2454889" cy="230832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ja-JP" dirty="0" smtClean="0"/>
              <a:t>←</a:t>
            </a:r>
            <a:r>
              <a:rPr kumimoji="1" lang="ja-JP" altLang="en-US" dirty="0" smtClean="0"/>
              <a:t>図</a:t>
            </a:r>
            <a:r>
              <a:rPr kumimoji="1" lang="en-US" altLang="ja-JP" dirty="0" smtClean="0"/>
              <a:t>1</a:t>
            </a:r>
          </a:p>
          <a:p>
            <a:endParaRPr kumimoji="1" lang="en-US" altLang="ja-JP" dirty="0" smtClean="0"/>
          </a:p>
          <a:p>
            <a:r>
              <a:rPr lang="ja-JP" altLang="en-US" dirty="0" smtClean="0"/>
              <a:t>横軸</a:t>
            </a:r>
            <a:r>
              <a:rPr lang="en-US" altLang="ja-JP" dirty="0" smtClean="0"/>
              <a:t>:</a:t>
            </a:r>
            <a:r>
              <a:rPr lang="ja-JP" altLang="en-US" dirty="0" smtClean="0"/>
              <a:t>日にち</a:t>
            </a:r>
            <a:endParaRPr lang="en-US" altLang="ja-JP" dirty="0" smtClean="0"/>
          </a:p>
          <a:p>
            <a:r>
              <a:rPr kumimoji="1" lang="ja-JP" altLang="en-US" dirty="0" smtClean="0"/>
              <a:t>縦軸</a:t>
            </a:r>
            <a:r>
              <a:rPr kumimoji="1" lang="en-US" altLang="ja-JP" dirty="0" smtClean="0"/>
              <a:t>:</a:t>
            </a:r>
            <a:r>
              <a:rPr kumimoji="1" lang="ja-JP" altLang="en-US" dirty="0" smtClean="0"/>
              <a:t>終値</a:t>
            </a:r>
            <a:endParaRPr kumimoji="1" lang="en-US" altLang="ja-JP" dirty="0" smtClean="0"/>
          </a:p>
          <a:p>
            <a:endParaRPr lang="en-US" altLang="ja-JP" dirty="0"/>
          </a:p>
          <a:p>
            <a:r>
              <a:rPr kumimoji="1" lang="ja-JP" altLang="en-US" dirty="0" smtClean="0"/>
              <a:t>データ取得先</a:t>
            </a:r>
            <a:r>
              <a:rPr kumimoji="1" lang="en-US" altLang="ja-JP" dirty="0" smtClean="0"/>
              <a:t>:</a:t>
            </a:r>
          </a:p>
          <a:p>
            <a:r>
              <a:rPr lang="en-US" altLang="ja-JP" dirty="0" smtClean="0"/>
              <a:t>Yahoo</a:t>
            </a:r>
            <a:r>
              <a:rPr lang="ja-JP" altLang="en-US" dirty="0" smtClean="0"/>
              <a:t>ファイナンスより</a:t>
            </a:r>
            <a:endParaRPr kumimoji="1" lang="en-US" altLang="ja-JP" dirty="0" smtClean="0"/>
          </a:p>
          <a:p>
            <a:endParaRPr kumimoji="1" lang="ja-JP" altLang="en-US" dirty="0"/>
          </a:p>
        </p:txBody>
      </p:sp>
      <p:sp>
        <p:nvSpPr>
          <p:cNvPr id="6" name="テキスト ボックス 5"/>
          <p:cNvSpPr txBox="1"/>
          <p:nvPr/>
        </p:nvSpPr>
        <p:spPr>
          <a:xfrm>
            <a:off x="0" y="6427120"/>
            <a:ext cx="1309511" cy="369332"/>
          </a:xfrm>
          <a:prstGeom prst="rect">
            <a:avLst/>
          </a:prstGeom>
          <a:noFill/>
        </p:spPr>
        <p:txBody>
          <a:bodyPr wrap="square" rtlCol="0">
            <a:spAutoFit/>
          </a:bodyPr>
          <a:lstStyle/>
          <a:p>
            <a:r>
              <a:rPr kumimoji="1" lang="en-US" altLang="ja-JP" dirty="0" smtClean="0"/>
              <a:t>2007/1/4</a:t>
            </a:r>
            <a:endParaRPr kumimoji="1" lang="ja-JP" altLang="en-US" dirty="0"/>
          </a:p>
        </p:txBody>
      </p:sp>
      <p:sp>
        <p:nvSpPr>
          <p:cNvPr id="7" name="テキスト ボックス 6"/>
          <p:cNvSpPr txBox="1"/>
          <p:nvPr/>
        </p:nvSpPr>
        <p:spPr>
          <a:xfrm>
            <a:off x="4661859" y="6427120"/>
            <a:ext cx="1281733" cy="369332"/>
          </a:xfrm>
          <a:prstGeom prst="rect">
            <a:avLst/>
          </a:prstGeom>
          <a:noFill/>
        </p:spPr>
        <p:txBody>
          <a:bodyPr wrap="square" rtlCol="0">
            <a:spAutoFit/>
          </a:bodyPr>
          <a:lstStyle/>
          <a:p>
            <a:r>
              <a:rPr kumimoji="1" lang="en-US" altLang="ja-JP" dirty="0" smtClean="0"/>
              <a:t>2016/1/14</a:t>
            </a:r>
            <a:endParaRPr kumimoji="1" lang="ja-JP" altLang="en-US" dirty="0"/>
          </a:p>
        </p:txBody>
      </p:sp>
    </p:spTree>
    <p:extLst>
      <p:ext uri="{BB962C8B-B14F-4D97-AF65-F5344CB8AC3E}">
        <p14:creationId xmlns:p14="http://schemas.microsoft.com/office/powerpoint/2010/main" val="36960583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000" dirty="0" smtClean="0"/>
              <a:t>日経</a:t>
            </a:r>
            <a:r>
              <a:rPr lang="ja-JP" altLang="en-US" sz="4000" dirty="0"/>
              <a:t>平均株価について</a:t>
            </a:r>
            <a:r>
              <a:rPr lang="en-US" altLang="ja-JP" sz="4000" dirty="0" smtClean="0"/>
              <a:t>(2)</a:t>
            </a:r>
            <a:endParaRPr kumimoji="1" lang="ja-JP" altLang="en-US" sz="4000" dirty="0"/>
          </a:p>
        </p:txBody>
      </p:sp>
      <p:sp>
        <p:nvSpPr>
          <p:cNvPr id="3" name="コンテンツ プレースホルダー 2"/>
          <p:cNvSpPr>
            <a:spLocks noGrp="1"/>
          </p:cNvSpPr>
          <p:nvPr>
            <p:ph idx="1"/>
          </p:nvPr>
        </p:nvSpPr>
        <p:spPr/>
        <p:txBody>
          <a:bodyPr/>
          <a:lstStyle/>
          <a:p>
            <a:r>
              <a:rPr lang="ja-JP" altLang="en-US" sz="2800" dirty="0" smtClean="0"/>
              <a:t>日経平均株価のデータの初日の終値から</a:t>
            </a:r>
            <a:r>
              <a:rPr lang="en-US" altLang="ja-JP" sz="2800" dirty="0" smtClean="0"/>
              <a:t> </a:t>
            </a:r>
            <a:r>
              <a:rPr lang="ja-JP" altLang="en-US" sz="2800" dirty="0" smtClean="0"/>
              <a:t>　　　　　　　　として、　　　　</a:t>
            </a:r>
            <a:r>
              <a:rPr lang="ja-JP" altLang="en-US" sz="2800" dirty="0"/>
              <a:t>　</a:t>
            </a:r>
            <a:r>
              <a:rPr lang="ja-JP" altLang="en-US" sz="2800" dirty="0" smtClean="0"/>
              <a:t>　　の離散的確率過程と捉えると、　　　　確率変数　</a:t>
            </a:r>
            <a:r>
              <a:rPr lang="en-US" altLang="ja-JP" sz="2800" dirty="0" smtClean="0"/>
              <a:t> </a:t>
            </a:r>
            <a:r>
              <a:rPr lang="ja-JP" altLang="en-US" sz="2800" dirty="0" smtClean="0"/>
              <a:t>　の頻度分布は以下の図</a:t>
            </a:r>
            <a:r>
              <a:rPr lang="en-US" altLang="ja-JP" sz="2800" dirty="0" smtClean="0"/>
              <a:t>2</a:t>
            </a:r>
            <a:r>
              <a:rPr lang="ja-JP" altLang="en-US" sz="2800" dirty="0" smtClean="0"/>
              <a:t>になる。</a:t>
            </a:r>
            <a:endParaRPr lang="en-US" altLang="ja-JP" sz="2800" dirty="0" smtClean="0"/>
          </a:p>
          <a:p>
            <a:pPr marL="0" indent="0">
              <a:buNone/>
            </a:pPr>
            <a:endParaRPr lang="en-US" altLang="ja-JP" sz="2800" dirty="0"/>
          </a:p>
          <a:p>
            <a:pPr marL="0" indent="0">
              <a:buNone/>
            </a:pPr>
            <a:endParaRPr lang="en-US" altLang="ja-JP" dirty="0" smtClean="0"/>
          </a:p>
          <a:p>
            <a:endParaRPr lang="en-US" altLang="ja-JP" dirty="0" smtClean="0"/>
          </a:p>
          <a:p>
            <a:endParaRPr lang="en-US" altLang="ja-JP" dirty="0"/>
          </a:p>
          <a:p>
            <a:endParaRPr lang="en-US" altLang="ja-JP" dirty="0" smtClean="0"/>
          </a:p>
          <a:p>
            <a:endParaRPr lang="en-US" altLang="ja-JP" dirty="0"/>
          </a:p>
          <a:p>
            <a:endParaRPr lang="en-US" altLang="ja-JP" dirty="0" smtClean="0"/>
          </a:p>
        </p:txBody>
      </p:sp>
      <p:graphicFrame>
        <p:nvGraphicFramePr>
          <p:cNvPr id="6" name="オブジェクト 5"/>
          <p:cNvGraphicFramePr>
            <a:graphicFrameLocks noChangeAspect="1"/>
          </p:cNvGraphicFramePr>
          <p:nvPr>
            <p:extLst>
              <p:ext uri="{D42A27DB-BD31-4B8C-83A1-F6EECF244321}">
                <p14:modId xmlns:p14="http://schemas.microsoft.com/office/powerpoint/2010/main" val="544380255"/>
              </p:ext>
            </p:extLst>
          </p:nvPr>
        </p:nvGraphicFramePr>
        <p:xfrm>
          <a:off x="7075845" y="1600200"/>
          <a:ext cx="1906121" cy="514350"/>
        </p:xfrm>
        <a:graphic>
          <a:graphicData uri="http://schemas.openxmlformats.org/presentationml/2006/ole">
            <mc:AlternateContent xmlns:mc="http://schemas.openxmlformats.org/markup-compatibility/2006">
              <mc:Choice xmlns:v="urn:schemas-microsoft-com:vml" Requires="v">
                <p:oleObj spid="_x0000_s2148" name="数式" r:id="rId4" imgW="800100" imgH="215900" progId="Equation.3">
                  <p:embed/>
                </p:oleObj>
              </mc:Choice>
              <mc:Fallback>
                <p:oleObj name="数式" r:id="rId4" imgW="800100" imgH="215900" progId="Equation.3">
                  <p:embed/>
                  <p:pic>
                    <p:nvPicPr>
                      <p:cNvPr id="0" name=""/>
                      <p:cNvPicPr/>
                      <p:nvPr/>
                    </p:nvPicPr>
                    <p:blipFill>
                      <a:blip r:embed="rId5"/>
                      <a:stretch>
                        <a:fillRect/>
                      </a:stretch>
                    </p:blipFill>
                    <p:spPr>
                      <a:xfrm>
                        <a:off x="7075845" y="1600200"/>
                        <a:ext cx="1906121" cy="514350"/>
                      </a:xfrm>
                      <a:prstGeom prst="rect">
                        <a:avLst/>
                      </a:prstGeom>
                    </p:spPr>
                  </p:pic>
                </p:oleObj>
              </mc:Fallback>
            </mc:AlternateContent>
          </a:graphicData>
        </a:graphic>
      </p:graphicFrame>
      <p:graphicFrame>
        <p:nvGraphicFramePr>
          <p:cNvPr id="7" name="オブジェクト 6"/>
          <p:cNvGraphicFramePr>
            <a:graphicFrameLocks noChangeAspect="1"/>
          </p:cNvGraphicFramePr>
          <p:nvPr>
            <p:extLst>
              <p:ext uri="{D42A27DB-BD31-4B8C-83A1-F6EECF244321}">
                <p14:modId xmlns:p14="http://schemas.microsoft.com/office/powerpoint/2010/main" val="819980395"/>
              </p:ext>
            </p:extLst>
          </p:nvPr>
        </p:nvGraphicFramePr>
        <p:xfrm>
          <a:off x="2440906" y="2498179"/>
          <a:ext cx="330200" cy="467783"/>
        </p:xfrm>
        <a:graphic>
          <a:graphicData uri="http://schemas.openxmlformats.org/presentationml/2006/ole">
            <mc:AlternateContent xmlns:mc="http://schemas.openxmlformats.org/markup-compatibility/2006">
              <mc:Choice xmlns:v="urn:schemas-microsoft-com:vml" Requires="v">
                <p:oleObj spid="_x0000_s2149" name="数式" r:id="rId6" imgW="152400" imgH="215900" progId="Equation.3">
                  <p:embed/>
                </p:oleObj>
              </mc:Choice>
              <mc:Fallback>
                <p:oleObj name="数式" r:id="rId6" imgW="152400" imgH="215900" progId="Equation.3">
                  <p:embed/>
                  <p:pic>
                    <p:nvPicPr>
                      <p:cNvPr id="0" name=""/>
                      <p:cNvPicPr/>
                      <p:nvPr/>
                    </p:nvPicPr>
                    <p:blipFill>
                      <a:blip r:embed="rId7"/>
                      <a:stretch>
                        <a:fillRect/>
                      </a:stretch>
                    </p:blipFill>
                    <p:spPr>
                      <a:xfrm>
                        <a:off x="2440906" y="2498179"/>
                        <a:ext cx="330200" cy="467783"/>
                      </a:xfrm>
                      <a:prstGeom prst="rect">
                        <a:avLst/>
                      </a:prstGeom>
                    </p:spPr>
                  </p:pic>
                </p:oleObj>
              </mc:Fallback>
            </mc:AlternateContent>
          </a:graphicData>
        </a:graphic>
      </p:graphicFrame>
      <p:graphicFrame>
        <p:nvGraphicFramePr>
          <p:cNvPr id="9" name="オブジェクト 8"/>
          <p:cNvGraphicFramePr>
            <a:graphicFrameLocks noChangeAspect="1"/>
          </p:cNvGraphicFramePr>
          <p:nvPr>
            <p:extLst>
              <p:ext uri="{D42A27DB-BD31-4B8C-83A1-F6EECF244321}">
                <p14:modId xmlns:p14="http://schemas.microsoft.com/office/powerpoint/2010/main" val="2810975278"/>
              </p:ext>
            </p:extLst>
          </p:nvPr>
        </p:nvGraphicFramePr>
        <p:xfrm>
          <a:off x="2009135" y="2114550"/>
          <a:ext cx="1560472" cy="465157"/>
        </p:xfrm>
        <a:graphic>
          <a:graphicData uri="http://schemas.openxmlformats.org/presentationml/2006/ole">
            <mc:AlternateContent xmlns:mc="http://schemas.openxmlformats.org/markup-compatibility/2006">
              <mc:Choice xmlns:v="urn:schemas-microsoft-com:vml" Requires="v">
                <p:oleObj spid="_x0000_s2150" name="数式" r:id="rId8" imgW="609600" imgH="215900" progId="Equation.3">
                  <p:embed/>
                </p:oleObj>
              </mc:Choice>
              <mc:Fallback>
                <p:oleObj name="数式" r:id="rId8" imgW="609600" imgH="215900" progId="Equation.3">
                  <p:embed/>
                  <p:pic>
                    <p:nvPicPr>
                      <p:cNvPr id="0" name=""/>
                      <p:cNvPicPr/>
                      <p:nvPr/>
                    </p:nvPicPr>
                    <p:blipFill>
                      <a:blip r:embed="rId9"/>
                      <a:stretch>
                        <a:fillRect/>
                      </a:stretch>
                    </p:blipFill>
                    <p:spPr>
                      <a:xfrm>
                        <a:off x="2009135" y="2114550"/>
                        <a:ext cx="1560472" cy="465157"/>
                      </a:xfrm>
                      <a:prstGeom prst="rect">
                        <a:avLst/>
                      </a:prstGeom>
                    </p:spPr>
                  </p:pic>
                </p:oleObj>
              </mc:Fallback>
            </mc:AlternateContent>
          </a:graphicData>
        </a:graphic>
      </p:graphicFrame>
      <p:sp>
        <p:nvSpPr>
          <p:cNvPr id="10" name="テキスト ボックス 9"/>
          <p:cNvSpPr txBox="1"/>
          <p:nvPr/>
        </p:nvSpPr>
        <p:spPr>
          <a:xfrm>
            <a:off x="6511916" y="3814952"/>
            <a:ext cx="2174884" cy="230832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ja-JP" dirty="0" smtClean="0"/>
              <a:t>←</a:t>
            </a:r>
            <a:r>
              <a:rPr lang="ja-JP" altLang="en-US" dirty="0" smtClean="0"/>
              <a:t>　図</a:t>
            </a:r>
            <a:r>
              <a:rPr lang="en-US" altLang="ja-JP" dirty="0" smtClean="0"/>
              <a:t>2</a:t>
            </a:r>
          </a:p>
          <a:p>
            <a:endParaRPr kumimoji="1" lang="en-US" altLang="ja-JP" dirty="0"/>
          </a:p>
          <a:p>
            <a:r>
              <a:rPr lang="ja-JP" altLang="en-US" dirty="0" smtClean="0"/>
              <a:t>横軸</a:t>
            </a:r>
            <a:r>
              <a:rPr lang="en-US" altLang="ja-JP" dirty="0" smtClean="0"/>
              <a:t>:</a:t>
            </a:r>
            <a:r>
              <a:rPr lang="ja-JP" altLang="en-US" dirty="0" smtClean="0"/>
              <a:t>確率変数</a:t>
            </a:r>
            <a:endParaRPr lang="en-US" altLang="ja-JP" dirty="0" smtClean="0"/>
          </a:p>
          <a:p>
            <a:r>
              <a:rPr kumimoji="1" lang="ja-JP" altLang="en-US" dirty="0" smtClean="0"/>
              <a:t>縦軸</a:t>
            </a:r>
            <a:r>
              <a:rPr kumimoji="1" lang="en-US" altLang="ja-JP" dirty="0" smtClean="0"/>
              <a:t>:</a:t>
            </a:r>
            <a:r>
              <a:rPr kumimoji="1" lang="ja-JP" altLang="en-US" dirty="0" smtClean="0"/>
              <a:t>頻度</a:t>
            </a:r>
            <a:endParaRPr kumimoji="1" lang="en-US" altLang="ja-JP" dirty="0" smtClean="0"/>
          </a:p>
          <a:p>
            <a:r>
              <a:rPr lang="ja-JP" altLang="en-US" dirty="0" smtClean="0"/>
              <a:t>平均値</a:t>
            </a:r>
            <a:r>
              <a:rPr lang="en-US" altLang="ja-JP" dirty="0" smtClean="0"/>
              <a:t>μ:1.000178655</a:t>
            </a:r>
          </a:p>
          <a:p>
            <a:r>
              <a:rPr kumimoji="1" lang="ja-JP" altLang="en-US" dirty="0" smtClean="0"/>
              <a:t>標準偏差</a:t>
            </a:r>
            <a:r>
              <a:rPr kumimoji="1" lang="en-US" altLang="ja-JP" dirty="0" smtClean="0"/>
              <a:t>σ:0.016472273</a:t>
            </a:r>
            <a:endParaRPr kumimoji="1" lang="ja-JP" altLang="en-US" dirty="0"/>
          </a:p>
        </p:txBody>
      </p:sp>
      <p:pic>
        <p:nvPicPr>
          <p:cNvPr id="4" name="図 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37693" y="3318731"/>
            <a:ext cx="5214373" cy="3300765"/>
          </a:xfrm>
          <a:prstGeom prst="rect">
            <a:avLst/>
          </a:prstGeom>
        </p:spPr>
      </p:pic>
    </p:spTree>
    <p:extLst>
      <p:ext uri="{BB962C8B-B14F-4D97-AF65-F5344CB8AC3E}">
        <p14:creationId xmlns:p14="http://schemas.microsoft.com/office/powerpoint/2010/main" val="40088156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en-US" dirty="0" smtClean="0"/>
              <a:t>日経平均株価の付加ノイズ項</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結果としては図</a:t>
            </a:r>
            <a:r>
              <a:rPr kumimoji="1" lang="en-US" altLang="ja-JP" dirty="0" smtClean="0"/>
              <a:t>3</a:t>
            </a:r>
            <a:r>
              <a:rPr kumimoji="1" lang="ja-JP" altLang="en-US" dirty="0" err="1" smtClean="0"/>
              <a:t>のように</a:t>
            </a:r>
            <a:r>
              <a:rPr lang="ja-JP" altLang="ja-JP" dirty="0" smtClean="0"/>
              <a:t>1</a:t>
            </a:r>
            <a:r>
              <a:rPr lang="en-US" altLang="ja-JP" dirty="0" smtClean="0"/>
              <a:t>.99σ</a:t>
            </a:r>
            <a:r>
              <a:rPr lang="ja-JP" altLang="en-US" dirty="0" smtClean="0"/>
              <a:t>以上</a:t>
            </a:r>
            <a:r>
              <a:rPr lang="en-US" altLang="ja-JP" dirty="0" smtClean="0"/>
              <a:t>(</a:t>
            </a:r>
            <a:r>
              <a:rPr lang="en-US" altLang="en-US" dirty="0" smtClean="0"/>
              <a:t>106</a:t>
            </a:r>
            <a:r>
              <a:rPr lang="ja-JP" altLang="en-US" dirty="0" smtClean="0"/>
              <a:t>点</a:t>
            </a:r>
            <a:r>
              <a:rPr lang="en-US" altLang="ja-JP" dirty="0" smtClean="0"/>
              <a:t>)</a:t>
            </a:r>
            <a:r>
              <a:rPr lang="ja-JP" altLang="en-US" dirty="0" smtClean="0"/>
              <a:t>の点を除いた時に</a:t>
            </a:r>
            <a:r>
              <a:rPr lang="en-US" altLang="ja-JP" dirty="0" smtClean="0"/>
              <a:t>1</a:t>
            </a:r>
            <a:r>
              <a:rPr lang="ja-JP" altLang="en-US" dirty="0" smtClean="0"/>
              <a:t>番ガウス曲線との近似ができた。</a:t>
            </a:r>
            <a:endParaRPr kumimoji="1" lang="ja-JP" altLang="en-US" dirty="0"/>
          </a:p>
        </p:txBody>
      </p:sp>
      <p:pic>
        <p:nvPicPr>
          <p:cNvPr id="4" name="図 3" descr="199sigm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713" y="3329728"/>
            <a:ext cx="3257985" cy="2135063"/>
          </a:xfrm>
          <a:prstGeom prst="rect">
            <a:avLst/>
          </a:prstGeom>
        </p:spPr>
      </p:pic>
      <p:sp>
        <p:nvSpPr>
          <p:cNvPr id="5" name="テキスト ボックス 4"/>
          <p:cNvSpPr txBox="1"/>
          <p:nvPr/>
        </p:nvSpPr>
        <p:spPr>
          <a:xfrm>
            <a:off x="335305" y="5710582"/>
            <a:ext cx="3860799"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200" dirty="0" smtClean="0"/>
              <a:t>↑　</a:t>
            </a:r>
            <a:r>
              <a:rPr kumimoji="1" lang="ja-JP" altLang="en-US" sz="1200" dirty="0" smtClean="0"/>
              <a:t>図</a:t>
            </a:r>
            <a:r>
              <a:rPr kumimoji="1" lang="en-US" altLang="ja-JP" sz="1200" dirty="0" smtClean="0"/>
              <a:t>3</a:t>
            </a:r>
            <a:endParaRPr lang="en-US" altLang="ja-JP" sz="1200" dirty="0"/>
          </a:p>
          <a:p>
            <a:r>
              <a:rPr kumimoji="1" lang="ja-JP" altLang="en-US" sz="1200" dirty="0" smtClean="0"/>
              <a:t>横軸</a:t>
            </a:r>
            <a:r>
              <a:rPr kumimoji="1" lang="en-US" altLang="ja-JP" sz="1200" dirty="0" smtClean="0"/>
              <a:t>:</a:t>
            </a:r>
            <a:r>
              <a:rPr kumimoji="1" lang="ja-JP" altLang="en-US" sz="1200" dirty="0" smtClean="0"/>
              <a:t>確率変数</a:t>
            </a:r>
            <a:r>
              <a:rPr lang="ja-JP" altLang="en-US" sz="1200" dirty="0"/>
              <a:t>　</a:t>
            </a:r>
            <a:r>
              <a:rPr lang="ja-JP" altLang="en-US" sz="1200" dirty="0" smtClean="0"/>
              <a:t>縦軸</a:t>
            </a:r>
            <a:r>
              <a:rPr lang="en-US" altLang="ja-JP" sz="1200" dirty="0" smtClean="0"/>
              <a:t>:</a:t>
            </a:r>
            <a:r>
              <a:rPr lang="ja-JP" altLang="en-US" sz="1200" dirty="0" smtClean="0"/>
              <a:t>頻度確率（</a:t>
            </a:r>
            <a:r>
              <a:rPr lang="en-US" altLang="ja-JP" sz="1200" dirty="0" smtClean="0"/>
              <a:t>100%</a:t>
            </a:r>
            <a:r>
              <a:rPr lang="ja-JP" altLang="en-US" sz="1200" dirty="0" smtClean="0"/>
              <a:t>を</a:t>
            </a:r>
            <a:r>
              <a:rPr lang="en-US" altLang="ja-JP" sz="1200" dirty="0" smtClean="0"/>
              <a:t>1</a:t>
            </a:r>
            <a:r>
              <a:rPr lang="ja-JP" altLang="en-US" sz="1200" dirty="0" smtClean="0"/>
              <a:t>としている）</a:t>
            </a:r>
            <a:endParaRPr lang="en-US" altLang="ja-JP" sz="1200" dirty="0" smtClean="0"/>
          </a:p>
          <a:p>
            <a:r>
              <a:rPr kumimoji="1" lang="en-US" altLang="ja-JP" sz="1200" dirty="0" smtClean="0"/>
              <a:t>bin(</a:t>
            </a:r>
            <a:r>
              <a:rPr kumimoji="1" lang="ja-JP" altLang="en-US" sz="1200" dirty="0" smtClean="0"/>
              <a:t>黒線</a:t>
            </a:r>
            <a:r>
              <a:rPr kumimoji="1" lang="en-US" altLang="ja-JP" sz="1200" dirty="0" smtClean="0"/>
              <a:t>):2449</a:t>
            </a:r>
            <a:r>
              <a:rPr kumimoji="1" lang="ja-JP" altLang="en-US" sz="1200" dirty="0" smtClean="0"/>
              <a:t>点データ</a:t>
            </a:r>
            <a:endParaRPr kumimoji="1" lang="en-US" altLang="ja-JP" sz="1200" dirty="0"/>
          </a:p>
          <a:p>
            <a:r>
              <a:rPr lang="en-US" altLang="ja-JP" sz="1200" dirty="0"/>
              <a:t>b</a:t>
            </a:r>
            <a:r>
              <a:rPr lang="en-US" altLang="ja-JP" sz="1200" dirty="0" smtClean="0"/>
              <a:t>in2(</a:t>
            </a:r>
            <a:r>
              <a:rPr lang="ja-JP" altLang="en-US" sz="1200" dirty="0" smtClean="0"/>
              <a:t>赤線</a:t>
            </a:r>
            <a:r>
              <a:rPr lang="en-US" altLang="ja-JP" sz="1200" dirty="0" smtClean="0"/>
              <a:t>):</a:t>
            </a:r>
            <a:r>
              <a:rPr lang="ja-JP" altLang="en-US" sz="1200" dirty="0" smtClean="0"/>
              <a:t>ガウス曲線</a:t>
            </a:r>
            <a:endParaRPr lang="en-US" altLang="ja-JP" sz="1200" dirty="0" smtClean="0"/>
          </a:p>
          <a:p>
            <a:r>
              <a:rPr lang="en-US" altLang="ja-JP" sz="1200" dirty="0"/>
              <a:t>b</a:t>
            </a:r>
            <a:r>
              <a:rPr kumimoji="1" lang="en-US" altLang="ja-JP" sz="1200" dirty="0" smtClean="0"/>
              <a:t>in3(</a:t>
            </a:r>
            <a:r>
              <a:rPr kumimoji="1" lang="ja-JP" altLang="en-US" sz="1200" dirty="0" smtClean="0"/>
              <a:t>青線</a:t>
            </a:r>
            <a:r>
              <a:rPr kumimoji="1" lang="en-US" altLang="ja-JP" sz="1200" dirty="0" smtClean="0"/>
              <a:t>):2343</a:t>
            </a:r>
            <a:r>
              <a:rPr kumimoji="1" lang="ja-JP" altLang="en-US" sz="1200" dirty="0" smtClean="0"/>
              <a:t>点データ</a:t>
            </a:r>
            <a:endParaRPr kumimoji="1" lang="ja-JP" altLang="en-US" sz="1200" dirty="0"/>
          </a:p>
        </p:txBody>
      </p:sp>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2096" y="3206044"/>
            <a:ext cx="3475895" cy="2258747"/>
          </a:xfrm>
          <a:prstGeom prst="rect">
            <a:avLst/>
          </a:prstGeom>
        </p:spPr>
      </p:pic>
      <mc:AlternateContent xmlns:mc="http://schemas.openxmlformats.org/markup-compatibility/2006" xmlns:a14="http://schemas.microsoft.com/office/drawing/2010/main">
        <mc:Choice Requires="a14">
          <p:sp>
            <p:nvSpPr>
              <p:cNvPr id="7" name="テキスト ボックス 6"/>
              <p:cNvSpPr txBox="1"/>
              <p:nvPr/>
            </p:nvSpPr>
            <p:spPr>
              <a:xfrm>
                <a:off x="4579643" y="5710581"/>
                <a:ext cx="3860799" cy="110799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200" dirty="0" smtClean="0"/>
                  <a:t>↑</a:t>
                </a:r>
                <a:r>
                  <a:rPr kumimoji="1" lang="ja-JP" altLang="en-US" sz="1200" dirty="0" smtClean="0"/>
                  <a:t>　図</a:t>
                </a:r>
                <a:r>
                  <a:rPr lang="ja-JP" altLang="ja-JP" sz="1200" dirty="0"/>
                  <a:t>4</a:t>
                </a:r>
                <a:endParaRPr lang="en-US" altLang="ja-JP" sz="1200" dirty="0"/>
              </a:p>
              <a:p>
                <a:r>
                  <a:rPr kumimoji="1" lang="ja-JP" altLang="en-US" sz="1200" dirty="0" smtClean="0"/>
                  <a:t>横軸</a:t>
                </a:r>
                <a:r>
                  <a:rPr kumimoji="1" lang="en-US" altLang="ja-JP" sz="1200" dirty="0" smtClean="0"/>
                  <a:t>:</a:t>
                </a:r>
                <a:r>
                  <a:rPr kumimoji="1" lang="ja-JP" altLang="en-US" sz="1200" dirty="0" smtClean="0"/>
                  <a:t>確率変数</a:t>
                </a:r>
                <a:r>
                  <a:rPr lang="ja-JP" altLang="en-US" sz="1200" dirty="0"/>
                  <a:t>　</a:t>
                </a:r>
                <a:r>
                  <a:rPr lang="ja-JP" altLang="en-US" sz="1200" dirty="0" smtClean="0"/>
                  <a:t>縦軸</a:t>
                </a:r>
                <a:r>
                  <a:rPr lang="en-US" altLang="ja-JP" sz="1200" dirty="0" smtClean="0"/>
                  <a:t>:</a:t>
                </a:r>
              </a:p>
              <a:p>
                <a:r>
                  <a:rPr kumimoji="1" lang="en-US" altLang="ja-JP" sz="1200" dirty="0" smtClean="0"/>
                  <a:t>bin(</a:t>
                </a:r>
                <a:r>
                  <a:rPr kumimoji="1" lang="ja-JP" altLang="en-US" sz="1200" dirty="0" smtClean="0"/>
                  <a:t>黒点</a:t>
                </a:r>
                <a:r>
                  <a:rPr kumimoji="1" lang="en-US" altLang="ja-JP" sz="1200" dirty="0" smtClean="0"/>
                  <a:t>):2449</a:t>
                </a:r>
                <a:r>
                  <a:rPr kumimoji="1" lang="ja-JP" altLang="en-US" sz="1200" dirty="0" smtClean="0"/>
                  <a:t>点データ</a:t>
                </a:r>
                <a:endParaRPr kumimoji="1" lang="en-US" altLang="ja-JP" sz="1200" dirty="0"/>
              </a:p>
              <a:p>
                <a:r>
                  <a:rPr lang="en-US" altLang="ja-JP" sz="1200" dirty="0"/>
                  <a:t>b</a:t>
                </a:r>
                <a:r>
                  <a:rPr lang="en-US" altLang="ja-JP" sz="1200" dirty="0" smtClean="0"/>
                  <a:t>in2(</a:t>
                </a:r>
                <a:r>
                  <a:rPr lang="ja-JP" altLang="en-US" sz="1200" dirty="0" smtClean="0"/>
                  <a:t>赤線</a:t>
                </a:r>
                <a:r>
                  <a:rPr lang="en-US" altLang="ja-JP" sz="1200" dirty="0" smtClean="0"/>
                  <a:t>):</a:t>
                </a:r>
                <a:r>
                  <a:rPr lang="ja-JP" altLang="en-US" sz="1200" dirty="0" smtClean="0"/>
                  <a:t>ガウス曲線</a:t>
                </a:r>
                <a:endParaRPr lang="en-US" altLang="ja-JP" sz="1200" dirty="0" smtClean="0"/>
              </a:p>
              <a:p>
                <a:r>
                  <a:rPr lang="en-US" altLang="ja-JP" sz="1200" dirty="0"/>
                  <a:t>b</a:t>
                </a:r>
                <a:r>
                  <a:rPr kumimoji="1" lang="en-US" altLang="ja-JP" sz="1200" dirty="0" smtClean="0"/>
                  <a:t>in3(</a:t>
                </a:r>
                <a:r>
                  <a:rPr kumimoji="1" lang="ja-JP" altLang="en-US" sz="1200" dirty="0" smtClean="0"/>
                  <a:t>青線</a:t>
                </a:r>
                <a:r>
                  <a:rPr kumimoji="1" lang="en-US" altLang="ja-JP" sz="1200" dirty="0" smtClean="0"/>
                  <a:t>):2343</a:t>
                </a:r>
                <a:r>
                  <a:rPr kumimoji="1" lang="ja-JP" altLang="en-US" sz="1200" dirty="0" smtClean="0"/>
                  <a:t>点データ</a:t>
                </a:r>
                <a:endParaRPr kumimoji="1" lang="ja-JP" altLang="en-US" sz="1200" dirty="0"/>
              </a:p>
            </p:txBody>
          </p:sp>
        </mc:Choice>
        <mc:Fallback xmlns="">
          <p:sp>
            <p:nvSpPr>
              <p:cNvPr id="7" name="テキスト ボックス 6"/>
              <p:cNvSpPr txBox="1">
                <a:spLocks noRot="1" noChangeAspect="1" noMove="1" noResize="1" noEditPoints="1" noAdjustHandles="1" noChangeArrowheads="1" noChangeShapeType="1" noTextEdit="1"/>
              </p:cNvSpPr>
              <p:nvPr/>
            </p:nvSpPr>
            <p:spPr>
              <a:xfrm>
                <a:off x="4579643" y="5710581"/>
                <a:ext cx="3860799" cy="1107996"/>
              </a:xfrm>
              <a:prstGeom prst="rect">
                <a:avLst/>
              </a:prstGeom>
              <a:blipFill rotWithShape="1">
                <a:blip r:embed="rId5"/>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6106122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日経平均株価の付加的ノイズ項に当たるトレンド</a:t>
            </a:r>
            <a:endParaRPr kumimoji="1" lang="ja-JP" altLang="en-US" dirty="0"/>
          </a:p>
        </p:txBody>
      </p:sp>
      <p:pic>
        <p:nvPicPr>
          <p:cNvPr id="5" name="コンテンツ プレースホルダー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0560" y="1791115"/>
            <a:ext cx="7640865" cy="3953317"/>
          </a:xfrm>
        </p:spPr>
      </p:pic>
      <p:sp>
        <p:nvSpPr>
          <p:cNvPr id="3" name="テキスト ボックス 2"/>
          <p:cNvSpPr txBox="1"/>
          <p:nvPr/>
        </p:nvSpPr>
        <p:spPr>
          <a:xfrm>
            <a:off x="2264230" y="5969000"/>
            <a:ext cx="6658428" cy="369332"/>
          </a:xfrm>
          <a:prstGeom prst="rect">
            <a:avLst/>
          </a:prstGeom>
          <a:noFill/>
        </p:spPr>
        <p:txBody>
          <a:bodyPr wrap="square" rtlCol="0">
            <a:spAutoFit/>
          </a:bodyPr>
          <a:lstStyle/>
          <a:p>
            <a:r>
              <a:rPr kumimoji="1" lang="en-US" altLang="ja-JP" dirty="0" smtClean="0"/>
              <a:t>±</a:t>
            </a:r>
            <a:r>
              <a:rPr kumimoji="1" lang="en-US" altLang="ja-JP" dirty="0" err="1" smtClean="0"/>
              <a:t>σ</a:t>
            </a:r>
            <a:r>
              <a:rPr kumimoji="1" lang="ja-JP" altLang="en-US" dirty="0" smtClean="0"/>
              <a:t>が大きい値をもたらした時のトレンドの一覧</a:t>
            </a:r>
            <a:endParaRPr kumimoji="1" lang="ja-JP" altLang="en-US" dirty="0"/>
          </a:p>
        </p:txBody>
      </p:sp>
    </p:spTree>
    <p:extLst>
      <p:ext uri="{BB962C8B-B14F-4D97-AF65-F5344CB8AC3E}">
        <p14:creationId xmlns:p14="http://schemas.microsoft.com/office/powerpoint/2010/main" val="1950186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800" dirty="0" smtClean="0"/>
              <a:t>任天堂</a:t>
            </a:r>
            <a:r>
              <a:rPr lang="ja-JP" altLang="en-US" sz="4800" dirty="0" smtClean="0"/>
              <a:t>株価</a:t>
            </a:r>
            <a:r>
              <a:rPr kumimoji="1" lang="ja-JP" altLang="en-US" sz="4800" dirty="0" smtClean="0"/>
              <a:t>について</a:t>
            </a:r>
            <a:endParaRPr kumimoji="1" lang="ja-JP" altLang="en-US" sz="4800" dirty="0"/>
          </a:p>
        </p:txBody>
      </p:sp>
      <p:sp>
        <p:nvSpPr>
          <p:cNvPr id="3" name="コンテンツ プレースホルダー 2"/>
          <p:cNvSpPr>
            <a:spLocks noGrp="1"/>
          </p:cNvSpPr>
          <p:nvPr>
            <p:ph idx="1"/>
          </p:nvPr>
        </p:nvSpPr>
        <p:spPr/>
        <p:txBody>
          <a:bodyPr/>
          <a:lstStyle/>
          <a:p>
            <a:r>
              <a:rPr kumimoji="1" lang="ja-JP" altLang="en-US" dirty="0" smtClean="0"/>
              <a:t>日経平均株価と同様の手法で行う。</a:t>
            </a:r>
            <a:endParaRPr kumimoji="1" lang="en-US" altLang="ja-JP" dirty="0" smtClean="0"/>
          </a:p>
          <a:p>
            <a:pPr marL="0" indent="0">
              <a:buNone/>
            </a:pPr>
            <a:endParaRPr kumimoji="1" lang="en-US" altLang="ja-JP" dirty="0" smtClean="0"/>
          </a:p>
          <a:p>
            <a:r>
              <a:rPr lang="ja-JP" altLang="en-US" dirty="0" smtClean="0"/>
              <a:t>対象は</a:t>
            </a:r>
            <a:r>
              <a:rPr lang="en-US" altLang="ja-JP" dirty="0" smtClean="0"/>
              <a:t>2008</a:t>
            </a:r>
            <a:r>
              <a:rPr lang="ja-JP" altLang="en-US" dirty="0" smtClean="0"/>
              <a:t>年から</a:t>
            </a:r>
            <a:r>
              <a:rPr lang="en-US" altLang="ja-JP" dirty="0" smtClean="0"/>
              <a:t>2017</a:t>
            </a:r>
            <a:r>
              <a:rPr lang="ja-JP" altLang="en-US" dirty="0" smtClean="0"/>
              <a:t>年</a:t>
            </a:r>
            <a:r>
              <a:rPr lang="en-US" altLang="ja-JP" dirty="0" smtClean="0"/>
              <a:t>1</a:t>
            </a:r>
            <a:r>
              <a:rPr lang="ja-JP" altLang="en-US" dirty="0" smtClean="0"/>
              <a:t>月までのデータ</a:t>
            </a:r>
            <a:r>
              <a:rPr lang="en-US" altLang="ja-JP" dirty="0" smtClean="0"/>
              <a:t>2222</a:t>
            </a:r>
            <a:r>
              <a:rPr lang="ja-JP" altLang="en-US" dirty="0" smtClean="0"/>
              <a:t>日分である。</a:t>
            </a:r>
            <a:endParaRPr lang="en-US" altLang="ja-JP" dirty="0" smtClean="0"/>
          </a:p>
          <a:p>
            <a:endParaRPr kumimoji="1" lang="en-US" altLang="ja-JP" dirty="0" smtClean="0"/>
          </a:p>
          <a:p>
            <a:r>
              <a:rPr kumimoji="1" lang="ja-JP" altLang="en-US" dirty="0" smtClean="0"/>
              <a:t>結果としては</a:t>
            </a:r>
            <a:r>
              <a:rPr kumimoji="1" lang="en-US" altLang="ja-JP" dirty="0" smtClean="0"/>
              <a:t>2.12σ</a:t>
            </a:r>
            <a:r>
              <a:rPr kumimoji="1" lang="ja-JP" altLang="en-US" dirty="0" smtClean="0"/>
              <a:t>以上を除くとガウス曲線に近似できた。</a:t>
            </a:r>
            <a:endParaRPr kumimoji="1" lang="en-US" altLang="ja-JP" dirty="0"/>
          </a:p>
        </p:txBody>
      </p:sp>
    </p:spTree>
    <p:extLst>
      <p:ext uri="{BB962C8B-B14F-4D97-AF65-F5344CB8AC3E}">
        <p14:creationId xmlns:p14="http://schemas.microsoft.com/office/powerpoint/2010/main" val="8856098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600" dirty="0" smtClean="0"/>
              <a:t>任天堂の付加的ノイズ項に当たる</a:t>
            </a:r>
            <a:r>
              <a:rPr lang="ja-JP" altLang="en-US" sz="3600" dirty="0" smtClean="0"/>
              <a:t>トレンド</a:t>
            </a:r>
            <a:endParaRPr kumimoji="1" lang="ja-JP" altLang="en-US" sz="3600" dirty="0"/>
          </a:p>
        </p:txBody>
      </p:sp>
      <p:pic>
        <p:nvPicPr>
          <p:cNvPr id="3" name="コンテンツ プレースホルダー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5641" y="1578429"/>
            <a:ext cx="8411159" cy="3765639"/>
          </a:xfrm>
        </p:spPr>
      </p:pic>
      <p:sp>
        <p:nvSpPr>
          <p:cNvPr id="4" name="テキスト ボックス 3"/>
          <p:cNvSpPr txBox="1"/>
          <p:nvPr/>
        </p:nvSpPr>
        <p:spPr>
          <a:xfrm>
            <a:off x="457200" y="5678714"/>
            <a:ext cx="7906657" cy="923330"/>
          </a:xfrm>
          <a:prstGeom prst="rect">
            <a:avLst/>
          </a:prstGeom>
          <a:noFill/>
        </p:spPr>
        <p:txBody>
          <a:bodyPr wrap="square" rtlCol="0">
            <a:spAutoFit/>
          </a:bodyPr>
          <a:lstStyle/>
          <a:p>
            <a:r>
              <a:rPr lang="en-US" altLang="ja-JP" dirty="0" smtClean="0"/>
              <a:t>±</a:t>
            </a:r>
            <a:r>
              <a:rPr lang="en-US" altLang="ja-JP" dirty="0" err="1" smtClean="0"/>
              <a:t>σ</a:t>
            </a:r>
            <a:r>
              <a:rPr lang="ja-JP" altLang="en-US" dirty="0" smtClean="0"/>
              <a:t>値が大きい</a:t>
            </a:r>
            <a:r>
              <a:rPr kumimoji="1" lang="en-US" altLang="ja-JP" dirty="0" smtClean="0"/>
              <a:t>TOP10</a:t>
            </a:r>
            <a:r>
              <a:rPr kumimoji="1" lang="ja-JP" altLang="en-US" dirty="0" smtClean="0"/>
              <a:t>を表している。</a:t>
            </a:r>
            <a:r>
              <a:rPr lang="en-US" altLang="en-US" dirty="0" smtClean="0"/>
              <a:t>(2016/7/7</a:t>
            </a:r>
            <a:r>
              <a:rPr lang="ja-JP" altLang="en-US" dirty="0" smtClean="0"/>
              <a:t>及び</a:t>
            </a:r>
            <a:r>
              <a:rPr lang="en-US" altLang="ja-JP" dirty="0" smtClean="0"/>
              <a:t>7/22</a:t>
            </a:r>
            <a:r>
              <a:rPr lang="ja-JP" altLang="en-US" dirty="0" smtClean="0"/>
              <a:t>を除く</a:t>
            </a:r>
            <a:r>
              <a:rPr lang="en-US" altLang="ja-JP" dirty="0" smtClean="0"/>
              <a:t>)</a:t>
            </a:r>
          </a:p>
          <a:p>
            <a:r>
              <a:rPr kumimoji="1" lang="ja-JP" altLang="en-US" dirty="0" smtClean="0"/>
              <a:t>ポケモン</a:t>
            </a:r>
            <a:r>
              <a:rPr kumimoji="1" lang="en-US" altLang="ja-JP" dirty="0" smtClean="0"/>
              <a:t>GO</a:t>
            </a:r>
            <a:r>
              <a:rPr kumimoji="1" lang="ja-JP" altLang="en-US" dirty="0" smtClean="0"/>
              <a:t>に至ってはアメリカや日本でのリリース日当日には株価にはあまり影響が見られなかった。</a:t>
            </a:r>
            <a:endParaRPr kumimoji="1" lang="en-US" altLang="ja-JP" dirty="0" smtClean="0"/>
          </a:p>
        </p:txBody>
      </p:sp>
    </p:spTree>
    <p:extLst>
      <p:ext uri="{BB962C8B-B14F-4D97-AF65-F5344CB8AC3E}">
        <p14:creationId xmlns:p14="http://schemas.microsoft.com/office/powerpoint/2010/main" val="4059870441"/>
      </p:ext>
    </p:extLst>
  </p:cSld>
  <p:clrMapOvr>
    <a:masterClrMapping/>
  </p:clrMapOvr>
  <p:timing>
    <p:tnLst>
      <p:par>
        <p:cTn id="1" dur="indefinite" restart="never" nodeType="tmRoot"/>
      </p:par>
    </p:tnLst>
  </p:timing>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7681</TotalTime>
  <Words>1257</Words>
  <Application>Microsoft Office PowerPoint</Application>
  <PresentationFormat>画面に合わせる (4:3)</PresentationFormat>
  <Paragraphs>152</Paragraphs>
  <Slides>20</Slides>
  <Notes>10</Notes>
  <HiddenSlides>0</HiddenSlides>
  <MMClips>0</MMClips>
  <ScaleCrop>false</ScaleCrop>
  <HeadingPairs>
    <vt:vector size="8" baseType="variant">
      <vt:variant>
        <vt:lpstr>使用されているフォント</vt:lpstr>
      </vt:variant>
      <vt:variant>
        <vt:i4>4</vt:i4>
      </vt:variant>
      <vt:variant>
        <vt:lpstr>テーマ</vt:lpstr>
      </vt:variant>
      <vt:variant>
        <vt:i4>1</vt:i4>
      </vt:variant>
      <vt:variant>
        <vt:lpstr>埋め込まれた OLE サーバー</vt:lpstr>
      </vt:variant>
      <vt:variant>
        <vt:i4>1</vt:i4>
      </vt:variant>
      <vt:variant>
        <vt:lpstr>スライド タイトル</vt:lpstr>
      </vt:variant>
      <vt:variant>
        <vt:i4>20</vt:i4>
      </vt:variant>
    </vt:vector>
  </HeadingPairs>
  <TitlesOfParts>
    <vt:vector size="26" baseType="lpstr">
      <vt:lpstr>ＭＳ Ｐゴシック</vt:lpstr>
      <vt:lpstr>Arial</vt:lpstr>
      <vt:lpstr>Calibri</vt:lpstr>
      <vt:lpstr>Cambria Math</vt:lpstr>
      <vt:lpstr>ホワイト</vt:lpstr>
      <vt:lpstr>数式</vt:lpstr>
      <vt:lpstr>確率過程による経済変動記述の試み</vt:lpstr>
      <vt:lpstr>本研究の目的</vt:lpstr>
      <vt:lpstr>確率過程とは</vt:lpstr>
      <vt:lpstr>日経平均株価について(1)</vt:lpstr>
      <vt:lpstr>日経平均株価について(2)</vt:lpstr>
      <vt:lpstr>日経平均株価の付加ノイズ項</vt:lpstr>
      <vt:lpstr>日経平均株価の付加的ノイズ項に当たるトレンド</vt:lpstr>
      <vt:lpstr>任天堂株価について</vt:lpstr>
      <vt:lpstr>任天堂の付加的ノイズ項に当たるトレンド</vt:lpstr>
      <vt:lpstr>冪乗則について</vt:lpstr>
      <vt:lpstr>日経平均株価による冪乗則(1)</vt:lpstr>
      <vt:lpstr>日経平均株価による冪乗則(2)</vt:lpstr>
      <vt:lpstr>日経平均株価による冪乗則(3)</vt:lpstr>
      <vt:lpstr>任天堂株価による冪乗則</vt:lpstr>
      <vt:lpstr>まとめ</vt:lpstr>
      <vt:lpstr>PowerPoint プレゼンテーション</vt:lpstr>
      <vt:lpstr>任天堂確率変数</vt:lpstr>
      <vt:lpstr>任天堂ふるまい</vt:lpstr>
      <vt:lpstr>任天堂冪(1)</vt:lpstr>
      <vt:lpstr>任天堂冪(2)</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確率過程による経済変動記述の試み</dc:title>
  <dc:creator>内海 航平</dc:creator>
  <cp:lastModifiedBy>KoheiUtsumi</cp:lastModifiedBy>
  <cp:revision>44</cp:revision>
  <cp:lastPrinted>2017-02-06T01:04:57Z</cp:lastPrinted>
  <dcterms:created xsi:type="dcterms:W3CDTF">2017-01-31T09:21:09Z</dcterms:created>
  <dcterms:modified xsi:type="dcterms:W3CDTF">2017-02-08T13:51:59Z</dcterms:modified>
</cp:coreProperties>
</file>