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70" r:id="rId2"/>
    <p:sldId id="438" r:id="rId3"/>
    <p:sldId id="439" r:id="rId4"/>
    <p:sldId id="440" r:id="rId5"/>
    <p:sldId id="441" r:id="rId6"/>
    <p:sldId id="451" r:id="rId7"/>
    <p:sldId id="442" r:id="rId8"/>
    <p:sldId id="443" r:id="rId9"/>
    <p:sldId id="452" r:id="rId10"/>
    <p:sldId id="454" r:id="rId11"/>
  </p:sldIdLst>
  <p:sldSz cx="9144000" cy="6858000" type="screen4x3"/>
  <p:notesSz cx="9144000" cy="6858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HG丸ｺﾞｼｯｸM-PRO" panose="020F0600000000000000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HG丸ｺﾞｼｯｸM-PRO" panose="020F0600000000000000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HG丸ｺﾞｼｯｸM-PRO" panose="020F0600000000000000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HG丸ｺﾞｼｯｸM-PRO" panose="020F0600000000000000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HG丸ｺﾞｼｯｸM-PRO" panose="020F0600000000000000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HG丸ｺﾞｼｯｸM-PRO" panose="020F0600000000000000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HG丸ｺﾞｼｯｸM-PRO" panose="020F0600000000000000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HG丸ｺﾞｼｯｸM-PRO" panose="020F0600000000000000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HG丸ｺﾞｼｯｸM-PRO" panose="020F06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60"/>
    <p:restoredTop sz="93673"/>
  </p:normalViewPr>
  <p:slideViewPr>
    <p:cSldViewPr snapToGrid="0">
      <p:cViewPr varScale="1">
        <p:scale>
          <a:sx n="115" d="100"/>
          <a:sy n="115" d="100"/>
        </p:scale>
        <p:origin x="30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0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3BE4611-BA74-C34D-95B2-1F43791B1E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HG丸ｺﾞｼｯｸM-PRO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348F12-A30C-D241-9982-1F6365EC36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HG丸ｺﾞｼｯｸM-PRO" charset="-128"/>
              </a:defRPr>
            </a:lvl1pPr>
          </a:lstStyle>
          <a:p>
            <a:pPr>
              <a:defRPr/>
            </a:pPr>
            <a:fld id="{6E75A3E7-392B-084C-9F90-E1D1CD931BFA}" type="datetimeFigureOut">
              <a:rPr lang="ja-JP" altLang="en-US"/>
              <a:pPr>
                <a:defRPr/>
              </a:pPr>
              <a:t>2025/8/24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C20EA2-6A20-944B-AB94-14E8674E99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HG丸ｺﾞｼｯｸM-PRO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4CE2AA-77A2-B543-80AC-DC7D5F3C1F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HG丸ｺﾞｼｯｸM-PRO" charset="-128"/>
              </a:defRPr>
            </a:lvl1pPr>
          </a:lstStyle>
          <a:p>
            <a:pPr>
              <a:defRPr/>
            </a:pPr>
            <a:fld id="{40D4959A-D134-DB4E-9776-D977FB84EC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D95AB680-8C12-0945-B1E3-2365F7316C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25C4961D-3E35-C84C-A05E-9BBC30800C5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DAF204-3EE2-2044-A5C3-3EF9EC21AC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>
            <a:extLst>
              <a:ext uri="{FF2B5EF4-FFF2-40B4-BE49-F238E27FC236}">
                <a16:creationId xmlns:a16="http://schemas.microsoft.com/office/drawing/2014/main" id="{95EF8B06-CDCC-A84D-AE87-FCE9261D58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9094" name="Rectangle 6">
            <a:extLst>
              <a:ext uri="{FF2B5EF4-FFF2-40B4-BE49-F238E27FC236}">
                <a16:creationId xmlns:a16="http://schemas.microsoft.com/office/drawing/2014/main" id="{8DE48E0D-F9B8-864C-87BE-164B79D836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9095" name="Rectangle 7">
            <a:extLst>
              <a:ext uri="{FF2B5EF4-FFF2-40B4-BE49-F238E27FC236}">
                <a16:creationId xmlns:a16="http://schemas.microsoft.com/office/drawing/2014/main" id="{74D2F4C7-075C-DA44-8153-A75B9505DA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E1229EF-A1BA-FF44-A9E3-527733BA12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-128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8916E052-F87B-A84B-9283-CBE03FD6F6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9pPr>
          </a:lstStyle>
          <a:p>
            <a:fld id="{8257473C-B5AA-D244-95E2-3D1BB05CBC5F}" type="slidenum">
              <a:rPr lang="en-US" altLang="ja-JP" sz="1200" smtClean="0">
                <a:ea typeface="ＭＳ Ｐゴシック" panose="020B0600070205080204" pitchFamily="34" charset="-128"/>
              </a:rPr>
              <a:pPr/>
              <a:t>1</a:t>
            </a:fld>
            <a:endParaRPr lang="en-US" altLang="ja-JP" sz="1200">
              <a:ea typeface="ＭＳ Ｐゴシック" panose="020B0600070205080204" pitchFamily="34" charset="-128"/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22D81F3F-DB25-0142-8331-DE5B2237AA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D4AD8A5-80D4-AA4B-9CD9-45863C85A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A2D906-ECCF-5992-77C3-657349CFB8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89E6A32B-831D-6E3E-8AB5-43F67E1E69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9pPr>
          </a:lstStyle>
          <a:p>
            <a:fld id="{8257473C-B5AA-D244-95E2-3D1BB05CBC5F}" type="slidenum">
              <a:rPr lang="en-US" altLang="ja-JP" sz="1200" smtClean="0">
                <a:ea typeface="ＭＳ Ｐゴシック" panose="020B0600070205080204" pitchFamily="34" charset="-128"/>
              </a:rPr>
              <a:pPr/>
              <a:t>10</a:t>
            </a:fld>
            <a:endParaRPr lang="en-US" altLang="ja-JP" sz="1200">
              <a:ea typeface="ＭＳ Ｐゴシック" panose="020B0600070205080204" pitchFamily="34" charset="-128"/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D65C2DFD-0051-C544-D644-030EEC1F8E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36171BF-404E-04C6-5A5D-3BC55AA16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923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8366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9395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7932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9484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18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9662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813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6132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50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3234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2483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97742CE2-1F8F-374F-84C7-5A11DE178032}"/>
              </a:ext>
            </a:extLst>
          </p:cNvPr>
          <p:cNvSpPr>
            <a:spLocks noChangeArrowheads="1"/>
          </p:cNvSpPr>
          <p:nvPr userDrawn="1"/>
        </p:nvSpPr>
        <p:spPr bwMode="auto">
          <a:xfrm rot="10800000">
            <a:off x="0" y="6573838"/>
            <a:ext cx="9144000" cy="2841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+mn-lt"/>
              <a:ea typeface="HG丸ｺﾞｼｯｸM-PRO" pitchFamily="49" charset="-128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27896ADE-14B4-134D-B296-E40D401541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284163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+mn-lt"/>
              <a:ea typeface="HG丸ｺﾞｼｯｸM-PRO" pitchFamily="49" charset="-128"/>
            </a:endParaRPr>
          </a:p>
        </p:txBody>
      </p:sp>
      <p:sp>
        <p:nvSpPr>
          <p:cNvPr id="1029" name="Text Box 10">
            <a:extLst>
              <a:ext uri="{FF2B5EF4-FFF2-40B4-BE49-F238E27FC236}">
                <a16:creationId xmlns:a16="http://schemas.microsoft.com/office/drawing/2014/main" id="{E979BAFE-D3ED-1646-8085-792AFF0714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2844" y="6552248"/>
            <a:ext cx="354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HG丸ｺﾞｼｯｸM-PRO" charset="0"/>
                <a:cs typeface="HG丸ｺﾞｼｯｸM-PRO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HG丸ｺﾞｼｯｸM-PRO" charset="0"/>
                <a:cs typeface="HG丸ｺﾞｼｯｸM-PRO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HG丸ｺﾞｼｯｸM-PRO" charset="0"/>
                <a:cs typeface="HG丸ｺﾞｼｯｸM-PRO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HG丸ｺﾞｼｯｸM-PRO" charset="0"/>
                <a:cs typeface="HG丸ｺﾞｼｯｸM-PRO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HG丸ｺﾞｼｯｸM-PRO" charset="0"/>
                <a:cs typeface="HG丸ｺﾞｼｯｸM-PRO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HG丸ｺﾞｼｯｸM-PRO" charset="0"/>
                <a:cs typeface="HG丸ｺﾞｼｯｸM-PRO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HG丸ｺﾞｼｯｸM-PRO" charset="0"/>
                <a:cs typeface="HG丸ｺﾞｼｯｸM-PRO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HG丸ｺﾞｼｯｸM-PRO" charset="0"/>
                <a:cs typeface="HG丸ｺﾞｼｯｸM-PRO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HG丸ｺﾞｼｯｸM-PRO" charset="0"/>
                <a:cs typeface="HG丸ｺﾞｼｯｸM-PRO" charset="0"/>
              </a:defRPr>
            </a:lvl9pPr>
          </a:lstStyle>
          <a:p>
            <a:pPr eaLnBrk="1" hangingPunct="1">
              <a:defRPr/>
            </a:pPr>
            <a:r>
              <a:rPr lang="en-US" altLang="ja-JP" sz="1800" dirty="0">
                <a:solidFill>
                  <a:srgbClr val="595959"/>
                </a:solidFill>
                <a:latin typeface="Impact" charset="0"/>
                <a:ea typeface="ＭＳ Ｐゴシック" charset="0"/>
                <a:cs typeface="ＭＳ Ｐゴシック" charset="0"/>
              </a:rPr>
              <a:t>OSAKA INSTITUTE OF University</a:t>
            </a:r>
          </a:p>
        </p:txBody>
      </p:sp>
      <p:pic>
        <p:nvPicPr>
          <p:cNvPr id="2" name="Google Shape;16;p5">
            <a:extLst>
              <a:ext uri="{FF2B5EF4-FFF2-40B4-BE49-F238E27FC236}">
                <a16:creationId xmlns:a16="http://schemas.microsoft.com/office/drawing/2014/main" id="{EBB84243-893A-F76C-FC96-AB06BA30125B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/>
          <a:stretch/>
        </p:blipFill>
        <p:spPr>
          <a:xfrm>
            <a:off x="14605" y="6244572"/>
            <a:ext cx="1158239" cy="55375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EAF707E0-01D5-0C4B-8882-92DEC56CD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905" y="2949178"/>
            <a:ext cx="326243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9pPr>
          </a:lstStyle>
          <a:p>
            <a:pPr eaLnBrk="1" hangingPunct="1"/>
            <a:r>
              <a:rPr lang="ja-JP" altLang="en-US" sz="6000">
                <a:solidFill>
                  <a:srgbClr val="C00000"/>
                </a:solidFill>
              </a:rPr>
              <a:t>制御工学</a:t>
            </a:r>
            <a:endParaRPr lang="en-US" altLang="ja-JP" sz="6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62525EE-5AED-064F-A8DF-1B400D25F7FC}"/>
              </a:ext>
            </a:extLst>
          </p:cNvPr>
          <p:cNvSpPr txBox="1"/>
          <p:nvPr/>
        </p:nvSpPr>
        <p:spPr>
          <a:xfrm>
            <a:off x="159310" y="1112932"/>
            <a:ext cx="430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/>
              <a:t>「制御工学の館」</a:t>
            </a:r>
            <a:endParaRPr kumimoji="1" lang="en-US" altLang="ja-JP" sz="4000" b="1" dirty="0"/>
          </a:p>
        </p:txBody>
      </p:sp>
      <p:pic>
        <p:nvPicPr>
          <p:cNvPr id="3" name="Picture 2" descr="梅田が知の集う場所になる。">
            <a:extLst>
              <a:ext uri="{FF2B5EF4-FFF2-40B4-BE49-F238E27FC236}">
                <a16:creationId xmlns:a16="http://schemas.microsoft.com/office/drawing/2014/main" id="{05A7A8F0-6AD3-DCEB-D65A-4F1CD76669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4" r="9815"/>
          <a:stretch>
            <a:fillRect/>
          </a:stretch>
        </p:blipFill>
        <p:spPr bwMode="auto">
          <a:xfrm>
            <a:off x="5350932" y="1328737"/>
            <a:ext cx="3793068" cy="552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2EF065FA-6334-0A3F-3BBA-9220B8C99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57" y="4621684"/>
            <a:ext cx="57246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9pPr>
          </a:lstStyle>
          <a:p>
            <a:pPr eaLnBrk="1" hangingPunct="1"/>
            <a:r>
              <a:rPr lang="ja-JP" altLang="en-US"/>
              <a:t>大阪工業大学　</a:t>
            </a:r>
          </a:p>
          <a:p>
            <a:pPr eaLnBrk="1" hangingPunct="1"/>
            <a:r>
              <a:rPr lang="ja-JP" altLang="en-US"/>
              <a:t>　　　ロボット工学科</a:t>
            </a:r>
            <a:r>
              <a:rPr lang="en-US" altLang="ja-JP" dirty="0"/>
              <a:t> </a:t>
            </a:r>
            <a:r>
              <a:rPr lang="ja-JP" altLang="en-US"/>
              <a:t>大須賀公一　</a:t>
            </a:r>
            <a:endParaRPr lang="en-US" altLang="ja-JP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9628E0-7B85-7039-A8D2-3C8E785A5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AEF388A4-B057-CF6E-AFDD-92D6BE592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905" y="2949178"/>
            <a:ext cx="326243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9pPr>
          </a:lstStyle>
          <a:p>
            <a:pPr eaLnBrk="1" hangingPunct="1"/>
            <a:r>
              <a:rPr lang="ja-JP" altLang="en-US" sz="6000">
                <a:solidFill>
                  <a:srgbClr val="C00000"/>
                </a:solidFill>
              </a:rPr>
              <a:t>制御工学</a:t>
            </a:r>
            <a:endParaRPr lang="en-US" altLang="ja-JP" sz="6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B7122A8-5737-EB64-9E92-43DC0FE787D8}"/>
              </a:ext>
            </a:extLst>
          </p:cNvPr>
          <p:cNvSpPr txBox="1"/>
          <p:nvPr/>
        </p:nvSpPr>
        <p:spPr>
          <a:xfrm>
            <a:off x="159310" y="1112932"/>
            <a:ext cx="430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/>
              <a:t>「制御工学の館」</a:t>
            </a:r>
            <a:endParaRPr kumimoji="1" lang="en-US" altLang="ja-JP" sz="4000" b="1" dirty="0"/>
          </a:p>
        </p:txBody>
      </p:sp>
      <p:pic>
        <p:nvPicPr>
          <p:cNvPr id="3" name="Picture 2" descr="梅田が知の集う場所になる。">
            <a:extLst>
              <a:ext uri="{FF2B5EF4-FFF2-40B4-BE49-F238E27FC236}">
                <a16:creationId xmlns:a16="http://schemas.microsoft.com/office/drawing/2014/main" id="{4C9701CD-43DF-A934-AA2A-05A9E47194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4" r="9815"/>
          <a:stretch>
            <a:fillRect/>
          </a:stretch>
        </p:blipFill>
        <p:spPr bwMode="auto">
          <a:xfrm>
            <a:off x="5350932" y="1328737"/>
            <a:ext cx="3793068" cy="552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3F1F9878-5346-9EB1-AA20-7E4A964A3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596" y="4621684"/>
            <a:ext cx="57246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丸ｺﾞｼｯｸM-PRO" panose="020F0600000000000000" pitchFamily="34" charset="-128"/>
              </a:defRPr>
            </a:lvl9pPr>
          </a:lstStyle>
          <a:p>
            <a:pPr eaLnBrk="1" hangingPunct="1"/>
            <a:r>
              <a:rPr lang="ja-JP" altLang="en-US"/>
              <a:t>大阪工業大学　</a:t>
            </a:r>
          </a:p>
          <a:p>
            <a:pPr eaLnBrk="1" hangingPunct="1"/>
            <a:r>
              <a:rPr lang="ja-JP" altLang="en-US"/>
              <a:t>　　　ロボット工学科</a:t>
            </a:r>
            <a:r>
              <a:rPr lang="en-US" altLang="ja-JP" dirty="0"/>
              <a:t> </a:t>
            </a:r>
            <a:r>
              <a:rPr lang="ja-JP" altLang="en-US"/>
              <a:t>大須賀公一　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9219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地図">
            <a:extLst>
              <a:ext uri="{FF2B5EF4-FFF2-40B4-BE49-F238E27FC236}">
                <a16:creationId xmlns:a16="http://schemas.microsoft.com/office/drawing/2014/main" id="{24486378-0F33-EF42-8FA2-52E9C6FCB6FF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06" y="2456732"/>
            <a:ext cx="6979628" cy="408221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8DE4F3-7700-ED41-8848-50E5BCD5008B}"/>
              </a:ext>
            </a:extLst>
          </p:cNvPr>
          <p:cNvSpPr txBox="1"/>
          <p:nvPr/>
        </p:nvSpPr>
        <p:spPr>
          <a:xfrm>
            <a:off x="3074056" y="858718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制御工学の地図</a:t>
            </a:r>
          </a:p>
        </p:txBody>
      </p:sp>
    </p:spTree>
    <p:extLst>
      <p:ext uri="{BB962C8B-B14F-4D97-AF65-F5344CB8AC3E}">
        <p14:creationId xmlns:p14="http://schemas.microsoft.com/office/powerpoint/2010/main" val="4242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9119B019-F0A4-9D47-A094-999F3D19E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870" y="1963847"/>
            <a:ext cx="5720457" cy="4453447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F4C57A5-E5F5-F64F-970E-FFD02D9201C5}"/>
              </a:ext>
            </a:extLst>
          </p:cNvPr>
          <p:cNvSpPr txBox="1"/>
          <p:nvPr/>
        </p:nvSpPr>
        <p:spPr>
          <a:xfrm>
            <a:off x="3074056" y="858718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制御工学の地図</a:t>
            </a:r>
          </a:p>
        </p:txBody>
      </p:sp>
    </p:spTree>
    <p:extLst>
      <p:ext uri="{BB962C8B-B14F-4D97-AF65-F5344CB8AC3E}">
        <p14:creationId xmlns:p14="http://schemas.microsoft.com/office/powerpoint/2010/main" val="130948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4081BA-F511-E841-9372-B9288CEEFFAD}"/>
              </a:ext>
            </a:extLst>
          </p:cNvPr>
          <p:cNvSpPr txBox="1"/>
          <p:nvPr/>
        </p:nvSpPr>
        <p:spPr>
          <a:xfrm>
            <a:off x="361221" y="902673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「制御工学」の前半の目次です．</a:t>
            </a:r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C6B6F3-C516-DE4A-B8AE-E978D008299B}"/>
              </a:ext>
            </a:extLst>
          </p:cNvPr>
          <p:cNvSpPr txBox="1"/>
          <p:nvPr/>
        </p:nvSpPr>
        <p:spPr>
          <a:xfrm>
            <a:off x="921000" y="1848380"/>
            <a:ext cx="7301999" cy="378565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endParaRPr lang="ja-JP" altLang="en-US"/>
          </a:p>
          <a:p>
            <a:r>
              <a:rPr lang="en-US" altLang="ja-JP" sz="3600" dirty="0"/>
              <a:t>――</a:t>
            </a:r>
            <a:r>
              <a:rPr lang="ja-JP" altLang="en-US" sz="3600"/>
              <a:t>「制御工学」（全</a:t>
            </a:r>
            <a:r>
              <a:rPr lang="en-US" altLang="ja-JP" sz="3600" dirty="0"/>
              <a:t>11</a:t>
            </a:r>
            <a:r>
              <a:rPr lang="ja-JP" altLang="en-US" sz="3600"/>
              <a:t>回）−−−</a:t>
            </a:r>
            <a:endParaRPr lang="en-US" altLang="ja-JP" sz="3600" dirty="0"/>
          </a:p>
          <a:p>
            <a:endParaRPr lang="ja-JP" altLang="en-US" sz="3600"/>
          </a:p>
          <a:p>
            <a:r>
              <a:rPr lang="ja-JP" altLang="en-US" sz="3600"/>
              <a:t>第０部　予告編</a:t>
            </a:r>
          </a:p>
          <a:p>
            <a:r>
              <a:rPr lang="ja-JP" altLang="en-US" sz="3600"/>
              <a:t>第一部　導入</a:t>
            </a:r>
          </a:p>
          <a:p>
            <a:r>
              <a:rPr lang="ja-JP" altLang="en-US" sz="3600"/>
              <a:t>第二部　モデリング本論 </a:t>
            </a:r>
          </a:p>
          <a:p>
            <a:r>
              <a:rPr lang="ja-JP" altLang="en-US" sz="3600"/>
              <a:t>第三部　制御のための構造と構成</a:t>
            </a:r>
            <a:endParaRPr kumimoji="1"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303462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07FC05-CE20-F24D-9568-3C28BBB2F6C3}"/>
              </a:ext>
            </a:extLst>
          </p:cNvPr>
          <p:cNvSpPr txBox="1"/>
          <p:nvPr/>
        </p:nvSpPr>
        <p:spPr>
          <a:xfrm>
            <a:off x="625033" y="982176"/>
            <a:ext cx="941796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第０部　予告編</a:t>
            </a:r>
          </a:p>
          <a:p>
            <a:r>
              <a:rPr lang="ja-JP" altLang="en-US"/>
              <a:t>　第０回目：</a:t>
            </a:r>
            <a:endParaRPr lang="en-US" altLang="ja-JP" dirty="0"/>
          </a:p>
          <a:p>
            <a:r>
              <a:rPr lang="ja-JP" altLang="en-US"/>
              <a:t>　　　　　　　ようこそ「制御工学の館」へ</a:t>
            </a:r>
          </a:p>
          <a:p>
            <a:r>
              <a:rPr lang="ja-JP" altLang="en-US">
                <a:solidFill>
                  <a:srgbClr val="C00000"/>
                </a:solidFill>
              </a:rPr>
              <a:t>第一部　導入</a:t>
            </a:r>
          </a:p>
          <a:p>
            <a:r>
              <a:rPr lang="ja-JP" altLang="en-US"/>
              <a:t>　第１回目</a:t>
            </a:r>
            <a:r>
              <a:rPr lang="en-US" altLang="ja-JP" dirty="0"/>
              <a:t>-- </a:t>
            </a:r>
            <a:r>
              <a:rPr lang="ja-JP" altLang="en-US"/>
              <a:t>　　　	</a:t>
            </a:r>
          </a:p>
          <a:p>
            <a:r>
              <a:rPr lang="ja-JP" altLang="en-US"/>
              <a:t>　　　第０話　制御とは？ 　	</a:t>
            </a:r>
          </a:p>
          <a:p>
            <a:r>
              <a:rPr lang="ja-JP" altLang="en-US"/>
              <a:t>　第２回目</a:t>
            </a:r>
            <a:r>
              <a:rPr lang="en-US" altLang="ja-JP" dirty="0"/>
              <a:t>-- </a:t>
            </a:r>
            <a:r>
              <a:rPr lang="ja-JP" altLang="en-US"/>
              <a:t>　　　	</a:t>
            </a:r>
          </a:p>
          <a:p>
            <a:r>
              <a:rPr lang="ja-JP" altLang="en-US"/>
              <a:t>　　　第１話　モデルって？ー「モデリング」とは？ 　　　	</a:t>
            </a:r>
          </a:p>
          <a:p>
            <a:r>
              <a:rPr lang="ja-JP" altLang="en-US"/>
              <a:t>　　　第２話　静的システムと動的システム 　	</a:t>
            </a:r>
          </a:p>
          <a:p>
            <a:r>
              <a:rPr lang="ja-JP" altLang="en-US"/>
              <a:t>　第３回目</a:t>
            </a:r>
            <a:r>
              <a:rPr lang="en-US" altLang="ja-JP" dirty="0"/>
              <a:t>-- </a:t>
            </a:r>
            <a:r>
              <a:rPr lang="ja-JP" altLang="en-US"/>
              <a:t>　　　	</a:t>
            </a:r>
          </a:p>
          <a:p>
            <a:r>
              <a:rPr lang="ja-JP" altLang="en-US"/>
              <a:t>　　　第３話　ブロック線図って？ 　　　	</a:t>
            </a:r>
          </a:p>
          <a:p>
            <a:r>
              <a:rPr lang="ja-JP" altLang="en-US"/>
              <a:t>　　　第４話　モータのモデルって？ 　　　	</a:t>
            </a:r>
          </a:p>
          <a:p>
            <a:r>
              <a:rPr lang="ja-JP" altLang="en-US"/>
              <a:t>　　　第５話　ステップ応答計算できるの？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85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07FC05-CE20-F24D-9568-3C28BBB2F6C3}"/>
              </a:ext>
            </a:extLst>
          </p:cNvPr>
          <p:cNvSpPr txBox="1"/>
          <p:nvPr/>
        </p:nvSpPr>
        <p:spPr>
          <a:xfrm>
            <a:off x="625033" y="982176"/>
            <a:ext cx="941796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第０部　予告編</a:t>
            </a:r>
          </a:p>
          <a:p>
            <a:r>
              <a:rPr lang="ja-JP" altLang="en-US"/>
              <a:t>　</a:t>
            </a:r>
            <a:r>
              <a:rPr lang="ja-JP" altLang="en-US">
                <a:solidFill>
                  <a:srgbClr val="C00000"/>
                </a:solidFill>
              </a:rPr>
              <a:t>第０回目：</a:t>
            </a:r>
            <a:endParaRPr lang="en-US" altLang="ja-JP" dirty="0">
              <a:solidFill>
                <a:srgbClr val="C00000"/>
              </a:solidFill>
            </a:endParaRPr>
          </a:p>
          <a:p>
            <a:r>
              <a:rPr lang="ja-JP" altLang="en-US">
                <a:solidFill>
                  <a:srgbClr val="C00000"/>
                </a:solidFill>
              </a:rPr>
              <a:t>　　　　　　　ようこそ「制御工学の館」へ</a:t>
            </a:r>
          </a:p>
          <a:p>
            <a:r>
              <a:rPr lang="ja-JP" altLang="en-US">
                <a:solidFill>
                  <a:srgbClr val="C00000"/>
                </a:solidFill>
              </a:rPr>
              <a:t>第一部　導入</a:t>
            </a:r>
          </a:p>
          <a:p>
            <a:r>
              <a:rPr lang="ja-JP" altLang="en-US"/>
              <a:t>　第１回目</a:t>
            </a:r>
            <a:r>
              <a:rPr lang="en-US" altLang="ja-JP" dirty="0"/>
              <a:t>-- </a:t>
            </a:r>
            <a:r>
              <a:rPr lang="ja-JP" altLang="en-US"/>
              <a:t>　　　	</a:t>
            </a:r>
          </a:p>
          <a:p>
            <a:r>
              <a:rPr lang="ja-JP" altLang="en-US"/>
              <a:t>　　　第０話　制御とは？ 　	</a:t>
            </a:r>
          </a:p>
          <a:p>
            <a:r>
              <a:rPr lang="ja-JP" altLang="en-US"/>
              <a:t>　第２回目</a:t>
            </a:r>
            <a:r>
              <a:rPr lang="en-US" altLang="ja-JP" dirty="0"/>
              <a:t>-- </a:t>
            </a:r>
            <a:r>
              <a:rPr lang="ja-JP" altLang="en-US"/>
              <a:t>　　　	</a:t>
            </a:r>
          </a:p>
          <a:p>
            <a:r>
              <a:rPr lang="ja-JP" altLang="en-US"/>
              <a:t>　　　第１話　モデルって？ー「モデリング」とは？ 　　　	</a:t>
            </a:r>
          </a:p>
          <a:p>
            <a:r>
              <a:rPr lang="ja-JP" altLang="en-US"/>
              <a:t>　　　第２話　静的システムと動的システム 　	</a:t>
            </a:r>
          </a:p>
          <a:p>
            <a:r>
              <a:rPr lang="ja-JP" altLang="en-US"/>
              <a:t>　第３回目</a:t>
            </a:r>
            <a:r>
              <a:rPr lang="en-US" altLang="ja-JP" dirty="0"/>
              <a:t>-- </a:t>
            </a:r>
            <a:r>
              <a:rPr lang="ja-JP" altLang="en-US"/>
              <a:t>　　　	</a:t>
            </a:r>
          </a:p>
          <a:p>
            <a:r>
              <a:rPr lang="ja-JP" altLang="en-US"/>
              <a:t>　　　第３話　ブロック線図って？ 　　　	</a:t>
            </a:r>
          </a:p>
          <a:p>
            <a:r>
              <a:rPr lang="ja-JP" altLang="en-US"/>
              <a:t>　　　第４話　モータのモデルって？ 　　　	</a:t>
            </a:r>
          </a:p>
          <a:p>
            <a:r>
              <a:rPr lang="ja-JP" altLang="en-US"/>
              <a:t>　　　第５話　ステップ応答計算できるの？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81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07FC05-CE20-F24D-9568-3C28BBB2F6C3}"/>
              </a:ext>
            </a:extLst>
          </p:cNvPr>
          <p:cNvSpPr txBox="1"/>
          <p:nvPr/>
        </p:nvSpPr>
        <p:spPr>
          <a:xfrm>
            <a:off x="181290" y="505122"/>
            <a:ext cx="8962710" cy="584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200">
                <a:solidFill>
                  <a:srgbClr val="C00000"/>
                </a:solidFill>
              </a:rPr>
              <a:t>第二部　モデリング本論 　</a:t>
            </a:r>
            <a:r>
              <a:rPr lang="ja-JP" altLang="en-US" sz="2200"/>
              <a:t>	</a:t>
            </a:r>
          </a:p>
          <a:p>
            <a:r>
              <a:rPr lang="ja-JP" altLang="en-US" sz="2200"/>
              <a:t>　第４回目</a:t>
            </a:r>
            <a:r>
              <a:rPr lang="en-US" altLang="ja-JP" sz="2200" dirty="0"/>
              <a:t>-- </a:t>
            </a:r>
            <a:r>
              <a:rPr lang="ja-JP" altLang="en-US" sz="2200"/>
              <a:t>　	　　	</a:t>
            </a:r>
          </a:p>
          <a:p>
            <a:r>
              <a:rPr lang="ja-JP" altLang="en-US" sz="2200"/>
              <a:t>　　　第６話　線形動的システムって？ 　　　		</a:t>
            </a:r>
          </a:p>
          <a:p>
            <a:r>
              <a:rPr lang="ja-JP" altLang="en-US" sz="2200"/>
              <a:t>　　　第７話　状態方程式って？ 　　　		</a:t>
            </a:r>
          </a:p>
          <a:p>
            <a:r>
              <a:rPr lang="ja-JP" altLang="en-US" sz="2200"/>
              <a:t>　　　第８話　線形動的システムの性質？ 　	</a:t>
            </a:r>
          </a:p>
          <a:p>
            <a:r>
              <a:rPr lang="ja-JP" altLang="en-US" sz="2200"/>
              <a:t>　第５回目</a:t>
            </a:r>
            <a:r>
              <a:rPr lang="en-US" altLang="ja-JP" sz="2200" dirty="0"/>
              <a:t>--</a:t>
            </a:r>
          </a:p>
          <a:p>
            <a:r>
              <a:rPr lang="ja-JP" altLang="en-US" sz="2200"/>
              <a:t>　　　第９話　モデリングの基本的考え方？</a:t>
            </a:r>
          </a:p>
          <a:p>
            <a:r>
              <a:rPr lang="ja-JP" altLang="en-US" sz="2200"/>
              <a:t>　　　第</a:t>
            </a:r>
            <a:r>
              <a:rPr lang="en-US" altLang="ja-JP" sz="2200" dirty="0"/>
              <a:t>10</a:t>
            </a:r>
            <a:r>
              <a:rPr lang="ja-JP" altLang="en-US" sz="2200"/>
              <a:t>話　インパルス応答の効用？</a:t>
            </a:r>
          </a:p>
          <a:p>
            <a:r>
              <a:rPr lang="ja-JP" altLang="en-US" sz="2200"/>
              <a:t>　第６回目</a:t>
            </a:r>
            <a:r>
              <a:rPr lang="en-US" altLang="ja-JP" sz="2200" dirty="0"/>
              <a:t>--</a:t>
            </a:r>
          </a:p>
          <a:p>
            <a:r>
              <a:rPr lang="ja-JP" altLang="en-US" sz="2200"/>
              <a:t>　　　第</a:t>
            </a:r>
            <a:r>
              <a:rPr lang="en-US" altLang="ja-JP" sz="2200" dirty="0"/>
              <a:t>11</a:t>
            </a:r>
            <a:r>
              <a:rPr lang="ja-JP" altLang="en-US" sz="2200"/>
              <a:t>話　周波数伝達関数って？</a:t>
            </a:r>
          </a:p>
          <a:p>
            <a:r>
              <a:rPr lang="ja-JP" altLang="en-US" sz="2200"/>
              <a:t>　　　第</a:t>
            </a:r>
            <a:r>
              <a:rPr lang="en-US" altLang="ja-JP" sz="2200" dirty="0"/>
              <a:t>12</a:t>
            </a:r>
            <a:r>
              <a:rPr lang="ja-JP" altLang="en-US" sz="2200"/>
              <a:t>話　周波数伝達関数と重み関数の関係は？</a:t>
            </a:r>
          </a:p>
          <a:p>
            <a:r>
              <a:rPr lang="ja-JP" altLang="en-US" sz="2200"/>
              <a:t>　第７回目</a:t>
            </a:r>
            <a:r>
              <a:rPr lang="en-US" altLang="ja-JP" sz="2200" dirty="0"/>
              <a:t>--</a:t>
            </a:r>
          </a:p>
          <a:p>
            <a:r>
              <a:rPr lang="ja-JP" altLang="en-US" sz="2200"/>
              <a:t>　　　第</a:t>
            </a:r>
            <a:r>
              <a:rPr lang="en-US" altLang="ja-JP" sz="2200" dirty="0"/>
              <a:t>13</a:t>
            </a:r>
            <a:r>
              <a:rPr lang="ja-JP" altLang="en-US" sz="2200"/>
              <a:t>話　周波数伝達関数の計算？</a:t>
            </a:r>
          </a:p>
          <a:p>
            <a:r>
              <a:rPr lang="ja-JP" altLang="en-US" sz="2200"/>
              <a:t>　　　第</a:t>
            </a:r>
            <a:r>
              <a:rPr lang="en-US" altLang="ja-JP" sz="2200" dirty="0"/>
              <a:t>14</a:t>
            </a:r>
            <a:r>
              <a:rPr lang="ja-JP" altLang="en-US" sz="2200"/>
              <a:t>話　周波数伝達関数の図的表現？</a:t>
            </a:r>
          </a:p>
          <a:p>
            <a:r>
              <a:rPr lang="ja-JP" altLang="en-US" sz="2200"/>
              <a:t>　第８回目</a:t>
            </a:r>
            <a:r>
              <a:rPr lang="en-US" altLang="ja-JP" sz="2200" dirty="0"/>
              <a:t>--</a:t>
            </a:r>
          </a:p>
          <a:p>
            <a:r>
              <a:rPr lang="ja-JP" altLang="en-US" sz="2200"/>
              <a:t>　　　第</a:t>
            </a:r>
            <a:r>
              <a:rPr lang="en-US" altLang="ja-JP" sz="2200" dirty="0"/>
              <a:t>15</a:t>
            </a:r>
            <a:r>
              <a:rPr lang="ja-JP" altLang="en-US" sz="2200"/>
              <a:t>話　伝達関数って？</a:t>
            </a:r>
          </a:p>
          <a:p>
            <a:r>
              <a:rPr lang="ja-JP" altLang="en-US" sz="2200"/>
              <a:t>　　　第</a:t>
            </a:r>
            <a:r>
              <a:rPr lang="en-US" altLang="ja-JP" sz="2200" dirty="0"/>
              <a:t>16</a:t>
            </a:r>
            <a:r>
              <a:rPr lang="ja-JP" altLang="en-US" sz="2200"/>
              <a:t>話　伝達関数・周波数伝達関数・重み関数・状態方程式？</a:t>
            </a:r>
            <a:endParaRPr kumimoji="1" lang="ja-JP" altLang="en-US" sz="2200"/>
          </a:p>
        </p:txBody>
      </p:sp>
    </p:spTree>
    <p:extLst>
      <p:ext uri="{BB962C8B-B14F-4D97-AF65-F5344CB8AC3E}">
        <p14:creationId xmlns:p14="http://schemas.microsoft.com/office/powerpoint/2010/main" val="3354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87CEC6-5221-784A-8C60-7AA37BF49C4A}"/>
              </a:ext>
            </a:extLst>
          </p:cNvPr>
          <p:cNvSpPr/>
          <p:nvPr/>
        </p:nvSpPr>
        <p:spPr>
          <a:xfrm>
            <a:off x="393539" y="472891"/>
            <a:ext cx="81948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第三部　制御のための構造と構成</a:t>
            </a:r>
          </a:p>
          <a:p>
            <a:r>
              <a:rPr lang="ja-JP" altLang="en-US"/>
              <a:t>　第９回目--</a:t>
            </a:r>
          </a:p>
          <a:p>
            <a:r>
              <a:rPr lang="ja-JP" altLang="en-US"/>
              <a:t>　　　第18話　制御対象の安定性って？</a:t>
            </a:r>
          </a:p>
          <a:p>
            <a:r>
              <a:rPr lang="ja-JP" altLang="en-US"/>
              <a:t>　　　第19話　制御対象の安定性の具体的判定法？</a:t>
            </a:r>
          </a:p>
          <a:p>
            <a:r>
              <a:rPr lang="ja-JP" altLang="en-US"/>
              <a:t>　第１０回目--</a:t>
            </a:r>
          </a:p>
          <a:p>
            <a:r>
              <a:rPr lang="ja-JP" altLang="en-US"/>
              <a:t>　　　第20話　制御系設計の全貌って？</a:t>
            </a:r>
          </a:p>
          <a:p>
            <a:r>
              <a:rPr lang="ja-JP" altLang="en-US"/>
              <a:t>　　　第21話　「制御工学の館」を総復習する！</a:t>
            </a:r>
          </a:p>
          <a:p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27DD6B-1EE5-414B-8914-ED0D8D74CC89}"/>
              </a:ext>
            </a:extLst>
          </p:cNvPr>
          <p:cNvSpPr txBox="1"/>
          <p:nvPr/>
        </p:nvSpPr>
        <p:spPr>
          <a:xfrm>
            <a:off x="4857948" y="3766169"/>
            <a:ext cx="3647152" cy="20313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endParaRPr lang="ja-JP" altLang="en-US" sz="1800"/>
          </a:p>
          <a:p>
            <a:r>
              <a:rPr lang="en-US" altLang="ja-JP" sz="1800" dirty="0"/>
              <a:t>――</a:t>
            </a:r>
            <a:r>
              <a:rPr lang="ja-JP" altLang="en-US" sz="1800"/>
              <a:t>「制御工学」（全</a:t>
            </a:r>
            <a:r>
              <a:rPr lang="en-US" altLang="ja-JP" sz="1800" dirty="0"/>
              <a:t>21</a:t>
            </a:r>
            <a:r>
              <a:rPr lang="ja-JP" altLang="en-US" sz="1800"/>
              <a:t>話）−−−</a:t>
            </a:r>
            <a:endParaRPr lang="en-US" altLang="ja-JP" sz="1800" dirty="0"/>
          </a:p>
          <a:p>
            <a:endParaRPr lang="ja-JP" altLang="en-US" sz="1800"/>
          </a:p>
          <a:p>
            <a:r>
              <a:rPr lang="ja-JP" altLang="en-US" sz="1800"/>
              <a:t>第０部　予告編</a:t>
            </a:r>
          </a:p>
          <a:p>
            <a:r>
              <a:rPr lang="ja-JP" altLang="en-US" sz="1800"/>
              <a:t>第一部　導入</a:t>
            </a:r>
          </a:p>
          <a:p>
            <a:r>
              <a:rPr lang="ja-JP" altLang="en-US" sz="1800"/>
              <a:t>第二部　モデリング本論 </a:t>
            </a:r>
          </a:p>
          <a:p>
            <a:r>
              <a:rPr lang="ja-JP" altLang="en-US" sz="1800"/>
              <a:t>第三部　制御のための構造と構成</a:t>
            </a:r>
            <a:endParaRPr kumimoji="1" lang="ja-JP" altLang="en-US" sz="180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9B8753F-1B9C-4442-980D-015A44B69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224" y="3219055"/>
            <a:ext cx="3544830" cy="275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59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07FC05-CE20-F24D-9568-3C28BBB2F6C3}"/>
              </a:ext>
            </a:extLst>
          </p:cNvPr>
          <p:cNvSpPr txBox="1"/>
          <p:nvPr/>
        </p:nvSpPr>
        <p:spPr>
          <a:xfrm>
            <a:off x="625033" y="982176"/>
            <a:ext cx="941796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bg1">
                    <a:lumMod val="50000"/>
                  </a:schemeClr>
                </a:solidFill>
              </a:rPr>
              <a:t>第０部　予告編</a:t>
            </a:r>
          </a:p>
          <a:p>
            <a:r>
              <a:rPr lang="ja-JP" altLang="en-US">
                <a:solidFill>
                  <a:schemeClr val="bg1">
                    <a:lumMod val="50000"/>
                  </a:schemeClr>
                </a:solidFill>
              </a:rPr>
              <a:t>　第０回目：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>
                <a:solidFill>
                  <a:schemeClr val="bg1">
                    <a:lumMod val="50000"/>
                  </a:schemeClr>
                </a:solidFill>
              </a:rPr>
              <a:t>　　　　　　　ようこそ「制御工学の館」へ</a:t>
            </a:r>
          </a:p>
          <a:p>
            <a:r>
              <a:rPr lang="ja-JP" altLang="en-US">
                <a:solidFill>
                  <a:srgbClr val="C00000"/>
                </a:solidFill>
              </a:rPr>
              <a:t>第一部　導入</a:t>
            </a:r>
          </a:p>
          <a:p>
            <a:r>
              <a:rPr lang="ja-JP" altLang="en-US"/>
              <a:t>　</a:t>
            </a:r>
            <a:r>
              <a:rPr lang="ja-JP" altLang="en-US">
                <a:solidFill>
                  <a:srgbClr val="C00000"/>
                </a:solidFill>
              </a:rPr>
              <a:t>第１回目</a:t>
            </a:r>
            <a:r>
              <a:rPr lang="en-US" altLang="ja-JP" dirty="0">
                <a:solidFill>
                  <a:srgbClr val="C00000"/>
                </a:solidFill>
              </a:rPr>
              <a:t>-- </a:t>
            </a:r>
            <a:r>
              <a:rPr lang="ja-JP" altLang="en-US">
                <a:solidFill>
                  <a:srgbClr val="C00000"/>
                </a:solidFill>
              </a:rPr>
              <a:t>　　　	</a:t>
            </a:r>
          </a:p>
          <a:p>
            <a:r>
              <a:rPr lang="ja-JP" altLang="en-US">
                <a:solidFill>
                  <a:srgbClr val="C00000"/>
                </a:solidFill>
              </a:rPr>
              <a:t>　　　第０話　制御とは？ 　</a:t>
            </a:r>
            <a:r>
              <a:rPr lang="ja-JP" altLang="en-US"/>
              <a:t>	</a:t>
            </a:r>
          </a:p>
          <a:p>
            <a:r>
              <a:rPr lang="ja-JP" altLang="en-US"/>
              <a:t>　第２回目</a:t>
            </a:r>
            <a:r>
              <a:rPr lang="en-US" altLang="ja-JP" dirty="0"/>
              <a:t>-- </a:t>
            </a:r>
            <a:r>
              <a:rPr lang="ja-JP" altLang="en-US"/>
              <a:t>　　　	</a:t>
            </a:r>
          </a:p>
          <a:p>
            <a:r>
              <a:rPr lang="ja-JP" altLang="en-US"/>
              <a:t>　　　第１話　モデルって？ー「モデリング」とは？ 　　　	</a:t>
            </a:r>
          </a:p>
          <a:p>
            <a:r>
              <a:rPr lang="ja-JP" altLang="en-US"/>
              <a:t>　　　第２話　静的システムと動的システム 　	</a:t>
            </a:r>
          </a:p>
          <a:p>
            <a:r>
              <a:rPr lang="ja-JP" altLang="en-US"/>
              <a:t>　第３回目</a:t>
            </a:r>
            <a:r>
              <a:rPr lang="en-US" altLang="ja-JP" dirty="0"/>
              <a:t>-- </a:t>
            </a:r>
            <a:r>
              <a:rPr lang="ja-JP" altLang="en-US"/>
              <a:t>　　　	</a:t>
            </a:r>
          </a:p>
          <a:p>
            <a:r>
              <a:rPr lang="ja-JP" altLang="en-US"/>
              <a:t>　　　第３話　ブロック線図って？ 　　　	</a:t>
            </a:r>
          </a:p>
          <a:p>
            <a:r>
              <a:rPr lang="ja-JP" altLang="en-US"/>
              <a:t>　　　第４話　モータのモデルって？ 　　　	</a:t>
            </a:r>
          </a:p>
          <a:p>
            <a:r>
              <a:rPr lang="ja-JP" altLang="en-US"/>
              <a:t>　　　第５話　ステップ応答計算できるの？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99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20308</TotalTime>
  <Words>550</Words>
  <Application>Microsoft Macintosh PowerPoint</Application>
  <PresentationFormat>画面に合わせる (4:3)</PresentationFormat>
  <Paragraphs>90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Impact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Kyoto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Koichi Osuka</dc:creator>
  <cp:lastModifiedBy>大須賀　公一</cp:lastModifiedBy>
  <cp:revision>342</cp:revision>
  <cp:lastPrinted>2017-04-18T01:02:55Z</cp:lastPrinted>
  <dcterms:created xsi:type="dcterms:W3CDTF">2011-04-12T21:41:40Z</dcterms:created>
  <dcterms:modified xsi:type="dcterms:W3CDTF">2025-08-24T07:54:27Z</dcterms:modified>
</cp:coreProperties>
</file>