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38" r:id="rId2"/>
    <p:sldId id="415" r:id="rId3"/>
    <p:sldId id="391" r:id="rId4"/>
    <p:sldId id="419" r:id="rId5"/>
    <p:sldId id="420" r:id="rId6"/>
    <p:sldId id="400" r:id="rId7"/>
    <p:sldId id="421" r:id="rId8"/>
    <p:sldId id="259" r:id="rId9"/>
    <p:sldId id="301" r:id="rId10"/>
    <p:sldId id="303" r:id="rId11"/>
    <p:sldId id="414" r:id="rId12"/>
    <p:sldId id="401" r:id="rId13"/>
    <p:sldId id="304" r:id="rId14"/>
    <p:sldId id="305" r:id="rId15"/>
    <p:sldId id="407" r:id="rId16"/>
    <p:sldId id="425" r:id="rId17"/>
    <p:sldId id="426" r:id="rId18"/>
    <p:sldId id="427" r:id="rId19"/>
    <p:sldId id="431" r:id="rId20"/>
    <p:sldId id="409" r:id="rId21"/>
    <p:sldId id="423" r:id="rId22"/>
    <p:sldId id="428" r:id="rId23"/>
    <p:sldId id="307" r:id="rId24"/>
    <p:sldId id="433" r:id="rId25"/>
    <p:sldId id="308" r:id="rId26"/>
    <p:sldId id="309" r:id="rId27"/>
    <p:sldId id="432" r:id="rId28"/>
    <p:sldId id="434" r:id="rId29"/>
    <p:sldId id="310" r:id="rId30"/>
    <p:sldId id="311" r:id="rId31"/>
    <p:sldId id="402" r:id="rId32"/>
    <p:sldId id="429" r:id="rId33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HG丸ｺﾞｼｯｸM-PRO" panose="020F06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82"/>
    <p:restoredTop sz="94694"/>
  </p:normalViewPr>
  <p:slideViewPr>
    <p:cSldViewPr snapToGrid="0">
      <p:cViewPr varScale="1">
        <p:scale>
          <a:sx n="117" d="100"/>
          <a:sy n="117" d="100"/>
        </p:scale>
        <p:origin x="10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1B216AD-468C-594A-9B6E-DF27B1986F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HG丸ｺﾞｼｯｸM-PRO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01CB5FA-BAB9-B541-A75C-7741C4E57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HG丸ｺﾞｼｯｸM-PRO" charset="-128"/>
              </a:defRPr>
            </a:lvl1pPr>
          </a:lstStyle>
          <a:p>
            <a:pPr>
              <a:defRPr/>
            </a:pPr>
            <a:fld id="{E2CE76EC-231A-EF4C-BD67-2CCD58636A18}" type="datetimeFigureOut">
              <a:rPr lang="ja-JP" altLang="en-US"/>
              <a:pPr>
                <a:defRPr/>
              </a:pPr>
              <a:t>2025/8/24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53633CD-0B2A-2A47-86CA-4A54A29D82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HG丸ｺﾞｼｯｸM-PRO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A498A4-BAC5-AC4A-A4F6-DAA0589528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HG丸ｺﾞｼｯｸM-PRO" charset="-128"/>
              </a:defRPr>
            </a:lvl1pPr>
          </a:lstStyle>
          <a:p>
            <a:pPr>
              <a:defRPr/>
            </a:pPr>
            <a:fld id="{60E0DAE6-376E-5D45-9C45-B2CD8BB7084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C9A86B7-FDAF-7E41-BFEA-614025E91C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DE64C56B-A09E-B146-AD58-C53BB95E898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4D08452-A46D-8E46-8ED2-D21BE53EA48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13D2830D-2FCF-C143-9256-89B5278C17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8C923AAB-2FB4-4348-A8C6-04D69D4257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528F1365-4E2C-004F-9C6B-1E3A8C03A5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90AD815-A4D1-CA43-BE55-D369A5C6B5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8916E052-F87B-A84B-9283-CBE03FD6F6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8257473C-B5AA-D244-95E2-3D1BB05CBC5F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2D81F3F-DB25-0142-8331-DE5B2237A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D4AD8A5-80D4-AA4B-9CD9-45863C85A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8DAAB0BF-A374-9345-9FB7-80AE05E6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AABC42FE-F41E-9E44-A60A-DE62DC999F24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13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8F3E6D1-F25B-034F-A577-9EECD538C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93AB59CC-03E6-8D40-A39A-253563598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69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C38571F6-A111-794A-B094-5E2976010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D627120C-10F1-E74B-8F96-4A8AD90E696E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14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6C09027A-7F53-2B49-AFAF-D7D6DBB76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75901AF-BB66-134B-AC13-3A4DEECCD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8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DAF160C4-02DA-E14E-9281-43EE0AA27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249BE1E0-CFB2-A141-BDB9-92A568A5C1BB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16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2B2E06D9-3E49-2D41-9697-353097A8E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41B0501-F902-344E-837C-F49B26D9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11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DAF160C4-02DA-E14E-9281-43EE0AA27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249BE1E0-CFB2-A141-BDB9-92A568A5C1BB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18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2B2E06D9-3E49-2D41-9697-353097A8E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41B0501-F902-344E-837C-F49B26D9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92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DAF160C4-02DA-E14E-9281-43EE0AA27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249BE1E0-CFB2-A141-BDB9-92A568A5C1BB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19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2B2E06D9-3E49-2D41-9697-353097A8E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41B0501-F902-344E-837C-F49B26D9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6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5D6ABE01-1D63-6949-AFD8-8A9508FEE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8125EC93-C8A5-E84D-8B4C-892608161319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21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4F065CA-AA95-3946-8E23-66D1A2C80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9892F99-2268-104F-A9D7-08E189DEE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00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1A168A5E-F218-4D44-9F8C-9EB0FD2F1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A88666C7-E7D8-BD4B-8CBE-16503770C05D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22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5B622BA-1CCE-B64D-999E-F60EA41D7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22AE7B-8B0D-0A4D-A530-FBA5A0A6D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01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999ADE47-A8F2-DC45-A2AA-FAC77D421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F4555A0C-C78E-7646-8AB8-443C962D4284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23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3D29E73C-F172-5A4B-8E6E-CDDD3EB30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018DE7A-BFFB-434B-89B8-4EFCEC220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89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C753A1ED-6B0F-CF4D-B752-27A79FEBC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94FD9D9B-5034-B44D-858D-DFEB054F0012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25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5A95A22-537A-FE4A-87D3-4EA875D5B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BF23619-EDFC-4F42-892C-046743E92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7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A3F56A64-085F-B842-B7B9-73B3C86DB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F856761D-D6D9-6144-8CC9-723CC9CD9E43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26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6F112227-51E8-2644-BB89-B9201FF9A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5FA6DE3-12E8-8942-83C6-BC095E2A1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3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532945F3-695C-9843-A512-BD39FA4460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7933FB88-9B5C-214C-AA92-069AD4E6B1AA}" type="slidenum">
              <a:rPr lang="en-US" altLang="ja-JP" sz="1200" smtClean="0">
                <a:ea typeface="ＭＳ Ｐゴシック" panose="020B0600070205080204" pitchFamily="34" charset="-128"/>
              </a:rPr>
              <a:pPr/>
              <a:t>4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7F3989AA-3627-C44D-A6A5-A114AAEB45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24D4C7A-5039-4B44-A44C-51C4F30BC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91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CB6CC76A-B7DF-5545-B512-D3F1487A0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93507FCC-3F5D-2D46-AD14-E46D367FF4DA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27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FF2DFB7C-0349-634B-B8D1-E7E56AA3D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0FA3CE2-FF43-054C-AFFA-CA09073A1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02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CB6CC76A-B7DF-5545-B512-D3F1487A0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93507FCC-3F5D-2D46-AD14-E46D367FF4DA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28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FF2DFB7C-0349-634B-B8D1-E7E56AA3D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0FA3CE2-FF43-054C-AFFA-CA09073A1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14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CB6CC76A-B7DF-5545-B512-D3F1487A0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93507FCC-3F5D-2D46-AD14-E46D367FF4DA}" type="slidenum">
              <a:rPr lang="en-US" altLang="ja-JP" sz="1200" smtClean="0">
                <a:ea typeface="ＭＳ Ｐゴシック" panose="020B0600070205080204" pitchFamily="34" charset="-128"/>
              </a:rPr>
              <a:pPr/>
              <a:t>29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FF2DFB7C-0349-634B-B8D1-E7E56AA3D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0FA3CE2-FF43-054C-AFFA-CA09073A1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4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9FBD7CB-A678-9146-B9B2-0855FFB2B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1A149D19-F0F9-E24F-BCEF-A5947A414B5D}" type="slidenum">
              <a:rPr lang="en-US" altLang="ja-JP" sz="1200" smtClean="0">
                <a:ea typeface="ＭＳ Ｐゴシック" panose="020B0600070205080204" pitchFamily="34" charset="-128"/>
              </a:rPr>
              <a:pPr/>
              <a:t>30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04EA598D-F555-F043-8406-41C3684889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3B5C153-9AAE-B64B-8CF2-BC5332850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0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0EA5E66C-151F-734B-9C07-1704C77CA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BFCB0B52-CBEA-B243-AEB1-76E0FE74D332}" type="slidenum">
              <a:rPr lang="en-US" altLang="ja-JP" sz="1200" smtClean="0">
                <a:ea typeface="ＭＳ Ｐゴシック" panose="020B0600070205080204" pitchFamily="34" charset="-128"/>
              </a:rPr>
              <a:pPr/>
              <a:t>31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59F35EFF-86A1-8842-81C3-67E65B120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F0DE498-CD04-F747-8A37-B2F54C940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60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5D6ABE01-1D63-6949-AFD8-8A9508FEE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8125EC93-C8A5-E84D-8B4C-892608161319}" type="slidenum">
              <a:rPr lang="en-US" altLang="ja-JP" sz="1200" smtClean="0">
                <a:ea typeface="ＭＳ Ｐゴシック" panose="020B0600070205080204" pitchFamily="34" charset="-128"/>
              </a:rPr>
              <a:pPr/>
              <a:t>32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4F065CA-AA95-3946-8E23-66D1A2C80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9892F99-2268-104F-A9D7-08E189DEE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8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532945F3-695C-9843-A512-BD39FA4460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7933FB88-9B5C-214C-AA92-069AD4E6B1AA}" type="slidenum">
              <a:rPr lang="en-US" altLang="ja-JP" sz="1200" smtClean="0">
                <a:ea typeface="ＭＳ Ｐゴシック" panose="020B0600070205080204" pitchFamily="34" charset="-128"/>
              </a:rPr>
              <a:pPr/>
              <a:t>5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7F3989AA-3627-C44D-A6A5-A114AAEB45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24D4C7A-5039-4B44-A44C-51C4F30BC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9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5D6ABE01-1D63-6949-AFD8-8A9508FEE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8125EC93-C8A5-E84D-8B4C-892608161319}" type="slidenum">
              <a:rPr lang="en-US" altLang="ja-JP" sz="1200" smtClean="0">
                <a:ea typeface="ＭＳ Ｐゴシック" panose="020B0600070205080204" pitchFamily="34" charset="-128"/>
              </a:rPr>
              <a:pPr/>
              <a:t>6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4F065CA-AA95-3946-8E23-66D1A2C80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9892F99-2268-104F-A9D7-08E189DEE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9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5D6ABE01-1D63-6949-AFD8-8A9508FEE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8125EC93-C8A5-E84D-8B4C-892608161319}" type="slidenum">
              <a:rPr lang="en-US" altLang="ja-JP" sz="1200" smtClean="0">
                <a:ea typeface="ＭＳ Ｐゴシック" panose="020B0600070205080204" pitchFamily="34" charset="-128"/>
              </a:rPr>
              <a:pPr/>
              <a:t>7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4F065CA-AA95-3946-8E23-66D1A2C80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9892F99-2268-104F-A9D7-08E189DEE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4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1A168A5E-F218-4D44-9F8C-9EB0FD2F1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A88666C7-E7D8-BD4B-8CBE-16503770C05D}" type="slidenum">
              <a:rPr lang="en-US" altLang="ja-JP" sz="1200" smtClean="0">
                <a:ea typeface="ＭＳ Ｐゴシック" panose="020B0600070205080204" pitchFamily="34" charset="-128"/>
              </a:rPr>
              <a:pPr/>
              <a:t>8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5B622BA-1CCE-B64D-999E-F60EA41D7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22AE7B-8B0D-0A4D-A530-FBA5A0A6D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3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5EBC3529-2B9E-8343-8B2E-4D906F2036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C551A15B-8412-3F41-AB12-63708909F8A6}" type="slidenum">
              <a:rPr lang="en-US" altLang="ja-JP" sz="1200" smtClean="0">
                <a:ea typeface="ＭＳ Ｐゴシック" panose="020B0600070205080204" pitchFamily="34" charset="-128"/>
              </a:rPr>
              <a:pPr/>
              <a:t>9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A9EE7298-E866-2C49-A9F4-C625C04C6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2D25EC7-D09E-2742-8E6B-3D09859C7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67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BF4D0A40-6DED-EE4A-AE7C-589D56558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9DBE15BE-2854-0E49-A178-ABA527E7EAB2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10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165B73C-FE40-3E4C-AC2E-67636338F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B1C6CD2B-55DC-ED42-8698-D851AA89F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4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B4901D53-9B80-9C4C-901A-2F1C764A6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fld id="{8BD82CE1-D8E3-6642-A64D-C012E3D907BA}" type="slidenum">
              <a:rPr lang="en-US" altLang="ja-JP" sz="1200" smtClean="0">
                <a:ea typeface="ＭＳ Ｐゴシック" panose="020B0600070205080204" pitchFamily="34" charset="-128"/>
              </a:rPr>
              <a:pPr/>
              <a:t>12</a:t>
            </a:fld>
            <a:endParaRPr lang="en-US" altLang="ja-JP" sz="1200">
              <a:ea typeface="ＭＳ Ｐゴシック" panose="020B0600070205080204" pitchFamily="34" charset="-128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C5E4F87-7186-9644-BD91-C2FDC3310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BEF3AC2-8A97-CF4C-BE4F-CEBA728A2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3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536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4868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67425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90695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3396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85321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04679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1524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95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50287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5851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AC21E337-9588-AD49-B395-DEF28A96115B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0" y="6573838"/>
            <a:ext cx="9144000" cy="28416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HG丸ｺﾞｼｯｸM-PRO" pitchFamily="49" charset="-128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07A97B6-9511-9145-A0AA-ABF1F269E0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28416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HG丸ｺﾞｼｯｸM-PRO" pitchFamily="49" charset="-128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0488FC0A-9671-9627-AE66-9727999008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2844" y="6552248"/>
            <a:ext cx="354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charset="0"/>
                <a:cs typeface="HG丸ｺﾞｼｯｸM-PRO" charset="0"/>
              </a:defRPr>
            </a:lvl9pPr>
          </a:lstStyle>
          <a:p>
            <a:pPr eaLnBrk="1" hangingPunct="1">
              <a:defRPr/>
            </a:pPr>
            <a:r>
              <a:rPr lang="en-US" altLang="ja-JP" sz="1800" dirty="0">
                <a:solidFill>
                  <a:srgbClr val="595959"/>
                </a:solidFill>
                <a:latin typeface="Impact" charset="0"/>
                <a:ea typeface="ＭＳ Ｐゴシック" charset="0"/>
                <a:cs typeface="ＭＳ Ｐゴシック" charset="0"/>
              </a:rPr>
              <a:t>OSAKA INSTITUTE OF University</a:t>
            </a:r>
          </a:p>
        </p:txBody>
      </p:sp>
      <p:pic>
        <p:nvPicPr>
          <p:cNvPr id="3" name="Google Shape;16;p5">
            <a:extLst>
              <a:ext uri="{FF2B5EF4-FFF2-40B4-BE49-F238E27FC236}">
                <a16:creationId xmlns:a16="http://schemas.microsoft.com/office/drawing/2014/main" id="{7FD0FB33-4640-11A1-97FC-4EE6586A351F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4605" y="6244572"/>
            <a:ext cx="1158239" cy="5537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Ggl6FrdHKO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8.png"/><Relationship Id="rId4" Type="http://schemas.openxmlformats.org/officeDocument/2006/relationships/image" Target="../media/image10.emf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4.png"/><Relationship Id="rId4" Type="http://schemas.openxmlformats.org/officeDocument/2006/relationships/image" Target="../media/image20.emf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4.png"/><Relationship Id="rId4" Type="http://schemas.openxmlformats.org/officeDocument/2006/relationships/image" Target="../media/image20.emf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8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5.emf"/><Relationship Id="rId17" Type="http://schemas.openxmlformats.org/officeDocument/2006/relationships/oleObject" Target="../embeddings/oleObject19.bin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24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EAF707E0-01D5-0C4B-8882-92DEC56CD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05" y="2949178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6000">
                <a:solidFill>
                  <a:srgbClr val="C00000"/>
                </a:solidFill>
              </a:rPr>
              <a:t>制御工学</a:t>
            </a:r>
            <a:endParaRPr lang="en-US" altLang="ja-JP" sz="6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2525EE-5AED-064F-A8DF-1B400D25F7FC}"/>
              </a:ext>
            </a:extLst>
          </p:cNvPr>
          <p:cNvSpPr txBox="1"/>
          <p:nvPr/>
        </p:nvSpPr>
        <p:spPr>
          <a:xfrm>
            <a:off x="159310" y="1112932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/>
              <a:t>「制御工学の館」</a:t>
            </a:r>
            <a:endParaRPr kumimoji="1" lang="en-US" altLang="ja-JP" sz="4000" b="1" dirty="0"/>
          </a:p>
        </p:txBody>
      </p:sp>
      <p:pic>
        <p:nvPicPr>
          <p:cNvPr id="3" name="Picture 2" descr="梅田が知の集う場所になる。">
            <a:extLst>
              <a:ext uri="{FF2B5EF4-FFF2-40B4-BE49-F238E27FC236}">
                <a16:creationId xmlns:a16="http://schemas.microsoft.com/office/drawing/2014/main" id="{05A7A8F0-6AD3-DCEB-D65A-4F1CD7666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4" r="9815"/>
          <a:stretch>
            <a:fillRect/>
          </a:stretch>
        </p:blipFill>
        <p:spPr bwMode="auto">
          <a:xfrm>
            <a:off x="5350932" y="1328737"/>
            <a:ext cx="3793068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E877BAF6-BF9F-F60B-BED7-0A2B49B7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48" y="4698266"/>
            <a:ext cx="5724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大阪工業大学　</a:t>
            </a:r>
          </a:p>
          <a:p>
            <a:pPr eaLnBrk="1" hangingPunct="1"/>
            <a:r>
              <a:rPr lang="ja-JP" altLang="en-US"/>
              <a:t>　　　ロボット工学科</a:t>
            </a:r>
            <a:r>
              <a:rPr lang="en-US" altLang="ja-JP" dirty="0"/>
              <a:t> </a:t>
            </a:r>
            <a:r>
              <a:rPr lang="ja-JP" altLang="en-US"/>
              <a:t>大須賀公一　</a:t>
            </a:r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4">
            <a:extLst>
              <a:ext uri="{FF2B5EF4-FFF2-40B4-BE49-F238E27FC236}">
                <a16:creationId xmlns:a16="http://schemas.microsoft.com/office/drawing/2014/main" id="{D2A748B0-C7A1-4D43-A1A3-2704AAAF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8953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55298" name="Text Box 5">
            <a:extLst>
              <a:ext uri="{FF2B5EF4-FFF2-40B4-BE49-F238E27FC236}">
                <a16:creationId xmlns:a16="http://schemas.microsoft.com/office/drawing/2014/main" id="{23506AFF-F3B9-654B-9631-EF3B71B6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385" y="972861"/>
            <a:ext cx="73661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000099"/>
                </a:solidFill>
              </a:rPr>
              <a:t>？入力に対する反応の仕方を知りたい？</a:t>
            </a:r>
          </a:p>
          <a:p>
            <a:pPr algn="ctr" eaLnBrk="1" hangingPunct="1"/>
            <a:r>
              <a:rPr lang="ja-JP" altLang="en-US">
                <a:solidFill>
                  <a:srgbClr val="000099"/>
                </a:solidFill>
              </a:rPr>
              <a:t>　　　　　　　　　　　　　　</a:t>
            </a:r>
            <a:r>
              <a:rPr lang="en-US" altLang="ja-JP" dirty="0">
                <a:solidFill>
                  <a:srgbClr val="000099"/>
                </a:solidFill>
              </a:rPr>
              <a:t>--</a:t>
            </a:r>
            <a:r>
              <a:rPr lang="ja-JP" altLang="en-US">
                <a:solidFill>
                  <a:srgbClr val="000099"/>
                </a:solidFill>
              </a:rPr>
              <a:t>入出力特性を比較</a:t>
            </a:r>
            <a:r>
              <a:rPr lang="en-US" altLang="ja-JP" dirty="0">
                <a:solidFill>
                  <a:srgbClr val="000099"/>
                </a:solidFill>
              </a:rPr>
              <a:t>--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9F85E619-DE76-4347-AC32-1E02C1F6F38D}"/>
              </a:ext>
            </a:extLst>
          </p:cNvPr>
          <p:cNvGrpSpPr>
            <a:grpSpLocks/>
          </p:cNvGrpSpPr>
          <p:nvPr/>
        </p:nvGrpSpPr>
        <p:grpSpPr bwMode="auto">
          <a:xfrm>
            <a:off x="2114550" y="1922463"/>
            <a:ext cx="4824413" cy="809625"/>
            <a:chOff x="1225" y="930"/>
            <a:chExt cx="3039" cy="510"/>
          </a:xfrm>
        </p:grpSpPr>
        <p:sp>
          <p:nvSpPr>
            <p:cNvPr id="55342" name="Rectangle 7">
              <a:extLst>
                <a:ext uri="{FF2B5EF4-FFF2-40B4-BE49-F238E27FC236}">
                  <a16:creationId xmlns:a16="http://schemas.microsoft.com/office/drawing/2014/main" id="{BEB5224C-6698-9045-BD03-0F5B5338D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" y="930"/>
              <a:ext cx="988" cy="5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r>
                <a:rPr lang="ja-JP" altLang="en-US"/>
                <a:t>制御対象</a:t>
              </a:r>
            </a:p>
          </p:txBody>
        </p:sp>
        <p:sp>
          <p:nvSpPr>
            <p:cNvPr id="55343" name="Line 8">
              <a:extLst>
                <a:ext uri="{FF2B5EF4-FFF2-40B4-BE49-F238E27FC236}">
                  <a16:creationId xmlns:a16="http://schemas.microsoft.com/office/drawing/2014/main" id="{49FA0C76-4F75-6043-BE59-CA91106D65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7" y="1185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44" name="Line 9">
              <a:extLst>
                <a:ext uri="{FF2B5EF4-FFF2-40B4-BE49-F238E27FC236}">
                  <a16:creationId xmlns:a16="http://schemas.microsoft.com/office/drawing/2014/main" id="{7631A1C1-BEC4-FE44-B702-849268D187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1185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45" name="Text Box 10">
              <a:extLst>
                <a:ext uri="{FF2B5EF4-FFF2-40B4-BE49-F238E27FC236}">
                  <a16:creationId xmlns:a16="http://schemas.microsoft.com/office/drawing/2014/main" id="{11CAE50A-8CEF-EE42-A2A0-D3F3E2932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5" y="1049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入力</a:t>
              </a:r>
            </a:p>
          </p:txBody>
        </p:sp>
        <p:sp>
          <p:nvSpPr>
            <p:cNvPr id="55346" name="Text Box 11">
              <a:extLst>
                <a:ext uri="{FF2B5EF4-FFF2-40B4-BE49-F238E27FC236}">
                  <a16:creationId xmlns:a16="http://schemas.microsoft.com/office/drawing/2014/main" id="{CBE512E2-E0E1-F945-BD60-9C4C549DE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" y="1053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出力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D4D60BF9-022C-9649-BC70-8AFCD3FC8488}"/>
              </a:ext>
            </a:extLst>
          </p:cNvPr>
          <p:cNvGrpSpPr>
            <a:grpSpLocks/>
          </p:cNvGrpSpPr>
          <p:nvPr/>
        </p:nvGrpSpPr>
        <p:grpSpPr bwMode="auto">
          <a:xfrm>
            <a:off x="2678113" y="2697163"/>
            <a:ext cx="3611562" cy="666750"/>
            <a:chOff x="1580" y="1418"/>
            <a:chExt cx="2275" cy="420"/>
          </a:xfrm>
        </p:grpSpPr>
        <p:sp>
          <p:nvSpPr>
            <p:cNvPr id="55339" name="Text Box 13">
              <a:extLst>
                <a:ext uri="{FF2B5EF4-FFF2-40B4-BE49-F238E27FC236}">
                  <a16:creationId xmlns:a16="http://schemas.microsoft.com/office/drawing/2014/main" id="{9EFDDDDC-DC41-804A-8E99-266444AAF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5" y="1550"/>
              <a:ext cx="14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kumimoji="0" lang="ja-JP" altLang="en-US"/>
                <a:t>？両</a:t>
              </a:r>
              <a:r>
                <a:rPr lang="ja-JP" altLang="en-US"/>
                <a:t>者の関係？</a:t>
              </a:r>
            </a:p>
          </p:txBody>
        </p:sp>
        <p:sp>
          <p:nvSpPr>
            <p:cNvPr id="55340" name="AutoShape 14">
              <a:extLst>
                <a:ext uri="{FF2B5EF4-FFF2-40B4-BE49-F238E27FC236}">
                  <a16:creationId xmlns:a16="http://schemas.microsoft.com/office/drawing/2014/main" id="{A5F7D3CB-DD8E-D347-A5D5-96A53FA6B8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596" y="1407"/>
              <a:ext cx="321" cy="3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9 w 21600"/>
                <a:gd name="T13" fmla="*/ 2929 h 21600"/>
                <a:gd name="T14" fmla="*/ 18236 w 21600"/>
                <a:gd name="T15" fmla="*/ 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341" name="AutoShape 15">
              <a:extLst>
                <a:ext uri="{FF2B5EF4-FFF2-40B4-BE49-F238E27FC236}">
                  <a16:creationId xmlns:a16="http://schemas.microsoft.com/office/drawing/2014/main" id="{80AB642E-9205-5940-94B1-E1EACE7C96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517" y="1402"/>
              <a:ext cx="321" cy="3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9 w 21600"/>
                <a:gd name="T13" fmla="*/ 2929 h 21600"/>
                <a:gd name="T14" fmla="*/ 18236 w 21600"/>
                <a:gd name="T15" fmla="*/ 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3C5BA8A5-B085-1443-B507-54668CD9FCA2}"/>
              </a:ext>
            </a:extLst>
          </p:cNvPr>
          <p:cNvGrpSpPr>
            <a:grpSpLocks/>
          </p:cNvGrpSpPr>
          <p:nvPr/>
        </p:nvGrpSpPr>
        <p:grpSpPr bwMode="auto">
          <a:xfrm>
            <a:off x="2982913" y="3910013"/>
            <a:ext cx="2978150" cy="2538412"/>
            <a:chOff x="1716" y="2182"/>
            <a:chExt cx="1876" cy="1599"/>
          </a:xfrm>
        </p:grpSpPr>
        <p:sp>
          <p:nvSpPr>
            <p:cNvPr id="55329" name="Text Box 18">
              <a:extLst>
                <a:ext uri="{FF2B5EF4-FFF2-40B4-BE49-F238E27FC236}">
                  <a16:creationId xmlns:a16="http://schemas.microsoft.com/office/drawing/2014/main" id="{610BC65E-5517-DA44-B81D-1C56A2560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2182"/>
              <a:ext cx="108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制御対象１</a:t>
              </a:r>
            </a:p>
          </p:txBody>
        </p:sp>
        <p:sp>
          <p:nvSpPr>
            <p:cNvPr id="55330" name="Text Box 19">
              <a:extLst>
                <a:ext uri="{FF2B5EF4-FFF2-40B4-BE49-F238E27FC236}">
                  <a16:creationId xmlns:a16="http://schemas.microsoft.com/office/drawing/2014/main" id="{B5462285-5D6C-0944-92F6-7B33685AA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2641"/>
              <a:ext cx="108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制御対象２</a:t>
              </a:r>
            </a:p>
          </p:txBody>
        </p:sp>
        <p:sp>
          <p:nvSpPr>
            <p:cNvPr id="55331" name="Text Box 20">
              <a:extLst>
                <a:ext uri="{FF2B5EF4-FFF2-40B4-BE49-F238E27FC236}">
                  <a16:creationId xmlns:a16="http://schemas.microsoft.com/office/drawing/2014/main" id="{A216B1B9-430E-0F4E-A8B7-452FD5610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3487"/>
              <a:ext cx="108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制御対象ｎ</a:t>
              </a:r>
            </a:p>
          </p:txBody>
        </p:sp>
        <p:sp>
          <p:nvSpPr>
            <p:cNvPr id="55332" name="Text Box 21">
              <a:extLst>
                <a:ext uri="{FF2B5EF4-FFF2-40B4-BE49-F238E27FC236}">
                  <a16:creationId xmlns:a16="http://schemas.microsoft.com/office/drawing/2014/main" id="{FD1A8DE3-132C-194F-9A4A-AE274B9E0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046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：</a:t>
              </a:r>
            </a:p>
          </p:txBody>
        </p:sp>
        <p:sp>
          <p:nvSpPr>
            <p:cNvPr id="55333" name="Line 22">
              <a:extLst>
                <a:ext uri="{FF2B5EF4-FFF2-40B4-BE49-F238E27FC236}">
                  <a16:creationId xmlns:a16="http://schemas.microsoft.com/office/drawing/2014/main" id="{660B6246-7299-3B4A-825E-B674D820F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7" y="23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34" name="Line 23">
              <a:extLst>
                <a:ext uri="{FF2B5EF4-FFF2-40B4-BE49-F238E27FC236}">
                  <a16:creationId xmlns:a16="http://schemas.microsoft.com/office/drawing/2014/main" id="{C559FF4F-B85C-564D-A853-91FFC7E81B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" y="2327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35" name="Line 24">
              <a:extLst>
                <a:ext uri="{FF2B5EF4-FFF2-40B4-BE49-F238E27FC236}">
                  <a16:creationId xmlns:a16="http://schemas.microsoft.com/office/drawing/2014/main" id="{876D05AD-DB8E-794D-AA9A-70FBD3C2A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6" y="278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36" name="Line 25">
              <a:extLst>
                <a:ext uri="{FF2B5EF4-FFF2-40B4-BE49-F238E27FC236}">
                  <a16:creationId xmlns:a16="http://schemas.microsoft.com/office/drawing/2014/main" id="{51A31616-D84F-384D-927D-9F68FDD4F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7" y="2781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37" name="Line 26">
              <a:extLst>
                <a:ext uri="{FF2B5EF4-FFF2-40B4-BE49-F238E27FC236}">
                  <a16:creationId xmlns:a16="http://schemas.microsoft.com/office/drawing/2014/main" id="{7ECBB091-643C-C84E-A4DE-EAC88192F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" y="3635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38" name="Line 27">
              <a:extLst>
                <a:ext uri="{FF2B5EF4-FFF2-40B4-BE49-F238E27FC236}">
                  <a16:creationId xmlns:a16="http://schemas.microsoft.com/office/drawing/2014/main" id="{D841DE61-DD99-164D-9661-92C06C04A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" y="361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7FE35002-31D7-304C-B5FA-9A50FBA52ABB}"/>
              </a:ext>
            </a:extLst>
          </p:cNvPr>
          <p:cNvGrpSpPr>
            <a:grpSpLocks/>
          </p:cNvGrpSpPr>
          <p:nvPr/>
        </p:nvGrpSpPr>
        <p:grpSpPr bwMode="auto">
          <a:xfrm>
            <a:off x="2309813" y="4241800"/>
            <a:ext cx="665162" cy="1954213"/>
            <a:chOff x="1292" y="2391"/>
            <a:chExt cx="419" cy="1231"/>
          </a:xfrm>
        </p:grpSpPr>
        <p:sp>
          <p:nvSpPr>
            <p:cNvPr id="55326" name="Line 29">
              <a:extLst>
                <a:ext uri="{FF2B5EF4-FFF2-40B4-BE49-F238E27FC236}">
                  <a16:creationId xmlns:a16="http://schemas.microsoft.com/office/drawing/2014/main" id="{6E084093-C4E8-1C4A-81E9-4C6F987BF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391"/>
              <a:ext cx="401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27" name="Line 30">
              <a:extLst>
                <a:ext uri="{FF2B5EF4-FFF2-40B4-BE49-F238E27FC236}">
                  <a16:creationId xmlns:a16="http://schemas.microsoft.com/office/drawing/2014/main" id="{D28E1C51-A5E3-414E-9696-52FE05B025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7" y="2784"/>
              <a:ext cx="305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28" name="Line 31">
              <a:extLst>
                <a:ext uri="{FF2B5EF4-FFF2-40B4-BE49-F238E27FC236}">
                  <a16:creationId xmlns:a16="http://schemas.microsoft.com/office/drawing/2014/main" id="{CB8E72E1-5070-D44B-853D-56DF0D40A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0" y="2993"/>
              <a:ext cx="411" cy="6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32">
            <a:extLst>
              <a:ext uri="{FF2B5EF4-FFF2-40B4-BE49-F238E27FC236}">
                <a16:creationId xmlns:a16="http://schemas.microsoft.com/office/drawing/2014/main" id="{4CACCEF5-8D79-284C-9123-E6DA442E5671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3836988"/>
            <a:ext cx="2322512" cy="2374900"/>
            <a:chOff x="0" y="2136"/>
            <a:chExt cx="1463" cy="1496"/>
          </a:xfrm>
        </p:grpSpPr>
        <p:sp>
          <p:nvSpPr>
            <p:cNvPr id="55321" name="Freeform 33">
              <a:extLst>
                <a:ext uri="{FF2B5EF4-FFF2-40B4-BE49-F238E27FC236}">
                  <a16:creationId xmlns:a16="http://schemas.microsoft.com/office/drawing/2014/main" id="{ABD5B1AB-1D26-364E-A866-6DED2D959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2435"/>
              <a:ext cx="899" cy="951"/>
            </a:xfrm>
            <a:custGeom>
              <a:avLst/>
              <a:gdLst>
                <a:gd name="T0" fmla="*/ 0 w 899"/>
                <a:gd name="T1" fmla="*/ 0 h 951"/>
                <a:gd name="T2" fmla="*/ 0 w 899"/>
                <a:gd name="T3" fmla="*/ 951 h 951"/>
                <a:gd name="T4" fmla="*/ 899 w 899"/>
                <a:gd name="T5" fmla="*/ 951 h 951"/>
                <a:gd name="T6" fmla="*/ 0 60000 65536"/>
                <a:gd name="T7" fmla="*/ 0 60000 65536"/>
                <a:gd name="T8" fmla="*/ 0 60000 65536"/>
                <a:gd name="T9" fmla="*/ 0 w 899"/>
                <a:gd name="T10" fmla="*/ 0 h 951"/>
                <a:gd name="T11" fmla="*/ 899 w 899"/>
                <a:gd name="T12" fmla="*/ 951 h 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9" h="951">
                  <a:moveTo>
                    <a:pt x="0" y="0"/>
                  </a:moveTo>
                  <a:lnTo>
                    <a:pt x="0" y="951"/>
                  </a:lnTo>
                  <a:lnTo>
                    <a:pt x="899" y="95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22" name="Freeform 34">
              <a:extLst>
                <a:ext uri="{FF2B5EF4-FFF2-40B4-BE49-F238E27FC236}">
                  <a16:creationId xmlns:a16="http://schemas.microsoft.com/office/drawing/2014/main" id="{1835ABA5-8BE2-0740-868A-44D6E12DA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2897"/>
              <a:ext cx="908" cy="385"/>
            </a:xfrm>
            <a:custGeom>
              <a:avLst/>
              <a:gdLst>
                <a:gd name="T0" fmla="*/ 0 w 908"/>
                <a:gd name="T1" fmla="*/ 262 h 385"/>
                <a:gd name="T2" fmla="*/ 262 w 908"/>
                <a:gd name="T3" fmla="*/ 70 h 385"/>
                <a:gd name="T4" fmla="*/ 506 w 908"/>
                <a:gd name="T5" fmla="*/ 210 h 385"/>
                <a:gd name="T6" fmla="*/ 681 w 908"/>
                <a:gd name="T7" fmla="*/ 350 h 385"/>
                <a:gd name="T8" fmla="*/ 908 w 908"/>
                <a:gd name="T9" fmla="*/ 0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8"/>
                <a:gd name="T16" fmla="*/ 0 h 385"/>
                <a:gd name="T17" fmla="*/ 908 w 908"/>
                <a:gd name="T18" fmla="*/ 385 h 3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8" h="385">
                  <a:moveTo>
                    <a:pt x="0" y="262"/>
                  </a:moveTo>
                  <a:cubicBezTo>
                    <a:pt x="89" y="170"/>
                    <a:pt x="178" y="79"/>
                    <a:pt x="262" y="70"/>
                  </a:cubicBezTo>
                  <a:cubicBezTo>
                    <a:pt x="346" y="61"/>
                    <a:pt x="436" y="163"/>
                    <a:pt x="506" y="210"/>
                  </a:cubicBezTo>
                  <a:cubicBezTo>
                    <a:pt x="576" y="257"/>
                    <a:pt x="614" y="385"/>
                    <a:pt x="681" y="350"/>
                  </a:cubicBezTo>
                  <a:cubicBezTo>
                    <a:pt x="748" y="315"/>
                    <a:pt x="864" y="63"/>
                    <a:pt x="90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23" name="Text Box 35">
              <a:extLst>
                <a:ext uri="{FF2B5EF4-FFF2-40B4-BE49-F238E27FC236}">
                  <a16:creationId xmlns:a16="http://schemas.microsoft.com/office/drawing/2014/main" id="{C1D22F04-AA5A-7D45-8A5A-D83EC5D55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346"/>
              <a:ext cx="7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2000"/>
                <a:t>標準入力</a:t>
              </a:r>
            </a:p>
          </p:txBody>
        </p:sp>
        <p:sp>
          <p:nvSpPr>
            <p:cNvPr id="55324" name="Text Box 36">
              <a:extLst>
                <a:ext uri="{FF2B5EF4-FFF2-40B4-BE49-F238E27FC236}">
                  <a16:creationId xmlns:a16="http://schemas.microsoft.com/office/drawing/2014/main" id="{D9B3CE80-7C2E-894C-9CD3-EE70C1350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" y="3401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sp>
          <p:nvSpPr>
            <p:cNvPr id="55325" name="Text Box 37">
              <a:extLst>
                <a:ext uri="{FF2B5EF4-FFF2-40B4-BE49-F238E27FC236}">
                  <a16:creationId xmlns:a16="http://schemas.microsoft.com/office/drawing/2014/main" id="{FFB5EAC3-DF30-1640-8624-558ABAE1E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36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2000"/>
                <a:t>入力</a:t>
              </a:r>
            </a:p>
          </p:txBody>
        </p:sp>
      </p:grpSp>
      <p:grpSp>
        <p:nvGrpSpPr>
          <p:cNvPr id="7" name="Group 38">
            <a:extLst>
              <a:ext uri="{FF2B5EF4-FFF2-40B4-BE49-F238E27FC236}">
                <a16:creationId xmlns:a16="http://schemas.microsoft.com/office/drawing/2014/main" id="{85876D1C-A914-6C4C-9482-2389E355E0EE}"/>
              </a:ext>
            </a:extLst>
          </p:cNvPr>
          <p:cNvGrpSpPr>
            <a:grpSpLocks/>
          </p:cNvGrpSpPr>
          <p:nvPr/>
        </p:nvGrpSpPr>
        <p:grpSpPr bwMode="auto">
          <a:xfrm>
            <a:off x="5619750" y="3743325"/>
            <a:ext cx="2009775" cy="679450"/>
            <a:chOff x="3377" y="2077"/>
            <a:chExt cx="1266" cy="428"/>
          </a:xfrm>
        </p:grpSpPr>
        <p:sp>
          <p:nvSpPr>
            <p:cNvPr id="55318" name="Freeform 39">
              <a:extLst>
                <a:ext uri="{FF2B5EF4-FFF2-40B4-BE49-F238E27FC236}">
                  <a16:creationId xmlns:a16="http://schemas.microsoft.com/office/drawing/2014/main" id="{39999528-1CB3-0044-9A14-ABBB162A7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2077"/>
              <a:ext cx="768" cy="428"/>
            </a:xfrm>
            <a:custGeom>
              <a:avLst/>
              <a:gdLst>
                <a:gd name="T0" fmla="*/ 0 w 768"/>
                <a:gd name="T1" fmla="*/ 0 h 428"/>
                <a:gd name="T2" fmla="*/ 0 w 768"/>
                <a:gd name="T3" fmla="*/ 428 h 428"/>
                <a:gd name="T4" fmla="*/ 768 w 768"/>
                <a:gd name="T5" fmla="*/ 428 h 428"/>
                <a:gd name="T6" fmla="*/ 0 60000 65536"/>
                <a:gd name="T7" fmla="*/ 0 60000 65536"/>
                <a:gd name="T8" fmla="*/ 0 60000 65536"/>
                <a:gd name="T9" fmla="*/ 0 w 768"/>
                <a:gd name="T10" fmla="*/ 0 h 428"/>
                <a:gd name="T11" fmla="*/ 768 w 768"/>
                <a:gd name="T12" fmla="*/ 428 h 4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428">
                  <a:moveTo>
                    <a:pt x="0" y="0"/>
                  </a:moveTo>
                  <a:lnTo>
                    <a:pt x="0" y="428"/>
                  </a:lnTo>
                  <a:lnTo>
                    <a:pt x="768" y="4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9" name="Freeform 40">
              <a:extLst>
                <a:ext uri="{FF2B5EF4-FFF2-40B4-BE49-F238E27FC236}">
                  <a16:creationId xmlns:a16="http://schemas.microsoft.com/office/drawing/2014/main" id="{D01572BB-56F8-6848-8520-45D91515B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" y="2144"/>
              <a:ext cx="672" cy="352"/>
            </a:xfrm>
            <a:custGeom>
              <a:avLst/>
              <a:gdLst>
                <a:gd name="T0" fmla="*/ 0 w 672"/>
                <a:gd name="T1" fmla="*/ 352 h 352"/>
                <a:gd name="T2" fmla="*/ 165 w 672"/>
                <a:gd name="T3" fmla="*/ 55 h 352"/>
                <a:gd name="T4" fmla="*/ 340 w 672"/>
                <a:gd name="T5" fmla="*/ 20 h 352"/>
                <a:gd name="T6" fmla="*/ 462 w 672"/>
                <a:gd name="T7" fmla="*/ 90 h 352"/>
                <a:gd name="T8" fmla="*/ 672 w 672"/>
                <a:gd name="T9" fmla="*/ 90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52"/>
                <a:gd name="T17" fmla="*/ 672 w 672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52">
                  <a:moveTo>
                    <a:pt x="0" y="352"/>
                  </a:moveTo>
                  <a:cubicBezTo>
                    <a:pt x="54" y="231"/>
                    <a:pt x="108" y="110"/>
                    <a:pt x="165" y="55"/>
                  </a:cubicBezTo>
                  <a:cubicBezTo>
                    <a:pt x="222" y="0"/>
                    <a:pt x="291" y="14"/>
                    <a:pt x="340" y="20"/>
                  </a:cubicBezTo>
                  <a:cubicBezTo>
                    <a:pt x="389" y="26"/>
                    <a:pt x="407" y="78"/>
                    <a:pt x="462" y="90"/>
                  </a:cubicBezTo>
                  <a:cubicBezTo>
                    <a:pt x="517" y="102"/>
                    <a:pt x="594" y="96"/>
                    <a:pt x="672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20" name="Freeform 41">
              <a:extLst>
                <a:ext uri="{FF2B5EF4-FFF2-40B4-BE49-F238E27FC236}">
                  <a16:creationId xmlns:a16="http://schemas.microsoft.com/office/drawing/2014/main" id="{2794C5D0-27FA-5D46-AE95-71BC5E368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2348"/>
              <a:ext cx="463" cy="78"/>
            </a:xfrm>
            <a:custGeom>
              <a:avLst/>
              <a:gdLst>
                <a:gd name="T0" fmla="*/ 0 w 463"/>
                <a:gd name="T1" fmla="*/ 0 h 78"/>
                <a:gd name="T2" fmla="*/ 79 w 463"/>
                <a:gd name="T3" fmla="*/ 78 h 78"/>
                <a:gd name="T4" fmla="*/ 463 w 463"/>
                <a:gd name="T5" fmla="*/ 78 h 78"/>
                <a:gd name="T6" fmla="*/ 0 60000 65536"/>
                <a:gd name="T7" fmla="*/ 0 60000 65536"/>
                <a:gd name="T8" fmla="*/ 0 60000 65536"/>
                <a:gd name="T9" fmla="*/ 0 w 463"/>
                <a:gd name="T10" fmla="*/ 0 h 78"/>
                <a:gd name="T11" fmla="*/ 463 w 463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3" h="78">
                  <a:moveTo>
                    <a:pt x="0" y="0"/>
                  </a:moveTo>
                  <a:lnTo>
                    <a:pt x="79" y="78"/>
                  </a:lnTo>
                  <a:lnTo>
                    <a:pt x="463" y="7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42">
            <a:extLst>
              <a:ext uri="{FF2B5EF4-FFF2-40B4-BE49-F238E27FC236}">
                <a16:creationId xmlns:a16="http://schemas.microsoft.com/office/drawing/2014/main" id="{0DE5CDE3-E50B-6F4F-88FE-4846DA2908AD}"/>
              </a:ext>
            </a:extLst>
          </p:cNvPr>
          <p:cNvGrpSpPr>
            <a:grpSpLocks/>
          </p:cNvGrpSpPr>
          <p:nvPr/>
        </p:nvGrpSpPr>
        <p:grpSpPr bwMode="auto">
          <a:xfrm>
            <a:off x="5641975" y="4568825"/>
            <a:ext cx="1997075" cy="679450"/>
            <a:chOff x="3447" y="2597"/>
            <a:chExt cx="1258" cy="428"/>
          </a:xfrm>
        </p:grpSpPr>
        <p:sp>
          <p:nvSpPr>
            <p:cNvPr id="55314" name="Freeform 43">
              <a:extLst>
                <a:ext uri="{FF2B5EF4-FFF2-40B4-BE49-F238E27FC236}">
                  <a16:creationId xmlns:a16="http://schemas.microsoft.com/office/drawing/2014/main" id="{904B2653-6A71-6047-B11E-479599AF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" y="2597"/>
              <a:ext cx="768" cy="428"/>
            </a:xfrm>
            <a:custGeom>
              <a:avLst/>
              <a:gdLst>
                <a:gd name="T0" fmla="*/ 0 w 768"/>
                <a:gd name="T1" fmla="*/ 0 h 428"/>
                <a:gd name="T2" fmla="*/ 0 w 768"/>
                <a:gd name="T3" fmla="*/ 428 h 428"/>
                <a:gd name="T4" fmla="*/ 768 w 768"/>
                <a:gd name="T5" fmla="*/ 428 h 428"/>
                <a:gd name="T6" fmla="*/ 0 60000 65536"/>
                <a:gd name="T7" fmla="*/ 0 60000 65536"/>
                <a:gd name="T8" fmla="*/ 0 60000 65536"/>
                <a:gd name="T9" fmla="*/ 0 w 768"/>
                <a:gd name="T10" fmla="*/ 0 h 428"/>
                <a:gd name="T11" fmla="*/ 768 w 768"/>
                <a:gd name="T12" fmla="*/ 428 h 4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428">
                  <a:moveTo>
                    <a:pt x="0" y="0"/>
                  </a:moveTo>
                  <a:lnTo>
                    <a:pt x="0" y="428"/>
                  </a:lnTo>
                  <a:lnTo>
                    <a:pt x="768" y="4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5315" name="Group 44">
              <a:extLst>
                <a:ext uri="{FF2B5EF4-FFF2-40B4-BE49-F238E27FC236}">
                  <a16:creationId xmlns:a16="http://schemas.microsoft.com/office/drawing/2014/main" id="{14000F56-55BB-8342-8831-13A4B24E2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7" y="2688"/>
              <a:ext cx="1147" cy="332"/>
              <a:chOff x="3391" y="2688"/>
              <a:chExt cx="1147" cy="332"/>
            </a:xfrm>
          </p:grpSpPr>
          <p:sp>
            <p:nvSpPr>
              <p:cNvPr id="55316" name="Freeform 45">
                <a:extLst>
                  <a:ext uri="{FF2B5EF4-FFF2-40B4-BE49-F238E27FC236}">
                    <a16:creationId xmlns:a16="http://schemas.microsoft.com/office/drawing/2014/main" id="{451C5956-3894-D64C-8ECC-8E5470526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688"/>
                <a:ext cx="654" cy="332"/>
              </a:xfrm>
              <a:custGeom>
                <a:avLst/>
                <a:gdLst>
                  <a:gd name="T0" fmla="*/ 0 w 654"/>
                  <a:gd name="T1" fmla="*/ 332 h 332"/>
                  <a:gd name="T2" fmla="*/ 113 w 654"/>
                  <a:gd name="T3" fmla="*/ 314 h 332"/>
                  <a:gd name="T4" fmla="*/ 261 w 654"/>
                  <a:gd name="T5" fmla="*/ 271 h 332"/>
                  <a:gd name="T6" fmla="*/ 384 w 654"/>
                  <a:gd name="T7" fmla="*/ 166 h 332"/>
                  <a:gd name="T8" fmla="*/ 488 w 654"/>
                  <a:gd name="T9" fmla="*/ 61 h 332"/>
                  <a:gd name="T10" fmla="*/ 567 w 654"/>
                  <a:gd name="T11" fmla="*/ 9 h 332"/>
                  <a:gd name="T12" fmla="*/ 654 w 654"/>
                  <a:gd name="T13" fmla="*/ 9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4"/>
                  <a:gd name="T22" fmla="*/ 0 h 332"/>
                  <a:gd name="T23" fmla="*/ 654 w 654"/>
                  <a:gd name="T24" fmla="*/ 332 h 3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4" h="332">
                    <a:moveTo>
                      <a:pt x="0" y="332"/>
                    </a:moveTo>
                    <a:cubicBezTo>
                      <a:pt x="35" y="328"/>
                      <a:pt x="70" y="324"/>
                      <a:pt x="113" y="314"/>
                    </a:cubicBezTo>
                    <a:cubicBezTo>
                      <a:pt x="156" y="304"/>
                      <a:pt x="216" y="296"/>
                      <a:pt x="261" y="271"/>
                    </a:cubicBezTo>
                    <a:cubicBezTo>
                      <a:pt x="306" y="246"/>
                      <a:pt x="346" y="201"/>
                      <a:pt x="384" y="166"/>
                    </a:cubicBezTo>
                    <a:cubicBezTo>
                      <a:pt x="422" y="131"/>
                      <a:pt x="458" y="87"/>
                      <a:pt x="488" y="61"/>
                    </a:cubicBezTo>
                    <a:cubicBezTo>
                      <a:pt x="518" y="35"/>
                      <a:pt x="539" y="18"/>
                      <a:pt x="567" y="9"/>
                    </a:cubicBezTo>
                    <a:cubicBezTo>
                      <a:pt x="595" y="0"/>
                      <a:pt x="624" y="4"/>
                      <a:pt x="65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317" name="Freeform 46">
                <a:extLst>
                  <a:ext uri="{FF2B5EF4-FFF2-40B4-BE49-F238E27FC236}">
                    <a16:creationId xmlns:a16="http://schemas.microsoft.com/office/drawing/2014/main" id="{21F5C9B8-FC58-2B45-9488-0CCCB4F55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842"/>
                <a:ext cx="463" cy="78"/>
              </a:xfrm>
              <a:custGeom>
                <a:avLst/>
                <a:gdLst>
                  <a:gd name="T0" fmla="*/ 0 w 463"/>
                  <a:gd name="T1" fmla="*/ 0 h 78"/>
                  <a:gd name="T2" fmla="*/ 79 w 463"/>
                  <a:gd name="T3" fmla="*/ 78 h 78"/>
                  <a:gd name="T4" fmla="*/ 463 w 463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463"/>
                  <a:gd name="T10" fmla="*/ 0 h 78"/>
                  <a:gd name="T11" fmla="*/ 463 w 463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3" h="78">
                    <a:moveTo>
                      <a:pt x="0" y="0"/>
                    </a:moveTo>
                    <a:lnTo>
                      <a:pt x="79" y="78"/>
                    </a:lnTo>
                    <a:lnTo>
                      <a:pt x="463" y="7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10" name="Group 47">
            <a:extLst>
              <a:ext uri="{FF2B5EF4-FFF2-40B4-BE49-F238E27FC236}">
                <a16:creationId xmlns:a16="http://schemas.microsoft.com/office/drawing/2014/main" id="{8819A82B-D5B9-EE40-9413-803AAC4EAD70}"/>
              </a:ext>
            </a:extLst>
          </p:cNvPr>
          <p:cNvGrpSpPr>
            <a:grpSpLocks/>
          </p:cNvGrpSpPr>
          <p:nvPr/>
        </p:nvGrpSpPr>
        <p:grpSpPr bwMode="auto">
          <a:xfrm>
            <a:off x="5670550" y="5622925"/>
            <a:ext cx="1978025" cy="1057275"/>
            <a:chOff x="3409" y="3261"/>
            <a:chExt cx="1246" cy="666"/>
          </a:xfrm>
        </p:grpSpPr>
        <p:sp>
          <p:nvSpPr>
            <p:cNvPr id="55311" name="Freeform 48">
              <a:extLst>
                <a:ext uri="{FF2B5EF4-FFF2-40B4-BE49-F238E27FC236}">
                  <a16:creationId xmlns:a16="http://schemas.microsoft.com/office/drawing/2014/main" id="{2B2E689B-CAEE-224E-867E-7D8A137DD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3261"/>
              <a:ext cx="768" cy="428"/>
            </a:xfrm>
            <a:custGeom>
              <a:avLst/>
              <a:gdLst>
                <a:gd name="T0" fmla="*/ 0 w 768"/>
                <a:gd name="T1" fmla="*/ 0 h 428"/>
                <a:gd name="T2" fmla="*/ 0 w 768"/>
                <a:gd name="T3" fmla="*/ 428 h 428"/>
                <a:gd name="T4" fmla="*/ 768 w 768"/>
                <a:gd name="T5" fmla="*/ 428 h 428"/>
                <a:gd name="T6" fmla="*/ 0 60000 65536"/>
                <a:gd name="T7" fmla="*/ 0 60000 65536"/>
                <a:gd name="T8" fmla="*/ 0 60000 65536"/>
                <a:gd name="T9" fmla="*/ 0 w 768"/>
                <a:gd name="T10" fmla="*/ 0 h 428"/>
                <a:gd name="T11" fmla="*/ 768 w 768"/>
                <a:gd name="T12" fmla="*/ 428 h 4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428">
                  <a:moveTo>
                    <a:pt x="0" y="0"/>
                  </a:moveTo>
                  <a:lnTo>
                    <a:pt x="0" y="428"/>
                  </a:lnTo>
                  <a:lnTo>
                    <a:pt x="768" y="4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2" name="Freeform 49">
              <a:extLst>
                <a:ext uri="{FF2B5EF4-FFF2-40B4-BE49-F238E27FC236}">
                  <a16:creationId xmlns:a16="http://schemas.microsoft.com/office/drawing/2014/main" id="{E02B8E57-CF44-944B-9352-1505343A6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" y="3537"/>
              <a:ext cx="646" cy="390"/>
            </a:xfrm>
            <a:custGeom>
              <a:avLst/>
              <a:gdLst>
                <a:gd name="T0" fmla="*/ 0 w 646"/>
                <a:gd name="T1" fmla="*/ 137 h 390"/>
                <a:gd name="T2" fmla="*/ 61 w 646"/>
                <a:gd name="T3" fmla="*/ 102 h 390"/>
                <a:gd name="T4" fmla="*/ 149 w 646"/>
                <a:gd name="T5" fmla="*/ 102 h 390"/>
                <a:gd name="T6" fmla="*/ 184 w 646"/>
                <a:gd name="T7" fmla="*/ 190 h 390"/>
                <a:gd name="T8" fmla="*/ 253 w 646"/>
                <a:gd name="T9" fmla="*/ 242 h 390"/>
                <a:gd name="T10" fmla="*/ 341 w 646"/>
                <a:gd name="T11" fmla="*/ 198 h 390"/>
                <a:gd name="T12" fmla="*/ 428 w 646"/>
                <a:gd name="T13" fmla="*/ 94 h 390"/>
                <a:gd name="T14" fmla="*/ 507 w 646"/>
                <a:gd name="T15" fmla="*/ 6 h 390"/>
                <a:gd name="T16" fmla="*/ 585 w 646"/>
                <a:gd name="T17" fmla="*/ 59 h 390"/>
                <a:gd name="T18" fmla="*/ 594 w 646"/>
                <a:gd name="T19" fmla="*/ 163 h 390"/>
                <a:gd name="T20" fmla="*/ 646 w 646"/>
                <a:gd name="T21" fmla="*/ 390 h 3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6"/>
                <a:gd name="T34" fmla="*/ 0 h 390"/>
                <a:gd name="T35" fmla="*/ 646 w 646"/>
                <a:gd name="T36" fmla="*/ 390 h 3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6" h="390">
                  <a:moveTo>
                    <a:pt x="0" y="137"/>
                  </a:moveTo>
                  <a:cubicBezTo>
                    <a:pt x="18" y="122"/>
                    <a:pt x="36" y="108"/>
                    <a:pt x="61" y="102"/>
                  </a:cubicBezTo>
                  <a:cubicBezTo>
                    <a:pt x="86" y="96"/>
                    <a:pt x="129" y="87"/>
                    <a:pt x="149" y="102"/>
                  </a:cubicBezTo>
                  <a:cubicBezTo>
                    <a:pt x="169" y="117"/>
                    <a:pt x="167" y="167"/>
                    <a:pt x="184" y="190"/>
                  </a:cubicBezTo>
                  <a:cubicBezTo>
                    <a:pt x="201" y="213"/>
                    <a:pt x="227" y="241"/>
                    <a:pt x="253" y="242"/>
                  </a:cubicBezTo>
                  <a:cubicBezTo>
                    <a:pt x="279" y="243"/>
                    <a:pt x="312" y="223"/>
                    <a:pt x="341" y="198"/>
                  </a:cubicBezTo>
                  <a:cubicBezTo>
                    <a:pt x="370" y="173"/>
                    <a:pt x="400" y="126"/>
                    <a:pt x="428" y="94"/>
                  </a:cubicBezTo>
                  <a:cubicBezTo>
                    <a:pt x="456" y="62"/>
                    <a:pt x="481" y="12"/>
                    <a:pt x="507" y="6"/>
                  </a:cubicBezTo>
                  <a:cubicBezTo>
                    <a:pt x="533" y="0"/>
                    <a:pt x="571" y="33"/>
                    <a:pt x="585" y="59"/>
                  </a:cubicBezTo>
                  <a:cubicBezTo>
                    <a:pt x="599" y="85"/>
                    <a:pt x="584" y="108"/>
                    <a:pt x="594" y="163"/>
                  </a:cubicBezTo>
                  <a:cubicBezTo>
                    <a:pt x="604" y="218"/>
                    <a:pt x="625" y="304"/>
                    <a:pt x="646" y="3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3" name="Freeform 50">
              <a:extLst>
                <a:ext uri="{FF2B5EF4-FFF2-40B4-BE49-F238E27FC236}">
                  <a16:creationId xmlns:a16="http://schemas.microsoft.com/office/drawing/2014/main" id="{B090E293-7CE9-6247-B157-93EF040E4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3697"/>
              <a:ext cx="463" cy="78"/>
            </a:xfrm>
            <a:custGeom>
              <a:avLst/>
              <a:gdLst>
                <a:gd name="T0" fmla="*/ 0 w 463"/>
                <a:gd name="T1" fmla="*/ 0 h 78"/>
                <a:gd name="T2" fmla="*/ 79 w 463"/>
                <a:gd name="T3" fmla="*/ 78 h 78"/>
                <a:gd name="T4" fmla="*/ 463 w 463"/>
                <a:gd name="T5" fmla="*/ 78 h 78"/>
                <a:gd name="T6" fmla="*/ 0 60000 65536"/>
                <a:gd name="T7" fmla="*/ 0 60000 65536"/>
                <a:gd name="T8" fmla="*/ 0 60000 65536"/>
                <a:gd name="T9" fmla="*/ 0 w 463"/>
                <a:gd name="T10" fmla="*/ 0 h 78"/>
                <a:gd name="T11" fmla="*/ 463 w 463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3" h="78">
                  <a:moveTo>
                    <a:pt x="0" y="0"/>
                  </a:moveTo>
                  <a:lnTo>
                    <a:pt x="79" y="78"/>
                  </a:lnTo>
                  <a:lnTo>
                    <a:pt x="463" y="7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6371" name="Text Box 51">
            <a:extLst>
              <a:ext uri="{FF2B5EF4-FFF2-40B4-BE49-F238E27FC236}">
                <a16:creationId xmlns:a16="http://schemas.microsoft.com/office/drawing/2014/main" id="{D20FE726-0BBD-3E45-BA23-ED7772C1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5008563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比較</a:t>
            </a:r>
          </a:p>
        </p:txBody>
      </p:sp>
      <p:graphicFrame>
        <p:nvGraphicFramePr>
          <p:cNvPr id="56372" name="Object 52">
            <a:extLst>
              <a:ext uri="{FF2B5EF4-FFF2-40B4-BE49-F238E27FC236}">
                <a16:creationId xmlns:a16="http://schemas.microsoft.com/office/drawing/2014/main" id="{5CFAA353-7411-C34C-B1AC-CD719FB6B1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3338" y="3586163"/>
          <a:ext cx="782637" cy="327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13100" imgH="4102100" progId="Equation.DSMT4">
                  <p:embed/>
                </p:oleObj>
              </mc:Choice>
              <mc:Fallback>
                <p:oleObj name="Equation" r:id="rId3" imgW="3213100" imgH="4102100" progId="Equation.DSMT4">
                  <p:embed/>
                  <p:pic>
                    <p:nvPicPr>
                      <p:cNvPr id="56372" name="Object 52">
                        <a:extLst>
                          <a:ext uri="{FF2B5EF4-FFF2-40B4-BE49-F238E27FC236}">
                            <a16:creationId xmlns:a16="http://schemas.microsoft.com/office/drawing/2014/main" id="{5CFAA353-7411-C34C-B1AC-CD719FB6B1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338" y="3586163"/>
                        <a:ext cx="782637" cy="327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0" name="Rectangle 54">
            <a:extLst>
              <a:ext uri="{FF2B5EF4-FFF2-40B4-BE49-F238E27FC236}">
                <a16:creationId xmlns:a16="http://schemas.microsoft.com/office/drawing/2014/main" id="{6CD630FF-DBEA-0040-8979-23A01AD3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</p:spTree>
    <p:extLst>
      <p:ext uri="{BB962C8B-B14F-4D97-AF65-F5344CB8AC3E}">
        <p14:creationId xmlns:p14="http://schemas.microsoft.com/office/powerpoint/2010/main" val="352300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949E1B-BB26-3B43-8E3B-A795680FDB75}"/>
              </a:ext>
            </a:extLst>
          </p:cNvPr>
          <p:cNvSpPr/>
          <p:nvPr/>
        </p:nvSpPr>
        <p:spPr>
          <a:xfrm>
            <a:off x="150472" y="934303"/>
            <a:ext cx="627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Roboto"/>
              </a:rPr>
              <a:t>2018</a:t>
            </a:r>
            <a:r>
              <a:rPr lang="ja-JP" altLang="en-US">
                <a:latin typeface="Roboto"/>
              </a:rPr>
              <a:t>全日本実業団陸上男子</a:t>
            </a:r>
            <a:r>
              <a:rPr lang="en-US" altLang="ja-JP" dirty="0">
                <a:latin typeface="Roboto"/>
              </a:rPr>
              <a:t>100m</a:t>
            </a:r>
            <a:r>
              <a:rPr lang="ja-JP" altLang="en-US">
                <a:latin typeface="Roboto"/>
              </a:rPr>
              <a:t>決勝</a:t>
            </a:r>
            <a:endParaRPr lang="ja-JP" altLang="en-US" b="0" i="0">
              <a:effectLst/>
              <a:latin typeface="Roboto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4E9F933-4187-5440-AF77-D37B21D5BE53}"/>
              </a:ext>
            </a:extLst>
          </p:cNvPr>
          <p:cNvSpPr/>
          <p:nvPr/>
        </p:nvSpPr>
        <p:spPr>
          <a:xfrm>
            <a:off x="139700" y="1345168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https://www.youtube.com/watch?v=Ggl6FrdHKOc</a:t>
            </a:r>
            <a:endParaRPr lang="ja-JP" altLang="en-US" sz="1800"/>
          </a:p>
        </p:txBody>
      </p:sp>
      <p:pic>
        <p:nvPicPr>
          <p:cNvPr id="4" name="2018-100m">
            <a:hlinkClick r:id="" action="ppaction://media"/>
            <a:extLst>
              <a:ext uri="{FF2B5EF4-FFF2-40B4-BE49-F238E27FC236}">
                <a16:creationId xmlns:a16="http://schemas.microsoft.com/office/drawing/2014/main" id="{5F5558AA-458E-6040-AEA2-BE05D5C18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Rectangle 54">
            <a:extLst>
              <a:ext uri="{FF2B5EF4-FFF2-40B4-BE49-F238E27FC236}">
                <a16:creationId xmlns:a16="http://schemas.microsoft.com/office/drawing/2014/main" id="{2E713046-F62E-D049-84C7-3940179FE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</p:spTree>
    <p:extLst>
      <p:ext uri="{BB962C8B-B14F-4D97-AF65-F5344CB8AC3E}">
        <p14:creationId xmlns:p14="http://schemas.microsoft.com/office/powerpoint/2010/main" val="31854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4">
            <a:extLst>
              <a:ext uri="{FF2B5EF4-FFF2-40B4-BE49-F238E27FC236}">
                <a16:creationId xmlns:a16="http://schemas.microsoft.com/office/drawing/2014/main" id="{8B24E6F7-D829-8144-A270-DE5AF1F1B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8953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56336" name="Text Box 16">
            <a:extLst>
              <a:ext uri="{FF2B5EF4-FFF2-40B4-BE49-F238E27FC236}">
                <a16:creationId xmlns:a16="http://schemas.microsoft.com/office/drawing/2014/main" id="{C32D4E69-837E-794D-A724-6923C7C04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039938"/>
            <a:ext cx="81868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基本的考え方</a:t>
            </a:r>
            <a:r>
              <a:rPr lang="ja-JP" altLang="en-US"/>
              <a:t>：</a:t>
            </a:r>
            <a:r>
              <a:rPr lang="ja-JP" altLang="en-US" u="sng"/>
              <a:t>共通の入力</a:t>
            </a:r>
            <a:r>
              <a:rPr lang="ja-JP" altLang="en-US"/>
              <a:t>を加えてみて，そのときの出力</a:t>
            </a:r>
          </a:p>
          <a:p>
            <a:pPr eaLnBrk="1" hangingPunct="1"/>
            <a:r>
              <a:rPr lang="ja-JP" altLang="en-US"/>
              <a:t>　　　　　　　を比較する．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D65F372A-88B1-6644-BEC4-0E83C90B278A}"/>
              </a:ext>
            </a:extLst>
          </p:cNvPr>
          <p:cNvGrpSpPr>
            <a:grpSpLocks/>
          </p:cNvGrpSpPr>
          <p:nvPr/>
        </p:nvGrpSpPr>
        <p:grpSpPr bwMode="auto">
          <a:xfrm>
            <a:off x="2982913" y="3910013"/>
            <a:ext cx="2978150" cy="2538412"/>
            <a:chOff x="1716" y="2182"/>
            <a:chExt cx="1876" cy="1599"/>
          </a:xfrm>
        </p:grpSpPr>
        <p:sp>
          <p:nvSpPr>
            <p:cNvPr id="57376" name="Text Box 18">
              <a:extLst>
                <a:ext uri="{FF2B5EF4-FFF2-40B4-BE49-F238E27FC236}">
                  <a16:creationId xmlns:a16="http://schemas.microsoft.com/office/drawing/2014/main" id="{D4609DDC-5C05-9549-BA93-2FA00A312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2182"/>
              <a:ext cx="108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制御対象１</a:t>
              </a:r>
            </a:p>
          </p:txBody>
        </p:sp>
        <p:sp>
          <p:nvSpPr>
            <p:cNvPr id="57377" name="Text Box 19">
              <a:extLst>
                <a:ext uri="{FF2B5EF4-FFF2-40B4-BE49-F238E27FC236}">
                  <a16:creationId xmlns:a16="http://schemas.microsoft.com/office/drawing/2014/main" id="{D68F2D34-EC40-3441-8792-1FEC810E3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2641"/>
              <a:ext cx="108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制御対象２</a:t>
              </a:r>
            </a:p>
          </p:txBody>
        </p:sp>
        <p:sp>
          <p:nvSpPr>
            <p:cNvPr id="57378" name="Text Box 20">
              <a:extLst>
                <a:ext uri="{FF2B5EF4-FFF2-40B4-BE49-F238E27FC236}">
                  <a16:creationId xmlns:a16="http://schemas.microsoft.com/office/drawing/2014/main" id="{EB021847-766E-1E4D-9ADB-4EBCC77FC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3487"/>
              <a:ext cx="108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制御対象ｎ</a:t>
              </a:r>
            </a:p>
          </p:txBody>
        </p:sp>
        <p:sp>
          <p:nvSpPr>
            <p:cNvPr id="57379" name="Text Box 21">
              <a:extLst>
                <a:ext uri="{FF2B5EF4-FFF2-40B4-BE49-F238E27FC236}">
                  <a16:creationId xmlns:a16="http://schemas.microsoft.com/office/drawing/2014/main" id="{C0D1BEFD-9F65-D148-9D68-27562BB92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046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：</a:t>
              </a:r>
            </a:p>
          </p:txBody>
        </p:sp>
        <p:sp>
          <p:nvSpPr>
            <p:cNvPr id="57380" name="Line 22">
              <a:extLst>
                <a:ext uri="{FF2B5EF4-FFF2-40B4-BE49-F238E27FC236}">
                  <a16:creationId xmlns:a16="http://schemas.microsoft.com/office/drawing/2014/main" id="{A6A9D82E-72E5-054D-A78B-1CDA20F3B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7" y="23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1" name="Line 23">
              <a:extLst>
                <a:ext uri="{FF2B5EF4-FFF2-40B4-BE49-F238E27FC236}">
                  <a16:creationId xmlns:a16="http://schemas.microsoft.com/office/drawing/2014/main" id="{69FDB52C-8C3D-EC49-960D-6FF350E3C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" y="2327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2" name="Line 24">
              <a:extLst>
                <a:ext uri="{FF2B5EF4-FFF2-40B4-BE49-F238E27FC236}">
                  <a16:creationId xmlns:a16="http://schemas.microsoft.com/office/drawing/2014/main" id="{E01A0CCF-64ED-054B-98F2-622CA1806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6" y="278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3" name="Line 25">
              <a:extLst>
                <a:ext uri="{FF2B5EF4-FFF2-40B4-BE49-F238E27FC236}">
                  <a16:creationId xmlns:a16="http://schemas.microsoft.com/office/drawing/2014/main" id="{EB3BF90D-69AD-6846-958B-7930E53BF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7" y="2781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4" name="Line 26">
              <a:extLst>
                <a:ext uri="{FF2B5EF4-FFF2-40B4-BE49-F238E27FC236}">
                  <a16:creationId xmlns:a16="http://schemas.microsoft.com/office/drawing/2014/main" id="{71657ABA-065E-2C49-ADE9-BAD3E14F3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" y="3635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5" name="Line 27">
              <a:extLst>
                <a:ext uri="{FF2B5EF4-FFF2-40B4-BE49-F238E27FC236}">
                  <a16:creationId xmlns:a16="http://schemas.microsoft.com/office/drawing/2014/main" id="{E94849C1-93EB-3C4B-9F6C-1AA9E05F1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" y="361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97094F29-8256-AB4F-B3F2-02F2B36D0FD6}"/>
              </a:ext>
            </a:extLst>
          </p:cNvPr>
          <p:cNvGrpSpPr>
            <a:grpSpLocks/>
          </p:cNvGrpSpPr>
          <p:nvPr/>
        </p:nvGrpSpPr>
        <p:grpSpPr bwMode="auto">
          <a:xfrm>
            <a:off x="2309813" y="4241800"/>
            <a:ext cx="665162" cy="1954213"/>
            <a:chOff x="1292" y="2391"/>
            <a:chExt cx="419" cy="1231"/>
          </a:xfrm>
        </p:grpSpPr>
        <p:sp>
          <p:nvSpPr>
            <p:cNvPr id="57373" name="Line 29">
              <a:extLst>
                <a:ext uri="{FF2B5EF4-FFF2-40B4-BE49-F238E27FC236}">
                  <a16:creationId xmlns:a16="http://schemas.microsoft.com/office/drawing/2014/main" id="{95FF7020-EF87-2E49-A5B9-A158A97058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391"/>
              <a:ext cx="401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4" name="Line 30">
              <a:extLst>
                <a:ext uri="{FF2B5EF4-FFF2-40B4-BE49-F238E27FC236}">
                  <a16:creationId xmlns:a16="http://schemas.microsoft.com/office/drawing/2014/main" id="{05A1E96E-A341-7149-AB74-9E9BBB3F0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7" y="2784"/>
              <a:ext cx="305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5" name="Line 31">
              <a:extLst>
                <a:ext uri="{FF2B5EF4-FFF2-40B4-BE49-F238E27FC236}">
                  <a16:creationId xmlns:a16="http://schemas.microsoft.com/office/drawing/2014/main" id="{588DCDF4-7F4A-5544-B754-F9C9E2882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0" y="2993"/>
              <a:ext cx="411" cy="6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32">
            <a:extLst>
              <a:ext uri="{FF2B5EF4-FFF2-40B4-BE49-F238E27FC236}">
                <a16:creationId xmlns:a16="http://schemas.microsoft.com/office/drawing/2014/main" id="{D5CC1F4E-5814-A445-BFBA-EB7919772715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3836988"/>
            <a:ext cx="2322512" cy="2374900"/>
            <a:chOff x="0" y="2136"/>
            <a:chExt cx="1463" cy="1496"/>
          </a:xfrm>
        </p:grpSpPr>
        <p:sp>
          <p:nvSpPr>
            <p:cNvPr id="57368" name="Freeform 33">
              <a:extLst>
                <a:ext uri="{FF2B5EF4-FFF2-40B4-BE49-F238E27FC236}">
                  <a16:creationId xmlns:a16="http://schemas.microsoft.com/office/drawing/2014/main" id="{3503223B-C212-D345-9A6F-CC2828D9F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2435"/>
              <a:ext cx="899" cy="951"/>
            </a:xfrm>
            <a:custGeom>
              <a:avLst/>
              <a:gdLst>
                <a:gd name="T0" fmla="*/ 0 w 899"/>
                <a:gd name="T1" fmla="*/ 0 h 951"/>
                <a:gd name="T2" fmla="*/ 0 w 899"/>
                <a:gd name="T3" fmla="*/ 951 h 951"/>
                <a:gd name="T4" fmla="*/ 899 w 899"/>
                <a:gd name="T5" fmla="*/ 951 h 951"/>
                <a:gd name="T6" fmla="*/ 0 60000 65536"/>
                <a:gd name="T7" fmla="*/ 0 60000 65536"/>
                <a:gd name="T8" fmla="*/ 0 60000 65536"/>
                <a:gd name="T9" fmla="*/ 0 w 899"/>
                <a:gd name="T10" fmla="*/ 0 h 951"/>
                <a:gd name="T11" fmla="*/ 899 w 899"/>
                <a:gd name="T12" fmla="*/ 951 h 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9" h="951">
                  <a:moveTo>
                    <a:pt x="0" y="0"/>
                  </a:moveTo>
                  <a:lnTo>
                    <a:pt x="0" y="951"/>
                  </a:lnTo>
                  <a:lnTo>
                    <a:pt x="899" y="95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9" name="Freeform 34">
              <a:extLst>
                <a:ext uri="{FF2B5EF4-FFF2-40B4-BE49-F238E27FC236}">
                  <a16:creationId xmlns:a16="http://schemas.microsoft.com/office/drawing/2014/main" id="{B7B0D7BE-9E61-2745-B31E-0DA3ACDBB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2897"/>
              <a:ext cx="908" cy="385"/>
            </a:xfrm>
            <a:custGeom>
              <a:avLst/>
              <a:gdLst>
                <a:gd name="T0" fmla="*/ 0 w 908"/>
                <a:gd name="T1" fmla="*/ 262 h 385"/>
                <a:gd name="T2" fmla="*/ 262 w 908"/>
                <a:gd name="T3" fmla="*/ 70 h 385"/>
                <a:gd name="T4" fmla="*/ 506 w 908"/>
                <a:gd name="T5" fmla="*/ 210 h 385"/>
                <a:gd name="T6" fmla="*/ 681 w 908"/>
                <a:gd name="T7" fmla="*/ 350 h 385"/>
                <a:gd name="T8" fmla="*/ 908 w 908"/>
                <a:gd name="T9" fmla="*/ 0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8"/>
                <a:gd name="T16" fmla="*/ 0 h 385"/>
                <a:gd name="T17" fmla="*/ 908 w 908"/>
                <a:gd name="T18" fmla="*/ 385 h 3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8" h="385">
                  <a:moveTo>
                    <a:pt x="0" y="262"/>
                  </a:moveTo>
                  <a:cubicBezTo>
                    <a:pt x="89" y="170"/>
                    <a:pt x="178" y="79"/>
                    <a:pt x="262" y="70"/>
                  </a:cubicBezTo>
                  <a:cubicBezTo>
                    <a:pt x="346" y="61"/>
                    <a:pt x="436" y="163"/>
                    <a:pt x="506" y="210"/>
                  </a:cubicBezTo>
                  <a:cubicBezTo>
                    <a:pt x="576" y="257"/>
                    <a:pt x="614" y="385"/>
                    <a:pt x="681" y="350"/>
                  </a:cubicBezTo>
                  <a:cubicBezTo>
                    <a:pt x="748" y="315"/>
                    <a:pt x="864" y="63"/>
                    <a:pt x="90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0" name="Text Box 35">
              <a:extLst>
                <a:ext uri="{FF2B5EF4-FFF2-40B4-BE49-F238E27FC236}">
                  <a16:creationId xmlns:a16="http://schemas.microsoft.com/office/drawing/2014/main" id="{5AA1EF28-E676-8546-8877-88C10A52A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346"/>
              <a:ext cx="7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2000"/>
                <a:t>標準入力</a:t>
              </a:r>
            </a:p>
          </p:txBody>
        </p:sp>
        <p:sp>
          <p:nvSpPr>
            <p:cNvPr id="57371" name="Text Box 36">
              <a:extLst>
                <a:ext uri="{FF2B5EF4-FFF2-40B4-BE49-F238E27FC236}">
                  <a16:creationId xmlns:a16="http://schemas.microsoft.com/office/drawing/2014/main" id="{A0520741-448C-2646-B264-87BEA1EA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" y="3401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sp>
          <p:nvSpPr>
            <p:cNvPr id="57372" name="Text Box 37">
              <a:extLst>
                <a:ext uri="{FF2B5EF4-FFF2-40B4-BE49-F238E27FC236}">
                  <a16:creationId xmlns:a16="http://schemas.microsoft.com/office/drawing/2014/main" id="{E3D67980-140F-DA44-AE6E-3E5BDB5D3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36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2000"/>
                <a:t>入力</a:t>
              </a:r>
            </a:p>
          </p:txBody>
        </p:sp>
      </p:grpSp>
      <p:grpSp>
        <p:nvGrpSpPr>
          <p:cNvPr id="7" name="Group 38">
            <a:extLst>
              <a:ext uri="{FF2B5EF4-FFF2-40B4-BE49-F238E27FC236}">
                <a16:creationId xmlns:a16="http://schemas.microsoft.com/office/drawing/2014/main" id="{081CB5AE-4C3D-E242-98D5-7C6640A09D92}"/>
              </a:ext>
            </a:extLst>
          </p:cNvPr>
          <p:cNvGrpSpPr>
            <a:grpSpLocks/>
          </p:cNvGrpSpPr>
          <p:nvPr/>
        </p:nvGrpSpPr>
        <p:grpSpPr bwMode="auto">
          <a:xfrm>
            <a:off x="5619750" y="3743325"/>
            <a:ext cx="2009775" cy="679450"/>
            <a:chOff x="3377" y="2077"/>
            <a:chExt cx="1266" cy="428"/>
          </a:xfrm>
        </p:grpSpPr>
        <p:sp>
          <p:nvSpPr>
            <p:cNvPr id="57365" name="Freeform 39">
              <a:extLst>
                <a:ext uri="{FF2B5EF4-FFF2-40B4-BE49-F238E27FC236}">
                  <a16:creationId xmlns:a16="http://schemas.microsoft.com/office/drawing/2014/main" id="{B3CA869E-9EE1-0846-9CBF-6F8BB70DC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2077"/>
              <a:ext cx="768" cy="428"/>
            </a:xfrm>
            <a:custGeom>
              <a:avLst/>
              <a:gdLst>
                <a:gd name="T0" fmla="*/ 0 w 768"/>
                <a:gd name="T1" fmla="*/ 0 h 428"/>
                <a:gd name="T2" fmla="*/ 0 w 768"/>
                <a:gd name="T3" fmla="*/ 428 h 428"/>
                <a:gd name="T4" fmla="*/ 768 w 768"/>
                <a:gd name="T5" fmla="*/ 428 h 428"/>
                <a:gd name="T6" fmla="*/ 0 60000 65536"/>
                <a:gd name="T7" fmla="*/ 0 60000 65536"/>
                <a:gd name="T8" fmla="*/ 0 60000 65536"/>
                <a:gd name="T9" fmla="*/ 0 w 768"/>
                <a:gd name="T10" fmla="*/ 0 h 428"/>
                <a:gd name="T11" fmla="*/ 768 w 768"/>
                <a:gd name="T12" fmla="*/ 428 h 4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428">
                  <a:moveTo>
                    <a:pt x="0" y="0"/>
                  </a:moveTo>
                  <a:lnTo>
                    <a:pt x="0" y="428"/>
                  </a:lnTo>
                  <a:lnTo>
                    <a:pt x="768" y="4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6" name="Freeform 40">
              <a:extLst>
                <a:ext uri="{FF2B5EF4-FFF2-40B4-BE49-F238E27FC236}">
                  <a16:creationId xmlns:a16="http://schemas.microsoft.com/office/drawing/2014/main" id="{EC60F248-FA3F-1345-8D96-E7993B72D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" y="2144"/>
              <a:ext cx="672" cy="352"/>
            </a:xfrm>
            <a:custGeom>
              <a:avLst/>
              <a:gdLst>
                <a:gd name="T0" fmla="*/ 0 w 672"/>
                <a:gd name="T1" fmla="*/ 352 h 352"/>
                <a:gd name="T2" fmla="*/ 165 w 672"/>
                <a:gd name="T3" fmla="*/ 55 h 352"/>
                <a:gd name="T4" fmla="*/ 340 w 672"/>
                <a:gd name="T5" fmla="*/ 20 h 352"/>
                <a:gd name="T6" fmla="*/ 462 w 672"/>
                <a:gd name="T7" fmla="*/ 90 h 352"/>
                <a:gd name="T8" fmla="*/ 672 w 672"/>
                <a:gd name="T9" fmla="*/ 90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52"/>
                <a:gd name="T17" fmla="*/ 672 w 672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52">
                  <a:moveTo>
                    <a:pt x="0" y="352"/>
                  </a:moveTo>
                  <a:cubicBezTo>
                    <a:pt x="54" y="231"/>
                    <a:pt x="108" y="110"/>
                    <a:pt x="165" y="55"/>
                  </a:cubicBezTo>
                  <a:cubicBezTo>
                    <a:pt x="222" y="0"/>
                    <a:pt x="291" y="14"/>
                    <a:pt x="340" y="20"/>
                  </a:cubicBezTo>
                  <a:cubicBezTo>
                    <a:pt x="389" y="26"/>
                    <a:pt x="407" y="78"/>
                    <a:pt x="462" y="90"/>
                  </a:cubicBezTo>
                  <a:cubicBezTo>
                    <a:pt x="517" y="102"/>
                    <a:pt x="594" y="96"/>
                    <a:pt x="672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7" name="Freeform 41">
              <a:extLst>
                <a:ext uri="{FF2B5EF4-FFF2-40B4-BE49-F238E27FC236}">
                  <a16:creationId xmlns:a16="http://schemas.microsoft.com/office/drawing/2014/main" id="{6D847827-7FDE-5C4F-8E22-F4D0EFBBF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2348"/>
              <a:ext cx="463" cy="78"/>
            </a:xfrm>
            <a:custGeom>
              <a:avLst/>
              <a:gdLst>
                <a:gd name="T0" fmla="*/ 0 w 463"/>
                <a:gd name="T1" fmla="*/ 0 h 78"/>
                <a:gd name="T2" fmla="*/ 79 w 463"/>
                <a:gd name="T3" fmla="*/ 78 h 78"/>
                <a:gd name="T4" fmla="*/ 463 w 463"/>
                <a:gd name="T5" fmla="*/ 78 h 78"/>
                <a:gd name="T6" fmla="*/ 0 60000 65536"/>
                <a:gd name="T7" fmla="*/ 0 60000 65536"/>
                <a:gd name="T8" fmla="*/ 0 60000 65536"/>
                <a:gd name="T9" fmla="*/ 0 w 463"/>
                <a:gd name="T10" fmla="*/ 0 h 78"/>
                <a:gd name="T11" fmla="*/ 463 w 463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3" h="78">
                  <a:moveTo>
                    <a:pt x="0" y="0"/>
                  </a:moveTo>
                  <a:lnTo>
                    <a:pt x="79" y="78"/>
                  </a:lnTo>
                  <a:lnTo>
                    <a:pt x="463" y="7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42">
            <a:extLst>
              <a:ext uri="{FF2B5EF4-FFF2-40B4-BE49-F238E27FC236}">
                <a16:creationId xmlns:a16="http://schemas.microsoft.com/office/drawing/2014/main" id="{F04F9F06-E4B6-6B4B-9380-74356E6DBFCA}"/>
              </a:ext>
            </a:extLst>
          </p:cNvPr>
          <p:cNvGrpSpPr>
            <a:grpSpLocks/>
          </p:cNvGrpSpPr>
          <p:nvPr/>
        </p:nvGrpSpPr>
        <p:grpSpPr bwMode="auto">
          <a:xfrm>
            <a:off x="5641975" y="4568825"/>
            <a:ext cx="1997075" cy="679450"/>
            <a:chOff x="3447" y="2597"/>
            <a:chExt cx="1258" cy="428"/>
          </a:xfrm>
        </p:grpSpPr>
        <p:sp>
          <p:nvSpPr>
            <p:cNvPr id="57361" name="Freeform 43">
              <a:extLst>
                <a:ext uri="{FF2B5EF4-FFF2-40B4-BE49-F238E27FC236}">
                  <a16:creationId xmlns:a16="http://schemas.microsoft.com/office/drawing/2014/main" id="{8D2C2583-846C-044F-8997-0DC5FC5DF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" y="2597"/>
              <a:ext cx="768" cy="428"/>
            </a:xfrm>
            <a:custGeom>
              <a:avLst/>
              <a:gdLst>
                <a:gd name="T0" fmla="*/ 0 w 768"/>
                <a:gd name="T1" fmla="*/ 0 h 428"/>
                <a:gd name="T2" fmla="*/ 0 w 768"/>
                <a:gd name="T3" fmla="*/ 428 h 428"/>
                <a:gd name="T4" fmla="*/ 768 w 768"/>
                <a:gd name="T5" fmla="*/ 428 h 428"/>
                <a:gd name="T6" fmla="*/ 0 60000 65536"/>
                <a:gd name="T7" fmla="*/ 0 60000 65536"/>
                <a:gd name="T8" fmla="*/ 0 60000 65536"/>
                <a:gd name="T9" fmla="*/ 0 w 768"/>
                <a:gd name="T10" fmla="*/ 0 h 428"/>
                <a:gd name="T11" fmla="*/ 768 w 768"/>
                <a:gd name="T12" fmla="*/ 428 h 4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428">
                  <a:moveTo>
                    <a:pt x="0" y="0"/>
                  </a:moveTo>
                  <a:lnTo>
                    <a:pt x="0" y="428"/>
                  </a:lnTo>
                  <a:lnTo>
                    <a:pt x="768" y="4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7362" name="Group 44">
              <a:extLst>
                <a:ext uri="{FF2B5EF4-FFF2-40B4-BE49-F238E27FC236}">
                  <a16:creationId xmlns:a16="http://schemas.microsoft.com/office/drawing/2014/main" id="{5E447112-532D-7F40-8ECA-A4C92333F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7" y="2688"/>
              <a:ext cx="1147" cy="332"/>
              <a:chOff x="3391" y="2688"/>
              <a:chExt cx="1147" cy="332"/>
            </a:xfrm>
          </p:grpSpPr>
          <p:sp>
            <p:nvSpPr>
              <p:cNvPr id="57363" name="Freeform 45">
                <a:extLst>
                  <a:ext uri="{FF2B5EF4-FFF2-40B4-BE49-F238E27FC236}">
                    <a16:creationId xmlns:a16="http://schemas.microsoft.com/office/drawing/2014/main" id="{8C1EF692-AADC-A34A-912C-7E714DD21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688"/>
                <a:ext cx="654" cy="332"/>
              </a:xfrm>
              <a:custGeom>
                <a:avLst/>
                <a:gdLst>
                  <a:gd name="T0" fmla="*/ 0 w 654"/>
                  <a:gd name="T1" fmla="*/ 332 h 332"/>
                  <a:gd name="T2" fmla="*/ 113 w 654"/>
                  <a:gd name="T3" fmla="*/ 314 h 332"/>
                  <a:gd name="T4" fmla="*/ 261 w 654"/>
                  <a:gd name="T5" fmla="*/ 271 h 332"/>
                  <a:gd name="T6" fmla="*/ 384 w 654"/>
                  <a:gd name="T7" fmla="*/ 166 h 332"/>
                  <a:gd name="T8" fmla="*/ 488 w 654"/>
                  <a:gd name="T9" fmla="*/ 61 h 332"/>
                  <a:gd name="T10" fmla="*/ 567 w 654"/>
                  <a:gd name="T11" fmla="*/ 9 h 332"/>
                  <a:gd name="T12" fmla="*/ 654 w 654"/>
                  <a:gd name="T13" fmla="*/ 9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4"/>
                  <a:gd name="T22" fmla="*/ 0 h 332"/>
                  <a:gd name="T23" fmla="*/ 654 w 654"/>
                  <a:gd name="T24" fmla="*/ 332 h 3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4" h="332">
                    <a:moveTo>
                      <a:pt x="0" y="332"/>
                    </a:moveTo>
                    <a:cubicBezTo>
                      <a:pt x="35" y="328"/>
                      <a:pt x="70" y="324"/>
                      <a:pt x="113" y="314"/>
                    </a:cubicBezTo>
                    <a:cubicBezTo>
                      <a:pt x="156" y="304"/>
                      <a:pt x="216" y="296"/>
                      <a:pt x="261" y="271"/>
                    </a:cubicBezTo>
                    <a:cubicBezTo>
                      <a:pt x="306" y="246"/>
                      <a:pt x="346" y="201"/>
                      <a:pt x="384" y="166"/>
                    </a:cubicBezTo>
                    <a:cubicBezTo>
                      <a:pt x="422" y="131"/>
                      <a:pt x="458" y="87"/>
                      <a:pt x="488" y="61"/>
                    </a:cubicBezTo>
                    <a:cubicBezTo>
                      <a:pt x="518" y="35"/>
                      <a:pt x="539" y="18"/>
                      <a:pt x="567" y="9"/>
                    </a:cubicBezTo>
                    <a:cubicBezTo>
                      <a:pt x="595" y="0"/>
                      <a:pt x="624" y="4"/>
                      <a:pt x="65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4" name="Freeform 46">
                <a:extLst>
                  <a:ext uri="{FF2B5EF4-FFF2-40B4-BE49-F238E27FC236}">
                    <a16:creationId xmlns:a16="http://schemas.microsoft.com/office/drawing/2014/main" id="{A400801D-7F09-3F41-AFF4-5FCB975FC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842"/>
                <a:ext cx="463" cy="78"/>
              </a:xfrm>
              <a:custGeom>
                <a:avLst/>
                <a:gdLst>
                  <a:gd name="T0" fmla="*/ 0 w 463"/>
                  <a:gd name="T1" fmla="*/ 0 h 78"/>
                  <a:gd name="T2" fmla="*/ 79 w 463"/>
                  <a:gd name="T3" fmla="*/ 78 h 78"/>
                  <a:gd name="T4" fmla="*/ 463 w 463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463"/>
                  <a:gd name="T10" fmla="*/ 0 h 78"/>
                  <a:gd name="T11" fmla="*/ 463 w 463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3" h="78">
                    <a:moveTo>
                      <a:pt x="0" y="0"/>
                    </a:moveTo>
                    <a:lnTo>
                      <a:pt x="79" y="78"/>
                    </a:lnTo>
                    <a:lnTo>
                      <a:pt x="463" y="7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10" name="Group 47">
            <a:extLst>
              <a:ext uri="{FF2B5EF4-FFF2-40B4-BE49-F238E27FC236}">
                <a16:creationId xmlns:a16="http://schemas.microsoft.com/office/drawing/2014/main" id="{54AAC166-53BB-6848-BECD-0895AA9D6EA0}"/>
              </a:ext>
            </a:extLst>
          </p:cNvPr>
          <p:cNvGrpSpPr>
            <a:grpSpLocks/>
          </p:cNvGrpSpPr>
          <p:nvPr/>
        </p:nvGrpSpPr>
        <p:grpSpPr bwMode="auto">
          <a:xfrm>
            <a:off x="5670550" y="5622925"/>
            <a:ext cx="1978025" cy="1057275"/>
            <a:chOff x="3409" y="3261"/>
            <a:chExt cx="1246" cy="666"/>
          </a:xfrm>
        </p:grpSpPr>
        <p:sp>
          <p:nvSpPr>
            <p:cNvPr id="57358" name="Freeform 48">
              <a:extLst>
                <a:ext uri="{FF2B5EF4-FFF2-40B4-BE49-F238E27FC236}">
                  <a16:creationId xmlns:a16="http://schemas.microsoft.com/office/drawing/2014/main" id="{94092D85-EC19-E041-9033-9BB36398B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3261"/>
              <a:ext cx="768" cy="428"/>
            </a:xfrm>
            <a:custGeom>
              <a:avLst/>
              <a:gdLst>
                <a:gd name="T0" fmla="*/ 0 w 768"/>
                <a:gd name="T1" fmla="*/ 0 h 428"/>
                <a:gd name="T2" fmla="*/ 0 w 768"/>
                <a:gd name="T3" fmla="*/ 428 h 428"/>
                <a:gd name="T4" fmla="*/ 768 w 768"/>
                <a:gd name="T5" fmla="*/ 428 h 428"/>
                <a:gd name="T6" fmla="*/ 0 60000 65536"/>
                <a:gd name="T7" fmla="*/ 0 60000 65536"/>
                <a:gd name="T8" fmla="*/ 0 60000 65536"/>
                <a:gd name="T9" fmla="*/ 0 w 768"/>
                <a:gd name="T10" fmla="*/ 0 h 428"/>
                <a:gd name="T11" fmla="*/ 768 w 768"/>
                <a:gd name="T12" fmla="*/ 428 h 4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428">
                  <a:moveTo>
                    <a:pt x="0" y="0"/>
                  </a:moveTo>
                  <a:lnTo>
                    <a:pt x="0" y="428"/>
                  </a:lnTo>
                  <a:lnTo>
                    <a:pt x="768" y="4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59" name="Freeform 49">
              <a:extLst>
                <a:ext uri="{FF2B5EF4-FFF2-40B4-BE49-F238E27FC236}">
                  <a16:creationId xmlns:a16="http://schemas.microsoft.com/office/drawing/2014/main" id="{C2D6D064-D9EE-D040-B91A-3D0FC7C61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" y="3537"/>
              <a:ext cx="646" cy="390"/>
            </a:xfrm>
            <a:custGeom>
              <a:avLst/>
              <a:gdLst>
                <a:gd name="T0" fmla="*/ 0 w 646"/>
                <a:gd name="T1" fmla="*/ 137 h 390"/>
                <a:gd name="T2" fmla="*/ 61 w 646"/>
                <a:gd name="T3" fmla="*/ 102 h 390"/>
                <a:gd name="T4" fmla="*/ 149 w 646"/>
                <a:gd name="T5" fmla="*/ 102 h 390"/>
                <a:gd name="T6" fmla="*/ 184 w 646"/>
                <a:gd name="T7" fmla="*/ 190 h 390"/>
                <a:gd name="T8" fmla="*/ 253 w 646"/>
                <a:gd name="T9" fmla="*/ 242 h 390"/>
                <a:gd name="T10" fmla="*/ 341 w 646"/>
                <a:gd name="T11" fmla="*/ 198 h 390"/>
                <a:gd name="T12" fmla="*/ 428 w 646"/>
                <a:gd name="T13" fmla="*/ 94 h 390"/>
                <a:gd name="T14" fmla="*/ 507 w 646"/>
                <a:gd name="T15" fmla="*/ 6 h 390"/>
                <a:gd name="T16" fmla="*/ 585 w 646"/>
                <a:gd name="T17" fmla="*/ 59 h 390"/>
                <a:gd name="T18" fmla="*/ 594 w 646"/>
                <a:gd name="T19" fmla="*/ 163 h 390"/>
                <a:gd name="T20" fmla="*/ 646 w 646"/>
                <a:gd name="T21" fmla="*/ 390 h 3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6"/>
                <a:gd name="T34" fmla="*/ 0 h 390"/>
                <a:gd name="T35" fmla="*/ 646 w 646"/>
                <a:gd name="T36" fmla="*/ 390 h 3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6" h="390">
                  <a:moveTo>
                    <a:pt x="0" y="137"/>
                  </a:moveTo>
                  <a:cubicBezTo>
                    <a:pt x="18" y="122"/>
                    <a:pt x="36" y="108"/>
                    <a:pt x="61" y="102"/>
                  </a:cubicBezTo>
                  <a:cubicBezTo>
                    <a:pt x="86" y="96"/>
                    <a:pt x="129" y="87"/>
                    <a:pt x="149" y="102"/>
                  </a:cubicBezTo>
                  <a:cubicBezTo>
                    <a:pt x="169" y="117"/>
                    <a:pt x="167" y="167"/>
                    <a:pt x="184" y="190"/>
                  </a:cubicBezTo>
                  <a:cubicBezTo>
                    <a:pt x="201" y="213"/>
                    <a:pt x="227" y="241"/>
                    <a:pt x="253" y="242"/>
                  </a:cubicBezTo>
                  <a:cubicBezTo>
                    <a:pt x="279" y="243"/>
                    <a:pt x="312" y="223"/>
                    <a:pt x="341" y="198"/>
                  </a:cubicBezTo>
                  <a:cubicBezTo>
                    <a:pt x="370" y="173"/>
                    <a:pt x="400" y="126"/>
                    <a:pt x="428" y="94"/>
                  </a:cubicBezTo>
                  <a:cubicBezTo>
                    <a:pt x="456" y="62"/>
                    <a:pt x="481" y="12"/>
                    <a:pt x="507" y="6"/>
                  </a:cubicBezTo>
                  <a:cubicBezTo>
                    <a:pt x="533" y="0"/>
                    <a:pt x="571" y="33"/>
                    <a:pt x="585" y="59"/>
                  </a:cubicBezTo>
                  <a:cubicBezTo>
                    <a:pt x="599" y="85"/>
                    <a:pt x="584" y="108"/>
                    <a:pt x="594" y="163"/>
                  </a:cubicBezTo>
                  <a:cubicBezTo>
                    <a:pt x="604" y="218"/>
                    <a:pt x="625" y="304"/>
                    <a:pt x="646" y="3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0" name="Freeform 50">
              <a:extLst>
                <a:ext uri="{FF2B5EF4-FFF2-40B4-BE49-F238E27FC236}">
                  <a16:creationId xmlns:a16="http://schemas.microsoft.com/office/drawing/2014/main" id="{69577FBF-13AA-FE40-812A-8F4C26BB8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3697"/>
              <a:ext cx="463" cy="78"/>
            </a:xfrm>
            <a:custGeom>
              <a:avLst/>
              <a:gdLst>
                <a:gd name="T0" fmla="*/ 0 w 463"/>
                <a:gd name="T1" fmla="*/ 0 h 78"/>
                <a:gd name="T2" fmla="*/ 79 w 463"/>
                <a:gd name="T3" fmla="*/ 78 h 78"/>
                <a:gd name="T4" fmla="*/ 463 w 463"/>
                <a:gd name="T5" fmla="*/ 78 h 78"/>
                <a:gd name="T6" fmla="*/ 0 60000 65536"/>
                <a:gd name="T7" fmla="*/ 0 60000 65536"/>
                <a:gd name="T8" fmla="*/ 0 60000 65536"/>
                <a:gd name="T9" fmla="*/ 0 w 463"/>
                <a:gd name="T10" fmla="*/ 0 h 78"/>
                <a:gd name="T11" fmla="*/ 463 w 463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3" h="78">
                  <a:moveTo>
                    <a:pt x="0" y="0"/>
                  </a:moveTo>
                  <a:lnTo>
                    <a:pt x="79" y="78"/>
                  </a:lnTo>
                  <a:lnTo>
                    <a:pt x="463" y="7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6371" name="Text Box 51">
            <a:extLst>
              <a:ext uri="{FF2B5EF4-FFF2-40B4-BE49-F238E27FC236}">
                <a16:creationId xmlns:a16="http://schemas.microsoft.com/office/drawing/2014/main" id="{0948332A-D93C-2B4D-AEC3-8E2CCF1A0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5008563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比較</a:t>
            </a:r>
          </a:p>
        </p:txBody>
      </p:sp>
      <p:graphicFrame>
        <p:nvGraphicFramePr>
          <p:cNvPr id="56372" name="Object 52">
            <a:extLst>
              <a:ext uri="{FF2B5EF4-FFF2-40B4-BE49-F238E27FC236}">
                <a16:creationId xmlns:a16="http://schemas.microsoft.com/office/drawing/2014/main" id="{C8D78933-4C5C-7244-ABCC-EDED00B3ED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3338" y="3586163"/>
          <a:ext cx="782637" cy="327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13100" imgH="4102100" progId="Equation.DSMT4">
                  <p:embed/>
                </p:oleObj>
              </mc:Choice>
              <mc:Fallback>
                <p:oleObj name="Equation" r:id="rId3" imgW="3213100" imgH="4102100" progId="Equation.DSMT4">
                  <p:embed/>
                  <p:pic>
                    <p:nvPicPr>
                      <p:cNvPr id="56372" name="Object 52">
                        <a:extLst>
                          <a:ext uri="{FF2B5EF4-FFF2-40B4-BE49-F238E27FC236}">
                            <a16:creationId xmlns:a16="http://schemas.microsoft.com/office/drawing/2014/main" id="{C8D78933-4C5C-7244-ABCC-EDED00B3E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338" y="3586163"/>
                        <a:ext cx="782637" cy="327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73" name="Text Box 53">
            <a:extLst>
              <a:ext uri="{FF2B5EF4-FFF2-40B4-BE49-F238E27FC236}">
                <a16:creationId xmlns:a16="http://schemas.microsoft.com/office/drawing/2014/main" id="{7D66A6A0-9F39-C545-94A8-B7D9B86ED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908550"/>
            <a:ext cx="1403350" cy="457200"/>
          </a:xfrm>
          <a:prstGeom prst="rect">
            <a:avLst/>
          </a:prstGeom>
          <a:solidFill>
            <a:srgbClr val="FF33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どんな？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633E8748-B420-BE4E-82C8-B274D8035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865C1CFE-2C86-8B45-90BC-3EF117946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385" y="972861"/>
            <a:ext cx="73661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000099"/>
                </a:solidFill>
              </a:rPr>
              <a:t>？入力に対する反応の仕方を知りたい？</a:t>
            </a:r>
          </a:p>
          <a:p>
            <a:pPr algn="ctr" eaLnBrk="1" hangingPunct="1"/>
            <a:r>
              <a:rPr lang="ja-JP" altLang="en-US">
                <a:solidFill>
                  <a:srgbClr val="000099"/>
                </a:solidFill>
              </a:rPr>
              <a:t>　　　　　　　　　　　　　　</a:t>
            </a:r>
            <a:r>
              <a:rPr lang="en-US" altLang="ja-JP" dirty="0">
                <a:solidFill>
                  <a:srgbClr val="000099"/>
                </a:solidFill>
              </a:rPr>
              <a:t>--</a:t>
            </a:r>
            <a:r>
              <a:rPr lang="ja-JP" altLang="en-US">
                <a:solidFill>
                  <a:srgbClr val="000099"/>
                </a:solidFill>
              </a:rPr>
              <a:t>入出力特性を比較</a:t>
            </a:r>
            <a:r>
              <a:rPr lang="en-US" altLang="ja-JP" dirty="0">
                <a:solidFill>
                  <a:srgbClr val="000099"/>
                </a:solidFill>
              </a:rPr>
              <a:t>--</a:t>
            </a:r>
          </a:p>
        </p:txBody>
      </p:sp>
    </p:spTree>
    <p:extLst>
      <p:ext uri="{BB962C8B-B14F-4D97-AF65-F5344CB8AC3E}">
        <p14:creationId xmlns:p14="http://schemas.microsoft.com/office/powerpoint/2010/main" val="18120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6" grpId="0"/>
      <p:bldP spid="563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>
            <a:extLst>
              <a:ext uri="{FF2B5EF4-FFF2-40B4-BE49-F238E27FC236}">
                <a16:creationId xmlns:a16="http://schemas.microsoft.com/office/drawing/2014/main" id="{8AEDA330-6A7B-8644-A7A8-561D82C9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868717"/>
            <a:ext cx="292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標準の入力として</a:t>
            </a:r>
            <a:r>
              <a:rPr lang="en-US" altLang="ja-JP" dirty="0">
                <a:solidFill>
                  <a:srgbClr val="C00000"/>
                </a:solidFill>
              </a:rPr>
              <a:t>‥</a:t>
            </a:r>
          </a:p>
        </p:txBody>
      </p:sp>
      <p:sp>
        <p:nvSpPr>
          <p:cNvPr id="59394" name="Text Box 5">
            <a:extLst>
              <a:ext uri="{FF2B5EF4-FFF2-40B4-BE49-F238E27FC236}">
                <a16:creationId xmlns:a16="http://schemas.microsoft.com/office/drawing/2014/main" id="{48A13FD5-39CE-1E45-A7CF-22837A73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465971"/>
            <a:ext cx="3232150" cy="822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（１）単純である．</a:t>
            </a:r>
          </a:p>
          <a:p>
            <a:pPr eaLnBrk="1" hangingPunct="1"/>
            <a:r>
              <a:rPr lang="ja-JP" altLang="en-US"/>
              <a:t>（２）汎用性がある．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F4320-5F0F-914A-B5EA-98D420E22A42}"/>
              </a:ext>
            </a:extLst>
          </p:cNvPr>
          <p:cNvGrpSpPr>
            <a:grpSpLocks/>
          </p:cNvGrpSpPr>
          <p:nvPr/>
        </p:nvGrpSpPr>
        <p:grpSpPr bwMode="auto">
          <a:xfrm>
            <a:off x="2619375" y="2475621"/>
            <a:ext cx="5983288" cy="871538"/>
            <a:chOff x="1650" y="1348"/>
            <a:chExt cx="3769" cy="549"/>
          </a:xfrm>
        </p:grpSpPr>
        <p:sp>
          <p:nvSpPr>
            <p:cNvPr id="59421" name="Text Box 7">
              <a:extLst>
                <a:ext uri="{FF2B5EF4-FFF2-40B4-BE49-F238E27FC236}">
                  <a16:creationId xmlns:a16="http://schemas.microsoft.com/office/drawing/2014/main" id="{2483D074-3B05-2D46-9219-728880DD7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1352"/>
              <a:ext cx="376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その入力に対する出力がわかると，他の</a:t>
              </a:r>
            </a:p>
            <a:p>
              <a:pPr eaLnBrk="1" hangingPunct="1"/>
              <a:r>
                <a:rPr lang="ja-JP" altLang="en-US"/>
                <a:t>入力に対する出力もわかるとうれしい！</a:t>
              </a:r>
            </a:p>
          </p:txBody>
        </p:sp>
        <p:sp>
          <p:nvSpPr>
            <p:cNvPr id="59422" name="AutoShape 8">
              <a:extLst>
                <a:ext uri="{FF2B5EF4-FFF2-40B4-BE49-F238E27FC236}">
                  <a16:creationId xmlns:a16="http://schemas.microsoft.com/office/drawing/2014/main" id="{DDBC8ABF-8533-BB4B-9394-140679BF2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" y="1348"/>
              <a:ext cx="3708" cy="549"/>
            </a:xfrm>
            <a:prstGeom prst="accentBorderCallout2">
              <a:avLst>
                <a:gd name="adj1" fmla="val 13116"/>
                <a:gd name="adj2" fmla="val -1296"/>
                <a:gd name="adj3" fmla="val 13116"/>
                <a:gd name="adj4" fmla="val -4236"/>
                <a:gd name="adj5" fmla="val -21310"/>
                <a:gd name="adj6" fmla="val -725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endParaRPr lang="ja-JP" altLang="en-US"/>
            </a:p>
          </p:txBody>
        </p:sp>
      </p:grpSp>
      <p:sp>
        <p:nvSpPr>
          <p:cNvPr id="57353" name="AutoShape 9">
            <a:extLst>
              <a:ext uri="{FF2B5EF4-FFF2-40B4-BE49-F238E27FC236}">
                <a16:creationId xmlns:a16="http://schemas.microsoft.com/office/drawing/2014/main" id="{2E8FAD7B-6E63-FF4C-B316-68AEF3C6B6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50963" y="2828046"/>
            <a:ext cx="1290638" cy="3762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354" name="Text Box 10">
            <a:extLst>
              <a:ext uri="{FF2B5EF4-FFF2-40B4-BE49-F238E27FC236}">
                <a16:creationId xmlns:a16="http://schemas.microsoft.com/office/drawing/2014/main" id="{87BDCDE3-C3AE-2F43-8B19-29A99B542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3769434"/>
            <a:ext cx="2327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インパルス入力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6943D0CC-252E-AB44-9AD1-9BD9BB14A99B}"/>
              </a:ext>
            </a:extLst>
          </p:cNvPr>
          <p:cNvGrpSpPr>
            <a:grpSpLocks/>
          </p:cNvGrpSpPr>
          <p:nvPr/>
        </p:nvGrpSpPr>
        <p:grpSpPr bwMode="auto">
          <a:xfrm>
            <a:off x="4662488" y="5179134"/>
            <a:ext cx="3948112" cy="809625"/>
            <a:chOff x="2179" y="3021"/>
            <a:chExt cx="2487" cy="510"/>
          </a:xfrm>
        </p:grpSpPr>
        <p:sp>
          <p:nvSpPr>
            <p:cNvPr id="59417" name="Rectangle 12">
              <a:extLst>
                <a:ext uri="{FF2B5EF4-FFF2-40B4-BE49-F238E27FC236}">
                  <a16:creationId xmlns:a16="http://schemas.microsoft.com/office/drawing/2014/main" id="{BFA33065-0389-D44D-B870-1CC85059E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3021"/>
              <a:ext cx="988" cy="5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r>
                <a:rPr lang="ja-JP" altLang="en-US"/>
                <a:t>制御対象</a:t>
              </a:r>
            </a:p>
          </p:txBody>
        </p:sp>
        <p:sp>
          <p:nvSpPr>
            <p:cNvPr id="59418" name="Line 13">
              <a:extLst>
                <a:ext uri="{FF2B5EF4-FFF2-40B4-BE49-F238E27FC236}">
                  <a16:creationId xmlns:a16="http://schemas.microsoft.com/office/drawing/2014/main" id="{DA4AE19F-B995-D840-9408-0D2727D42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9" y="3276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19" name="Line 14">
              <a:extLst>
                <a:ext uri="{FF2B5EF4-FFF2-40B4-BE49-F238E27FC236}">
                  <a16:creationId xmlns:a16="http://schemas.microsoft.com/office/drawing/2014/main" id="{69070C6F-90F3-A543-8053-747D367C3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5" y="3276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20" name="Text Box 15">
              <a:extLst>
                <a:ext uri="{FF2B5EF4-FFF2-40B4-BE49-F238E27FC236}">
                  <a16:creationId xmlns:a16="http://schemas.microsoft.com/office/drawing/2014/main" id="{7CFD9178-655B-6444-B2B1-74CBC947D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14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出力</a:t>
              </a:r>
            </a:p>
          </p:txBody>
        </p:sp>
      </p:grpSp>
      <p:sp>
        <p:nvSpPr>
          <p:cNvPr id="57360" name="Line 16">
            <a:extLst>
              <a:ext uri="{FF2B5EF4-FFF2-40B4-BE49-F238E27FC236}">
                <a16:creationId xmlns:a16="http://schemas.microsoft.com/office/drawing/2014/main" id="{30036993-5337-F140-A2C7-32EB1405C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0475" y="6460246"/>
            <a:ext cx="6905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61" name="Line 17">
            <a:extLst>
              <a:ext uri="{FF2B5EF4-FFF2-40B4-BE49-F238E27FC236}">
                <a16:creationId xmlns:a16="http://schemas.microsoft.com/office/drawing/2014/main" id="{C93C5B42-7E0D-CC49-AC9C-76F3BC8ED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8338" y="5094996"/>
            <a:ext cx="0" cy="13652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62" name="Line 18">
            <a:extLst>
              <a:ext uri="{FF2B5EF4-FFF2-40B4-BE49-F238E27FC236}">
                <a16:creationId xmlns:a16="http://schemas.microsoft.com/office/drawing/2014/main" id="{9F1DD7F5-3211-D245-BBA4-FFECB8023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6463421"/>
            <a:ext cx="13414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63" name="Freeform 19">
            <a:extLst>
              <a:ext uri="{FF2B5EF4-FFF2-40B4-BE49-F238E27FC236}">
                <a16:creationId xmlns:a16="http://schemas.microsoft.com/office/drawing/2014/main" id="{F457D535-2205-414E-B824-2E24DD66B09A}"/>
              </a:ext>
            </a:extLst>
          </p:cNvPr>
          <p:cNvSpPr>
            <a:spLocks/>
          </p:cNvSpPr>
          <p:nvPr/>
        </p:nvSpPr>
        <p:spPr bwMode="auto">
          <a:xfrm>
            <a:off x="3408363" y="5320421"/>
            <a:ext cx="1765300" cy="161925"/>
          </a:xfrm>
          <a:custGeom>
            <a:avLst/>
            <a:gdLst>
              <a:gd name="T0" fmla="*/ 0 w 1246"/>
              <a:gd name="T1" fmla="*/ 0 h 118"/>
              <a:gd name="T2" fmla="*/ 2147483646 w 1246"/>
              <a:gd name="T3" fmla="*/ 0 h 118"/>
              <a:gd name="T4" fmla="*/ 2147483646 w 1246"/>
              <a:gd name="T5" fmla="*/ 2147483646 h 118"/>
              <a:gd name="T6" fmla="*/ 0 60000 65536"/>
              <a:gd name="T7" fmla="*/ 0 60000 65536"/>
              <a:gd name="T8" fmla="*/ 0 60000 65536"/>
              <a:gd name="T9" fmla="*/ 0 w 1246"/>
              <a:gd name="T10" fmla="*/ 0 h 118"/>
              <a:gd name="T11" fmla="*/ 1246 w 1246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6" h="118">
                <a:moveTo>
                  <a:pt x="0" y="0"/>
                </a:moveTo>
                <a:lnTo>
                  <a:pt x="1073" y="0"/>
                </a:lnTo>
                <a:lnTo>
                  <a:pt x="1246" y="1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57364" name="Object 20">
            <a:extLst>
              <a:ext uri="{FF2B5EF4-FFF2-40B4-BE49-F238E27FC236}">
                <a16:creationId xmlns:a16="http://schemas.microsoft.com/office/drawing/2014/main" id="{CD2BFFEC-A023-F544-9444-4B9230C25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811218"/>
              </p:ext>
            </p:extLst>
          </p:nvPr>
        </p:nvGraphicFramePr>
        <p:xfrm>
          <a:off x="460375" y="4769559"/>
          <a:ext cx="21590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733200" imgH="31013400" progId="Equation.DSMT4">
                  <p:embed/>
                </p:oleObj>
              </mc:Choice>
              <mc:Fallback>
                <p:oleObj name="Equation" r:id="rId3" imgW="49733200" imgH="31013400" progId="Equation.DSMT4">
                  <p:embed/>
                  <p:pic>
                    <p:nvPicPr>
                      <p:cNvPr id="57364" name="Object 20">
                        <a:extLst>
                          <a:ext uri="{FF2B5EF4-FFF2-40B4-BE49-F238E27FC236}">
                            <a16:creationId xmlns:a16="http://schemas.microsoft.com/office/drawing/2014/main" id="{CD2BFFEC-A023-F544-9444-4B9230C25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4769559"/>
                        <a:ext cx="21590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5" name="Object 21">
            <a:extLst>
              <a:ext uri="{FF2B5EF4-FFF2-40B4-BE49-F238E27FC236}">
                <a16:creationId xmlns:a16="http://schemas.microsoft.com/office/drawing/2014/main" id="{636C08DB-E495-ED43-BF84-14140D59AC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212810"/>
              </p:ext>
            </p:extLst>
          </p:nvPr>
        </p:nvGraphicFramePr>
        <p:xfrm>
          <a:off x="1368425" y="5272796"/>
          <a:ext cx="1295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845000" imgH="7899400" progId="Equation.DSMT4">
                  <p:embed/>
                </p:oleObj>
              </mc:Choice>
              <mc:Fallback>
                <p:oleObj name="Equation" r:id="rId5" imgW="29845000" imgH="7899400" progId="Equation.DSMT4">
                  <p:embed/>
                  <p:pic>
                    <p:nvPicPr>
                      <p:cNvPr id="57365" name="Object 21">
                        <a:extLst>
                          <a:ext uri="{FF2B5EF4-FFF2-40B4-BE49-F238E27FC236}">
                            <a16:creationId xmlns:a16="http://schemas.microsoft.com/office/drawing/2014/main" id="{636C08DB-E495-ED43-BF84-14140D59AC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5272796"/>
                        <a:ext cx="1295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6" name="Object 22">
            <a:extLst>
              <a:ext uri="{FF2B5EF4-FFF2-40B4-BE49-F238E27FC236}">
                <a16:creationId xmlns:a16="http://schemas.microsoft.com/office/drawing/2014/main" id="{877C987B-9B38-EF4A-A2BC-31E2DB674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151381"/>
              </p:ext>
            </p:extLst>
          </p:nvPr>
        </p:nvGraphicFramePr>
        <p:xfrm>
          <a:off x="1420813" y="5715709"/>
          <a:ext cx="1219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092400" imgH="7899400" progId="Equation.DSMT4">
                  <p:embed/>
                </p:oleObj>
              </mc:Choice>
              <mc:Fallback>
                <p:oleObj name="Equation" r:id="rId7" imgW="28092400" imgH="7899400" progId="Equation.DSMT4">
                  <p:embed/>
                  <p:pic>
                    <p:nvPicPr>
                      <p:cNvPr id="57366" name="Object 22">
                        <a:extLst>
                          <a:ext uri="{FF2B5EF4-FFF2-40B4-BE49-F238E27FC236}">
                            <a16:creationId xmlns:a16="http://schemas.microsoft.com/office/drawing/2014/main" id="{877C987B-9B38-EF4A-A2BC-31E2DB674B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5715709"/>
                        <a:ext cx="12192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3">
            <a:extLst>
              <a:ext uri="{FF2B5EF4-FFF2-40B4-BE49-F238E27FC236}">
                <a16:creationId xmlns:a16="http://schemas.microsoft.com/office/drawing/2014/main" id="{A3B2E5F8-3969-8345-93A3-6E9A8D91C997}"/>
              </a:ext>
            </a:extLst>
          </p:cNvPr>
          <p:cNvGrpSpPr>
            <a:grpSpLocks/>
          </p:cNvGrpSpPr>
          <p:nvPr/>
        </p:nvGrpSpPr>
        <p:grpSpPr bwMode="auto">
          <a:xfrm>
            <a:off x="2417763" y="4410784"/>
            <a:ext cx="3168650" cy="2492375"/>
            <a:chOff x="1523" y="2567"/>
            <a:chExt cx="1996" cy="1570"/>
          </a:xfrm>
        </p:grpSpPr>
        <p:grpSp>
          <p:nvGrpSpPr>
            <p:cNvPr id="59411" name="Group 24">
              <a:extLst>
                <a:ext uri="{FF2B5EF4-FFF2-40B4-BE49-F238E27FC236}">
                  <a16:creationId xmlns:a16="http://schemas.microsoft.com/office/drawing/2014/main" id="{4A5BD6E5-3E7D-A442-B203-99A2205C3B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3" y="2567"/>
              <a:ext cx="1996" cy="1481"/>
              <a:chOff x="544" y="2544"/>
              <a:chExt cx="1996" cy="1481"/>
            </a:xfrm>
          </p:grpSpPr>
          <p:sp>
            <p:nvSpPr>
              <p:cNvPr id="59413" name="Line 25">
                <a:extLst>
                  <a:ext uri="{FF2B5EF4-FFF2-40B4-BE49-F238E27FC236}">
                    <a16:creationId xmlns:a16="http://schemas.microsoft.com/office/drawing/2014/main" id="{A013ADE5-80DC-6441-B99D-5859381D2F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" y="3835"/>
                <a:ext cx="15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414" name="Line 26">
                <a:extLst>
                  <a:ext uri="{FF2B5EF4-FFF2-40B4-BE49-F238E27FC236}">
                    <a16:creationId xmlns:a16="http://schemas.microsoft.com/office/drawing/2014/main" id="{AAE7F8B7-42B5-144D-B8AB-118D7C84B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9" y="2762"/>
                <a:ext cx="0" cy="10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415" name="Text Box 27">
                <a:extLst>
                  <a:ext uri="{FF2B5EF4-FFF2-40B4-BE49-F238E27FC236}">
                    <a16:creationId xmlns:a16="http://schemas.microsoft.com/office/drawing/2014/main" id="{3D2D53F4-4737-6B4D-9421-4B94FDE8FC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4" y="3775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r>
                  <a:rPr lang="ja-JP" altLang="en-US" sz="2000"/>
                  <a:t>時間</a:t>
                </a:r>
              </a:p>
            </p:txBody>
          </p:sp>
          <p:sp>
            <p:nvSpPr>
              <p:cNvPr id="59416" name="Text Box 28">
                <a:extLst>
                  <a:ext uri="{FF2B5EF4-FFF2-40B4-BE49-F238E27FC236}">
                    <a16:creationId xmlns:a16="http://schemas.microsoft.com/office/drawing/2014/main" id="{42017FE2-F3CB-CF47-A5CB-F8BE596592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" y="2544"/>
                <a:ext cx="4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r>
                  <a:rPr lang="ja-JP" altLang="en-US" sz="1800"/>
                  <a:t>入力</a:t>
                </a:r>
              </a:p>
            </p:txBody>
          </p:sp>
        </p:grpSp>
        <p:sp>
          <p:nvSpPr>
            <p:cNvPr id="59412" name="Text Box 29">
              <a:extLst>
                <a:ext uri="{FF2B5EF4-FFF2-40B4-BE49-F238E27FC236}">
                  <a16:creationId xmlns:a16="http://schemas.microsoft.com/office/drawing/2014/main" id="{A897B57D-FBFE-794D-944C-9143B86A2E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" y="3849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/>
                <a:t>0</a:t>
              </a:r>
            </a:p>
          </p:txBody>
        </p:sp>
      </p:grpSp>
      <p:sp>
        <p:nvSpPr>
          <p:cNvPr id="59407" name="Text Box 30">
            <a:extLst>
              <a:ext uri="{FF2B5EF4-FFF2-40B4-BE49-F238E27FC236}">
                <a16:creationId xmlns:a16="http://schemas.microsoft.com/office/drawing/2014/main" id="{369BFA90-370A-E847-AFD5-53C73188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3439234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D66B821-9CD2-2D44-98AA-DA5AAE3AF500}"/>
              </a:ext>
            </a:extLst>
          </p:cNvPr>
          <p:cNvGrpSpPr/>
          <p:nvPr/>
        </p:nvGrpSpPr>
        <p:grpSpPr>
          <a:xfrm>
            <a:off x="3797300" y="3337634"/>
            <a:ext cx="3019425" cy="1787525"/>
            <a:chOff x="3797300" y="3337634"/>
            <a:chExt cx="3019425" cy="1787525"/>
          </a:xfrm>
        </p:grpSpPr>
        <p:sp>
          <p:nvSpPr>
            <p:cNvPr id="59409" name="AutoShape 32">
              <a:extLst>
                <a:ext uri="{FF2B5EF4-FFF2-40B4-BE49-F238E27FC236}">
                  <a16:creationId xmlns:a16="http://schemas.microsoft.com/office/drawing/2014/main" id="{17FAE294-9106-2749-AFF8-D5439C9AB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7300" y="3337634"/>
              <a:ext cx="3019425" cy="1787525"/>
            </a:xfrm>
            <a:prstGeom prst="cloudCallout">
              <a:avLst>
                <a:gd name="adj1" fmla="val -82755"/>
                <a:gd name="adj2" fmla="val 5743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endParaRPr lang="ja-JP" altLang="en-US"/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F789CD5-8DB9-BC4F-92A8-5A9D9D78B449}"/>
                </a:ext>
              </a:extLst>
            </p:cNvPr>
            <p:cNvGrpSpPr/>
            <p:nvPr/>
          </p:nvGrpSpPr>
          <p:grpSpPr>
            <a:xfrm>
              <a:off x="4291013" y="3565832"/>
              <a:ext cx="2149819" cy="1259140"/>
              <a:chOff x="4291013" y="3565832"/>
              <a:chExt cx="2149819" cy="12591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テキスト ボックス 4">
                    <a:extLst>
                      <a:ext uri="{FF2B5EF4-FFF2-40B4-BE49-F238E27FC236}">
                        <a16:creationId xmlns:a16="http://schemas.microsoft.com/office/drawing/2014/main" id="{3038633D-3DF5-E34A-ACA1-431BC07FD547}"/>
                      </a:ext>
                    </a:extLst>
                  </p:cNvPr>
                  <p:cNvSpPr txBox="1"/>
                  <p:nvPr/>
                </p:nvSpPr>
                <p:spPr>
                  <a:xfrm>
                    <a:off x="4291013" y="3565832"/>
                    <a:ext cx="2149819" cy="8163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trlPr>
                                <a:rPr kumimoji="1" lang="ja-JP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nary>
                        </m:oMath>
                      </m:oMathPara>
                    </a14:m>
                    <a:endParaRPr kumimoji="1" lang="ja-JP" altLang="en-US"/>
                  </a:p>
                </p:txBody>
              </p:sp>
            </mc:Choice>
            <mc:Fallback xmlns="">
              <p:sp>
                <p:nvSpPr>
                  <p:cNvPr id="5" name="テキスト ボックス 4">
                    <a:extLst>
                      <a:ext uri="{FF2B5EF4-FFF2-40B4-BE49-F238E27FC236}">
                        <a16:creationId xmlns:a16="http://schemas.microsoft.com/office/drawing/2014/main" id="{3038633D-3DF5-E34A-ACA1-431BC07FD5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1013" y="3565832"/>
                    <a:ext cx="2149819" cy="8163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8824" t="-187692" r="-2353" b="-27230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9EC95D9-1C3C-DA49-8933-E9EFB47E8E34}"/>
                  </a:ext>
                </a:extLst>
              </p:cNvPr>
              <p:cNvSpPr txBox="1"/>
              <p:nvPr/>
            </p:nvSpPr>
            <p:spPr>
              <a:xfrm>
                <a:off x="4291013" y="4363307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/>
                  <a:t>（面積が１）</a:t>
                </a:r>
              </a:p>
            </p:txBody>
          </p:sp>
        </p:grpSp>
      </p:grpSp>
      <p:sp>
        <p:nvSpPr>
          <p:cNvPr id="38" name="Rectangle 54">
            <a:extLst>
              <a:ext uri="{FF2B5EF4-FFF2-40B4-BE49-F238E27FC236}">
                <a16:creationId xmlns:a16="http://schemas.microsoft.com/office/drawing/2014/main" id="{C96EF536-5E33-104A-9BAB-E05975160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  <p:sp>
        <p:nvSpPr>
          <p:cNvPr id="35" name="雲形吹き出し 34">
            <a:extLst>
              <a:ext uri="{FF2B5EF4-FFF2-40B4-BE49-F238E27FC236}">
                <a16:creationId xmlns:a16="http://schemas.microsoft.com/office/drawing/2014/main" id="{66CAA7CB-92A7-D442-816D-AA2DC0BCD09B}"/>
              </a:ext>
            </a:extLst>
          </p:cNvPr>
          <p:cNvSpPr/>
          <p:nvPr/>
        </p:nvSpPr>
        <p:spPr>
          <a:xfrm>
            <a:off x="65087" y="2541502"/>
            <a:ext cx="1700213" cy="974725"/>
          </a:xfrm>
          <a:prstGeom prst="cloudCallout">
            <a:avLst>
              <a:gd name="adj1" fmla="val 32959"/>
              <a:gd name="adj2" fmla="val 69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rgbClr val="002060"/>
                </a:solidFill>
              </a:rPr>
              <a:t>後で</a:t>
            </a:r>
            <a:endParaRPr kumimoji="1" lang="en-US" altLang="ja-JP" sz="2000" dirty="0">
              <a:solidFill>
                <a:srgbClr val="002060"/>
              </a:solidFill>
            </a:endParaRPr>
          </a:p>
          <a:p>
            <a:pPr algn="ctr"/>
            <a:r>
              <a:rPr lang="ja-JP" altLang="en-US" sz="2000">
                <a:solidFill>
                  <a:srgbClr val="002060"/>
                </a:solidFill>
              </a:rPr>
              <a:t>種明かし</a:t>
            </a:r>
            <a:endParaRPr kumimoji="1" lang="ja-JP" altLang="en-US" sz="2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>
            <a:extLst>
              <a:ext uri="{FF2B5EF4-FFF2-40B4-BE49-F238E27FC236}">
                <a16:creationId xmlns:a16="http://schemas.microsoft.com/office/drawing/2014/main" id="{5C2F0F70-2AC2-0044-86E9-88829978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86073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インパルス入力</a:t>
            </a:r>
          </a:p>
        </p:txBody>
      </p:sp>
      <p:grpSp>
        <p:nvGrpSpPr>
          <p:cNvPr id="61442" name="Group 5">
            <a:extLst>
              <a:ext uri="{FF2B5EF4-FFF2-40B4-BE49-F238E27FC236}">
                <a16:creationId xmlns:a16="http://schemas.microsoft.com/office/drawing/2014/main" id="{9131538D-A86B-A749-9800-1037A06439A7}"/>
              </a:ext>
            </a:extLst>
          </p:cNvPr>
          <p:cNvGrpSpPr>
            <a:grpSpLocks/>
          </p:cNvGrpSpPr>
          <p:nvPr/>
        </p:nvGrpSpPr>
        <p:grpSpPr bwMode="auto">
          <a:xfrm>
            <a:off x="360363" y="1411591"/>
            <a:ext cx="5126037" cy="2492375"/>
            <a:chOff x="227" y="634"/>
            <a:chExt cx="3229" cy="1570"/>
          </a:xfrm>
        </p:grpSpPr>
        <p:sp>
          <p:nvSpPr>
            <p:cNvPr id="61466" name="Line 6">
              <a:extLst>
                <a:ext uri="{FF2B5EF4-FFF2-40B4-BE49-F238E27FC236}">
                  <a16:creationId xmlns:a16="http://schemas.microsoft.com/office/drawing/2014/main" id="{773E5CB2-730B-7340-8DA2-9548252C81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1" y="1925"/>
              <a:ext cx="43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467" name="Line 7">
              <a:extLst>
                <a:ext uri="{FF2B5EF4-FFF2-40B4-BE49-F238E27FC236}">
                  <a16:creationId xmlns:a16="http://schemas.microsoft.com/office/drawing/2014/main" id="{79B5D235-FD6B-3648-8BFF-248E38AF1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8" y="1065"/>
              <a:ext cx="0" cy="86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468" name="Line 8">
              <a:extLst>
                <a:ext uri="{FF2B5EF4-FFF2-40B4-BE49-F238E27FC236}">
                  <a16:creationId xmlns:a16="http://schemas.microsoft.com/office/drawing/2014/main" id="{B417A453-033C-1F40-A1F2-4B4E5B8D8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6" y="1927"/>
              <a:ext cx="84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aphicFrame>
          <p:nvGraphicFramePr>
            <p:cNvPr id="61469" name="Object 9">
              <a:extLst>
                <a:ext uri="{FF2B5EF4-FFF2-40B4-BE49-F238E27FC236}">
                  <a16:creationId xmlns:a16="http://schemas.microsoft.com/office/drawing/2014/main" id="{1B2A6518-E19E-0949-88FA-7AD1B647D67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7" y="860"/>
            <a:ext cx="1360" cy="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9733200" imgH="31013400" progId="Equation.DSMT4">
                    <p:embed/>
                  </p:oleObj>
                </mc:Choice>
                <mc:Fallback>
                  <p:oleObj name="Equation" r:id="rId3" imgW="49733200" imgH="31013400" progId="Equation.DSMT4">
                    <p:embed/>
                    <p:pic>
                      <p:nvPicPr>
                        <p:cNvPr id="61469" name="Object 9">
                          <a:extLst>
                            <a:ext uri="{FF2B5EF4-FFF2-40B4-BE49-F238E27FC236}">
                              <a16:creationId xmlns:a16="http://schemas.microsoft.com/office/drawing/2014/main" id="{1B2A6518-E19E-0949-88FA-7AD1B647D67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" y="860"/>
                          <a:ext cx="1360" cy="8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0" name="Object 10">
              <a:extLst>
                <a:ext uri="{FF2B5EF4-FFF2-40B4-BE49-F238E27FC236}">
                  <a16:creationId xmlns:a16="http://schemas.microsoft.com/office/drawing/2014/main" id="{0E5AB119-9489-C84B-ABC0-AB2351198B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9" y="1177"/>
            <a:ext cx="816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9845000" imgH="7899400" progId="Equation.DSMT4">
                    <p:embed/>
                  </p:oleObj>
                </mc:Choice>
                <mc:Fallback>
                  <p:oleObj name="Equation" r:id="rId5" imgW="29845000" imgH="7899400" progId="Equation.DSMT4">
                    <p:embed/>
                    <p:pic>
                      <p:nvPicPr>
                        <p:cNvPr id="61470" name="Object 10">
                          <a:extLst>
                            <a:ext uri="{FF2B5EF4-FFF2-40B4-BE49-F238E27FC236}">
                              <a16:creationId xmlns:a16="http://schemas.microsoft.com/office/drawing/2014/main" id="{0E5AB119-9489-C84B-ABC0-AB2351198B9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1177"/>
                          <a:ext cx="816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1" name="Object 11">
              <a:extLst>
                <a:ext uri="{FF2B5EF4-FFF2-40B4-BE49-F238E27FC236}">
                  <a16:creationId xmlns:a16="http://schemas.microsoft.com/office/drawing/2014/main" id="{7563B0DF-CF17-934E-9C81-9366DE585A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2" y="1456"/>
            <a:ext cx="768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8092400" imgH="7899400" progId="Equation.DSMT4">
                    <p:embed/>
                  </p:oleObj>
                </mc:Choice>
                <mc:Fallback>
                  <p:oleObj name="Equation" r:id="rId7" imgW="28092400" imgH="7899400" progId="Equation.DSMT4">
                    <p:embed/>
                    <p:pic>
                      <p:nvPicPr>
                        <p:cNvPr id="61471" name="Object 11">
                          <a:extLst>
                            <a:ext uri="{FF2B5EF4-FFF2-40B4-BE49-F238E27FC236}">
                              <a16:creationId xmlns:a16="http://schemas.microsoft.com/office/drawing/2014/main" id="{7563B0DF-CF17-934E-9C81-9366DE585A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2" y="1456"/>
                          <a:ext cx="768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1472" name="Group 12">
              <a:extLst>
                <a:ext uri="{FF2B5EF4-FFF2-40B4-BE49-F238E27FC236}">
                  <a16:creationId xmlns:a16="http://schemas.microsoft.com/office/drawing/2014/main" id="{ABEAB88E-0E5F-2C43-B782-19D409B616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634"/>
              <a:ext cx="1996" cy="1570"/>
              <a:chOff x="1523" y="2567"/>
              <a:chExt cx="1996" cy="1570"/>
            </a:xfrm>
          </p:grpSpPr>
          <p:grpSp>
            <p:nvGrpSpPr>
              <p:cNvPr id="61473" name="Group 13">
                <a:extLst>
                  <a:ext uri="{FF2B5EF4-FFF2-40B4-BE49-F238E27FC236}">
                    <a16:creationId xmlns:a16="http://schemas.microsoft.com/office/drawing/2014/main" id="{85CB9E57-1C2A-1440-B586-EE4D501D7F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3" y="2567"/>
                <a:ext cx="1996" cy="1481"/>
                <a:chOff x="544" y="2544"/>
                <a:chExt cx="1996" cy="1481"/>
              </a:xfrm>
            </p:grpSpPr>
            <p:sp>
              <p:nvSpPr>
                <p:cNvPr id="61475" name="Line 14">
                  <a:extLst>
                    <a:ext uri="{FF2B5EF4-FFF2-40B4-BE49-F238E27FC236}">
                      <a16:creationId xmlns:a16="http://schemas.microsoft.com/office/drawing/2014/main" id="{026E20D6-36E7-FC40-B490-BB0EF1194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" y="3835"/>
                  <a:ext cx="152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476" name="Line 15">
                  <a:extLst>
                    <a:ext uri="{FF2B5EF4-FFF2-40B4-BE49-F238E27FC236}">
                      <a16:creationId xmlns:a16="http://schemas.microsoft.com/office/drawing/2014/main" id="{DBD316B2-B63C-DD42-B3FD-E27FBD93D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49" y="2762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477" name="Text Box 16">
                  <a:extLst>
                    <a:ext uri="{FF2B5EF4-FFF2-40B4-BE49-F238E27FC236}">
                      <a16:creationId xmlns:a16="http://schemas.microsoft.com/office/drawing/2014/main" id="{48DE6C2B-A0D2-0445-92DD-A14D678521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04" y="3775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9pPr>
                </a:lstStyle>
                <a:p>
                  <a:pPr eaLnBrk="1" hangingPunct="1"/>
                  <a:r>
                    <a:rPr lang="ja-JP" altLang="en-US" sz="2000"/>
                    <a:t>時間</a:t>
                  </a:r>
                </a:p>
              </p:txBody>
            </p:sp>
            <p:sp>
              <p:nvSpPr>
                <p:cNvPr id="61478" name="Text Box 17">
                  <a:extLst>
                    <a:ext uri="{FF2B5EF4-FFF2-40B4-BE49-F238E27FC236}">
                      <a16:creationId xmlns:a16="http://schemas.microsoft.com/office/drawing/2014/main" id="{6D28AF94-C165-B946-9F81-DAF052757C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2" y="2544"/>
                  <a:ext cx="4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9pPr>
                </a:lstStyle>
                <a:p>
                  <a:pPr eaLnBrk="1" hangingPunct="1"/>
                  <a:r>
                    <a:rPr lang="ja-JP" altLang="en-US" sz="1800"/>
                    <a:t>入力</a:t>
                  </a:r>
                </a:p>
              </p:txBody>
            </p:sp>
          </p:grpSp>
          <p:sp>
            <p:nvSpPr>
              <p:cNvPr id="61474" name="Text Box 18">
                <a:extLst>
                  <a:ext uri="{FF2B5EF4-FFF2-40B4-BE49-F238E27FC236}">
                    <a16:creationId xmlns:a16="http://schemas.microsoft.com/office/drawing/2014/main" id="{7015FEC8-5595-2C4B-A8C5-3D88976B35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7" y="3849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0</a:t>
                </a:r>
              </a:p>
            </p:txBody>
          </p:sp>
        </p:grpSp>
      </p:grpSp>
      <p:grpSp>
        <p:nvGrpSpPr>
          <p:cNvPr id="5" name="Group 19">
            <a:extLst>
              <a:ext uri="{FF2B5EF4-FFF2-40B4-BE49-F238E27FC236}">
                <a16:creationId xmlns:a16="http://schemas.microsoft.com/office/drawing/2014/main" id="{A903F7AA-775B-A444-8CFD-33165A9EDA18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2073579"/>
            <a:ext cx="1577975" cy="549275"/>
            <a:chOff x="2581" y="1051"/>
            <a:chExt cx="994" cy="346"/>
          </a:xfrm>
        </p:grpSpPr>
        <p:sp>
          <p:nvSpPr>
            <p:cNvPr id="61464" name="AutoShape 20">
              <a:extLst>
                <a:ext uri="{FF2B5EF4-FFF2-40B4-BE49-F238E27FC236}">
                  <a16:creationId xmlns:a16="http://schemas.microsoft.com/office/drawing/2014/main" id="{078946C5-1F1F-5541-87D0-D738F326D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341"/>
              <a:ext cx="994" cy="56"/>
            </a:xfrm>
            <a:prstGeom prst="leftArrow">
              <a:avLst>
                <a:gd name="adj1" fmla="val 50000"/>
                <a:gd name="adj2" fmla="val 4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61465" name="Text Box 21">
              <a:extLst>
                <a:ext uri="{FF2B5EF4-FFF2-40B4-BE49-F238E27FC236}">
                  <a16:creationId xmlns:a16="http://schemas.microsoft.com/office/drawing/2014/main" id="{262CDDD5-7A16-9846-B550-253955856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9" y="1051"/>
              <a:ext cx="6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kumimoji="0" lang="ja-JP" altLang="en-US"/>
                <a:t>０←</a:t>
              </a:r>
              <a:r>
                <a:rPr kumimoji="0" lang="en-US" altLang="ja-JP"/>
                <a:t>ε</a:t>
              </a:r>
              <a:endParaRPr lang="en-US" altLang="ja-JP"/>
            </a:p>
          </p:txBody>
        </p:sp>
      </p:grpSp>
      <p:sp>
        <p:nvSpPr>
          <p:cNvPr id="58390" name="Text Box 22">
            <a:extLst>
              <a:ext uri="{FF2B5EF4-FFF2-40B4-BE49-F238E27FC236}">
                <a16:creationId xmlns:a16="http://schemas.microsoft.com/office/drawing/2014/main" id="{A7316087-E393-E24B-BA8D-E91D929F5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3946829"/>
            <a:ext cx="357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99"/>
                </a:solidFill>
              </a:rPr>
              <a:t>[</a:t>
            </a:r>
            <a:r>
              <a:rPr lang="ja-JP" altLang="en-US">
                <a:solidFill>
                  <a:srgbClr val="000099"/>
                </a:solidFill>
              </a:rPr>
              <a:t>例</a:t>
            </a:r>
            <a:r>
              <a:rPr lang="en-US" altLang="ja-JP" dirty="0">
                <a:solidFill>
                  <a:srgbClr val="000099"/>
                </a:solidFill>
              </a:rPr>
              <a:t>1]</a:t>
            </a:r>
            <a:r>
              <a:rPr lang="ja-JP" altLang="en-US">
                <a:solidFill>
                  <a:srgbClr val="000099"/>
                </a:solidFill>
              </a:rPr>
              <a:t>機械のハンマリング</a:t>
            </a:r>
          </a:p>
        </p:txBody>
      </p:sp>
      <p:sp>
        <p:nvSpPr>
          <p:cNvPr id="58391" name="Text Box 23">
            <a:extLst>
              <a:ext uri="{FF2B5EF4-FFF2-40B4-BE49-F238E27FC236}">
                <a16:creationId xmlns:a16="http://schemas.microsoft.com/office/drawing/2014/main" id="{592234CD-7478-FC49-BB78-5AFE95752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4380216"/>
            <a:ext cx="5975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機械をハンマーで叩いて（インパルス），</a:t>
            </a:r>
          </a:p>
          <a:p>
            <a:pPr eaLnBrk="1" hangingPunct="1"/>
            <a:r>
              <a:rPr lang="ja-JP" altLang="en-US"/>
              <a:t>その音を聞く（反応＝特性を知る）．</a:t>
            </a:r>
          </a:p>
        </p:txBody>
      </p:sp>
      <p:sp>
        <p:nvSpPr>
          <p:cNvPr id="58392" name="Text Box 24">
            <a:extLst>
              <a:ext uri="{FF2B5EF4-FFF2-40B4-BE49-F238E27FC236}">
                <a16:creationId xmlns:a16="http://schemas.microsoft.com/office/drawing/2014/main" id="{4DBE8457-5C15-1143-9485-993505DF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5255671"/>
            <a:ext cx="5758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99"/>
                </a:solidFill>
              </a:rPr>
              <a:t>[</a:t>
            </a:r>
            <a:r>
              <a:rPr lang="ja-JP" altLang="en-US">
                <a:solidFill>
                  <a:srgbClr val="000099"/>
                </a:solidFill>
              </a:rPr>
              <a:t>例</a:t>
            </a:r>
            <a:r>
              <a:rPr lang="en-US" altLang="ja-JP" dirty="0">
                <a:solidFill>
                  <a:srgbClr val="000099"/>
                </a:solidFill>
              </a:rPr>
              <a:t>2]</a:t>
            </a:r>
            <a:r>
              <a:rPr lang="ja-JP" altLang="en-US">
                <a:solidFill>
                  <a:srgbClr val="000099"/>
                </a:solidFill>
              </a:rPr>
              <a:t>医者の打診，スイカの中身選定</a:t>
            </a:r>
            <a:r>
              <a:rPr lang="en-US" altLang="ja-JP" dirty="0">
                <a:solidFill>
                  <a:srgbClr val="000099"/>
                </a:solidFill>
              </a:rPr>
              <a:t>‥‥</a:t>
            </a:r>
          </a:p>
        </p:txBody>
      </p:sp>
      <p:sp>
        <p:nvSpPr>
          <p:cNvPr id="58393" name="Text Box 25">
            <a:extLst>
              <a:ext uri="{FF2B5EF4-FFF2-40B4-BE49-F238E27FC236}">
                <a16:creationId xmlns:a16="http://schemas.microsoft.com/office/drawing/2014/main" id="{87AFB33B-D6B6-6546-997C-E3DB6F94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5917659"/>
            <a:ext cx="7194550" cy="457200"/>
          </a:xfrm>
          <a:prstGeom prst="rect">
            <a:avLst/>
          </a:prstGeom>
          <a:solidFill>
            <a:srgbClr val="FF3300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i="1">
                <a:solidFill>
                  <a:schemeClr val="tx2"/>
                </a:solidFill>
              </a:rPr>
              <a:t>‥</a:t>
            </a:r>
            <a:r>
              <a:rPr lang="ja-JP" altLang="en-US" i="1">
                <a:solidFill>
                  <a:schemeClr val="tx2"/>
                </a:solidFill>
              </a:rPr>
              <a:t>インパルス入力を加えることは変なことではない</a:t>
            </a:r>
          </a:p>
        </p:txBody>
      </p:sp>
      <p:grpSp>
        <p:nvGrpSpPr>
          <p:cNvPr id="6" name="Group 26">
            <a:extLst>
              <a:ext uri="{FF2B5EF4-FFF2-40B4-BE49-F238E27FC236}">
                <a16:creationId xmlns:a16="http://schemas.microsoft.com/office/drawing/2014/main" id="{FCFFBE38-E0E6-284B-BCF3-24DF58025E1D}"/>
              </a:ext>
            </a:extLst>
          </p:cNvPr>
          <p:cNvGrpSpPr>
            <a:grpSpLocks/>
          </p:cNvGrpSpPr>
          <p:nvPr/>
        </p:nvGrpSpPr>
        <p:grpSpPr bwMode="auto">
          <a:xfrm>
            <a:off x="5753100" y="1390954"/>
            <a:ext cx="3168650" cy="2492375"/>
            <a:chOff x="3624" y="621"/>
            <a:chExt cx="1996" cy="1570"/>
          </a:xfrm>
        </p:grpSpPr>
        <p:grpSp>
          <p:nvGrpSpPr>
            <p:cNvPr id="61449" name="Group 27">
              <a:extLst>
                <a:ext uri="{FF2B5EF4-FFF2-40B4-BE49-F238E27FC236}">
                  <a16:creationId xmlns:a16="http://schemas.microsoft.com/office/drawing/2014/main" id="{752B0C68-E5A9-2840-B66A-0F242CC5E6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4" y="621"/>
              <a:ext cx="1996" cy="1570"/>
              <a:chOff x="3624" y="621"/>
              <a:chExt cx="1996" cy="1570"/>
            </a:xfrm>
          </p:grpSpPr>
          <p:sp>
            <p:nvSpPr>
              <p:cNvPr id="61452" name="Line 28">
                <a:extLst>
                  <a:ext uri="{FF2B5EF4-FFF2-40B4-BE49-F238E27FC236}">
                    <a16:creationId xmlns:a16="http://schemas.microsoft.com/office/drawing/2014/main" id="{0428E20C-5FAE-1F47-89FC-500542F8A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5" y="1912"/>
                <a:ext cx="435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453" name="Line 29">
                <a:extLst>
                  <a:ext uri="{FF2B5EF4-FFF2-40B4-BE49-F238E27FC236}">
                    <a16:creationId xmlns:a16="http://schemas.microsoft.com/office/drawing/2014/main" id="{7EA26BF8-F263-9E41-89FA-1921E831B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8" y="1914"/>
                <a:ext cx="845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61454" name="Group 30">
                <a:extLst>
                  <a:ext uri="{FF2B5EF4-FFF2-40B4-BE49-F238E27FC236}">
                    <a16:creationId xmlns:a16="http://schemas.microsoft.com/office/drawing/2014/main" id="{2981F7B6-9545-5D47-8E15-13BED823C5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24" y="621"/>
                <a:ext cx="1996" cy="1570"/>
                <a:chOff x="1523" y="2567"/>
                <a:chExt cx="1996" cy="1570"/>
              </a:xfrm>
            </p:grpSpPr>
            <p:grpSp>
              <p:nvGrpSpPr>
                <p:cNvPr id="61458" name="Group 31">
                  <a:extLst>
                    <a:ext uri="{FF2B5EF4-FFF2-40B4-BE49-F238E27FC236}">
                      <a16:creationId xmlns:a16="http://schemas.microsoft.com/office/drawing/2014/main" id="{408F4F27-AC95-0942-B2E5-C089F8C621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3" y="2567"/>
                  <a:ext cx="1996" cy="1481"/>
                  <a:chOff x="544" y="2544"/>
                  <a:chExt cx="1996" cy="1481"/>
                </a:xfrm>
              </p:grpSpPr>
              <p:sp>
                <p:nvSpPr>
                  <p:cNvPr id="61460" name="Line 32">
                    <a:extLst>
                      <a:ext uri="{FF2B5EF4-FFF2-40B4-BE49-F238E27FC236}">
                        <a16:creationId xmlns:a16="http://schemas.microsoft.com/office/drawing/2014/main" id="{6277D9D3-0004-E44B-9290-A7005ABC7D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4" y="3835"/>
                    <a:ext cx="15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461" name="Line 33">
                    <a:extLst>
                      <a:ext uri="{FF2B5EF4-FFF2-40B4-BE49-F238E27FC236}">
                        <a16:creationId xmlns:a16="http://schemas.microsoft.com/office/drawing/2014/main" id="{5F5E1CF9-F255-2546-8AF8-83D1E21631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9" y="2762"/>
                    <a:ext cx="0" cy="107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462" name="Text Box 34">
                    <a:extLst>
                      <a:ext uri="{FF2B5EF4-FFF2-40B4-BE49-F238E27FC236}">
                        <a16:creationId xmlns:a16="http://schemas.microsoft.com/office/drawing/2014/main" id="{B273ABA5-86A6-7649-89A8-CECA5B7DDC4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4" y="3775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9pPr>
                  </a:lstStyle>
                  <a:p>
                    <a:pPr eaLnBrk="1" hangingPunct="1"/>
                    <a:r>
                      <a:rPr lang="ja-JP" altLang="en-US" sz="2000"/>
                      <a:t>時間</a:t>
                    </a:r>
                  </a:p>
                </p:txBody>
              </p:sp>
              <p:sp>
                <p:nvSpPr>
                  <p:cNvPr id="61463" name="Text Box 35">
                    <a:extLst>
                      <a:ext uri="{FF2B5EF4-FFF2-40B4-BE49-F238E27FC236}">
                        <a16:creationId xmlns:a16="http://schemas.microsoft.com/office/drawing/2014/main" id="{B212A0C9-CDBA-3A46-94F8-419D4C5D4FA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2" y="2544"/>
                    <a:ext cx="404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34" charset="-128"/>
                      </a:defRPr>
                    </a:lvl9pPr>
                  </a:lstStyle>
                  <a:p>
                    <a:pPr eaLnBrk="1" hangingPunct="1"/>
                    <a:r>
                      <a:rPr lang="ja-JP" altLang="en-US" sz="1800"/>
                      <a:t>入力</a:t>
                    </a:r>
                  </a:p>
                </p:txBody>
              </p:sp>
            </p:grpSp>
            <p:sp>
              <p:nvSpPr>
                <p:cNvPr id="61459" name="Text Box 36">
                  <a:extLst>
                    <a:ext uri="{FF2B5EF4-FFF2-40B4-BE49-F238E27FC236}">
                      <a16:creationId xmlns:a16="http://schemas.microsoft.com/office/drawing/2014/main" id="{702D9CC2-81EE-D443-8F61-C8D50AEE62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07" y="3849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HG丸ｺﾞｼｯｸM-PRO" panose="020F0600000000000000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ja-JP"/>
                    <a:t>0</a:t>
                  </a:r>
                </a:p>
              </p:txBody>
            </p:sp>
          </p:grpSp>
          <p:sp>
            <p:nvSpPr>
              <p:cNvPr id="61455" name="Freeform 37">
                <a:extLst>
                  <a:ext uri="{FF2B5EF4-FFF2-40B4-BE49-F238E27FC236}">
                    <a16:creationId xmlns:a16="http://schemas.microsoft.com/office/drawing/2014/main" id="{CE5BD4C9-389F-8A49-A6A0-B6249AC5B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940"/>
                <a:ext cx="55" cy="985"/>
              </a:xfrm>
              <a:custGeom>
                <a:avLst/>
                <a:gdLst>
                  <a:gd name="T0" fmla="*/ 0 w 55"/>
                  <a:gd name="T1" fmla="*/ 504 h 1017"/>
                  <a:gd name="T2" fmla="*/ 0 w 55"/>
                  <a:gd name="T3" fmla="*/ 0 h 1017"/>
                  <a:gd name="T4" fmla="*/ 55 w 55"/>
                  <a:gd name="T5" fmla="*/ 0 h 1017"/>
                  <a:gd name="T6" fmla="*/ 55 w 55"/>
                  <a:gd name="T7" fmla="*/ 504 h 1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1017"/>
                  <a:gd name="T14" fmla="*/ 55 w 55"/>
                  <a:gd name="T15" fmla="*/ 1017 h 1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1017">
                    <a:moveTo>
                      <a:pt x="0" y="1017"/>
                    </a:moveTo>
                    <a:lnTo>
                      <a:pt x="0" y="0"/>
                    </a:lnTo>
                    <a:lnTo>
                      <a:pt x="55" y="0"/>
                    </a:lnTo>
                    <a:lnTo>
                      <a:pt x="55" y="101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456" name="Text Box 38">
                <a:extLst>
                  <a:ext uri="{FF2B5EF4-FFF2-40B4-BE49-F238E27FC236}">
                    <a16:creationId xmlns:a16="http://schemas.microsoft.com/office/drawing/2014/main" id="{7C64BFB7-24B1-C940-920E-FCA24E95C7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3" y="802"/>
                <a:ext cx="807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r>
                  <a:rPr lang="ja-JP" altLang="en-US" sz="2000"/>
                  <a:t>高さ：</a:t>
                </a:r>
                <a:r>
                  <a:rPr lang="en-US" altLang="ja-JP" sz="2000" dirty="0"/>
                  <a:t>1/</a:t>
                </a:r>
                <a:r>
                  <a:rPr lang="en-US" altLang="ja-JP" sz="2000" dirty="0" err="1"/>
                  <a:t>ε</a:t>
                </a:r>
                <a:endParaRPr lang="en-US" altLang="ja-JP" sz="2000" dirty="0"/>
              </a:p>
            </p:txBody>
          </p:sp>
          <p:sp>
            <p:nvSpPr>
              <p:cNvPr id="61457" name="Text Box 39">
                <a:extLst>
                  <a:ext uri="{FF2B5EF4-FFF2-40B4-BE49-F238E27FC236}">
                    <a16:creationId xmlns:a16="http://schemas.microsoft.com/office/drawing/2014/main" id="{AED8D190-95FA-E243-9F71-4A85EA29B3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2" y="1653"/>
                <a:ext cx="51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r>
                  <a:rPr lang="ja-JP" altLang="en-US" sz="2000"/>
                  <a:t>巾：</a:t>
                </a:r>
                <a:r>
                  <a:rPr lang="en-US" altLang="ja-JP" sz="2000" dirty="0" err="1"/>
                  <a:t>ε</a:t>
                </a:r>
                <a:endParaRPr lang="en-US" altLang="ja-JP" sz="2000" dirty="0"/>
              </a:p>
            </p:txBody>
          </p:sp>
        </p:grpSp>
        <p:sp>
          <p:nvSpPr>
            <p:cNvPr id="61450" name="Text Box 40">
              <a:extLst>
                <a:ext uri="{FF2B5EF4-FFF2-40B4-BE49-F238E27FC236}">
                  <a16:creationId xmlns:a16="http://schemas.microsoft.com/office/drawing/2014/main" id="{EB2395C5-AA01-1F48-B827-D7BEDD61B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0" y="1250"/>
              <a:ext cx="890" cy="294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面積＝１</a:t>
              </a:r>
            </a:p>
          </p:txBody>
        </p:sp>
        <p:sp>
          <p:nvSpPr>
            <p:cNvPr id="61451" name="Line 41">
              <a:extLst>
                <a:ext uri="{FF2B5EF4-FFF2-40B4-BE49-F238E27FC236}">
                  <a16:creationId xmlns:a16="http://schemas.microsoft.com/office/drawing/2014/main" id="{0E0BD9D1-C9F0-844F-A178-0A14B96AA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68" y="1327"/>
              <a:ext cx="409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3" name="Rectangle 54">
            <a:extLst>
              <a:ext uri="{FF2B5EF4-FFF2-40B4-BE49-F238E27FC236}">
                <a16:creationId xmlns:a16="http://schemas.microsoft.com/office/drawing/2014/main" id="{5434F525-DD25-5943-AED5-6B31D1BE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</p:spTree>
    <p:extLst>
      <p:ext uri="{BB962C8B-B14F-4D97-AF65-F5344CB8AC3E}">
        <p14:creationId xmlns:p14="http://schemas.microsoft.com/office/powerpoint/2010/main" val="167066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0" grpId="0"/>
      <p:bldP spid="58391" grpId="0"/>
      <p:bldP spid="58392" grpId="0"/>
      <p:bldP spid="583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機関車打音ショート.mp4">
            <a:hlinkClick r:id="" action="ppaction://media"/>
            <a:extLst>
              <a:ext uri="{FF2B5EF4-FFF2-40B4-BE49-F238E27FC236}">
                <a16:creationId xmlns:a16="http://schemas.microsoft.com/office/drawing/2014/main" id="{ACFFE4C2-F831-164C-810C-5782D4AFC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8744" y="1772527"/>
            <a:ext cx="5481712" cy="411128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35A4127-F88A-8E43-AA3B-19B422FFC8D3}"/>
              </a:ext>
            </a:extLst>
          </p:cNvPr>
          <p:cNvSpPr/>
          <p:nvPr/>
        </p:nvSpPr>
        <p:spPr>
          <a:xfrm>
            <a:off x="1150031" y="6213581"/>
            <a:ext cx="6337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/>
              <a:t>https://www.youtube.com/watch?v=fWbTG-9mrMs&amp;t=14s</a:t>
            </a:r>
            <a:endParaRPr lang="ja-JP" altLang="en-US" sz="18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FD57BD-A6E9-3248-8751-88C40A900AC1}"/>
              </a:ext>
            </a:extLst>
          </p:cNvPr>
          <p:cNvSpPr txBox="1"/>
          <p:nvPr/>
        </p:nvSpPr>
        <p:spPr>
          <a:xfrm>
            <a:off x="1083211" y="5897879"/>
            <a:ext cx="6471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蒸気機関車の「点検ハンマー」による緩みチェック。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41338821-3FF2-9341-AA55-7671E8E1C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02" y="404618"/>
            <a:ext cx="357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99"/>
                </a:solidFill>
              </a:rPr>
              <a:t>[</a:t>
            </a:r>
            <a:r>
              <a:rPr lang="ja-JP" altLang="en-US">
                <a:solidFill>
                  <a:srgbClr val="000099"/>
                </a:solidFill>
              </a:rPr>
              <a:t>例</a:t>
            </a:r>
            <a:r>
              <a:rPr lang="en-US" altLang="ja-JP" dirty="0">
                <a:solidFill>
                  <a:srgbClr val="000099"/>
                </a:solidFill>
              </a:rPr>
              <a:t>1]</a:t>
            </a:r>
            <a:r>
              <a:rPr lang="ja-JP" altLang="en-US">
                <a:solidFill>
                  <a:srgbClr val="000099"/>
                </a:solidFill>
              </a:rPr>
              <a:t>機械のハンマリング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295229F8-F331-FB46-9E26-E062BB003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827" y="838005"/>
            <a:ext cx="5975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機械をハンマーで叩いて（インパルス），</a:t>
            </a:r>
          </a:p>
          <a:p>
            <a:pPr eaLnBrk="1" hangingPunct="1"/>
            <a:r>
              <a:rPr lang="ja-JP" altLang="en-US"/>
              <a:t>その音を聞く（反応＝特性を知る）．</a:t>
            </a:r>
          </a:p>
        </p:txBody>
      </p:sp>
    </p:spTree>
    <p:extLst>
      <p:ext uri="{BB962C8B-B14F-4D97-AF65-F5344CB8AC3E}">
        <p14:creationId xmlns:p14="http://schemas.microsoft.com/office/powerpoint/2010/main" val="33777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4">
            <a:extLst>
              <a:ext uri="{FF2B5EF4-FFF2-40B4-BE49-F238E27FC236}">
                <a16:creationId xmlns:a16="http://schemas.microsoft.com/office/drawing/2014/main" id="{83D9064E-BEF9-CB49-94BE-2C4B5015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2403839"/>
            <a:ext cx="115093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 sz="1800"/>
              <a:t>制御対象</a:t>
            </a:r>
          </a:p>
        </p:txBody>
      </p:sp>
      <p:sp>
        <p:nvSpPr>
          <p:cNvPr id="63490" name="Line 5">
            <a:extLst>
              <a:ext uri="{FF2B5EF4-FFF2-40B4-BE49-F238E27FC236}">
                <a16:creationId xmlns:a16="http://schemas.microsoft.com/office/drawing/2014/main" id="{C4AA0FBB-3D47-8247-B244-970114DA93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4150" y="2718164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1" name="Line 6">
            <a:extLst>
              <a:ext uri="{FF2B5EF4-FFF2-40B4-BE49-F238E27FC236}">
                <a16:creationId xmlns:a16="http://schemas.microsoft.com/office/drawing/2014/main" id="{D715C2A7-292A-0E41-9D97-DCB2AD4DB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6113" y="2718164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9674352A-849E-5344-B51D-9252889A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1675177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391280FC-7259-7E4A-B953-AAC9C9B27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875" y="3396027"/>
            <a:ext cx="508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1" name="Line 9">
            <a:extLst>
              <a:ext uri="{FF2B5EF4-FFF2-40B4-BE49-F238E27FC236}">
                <a16:creationId xmlns:a16="http://schemas.microsoft.com/office/drawing/2014/main" id="{891851BF-35A0-5B43-907A-4057E2F0EA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57350" y="2338752"/>
            <a:ext cx="0" cy="10572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2" name="Line 10">
            <a:extLst>
              <a:ext uri="{FF2B5EF4-FFF2-40B4-BE49-F238E27FC236}">
                <a16:creationId xmlns:a16="http://schemas.microsoft.com/office/drawing/2014/main" id="{BB00A74D-D3A6-0041-9559-45DFA2FF3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6875" y="3399202"/>
            <a:ext cx="9842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3" name="Freeform 11">
            <a:extLst>
              <a:ext uri="{FF2B5EF4-FFF2-40B4-BE49-F238E27FC236}">
                <a16:creationId xmlns:a16="http://schemas.microsoft.com/office/drawing/2014/main" id="{F95FFC64-4D1B-B04F-BD85-4F8E09D8C1EC}"/>
              </a:ext>
            </a:extLst>
          </p:cNvPr>
          <p:cNvSpPr>
            <a:spLocks/>
          </p:cNvSpPr>
          <p:nvPr/>
        </p:nvSpPr>
        <p:spPr bwMode="auto">
          <a:xfrm>
            <a:off x="1803400" y="2526077"/>
            <a:ext cx="1296988" cy="125412"/>
          </a:xfrm>
          <a:custGeom>
            <a:avLst/>
            <a:gdLst>
              <a:gd name="T0" fmla="*/ 0 w 1246"/>
              <a:gd name="T1" fmla="*/ 0 h 118"/>
              <a:gd name="T2" fmla="*/ 2147483646 w 1246"/>
              <a:gd name="T3" fmla="*/ 0 h 118"/>
              <a:gd name="T4" fmla="*/ 2147483646 w 1246"/>
              <a:gd name="T5" fmla="*/ 2147483646 h 118"/>
              <a:gd name="T6" fmla="*/ 0 60000 65536"/>
              <a:gd name="T7" fmla="*/ 0 60000 65536"/>
              <a:gd name="T8" fmla="*/ 0 60000 65536"/>
              <a:gd name="T9" fmla="*/ 0 w 1246"/>
              <a:gd name="T10" fmla="*/ 0 h 118"/>
              <a:gd name="T11" fmla="*/ 1246 w 1246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6" h="118">
                <a:moveTo>
                  <a:pt x="0" y="0"/>
                </a:moveTo>
                <a:lnTo>
                  <a:pt x="1073" y="0"/>
                </a:lnTo>
                <a:lnTo>
                  <a:pt x="1246" y="1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7" name="Line 12">
            <a:extLst>
              <a:ext uri="{FF2B5EF4-FFF2-40B4-BE49-F238E27FC236}">
                <a16:creationId xmlns:a16="http://schemas.microsoft.com/office/drawing/2014/main" id="{5FB005A5-B4EF-8A42-A8C5-46945A448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6325" y="3396027"/>
            <a:ext cx="177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8" name="Line 13">
            <a:extLst>
              <a:ext uri="{FF2B5EF4-FFF2-40B4-BE49-F238E27FC236}">
                <a16:creationId xmlns:a16="http://schemas.microsoft.com/office/drawing/2014/main" id="{7B16FC89-4703-C84B-B242-8606BEB67A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288" y="2076814"/>
            <a:ext cx="0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9" name="Text Box 14">
            <a:extLst>
              <a:ext uri="{FF2B5EF4-FFF2-40B4-BE49-F238E27FC236}">
                <a16:creationId xmlns:a16="http://schemas.microsoft.com/office/drawing/2014/main" id="{8E33C241-E1FB-9647-BC73-D4BF66E8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3348402"/>
            <a:ext cx="642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63500" name="Text Box 15">
            <a:extLst>
              <a:ext uri="{FF2B5EF4-FFF2-40B4-BE49-F238E27FC236}">
                <a16:creationId xmlns:a16="http://schemas.microsoft.com/office/drawing/2014/main" id="{C37CFAD2-2731-834F-B8F2-7A56980B9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8" y="1808527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63501" name="Text Box 16">
            <a:extLst>
              <a:ext uri="{FF2B5EF4-FFF2-40B4-BE49-F238E27FC236}">
                <a16:creationId xmlns:a16="http://schemas.microsoft.com/office/drawing/2014/main" id="{6F3A9602-30B7-C749-A233-51CAED9B4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453177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sz="1800"/>
              <a:t>0</a:t>
            </a:r>
          </a:p>
        </p:txBody>
      </p:sp>
      <p:sp>
        <p:nvSpPr>
          <p:cNvPr id="63503" name="Line 18">
            <a:extLst>
              <a:ext uri="{FF2B5EF4-FFF2-40B4-BE49-F238E27FC236}">
                <a16:creationId xmlns:a16="http://schemas.microsoft.com/office/drawing/2014/main" id="{78845694-6312-1643-BF9D-62A0BF8B9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8313" y="3403964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504" name="Line 19">
            <a:extLst>
              <a:ext uri="{FF2B5EF4-FFF2-40B4-BE49-F238E27FC236}">
                <a16:creationId xmlns:a16="http://schemas.microsoft.com/office/drawing/2014/main" id="{1828818E-3EAF-0C44-8850-EB1DC6E82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4550" y="1989502"/>
            <a:ext cx="0" cy="140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2" name="Freeform 20">
            <a:extLst>
              <a:ext uri="{FF2B5EF4-FFF2-40B4-BE49-F238E27FC236}">
                <a16:creationId xmlns:a16="http://schemas.microsoft.com/office/drawing/2014/main" id="{A29BCEF8-A1C8-4A4D-A764-BD2C462C8D44}"/>
              </a:ext>
            </a:extLst>
          </p:cNvPr>
          <p:cNvSpPr>
            <a:spLocks/>
          </p:cNvSpPr>
          <p:nvPr/>
        </p:nvSpPr>
        <p:spPr bwMode="auto">
          <a:xfrm>
            <a:off x="5510213" y="3392852"/>
            <a:ext cx="401637" cy="1587"/>
          </a:xfrm>
          <a:custGeom>
            <a:avLst/>
            <a:gdLst>
              <a:gd name="T0" fmla="*/ 0 w 253"/>
              <a:gd name="T1" fmla="*/ 0 h 1"/>
              <a:gd name="T2" fmla="*/ 2147483646 w 253"/>
              <a:gd name="T3" fmla="*/ 0 h 1"/>
              <a:gd name="T4" fmla="*/ 0 60000 65536"/>
              <a:gd name="T5" fmla="*/ 0 60000 65536"/>
              <a:gd name="T6" fmla="*/ 0 w 253"/>
              <a:gd name="T7" fmla="*/ 0 h 1"/>
              <a:gd name="T8" fmla="*/ 253 w 2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3" h="1">
                <a:moveTo>
                  <a:pt x="0" y="0"/>
                </a:moveTo>
                <a:cubicBezTo>
                  <a:pt x="105" y="0"/>
                  <a:pt x="211" y="0"/>
                  <a:pt x="253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3" name="Freeform 21">
            <a:extLst>
              <a:ext uri="{FF2B5EF4-FFF2-40B4-BE49-F238E27FC236}">
                <a16:creationId xmlns:a16="http://schemas.microsoft.com/office/drawing/2014/main" id="{EAF3F0F6-4B4C-ED4B-B3A3-74FDD551CE96}"/>
              </a:ext>
            </a:extLst>
          </p:cNvPr>
          <p:cNvSpPr>
            <a:spLocks/>
          </p:cNvSpPr>
          <p:nvPr/>
        </p:nvSpPr>
        <p:spPr bwMode="auto">
          <a:xfrm>
            <a:off x="5913438" y="2389552"/>
            <a:ext cx="1801812" cy="1231900"/>
          </a:xfrm>
          <a:custGeom>
            <a:avLst/>
            <a:gdLst>
              <a:gd name="T0" fmla="*/ 0 w 1893"/>
              <a:gd name="T1" fmla="*/ 2147483646 h 776"/>
              <a:gd name="T2" fmla="*/ 2147483646 w 1893"/>
              <a:gd name="T3" fmla="*/ 2147483646 h 776"/>
              <a:gd name="T4" fmla="*/ 2147483646 w 1893"/>
              <a:gd name="T5" fmla="*/ 2147483646 h 776"/>
              <a:gd name="T6" fmla="*/ 2147483646 w 1893"/>
              <a:gd name="T7" fmla="*/ 2147483646 h 776"/>
              <a:gd name="T8" fmla="*/ 2147483646 w 1893"/>
              <a:gd name="T9" fmla="*/ 2147483646 h 776"/>
              <a:gd name="T10" fmla="*/ 2147483646 w 1893"/>
              <a:gd name="T11" fmla="*/ 2147483646 h 776"/>
              <a:gd name="T12" fmla="*/ 2147483646 w 1893"/>
              <a:gd name="T13" fmla="*/ 2147483646 h 776"/>
              <a:gd name="T14" fmla="*/ 2147483646 w 1893"/>
              <a:gd name="T15" fmla="*/ 2147483646 h 776"/>
              <a:gd name="T16" fmla="*/ 2147483646 w 1893"/>
              <a:gd name="T17" fmla="*/ 2147483646 h 776"/>
              <a:gd name="T18" fmla="*/ 2147483646 w 1893"/>
              <a:gd name="T19" fmla="*/ 2147483646 h 776"/>
              <a:gd name="T20" fmla="*/ 2147483646 w 1893"/>
              <a:gd name="T21" fmla="*/ 2147483646 h 776"/>
              <a:gd name="T22" fmla="*/ 2147483646 w 1893"/>
              <a:gd name="T23" fmla="*/ 2147483646 h 776"/>
              <a:gd name="T24" fmla="*/ 2147483646 w 1893"/>
              <a:gd name="T25" fmla="*/ 2147483646 h 776"/>
              <a:gd name="T26" fmla="*/ 2147483646 w 1893"/>
              <a:gd name="T27" fmla="*/ 2147483646 h 776"/>
              <a:gd name="T28" fmla="*/ 2147483646 w 1893"/>
              <a:gd name="T29" fmla="*/ 2147483646 h 776"/>
              <a:gd name="T30" fmla="*/ 2147483646 w 1893"/>
              <a:gd name="T31" fmla="*/ 2147483646 h 776"/>
              <a:gd name="T32" fmla="*/ 2147483646 w 1893"/>
              <a:gd name="T33" fmla="*/ 2147483646 h 776"/>
              <a:gd name="T34" fmla="*/ 2147483646 w 1893"/>
              <a:gd name="T35" fmla="*/ 2147483646 h 776"/>
              <a:gd name="T36" fmla="*/ 2147483646 w 1893"/>
              <a:gd name="T37" fmla="*/ 2147483646 h 776"/>
              <a:gd name="T38" fmla="*/ 2147483646 w 1893"/>
              <a:gd name="T39" fmla="*/ 2147483646 h 776"/>
              <a:gd name="T40" fmla="*/ 2147483646 w 1893"/>
              <a:gd name="T41" fmla="*/ 2147483646 h 77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93"/>
              <a:gd name="T64" fmla="*/ 0 h 776"/>
              <a:gd name="T65" fmla="*/ 1893 w 1893"/>
              <a:gd name="T66" fmla="*/ 776 h 77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93" h="776">
                <a:moveTo>
                  <a:pt x="0" y="632"/>
                </a:moveTo>
                <a:cubicBezTo>
                  <a:pt x="56" y="630"/>
                  <a:pt x="112" y="629"/>
                  <a:pt x="157" y="616"/>
                </a:cubicBezTo>
                <a:cubicBezTo>
                  <a:pt x="202" y="603"/>
                  <a:pt x="240" y="577"/>
                  <a:pt x="268" y="553"/>
                </a:cubicBezTo>
                <a:cubicBezTo>
                  <a:pt x="296" y="529"/>
                  <a:pt x="293" y="529"/>
                  <a:pt x="323" y="474"/>
                </a:cubicBezTo>
                <a:cubicBezTo>
                  <a:pt x="353" y="419"/>
                  <a:pt x="415" y="293"/>
                  <a:pt x="449" y="222"/>
                </a:cubicBezTo>
                <a:cubicBezTo>
                  <a:pt x="483" y="151"/>
                  <a:pt x="496" y="85"/>
                  <a:pt x="528" y="48"/>
                </a:cubicBezTo>
                <a:cubicBezTo>
                  <a:pt x="560" y="11"/>
                  <a:pt x="601" y="2"/>
                  <a:pt x="639" y="1"/>
                </a:cubicBezTo>
                <a:cubicBezTo>
                  <a:pt x="677" y="0"/>
                  <a:pt x="730" y="12"/>
                  <a:pt x="757" y="40"/>
                </a:cubicBezTo>
                <a:cubicBezTo>
                  <a:pt x="784" y="68"/>
                  <a:pt x="788" y="113"/>
                  <a:pt x="804" y="167"/>
                </a:cubicBezTo>
                <a:cubicBezTo>
                  <a:pt x="820" y="221"/>
                  <a:pt x="838" y="296"/>
                  <a:pt x="852" y="364"/>
                </a:cubicBezTo>
                <a:cubicBezTo>
                  <a:pt x="866" y="432"/>
                  <a:pt x="878" y="514"/>
                  <a:pt x="891" y="577"/>
                </a:cubicBezTo>
                <a:cubicBezTo>
                  <a:pt x="904" y="640"/>
                  <a:pt x="909" y="710"/>
                  <a:pt x="931" y="743"/>
                </a:cubicBezTo>
                <a:cubicBezTo>
                  <a:pt x="953" y="776"/>
                  <a:pt x="984" y="775"/>
                  <a:pt x="1025" y="774"/>
                </a:cubicBezTo>
                <a:cubicBezTo>
                  <a:pt x="1066" y="773"/>
                  <a:pt x="1138" y="756"/>
                  <a:pt x="1175" y="735"/>
                </a:cubicBezTo>
                <a:cubicBezTo>
                  <a:pt x="1212" y="714"/>
                  <a:pt x="1221" y="677"/>
                  <a:pt x="1246" y="648"/>
                </a:cubicBezTo>
                <a:cubicBezTo>
                  <a:pt x="1271" y="619"/>
                  <a:pt x="1296" y="582"/>
                  <a:pt x="1325" y="561"/>
                </a:cubicBezTo>
                <a:cubicBezTo>
                  <a:pt x="1354" y="540"/>
                  <a:pt x="1386" y="525"/>
                  <a:pt x="1420" y="522"/>
                </a:cubicBezTo>
                <a:cubicBezTo>
                  <a:pt x="1454" y="519"/>
                  <a:pt x="1495" y="533"/>
                  <a:pt x="1530" y="545"/>
                </a:cubicBezTo>
                <a:cubicBezTo>
                  <a:pt x="1565" y="557"/>
                  <a:pt x="1586" y="583"/>
                  <a:pt x="1633" y="593"/>
                </a:cubicBezTo>
                <a:cubicBezTo>
                  <a:pt x="1680" y="603"/>
                  <a:pt x="1771" y="607"/>
                  <a:pt x="1814" y="608"/>
                </a:cubicBezTo>
                <a:cubicBezTo>
                  <a:pt x="1857" y="609"/>
                  <a:pt x="1875" y="603"/>
                  <a:pt x="1893" y="6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4" name="Freeform 22">
            <a:extLst>
              <a:ext uri="{FF2B5EF4-FFF2-40B4-BE49-F238E27FC236}">
                <a16:creationId xmlns:a16="http://schemas.microsoft.com/office/drawing/2014/main" id="{17597FE4-5BF6-534A-9B3B-79E1846DC68E}"/>
              </a:ext>
            </a:extLst>
          </p:cNvPr>
          <p:cNvSpPr>
            <a:spLocks/>
          </p:cNvSpPr>
          <p:nvPr/>
        </p:nvSpPr>
        <p:spPr bwMode="auto">
          <a:xfrm>
            <a:off x="4672013" y="2553064"/>
            <a:ext cx="1577975" cy="125413"/>
          </a:xfrm>
          <a:custGeom>
            <a:avLst/>
            <a:gdLst>
              <a:gd name="T0" fmla="*/ 0 w 994"/>
              <a:gd name="T1" fmla="*/ 2147483646 h 79"/>
              <a:gd name="T2" fmla="*/ 2147483646 w 994"/>
              <a:gd name="T3" fmla="*/ 0 h 79"/>
              <a:gd name="T4" fmla="*/ 2147483646 w 994"/>
              <a:gd name="T5" fmla="*/ 0 h 79"/>
              <a:gd name="T6" fmla="*/ 0 60000 65536"/>
              <a:gd name="T7" fmla="*/ 0 60000 65536"/>
              <a:gd name="T8" fmla="*/ 0 60000 65536"/>
              <a:gd name="T9" fmla="*/ 0 w 994"/>
              <a:gd name="T10" fmla="*/ 0 h 79"/>
              <a:gd name="T11" fmla="*/ 994 w 994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4" h="79">
                <a:moveTo>
                  <a:pt x="0" y="79"/>
                </a:moveTo>
                <a:lnTo>
                  <a:pt x="261" y="0"/>
                </a:lnTo>
                <a:lnTo>
                  <a:pt x="99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508" name="Text Box 23">
            <a:extLst>
              <a:ext uri="{FF2B5EF4-FFF2-40B4-BE49-F238E27FC236}">
                <a16:creationId xmlns:a16="http://schemas.microsoft.com/office/drawing/2014/main" id="{517F2466-AC92-A24B-AFA5-2068630DF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3289664"/>
            <a:ext cx="642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aphicFrame>
        <p:nvGraphicFramePr>
          <p:cNvPr id="59416" name="Object 24">
            <a:extLst>
              <a:ext uri="{FF2B5EF4-FFF2-40B4-BE49-F238E27FC236}">
                <a16:creationId xmlns:a16="http://schemas.microsoft.com/office/drawing/2014/main" id="{DE946673-66A7-0346-BB79-33085F8E4F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7475" y="3969114"/>
          <a:ext cx="1308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137100" imgH="7899400" progId="Equation.DSMT4">
                  <p:embed/>
                </p:oleObj>
              </mc:Choice>
              <mc:Fallback>
                <p:oleObj name="Equation" r:id="rId3" imgW="30137100" imgH="7899400" progId="Equation.DSMT4">
                  <p:embed/>
                  <p:pic>
                    <p:nvPicPr>
                      <p:cNvPr id="59416" name="Object 24">
                        <a:extLst>
                          <a:ext uri="{FF2B5EF4-FFF2-40B4-BE49-F238E27FC236}">
                            <a16:creationId xmlns:a16="http://schemas.microsoft.com/office/drawing/2014/main" id="{DE946673-66A7-0346-BB79-33085F8E4F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3969114"/>
                        <a:ext cx="1308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>
            <a:extLst>
              <a:ext uri="{FF2B5EF4-FFF2-40B4-BE49-F238E27FC236}">
                <a16:creationId xmlns:a16="http://schemas.microsoft.com/office/drawing/2014/main" id="{F885ADE7-1000-F640-8208-BF0339B95C77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192702"/>
            <a:ext cx="3919538" cy="2184400"/>
            <a:chOff x="2936" y="1075"/>
            <a:chExt cx="2469" cy="1376"/>
          </a:xfrm>
        </p:grpSpPr>
        <p:sp>
          <p:nvSpPr>
            <p:cNvPr id="63516" name="Text Box 26">
              <a:extLst>
                <a:ext uri="{FF2B5EF4-FFF2-40B4-BE49-F238E27FC236}">
                  <a16:creationId xmlns:a16="http://schemas.microsoft.com/office/drawing/2014/main" id="{166E99E4-F28C-9A49-8DAC-63059A020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" y="1075"/>
              <a:ext cx="8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C00000"/>
                  </a:solidFill>
                </a:rPr>
                <a:t>重み関数</a:t>
              </a:r>
            </a:p>
          </p:txBody>
        </p:sp>
        <p:sp>
          <p:nvSpPr>
            <p:cNvPr id="63517" name="Rectangle 27">
              <a:extLst>
                <a:ext uri="{FF2B5EF4-FFF2-40B4-BE49-F238E27FC236}">
                  <a16:creationId xmlns:a16="http://schemas.microsoft.com/office/drawing/2014/main" id="{D96873B6-6002-B143-AF52-78278995C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151"/>
              <a:ext cx="2469" cy="3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C8056B45-203B-B94F-876E-2A077E04E522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3921489"/>
            <a:ext cx="3952875" cy="457200"/>
            <a:chOff x="2895" y="2164"/>
            <a:chExt cx="2490" cy="288"/>
          </a:xfrm>
        </p:grpSpPr>
        <p:graphicFrame>
          <p:nvGraphicFramePr>
            <p:cNvPr id="63514" name="Object 29">
              <a:extLst>
                <a:ext uri="{FF2B5EF4-FFF2-40B4-BE49-F238E27FC236}">
                  <a16:creationId xmlns:a16="http://schemas.microsoft.com/office/drawing/2014/main" id="{5698E9CE-D090-DC4F-A002-F1496F5A54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9" y="2180"/>
            <a:ext cx="896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2766000" imgH="7899400" progId="Equation.DSMT4">
                    <p:embed/>
                  </p:oleObj>
                </mc:Choice>
                <mc:Fallback>
                  <p:oleObj name="Equation" r:id="rId5" imgW="32766000" imgH="7899400" progId="Equation.DSMT4">
                    <p:embed/>
                    <p:pic>
                      <p:nvPicPr>
                        <p:cNvPr id="63514" name="Object 29">
                          <a:extLst>
                            <a:ext uri="{FF2B5EF4-FFF2-40B4-BE49-F238E27FC236}">
                              <a16:creationId xmlns:a16="http://schemas.microsoft.com/office/drawing/2014/main" id="{5698E9CE-D090-DC4F-A002-F1496F5A541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9" y="2180"/>
                          <a:ext cx="896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15" name="Text Box 30">
              <a:extLst>
                <a:ext uri="{FF2B5EF4-FFF2-40B4-BE49-F238E27FC236}">
                  <a16:creationId xmlns:a16="http://schemas.microsoft.com/office/drawing/2014/main" id="{94E7CDED-976E-F844-9769-3205D94E5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" y="2164"/>
              <a:ext cx="16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C00000"/>
                  </a:solidFill>
                </a:rPr>
                <a:t>インパルス応答</a:t>
              </a:r>
              <a:r>
                <a:rPr lang="ja-JP" altLang="en-US"/>
                <a:t>：</a:t>
              </a:r>
            </a:p>
          </p:txBody>
        </p:sp>
      </p:grpSp>
      <p:sp>
        <p:nvSpPr>
          <p:cNvPr id="59423" name="Text Box 31">
            <a:extLst>
              <a:ext uri="{FF2B5EF4-FFF2-40B4-BE49-F238E27FC236}">
                <a16:creationId xmlns:a16="http://schemas.microsoft.com/office/drawing/2014/main" id="{4E7FABA7-52E8-8241-AAC4-E74E216A3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50164"/>
            <a:ext cx="810895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/>
              <a:t>☆</a:t>
            </a:r>
            <a:r>
              <a:rPr lang="ja-JP" altLang="en-US"/>
              <a:t>システムを「たたく」とシステム固有の特性が現れる☆</a:t>
            </a:r>
          </a:p>
        </p:txBody>
      </p:sp>
      <p:sp>
        <p:nvSpPr>
          <p:cNvPr id="34" name="Rectangle 54">
            <a:extLst>
              <a:ext uri="{FF2B5EF4-FFF2-40B4-BE49-F238E27FC236}">
                <a16:creationId xmlns:a16="http://schemas.microsoft.com/office/drawing/2014/main" id="{3EAF74DB-E9C2-B545-88B0-E2DDE5F1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30C0F2A7-7371-5A43-AA68-61037D1CB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048" y="873490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インパルス入力に対する応答</a:t>
            </a:r>
          </a:p>
        </p:txBody>
      </p:sp>
    </p:spTree>
    <p:extLst>
      <p:ext uri="{BB962C8B-B14F-4D97-AF65-F5344CB8AC3E}">
        <p14:creationId xmlns:p14="http://schemas.microsoft.com/office/powerpoint/2010/main" val="4609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機関車打音ショート.mp4">
            <a:hlinkClick r:id="" action="ppaction://media"/>
            <a:extLst>
              <a:ext uri="{FF2B5EF4-FFF2-40B4-BE49-F238E27FC236}">
                <a16:creationId xmlns:a16="http://schemas.microsoft.com/office/drawing/2014/main" id="{ACFFE4C2-F831-164C-810C-5782D4AFC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8471" y="2723136"/>
            <a:ext cx="2932169" cy="219912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35A4127-F88A-8E43-AA3B-19B422FFC8D3}"/>
              </a:ext>
            </a:extLst>
          </p:cNvPr>
          <p:cNvSpPr/>
          <p:nvPr/>
        </p:nvSpPr>
        <p:spPr>
          <a:xfrm>
            <a:off x="1150031" y="6213581"/>
            <a:ext cx="6337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/>
              <a:t>https://www.youtube.com/watch?v=fWbTG-9mrMs&amp;t=14s</a:t>
            </a:r>
            <a:endParaRPr lang="ja-JP" altLang="en-US" sz="18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FD57BD-A6E9-3248-8751-88C40A900AC1}"/>
              </a:ext>
            </a:extLst>
          </p:cNvPr>
          <p:cNvSpPr txBox="1"/>
          <p:nvPr/>
        </p:nvSpPr>
        <p:spPr>
          <a:xfrm>
            <a:off x="1083211" y="5897879"/>
            <a:ext cx="6471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蒸気機関車の「点検ハンマー」による緩みチェック。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41338821-3FF2-9341-AA55-7671E8E1C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02" y="404618"/>
            <a:ext cx="357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99"/>
                </a:solidFill>
              </a:rPr>
              <a:t>[</a:t>
            </a:r>
            <a:r>
              <a:rPr lang="ja-JP" altLang="en-US">
                <a:solidFill>
                  <a:srgbClr val="000099"/>
                </a:solidFill>
              </a:rPr>
              <a:t>例</a:t>
            </a:r>
            <a:r>
              <a:rPr lang="en-US" altLang="ja-JP" dirty="0">
                <a:solidFill>
                  <a:srgbClr val="000099"/>
                </a:solidFill>
              </a:rPr>
              <a:t>1]</a:t>
            </a:r>
            <a:r>
              <a:rPr lang="ja-JP" altLang="en-US">
                <a:solidFill>
                  <a:srgbClr val="000099"/>
                </a:solidFill>
              </a:rPr>
              <a:t>機械のハンマリング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295229F8-F331-FB46-9E26-E062BB003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827" y="838005"/>
            <a:ext cx="5975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機械をハンマーで叩いて（インパルス），</a:t>
            </a:r>
          </a:p>
          <a:p>
            <a:pPr eaLnBrk="1" hangingPunct="1"/>
            <a:r>
              <a:rPr lang="ja-JP" altLang="en-US"/>
              <a:t>その音を聞く（反応＝特性を知る）．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0B80897-1A40-D148-80D7-BDB8CB184B8B}"/>
              </a:ext>
            </a:extLst>
          </p:cNvPr>
          <p:cNvSpPr/>
          <p:nvPr/>
        </p:nvSpPr>
        <p:spPr>
          <a:xfrm>
            <a:off x="2895600" y="2489200"/>
            <a:ext cx="3568700" cy="2667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60CCCFD-380A-1A44-8D1C-D5F7A3CC9F2C}"/>
              </a:ext>
            </a:extLst>
          </p:cNvPr>
          <p:cNvSpPr txBox="1"/>
          <p:nvPr/>
        </p:nvSpPr>
        <p:spPr>
          <a:xfrm>
            <a:off x="3985936" y="204347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制御対象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AC7F501-7795-6640-AA6D-37D875B6085C}"/>
              </a:ext>
            </a:extLst>
          </p:cNvPr>
          <p:cNvCxnSpPr/>
          <p:nvPr/>
        </p:nvCxnSpPr>
        <p:spPr>
          <a:xfrm>
            <a:off x="1714500" y="3822700"/>
            <a:ext cx="11811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C434EF3-14E9-7340-90AC-0A26E1B9DDFB}"/>
              </a:ext>
            </a:extLst>
          </p:cNvPr>
          <p:cNvCxnSpPr/>
          <p:nvPr/>
        </p:nvCxnSpPr>
        <p:spPr>
          <a:xfrm>
            <a:off x="6492627" y="3822700"/>
            <a:ext cx="11811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A74FAD54-5BA7-E946-AF8E-8583BEB931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90000"/>
          </a:blip>
          <a:srcRect l="9617" t="20485" r="10415" b="22321"/>
          <a:stretch/>
        </p:blipFill>
        <p:spPr>
          <a:xfrm>
            <a:off x="3046992" y="2569042"/>
            <a:ext cx="3250589" cy="2542766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AE182EA-B2D9-6344-B2C2-DAC75604906A}"/>
              </a:ext>
            </a:extLst>
          </p:cNvPr>
          <p:cNvGrpSpPr/>
          <p:nvPr/>
        </p:nvGrpSpPr>
        <p:grpSpPr>
          <a:xfrm>
            <a:off x="120402" y="1982461"/>
            <a:ext cx="2292598" cy="3173739"/>
            <a:chOff x="120402" y="1982461"/>
            <a:chExt cx="2292598" cy="3173739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ED50D96-CF1B-A448-B24F-56D56C25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9667" l="5368" r="899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92745" y="2590551"/>
              <a:ext cx="1830163" cy="2565649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A53E243-C39E-C64C-ACD9-55677A261F67}"/>
                </a:ext>
              </a:extLst>
            </p:cNvPr>
            <p:cNvSpPr txBox="1"/>
            <p:nvPr/>
          </p:nvSpPr>
          <p:spPr>
            <a:xfrm>
              <a:off x="120402" y="1982461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800"/>
                <a:t>ハンマリング</a:t>
              </a:r>
              <a:endParaRPr kumimoji="1" lang="en-US" altLang="ja-JP" sz="1800" dirty="0"/>
            </a:p>
            <a:p>
              <a:r>
                <a:rPr lang="ja-JP" altLang="en-US" sz="1800"/>
                <a:t>（インパルス入力）</a:t>
              </a:r>
              <a:endParaRPr kumimoji="1" lang="ja-JP" altLang="en-US" sz="1800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4FDD37F3-E814-8C49-9E3F-A2CD4FB2F1D5}"/>
                </a:ext>
              </a:extLst>
            </p:cNvPr>
            <p:cNvSpPr/>
            <p:nvPr/>
          </p:nvSpPr>
          <p:spPr>
            <a:xfrm>
              <a:off x="1930400" y="3187700"/>
              <a:ext cx="482600" cy="609600"/>
            </a:xfrm>
            <a:custGeom>
              <a:avLst/>
              <a:gdLst>
                <a:gd name="connsiteX0" fmla="*/ 0 w 482600"/>
                <a:gd name="connsiteY0" fmla="*/ 0 h 609600"/>
                <a:gd name="connsiteX1" fmla="*/ 241300 w 482600"/>
                <a:gd name="connsiteY1" fmla="*/ 0 h 609600"/>
                <a:gd name="connsiteX2" fmla="*/ 482600 w 482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600" h="609600">
                  <a:moveTo>
                    <a:pt x="0" y="0"/>
                  </a:moveTo>
                  <a:lnTo>
                    <a:pt x="241300" y="0"/>
                  </a:lnTo>
                  <a:lnTo>
                    <a:pt x="482600" y="609600"/>
                  </a:ln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009B7754-A1E8-F149-B8BF-801118CF4391}"/>
              </a:ext>
            </a:extLst>
          </p:cNvPr>
          <p:cNvGrpSpPr/>
          <p:nvPr/>
        </p:nvGrpSpPr>
        <p:grpSpPr>
          <a:xfrm>
            <a:off x="6854392" y="1982461"/>
            <a:ext cx="2344363" cy="1890914"/>
            <a:chOff x="6854392" y="1982461"/>
            <a:chExt cx="2344363" cy="1890914"/>
          </a:xfrm>
        </p:grpSpPr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E7F65917-A7CD-B74D-A128-670DEC1BBA10}"/>
                </a:ext>
              </a:extLst>
            </p:cNvPr>
            <p:cNvSpPr/>
            <p:nvPr/>
          </p:nvSpPr>
          <p:spPr>
            <a:xfrm flipH="1">
              <a:off x="6854392" y="3187700"/>
              <a:ext cx="482600" cy="609600"/>
            </a:xfrm>
            <a:custGeom>
              <a:avLst/>
              <a:gdLst>
                <a:gd name="connsiteX0" fmla="*/ 0 w 482600"/>
                <a:gd name="connsiteY0" fmla="*/ 0 h 609600"/>
                <a:gd name="connsiteX1" fmla="*/ 241300 w 482600"/>
                <a:gd name="connsiteY1" fmla="*/ 0 h 609600"/>
                <a:gd name="connsiteX2" fmla="*/ 482600 w 4826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600" h="609600">
                  <a:moveTo>
                    <a:pt x="0" y="0"/>
                  </a:moveTo>
                  <a:lnTo>
                    <a:pt x="241300" y="0"/>
                  </a:lnTo>
                  <a:lnTo>
                    <a:pt x="482600" y="609600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C6B65EC4-688B-9342-B560-F31B8A93C33A}"/>
                </a:ext>
              </a:extLst>
            </p:cNvPr>
            <p:cNvSpPr/>
            <p:nvPr/>
          </p:nvSpPr>
          <p:spPr>
            <a:xfrm>
              <a:off x="7487528" y="2787557"/>
              <a:ext cx="1397000" cy="1085818"/>
            </a:xfrm>
            <a:custGeom>
              <a:avLst/>
              <a:gdLst>
                <a:gd name="connsiteX0" fmla="*/ 0 w 3124200"/>
                <a:gd name="connsiteY0" fmla="*/ 647700 h 1085818"/>
                <a:gd name="connsiteX1" fmla="*/ 304800 w 3124200"/>
                <a:gd name="connsiteY1" fmla="*/ 114300 h 1085818"/>
                <a:gd name="connsiteX2" fmla="*/ 622300 w 3124200"/>
                <a:gd name="connsiteY2" fmla="*/ 0 h 1085818"/>
                <a:gd name="connsiteX3" fmla="*/ 850900 w 3124200"/>
                <a:gd name="connsiteY3" fmla="*/ 114300 h 1085818"/>
                <a:gd name="connsiteX4" fmla="*/ 990600 w 3124200"/>
                <a:gd name="connsiteY4" fmla="*/ 393700 h 1085818"/>
                <a:gd name="connsiteX5" fmla="*/ 1155700 w 3124200"/>
                <a:gd name="connsiteY5" fmla="*/ 863600 h 1085818"/>
                <a:gd name="connsiteX6" fmla="*/ 1282700 w 3124200"/>
                <a:gd name="connsiteY6" fmla="*/ 1054100 h 1085818"/>
                <a:gd name="connsiteX7" fmla="*/ 1625600 w 3124200"/>
                <a:gd name="connsiteY7" fmla="*/ 1066800 h 1085818"/>
                <a:gd name="connsiteX8" fmla="*/ 1739900 w 3124200"/>
                <a:gd name="connsiteY8" fmla="*/ 863600 h 1085818"/>
                <a:gd name="connsiteX9" fmla="*/ 1790700 w 3124200"/>
                <a:gd name="connsiteY9" fmla="*/ 609600 h 1085818"/>
                <a:gd name="connsiteX10" fmla="*/ 1854200 w 3124200"/>
                <a:gd name="connsiteY10" fmla="*/ 393700 h 1085818"/>
                <a:gd name="connsiteX11" fmla="*/ 2082800 w 3124200"/>
                <a:gd name="connsiteY11" fmla="*/ 292100 h 1085818"/>
                <a:gd name="connsiteX12" fmla="*/ 2222500 w 3124200"/>
                <a:gd name="connsiteY12" fmla="*/ 406400 h 1085818"/>
                <a:gd name="connsiteX13" fmla="*/ 2324100 w 3124200"/>
                <a:gd name="connsiteY13" fmla="*/ 660400 h 1085818"/>
                <a:gd name="connsiteX14" fmla="*/ 2400300 w 3124200"/>
                <a:gd name="connsiteY14" fmla="*/ 825500 h 1085818"/>
                <a:gd name="connsiteX15" fmla="*/ 2654300 w 3124200"/>
                <a:gd name="connsiteY15" fmla="*/ 800100 h 1085818"/>
                <a:gd name="connsiteX16" fmla="*/ 2705100 w 3124200"/>
                <a:gd name="connsiteY16" fmla="*/ 495300 h 1085818"/>
                <a:gd name="connsiteX17" fmla="*/ 2819400 w 3124200"/>
                <a:gd name="connsiteY17" fmla="*/ 431800 h 1085818"/>
                <a:gd name="connsiteX18" fmla="*/ 3073400 w 3124200"/>
                <a:gd name="connsiteY18" fmla="*/ 546100 h 1085818"/>
                <a:gd name="connsiteX19" fmla="*/ 3124200 w 3124200"/>
                <a:gd name="connsiteY19" fmla="*/ 787400 h 108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24200" h="1085818">
                  <a:moveTo>
                    <a:pt x="0" y="647700"/>
                  </a:moveTo>
                  <a:cubicBezTo>
                    <a:pt x="100541" y="434975"/>
                    <a:pt x="201083" y="222250"/>
                    <a:pt x="304800" y="114300"/>
                  </a:cubicBezTo>
                  <a:cubicBezTo>
                    <a:pt x="408517" y="6350"/>
                    <a:pt x="531283" y="0"/>
                    <a:pt x="622300" y="0"/>
                  </a:cubicBezTo>
                  <a:cubicBezTo>
                    <a:pt x="713317" y="0"/>
                    <a:pt x="789517" y="48683"/>
                    <a:pt x="850900" y="114300"/>
                  </a:cubicBezTo>
                  <a:cubicBezTo>
                    <a:pt x="912283" y="179917"/>
                    <a:pt x="939800" y="268817"/>
                    <a:pt x="990600" y="393700"/>
                  </a:cubicBezTo>
                  <a:cubicBezTo>
                    <a:pt x="1041400" y="518583"/>
                    <a:pt x="1107017" y="753533"/>
                    <a:pt x="1155700" y="863600"/>
                  </a:cubicBezTo>
                  <a:cubicBezTo>
                    <a:pt x="1204383" y="973667"/>
                    <a:pt x="1204383" y="1020233"/>
                    <a:pt x="1282700" y="1054100"/>
                  </a:cubicBezTo>
                  <a:cubicBezTo>
                    <a:pt x="1361017" y="1087967"/>
                    <a:pt x="1549400" y="1098550"/>
                    <a:pt x="1625600" y="1066800"/>
                  </a:cubicBezTo>
                  <a:cubicBezTo>
                    <a:pt x="1701800" y="1035050"/>
                    <a:pt x="1712383" y="939800"/>
                    <a:pt x="1739900" y="863600"/>
                  </a:cubicBezTo>
                  <a:cubicBezTo>
                    <a:pt x="1767417" y="787400"/>
                    <a:pt x="1771650" y="687917"/>
                    <a:pt x="1790700" y="609600"/>
                  </a:cubicBezTo>
                  <a:cubicBezTo>
                    <a:pt x="1809750" y="531283"/>
                    <a:pt x="1805517" y="446617"/>
                    <a:pt x="1854200" y="393700"/>
                  </a:cubicBezTo>
                  <a:cubicBezTo>
                    <a:pt x="1902883" y="340783"/>
                    <a:pt x="2021417" y="289983"/>
                    <a:pt x="2082800" y="292100"/>
                  </a:cubicBezTo>
                  <a:cubicBezTo>
                    <a:pt x="2144183" y="294217"/>
                    <a:pt x="2182283" y="345017"/>
                    <a:pt x="2222500" y="406400"/>
                  </a:cubicBezTo>
                  <a:cubicBezTo>
                    <a:pt x="2262717" y="467783"/>
                    <a:pt x="2294467" y="590550"/>
                    <a:pt x="2324100" y="660400"/>
                  </a:cubicBezTo>
                  <a:cubicBezTo>
                    <a:pt x="2353733" y="730250"/>
                    <a:pt x="2345267" y="802217"/>
                    <a:pt x="2400300" y="825500"/>
                  </a:cubicBezTo>
                  <a:cubicBezTo>
                    <a:pt x="2455333" y="848783"/>
                    <a:pt x="2603500" y="855133"/>
                    <a:pt x="2654300" y="800100"/>
                  </a:cubicBezTo>
                  <a:cubicBezTo>
                    <a:pt x="2705100" y="745067"/>
                    <a:pt x="2677583" y="556683"/>
                    <a:pt x="2705100" y="495300"/>
                  </a:cubicBezTo>
                  <a:cubicBezTo>
                    <a:pt x="2732617" y="433917"/>
                    <a:pt x="2758017" y="423333"/>
                    <a:pt x="2819400" y="431800"/>
                  </a:cubicBezTo>
                  <a:cubicBezTo>
                    <a:pt x="2880783" y="440267"/>
                    <a:pt x="3022600" y="486833"/>
                    <a:pt x="3073400" y="546100"/>
                  </a:cubicBezTo>
                  <a:cubicBezTo>
                    <a:pt x="3124200" y="605367"/>
                    <a:pt x="3050117" y="787400"/>
                    <a:pt x="3124200" y="78740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742746C-AF58-1642-99CA-DF8D63ADCE59}"/>
                </a:ext>
              </a:extLst>
            </p:cNvPr>
            <p:cNvSpPr txBox="1"/>
            <p:nvPr/>
          </p:nvSpPr>
          <p:spPr>
            <a:xfrm>
              <a:off x="6936597" y="1982461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800"/>
                <a:t>音</a:t>
              </a:r>
              <a:endParaRPr kumimoji="1" lang="en-US" altLang="ja-JP" sz="1800" dirty="0"/>
            </a:p>
            <a:p>
              <a:r>
                <a:rPr lang="ja-JP" altLang="en-US" sz="1800"/>
                <a:t>（インパルス応答）</a:t>
              </a:r>
              <a:endParaRPr kumimoji="1" lang="ja-JP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3847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4">
            <a:extLst>
              <a:ext uri="{FF2B5EF4-FFF2-40B4-BE49-F238E27FC236}">
                <a16:creationId xmlns:a16="http://schemas.microsoft.com/office/drawing/2014/main" id="{83D9064E-BEF9-CB49-94BE-2C4B5015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2403839"/>
            <a:ext cx="115093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 sz="1800"/>
              <a:t>制御対象</a:t>
            </a:r>
          </a:p>
        </p:txBody>
      </p:sp>
      <p:sp>
        <p:nvSpPr>
          <p:cNvPr id="63490" name="Line 5">
            <a:extLst>
              <a:ext uri="{FF2B5EF4-FFF2-40B4-BE49-F238E27FC236}">
                <a16:creationId xmlns:a16="http://schemas.microsoft.com/office/drawing/2014/main" id="{C4AA0FBB-3D47-8247-B244-970114DA93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4150" y="2718164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1" name="Line 6">
            <a:extLst>
              <a:ext uri="{FF2B5EF4-FFF2-40B4-BE49-F238E27FC236}">
                <a16:creationId xmlns:a16="http://schemas.microsoft.com/office/drawing/2014/main" id="{D715C2A7-292A-0E41-9D97-DCB2AD4DB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6113" y="2718164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9674352A-849E-5344-B51D-9252889A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1675177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391280FC-7259-7E4A-B953-AAC9C9B27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875" y="3396027"/>
            <a:ext cx="508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1" name="Line 9">
            <a:extLst>
              <a:ext uri="{FF2B5EF4-FFF2-40B4-BE49-F238E27FC236}">
                <a16:creationId xmlns:a16="http://schemas.microsoft.com/office/drawing/2014/main" id="{891851BF-35A0-5B43-907A-4057E2F0EA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57350" y="2338752"/>
            <a:ext cx="0" cy="10572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2" name="Line 10">
            <a:extLst>
              <a:ext uri="{FF2B5EF4-FFF2-40B4-BE49-F238E27FC236}">
                <a16:creationId xmlns:a16="http://schemas.microsoft.com/office/drawing/2014/main" id="{BB00A74D-D3A6-0041-9559-45DFA2FF3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6875" y="3399202"/>
            <a:ext cx="9842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3" name="Freeform 11">
            <a:extLst>
              <a:ext uri="{FF2B5EF4-FFF2-40B4-BE49-F238E27FC236}">
                <a16:creationId xmlns:a16="http://schemas.microsoft.com/office/drawing/2014/main" id="{F95FFC64-4D1B-B04F-BD85-4F8E09D8C1EC}"/>
              </a:ext>
            </a:extLst>
          </p:cNvPr>
          <p:cNvSpPr>
            <a:spLocks/>
          </p:cNvSpPr>
          <p:nvPr/>
        </p:nvSpPr>
        <p:spPr bwMode="auto">
          <a:xfrm>
            <a:off x="1803400" y="2526077"/>
            <a:ext cx="1296988" cy="125412"/>
          </a:xfrm>
          <a:custGeom>
            <a:avLst/>
            <a:gdLst>
              <a:gd name="T0" fmla="*/ 0 w 1246"/>
              <a:gd name="T1" fmla="*/ 0 h 118"/>
              <a:gd name="T2" fmla="*/ 2147483646 w 1246"/>
              <a:gd name="T3" fmla="*/ 0 h 118"/>
              <a:gd name="T4" fmla="*/ 2147483646 w 1246"/>
              <a:gd name="T5" fmla="*/ 2147483646 h 118"/>
              <a:gd name="T6" fmla="*/ 0 60000 65536"/>
              <a:gd name="T7" fmla="*/ 0 60000 65536"/>
              <a:gd name="T8" fmla="*/ 0 60000 65536"/>
              <a:gd name="T9" fmla="*/ 0 w 1246"/>
              <a:gd name="T10" fmla="*/ 0 h 118"/>
              <a:gd name="T11" fmla="*/ 1246 w 1246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6" h="118">
                <a:moveTo>
                  <a:pt x="0" y="0"/>
                </a:moveTo>
                <a:lnTo>
                  <a:pt x="1073" y="0"/>
                </a:lnTo>
                <a:lnTo>
                  <a:pt x="1246" y="1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7" name="Line 12">
            <a:extLst>
              <a:ext uri="{FF2B5EF4-FFF2-40B4-BE49-F238E27FC236}">
                <a16:creationId xmlns:a16="http://schemas.microsoft.com/office/drawing/2014/main" id="{5FB005A5-B4EF-8A42-A8C5-46945A448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6325" y="3396027"/>
            <a:ext cx="177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8" name="Line 13">
            <a:extLst>
              <a:ext uri="{FF2B5EF4-FFF2-40B4-BE49-F238E27FC236}">
                <a16:creationId xmlns:a16="http://schemas.microsoft.com/office/drawing/2014/main" id="{7B16FC89-4703-C84B-B242-8606BEB67A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288" y="2076814"/>
            <a:ext cx="0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499" name="Text Box 14">
            <a:extLst>
              <a:ext uri="{FF2B5EF4-FFF2-40B4-BE49-F238E27FC236}">
                <a16:creationId xmlns:a16="http://schemas.microsoft.com/office/drawing/2014/main" id="{8E33C241-E1FB-9647-BC73-D4BF66E8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3348402"/>
            <a:ext cx="642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63500" name="Text Box 15">
            <a:extLst>
              <a:ext uri="{FF2B5EF4-FFF2-40B4-BE49-F238E27FC236}">
                <a16:creationId xmlns:a16="http://schemas.microsoft.com/office/drawing/2014/main" id="{C37CFAD2-2731-834F-B8F2-7A56980B9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8" y="1808527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63501" name="Text Box 16">
            <a:extLst>
              <a:ext uri="{FF2B5EF4-FFF2-40B4-BE49-F238E27FC236}">
                <a16:creationId xmlns:a16="http://schemas.microsoft.com/office/drawing/2014/main" id="{6F3A9602-30B7-C749-A233-51CAED9B4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453177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sz="1800"/>
              <a:t>0</a:t>
            </a:r>
          </a:p>
        </p:txBody>
      </p:sp>
      <p:sp>
        <p:nvSpPr>
          <p:cNvPr id="63503" name="Line 18">
            <a:extLst>
              <a:ext uri="{FF2B5EF4-FFF2-40B4-BE49-F238E27FC236}">
                <a16:creationId xmlns:a16="http://schemas.microsoft.com/office/drawing/2014/main" id="{78845694-6312-1643-BF9D-62A0BF8B9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8313" y="3403964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504" name="Line 19">
            <a:extLst>
              <a:ext uri="{FF2B5EF4-FFF2-40B4-BE49-F238E27FC236}">
                <a16:creationId xmlns:a16="http://schemas.microsoft.com/office/drawing/2014/main" id="{1828818E-3EAF-0C44-8850-EB1DC6E82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4550" y="1989502"/>
            <a:ext cx="0" cy="140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2" name="Freeform 20">
            <a:extLst>
              <a:ext uri="{FF2B5EF4-FFF2-40B4-BE49-F238E27FC236}">
                <a16:creationId xmlns:a16="http://schemas.microsoft.com/office/drawing/2014/main" id="{A29BCEF8-A1C8-4A4D-A764-BD2C462C8D44}"/>
              </a:ext>
            </a:extLst>
          </p:cNvPr>
          <p:cNvSpPr>
            <a:spLocks/>
          </p:cNvSpPr>
          <p:nvPr/>
        </p:nvSpPr>
        <p:spPr bwMode="auto">
          <a:xfrm>
            <a:off x="5510213" y="3392852"/>
            <a:ext cx="401637" cy="1587"/>
          </a:xfrm>
          <a:custGeom>
            <a:avLst/>
            <a:gdLst>
              <a:gd name="T0" fmla="*/ 0 w 253"/>
              <a:gd name="T1" fmla="*/ 0 h 1"/>
              <a:gd name="T2" fmla="*/ 2147483646 w 253"/>
              <a:gd name="T3" fmla="*/ 0 h 1"/>
              <a:gd name="T4" fmla="*/ 0 60000 65536"/>
              <a:gd name="T5" fmla="*/ 0 60000 65536"/>
              <a:gd name="T6" fmla="*/ 0 w 253"/>
              <a:gd name="T7" fmla="*/ 0 h 1"/>
              <a:gd name="T8" fmla="*/ 253 w 2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3" h="1">
                <a:moveTo>
                  <a:pt x="0" y="0"/>
                </a:moveTo>
                <a:cubicBezTo>
                  <a:pt x="105" y="0"/>
                  <a:pt x="211" y="0"/>
                  <a:pt x="253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3" name="Freeform 21">
            <a:extLst>
              <a:ext uri="{FF2B5EF4-FFF2-40B4-BE49-F238E27FC236}">
                <a16:creationId xmlns:a16="http://schemas.microsoft.com/office/drawing/2014/main" id="{EAF3F0F6-4B4C-ED4B-B3A3-74FDD551CE96}"/>
              </a:ext>
            </a:extLst>
          </p:cNvPr>
          <p:cNvSpPr>
            <a:spLocks/>
          </p:cNvSpPr>
          <p:nvPr/>
        </p:nvSpPr>
        <p:spPr bwMode="auto">
          <a:xfrm>
            <a:off x="5913438" y="2389552"/>
            <a:ext cx="1801812" cy="1231900"/>
          </a:xfrm>
          <a:custGeom>
            <a:avLst/>
            <a:gdLst>
              <a:gd name="T0" fmla="*/ 0 w 1893"/>
              <a:gd name="T1" fmla="*/ 2147483646 h 776"/>
              <a:gd name="T2" fmla="*/ 2147483646 w 1893"/>
              <a:gd name="T3" fmla="*/ 2147483646 h 776"/>
              <a:gd name="T4" fmla="*/ 2147483646 w 1893"/>
              <a:gd name="T5" fmla="*/ 2147483646 h 776"/>
              <a:gd name="T6" fmla="*/ 2147483646 w 1893"/>
              <a:gd name="T7" fmla="*/ 2147483646 h 776"/>
              <a:gd name="T8" fmla="*/ 2147483646 w 1893"/>
              <a:gd name="T9" fmla="*/ 2147483646 h 776"/>
              <a:gd name="T10" fmla="*/ 2147483646 w 1893"/>
              <a:gd name="T11" fmla="*/ 2147483646 h 776"/>
              <a:gd name="T12" fmla="*/ 2147483646 w 1893"/>
              <a:gd name="T13" fmla="*/ 2147483646 h 776"/>
              <a:gd name="T14" fmla="*/ 2147483646 w 1893"/>
              <a:gd name="T15" fmla="*/ 2147483646 h 776"/>
              <a:gd name="T16" fmla="*/ 2147483646 w 1893"/>
              <a:gd name="T17" fmla="*/ 2147483646 h 776"/>
              <a:gd name="T18" fmla="*/ 2147483646 w 1893"/>
              <a:gd name="T19" fmla="*/ 2147483646 h 776"/>
              <a:gd name="T20" fmla="*/ 2147483646 w 1893"/>
              <a:gd name="T21" fmla="*/ 2147483646 h 776"/>
              <a:gd name="T22" fmla="*/ 2147483646 w 1893"/>
              <a:gd name="T23" fmla="*/ 2147483646 h 776"/>
              <a:gd name="T24" fmla="*/ 2147483646 w 1893"/>
              <a:gd name="T25" fmla="*/ 2147483646 h 776"/>
              <a:gd name="T26" fmla="*/ 2147483646 w 1893"/>
              <a:gd name="T27" fmla="*/ 2147483646 h 776"/>
              <a:gd name="T28" fmla="*/ 2147483646 w 1893"/>
              <a:gd name="T29" fmla="*/ 2147483646 h 776"/>
              <a:gd name="T30" fmla="*/ 2147483646 w 1893"/>
              <a:gd name="T31" fmla="*/ 2147483646 h 776"/>
              <a:gd name="T32" fmla="*/ 2147483646 w 1893"/>
              <a:gd name="T33" fmla="*/ 2147483646 h 776"/>
              <a:gd name="T34" fmla="*/ 2147483646 w 1893"/>
              <a:gd name="T35" fmla="*/ 2147483646 h 776"/>
              <a:gd name="T36" fmla="*/ 2147483646 w 1893"/>
              <a:gd name="T37" fmla="*/ 2147483646 h 776"/>
              <a:gd name="T38" fmla="*/ 2147483646 w 1893"/>
              <a:gd name="T39" fmla="*/ 2147483646 h 776"/>
              <a:gd name="T40" fmla="*/ 2147483646 w 1893"/>
              <a:gd name="T41" fmla="*/ 2147483646 h 77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93"/>
              <a:gd name="T64" fmla="*/ 0 h 776"/>
              <a:gd name="T65" fmla="*/ 1893 w 1893"/>
              <a:gd name="T66" fmla="*/ 776 h 77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93" h="776">
                <a:moveTo>
                  <a:pt x="0" y="632"/>
                </a:moveTo>
                <a:cubicBezTo>
                  <a:pt x="56" y="630"/>
                  <a:pt x="112" y="629"/>
                  <a:pt x="157" y="616"/>
                </a:cubicBezTo>
                <a:cubicBezTo>
                  <a:pt x="202" y="603"/>
                  <a:pt x="240" y="577"/>
                  <a:pt x="268" y="553"/>
                </a:cubicBezTo>
                <a:cubicBezTo>
                  <a:pt x="296" y="529"/>
                  <a:pt x="293" y="529"/>
                  <a:pt x="323" y="474"/>
                </a:cubicBezTo>
                <a:cubicBezTo>
                  <a:pt x="353" y="419"/>
                  <a:pt x="415" y="293"/>
                  <a:pt x="449" y="222"/>
                </a:cubicBezTo>
                <a:cubicBezTo>
                  <a:pt x="483" y="151"/>
                  <a:pt x="496" y="85"/>
                  <a:pt x="528" y="48"/>
                </a:cubicBezTo>
                <a:cubicBezTo>
                  <a:pt x="560" y="11"/>
                  <a:pt x="601" y="2"/>
                  <a:pt x="639" y="1"/>
                </a:cubicBezTo>
                <a:cubicBezTo>
                  <a:pt x="677" y="0"/>
                  <a:pt x="730" y="12"/>
                  <a:pt x="757" y="40"/>
                </a:cubicBezTo>
                <a:cubicBezTo>
                  <a:pt x="784" y="68"/>
                  <a:pt x="788" y="113"/>
                  <a:pt x="804" y="167"/>
                </a:cubicBezTo>
                <a:cubicBezTo>
                  <a:pt x="820" y="221"/>
                  <a:pt x="838" y="296"/>
                  <a:pt x="852" y="364"/>
                </a:cubicBezTo>
                <a:cubicBezTo>
                  <a:pt x="866" y="432"/>
                  <a:pt x="878" y="514"/>
                  <a:pt x="891" y="577"/>
                </a:cubicBezTo>
                <a:cubicBezTo>
                  <a:pt x="904" y="640"/>
                  <a:pt x="909" y="710"/>
                  <a:pt x="931" y="743"/>
                </a:cubicBezTo>
                <a:cubicBezTo>
                  <a:pt x="953" y="776"/>
                  <a:pt x="984" y="775"/>
                  <a:pt x="1025" y="774"/>
                </a:cubicBezTo>
                <a:cubicBezTo>
                  <a:pt x="1066" y="773"/>
                  <a:pt x="1138" y="756"/>
                  <a:pt x="1175" y="735"/>
                </a:cubicBezTo>
                <a:cubicBezTo>
                  <a:pt x="1212" y="714"/>
                  <a:pt x="1221" y="677"/>
                  <a:pt x="1246" y="648"/>
                </a:cubicBezTo>
                <a:cubicBezTo>
                  <a:pt x="1271" y="619"/>
                  <a:pt x="1296" y="582"/>
                  <a:pt x="1325" y="561"/>
                </a:cubicBezTo>
                <a:cubicBezTo>
                  <a:pt x="1354" y="540"/>
                  <a:pt x="1386" y="525"/>
                  <a:pt x="1420" y="522"/>
                </a:cubicBezTo>
                <a:cubicBezTo>
                  <a:pt x="1454" y="519"/>
                  <a:pt x="1495" y="533"/>
                  <a:pt x="1530" y="545"/>
                </a:cubicBezTo>
                <a:cubicBezTo>
                  <a:pt x="1565" y="557"/>
                  <a:pt x="1586" y="583"/>
                  <a:pt x="1633" y="593"/>
                </a:cubicBezTo>
                <a:cubicBezTo>
                  <a:pt x="1680" y="603"/>
                  <a:pt x="1771" y="607"/>
                  <a:pt x="1814" y="608"/>
                </a:cubicBezTo>
                <a:cubicBezTo>
                  <a:pt x="1857" y="609"/>
                  <a:pt x="1875" y="603"/>
                  <a:pt x="1893" y="6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4" name="Freeform 22">
            <a:extLst>
              <a:ext uri="{FF2B5EF4-FFF2-40B4-BE49-F238E27FC236}">
                <a16:creationId xmlns:a16="http://schemas.microsoft.com/office/drawing/2014/main" id="{17597FE4-5BF6-534A-9B3B-79E1846DC68E}"/>
              </a:ext>
            </a:extLst>
          </p:cNvPr>
          <p:cNvSpPr>
            <a:spLocks/>
          </p:cNvSpPr>
          <p:nvPr/>
        </p:nvSpPr>
        <p:spPr bwMode="auto">
          <a:xfrm>
            <a:off x="4672013" y="2553064"/>
            <a:ext cx="1577975" cy="125413"/>
          </a:xfrm>
          <a:custGeom>
            <a:avLst/>
            <a:gdLst>
              <a:gd name="T0" fmla="*/ 0 w 994"/>
              <a:gd name="T1" fmla="*/ 2147483646 h 79"/>
              <a:gd name="T2" fmla="*/ 2147483646 w 994"/>
              <a:gd name="T3" fmla="*/ 0 h 79"/>
              <a:gd name="T4" fmla="*/ 2147483646 w 994"/>
              <a:gd name="T5" fmla="*/ 0 h 79"/>
              <a:gd name="T6" fmla="*/ 0 60000 65536"/>
              <a:gd name="T7" fmla="*/ 0 60000 65536"/>
              <a:gd name="T8" fmla="*/ 0 60000 65536"/>
              <a:gd name="T9" fmla="*/ 0 w 994"/>
              <a:gd name="T10" fmla="*/ 0 h 79"/>
              <a:gd name="T11" fmla="*/ 994 w 994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4" h="79">
                <a:moveTo>
                  <a:pt x="0" y="79"/>
                </a:moveTo>
                <a:lnTo>
                  <a:pt x="261" y="0"/>
                </a:lnTo>
                <a:lnTo>
                  <a:pt x="99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508" name="Text Box 23">
            <a:extLst>
              <a:ext uri="{FF2B5EF4-FFF2-40B4-BE49-F238E27FC236}">
                <a16:creationId xmlns:a16="http://schemas.microsoft.com/office/drawing/2014/main" id="{517F2466-AC92-A24B-AFA5-2068630DF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3289664"/>
            <a:ext cx="642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aphicFrame>
        <p:nvGraphicFramePr>
          <p:cNvPr id="59416" name="Object 24">
            <a:extLst>
              <a:ext uri="{FF2B5EF4-FFF2-40B4-BE49-F238E27FC236}">
                <a16:creationId xmlns:a16="http://schemas.microsoft.com/office/drawing/2014/main" id="{DE946673-66A7-0346-BB79-33085F8E4F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7475" y="3969114"/>
          <a:ext cx="1308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137100" imgH="7899400" progId="Equation.DSMT4">
                  <p:embed/>
                </p:oleObj>
              </mc:Choice>
              <mc:Fallback>
                <p:oleObj name="Equation" r:id="rId3" imgW="30137100" imgH="7899400" progId="Equation.DSMT4">
                  <p:embed/>
                  <p:pic>
                    <p:nvPicPr>
                      <p:cNvPr id="59416" name="Object 24">
                        <a:extLst>
                          <a:ext uri="{FF2B5EF4-FFF2-40B4-BE49-F238E27FC236}">
                            <a16:creationId xmlns:a16="http://schemas.microsoft.com/office/drawing/2014/main" id="{DE946673-66A7-0346-BB79-33085F8E4F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3969114"/>
                        <a:ext cx="1308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>
            <a:extLst>
              <a:ext uri="{FF2B5EF4-FFF2-40B4-BE49-F238E27FC236}">
                <a16:creationId xmlns:a16="http://schemas.microsoft.com/office/drawing/2014/main" id="{F885ADE7-1000-F640-8208-BF0339B95C77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192702"/>
            <a:ext cx="3919538" cy="2184400"/>
            <a:chOff x="2936" y="1075"/>
            <a:chExt cx="2469" cy="1376"/>
          </a:xfrm>
        </p:grpSpPr>
        <p:sp>
          <p:nvSpPr>
            <p:cNvPr id="63516" name="Text Box 26">
              <a:extLst>
                <a:ext uri="{FF2B5EF4-FFF2-40B4-BE49-F238E27FC236}">
                  <a16:creationId xmlns:a16="http://schemas.microsoft.com/office/drawing/2014/main" id="{166E99E4-F28C-9A49-8DAC-63059A020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" y="1075"/>
              <a:ext cx="8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C00000"/>
                  </a:solidFill>
                </a:rPr>
                <a:t>重み関数</a:t>
              </a:r>
            </a:p>
          </p:txBody>
        </p:sp>
        <p:sp>
          <p:nvSpPr>
            <p:cNvPr id="63517" name="Rectangle 27">
              <a:extLst>
                <a:ext uri="{FF2B5EF4-FFF2-40B4-BE49-F238E27FC236}">
                  <a16:creationId xmlns:a16="http://schemas.microsoft.com/office/drawing/2014/main" id="{D96873B6-6002-B143-AF52-78278995C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151"/>
              <a:ext cx="2469" cy="3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C8056B45-203B-B94F-876E-2A077E04E522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3921489"/>
            <a:ext cx="3952875" cy="457200"/>
            <a:chOff x="2895" y="2164"/>
            <a:chExt cx="2490" cy="288"/>
          </a:xfrm>
        </p:grpSpPr>
        <p:graphicFrame>
          <p:nvGraphicFramePr>
            <p:cNvPr id="63514" name="Object 29">
              <a:extLst>
                <a:ext uri="{FF2B5EF4-FFF2-40B4-BE49-F238E27FC236}">
                  <a16:creationId xmlns:a16="http://schemas.microsoft.com/office/drawing/2014/main" id="{5698E9CE-D090-DC4F-A002-F1496F5A54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9" y="2180"/>
            <a:ext cx="896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2766000" imgH="7899400" progId="Equation.DSMT4">
                    <p:embed/>
                  </p:oleObj>
                </mc:Choice>
                <mc:Fallback>
                  <p:oleObj name="Equation" r:id="rId5" imgW="32766000" imgH="7899400" progId="Equation.DSMT4">
                    <p:embed/>
                    <p:pic>
                      <p:nvPicPr>
                        <p:cNvPr id="63514" name="Object 29">
                          <a:extLst>
                            <a:ext uri="{FF2B5EF4-FFF2-40B4-BE49-F238E27FC236}">
                              <a16:creationId xmlns:a16="http://schemas.microsoft.com/office/drawing/2014/main" id="{5698E9CE-D090-DC4F-A002-F1496F5A541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9" y="2180"/>
                          <a:ext cx="896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15" name="Text Box 30">
              <a:extLst>
                <a:ext uri="{FF2B5EF4-FFF2-40B4-BE49-F238E27FC236}">
                  <a16:creationId xmlns:a16="http://schemas.microsoft.com/office/drawing/2014/main" id="{94E7CDED-976E-F844-9769-3205D94E5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" y="2164"/>
              <a:ext cx="16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C00000"/>
                  </a:solidFill>
                </a:rPr>
                <a:t>インパルス応答</a:t>
              </a:r>
              <a:r>
                <a:rPr lang="ja-JP" altLang="en-US"/>
                <a:t>：</a:t>
              </a:r>
            </a:p>
          </p:txBody>
        </p:sp>
      </p:grpSp>
      <p:sp>
        <p:nvSpPr>
          <p:cNvPr id="59423" name="Text Box 31">
            <a:extLst>
              <a:ext uri="{FF2B5EF4-FFF2-40B4-BE49-F238E27FC236}">
                <a16:creationId xmlns:a16="http://schemas.microsoft.com/office/drawing/2014/main" id="{4E7FABA7-52E8-8241-AAC4-E74E216A3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48" y="4682480"/>
            <a:ext cx="7571303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dirty="0"/>
              <a:t>☆</a:t>
            </a:r>
            <a:r>
              <a:rPr lang="ja-JP" altLang="en-US"/>
              <a:t>システムを「たたく」とシステムの特性が現れる☆</a:t>
            </a:r>
          </a:p>
        </p:txBody>
      </p:sp>
      <p:sp>
        <p:nvSpPr>
          <p:cNvPr id="59424" name="Text Box 32">
            <a:extLst>
              <a:ext uri="{FF2B5EF4-FFF2-40B4-BE49-F238E27FC236}">
                <a16:creationId xmlns:a16="http://schemas.microsoft.com/office/drawing/2014/main" id="{E9FBB353-E90A-1D49-9C80-FB3F3F61A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5568950"/>
            <a:ext cx="7194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i="1" dirty="0">
                <a:solidFill>
                  <a:srgbClr val="000066"/>
                </a:solidFill>
              </a:rPr>
              <a:t>‥</a:t>
            </a:r>
            <a:r>
              <a:rPr lang="ja-JP" altLang="en-US" i="1">
                <a:solidFill>
                  <a:srgbClr val="000066"/>
                </a:solidFill>
              </a:rPr>
              <a:t>インパルス応答（重み関数）がわかったら</a:t>
            </a:r>
          </a:p>
          <a:p>
            <a:pPr eaLnBrk="1" hangingPunct="1"/>
            <a:r>
              <a:rPr lang="ja-JP" altLang="en-US" i="1">
                <a:solidFill>
                  <a:srgbClr val="000066"/>
                </a:solidFill>
              </a:rPr>
              <a:t>　　　　　　　　　　何がうれしい？（汎用性？）</a:t>
            </a:r>
          </a:p>
        </p:txBody>
      </p:sp>
      <p:sp>
        <p:nvSpPr>
          <p:cNvPr id="4" name="雲形吹き出し 3">
            <a:extLst>
              <a:ext uri="{FF2B5EF4-FFF2-40B4-BE49-F238E27FC236}">
                <a16:creationId xmlns:a16="http://schemas.microsoft.com/office/drawing/2014/main" id="{30C88F07-D86D-8148-81EE-58EDCEF72B78}"/>
              </a:ext>
            </a:extLst>
          </p:cNvPr>
          <p:cNvSpPr/>
          <p:nvPr/>
        </p:nvSpPr>
        <p:spPr>
          <a:xfrm>
            <a:off x="249237" y="5413739"/>
            <a:ext cx="1700213" cy="974725"/>
          </a:xfrm>
          <a:prstGeom prst="cloudCallout">
            <a:avLst>
              <a:gd name="adj1" fmla="val 79756"/>
              <a:gd name="adj2" fmla="val -79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rgbClr val="002060"/>
                </a:solidFill>
              </a:rPr>
              <a:t>後で</a:t>
            </a:r>
            <a:endParaRPr kumimoji="1" lang="en-US" altLang="ja-JP" sz="2000" dirty="0">
              <a:solidFill>
                <a:srgbClr val="002060"/>
              </a:solidFill>
            </a:endParaRPr>
          </a:p>
          <a:p>
            <a:pPr algn="ctr"/>
            <a:r>
              <a:rPr lang="ja-JP" altLang="en-US" sz="2000">
                <a:solidFill>
                  <a:srgbClr val="002060"/>
                </a:solidFill>
              </a:rPr>
              <a:t>種明かし</a:t>
            </a:r>
            <a:endParaRPr kumimoji="1" lang="ja-JP" altLang="en-US" sz="2000">
              <a:solidFill>
                <a:srgbClr val="002060"/>
              </a:solidFill>
            </a:endParaRPr>
          </a:p>
        </p:txBody>
      </p:sp>
      <p:sp>
        <p:nvSpPr>
          <p:cNvPr id="34" name="Rectangle 54">
            <a:extLst>
              <a:ext uri="{FF2B5EF4-FFF2-40B4-BE49-F238E27FC236}">
                <a16:creationId xmlns:a16="http://schemas.microsoft.com/office/drawing/2014/main" id="{3EAF74DB-E9C2-B545-88B0-E2DDE5F1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30C0F2A7-7371-5A43-AA68-61037D1CB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048" y="873490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インパルス入力に対する応答</a:t>
            </a:r>
          </a:p>
        </p:txBody>
      </p:sp>
    </p:spTree>
    <p:extLst>
      <p:ext uri="{BB962C8B-B14F-4D97-AF65-F5344CB8AC3E}">
        <p14:creationId xmlns:p14="http://schemas.microsoft.com/office/powerpoint/2010/main" val="216184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24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BE5A973-1061-CA49-B0FF-0CDC611BD4C2}"/>
              </a:ext>
            </a:extLst>
          </p:cNvPr>
          <p:cNvGrpSpPr/>
          <p:nvPr/>
        </p:nvGrpSpPr>
        <p:grpSpPr>
          <a:xfrm>
            <a:off x="847725" y="1061298"/>
            <a:ext cx="7572375" cy="2589577"/>
            <a:chOff x="847725" y="1061298"/>
            <a:chExt cx="7572375" cy="2589577"/>
          </a:xfrm>
        </p:grpSpPr>
        <p:sp>
          <p:nvSpPr>
            <p:cNvPr id="63489" name="Rectangle 4">
              <a:extLst>
                <a:ext uri="{FF2B5EF4-FFF2-40B4-BE49-F238E27FC236}">
                  <a16:creationId xmlns:a16="http://schemas.microsoft.com/office/drawing/2014/main" id="{83D9064E-BEF9-CB49-94BE-2C4B5015E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1789960"/>
              <a:ext cx="1150937" cy="6270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r>
                <a:rPr lang="ja-JP" altLang="en-US" sz="1800"/>
                <a:t>制御対象</a:t>
              </a:r>
            </a:p>
          </p:txBody>
        </p:sp>
        <p:sp>
          <p:nvSpPr>
            <p:cNvPr id="63490" name="Line 5">
              <a:extLst>
                <a:ext uri="{FF2B5EF4-FFF2-40B4-BE49-F238E27FC236}">
                  <a16:creationId xmlns:a16="http://schemas.microsoft.com/office/drawing/2014/main" id="{C4AA0FBB-3D47-8247-B244-970114DA9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5550" y="2104285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491" name="Line 6">
              <a:extLst>
                <a:ext uri="{FF2B5EF4-FFF2-40B4-BE49-F238E27FC236}">
                  <a16:creationId xmlns:a16="http://schemas.microsoft.com/office/drawing/2014/main" id="{D715C2A7-292A-0E41-9D97-DCB2AD4DBA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7513" y="2104285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492" name="Text Box 7">
              <a:extLst>
                <a:ext uri="{FF2B5EF4-FFF2-40B4-BE49-F238E27FC236}">
                  <a16:creationId xmlns:a16="http://schemas.microsoft.com/office/drawing/2014/main" id="{9674352A-849E-5344-B51D-9252889AD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675" y="1061298"/>
              <a:ext cx="641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出力</a:t>
              </a:r>
            </a:p>
          </p:txBody>
        </p:sp>
        <p:sp>
          <p:nvSpPr>
            <p:cNvPr id="59400" name="Line 8">
              <a:extLst>
                <a:ext uri="{FF2B5EF4-FFF2-40B4-BE49-F238E27FC236}">
                  <a16:creationId xmlns:a16="http://schemas.microsoft.com/office/drawing/2014/main" id="{391280FC-7259-7E4A-B953-AAC9C9B27C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275" y="2782148"/>
              <a:ext cx="5080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01" name="Line 9">
              <a:extLst>
                <a:ext uri="{FF2B5EF4-FFF2-40B4-BE49-F238E27FC236}">
                  <a16:creationId xmlns:a16="http://schemas.microsoft.com/office/drawing/2014/main" id="{891851BF-35A0-5B43-907A-4057E2F0EA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8750" y="1724873"/>
              <a:ext cx="0" cy="105727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02" name="Line 10">
              <a:extLst>
                <a:ext uri="{FF2B5EF4-FFF2-40B4-BE49-F238E27FC236}">
                  <a16:creationId xmlns:a16="http://schemas.microsoft.com/office/drawing/2014/main" id="{BB00A74D-D3A6-0041-9559-45DFA2FF3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8275" y="2777828"/>
              <a:ext cx="9842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03" name="Freeform 11">
              <a:extLst>
                <a:ext uri="{FF2B5EF4-FFF2-40B4-BE49-F238E27FC236}">
                  <a16:creationId xmlns:a16="http://schemas.microsoft.com/office/drawing/2014/main" id="{F95FFC64-4D1B-B04F-BD85-4F8E09D8C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800" y="1912198"/>
              <a:ext cx="1296988" cy="125412"/>
            </a:xfrm>
            <a:custGeom>
              <a:avLst/>
              <a:gdLst>
                <a:gd name="T0" fmla="*/ 0 w 1246"/>
                <a:gd name="T1" fmla="*/ 0 h 118"/>
                <a:gd name="T2" fmla="*/ 2147483646 w 1246"/>
                <a:gd name="T3" fmla="*/ 0 h 118"/>
                <a:gd name="T4" fmla="*/ 2147483646 w 1246"/>
                <a:gd name="T5" fmla="*/ 2147483646 h 118"/>
                <a:gd name="T6" fmla="*/ 0 60000 65536"/>
                <a:gd name="T7" fmla="*/ 0 60000 65536"/>
                <a:gd name="T8" fmla="*/ 0 60000 65536"/>
                <a:gd name="T9" fmla="*/ 0 w 1246"/>
                <a:gd name="T10" fmla="*/ 0 h 118"/>
                <a:gd name="T11" fmla="*/ 1246 w 1246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6" h="118">
                  <a:moveTo>
                    <a:pt x="0" y="0"/>
                  </a:moveTo>
                  <a:lnTo>
                    <a:pt x="1073" y="0"/>
                  </a:lnTo>
                  <a:lnTo>
                    <a:pt x="1246" y="11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497" name="Line 12">
              <a:extLst>
                <a:ext uri="{FF2B5EF4-FFF2-40B4-BE49-F238E27FC236}">
                  <a16:creationId xmlns:a16="http://schemas.microsoft.com/office/drawing/2014/main" id="{5FB005A5-B4EF-8A42-A8C5-46945A448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725" y="2782148"/>
              <a:ext cx="1774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498" name="Line 13">
              <a:extLst>
                <a:ext uri="{FF2B5EF4-FFF2-40B4-BE49-F238E27FC236}">
                  <a16:creationId xmlns:a16="http://schemas.microsoft.com/office/drawing/2014/main" id="{7B16FC89-4703-C84B-B242-8606BEB67A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6688" y="1462935"/>
              <a:ext cx="0" cy="1319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499" name="Text Box 14">
              <a:extLst>
                <a:ext uri="{FF2B5EF4-FFF2-40B4-BE49-F238E27FC236}">
                  <a16:creationId xmlns:a16="http://schemas.microsoft.com/office/drawing/2014/main" id="{8E33C241-E1FB-9647-BC73-D4BF66E8A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3825" y="2734523"/>
              <a:ext cx="6429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sp>
          <p:nvSpPr>
            <p:cNvPr id="63500" name="Text Box 15">
              <a:extLst>
                <a:ext uri="{FF2B5EF4-FFF2-40B4-BE49-F238E27FC236}">
                  <a16:creationId xmlns:a16="http://schemas.microsoft.com/office/drawing/2014/main" id="{C37CFAD2-2731-834F-B8F2-7A56980B9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388" y="1194648"/>
              <a:ext cx="641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入力</a:t>
              </a:r>
            </a:p>
          </p:txBody>
        </p:sp>
        <p:sp>
          <p:nvSpPr>
            <p:cNvPr id="63501" name="Text Box 16">
              <a:extLst>
                <a:ext uri="{FF2B5EF4-FFF2-40B4-BE49-F238E27FC236}">
                  <a16:creationId xmlns:a16="http://schemas.microsoft.com/office/drawing/2014/main" id="{6F3A9602-30B7-C749-A233-51CAED9B4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283929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 sz="1800"/>
                <a:t>0</a:t>
              </a:r>
            </a:p>
          </p:txBody>
        </p:sp>
        <p:sp>
          <p:nvSpPr>
            <p:cNvPr id="63503" name="Line 18">
              <a:extLst>
                <a:ext uri="{FF2B5EF4-FFF2-40B4-BE49-F238E27FC236}">
                  <a16:creationId xmlns:a16="http://schemas.microsoft.com/office/drawing/2014/main" id="{78845694-6312-1643-BF9D-62A0BF8B9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9713" y="2790085"/>
              <a:ext cx="2492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4" name="Line 19">
              <a:extLst>
                <a:ext uri="{FF2B5EF4-FFF2-40B4-BE49-F238E27FC236}">
                  <a16:creationId xmlns:a16="http://schemas.microsoft.com/office/drawing/2014/main" id="{1828818E-3EAF-0C44-8850-EB1DC6E82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5950" y="1375623"/>
              <a:ext cx="0" cy="1403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12" name="Freeform 20">
              <a:extLst>
                <a:ext uri="{FF2B5EF4-FFF2-40B4-BE49-F238E27FC236}">
                  <a16:creationId xmlns:a16="http://schemas.microsoft.com/office/drawing/2014/main" id="{A29BCEF8-A1C8-4A4D-A764-BD2C462C8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613" y="2778973"/>
              <a:ext cx="401637" cy="1587"/>
            </a:xfrm>
            <a:custGeom>
              <a:avLst/>
              <a:gdLst>
                <a:gd name="T0" fmla="*/ 0 w 253"/>
                <a:gd name="T1" fmla="*/ 0 h 1"/>
                <a:gd name="T2" fmla="*/ 2147483646 w 253"/>
                <a:gd name="T3" fmla="*/ 0 h 1"/>
                <a:gd name="T4" fmla="*/ 0 60000 65536"/>
                <a:gd name="T5" fmla="*/ 0 60000 65536"/>
                <a:gd name="T6" fmla="*/ 0 w 253"/>
                <a:gd name="T7" fmla="*/ 0 h 1"/>
                <a:gd name="T8" fmla="*/ 253 w 25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3" h="1">
                  <a:moveTo>
                    <a:pt x="0" y="0"/>
                  </a:moveTo>
                  <a:cubicBezTo>
                    <a:pt x="105" y="0"/>
                    <a:pt x="211" y="0"/>
                    <a:pt x="253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13" name="Freeform 21">
              <a:extLst>
                <a:ext uri="{FF2B5EF4-FFF2-40B4-BE49-F238E27FC236}">
                  <a16:creationId xmlns:a16="http://schemas.microsoft.com/office/drawing/2014/main" id="{EAF3F0F6-4B4C-ED4B-B3A3-74FDD551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38" y="1775673"/>
              <a:ext cx="1801812" cy="1231900"/>
            </a:xfrm>
            <a:custGeom>
              <a:avLst/>
              <a:gdLst>
                <a:gd name="T0" fmla="*/ 0 w 1893"/>
                <a:gd name="T1" fmla="*/ 2147483646 h 776"/>
                <a:gd name="T2" fmla="*/ 2147483646 w 1893"/>
                <a:gd name="T3" fmla="*/ 2147483646 h 776"/>
                <a:gd name="T4" fmla="*/ 2147483646 w 1893"/>
                <a:gd name="T5" fmla="*/ 2147483646 h 776"/>
                <a:gd name="T6" fmla="*/ 2147483646 w 1893"/>
                <a:gd name="T7" fmla="*/ 2147483646 h 776"/>
                <a:gd name="T8" fmla="*/ 2147483646 w 1893"/>
                <a:gd name="T9" fmla="*/ 2147483646 h 776"/>
                <a:gd name="T10" fmla="*/ 2147483646 w 1893"/>
                <a:gd name="T11" fmla="*/ 2147483646 h 776"/>
                <a:gd name="T12" fmla="*/ 2147483646 w 1893"/>
                <a:gd name="T13" fmla="*/ 2147483646 h 776"/>
                <a:gd name="T14" fmla="*/ 2147483646 w 1893"/>
                <a:gd name="T15" fmla="*/ 2147483646 h 776"/>
                <a:gd name="T16" fmla="*/ 2147483646 w 1893"/>
                <a:gd name="T17" fmla="*/ 2147483646 h 776"/>
                <a:gd name="T18" fmla="*/ 2147483646 w 1893"/>
                <a:gd name="T19" fmla="*/ 2147483646 h 776"/>
                <a:gd name="T20" fmla="*/ 2147483646 w 1893"/>
                <a:gd name="T21" fmla="*/ 2147483646 h 776"/>
                <a:gd name="T22" fmla="*/ 2147483646 w 1893"/>
                <a:gd name="T23" fmla="*/ 2147483646 h 776"/>
                <a:gd name="T24" fmla="*/ 2147483646 w 1893"/>
                <a:gd name="T25" fmla="*/ 2147483646 h 776"/>
                <a:gd name="T26" fmla="*/ 2147483646 w 1893"/>
                <a:gd name="T27" fmla="*/ 2147483646 h 776"/>
                <a:gd name="T28" fmla="*/ 2147483646 w 1893"/>
                <a:gd name="T29" fmla="*/ 2147483646 h 776"/>
                <a:gd name="T30" fmla="*/ 2147483646 w 1893"/>
                <a:gd name="T31" fmla="*/ 2147483646 h 776"/>
                <a:gd name="T32" fmla="*/ 2147483646 w 1893"/>
                <a:gd name="T33" fmla="*/ 2147483646 h 776"/>
                <a:gd name="T34" fmla="*/ 2147483646 w 1893"/>
                <a:gd name="T35" fmla="*/ 2147483646 h 776"/>
                <a:gd name="T36" fmla="*/ 2147483646 w 1893"/>
                <a:gd name="T37" fmla="*/ 2147483646 h 776"/>
                <a:gd name="T38" fmla="*/ 2147483646 w 1893"/>
                <a:gd name="T39" fmla="*/ 2147483646 h 776"/>
                <a:gd name="T40" fmla="*/ 2147483646 w 1893"/>
                <a:gd name="T41" fmla="*/ 2147483646 h 7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3"/>
                <a:gd name="T64" fmla="*/ 0 h 776"/>
                <a:gd name="T65" fmla="*/ 1893 w 1893"/>
                <a:gd name="T66" fmla="*/ 776 h 7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3" h="776">
                  <a:moveTo>
                    <a:pt x="0" y="632"/>
                  </a:moveTo>
                  <a:cubicBezTo>
                    <a:pt x="56" y="630"/>
                    <a:pt x="112" y="629"/>
                    <a:pt x="157" y="616"/>
                  </a:cubicBezTo>
                  <a:cubicBezTo>
                    <a:pt x="202" y="603"/>
                    <a:pt x="240" y="577"/>
                    <a:pt x="268" y="553"/>
                  </a:cubicBezTo>
                  <a:cubicBezTo>
                    <a:pt x="296" y="529"/>
                    <a:pt x="293" y="529"/>
                    <a:pt x="323" y="474"/>
                  </a:cubicBezTo>
                  <a:cubicBezTo>
                    <a:pt x="353" y="419"/>
                    <a:pt x="415" y="293"/>
                    <a:pt x="449" y="222"/>
                  </a:cubicBezTo>
                  <a:cubicBezTo>
                    <a:pt x="483" y="151"/>
                    <a:pt x="496" y="85"/>
                    <a:pt x="528" y="48"/>
                  </a:cubicBezTo>
                  <a:cubicBezTo>
                    <a:pt x="560" y="11"/>
                    <a:pt x="601" y="2"/>
                    <a:pt x="639" y="1"/>
                  </a:cubicBezTo>
                  <a:cubicBezTo>
                    <a:pt x="677" y="0"/>
                    <a:pt x="730" y="12"/>
                    <a:pt x="757" y="40"/>
                  </a:cubicBezTo>
                  <a:cubicBezTo>
                    <a:pt x="784" y="68"/>
                    <a:pt x="788" y="113"/>
                    <a:pt x="804" y="167"/>
                  </a:cubicBezTo>
                  <a:cubicBezTo>
                    <a:pt x="820" y="221"/>
                    <a:pt x="838" y="296"/>
                    <a:pt x="852" y="364"/>
                  </a:cubicBezTo>
                  <a:cubicBezTo>
                    <a:pt x="866" y="432"/>
                    <a:pt x="878" y="514"/>
                    <a:pt x="891" y="577"/>
                  </a:cubicBezTo>
                  <a:cubicBezTo>
                    <a:pt x="904" y="640"/>
                    <a:pt x="909" y="710"/>
                    <a:pt x="931" y="743"/>
                  </a:cubicBezTo>
                  <a:cubicBezTo>
                    <a:pt x="953" y="776"/>
                    <a:pt x="984" y="775"/>
                    <a:pt x="1025" y="774"/>
                  </a:cubicBezTo>
                  <a:cubicBezTo>
                    <a:pt x="1066" y="773"/>
                    <a:pt x="1138" y="756"/>
                    <a:pt x="1175" y="735"/>
                  </a:cubicBezTo>
                  <a:cubicBezTo>
                    <a:pt x="1212" y="714"/>
                    <a:pt x="1221" y="677"/>
                    <a:pt x="1246" y="648"/>
                  </a:cubicBezTo>
                  <a:cubicBezTo>
                    <a:pt x="1271" y="619"/>
                    <a:pt x="1296" y="582"/>
                    <a:pt x="1325" y="561"/>
                  </a:cubicBezTo>
                  <a:cubicBezTo>
                    <a:pt x="1354" y="540"/>
                    <a:pt x="1386" y="525"/>
                    <a:pt x="1420" y="522"/>
                  </a:cubicBezTo>
                  <a:cubicBezTo>
                    <a:pt x="1454" y="519"/>
                    <a:pt x="1495" y="533"/>
                    <a:pt x="1530" y="545"/>
                  </a:cubicBezTo>
                  <a:cubicBezTo>
                    <a:pt x="1565" y="557"/>
                    <a:pt x="1586" y="583"/>
                    <a:pt x="1633" y="593"/>
                  </a:cubicBezTo>
                  <a:cubicBezTo>
                    <a:pt x="1680" y="603"/>
                    <a:pt x="1771" y="607"/>
                    <a:pt x="1814" y="608"/>
                  </a:cubicBezTo>
                  <a:cubicBezTo>
                    <a:pt x="1857" y="609"/>
                    <a:pt x="1875" y="603"/>
                    <a:pt x="1893" y="60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14" name="Freeform 22">
              <a:extLst>
                <a:ext uri="{FF2B5EF4-FFF2-40B4-BE49-F238E27FC236}">
                  <a16:creationId xmlns:a16="http://schemas.microsoft.com/office/drawing/2014/main" id="{17597FE4-5BF6-534A-9B3B-79E1846DC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1939185"/>
              <a:ext cx="1577975" cy="125413"/>
            </a:xfrm>
            <a:custGeom>
              <a:avLst/>
              <a:gdLst>
                <a:gd name="T0" fmla="*/ 0 w 994"/>
                <a:gd name="T1" fmla="*/ 2147483646 h 79"/>
                <a:gd name="T2" fmla="*/ 2147483646 w 994"/>
                <a:gd name="T3" fmla="*/ 0 h 79"/>
                <a:gd name="T4" fmla="*/ 2147483646 w 994"/>
                <a:gd name="T5" fmla="*/ 0 h 79"/>
                <a:gd name="T6" fmla="*/ 0 60000 65536"/>
                <a:gd name="T7" fmla="*/ 0 60000 65536"/>
                <a:gd name="T8" fmla="*/ 0 60000 65536"/>
                <a:gd name="T9" fmla="*/ 0 w 994"/>
                <a:gd name="T10" fmla="*/ 0 h 79"/>
                <a:gd name="T11" fmla="*/ 994 w 994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4" h="79">
                  <a:moveTo>
                    <a:pt x="0" y="79"/>
                  </a:moveTo>
                  <a:lnTo>
                    <a:pt x="261" y="0"/>
                  </a:lnTo>
                  <a:lnTo>
                    <a:pt x="99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8" name="Text Box 23">
              <a:extLst>
                <a:ext uri="{FF2B5EF4-FFF2-40B4-BE49-F238E27FC236}">
                  <a16:creationId xmlns:a16="http://schemas.microsoft.com/office/drawing/2014/main" id="{517F2466-AC92-A24B-AFA5-2068630DF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7163" y="2675785"/>
              <a:ext cx="64293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graphicFrame>
          <p:nvGraphicFramePr>
            <p:cNvPr id="59416" name="Object 24">
              <a:extLst>
                <a:ext uri="{FF2B5EF4-FFF2-40B4-BE49-F238E27FC236}">
                  <a16:creationId xmlns:a16="http://schemas.microsoft.com/office/drawing/2014/main" id="{DE946673-66A7-0346-BB79-33085F8E4F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2555052"/>
                </p:ext>
              </p:extLst>
            </p:nvPr>
          </p:nvGraphicFramePr>
          <p:xfrm>
            <a:off x="1172369" y="3254000"/>
            <a:ext cx="13081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0137100" imgH="7899400" progId="Equation.DSMT4">
                    <p:embed/>
                  </p:oleObj>
                </mc:Choice>
                <mc:Fallback>
                  <p:oleObj name="Equation" r:id="rId3" imgW="30137100" imgH="7899400" progId="Equation.DSMT4">
                    <p:embed/>
                    <p:pic>
                      <p:nvPicPr>
                        <p:cNvPr id="59416" name="Object 24">
                          <a:extLst>
                            <a:ext uri="{FF2B5EF4-FFF2-40B4-BE49-F238E27FC236}">
                              <a16:creationId xmlns:a16="http://schemas.microsoft.com/office/drawing/2014/main" id="{DE946673-66A7-0346-BB79-33085F8E4F3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2369" y="3254000"/>
                          <a:ext cx="13081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16" name="Text Box 26">
              <a:extLst>
                <a:ext uri="{FF2B5EF4-FFF2-40B4-BE49-F238E27FC236}">
                  <a16:creationId xmlns:a16="http://schemas.microsoft.com/office/drawing/2014/main" id="{166E99E4-F28C-9A49-8DAC-63059A020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1000" y="1935271"/>
              <a:ext cx="14033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C00000"/>
                  </a:solidFill>
                </a:rPr>
                <a:t>重み関数</a:t>
              </a:r>
            </a:p>
          </p:txBody>
        </p:sp>
        <p:grpSp>
          <p:nvGrpSpPr>
            <p:cNvPr id="3" name="Group 28">
              <a:extLst>
                <a:ext uri="{FF2B5EF4-FFF2-40B4-BE49-F238E27FC236}">
                  <a16:creationId xmlns:a16="http://schemas.microsoft.com/office/drawing/2014/main" id="{C8056B45-203B-B94F-876E-2A077E04E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3407" y="3193675"/>
              <a:ext cx="3952875" cy="457200"/>
              <a:chOff x="2895" y="2164"/>
              <a:chExt cx="2490" cy="288"/>
            </a:xfrm>
          </p:grpSpPr>
          <p:graphicFrame>
            <p:nvGraphicFramePr>
              <p:cNvPr id="63514" name="Object 29">
                <a:extLst>
                  <a:ext uri="{FF2B5EF4-FFF2-40B4-BE49-F238E27FC236}">
                    <a16:creationId xmlns:a16="http://schemas.microsoft.com/office/drawing/2014/main" id="{5698E9CE-D090-DC4F-A002-F1496F5A54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89" y="2180"/>
              <a:ext cx="896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32766000" imgH="7899400" progId="Equation.DSMT4">
                      <p:embed/>
                    </p:oleObj>
                  </mc:Choice>
                  <mc:Fallback>
                    <p:oleObj name="Equation" r:id="rId5" imgW="32766000" imgH="7899400" progId="Equation.DSMT4">
                      <p:embed/>
                      <p:pic>
                        <p:nvPicPr>
                          <p:cNvPr id="63514" name="Object 29">
                            <a:extLst>
                              <a:ext uri="{FF2B5EF4-FFF2-40B4-BE49-F238E27FC236}">
                                <a16:creationId xmlns:a16="http://schemas.microsoft.com/office/drawing/2014/main" id="{5698E9CE-D090-DC4F-A002-F1496F5A541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89" y="2180"/>
                            <a:ext cx="896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515" name="Text Box 30">
                <a:extLst>
                  <a:ext uri="{FF2B5EF4-FFF2-40B4-BE49-F238E27FC236}">
                    <a16:creationId xmlns:a16="http://schemas.microsoft.com/office/drawing/2014/main" id="{94E7CDED-976E-F844-9769-3205D94E5A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" y="2164"/>
                <a:ext cx="165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r>
                  <a:rPr lang="ja-JP" altLang="en-US">
                    <a:solidFill>
                      <a:srgbClr val="C00000"/>
                    </a:solidFill>
                  </a:rPr>
                  <a:t>インパルス応答</a:t>
                </a:r>
                <a:r>
                  <a:rPr lang="ja-JP" altLang="en-US"/>
                  <a:t>：</a:t>
                </a:r>
              </a:p>
            </p:txBody>
          </p:sp>
        </p:grpSp>
      </p:grpSp>
      <p:sp>
        <p:nvSpPr>
          <p:cNvPr id="34" name="Rectangle 54">
            <a:extLst>
              <a:ext uri="{FF2B5EF4-FFF2-40B4-BE49-F238E27FC236}">
                <a16:creationId xmlns:a16="http://schemas.microsoft.com/office/drawing/2014/main" id="{3EAF74DB-E9C2-B545-88B0-E2DDE5F1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5134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>
                <a:solidFill>
                  <a:srgbClr val="7030A0"/>
                </a:solidFill>
              </a:rPr>
              <a:t>モデリングの基本的考え方（補足）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D64C372F-F5B7-454C-B0FB-6F55F93C9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4698506"/>
            <a:ext cx="115093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 sz="1800"/>
              <a:t>制御対象</a:t>
            </a: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789FC006-AE86-8D4E-A747-5C823277B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7513" y="5012831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D9A990E-0BFA-C44E-BCDE-504736447828}"/>
              </a:ext>
            </a:extLst>
          </p:cNvPr>
          <p:cNvGrpSpPr/>
          <p:nvPr/>
        </p:nvGrpSpPr>
        <p:grpSpPr>
          <a:xfrm>
            <a:off x="847725" y="4103194"/>
            <a:ext cx="2459038" cy="2415126"/>
            <a:chOff x="847725" y="4103194"/>
            <a:chExt cx="2459038" cy="2415126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273CBA0-0220-AB47-A1AE-AC44666F15A8}"/>
                </a:ext>
              </a:extLst>
            </p:cNvPr>
            <p:cNvSpPr/>
            <p:nvPr/>
          </p:nvSpPr>
          <p:spPr>
            <a:xfrm>
              <a:off x="1443833" y="4639769"/>
              <a:ext cx="138112" cy="10541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Line 5">
              <a:extLst>
                <a:ext uri="{FF2B5EF4-FFF2-40B4-BE49-F238E27FC236}">
                  <a16:creationId xmlns:a16="http://schemas.microsoft.com/office/drawing/2014/main" id="{B60A763D-FD54-8F47-A662-68949ACFA4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5550" y="5012831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03C408BE-D228-D04A-95E7-3E18145ED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275" y="5690694"/>
              <a:ext cx="508000" cy="0"/>
            </a:xfrm>
            <a:prstGeom prst="line">
              <a:avLst/>
            </a:prstGeom>
            <a:noFill/>
            <a:ln w="508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10">
              <a:extLst>
                <a:ext uri="{FF2B5EF4-FFF2-40B4-BE49-F238E27FC236}">
                  <a16:creationId xmlns:a16="http://schemas.microsoft.com/office/drawing/2014/main" id="{8DE73182-87BE-C04F-9B83-9EBB43538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1559" y="5687519"/>
              <a:ext cx="815975" cy="6350"/>
            </a:xfrm>
            <a:prstGeom prst="line">
              <a:avLst/>
            </a:prstGeom>
            <a:noFill/>
            <a:ln w="508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5EBABD57-C0C6-1644-BB55-256A892B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800" y="4820744"/>
              <a:ext cx="1296988" cy="125412"/>
            </a:xfrm>
            <a:custGeom>
              <a:avLst/>
              <a:gdLst>
                <a:gd name="T0" fmla="*/ 0 w 1246"/>
                <a:gd name="T1" fmla="*/ 0 h 118"/>
                <a:gd name="T2" fmla="*/ 2147483646 w 1246"/>
                <a:gd name="T3" fmla="*/ 0 h 118"/>
                <a:gd name="T4" fmla="*/ 2147483646 w 1246"/>
                <a:gd name="T5" fmla="*/ 2147483646 h 118"/>
                <a:gd name="T6" fmla="*/ 0 60000 65536"/>
                <a:gd name="T7" fmla="*/ 0 60000 65536"/>
                <a:gd name="T8" fmla="*/ 0 60000 65536"/>
                <a:gd name="T9" fmla="*/ 0 w 1246"/>
                <a:gd name="T10" fmla="*/ 0 h 118"/>
                <a:gd name="T11" fmla="*/ 1246 w 1246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6" h="118">
                  <a:moveTo>
                    <a:pt x="0" y="0"/>
                  </a:moveTo>
                  <a:lnTo>
                    <a:pt x="1073" y="0"/>
                  </a:lnTo>
                  <a:lnTo>
                    <a:pt x="1246" y="11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Line 12">
              <a:extLst>
                <a:ext uri="{FF2B5EF4-FFF2-40B4-BE49-F238E27FC236}">
                  <a16:creationId xmlns:a16="http://schemas.microsoft.com/office/drawing/2014/main" id="{5893BC48-2E82-4A43-BF02-B622B2D38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725" y="5690694"/>
              <a:ext cx="1774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Line 13">
              <a:extLst>
                <a:ext uri="{FF2B5EF4-FFF2-40B4-BE49-F238E27FC236}">
                  <a16:creationId xmlns:a16="http://schemas.microsoft.com/office/drawing/2014/main" id="{F8AC747D-6F00-4B49-813E-A3D7A5C6B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6688" y="4371481"/>
              <a:ext cx="0" cy="1319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 Box 14">
              <a:extLst>
                <a:ext uri="{FF2B5EF4-FFF2-40B4-BE49-F238E27FC236}">
                  <a16:creationId xmlns:a16="http://schemas.microsoft.com/office/drawing/2014/main" id="{AF5D581A-FB5D-B243-9DCD-ED3D86178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3825" y="5643069"/>
              <a:ext cx="6429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sp>
          <p:nvSpPr>
            <p:cNvPr id="47" name="Text Box 15">
              <a:extLst>
                <a:ext uri="{FF2B5EF4-FFF2-40B4-BE49-F238E27FC236}">
                  <a16:creationId xmlns:a16="http://schemas.microsoft.com/office/drawing/2014/main" id="{4029F64F-9C14-024D-A1B5-07338DC0A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388" y="4103194"/>
              <a:ext cx="641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入力</a:t>
              </a:r>
            </a:p>
          </p:txBody>
        </p:sp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ED38ED9-275D-4C41-81AE-2037180C5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5747844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 sz="1800"/>
                <a:t>0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F11F8DED-551C-5740-8662-51DDD606C2DD}"/>
                </a:ext>
              </a:extLst>
            </p:cNvPr>
            <p:cNvSpPr/>
            <p:nvPr/>
          </p:nvSpPr>
          <p:spPr>
            <a:xfrm>
              <a:off x="1443833" y="5698155"/>
              <a:ext cx="130967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B688FB1B-590E-D04E-9385-637372A06749}"/>
                    </a:ext>
                  </a:extLst>
                </p:cNvPr>
                <p:cNvSpPr txBox="1"/>
                <p:nvPr/>
              </p:nvSpPr>
              <p:spPr>
                <a:xfrm>
                  <a:off x="1029016" y="6148988"/>
                  <a:ext cx="1583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kumimoji="1" lang="en-US" altLang="ja-JP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r>
                    <a:rPr kumimoji="1" lang="en-US" altLang="ja-JP" dirty="0">
                      <a:solidFill>
                        <a:srgbClr val="7030A0"/>
                      </a:solidFill>
                    </a:rPr>
                    <a:t>(</a:t>
                  </a:r>
                  <a:r>
                    <a:rPr kumimoji="1" lang="en-US" altLang="ja-JP" i="1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kumimoji="1" lang="en-US" altLang="ja-JP" dirty="0">
                      <a:solidFill>
                        <a:srgbClr val="7030A0"/>
                      </a:solidFill>
                    </a:rPr>
                    <a:t>)</a:t>
                  </a:r>
                  <a:endParaRPr kumimoji="1" lang="ja-JP" altLang="en-US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B688FB1B-590E-D04E-9385-637372A067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016" y="6148988"/>
                  <a:ext cx="1583703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3968" t="-23333" r="-10317" b="-5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96F53C0-9E09-C349-B4AC-DD2E829B4E8F}"/>
              </a:ext>
            </a:extLst>
          </p:cNvPr>
          <p:cNvGrpSpPr/>
          <p:nvPr/>
        </p:nvGrpSpPr>
        <p:grpSpPr>
          <a:xfrm>
            <a:off x="4312445" y="3969844"/>
            <a:ext cx="4353679" cy="2568485"/>
            <a:chOff x="4312445" y="3969844"/>
            <a:chExt cx="4353679" cy="2568485"/>
          </a:xfrm>
        </p:grpSpPr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25ED3498-953A-4048-AE98-599158023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675" y="3969844"/>
              <a:ext cx="641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出力</a:t>
              </a:r>
            </a:p>
          </p:txBody>
        </p:sp>
        <p:sp>
          <p:nvSpPr>
            <p:cNvPr id="49" name="Line 18">
              <a:extLst>
                <a:ext uri="{FF2B5EF4-FFF2-40B4-BE49-F238E27FC236}">
                  <a16:creationId xmlns:a16="http://schemas.microsoft.com/office/drawing/2014/main" id="{B97B07B2-172D-8341-9BB2-9DB984041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9713" y="5698631"/>
              <a:ext cx="2492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Line 19">
              <a:extLst>
                <a:ext uri="{FF2B5EF4-FFF2-40B4-BE49-F238E27FC236}">
                  <a16:creationId xmlns:a16="http://schemas.microsoft.com/office/drawing/2014/main" id="{4F963F0B-6FB3-E74F-BA1C-70E9CCB65C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5950" y="4284169"/>
              <a:ext cx="0" cy="1403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DEE97AEF-F3E9-9642-88E8-5261B6124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613" y="5687519"/>
              <a:ext cx="401637" cy="1587"/>
            </a:xfrm>
            <a:custGeom>
              <a:avLst/>
              <a:gdLst>
                <a:gd name="T0" fmla="*/ 0 w 253"/>
                <a:gd name="T1" fmla="*/ 0 h 1"/>
                <a:gd name="T2" fmla="*/ 2147483646 w 253"/>
                <a:gd name="T3" fmla="*/ 0 h 1"/>
                <a:gd name="T4" fmla="*/ 0 60000 65536"/>
                <a:gd name="T5" fmla="*/ 0 60000 65536"/>
                <a:gd name="T6" fmla="*/ 0 w 253"/>
                <a:gd name="T7" fmla="*/ 0 h 1"/>
                <a:gd name="T8" fmla="*/ 253 w 25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3" h="1">
                  <a:moveTo>
                    <a:pt x="0" y="0"/>
                  </a:moveTo>
                  <a:cubicBezTo>
                    <a:pt x="105" y="0"/>
                    <a:pt x="211" y="0"/>
                    <a:pt x="253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83334458-D215-FD49-9568-54758DA0C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38" y="4684219"/>
              <a:ext cx="1801812" cy="1231900"/>
            </a:xfrm>
            <a:custGeom>
              <a:avLst/>
              <a:gdLst>
                <a:gd name="T0" fmla="*/ 0 w 1893"/>
                <a:gd name="T1" fmla="*/ 2147483646 h 776"/>
                <a:gd name="T2" fmla="*/ 2147483646 w 1893"/>
                <a:gd name="T3" fmla="*/ 2147483646 h 776"/>
                <a:gd name="T4" fmla="*/ 2147483646 w 1893"/>
                <a:gd name="T5" fmla="*/ 2147483646 h 776"/>
                <a:gd name="T6" fmla="*/ 2147483646 w 1893"/>
                <a:gd name="T7" fmla="*/ 2147483646 h 776"/>
                <a:gd name="T8" fmla="*/ 2147483646 w 1893"/>
                <a:gd name="T9" fmla="*/ 2147483646 h 776"/>
                <a:gd name="T10" fmla="*/ 2147483646 w 1893"/>
                <a:gd name="T11" fmla="*/ 2147483646 h 776"/>
                <a:gd name="T12" fmla="*/ 2147483646 w 1893"/>
                <a:gd name="T13" fmla="*/ 2147483646 h 776"/>
                <a:gd name="T14" fmla="*/ 2147483646 w 1893"/>
                <a:gd name="T15" fmla="*/ 2147483646 h 776"/>
                <a:gd name="T16" fmla="*/ 2147483646 w 1893"/>
                <a:gd name="T17" fmla="*/ 2147483646 h 776"/>
                <a:gd name="T18" fmla="*/ 2147483646 w 1893"/>
                <a:gd name="T19" fmla="*/ 2147483646 h 776"/>
                <a:gd name="T20" fmla="*/ 2147483646 w 1893"/>
                <a:gd name="T21" fmla="*/ 2147483646 h 776"/>
                <a:gd name="T22" fmla="*/ 2147483646 w 1893"/>
                <a:gd name="T23" fmla="*/ 2147483646 h 776"/>
                <a:gd name="T24" fmla="*/ 2147483646 w 1893"/>
                <a:gd name="T25" fmla="*/ 2147483646 h 776"/>
                <a:gd name="T26" fmla="*/ 2147483646 w 1893"/>
                <a:gd name="T27" fmla="*/ 2147483646 h 776"/>
                <a:gd name="T28" fmla="*/ 2147483646 w 1893"/>
                <a:gd name="T29" fmla="*/ 2147483646 h 776"/>
                <a:gd name="T30" fmla="*/ 2147483646 w 1893"/>
                <a:gd name="T31" fmla="*/ 2147483646 h 776"/>
                <a:gd name="T32" fmla="*/ 2147483646 w 1893"/>
                <a:gd name="T33" fmla="*/ 2147483646 h 776"/>
                <a:gd name="T34" fmla="*/ 2147483646 w 1893"/>
                <a:gd name="T35" fmla="*/ 2147483646 h 776"/>
                <a:gd name="T36" fmla="*/ 2147483646 w 1893"/>
                <a:gd name="T37" fmla="*/ 2147483646 h 776"/>
                <a:gd name="T38" fmla="*/ 2147483646 w 1893"/>
                <a:gd name="T39" fmla="*/ 2147483646 h 776"/>
                <a:gd name="T40" fmla="*/ 2147483646 w 1893"/>
                <a:gd name="T41" fmla="*/ 2147483646 h 7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3"/>
                <a:gd name="T64" fmla="*/ 0 h 776"/>
                <a:gd name="T65" fmla="*/ 1893 w 1893"/>
                <a:gd name="T66" fmla="*/ 776 h 7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3" h="776">
                  <a:moveTo>
                    <a:pt x="0" y="632"/>
                  </a:moveTo>
                  <a:cubicBezTo>
                    <a:pt x="56" y="630"/>
                    <a:pt x="112" y="629"/>
                    <a:pt x="157" y="616"/>
                  </a:cubicBezTo>
                  <a:cubicBezTo>
                    <a:pt x="202" y="603"/>
                    <a:pt x="240" y="577"/>
                    <a:pt x="268" y="553"/>
                  </a:cubicBezTo>
                  <a:cubicBezTo>
                    <a:pt x="296" y="529"/>
                    <a:pt x="293" y="529"/>
                    <a:pt x="323" y="474"/>
                  </a:cubicBezTo>
                  <a:cubicBezTo>
                    <a:pt x="353" y="419"/>
                    <a:pt x="415" y="293"/>
                    <a:pt x="449" y="222"/>
                  </a:cubicBezTo>
                  <a:cubicBezTo>
                    <a:pt x="483" y="151"/>
                    <a:pt x="496" y="85"/>
                    <a:pt x="528" y="48"/>
                  </a:cubicBezTo>
                  <a:cubicBezTo>
                    <a:pt x="560" y="11"/>
                    <a:pt x="601" y="2"/>
                    <a:pt x="639" y="1"/>
                  </a:cubicBezTo>
                  <a:cubicBezTo>
                    <a:pt x="677" y="0"/>
                    <a:pt x="730" y="12"/>
                    <a:pt x="757" y="40"/>
                  </a:cubicBezTo>
                  <a:cubicBezTo>
                    <a:pt x="784" y="68"/>
                    <a:pt x="788" y="113"/>
                    <a:pt x="804" y="167"/>
                  </a:cubicBezTo>
                  <a:cubicBezTo>
                    <a:pt x="820" y="221"/>
                    <a:pt x="838" y="296"/>
                    <a:pt x="852" y="364"/>
                  </a:cubicBezTo>
                  <a:cubicBezTo>
                    <a:pt x="866" y="432"/>
                    <a:pt x="878" y="514"/>
                    <a:pt x="891" y="577"/>
                  </a:cubicBezTo>
                  <a:cubicBezTo>
                    <a:pt x="904" y="640"/>
                    <a:pt x="909" y="710"/>
                    <a:pt x="931" y="743"/>
                  </a:cubicBezTo>
                  <a:cubicBezTo>
                    <a:pt x="953" y="776"/>
                    <a:pt x="984" y="775"/>
                    <a:pt x="1025" y="774"/>
                  </a:cubicBezTo>
                  <a:cubicBezTo>
                    <a:pt x="1066" y="773"/>
                    <a:pt x="1138" y="756"/>
                    <a:pt x="1175" y="735"/>
                  </a:cubicBezTo>
                  <a:cubicBezTo>
                    <a:pt x="1212" y="714"/>
                    <a:pt x="1221" y="677"/>
                    <a:pt x="1246" y="648"/>
                  </a:cubicBezTo>
                  <a:cubicBezTo>
                    <a:pt x="1271" y="619"/>
                    <a:pt x="1296" y="582"/>
                    <a:pt x="1325" y="561"/>
                  </a:cubicBezTo>
                  <a:cubicBezTo>
                    <a:pt x="1354" y="540"/>
                    <a:pt x="1386" y="525"/>
                    <a:pt x="1420" y="522"/>
                  </a:cubicBezTo>
                  <a:cubicBezTo>
                    <a:pt x="1454" y="519"/>
                    <a:pt x="1495" y="533"/>
                    <a:pt x="1530" y="545"/>
                  </a:cubicBezTo>
                  <a:cubicBezTo>
                    <a:pt x="1565" y="557"/>
                    <a:pt x="1586" y="583"/>
                    <a:pt x="1633" y="593"/>
                  </a:cubicBezTo>
                  <a:cubicBezTo>
                    <a:pt x="1680" y="603"/>
                    <a:pt x="1771" y="607"/>
                    <a:pt x="1814" y="608"/>
                  </a:cubicBezTo>
                  <a:cubicBezTo>
                    <a:pt x="1857" y="609"/>
                    <a:pt x="1875" y="603"/>
                    <a:pt x="1893" y="60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31030950-17A7-6042-8385-C674699B0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4847731"/>
              <a:ext cx="1577975" cy="125413"/>
            </a:xfrm>
            <a:custGeom>
              <a:avLst/>
              <a:gdLst>
                <a:gd name="T0" fmla="*/ 0 w 994"/>
                <a:gd name="T1" fmla="*/ 2147483646 h 79"/>
                <a:gd name="T2" fmla="*/ 2147483646 w 994"/>
                <a:gd name="T3" fmla="*/ 0 h 79"/>
                <a:gd name="T4" fmla="*/ 2147483646 w 994"/>
                <a:gd name="T5" fmla="*/ 0 h 79"/>
                <a:gd name="T6" fmla="*/ 0 60000 65536"/>
                <a:gd name="T7" fmla="*/ 0 60000 65536"/>
                <a:gd name="T8" fmla="*/ 0 60000 65536"/>
                <a:gd name="T9" fmla="*/ 0 w 994"/>
                <a:gd name="T10" fmla="*/ 0 h 79"/>
                <a:gd name="T11" fmla="*/ 994 w 994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4" h="79">
                  <a:moveTo>
                    <a:pt x="0" y="79"/>
                  </a:moveTo>
                  <a:lnTo>
                    <a:pt x="261" y="0"/>
                  </a:lnTo>
                  <a:lnTo>
                    <a:pt x="99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Text Box 23">
              <a:extLst>
                <a:ext uri="{FF2B5EF4-FFF2-40B4-BE49-F238E27FC236}">
                  <a16:creationId xmlns:a16="http://schemas.microsoft.com/office/drawing/2014/main" id="{D667EDC2-0709-C445-AD23-9146E9D4F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7163" y="5584331"/>
              <a:ext cx="64293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sp>
          <p:nvSpPr>
            <p:cNvPr id="56" name="Text Box 26">
              <a:extLst>
                <a:ext uri="{FF2B5EF4-FFF2-40B4-BE49-F238E27FC236}">
                  <a16:creationId xmlns:a16="http://schemas.microsoft.com/office/drawing/2014/main" id="{9A9D9B2A-691A-594F-8168-F72B6EFB8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8612" y="4792780"/>
              <a:ext cx="15408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7030A0"/>
                  </a:solidFill>
                </a:rPr>
                <a:t>重み関数</a:t>
              </a:r>
              <a:r>
                <a:rPr lang="en-US" altLang="ja-JP" baseline="-25000" dirty="0">
                  <a:solidFill>
                    <a:srgbClr val="7030A0"/>
                  </a:solidFill>
                </a:rPr>
                <a:t>T</a:t>
              </a:r>
              <a:endParaRPr lang="ja-JP" altLang="en-US" baseline="-25000">
                <a:solidFill>
                  <a:srgbClr val="7030A0"/>
                </a:solidFill>
              </a:endParaRPr>
            </a:p>
          </p:txBody>
        </p:sp>
        <p:sp>
          <p:nvSpPr>
            <p:cNvPr id="59" name="Text Box 30">
              <a:extLst>
                <a:ext uri="{FF2B5EF4-FFF2-40B4-BE49-F238E27FC236}">
                  <a16:creationId xmlns:a16="http://schemas.microsoft.com/office/drawing/2014/main" id="{C579D22C-4049-DA4E-8AAF-C77B52C85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445" y="6076664"/>
              <a:ext cx="27719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7030A0"/>
                  </a:solidFill>
                </a:rPr>
                <a:t>インパルス応答</a:t>
              </a:r>
              <a:r>
                <a:rPr lang="en-US" altLang="ja-JP" baseline="-25000" dirty="0">
                  <a:solidFill>
                    <a:srgbClr val="7030A0"/>
                  </a:solidFill>
                </a:rPr>
                <a:t>T</a:t>
              </a:r>
              <a:r>
                <a:rPr lang="ja-JP" altLang="en-US">
                  <a:solidFill>
                    <a:srgbClr val="7030A0"/>
                  </a:solidFill>
                </a:rPr>
                <a:t>：</a:t>
              </a:r>
              <a:endParaRPr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9B9BC27A-36C3-AB43-A4EB-5D3E5AA295CA}"/>
                    </a:ext>
                  </a:extLst>
                </p:cNvPr>
                <p:cNvSpPr txBox="1"/>
                <p:nvPr/>
              </p:nvSpPr>
              <p:spPr>
                <a:xfrm>
                  <a:off x="6888201" y="6067633"/>
                  <a:ext cx="177792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kumimoji="1" lang="en-US" altLang="ja-JP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1"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kumimoji="1"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9B9BC27A-36C3-AB43-A4EB-5D3E5AA295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8201" y="6067633"/>
                  <a:ext cx="177792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128" r="-4965" b="-3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5B81F5-AA77-5F40-A9C9-7451A42D2E4E}"/>
              </a:ext>
            </a:extLst>
          </p:cNvPr>
          <p:cNvSpPr/>
          <p:nvPr/>
        </p:nvSpPr>
        <p:spPr>
          <a:xfrm>
            <a:off x="457200" y="3969844"/>
            <a:ext cx="8547100" cy="26722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2E6FA3-1679-9843-99A2-F649C125AE38}"/>
              </a:ext>
            </a:extLst>
          </p:cNvPr>
          <p:cNvSpPr txBox="1"/>
          <p:nvPr/>
        </p:nvSpPr>
        <p:spPr>
          <a:xfrm>
            <a:off x="3306763" y="3716594"/>
            <a:ext cx="10054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rgbClr val="C00000"/>
                </a:solidFill>
              </a:rPr>
              <a:t>近似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B8301DA7-4EA8-2041-8A63-D732ADCE2011}"/>
              </a:ext>
            </a:extLst>
          </p:cNvPr>
          <p:cNvCxnSpPr/>
          <p:nvPr/>
        </p:nvCxnSpPr>
        <p:spPr>
          <a:xfrm>
            <a:off x="2586921" y="5012830"/>
            <a:ext cx="4642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7520837-8B6F-1C40-BAB7-F3D860F85BD0}"/>
              </a:ext>
            </a:extLst>
          </p:cNvPr>
          <p:cNvGrpSpPr/>
          <p:nvPr/>
        </p:nvGrpSpPr>
        <p:grpSpPr>
          <a:xfrm>
            <a:off x="1092262" y="4468684"/>
            <a:ext cx="706391" cy="1583447"/>
            <a:chOff x="1092262" y="4468684"/>
            <a:chExt cx="706391" cy="1583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EE810E5-C5AE-454B-B9AA-87D423D6EF1F}"/>
                    </a:ext>
                  </a:extLst>
                </p:cNvPr>
                <p:cNvSpPr txBox="1"/>
                <p:nvPr/>
              </p:nvSpPr>
              <p:spPr>
                <a:xfrm>
                  <a:off x="1092262" y="4468684"/>
                  <a:ext cx="184025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160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EE810E5-C5AE-454B-B9AA-87D423D6E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262" y="4468684"/>
                  <a:ext cx="184025" cy="461024"/>
                </a:xfrm>
                <a:prstGeom prst="rect">
                  <a:avLst/>
                </a:prstGeom>
                <a:blipFill>
                  <a:blip r:embed="rId10"/>
                  <a:stretch>
                    <a:fillRect l="-13333" t="-2703" r="-20000" b="-108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14C260B-A3F2-E643-9023-89A4045EE022}"/>
                </a:ext>
              </a:extLst>
            </p:cNvPr>
            <p:cNvSpPr txBox="1"/>
            <p:nvPr/>
          </p:nvSpPr>
          <p:spPr>
            <a:xfrm>
              <a:off x="1500173" y="571357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kumimoji="1" lang="ja-JP" altLang="en-US" sz="16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0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CF232D6-826D-0045-945D-615BEB7C31B9}"/>
              </a:ext>
            </a:extLst>
          </p:cNvPr>
          <p:cNvSpPr/>
          <p:nvPr/>
        </p:nvSpPr>
        <p:spPr>
          <a:xfrm>
            <a:off x="544724" y="2115493"/>
            <a:ext cx="7193666" cy="4973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第０部　予告編</a:t>
            </a:r>
            <a:endParaRPr lang="en-US" altLang="ja-JP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ようこそ「制御工学の館」へ</a:t>
            </a:r>
            <a:endParaRPr lang="en-US" altLang="ja-JP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第一部　導入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「制御工学」（第１回目）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　第０話　制御とは？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「制御工学」（第２回目）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　第１話　モデルって？ー「モデリング」とは？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　第２話　静的システムと動的システム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「制御工学」（第３回目）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　第３話　ブロック線図って？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　第４話　モータのモデルって？</a:t>
            </a:r>
          </a:p>
          <a:p>
            <a:r>
              <a:rPr lang="ja-JP" altLang="en-US" sz="1600">
                <a:solidFill>
                  <a:schemeClr val="bg1">
                    <a:lumMod val="50000"/>
                  </a:schemeClr>
                </a:solidFill>
              </a:rPr>
              <a:t>　　　第５話　ステップ応答計算できるの？</a:t>
            </a:r>
            <a:endParaRPr lang="en-US" altLang="ja-JP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060"/>
              </a:lnSpc>
            </a:pPr>
            <a:endParaRPr lang="ja-JP" altLang="en-US" sz="1600"/>
          </a:p>
          <a:p>
            <a:r>
              <a:rPr lang="ja-JP" altLang="en-US" sz="1600"/>
              <a:t>第二部　モデリング本論</a:t>
            </a:r>
            <a:endParaRPr lang="en-US" altLang="ja-JP" sz="1600" dirty="0"/>
          </a:p>
          <a:p>
            <a:r>
              <a:rPr lang="ja-JP" altLang="en-US" sz="1600"/>
              <a:t>　「制御工学」（前回：第４回目）</a:t>
            </a:r>
            <a:endParaRPr lang="en-US" altLang="ja-JP" sz="1600" dirty="0"/>
          </a:p>
          <a:p>
            <a:pPr eaLnBrk="1" hangingPunct="1"/>
            <a:r>
              <a:rPr lang="ja-JP" altLang="en-US" sz="1600">
                <a:solidFill>
                  <a:srgbClr val="C00000"/>
                </a:solidFill>
              </a:rPr>
              <a:t>　　　</a:t>
            </a:r>
            <a:r>
              <a:rPr lang="ja-JP" altLang="en-US" sz="1600"/>
              <a:t>第６話　線形動的システムって？</a:t>
            </a:r>
            <a:endParaRPr lang="en-US" altLang="ja-JP" sz="1600" dirty="0"/>
          </a:p>
          <a:p>
            <a:pPr eaLnBrk="1" hangingPunct="1"/>
            <a:r>
              <a:rPr lang="ja-JP" altLang="en-US" sz="1600"/>
              <a:t>　　　第７話　状態方程式って？</a:t>
            </a:r>
            <a:endParaRPr lang="en-US" altLang="ja-JP" sz="1600" dirty="0"/>
          </a:p>
          <a:p>
            <a:pPr eaLnBrk="1" hangingPunct="1"/>
            <a:r>
              <a:rPr lang="ja-JP" altLang="en-US" sz="1600"/>
              <a:t>　　　第８話　線形動的システムの性質？</a:t>
            </a:r>
            <a:endParaRPr lang="en-US" altLang="ja-JP" sz="1600" dirty="0"/>
          </a:p>
          <a:p>
            <a:endParaRPr lang="ja-JP" altLang="en-US" sz="1800">
              <a:solidFill>
                <a:srgbClr val="C00000"/>
              </a:solidFill>
            </a:endParaRPr>
          </a:p>
          <a:p>
            <a:endParaRPr lang="ja-JP" altLang="en-US" sz="180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36FE1D3-530C-674D-9AD2-A5B968AE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20" y="1529706"/>
            <a:ext cx="8391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C00000"/>
                </a:solidFill>
              </a:rPr>
              <a:t>制御工学</a:t>
            </a:r>
            <a:r>
              <a:rPr lang="ja-JP" altLang="en-US" sz="3200"/>
              <a:t>：動的システムのモデリングと制御</a:t>
            </a:r>
            <a:endParaRPr lang="en-US" altLang="ja-JP" sz="32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7A91C7-5588-4D40-B624-C04A30011314}"/>
              </a:ext>
            </a:extLst>
          </p:cNvPr>
          <p:cNvSpPr txBox="1"/>
          <p:nvPr/>
        </p:nvSpPr>
        <p:spPr>
          <a:xfrm>
            <a:off x="6424584" y="3158879"/>
            <a:ext cx="2416629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800">
                <a:solidFill>
                  <a:schemeClr val="bg1">
                    <a:lumMod val="50000"/>
                  </a:schemeClr>
                </a:solidFill>
              </a:rPr>
              <a:t>第一部は，制御工学における</a:t>
            </a:r>
            <a:r>
              <a:rPr lang="ja-JP" altLang="en-US" sz="1800">
                <a:solidFill>
                  <a:schemeClr val="bg1">
                    <a:lumMod val="50000"/>
                  </a:schemeClr>
                </a:solidFill>
              </a:rPr>
              <a:t>基本的考え方，モデルの役割</a:t>
            </a:r>
            <a:r>
              <a:rPr kumimoji="1" lang="ja-JP" altLang="en-US" sz="1800">
                <a:solidFill>
                  <a:schemeClr val="bg1">
                    <a:lumMod val="50000"/>
                  </a:schemeClr>
                </a:solidFill>
              </a:rPr>
              <a:t>などを概観しました．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CCACDE53-E87E-4C43-9C88-CA1C36204262}"/>
              </a:ext>
            </a:extLst>
          </p:cNvPr>
          <p:cNvSpPr/>
          <p:nvPr/>
        </p:nvSpPr>
        <p:spPr>
          <a:xfrm>
            <a:off x="6011415" y="2523281"/>
            <a:ext cx="334724" cy="2447053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BCADAE-698E-B648-AECD-64C4EE2375D1}"/>
              </a:ext>
            </a:extLst>
          </p:cNvPr>
          <p:cNvSpPr txBox="1"/>
          <p:nvPr/>
        </p:nvSpPr>
        <p:spPr>
          <a:xfrm>
            <a:off x="6413008" y="5402594"/>
            <a:ext cx="2654789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第４回からは，モデリン</a:t>
            </a:r>
            <a:endParaRPr kumimoji="1" lang="en-US" altLang="ja-JP" sz="1600" dirty="0"/>
          </a:p>
          <a:p>
            <a:r>
              <a:rPr kumimoji="1" lang="ja-JP" altLang="en-US" sz="1600"/>
              <a:t>グに焦点を</a:t>
            </a:r>
            <a:r>
              <a:rPr lang="ja-JP" altLang="en-US" sz="1600"/>
              <a:t>絞っています</a:t>
            </a:r>
            <a:r>
              <a:rPr kumimoji="1" lang="ja-JP" altLang="en-US" sz="1600"/>
              <a:t>．</a:t>
            </a:r>
          </a:p>
        </p:txBody>
      </p:sp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6531CC9E-5310-934B-A6C3-768A2287F27F}"/>
              </a:ext>
            </a:extLst>
          </p:cNvPr>
          <p:cNvSpPr/>
          <p:nvPr/>
        </p:nvSpPr>
        <p:spPr>
          <a:xfrm>
            <a:off x="6011415" y="5250800"/>
            <a:ext cx="401594" cy="122352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73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BF3864-81DB-894C-8476-C01CDFF7C88D}"/>
              </a:ext>
            </a:extLst>
          </p:cNvPr>
          <p:cNvSpPr txBox="1"/>
          <p:nvPr/>
        </p:nvSpPr>
        <p:spPr>
          <a:xfrm>
            <a:off x="3200400" y="2990335"/>
            <a:ext cx="2723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/>
              <a:t>･･･つづく</a:t>
            </a:r>
          </a:p>
        </p:txBody>
      </p:sp>
    </p:spTree>
    <p:extLst>
      <p:ext uri="{BB962C8B-B14F-4D97-AF65-F5344CB8AC3E}">
        <p14:creationId xmlns:p14="http://schemas.microsoft.com/office/powerpoint/2010/main" val="30496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テキスト ボックス 4">
            <a:extLst>
              <a:ext uri="{FF2B5EF4-FFF2-40B4-BE49-F238E27FC236}">
                <a16:creationId xmlns:a16="http://schemas.microsoft.com/office/drawing/2014/main" id="{FFB985E7-3760-2249-BDA8-441999AB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55" y="2703513"/>
            <a:ext cx="7128875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今日の「めあて」</a:t>
            </a:r>
            <a:endParaRPr lang="en-US" altLang="ja-JP" dirty="0">
              <a:solidFill>
                <a:srgbClr val="224B50"/>
              </a:solidFill>
            </a:endParaRPr>
          </a:p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　</a:t>
            </a:r>
            <a:r>
              <a:rPr lang="ja-JP" altLang="en-US"/>
              <a:t>第９話　モデリングの基本的考え方？</a:t>
            </a:r>
            <a:endParaRPr lang="en-US" altLang="ja-JP" dirty="0"/>
          </a:p>
          <a:p>
            <a:pPr eaLnBrk="1" hangingPunct="1"/>
            <a:r>
              <a:rPr lang="ja-JP" altLang="en-US"/>
              <a:t>　　　　　　　　　</a:t>
            </a:r>
            <a:r>
              <a:rPr lang="en-US" altLang="ja-JP" sz="2000" dirty="0"/>
              <a:t>—</a:t>
            </a:r>
            <a:r>
              <a:rPr lang="ja-JP" altLang="en-US" sz="2000"/>
              <a:t>モデルの「核」：インパルス応答 </a:t>
            </a:r>
            <a:endParaRPr lang="en-US" altLang="ja-JP" sz="2000" dirty="0"/>
          </a:p>
          <a:p>
            <a:pPr eaLnBrk="1" hangingPunct="1"/>
            <a:r>
              <a:rPr lang="ja-JP" altLang="en-US"/>
              <a:t>　</a:t>
            </a:r>
            <a:r>
              <a:rPr lang="ja-JP" altLang="en-US">
                <a:solidFill>
                  <a:srgbClr val="C00000"/>
                </a:solidFill>
              </a:rPr>
              <a:t>第</a:t>
            </a:r>
            <a:r>
              <a:rPr lang="en-US" altLang="ja-JP" dirty="0">
                <a:solidFill>
                  <a:srgbClr val="C00000"/>
                </a:solidFill>
              </a:rPr>
              <a:t>10</a:t>
            </a:r>
            <a:r>
              <a:rPr lang="ja-JP" altLang="en-US">
                <a:solidFill>
                  <a:srgbClr val="C00000"/>
                </a:solidFill>
              </a:rPr>
              <a:t>話　インパルス応答の効用？</a:t>
            </a:r>
            <a:endParaRPr lang="en-US" altLang="ja-JP" dirty="0">
              <a:solidFill>
                <a:srgbClr val="C00000"/>
              </a:solidFill>
            </a:endParaRPr>
          </a:p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　　　　　　　　　</a:t>
            </a:r>
            <a:r>
              <a:rPr lang="en-US" altLang="ja-JP" sz="1800" dirty="0">
                <a:solidFill>
                  <a:srgbClr val="C00000"/>
                </a:solidFill>
              </a:rPr>
              <a:t>—</a:t>
            </a:r>
            <a:r>
              <a:rPr lang="ja-JP" altLang="en-US" sz="1800">
                <a:solidFill>
                  <a:srgbClr val="C00000"/>
                </a:solidFill>
              </a:rPr>
              <a:t>これで何がわかるのぉ？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DADC253-0A2D-6349-B352-1D279EE6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516063"/>
            <a:ext cx="8391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C00000"/>
                </a:solidFill>
              </a:rPr>
              <a:t>制御工学</a:t>
            </a:r>
            <a:r>
              <a:rPr lang="ja-JP" altLang="en-US" sz="3200"/>
              <a:t>：動的システムのモデリングと制御</a:t>
            </a:r>
            <a:endParaRPr lang="en-US" altLang="ja-JP" sz="3200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2D87143D-C14D-D3BA-CBE3-60DCB8985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91" y="5024838"/>
            <a:ext cx="5724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大阪工業大学　</a:t>
            </a:r>
          </a:p>
          <a:p>
            <a:pPr eaLnBrk="1" hangingPunct="1"/>
            <a:r>
              <a:rPr lang="ja-JP" altLang="en-US"/>
              <a:t>　　　ロボット工学科</a:t>
            </a:r>
            <a:r>
              <a:rPr lang="en-US" altLang="ja-JP" dirty="0"/>
              <a:t> </a:t>
            </a:r>
            <a:r>
              <a:rPr lang="ja-JP" altLang="en-US"/>
              <a:t>大須賀公一　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04169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6">
            <a:extLst>
              <a:ext uri="{FF2B5EF4-FFF2-40B4-BE49-F238E27FC236}">
                <a16:creationId xmlns:a16="http://schemas.microsoft.com/office/drawing/2014/main" id="{B32A6FE3-E7A3-1748-922E-C8569396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630" y="1562101"/>
            <a:ext cx="639149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 sz="4000"/>
              <a:t>第１０話</a:t>
            </a:r>
          </a:p>
          <a:p>
            <a:pPr algn="ctr" eaLnBrk="1" hangingPunct="1"/>
            <a:endParaRPr lang="ja-JP" altLang="en-US" sz="4000"/>
          </a:p>
          <a:p>
            <a:pPr algn="ctr" eaLnBrk="1" hangingPunct="1"/>
            <a:r>
              <a:rPr lang="ja-JP" altLang="en-US" sz="4400"/>
              <a:t>インパルス応答の効用？</a:t>
            </a:r>
            <a:endParaRPr lang="en-US" altLang="ja-JP" sz="4400" dirty="0"/>
          </a:p>
          <a:p>
            <a:pPr algn="ctr" eaLnBrk="1" hangingPunct="1"/>
            <a:r>
              <a:rPr lang="en-US" altLang="ja-JP" sz="2800" dirty="0"/>
              <a:t>—</a:t>
            </a:r>
            <a:r>
              <a:rPr lang="ja-JP" altLang="en-US" sz="2800"/>
              <a:t>それで何がわかるのぉ？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3D3D1E-A848-F542-BC11-EE9282C3D6FC}"/>
              </a:ext>
            </a:extLst>
          </p:cNvPr>
          <p:cNvSpPr/>
          <p:nvPr/>
        </p:nvSpPr>
        <p:spPr>
          <a:xfrm>
            <a:off x="1585909" y="4256514"/>
            <a:ext cx="5543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/>
              <a:t>（１）制御対象の安定性が定義できる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10B6A63-333F-C947-8E17-108A86572EFA}"/>
              </a:ext>
            </a:extLst>
          </p:cNvPr>
          <p:cNvSpPr/>
          <p:nvPr/>
        </p:nvSpPr>
        <p:spPr>
          <a:xfrm>
            <a:off x="1162743" y="4861054"/>
            <a:ext cx="7324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/>
              <a:t>（２）インパルス応答（重み関数）がわかると</a:t>
            </a:r>
          </a:p>
          <a:p>
            <a:pPr algn="ctr" eaLnBrk="1" hangingPunct="1"/>
            <a:r>
              <a:rPr lang="ja-JP" altLang="en-US"/>
              <a:t>　　　　いろいろな入力に対する出力が計算できる</a:t>
            </a:r>
          </a:p>
        </p:txBody>
      </p:sp>
    </p:spTree>
    <p:extLst>
      <p:ext uri="{BB962C8B-B14F-4D97-AF65-F5344CB8AC3E}">
        <p14:creationId xmlns:p14="http://schemas.microsoft.com/office/powerpoint/2010/main" val="313378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4">
            <a:extLst>
              <a:ext uri="{FF2B5EF4-FFF2-40B4-BE49-F238E27FC236}">
                <a16:creationId xmlns:a16="http://schemas.microsoft.com/office/drawing/2014/main" id="{093348C5-642C-6644-AE35-1168585F2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911" y="970459"/>
            <a:ext cx="536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（１）制御対象の安定性が定義できる</a:t>
            </a:r>
          </a:p>
        </p:txBody>
      </p:sp>
      <p:sp>
        <p:nvSpPr>
          <p:cNvPr id="65538" name="Rectangle 5">
            <a:extLst>
              <a:ext uri="{FF2B5EF4-FFF2-40B4-BE49-F238E27FC236}">
                <a16:creationId xmlns:a16="http://schemas.microsoft.com/office/drawing/2014/main" id="{E5B6B556-64F4-E141-B392-193E1C117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789" y="4008337"/>
            <a:ext cx="115093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 sz="1800"/>
              <a:t>制御対象</a:t>
            </a:r>
          </a:p>
        </p:txBody>
      </p:sp>
      <p:sp>
        <p:nvSpPr>
          <p:cNvPr id="65539" name="Line 6">
            <a:extLst>
              <a:ext uri="{FF2B5EF4-FFF2-40B4-BE49-F238E27FC236}">
                <a16:creationId xmlns:a16="http://schemas.microsoft.com/office/drawing/2014/main" id="{FD2314DB-1946-BD41-A32A-5167F80B4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8526" y="4322662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0" name="Line 7">
            <a:extLst>
              <a:ext uri="{FF2B5EF4-FFF2-40B4-BE49-F238E27FC236}">
                <a16:creationId xmlns:a16="http://schemas.microsoft.com/office/drawing/2014/main" id="{9F40BB11-088D-9942-AE29-5D2DD75F8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0489" y="4322662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24" name="Line 8">
            <a:extLst>
              <a:ext uri="{FF2B5EF4-FFF2-40B4-BE49-F238E27FC236}">
                <a16:creationId xmlns:a16="http://schemas.microsoft.com/office/drawing/2014/main" id="{9A58566A-2605-5B4E-B24D-C338595A9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51" y="5000525"/>
            <a:ext cx="508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25" name="Line 9">
            <a:extLst>
              <a:ext uri="{FF2B5EF4-FFF2-40B4-BE49-F238E27FC236}">
                <a16:creationId xmlns:a16="http://schemas.microsoft.com/office/drawing/2014/main" id="{EDA4203B-0A8B-2142-AFA1-DE04C07566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1726" y="3943250"/>
            <a:ext cx="0" cy="10572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26" name="Line 10">
            <a:extLst>
              <a:ext uri="{FF2B5EF4-FFF2-40B4-BE49-F238E27FC236}">
                <a16:creationId xmlns:a16="http://schemas.microsoft.com/office/drawing/2014/main" id="{A5AEF2FF-C7AD-034E-9130-9D7288D41D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251" y="5003700"/>
            <a:ext cx="9842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27" name="Freeform 11">
            <a:extLst>
              <a:ext uri="{FF2B5EF4-FFF2-40B4-BE49-F238E27FC236}">
                <a16:creationId xmlns:a16="http://schemas.microsoft.com/office/drawing/2014/main" id="{3248C2DD-9320-EB44-B324-5864E4F4D801}"/>
              </a:ext>
            </a:extLst>
          </p:cNvPr>
          <p:cNvSpPr>
            <a:spLocks/>
          </p:cNvSpPr>
          <p:nvPr/>
        </p:nvSpPr>
        <p:spPr bwMode="auto">
          <a:xfrm>
            <a:off x="1027776" y="4130575"/>
            <a:ext cx="1296988" cy="125412"/>
          </a:xfrm>
          <a:custGeom>
            <a:avLst/>
            <a:gdLst>
              <a:gd name="T0" fmla="*/ 0 w 1246"/>
              <a:gd name="T1" fmla="*/ 0 h 118"/>
              <a:gd name="T2" fmla="*/ 2147483646 w 1246"/>
              <a:gd name="T3" fmla="*/ 0 h 118"/>
              <a:gd name="T4" fmla="*/ 2147483646 w 1246"/>
              <a:gd name="T5" fmla="*/ 2147483646 h 118"/>
              <a:gd name="T6" fmla="*/ 0 60000 65536"/>
              <a:gd name="T7" fmla="*/ 0 60000 65536"/>
              <a:gd name="T8" fmla="*/ 0 60000 65536"/>
              <a:gd name="T9" fmla="*/ 0 w 1246"/>
              <a:gd name="T10" fmla="*/ 0 h 118"/>
              <a:gd name="T11" fmla="*/ 1246 w 1246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6" h="118">
                <a:moveTo>
                  <a:pt x="0" y="0"/>
                </a:moveTo>
                <a:lnTo>
                  <a:pt x="1073" y="0"/>
                </a:lnTo>
                <a:lnTo>
                  <a:pt x="1246" y="1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5" name="Line 12">
            <a:extLst>
              <a:ext uri="{FF2B5EF4-FFF2-40B4-BE49-F238E27FC236}">
                <a16:creationId xmlns:a16="http://schemas.microsoft.com/office/drawing/2014/main" id="{22F51B18-5AEF-CA4F-8500-EAC06362E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701" y="5000525"/>
            <a:ext cx="177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6" name="Line 13">
            <a:extLst>
              <a:ext uri="{FF2B5EF4-FFF2-40B4-BE49-F238E27FC236}">
                <a16:creationId xmlns:a16="http://schemas.microsoft.com/office/drawing/2014/main" id="{CC99AFAF-98C8-9A4A-A1BE-D5305983A4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664" y="3681312"/>
            <a:ext cx="0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7" name="Text Box 14">
            <a:extLst>
              <a:ext uri="{FF2B5EF4-FFF2-40B4-BE49-F238E27FC236}">
                <a16:creationId xmlns:a16="http://schemas.microsoft.com/office/drawing/2014/main" id="{1A4AE704-D1D1-2945-B7B7-058DB87EB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801" y="4952900"/>
            <a:ext cx="642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65548" name="Text Box 15">
            <a:extLst>
              <a:ext uri="{FF2B5EF4-FFF2-40B4-BE49-F238E27FC236}">
                <a16:creationId xmlns:a16="http://schemas.microsoft.com/office/drawing/2014/main" id="{EB3AF58F-5DED-A04C-90CA-5462DCAE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64" y="3413025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65549" name="Text Box 16">
            <a:extLst>
              <a:ext uri="{FF2B5EF4-FFF2-40B4-BE49-F238E27FC236}">
                <a16:creationId xmlns:a16="http://schemas.microsoft.com/office/drawing/2014/main" id="{01F5F7E3-135E-8A45-B938-FA8B01EC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76" y="5057675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sz="1800"/>
              <a:t>0</a:t>
            </a:r>
          </a:p>
        </p:txBody>
      </p:sp>
      <p:graphicFrame>
        <p:nvGraphicFramePr>
          <p:cNvPr id="60433" name="Object 17">
            <a:extLst>
              <a:ext uri="{FF2B5EF4-FFF2-40B4-BE49-F238E27FC236}">
                <a16:creationId xmlns:a16="http://schemas.microsoft.com/office/drawing/2014/main" id="{DF66BF29-11C8-8F46-BD13-DC9FC5E960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094455"/>
              </p:ext>
            </p:extLst>
          </p:nvPr>
        </p:nvGraphicFramePr>
        <p:xfrm>
          <a:off x="611851" y="5573612"/>
          <a:ext cx="1308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137100" imgH="7899400" progId="Equation.DSMT4">
                  <p:embed/>
                </p:oleObj>
              </mc:Choice>
              <mc:Fallback>
                <p:oleObj name="Equation" r:id="rId3" imgW="30137100" imgH="7899400" progId="Equation.DSMT4">
                  <p:embed/>
                  <p:pic>
                    <p:nvPicPr>
                      <p:cNvPr id="60433" name="Object 17">
                        <a:extLst>
                          <a:ext uri="{FF2B5EF4-FFF2-40B4-BE49-F238E27FC236}">
                            <a16:creationId xmlns:a16="http://schemas.microsoft.com/office/drawing/2014/main" id="{DF66BF29-11C8-8F46-BD13-DC9FC5E960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51" y="5573612"/>
                        <a:ext cx="1308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34" name="Freeform 18">
            <a:extLst>
              <a:ext uri="{FF2B5EF4-FFF2-40B4-BE49-F238E27FC236}">
                <a16:creationId xmlns:a16="http://schemas.microsoft.com/office/drawing/2014/main" id="{950B74CC-32DF-9F45-B183-84E102A8C5F6}"/>
              </a:ext>
            </a:extLst>
          </p:cNvPr>
          <p:cNvSpPr>
            <a:spLocks/>
          </p:cNvSpPr>
          <p:nvPr/>
        </p:nvSpPr>
        <p:spPr bwMode="auto">
          <a:xfrm>
            <a:off x="4936201" y="3668612"/>
            <a:ext cx="401638" cy="1588"/>
          </a:xfrm>
          <a:custGeom>
            <a:avLst/>
            <a:gdLst>
              <a:gd name="T0" fmla="*/ 0 w 253"/>
              <a:gd name="T1" fmla="*/ 0 h 1"/>
              <a:gd name="T2" fmla="*/ 2147483646 w 253"/>
              <a:gd name="T3" fmla="*/ 0 h 1"/>
              <a:gd name="T4" fmla="*/ 0 60000 65536"/>
              <a:gd name="T5" fmla="*/ 0 60000 65536"/>
              <a:gd name="T6" fmla="*/ 0 w 253"/>
              <a:gd name="T7" fmla="*/ 0 h 1"/>
              <a:gd name="T8" fmla="*/ 253 w 2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3" h="1">
                <a:moveTo>
                  <a:pt x="0" y="0"/>
                </a:moveTo>
                <a:cubicBezTo>
                  <a:pt x="105" y="0"/>
                  <a:pt x="211" y="0"/>
                  <a:pt x="253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35" name="Freeform 19">
            <a:extLst>
              <a:ext uri="{FF2B5EF4-FFF2-40B4-BE49-F238E27FC236}">
                <a16:creationId xmlns:a16="http://schemas.microsoft.com/office/drawing/2014/main" id="{6E9239DA-4A88-3F48-AB52-B25902FF0881}"/>
              </a:ext>
            </a:extLst>
          </p:cNvPr>
          <p:cNvSpPr>
            <a:spLocks/>
          </p:cNvSpPr>
          <p:nvPr/>
        </p:nvSpPr>
        <p:spPr bwMode="auto">
          <a:xfrm>
            <a:off x="5339426" y="2665312"/>
            <a:ext cx="1801813" cy="1231900"/>
          </a:xfrm>
          <a:custGeom>
            <a:avLst/>
            <a:gdLst>
              <a:gd name="T0" fmla="*/ 0 w 1893"/>
              <a:gd name="T1" fmla="*/ 2147483646 h 776"/>
              <a:gd name="T2" fmla="*/ 2147483646 w 1893"/>
              <a:gd name="T3" fmla="*/ 2147483646 h 776"/>
              <a:gd name="T4" fmla="*/ 2147483646 w 1893"/>
              <a:gd name="T5" fmla="*/ 2147483646 h 776"/>
              <a:gd name="T6" fmla="*/ 2147483646 w 1893"/>
              <a:gd name="T7" fmla="*/ 2147483646 h 776"/>
              <a:gd name="T8" fmla="*/ 2147483646 w 1893"/>
              <a:gd name="T9" fmla="*/ 2147483646 h 776"/>
              <a:gd name="T10" fmla="*/ 2147483646 w 1893"/>
              <a:gd name="T11" fmla="*/ 2147483646 h 776"/>
              <a:gd name="T12" fmla="*/ 2147483646 w 1893"/>
              <a:gd name="T13" fmla="*/ 2147483646 h 776"/>
              <a:gd name="T14" fmla="*/ 2147483646 w 1893"/>
              <a:gd name="T15" fmla="*/ 2147483646 h 776"/>
              <a:gd name="T16" fmla="*/ 2147483646 w 1893"/>
              <a:gd name="T17" fmla="*/ 2147483646 h 776"/>
              <a:gd name="T18" fmla="*/ 2147483646 w 1893"/>
              <a:gd name="T19" fmla="*/ 2147483646 h 776"/>
              <a:gd name="T20" fmla="*/ 2147483646 w 1893"/>
              <a:gd name="T21" fmla="*/ 2147483646 h 776"/>
              <a:gd name="T22" fmla="*/ 2147483646 w 1893"/>
              <a:gd name="T23" fmla="*/ 2147483646 h 776"/>
              <a:gd name="T24" fmla="*/ 2147483646 w 1893"/>
              <a:gd name="T25" fmla="*/ 2147483646 h 776"/>
              <a:gd name="T26" fmla="*/ 2147483646 w 1893"/>
              <a:gd name="T27" fmla="*/ 2147483646 h 776"/>
              <a:gd name="T28" fmla="*/ 2147483646 w 1893"/>
              <a:gd name="T29" fmla="*/ 2147483646 h 776"/>
              <a:gd name="T30" fmla="*/ 2147483646 w 1893"/>
              <a:gd name="T31" fmla="*/ 2147483646 h 776"/>
              <a:gd name="T32" fmla="*/ 2147483646 w 1893"/>
              <a:gd name="T33" fmla="*/ 2147483646 h 776"/>
              <a:gd name="T34" fmla="*/ 2147483646 w 1893"/>
              <a:gd name="T35" fmla="*/ 2147483646 h 776"/>
              <a:gd name="T36" fmla="*/ 2147483646 w 1893"/>
              <a:gd name="T37" fmla="*/ 2147483646 h 776"/>
              <a:gd name="T38" fmla="*/ 2147483646 w 1893"/>
              <a:gd name="T39" fmla="*/ 2147483646 h 776"/>
              <a:gd name="T40" fmla="*/ 2147483646 w 1893"/>
              <a:gd name="T41" fmla="*/ 2147483646 h 77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93"/>
              <a:gd name="T64" fmla="*/ 0 h 776"/>
              <a:gd name="T65" fmla="*/ 1893 w 1893"/>
              <a:gd name="T66" fmla="*/ 776 h 77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93" h="776">
                <a:moveTo>
                  <a:pt x="0" y="632"/>
                </a:moveTo>
                <a:cubicBezTo>
                  <a:pt x="56" y="630"/>
                  <a:pt x="112" y="629"/>
                  <a:pt x="157" y="616"/>
                </a:cubicBezTo>
                <a:cubicBezTo>
                  <a:pt x="202" y="603"/>
                  <a:pt x="240" y="577"/>
                  <a:pt x="268" y="553"/>
                </a:cubicBezTo>
                <a:cubicBezTo>
                  <a:pt x="296" y="529"/>
                  <a:pt x="293" y="529"/>
                  <a:pt x="323" y="474"/>
                </a:cubicBezTo>
                <a:cubicBezTo>
                  <a:pt x="353" y="419"/>
                  <a:pt x="415" y="293"/>
                  <a:pt x="449" y="222"/>
                </a:cubicBezTo>
                <a:cubicBezTo>
                  <a:pt x="483" y="151"/>
                  <a:pt x="496" y="85"/>
                  <a:pt x="528" y="48"/>
                </a:cubicBezTo>
                <a:cubicBezTo>
                  <a:pt x="560" y="11"/>
                  <a:pt x="601" y="2"/>
                  <a:pt x="639" y="1"/>
                </a:cubicBezTo>
                <a:cubicBezTo>
                  <a:pt x="677" y="0"/>
                  <a:pt x="730" y="12"/>
                  <a:pt x="757" y="40"/>
                </a:cubicBezTo>
                <a:cubicBezTo>
                  <a:pt x="784" y="68"/>
                  <a:pt x="788" y="113"/>
                  <a:pt x="804" y="167"/>
                </a:cubicBezTo>
                <a:cubicBezTo>
                  <a:pt x="820" y="221"/>
                  <a:pt x="838" y="296"/>
                  <a:pt x="852" y="364"/>
                </a:cubicBezTo>
                <a:cubicBezTo>
                  <a:pt x="866" y="432"/>
                  <a:pt x="878" y="514"/>
                  <a:pt x="891" y="577"/>
                </a:cubicBezTo>
                <a:cubicBezTo>
                  <a:pt x="904" y="640"/>
                  <a:pt x="909" y="710"/>
                  <a:pt x="931" y="743"/>
                </a:cubicBezTo>
                <a:cubicBezTo>
                  <a:pt x="953" y="776"/>
                  <a:pt x="984" y="775"/>
                  <a:pt x="1025" y="774"/>
                </a:cubicBezTo>
                <a:cubicBezTo>
                  <a:pt x="1066" y="773"/>
                  <a:pt x="1138" y="756"/>
                  <a:pt x="1175" y="735"/>
                </a:cubicBezTo>
                <a:cubicBezTo>
                  <a:pt x="1212" y="714"/>
                  <a:pt x="1221" y="677"/>
                  <a:pt x="1246" y="648"/>
                </a:cubicBezTo>
                <a:cubicBezTo>
                  <a:pt x="1271" y="619"/>
                  <a:pt x="1296" y="582"/>
                  <a:pt x="1325" y="561"/>
                </a:cubicBezTo>
                <a:cubicBezTo>
                  <a:pt x="1354" y="540"/>
                  <a:pt x="1386" y="525"/>
                  <a:pt x="1420" y="522"/>
                </a:cubicBezTo>
                <a:cubicBezTo>
                  <a:pt x="1454" y="519"/>
                  <a:pt x="1495" y="533"/>
                  <a:pt x="1530" y="545"/>
                </a:cubicBezTo>
                <a:cubicBezTo>
                  <a:pt x="1565" y="557"/>
                  <a:pt x="1586" y="583"/>
                  <a:pt x="1633" y="593"/>
                </a:cubicBezTo>
                <a:cubicBezTo>
                  <a:pt x="1680" y="603"/>
                  <a:pt x="1771" y="607"/>
                  <a:pt x="1814" y="608"/>
                </a:cubicBezTo>
                <a:cubicBezTo>
                  <a:pt x="1857" y="609"/>
                  <a:pt x="1875" y="603"/>
                  <a:pt x="1893" y="6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65553" name="Group 20">
            <a:extLst>
              <a:ext uri="{FF2B5EF4-FFF2-40B4-BE49-F238E27FC236}">
                <a16:creationId xmlns:a16="http://schemas.microsoft.com/office/drawing/2014/main" id="{C639F73E-0CD0-174D-B2F2-27A277A279EC}"/>
              </a:ext>
            </a:extLst>
          </p:cNvPr>
          <p:cNvGrpSpPr>
            <a:grpSpLocks/>
          </p:cNvGrpSpPr>
          <p:nvPr/>
        </p:nvGrpSpPr>
        <p:grpSpPr bwMode="auto">
          <a:xfrm>
            <a:off x="4974301" y="1950937"/>
            <a:ext cx="3100388" cy="1981200"/>
            <a:chOff x="3148" y="930"/>
            <a:chExt cx="1953" cy="1248"/>
          </a:xfrm>
        </p:grpSpPr>
        <p:sp>
          <p:nvSpPr>
            <p:cNvPr id="65567" name="Text Box 21">
              <a:extLst>
                <a:ext uri="{FF2B5EF4-FFF2-40B4-BE49-F238E27FC236}">
                  <a16:creationId xmlns:a16="http://schemas.microsoft.com/office/drawing/2014/main" id="{4806AAAD-6BEE-7D41-BE26-3771C4DD4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" y="930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出力</a:t>
              </a:r>
            </a:p>
          </p:txBody>
        </p:sp>
        <p:sp>
          <p:nvSpPr>
            <p:cNvPr id="65568" name="Line 22">
              <a:extLst>
                <a:ext uri="{FF2B5EF4-FFF2-40B4-BE49-F238E27FC236}">
                  <a16:creationId xmlns:a16="http://schemas.microsoft.com/office/drawing/2014/main" id="{94FB4072-5DF3-E548-8FA0-AE75AE5DB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8" y="2019"/>
              <a:ext cx="15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9" name="Line 23">
              <a:extLst>
                <a:ext uri="{FF2B5EF4-FFF2-40B4-BE49-F238E27FC236}">
                  <a16:creationId xmlns:a16="http://schemas.microsoft.com/office/drawing/2014/main" id="{E424D292-629C-A04E-9269-412570073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85" y="1128"/>
              <a:ext cx="0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70" name="Text Box 24">
              <a:extLst>
                <a:ext uri="{FF2B5EF4-FFF2-40B4-BE49-F238E27FC236}">
                  <a16:creationId xmlns:a16="http://schemas.microsoft.com/office/drawing/2014/main" id="{8B048CCE-C53B-2A47-8A45-609F97AE7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6" y="1947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</p:grpSp>
      <p:sp>
        <p:nvSpPr>
          <p:cNvPr id="60441" name="Freeform 25">
            <a:extLst>
              <a:ext uri="{FF2B5EF4-FFF2-40B4-BE49-F238E27FC236}">
                <a16:creationId xmlns:a16="http://schemas.microsoft.com/office/drawing/2014/main" id="{7966E573-BE2E-2C4B-9EA0-F003E265AFF2}"/>
              </a:ext>
            </a:extLst>
          </p:cNvPr>
          <p:cNvSpPr>
            <a:spLocks/>
          </p:cNvSpPr>
          <p:nvPr/>
        </p:nvSpPr>
        <p:spPr bwMode="auto">
          <a:xfrm>
            <a:off x="4947314" y="5960962"/>
            <a:ext cx="401637" cy="1588"/>
          </a:xfrm>
          <a:custGeom>
            <a:avLst/>
            <a:gdLst>
              <a:gd name="T0" fmla="*/ 0 w 253"/>
              <a:gd name="T1" fmla="*/ 0 h 1"/>
              <a:gd name="T2" fmla="*/ 2147483646 w 253"/>
              <a:gd name="T3" fmla="*/ 0 h 1"/>
              <a:gd name="T4" fmla="*/ 0 60000 65536"/>
              <a:gd name="T5" fmla="*/ 0 60000 65536"/>
              <a:gd name="T6" fmla="*/ 0 w 253"/>
              <a:gd name="T7" fmla="*/ 0 h 1"/>
              <a:gd name="T8" fmla="*/ 253 w 2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3" h="1">
                <a:moveTo>
                  <a:pt x="0" y="0"/>
                </a:moveTo>
                <a:cubicBezTo>
                  <a:pt x="105" y="0"/>
                  <a:pt x="211" y="0"/>
                  <a:pt x="253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65555" name="Group 26">
            <a:extLst>
              <a:ext uri="{FF2B5EF4-FFF2-40B4-BE49-F238E27FC236}">
                <a16:creationId xmlns:a16="http://schemas.microsoft.com/office/drawing/2014/main" id="{AB593785-D889-5348-9F6E-4851A5E03356}"/>
              </a:ext>
            </a:extLst>
          </p:cNvPr>
          <p:cNvGrpSpPr>
            <a:grpSpLocks/>
          </p:cNvGrpSpPr>
          <p:nvPr/>
        </p:nvGrpSpPr>
        <p:grpSpPr bwMode="auto">
          <a:xfrm>
            <a:off x="4985414" y="4243287"/>
            <a:ext cx="3100387" cy="1981200"/>
            <a:chOff x="3155" y="2374"/>
            <a:chExt cx="1953" cy="1248"/>
          </a:xfrm>
        </p:grpSpPr>
        <p:sp>
          <p:nvSpPr>
            <p:cNvPr id="65563" name="Text Box 27">
              <a:extLst>
                <a:ext uri="{FF2B5EF4-FFF2-40B4-BE49-F238E27FC236}">
                  <a16:creationId xmlns:a16="http://schemas.microsoft.com/office/drawing/2014/main" id="{F0E9A846-FB5D-F54A-82C1-DA2229D2A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6" y="2374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出力</a:t>
              </a:r>
            </a:p>
          </p:txBody>
        </p:sp>
        <p:sp>
          <p:nvSpPr>
            <p:cNvPr id="65564" name="Line 28">
              <a:extLst>
                <a:ext uri="{FF2B5EF4-FFF2-40B4-BE49-F238E27FC236}">
                  <a16:creationId xmlns:a16="http://schemas.microsoft.com/office/drawing/2014/main" id="{3BBC6B43-132B-7A4C-976B-9FAE0F3E1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5" y="3463"/>
              <a:ext cx="15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5" name="Line 29">
              <a:extLst>
                <a:ext uri="{FF2B5EF4-FFF2-40B4-BE49-F238E27FC236}">
                  <a16:creationId xmlns:a16="http://schemas.microsoft.com/office/drawing/2014/main" id="{06190701-2E42-9941-980A-DFE6ABF7D8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2" y="2572"/>
              <a:ext cx="0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6" name="Text Box 30">
              <a:extLst>
                <a:ext uri="{FF2B5EF4-FFF2-40B4-BE49-F238E27FC236}">
                  <a16:creationId xmlns:a16="http://schemas.microsoft.com/office/drawing/2014/main" id="{CA233C09-2E4A-F24E-AE15-0AB5C07D1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3391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</p:grpSp>
      <p:sp>
        <p:nvSpPr>
          <p:cNvPr id="60447" name="Freeform 31">
            <a:extLst>
              <a:ext uri="{FF2B5EF4-FFF2-40B4-BE49-F238E27FC236}">
                <a16:creationId xmlns:a16="http://schemas.microsoft.com/office/drawing/2014/main" id="{DB71C21D-B9E3-A64D-B6C8-BB277315F601}"/>
              </a:ext>
            </a:extLst>
          </p:cNvPr>
          <p:cNvSpPr>
            <a:spLocks/>
          </p:cNvSpPr>
          <p:nvPr/>
        </p:nvSpPr>
        <p:spPr bwMode="auto">
          <a:xfrm>
            <a:off x="5350539" y="4946550"/>
            <a:ext cx="1966912" cy="1530350"/>
          </a:xfrm>
          <a:custGeom>
            <a:avLst/>
            <a:gdLst>
              <a:gd name="T0" fmla="*/ 0 w 1239"/>
              <a:gd name="T1" fmla="*/ 2147483646 h 964"/>
              <a:gd name="T2" fmla="*/ 2147483646 w 1239"/>
              <a:gd name="T3" fmla="*/ 2147483646 h 964"/>
              <a:gd name="T4" fmla="*/ 2147483646 w 1239"/>
              <a:gd name="T5" fmla="*/ 2147483646 h 964"/>
              <a:gd name="T6" fmla="*/ 2147483646 w 1239"/>
              <a:gd name="T7" fmla="*/ 2147483646 h 964"/>
              <a:gd name="T8" fmla="*/ 2147483646 w 1239"/>
              <a:gd name="T9" fmla="*/ 2147483646 h 964"/>
              <a:gd name="T10" fmla="*/ 2147483646 w 1239"/>
              <a:gd name="T11" fmla="*/ 2147483646 h 964"/>
              <a:gd name="T12" fmla="*/ 2147483646 w 1239"/>
              <a:gd name="T13" fmla="*/ 2147483646 h 964"/>
              <a:gd name="T14" fmla="*/ 2147483646 w 1239"/>
              <a:gd name="T15" fmla="*/ 2147483646 h 964"/>
              <a:gd name="T16" fmla="*/ 2147483646 w 1239"/>
              <a:gd name="T17" fmla="*/ 2147483646 h 964"/>
              <a:gd name="T18" fmla="*/ 2147483646 w 1239"/>
              <a:gd name="T19" fmla="*/ 2147483646 h 964"/>
              <a:gd name="T20" fmla="*/ 2147483646 w 1239"/>
              <a:gd name="T21" fmla="*/ 2147483646 h 964"/>
              <a:gd name="T22" fmla="*/ 2147483646 w 1239"/>
              <a:gd name="T23" fmla="*/ 2147483646 h 964"/>
              <a:gd name="T24" fmla="*/ 2147483646 w 1239"/>
              <a:gd name="T25" fmla="*/ 2147483646 h 964"/>
              <a:gd name="T26" fmla="*/ 2147483646 w 1239"/>
              <a:gd name="T27" fmla="*/ 2147483646 h 964"/>
              <a:gd name="T28" fmla="*/ 2147483646 w 1239"/>
              <a:gd name="T29" fmla="*/ 2147483646 h 964"/>
              <a:gd name="T30" fmla="*/ 2147483646 w 1239"/>
              <a:gd name="T31" fmla="*/ 2147483646 h 964"/>
              <a:gd name="T32" fmla="*/ 2147483646 w 1239"/>
              <a:gd name="T33" fmla="*/ 2147483646 h 964"/>
              <a:gd name="T34" fmla="*/ 2147483646 w 1239"/>
              <a:gd name="T35" fmla="*/ 2147483646 h 964"/>
              <a:gd name="T36" fmla="*/ 2147483646 w 1239"/>
              <a:gd name="T37" fmla="*/ 2147483646 h 964"/>
              <a:gd name="T38" fmla="*/ 2147483646 w 1239"/>
              <a:gd name="T39" fmla="*/ 2147483646 h 964"/>
              <a:gd name="T40" fmla="*/ 2147483646 w 1239"/>
              <a:gd name="T41" fmla="*/ 2147483646 h 964"/>
              <a:gd name="T42" fmla="*/ 2147483646 w 1239"/>
              <a:gd name="T43" fmla="*/ 2147483646 h 964"/>
              <a:gd name="T44" fmla="*/ 2147483646 w 1239"/>
              <a:gd name="T45" fmla="*/ 0 h 9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39"/>
              <a:gd name="T70" fmla="*/ 0 h 964"/>
              <a:gd name="T71" fmla="*/ 1239 w 1239"/>
              <a:gd name="T72" fmla="*/ 964 h 96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39" h="964">
                <a:moveTo>
                  <a:pt x="0" y="639"/>
                </a:moveTo>
                <a:cubicBezTo>
                  <a:pt x="31" y="630"/>
                  <a:pt x="63" y="621"/>
                  <a:pt x="79" y="600"/>
                </a:cubicBezTo>
                <a:cubicBezTo>
                  <a:pt x="95" y="579"/>
                  <a:pt x="83" y="529"/>
                  <a:pt x="95" y="513"/>
                </a:cubicBezTo>
                <a:cubicBezTo>
                  <a:pt x="107" y="497"/>
                  <a:pt x="137" y="497"/>
                  <a:pt x="150" y="505"/>
                </a:cubicBezTo>
                <a:cubicBezTo>
                  <a:pt x="163" y="513"/>
                  <a:pt x="166" y="531"/>
                  <a:pt x="174" y="560"/>
                </a:cubicBezTo>
                <a:cubicBezTo>
                  <a:pt x="182" y="589"/>
                  <a:pt x="188" y="644"/>
                  <a:pt x="197" y="678"/>
                </a:cubicBezTo>
                <a:cubicBezTo>
                  <a:pt x="206" y="712"/>
                  <a:pt x="208" y="752"/>
                  <a:pt x="229" y="765"/>
                </a:cubicBezTo>
                <a:cubicBezTo>
                  <a:pt x="250" y="778"/>
                  <a:pt x="299" y="781"/>
                  <a:pt x="323" y="757"/>
                </a:cubicBezTo>
                <a:cubicBezTo>
                  <a:pt x="347" y="733"/>
                  <a:pt x="356" y="666"/>
                  <a:pt x="371" y="623"/>
                </a:cubicBezTo>
                <a:cubicBezTo>
                  <a:pt x="386" y="580"/>
                  <a:pt x="394" y="539"/>
                  <a:pt x="410" y="497"/>
                </a:cubicBezTo>
                <a:cubicBezTo>
                  <a:pt x="426" y="455"/>
                  <a:pt x="440" y="395"/>
                  <a:pt x="466" y="371"/>
                </a:cubicBezTo>
                <a:cubicBezTo>
                  <a:pt x="492" y="347"/>
                  <a:pt x="547" y="344"/>
                  <a:pt x="568" y="355"/>
                </a:cubicBezTo>
                <a:cubicBezTo>
                  <a:pt x="589" y="366"/>
                  <a:pt x="588" y="395"/>
                  <a:pt x="592" y="434"/>
                </a:cubicBezTo>
                <a:cubicBezTo>
                  <a:pt x="596" y="473"/>
                  <a:pt x="584" y="532"/>
                  <a:pt x="592" y="592"/>
                </a:cubicBezTo>
                <a:cubicBezTo>
                  <a:pt x="600" y="652"/>
                  <a:pt x="623" y="739"/>
                  <a:pt x="639" y="797"/>
                </a:cubicBezTo>
                <a:cubicBezTo>
                  <a:pt x="655" y="855"/>
                  <a:pt x="664" y="914"/>
                  <a:pt x="686" y="939"/>
                </a:cubicBezTo>
                <a:cubicBezTo>
                  <a:pt x="708" y="964"/>
                  <a:pt x="748" y="961"/>
                  <a:pt x="773" y="947"/>
                </a:cubicBezTo>
                <a:cubicBezTo>
                  <a:pt x="798" y="933"/>
                  <a:pt x="816" y="907"/>
                  <a:pt x="836" y="852"/>
                </a:cubicBezTo>
                <a:cubicBezTo>
                  <a:pt x="856" y="797"/>
                  <a:pt x="868" y="689"/>
                  <a:pt x="892" y="615"/>
                </a:cubicBezTo>
                <a:cubicBezTo>
                  <a:pt x="916" y="541"/>
                  <a:pt x="945" y="476"/>
                  <a:pt x="978" y="410"/>
                </a:cubicBezTo>
                <a:cubicBezTo>
                  <a:pt x="1011" y="344"/>
                  <a:pt x="1059" y="271"/>
                  <a:pt x="1089" y="221"/>
                </a:cubicBezTo>
                <a:cubicBezTo>
                  <a:pt x="1119" y="171"/>
                  <a:pt x="1135" y="147"/>
                  <a:pt x="1160" y="110"/>
                </a:cubicBezTo>
                <a:cubicBezTo>
                  <a:pt x="1185" y="73"/>
                  <a:pt x="1223" y="23"/>
                  <a:pt x="1239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48" name="Freeform 32">
            <a:extLst>
              <a:ext uri="{FF2B5EF4-FFF2-40B4-BE49-F238E27FC236}">
                <a16:creationId xmlns:a16="http://schemas.microsoft.com/office/drawing/2014/main" id="{12019363-460D-0245-BEAD-52DB8B33BE6A}"/>
              </a:ext>
            </a:extLst>
          </p:cNvPr>
          <p:cNvSpPr>
            <a:spLocks/>
          </p:cNvSpPr>
          <p:nvPr/>
        </p:nvSpPr>
        <p:spPr bwMode="auto">
          <a:xfrm>
            <a:off x="3959889" y="3205062"/>
            <a:ext cx="1577975" cy="1027113"/>
          </a:xfrm>
          <a:custGeom>
            <a:avLst/>
            <a:gdLst>
              <a:gd name="T0" fmla="*/ 0 w 994"/>
              <a:gd name="T1" fmla="*/ 2147483646 h 647"/>
              <a:gd name="T2" fmla="*/ 2147483646 w 994"/>
              <a:gd name="T3" fmla="*/ 0 h 647"/>
              <a:gd name="T4" fmla="*/ 2147483646 w 994"/>
              <a:gd name="T5" fmla="*/ 0 h 647"/>
              <a:gd name="T6" fmla="*/ 0 60000 65536"/>
              <a:gd name="T7" fmla="*/ 0 60000 65536"/>
              <a:gd name="T8" fmla="*/ 0 60000 65536"/>
              <a:gd name="T9" fmla="*/ 0 w 994"/>
              <a:gd name="T10" fmla="*/ 0 h 647"/>
              <a:gd name="T11" fmla="*/ 994 w 994"/>
              <a:gd name="T12" fmla="*/ 647 h 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4" h="647">
                <a:moveTo>
                  <a:pt x="0" y="647"/>
                </a:moveTo>
                <a:lnTo>
                  <a:pt x="403" y="0"/>
                </a:lnTo>
                <a:lnTo>
                  <a:pt x="99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49" name="Freeform 33">
            <a:extLst>
              <a:ext uri="{FF2B5EF4-FFF2-40B4-BE49-F238E27FC236}">
                <a16:creationId xmlns:a16="http://schemas.microsoft.com/office/drawing/2014/main" id="{B3D3E158-3778-BA4B-B866-0B0E00F6707A}"/>
              </a:ext>
            </a:extLst>
          </p:cNvPr>
          <p:cNvSpPr>
            <a:spLocks/>
          </p:cNvSpPr>
          <p:nvPr/>
        </p:nvSpPr>
        <p:spPr bwMode="auto">
          <a:xfrm>
            <a:off x="4034501" y="4444900"/>
            <a:ext cx="1466850" cy="1228725"/>
          </a:xfrm>
          <a:custGeom>
            <a:avLst/>
            <a:gdLst>
              <a:gd name="T0" fmla="*/ 0 w 924"/>
              <a:gd name="T1" fmla="*/ 0 h 774"/>
              <a:gd name="T2" fmla="*/ 2147483646 w 924"/>
              <a:gd name="T3" fmla="*/ 2147483646 h 774"/>
              <a:gd name="T4" fmla="*/ 2147483646 w 924"/>
              <a:gd name="T5" fmla="*/ 2147483646 h 774"/>
              <a:gd name="T6" fmla="*/ 0 60000 65536"/>
              <a:gd name="T7" fmla="*/ 0 60000 65536"/>
              <a:gd name="T8" fmla="*/ 0 60000 65536"/>
              <a:gd name="T9" fmla="*/ 0 w 924"/>
              <a:gd name="T10" fmla="*/ 0 h 774"/>
              <a:gd name="T11" fmla="*/ 924 w 924"/>
              <a:gd name="T12" fmla="*/ 774 h 7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4" h="774">
                <a:moveTo>
                  <a:pt x="0" y="0"/>
                </a:moveTo>
                <a:lnTo>
                  <a:pt x="371" y="774"/>
                </a:lnTo>
                <a:lnTo>
                  <a:pt x="924" y="77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60450" name="Object 34">
            <a:extLst>
              <a:ext uri="{FF2B5EF4-FFF2-40B4-BE49-F238E27FC236}">
                <a16:creationId xmlns:a16="http://schemas.microsoft.com/office/drawing/2014/main" id="{7E2255FA-4F47-994D-9295-35D53FCB9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956255"/>
              </p:ext>
            </p:extLst>
          </p:nvPr>
        </p:nvGraphicFramePr>
        <p:xfrm>
          <a:off x="5787101" y="1966812"/>
          <a:ext cx="2933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7589400" imgH="9067800" progId="Equation.DSMT4">
                  <p:embed/>
                </p:oleObj>
              </mc:Choice>
              <mc:Fallback>
                <p:oleObj name="Equation" r:id="rId5" imgW="67589400" imgH="9067800" progId="Equation.DSMT4">
                  <p:embed/>
                  <p:pic>
                    <p:nvPicPr>
                      <p:cNvPr id="60450" name="Object 34">
                        <a:extLst>
                          <a:ext uri="{FF2B5EF4-FFF2-40B4-BE49-F238E27FC236}">
                            <a16:creationId xmlns:a16="http://schemas.microsoft.com/office/drawing/2014/main" id="{7E2255FA-4F47-994D-9295-35D53FCB97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101" y="1966812"/>
                        <a:ext cx="2933700" cy="393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51" name="Object 35">
            <a:extLst>
              <a:ext uri="{FF2B5EF4-FFF2-40B4-BE49-F238E27FC236}">
                <a16:creationId xmlns:a16="http://schemas.microsoft.com/office/drawing/2014/main" id="{E94C64A0-B421-874C-A777-C377728DC9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32196"/>
              </p:ext>
            </p:extLst>
          </p:nvPr>
        </p:nvGraphicFramePr>
        <p:xfrm>
          <a:off x="5571201" y="4575075"/>
          <a:ext cx="2921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7297300" imgH="9067800" progId="Equation.DSMT4">
                  <p:embed/>
                </p:oleObj>
              </mc:Choice>
              <mc:Fallback>
                <p:oleObj name="Equation" r:id="rId7" imgW="67297300" imgH="9067800" progId="Equation.DSMT4">
                  <p:embed/>
                  <p:pic>
                    <p:nvPicPr>
                      <p:cNvPr id="60451" name="Object 35">
                        <a:extLst>
                          <a:ext uri="{FF2B5EF4-FFF2-40B4-BE49-F238E27FC236}">
                            <a16:creationId xmlns:a16="http://schemas.microsoft.com/office/drawing/2014/main" id="{E94C64A0-B421-874C-A777-C377728DC9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1201" y="4575075"/>
                        <a:ext cx="2921000" cy="393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52" name="Text Box 36">
            <a:extLst>
              <a:ext uri="{FF2B5EF4-FFF2-40B4-BE49-F238E27FC236}">
                <a16:creationId xmlns:a16="http://schemas.microsoft.com/office/drawing/2014/main" id="{3BDE0F9F-4661-8C40-B054-5FC09A73A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901" y="2562125"/>
            <a:ext cx="10985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000066"/>
                </a:solidFill>
              </a:rPr>
              <a:t>安定</a:t>
            </a:r>
          </a:p>
        </p:txBody>
      </p:sp>
      <p:sp>
        <p:nvSpPr>
          <p:cNvPr id="60453" name="Text Box 37">
            <a:extLst>
              <a:ext uri="{FF2B5EF4-FFF2-40B4-BE49-F238E27FC236}">
                <a16:creationId xmlns:a16="http://schemas.microsoft.com/office/drawing/2014/main" id="{D3019474-D8E9-1A45-B780-388F7867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951" y="5122762"/>
            <a:ext cx="15557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000066"/>
                </a:solidFill>
              </a:rPr>
              <a:t>不安定</a:t>
            </a:r>
          </a:p>
        </p:txBody>
      </p:sp>
      <p:sp>
        <p:nvSpPr>
          <p:cNvPr id="38" name="Rectangle 54">
            <a:extLst>
              <a:ext uri="{FF2B5EF4-FFF2-40B4-BE49-F238E27FC236}">
                <a16:creationId xmlns:a16="http://schemas.microsoft.com/office/drawing/2014/main" id="{E4499CF0-0EFC-C844-8075-AE206136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278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インパルス応答の効用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96609AB-1E72-8745-B555-E6E35744D8BD}"/>
              </a:ext>
            </a:extLst>
          </p:cNvPr>
          <p:cNvSpPr txBox="1">
            <a:spLocks noChangeArrowheads="1"/>
          </p:cNvSpPr>
          <p:nvPr/>
        </p:nvSpPr>
        <p:spPr bwMode="auto">
          <a:xfrm rot="19878244">
            <a:off x="979357" y="1876412"/>
            <a:ext cx="64075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4400" b="1">
                <a:solidFill>
                  <a:srgbClr val="C00000"/>
                </a:solidFill>
              </a:rPr>
              <a:t>はい，実験してみよう</a:t>
            </a:r>
            <a:r>
              <a:rPr lang="ja-JP" altLang="en-US" sz="4400">
                <a:solidFill>
                  <a:srgbClr val="C0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59881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60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52" grpId="0" animBg="1"/>
      <p:bldP spid="60453" grpId="0" animBg="1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">
            <a:extLst>
              <a:ext uri="{FF2B5EF4-FFF2-40B4-BE49-F238E27FC236}">
                <a16:creationId xmlns:a16="http://schemas.microsoft.com/office/drawing/2014/main" id="{FA1A630E-F653-4644-9BAE-44D217F2D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843" y="300444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7200"/>
              <a:t>実験中</a:t>
            </a:r>
          </a:p>
        </p:txBody>
      </p:sp>
      <p:pic>
        <p:nvPicPr>
          <p:cNvPr id="2" name="安定不安定.mp4">
            <a:hlinkClick r:id="" action="ppaction://media"/>
            <a:extLst>
              <a:ext uri="{FF2B5EF4-FFF2-40B4-BE49-F238E27FC236}">
                <a16:creationId xmlns:a16="http://schemas.microsoft.com/office/drawing/2014/main" id="{87205F16-CA8A-FB4F-A19C-96554C69B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D338B96-5C38-8D44-8A92-9479CD651B2D}"/>
              </a:ext>
            </a:extLst>
          </p:cNvPr>
          <p:cNvGrpSpPr/>
          <p:nvPr/>
        </p:nvGrpSpPr>
        <p:grpSpPr>
          <a:xfrm>
            <a:off x="3898636" y="4885856"/>
            <a:ext cx="1996862" cy="749508"/>
            <a:chOff x="3898636" y="4795916"/>
            <a:chExt cx="1996862" cy="749508"/>
          </a:xfrm>
        </p:grpSpPr>
        <p:sp>
          <p:nvSpPr>
            <p:cNvPr id="4" name="円弧 3">
              <a:extLst>
                <a:ext uri="{FF2B5EF4-FFF2-40B4-BE49-F238E27FC236}">
                  <a16:creationId xmlns:a16="http://schemas.microsoft.com/office/drawing/2014/main" id="{506E86C8-A162-8B4F-BAC4-9E79A1E9DB5D}"/>
                </a:ext>
              </a:extLst>
            </p:cNvPr>
            <p:cNvSpPr/>
            <p:nvPr/>
          </p:nvSpPr>
          <p:spPr>
            <a:xfrm flipH="1">
              <a:off x="5145990" y="4795916"/>
              <a:ext cx="749508" cy="749508"/>
            </a:xfrm>
            <a:prstGeom prst="arc">
              <a:avLst>
                <a:gd name="adj1" fmla="val 14129499"/>
                <a:gd name="adj2" fmla="val 7788331"/>
              </a:avLst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605041F-CD0B-5849-B091-5BF147CB86DB}"/>
                </a:ext>
              </a:extLst>
            </p:cNvPr>
            <p:cNvSpPr txBox="1"/>
            <p:nvPr/>
          </p:nvSpPr>
          <p:spPr>
            <a:xfrm>
              <a:off x="3898636" y="4939837"/>
              <a:ext cx="103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kumimoji="1" lang="en-US" altLang="ja-JP" dirty="0">
                  <a:solidFill>
                    <a:srgbClr val="FFC000"/>
                  </a:solidFill>
                </a:rPr>
                <a:t>:</a:t>
              </a:r>
              <a:r>
                <a:rPr kumimoji="1" lang="ja-JP" altLang="en-US">
                  <a:solidFill>
                    <a:srgbClr val="FFC000"/>
                  </a:solidFill>
                </a:rPr>
                <a:t>入力</a:t>
              </a: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8AB6C3A-7884-A543-A7E5-656D222C1996}"/>
              </a:ext>
            </a:extLst>
          </p:cNvPr>
          <p:cNvGrpSpPr/>
          <p:nvPr/>
        </p:nvGrpSpPr>
        <p:grpSpPr>
          <a:xfrm>
            <a:off x="2623279" y="2232596"/>
            <a:ext cx="6415790" cy="5555031"/>
            <a:chOff x="2623279" y="2232596"/>
            <a:chExt cx="6415790" cy="5555031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2A1E3773-8486-A543-84E3-75812544A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0688" y="2233534"/>
              <a:ext cx="0" cy="279624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円弧 9">
              <a:extLst>
                <a:ext uri="{FF2B5EF4-FFF2-40B4-BE49-F238E27FC236}">
                  <a16:creationId xmlns:a16="http://schemas.microsoft.com/office/drawing/2014/main" id="{BB2D7BC1-D5E2-8A48-BB75-6ECD818AA356}"/>
                </a:ext>
              </a:extLst>
            </p:cNvPr>
            <p:cNvSpPr/>
            <p:nvPr/>
          </p:nvSpPr>
          <p:spPr>
            <a:xfrm>
              <a:off x="2623279" y="2232596"/>
              <a:ext cx="6415790" cy="5555031"/>
            </a:xfrm>
            <a:prstGeom prst="arc">
              <a:avLst>
                <a:gd name="adj1" fmla="val 14736115"/>
                <a:gd name="adj2" fmla="val 16280872"/>
              </a:avLst>
            </a:prstGeom>
            <a:ln w="28575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50C89A9-DE5F-7E4B-9416-C744691501EA}"/>
                </a:ext>
              </a:extLst>
            </p:cNvPr>
            <p:cNvSpPr txBox="1"/>
            <p:nvPr/>
          </p:nvSpPr>
          <p:spPr>
            <a:xfrm>
              <a:off x="3379102" y="2232596"/>
              <a:ext cx="103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ja-JP" dirty="0">
                  <a:solidFill>
                    <a:srgbClr val="FFC000"/>
                  </a:solidFill>
                </a:rPr>
                <a:t>:</a:t>
              </a:r>
              <a:r>
                <a:rPr lang="ja-JP" altLang="en-US">
                  <a:solidFill>
                    <a:srgbClr val="FFC000"/>
                  </a:solidFill>
                </a:rPr>
                <a:t>出力</a:t>
              </a:r>
              <a:endParaRPr kumimoji="1" lang="ja-JP" alt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44E8AFF-B683-614C-8FEE-51FEB31564C8}"/>
              </a:ext>
            </a:extLst>
          </p:cNvPr>
          <p:cNvGrpSpPr/>
          <p:nvPr/>
        </p:nvGrpSpPr>
        <p:grpSpPr>
          <a:xfrm>
            <a:off x="2937535" y="1888760"/>
            <a:ext cx="3570775" cy="3942413"/>
            <a:chOff x="3117415" y="1888760"/>
            <a:chExt cx="3570775" cy="3942413"/>
          </a:xfrm>
        </p:grpSpPr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59536103-B946-1246-83A1-EC749E2F6079}"/>
                </a:ext>
              </a:extLst>
            </p:cNvPr>
            <p:cNvSpPr/>
            <p:nvPr/>
          </p:nvSpPr>
          <p:spPr>
            <a:xfrm>
              <a:off x="4698862" y="1888760"/>
              <a:ext cx="1989328" cy="3942413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E234E57-671A-184B-8AE8-41CF02E11219}"/>
                </a:ext>
              </a:extLst>
            </p:cNvPr>
            <p:cNvSpPr txBox="1"/>
            <p:nvPr/>
          </p:nvSpPr>
          <p:spPr>
            <a:xfrm>
              <a:off x="3117415" y="350341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solidFill>
                    <a:srgbClr val="92D050"/>
                  </a:solidFill>
                </a:rPr>
                <a:t>制御対象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E2272A0-4D87-EC43-8D95-D4E98A8A5B73}"/>
              </a:ext>
            </a:extLst>
          </p:cNvPr>
          <p:cNvGrpSpPr/>
          <p:nvPr/>
        </p:nvGrpSpPr>
        <p:grpSpPr>
          <a:xfrm>
            <a:off x="3456772" y="2557445"/>
            <a:ext cx="1996862" cy="749508"/>
            <a:chOff x="3898636" y="4795916"/>
            <a:chExt cx="1996862" cy="749508"/>
          </a:xfrm>
        </p:grpSpPr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47823538-CE9E-2949-B55D-B396E6391F96}"/>
                </a:ext>
              </a:extLst>
            </p:cNvPr>
            <p:cNvSpPr/>
            <p:nvPr/>
          </p:nvSpPr>
          <p:spPr>
            <a:xfrm flipH="1">
              <a:off x="5145990" y="4795916"/>
              <a:ext cx="749508" cy="749508"/>
            </a:xfrm>
            <a:prstGeom prst="arc">
              <a:avLst>
                <a:gd name="adj1" fmla="val 14129499"/>
                <a:gd name="adj2" fmla="val 7788331"/>
              </a:avLst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B25CF98-E110-DA49-BCA6-48E1A2C66520}"/>
                </a:ext>
              </a:extLst>
            </p:cNvPr>
            <p:cNvSpPr txBox="1"/>
            <p:nvPr/>
          </p:nvSpPr>
          <p:spPr>
            <a:xfrm>
              <a:off x="3898636" y="4939837"/>
              <a:ext cx="103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kumimoji="1" lang="en-US" altLang="ja-JP" dirty="0">
                  <a:solidFill>
                    <a:srgbClr val="FFC000"/>
                  </a:solidFill>
                </a:rPr>
                <a:t>:</a:t>
              </a:r>
              <a:r>
                <a:rPr kumimoji="1" lang="ja-JP" altLang="en-US">
                  <a:solidFill>
                    <a:srgbClr val="FFC000"/>
                  </a:solidFill>
                </a:rPr>
                <a:t>入力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F83EE90-5708-D94F-963D-AFC74121C7AC}"/>
              </a:ext>
            </a:extLst>
          </p:cNvPr>
          <p:cNvGrpSpPr/>
          <p:nvPr/>
        </p:nvGrpSpPr>
        <p:grpSpPr>
          <a:xfrm flipV="1">
            <a:off x="2170841" y="385515"/>
            <a:ext cx="6415790" cy="5765669"/>
            <a:chOff x="2623279" y="2021958"/>
            <a:chExt cx="6415790" cy="5765669"/>
          </a:xfrm>
        </p:grpSpPr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5B6EE1FF-8599-7D46-BC96-ED1D82D85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0688" y="2233534"/>
              <a:ext cx="0" cy="279624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円弧 24">
              <a:extLst>
                <a:ext uri="{FF2B5EF4-FFF2-40B4-BE49-F238E27FC236}">
                  <a16:creationId xmlns:a16="http://schemas.microsoft.com/office/drawing/2014/main" id="{4D21D328-664E-EA4D-BAE9-666664343816}"/>
                </a:ext>
              </a:extLst>
            </p:cNvPr>
            <p:cNvSpPr/>
            <p:nvPr/>
          </p:nvSpPr>
          <p:spPr>
            <a:xfrm>
              <a:off x="2623279" y="2232596"/>
              <a:ext cx="6415790" cy="5555031"/>
            </a:xfrm>
            <a:prstGeom prst="arc">
              <a:avLst>
                <a:gd name="adj1" fmla="val 15865025"/>
                <a:gd name="adj2" fmla="val 17214457"/>
              </a:avLst>
            </a:prstGeom>
            <a:ln w="28575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C000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0BA01CE-EF4E-8A4E-AD7C-B5B8B7F90403}"/>
                </a:ext>
              </a:extLst>
            </p:cNvPr>
            <p:cNvSpPr txBox="1"/>
            <p:nvPr/>
          </p:nvSpPr>
          <p:spPr>
            <a:xfrm rot="10800000">
              <a:off x="4276238" y="2021958"/>
              <a:ext cx="103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ja-JP" dirty="0">
                  <a:solidFill>
                    <a:srgbClr val="FFC000"/>
                  </a:solidFill>
                </a:rPr>
                <a:t>:</a:t>
              </a:r>
              <a:r>
                <a:rPr lang="ja-JP" altLang="en-US">
                  <a:solidFill>
                    <a:srgbClr val="FFC000"/>
                  </a:solidFill>
                </a:rPr>
                <a:t>出力</a:t>
              </a:r>
              <a:endParaRPr kumimoji="1" lang="ja-JP" alt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6B8A989-96BE-A543-907C-88FD30058C78}"/>
              </a:ext>
            </a:extLst>
          </p:cNvPr>
          <p:cNvGrpSpPr/>
          <p:nvPr/>
        </p:nvGrpSpPr>
        <p:grpSpPr>
          <a:xfrm>
            <a:off x="2684548" y="2262210"/>
            <a:ext cx="3570775" cy="3942413"/>
            <a:chOff x="3117415" y="1888760"/>
            <a:chExt cx="3570775" cy="3942413"/>
          </a:xfrm>
        </p:grpSpPr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2FFDA3D1-BBC2-704F-B10B-96700EF96C49}"/>
                </a:ext>
              </a:extLst>
            </p:cNvPr>
            <p:cNvSpPr/>
            <p:nvPr/>
          </p:nvSpPr>
          <p:spPr>
            <a:xfrm>
              <a:off x="4698862" y="1888760"/>
              <a:ext cx="1989328" cy="3942413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62E8CEB-6C80-D54B-8E57-178C93B1EB23}"/>
                </a:ext>
              </a:extLst>
            </p:cNvPr>
            <p:cNvSpPr txBox="1"/>
            <p:nvPr/>
          </p:nvSpPr>
          <p:spPr>
            <a:xfrm>
              <a:off x="3117415" y="350341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solidFill>
                    <a:srgbClr val="92D050"/>
                  </a:solidFill>
                </a:rPr>
                <a:t>制御対象</a:t>
              </a:r>
            </a:p>
          </p:txBody>
        </p:sp>
      </p:grpSp>
      <p:sp>
        <p:nvSpPr>
          <p:cNvPr id="31" name="Text Box 37">
            <a:extLst>
              <a:ext uri="{FF2B5EF4-FFF2-40B4-BE49-F238E27FC236}">
                <a16:creationId xmlns:a16="http://schemas.microsoft.com/office/drawing/2014/main" id="{4BBE430C-82A6-1640-90B5-477ACD981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184" y="4646762"/>
            <a:ext cx="15557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000066"/>
                </a:solidFill>
              </a:rPr>
              <a:t>不安定</a:t>
            </a:r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3A0D6396-880B-9648-BCCA-70357ADE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541" y="2737374"/>
            <a:ext cx="10985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000066"/>
                </a:solidFill>
              </a:rPr>
              <a:t>安定</a:t>
            </a:r>
          </a:p>
        </p:txBody>
      </p:sp>
    </p:spTree>
    <p:extLst>
      <p:ext uri="{BB962C8B-B14F-4D97-AF65-F5344CB8AC3E}">
        <p14:creationId xmlns:p14="http://schemas.microsoft.com/office/powerpoint/2010/main" val="26349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Freeform 4">
            <a:extLst>
              <a:ext uri="{FF2B5EF4-FFF2-40B4-BE49-F238E27FC236}">
                <a16:creationId xmlns:a16="http://schemas.microsoft.com/office/drawing/2014/main" id="{9692278A-5E99-A045-9183-0972D0467584}"/>
              </a:ext>
            </a:extLst>
          </p:cNvPr>
          <p:cNvSpPr>
            <a:spLocks/>
          </p:cNvSpPr>
          <p:nvPr/>
        </p:nvSpPr>
        <p:spPr bwMode="auto">
          <a:xfrm>
            <a:off x="831850" y="5246415"/>
            <a:ext cx="1274763" cy="360363"/>
          </a:xfrm>
          <a:custGeom>
            <a:avLst/>
            <a:gdLst>
              <a:gd name="T0" fmla="*/ 0 w 803"/>
              <a:gd name="T1" fmla="*/ 2147483646 h 227"/>
              <a:gd name="T2" fmla="*/ 2147483646 w 803"/>
              <a:gd name="T3" fmla="*/ 2147483646 h 227"/>
              <a:gd name="T4" fmla="*/ 2147483646 w 803"/>
              <a:gd name="T5" fmla="*/ 2147483646 h 227"/>
              <a:gd name="T6" fmla="*/ 2147483646 w 803"/>
              <a:gd name="T7" fmla="*/ 2147483646 h 227"/>
              <a:gd name="T8" fmla="*/ 2147483646 w 803"/>
              <a:gd name="T9" fmla="*/ 2147483646 h 227"/>
              <a:gd name="T10" fmla="*/ 2147483646 w 803"/>
              <a:gd name="T11" fmla="*/ 2147483646 h 2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03"/>
              <a:gd name="T19" fmla="*/ 0 h 227"/>
              <a:gd name="T20" fmla="*/ 803 w 803"/>
              <a:gd name="T21" fmla="*/ 227 h 22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03" h="227">
                <a:moveTo>
                  <a:pt x="0" y="161"/>
                </a:moveTo>
                <a:cubicBezTo>
                  <a:pt x="65" y="93"/>
                  <a:pt x="130" y="26"/>
                  <a:pt x="192" y="13"/>
                </a:cubicBezTo>
                <a:cubicBezTo>
                  <a:pt x="254" y="0"/>
                  <a:pt x="318" y="50"/>
                  <a:pt x="375" y="83"/>
                </a:cubicBezTo>
                <a:cubicBezTo>
                  <a:pt x="432" y="116"/>
                  <a:pt x="476" y="201"/>
                  <a:pt x="532" y="214"/>
                </a:cubicBezTo>
                <a:cubicBezTo>
                  <a:pt x="588" y="227"/>
                  <a:pt x="670" y="178"/>
                  <a:pt x="715" y="161"/>
                </a:cubicBezTo>
                <a:cubicBezTo>
                  <a:pt x="760" y="144"/>
                  <a:pt x="781" y="126"/>
                  <a:pt x="803" y="10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C366FFC0-A0BD-7146-987E-BBDBA2FD4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5189265"/>
            <a:ext cx="590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chemeClr val="hlink"/>
                </a:solidFill>
              </a:rPr>
              <a:t>？</a:t>
            </a:r>
          </a:p>
        </p:txBody>
      </p:sp>
      <p:sp>
        <p:nvSpPr>
          <p:cNvPr id="61446" name="Freeform 6">
            <a:extLst>
              <a:ext uri="{FF2B5EF4-FFF2-40B4-BE49-F238E27FC236}">
                <a16:creationId xmlns:a16="http://schemas.microsoft.com/office/drawing/2014/main" id="{BA569911-7BC0-0747-9AF0-23805F1FB5ED}"/>
              </a:ext>
            </a:extLst>
          </p:cNvPr>
          <p:cNvSpPr>
            <a:spLocks/>
          </p:cNvSpPr>
          <p:nvPr/>
        </p:nvSpPr>
        <p:spPr bwMode="auto">
          <a:xfrm>
            <a:off x="2078038" y="5363890"/>
            <a:ext cx="1081087" cy="166688"/>
          </a:xfrm>
          <a:custGeom>
            <a:avLst/>
            <a:gdLst>
              <a:gd name="T0" fmla="*/ 0 w 681"/>
              <a:gd name="T1" fmla="*/ 2147483646 h 105"/>
              <a:gd name="T2" fmla="*/ 2147483646 w 681"/>
              <a:gd name="T3" fmla="*/ 2147483646 h 105"/>
              <a:gd name="T4" fmla="*/ 2147483646 w 681"/>
              <a:gd name="T5" fmla="*/ 0 h 105"/>
              <a:gd name="T6" fmla="*/ 0 60000 65536"/>
              <a:gd name="T7" fmla="*/ 0 60000 65536"/>
              <a:gd name="T8" fmla="*/ 0 60000 65536"/>
              <a:gd name="T9" fmla="*/ 0 w 681"/>
              <a:gd name="T10" fmla="*/ 0 h 105"/>
              <a:gd name="T11" fmla="*/ 681 w 681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05">
                <a:moveTo>
                  <a:pt x="0" y="105"/>
                </a:moveTo>
                <a:lnTo>
                  <a:pt x="506" y="105"/>
                </a:lnTo>
                <a:lnTo>
                  <a:pt x="68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7" name="Freeform 7">
            <a:extLst>
              <a:ext uri="{FF2B5EF4-FFF2-40B4-BE49-F238E27FC236}">
                <a16:creationId xmlns:a16="http://schemas.microsoft.com/office/drawing/2014/main" id="{9B4287DB-D957-8849-9497-58D5F96E6D5C}"/>
              </a:ext>
            </a:extLst>
          </p:cNvPr>
          <p:cNvSpPr>
            <a:spLocks/>
          </p:cNvSpPr>
          <p:nvPr/>
        </p:nvSpPr>
        <p:spPr bwMode="auto">
          <a:xfrm>
            <a:off x="5597525" y="5349603"/>
            <a:ext cx="1301750" cy="180975"/>
          </a:xfrm>
          <a:custGeom>
            <a:avLst/>
            <a:gdLst>
              <a:gd name="T0" fmla="*/ 0 w 820"/>
              <a:gd name="T1" fmla="*/ 0 h 114"/>
              <a:gd name="T2" fmla="*/ 2147483646 w 820"/>
              <a:gd name="T3" fmla="*/ 2147483646 h 114"/>
              <a:gd name="T4" fmla="*/ 2147483646 w 820"/>
              <a:gd name="T5" fmla="*/ 2147483646 h 114"/>
              <a:gd name="T6" fmla="*/ 0 60000 65536"/>
              <a:gd name="T7" fmla="*/ 0 60000 65536"/>
              <a:gd name="T8" fmla="*/ 0 60000 65536"/>
              <a:gd name="T9" fmla="*/ 0 w 820"/>
              <a:gd name="T10" fmla="*/ 0 h 114"/>
              <a:gd name="T11" fmla="*/ 820 w 820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14">
                <a:moveTo>
                  <a:pt x="0" y="0"/>
                </a:moveTo>
                <a:lnTo>
                  <a:pt x="139" y="114"/>
                </a:lnTo>
                <a:lnTo>
                  <a:pt x="820" y="11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89" name="Rectangle 8">
            <a:extLst>
              <a:ext uri="{FF2B5EF4-FFF2-40B4-BE49-F238E27FC236}">
                <a16:creationId xmlns:a16="http://schemas.microsoft.com/office/drawing/2014/main" id="{CB8182CF-9056-FA4F-90BB-E8298E6C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4901928"/>
            <a:ext cx="1568450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/>
              <a:t>制御対象</a:t>
            </a:r>
          </a:p>
        </p:txBody>
      </p:sp>
      <p:sp>
        <p:nvSpPr>
          <p:cNvPr id="67590" name="Line 9">
            <a:extLst>
              <a:ext uri="{FF2B5EF4-FFF2-40B4-BE49-F238E27FC236}">
                <a16:creationId xmlns:a16="http://schemas.microsoft.com/office/drawing/2014/main" id="{BDCDE5E5-0898-BE4F-8E43-B79108FC0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3850" y="5306740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91" name="Line 10">
            <a:extLst>
              <a:ext uri="{FF2B5EF4-FFF2-40B4-BE49-F238E27FC236}">
                <a16:creationId xmlns:a16="http://schemas.microsoft.com/office/drawing/2014/main" id="{1A2158C6-4C5D-3F4F-8196-50DAAB023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2875" y="5306740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92" name="Text Box 11">
            <a:extLst>
              <a:ext uri="{FF2B5EF4-FFF2-40B4-BE49-F238E27FC236}">
                <a16:creationId xmlns:a16="http://schemas.microsoft.com/office/drawing/2014/main" id="{EC658E6D-1412-8A4D-9C43-44C6A5D2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489240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67593" name="Text Box 12">
            <a:extLst>
              <a:ext uri="{FF2B5EF4-FFF2-40B4-BE49-F238E27FC236}">
                <a16:creationId xmlns:a16="http://schemas.microsoft.com/office/drawing/2014/main" id="{5DBD2A27-754F-5C4F-8D1F-F557AC9B7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4884465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67594" name="Line 13">
            <a:extLst>
              <a:ext uri="{FF2B5EF4-FFF2-40B4-BE49-F238E27FC236}">
                <a16:creationId xmlns:a16="http://schemas.microsoft.com/office/drawing/2014/main" id="{354A8EE3-313A-BE4E-8C08-64E33BA9B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763" y="5767115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95" name="Line 14">
            <a:extLst>
              <a:ext uri="{FF2B5EF4-FFF2-40B4-BE49-F238E27FC236}">
                <a16:creationId xmlns:a16="http://schemas.microsoft.com/office/drawing/2014/main" id="{C16D3D70-71AC-234A-89EC-0964E85C6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850" y="4867003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96" name="Line 15">
            <a:extLst>
              <a:ext uri="{FF2B5EF4-FFF2-40B4-BE49-F238E27FC236}">
                <a16:creationId xmlns:a16="http://schemas.microsoft.com/office/drawing/2014/main" id="{00864BAE-05C7-9B4A-8297-1E4E93BF2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7313" y="581474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97" name="Line 16">
            <a:extLst>
              <a:ext uri="{FF2B5EF4-FFF2-40B4-BE49-F238E27FC236}">
                <a16:creationId xmlns:a16="http://schemas.microsoft.com/office/drawing/2014/main" id="{66AD5870-6EB7-524E-B561-843FCCBD9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6400" y="4914628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7598" name="Text Box 17">
            <a:extLst>
              <a:ext uri="{FF2B5EF4-FFF2-40B4-BE49-F238E27FC236}">
                <a16:creationId xmlns:a16="http://schemas.microsoft.com/office/drawing/2014/main" id="{B7F59C07-7508-6045-81BB-1F1066C55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563535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67599" name="Text Box 18">
            <a:extLst>
              <a:ext uri="{FF2B5EF4-FFF2-40B4-BE49-F238E27FC236}">
                <a16:creationId xmlns:a16="http://schemas.microsoft.com/office/drawing/2014/main" id="{FD1BD241-9DBE-B542-8246-BBFE5F542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57344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3E83A198-85ED-514E-9FE8-32C910BC899F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226917"/>
            <a:ext cx="8602662" cy="2447664"/>
            <a:chOff x="201" y="576"/>
            <a:chExt cx="5419" cy="1571"/>
          </a:xfrm>
        </p:grpSpPr>
        <p:sp>
          <p:nvSpPr>
            <p:cNvPr id="67607" name="Rectangle 20">
              <a:extLst>
                <a:ext uri="{FF2B5EF4-FFF2-40B4-BE49-F238E27FC236}">
                  <a16:creationId xmlns:a16="http://schemas.microsoft.com/office/drawing/2014/main" id="{5798EBC7-CB97-BF4C-BA86-1AE8FDBA5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" y="1094"/>
              <a:ext cx="988" cy="5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r>
                <a:rPr lang="ja-JP" altLang="en-US"/>
                <a:t>制御対象</a:t>
              </a:r>
            </a:p>
          </p:txBody>
        </p:sp>
        <p:sp>
          <p:nvSpPr>
            <p:cNvPr id="67608" name="Line 21">
              <a:extLst>
                <a:ext uri="{FF2B5EF4-FFF2-40B4-BE49-F238E27FC236}">
                  <a16:creationId xmlns:a16="http://schemas.microsoft.com/office/drawing/2014/main" id="{845A96D7-BADA-6B43-B8DD-0643698454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" y="1349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09" name="Line 22">
              <a:extLst>
                <a:ext uri="{FF2B5EF4-FFF2-40B4-BE49-F238E27FC236}">
                  <a16:creationId xmlns:a16="http://schemas.microsoft.com/office/drawing/2014/main" id="{0B5181B8-B794-4D42-B8DC-97EDB8D055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5" y="1349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0" name="Text Box 23">
              <a:extLst>
                <a:ext uri="{FF2B5EF4-FFF2-40B4-BE49-F238E27FC236}">
                  <a16:creationId xmlns:a16="http://schemas.microsoft.com/office/drawing/2014/main" id="{E646622F-1DC8-324D-B4BD-B1DB6CE4E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8" y="1088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入力</a:t>
              </a:r>
            </a:p>
          </p:txBody>
        </p:sp>
        <p:sp>
          <p:nvSpPr>
            <p:cNvPr id="67611" name="Text Box 24">
              <a:extLst>
                <a:ext uri="{FF2B5EF4-FFF2-40B4-BE49-F238E27FC236}">
                  <a16:creationId xmlns:a16="http://schemas.microsoft.com/office/drawing/2014/main" id="{0D710885-8680-914B-B4E4-FF2AA3455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6" y="1083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出力</a:t>
              </a:r>
            </a:p>
          </p:txBody>
        </p:sp>
        <p:sp>
          <p:nvSpPr>
            <p:cNvPr id="67612" name="Line 25">
              <a:extLst>
                <a:ext uri="{FF2B5EF4-FFF2-40B4-BE49-F238E27FC236}">
                  <a16:creationId xmlns:a16="http://schemas.microsoft.com/office/drawing/2014/main" id="{23DDAA64-C6B8-694C-9BFA-8B5B98AA4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1639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3" name="Line 26">
              <a:extLst>
                <a:ext uri="{FF2B5EF4-FFF2-40B4-BE49-F238E27FC236}">
                  <a16:creationId xmlns:a16="http://schemas.microsoft.com/office/drawing/2014/main" id="{74FCA744-3C36-1C49-9530-E002AC432C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" y="1072"/>
              <a:ext cx="0" cy="7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4" name="Line 27">
              <a:extLst>
                <a:ext uri="{FF2B5EF4-FFF2-40B4-BE49-F238E27FC236}">
                  <a16:creationId xmlns:a16="http://schemas.microsoft.com/office/drawing/2014/main" id="{1DC20CA3-8617-1940-8BD7-E67ED1E7C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0" y="1669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5" name="Line 28">
              <a:extLst>
                <a:ext uri="{FF2B5EF4-FFF2-40B4-BE49-F238E27FC236}">
                  <a16:creationId xmlns:a16="http://schemas.microsoft.com/office/drawing/2014/main" id="{B2C2C82A-BE6B-4843-8D0F-74333CFFBD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102"/>
              <a:ext cx="0" cy="7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6" name="Freeform 29">
              <a:extLst>
                <a:ext uri="{FF2B5EF4-FFF2-40B4-BE49-F238E27FC236}">
                  <a16:creationId xmlns:a16="http://schemas.microsoft.com/office/drawing/2014/main" id="{E08A6924-0B3F-C849-9849-D5330539B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" y="1385"/>
              <a:ext cx="681" cy="105"/>
            </a:xfrm>
            <a:custGeom>
              <a:avLst/>
              <a:gdLst>
                <a:gd name="T0" fmla="*/ 0 w 681"/>
                <a:gd name="T1" fmla="*/ 105 h 105"/>
                <a:gd name="T2" fmla="*/ 506 w 681"/>
                <a:gd name="T3" fmla="*/ 105 h 105"/>
                <a:gd name="T4" fmla="*/ 681 w 681"/>
                <a:gd name="T5" fmla="*/ 0 h 105"/>
                <a:gd name="T6" fmla="*/ 0 60000 65536"/>
                <a:gd name="T7" fmla="*/ 0 60000 65536"/>
                <a:gd name="T8" fmla="*/ 0 60000 65536"/>
                <a:gd name="T9" fmla="*/ 0 w 681"/>
                <a:gd name="T10" fmla="*/ 0 h 105"/>
                <a:gd name="T11" fmla="*/ 681 w 681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1" h="105">
                  <a:moveTo>
                    <a:pt x="0" y="105"/>
                  </a:moveTo>
                  <a:lnTo>
                    <a:pt x="506" y="105"/>
                  </a:lnTo>
                  <a:lnTo>
                    <a:pt x="68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7" name="Freeform 30">
              <a:extLst>
                <a:ext uri="{FF2B5EF4-FFF2-40B4-BE49-F238E27FC236}">
                  <a16:creationId xmlns:a16="http://schemas.microsoft.com/office/drawing/2014/main" id="{6475A16C-EEA4-C24E-99EA-56552091F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1376"/>
              <a:ext cx="681" cy="122"/>
            </a:xfrm>
            <a:custGeom>
              <a:avLst/>
              <a:gdLst>
                <a:gd name="T0" fmla="*/ 0 w 820"/>
                <a:gd name="T1" fmla="*/ 0 h 114"/>
                <a:gd name="T2" fmla="*/ 2 w 820"/>
                <a:gd name="T3" fmla="*/ 508 h 114"/>
                <a:gd name="T4" fmla="*/ 14 w 820"/>
                <a:gd name="T5" fmla="*/ 508 h 114"/>
                <a:gd name="T6" fmla="*/ 0 60000 65536"/>
                <a:gd name="T7" fmla="*/ 0 60000 65536"/>
                <a:gd name="T8" fmla="*/ 0 60000 65536"/>
                <a:gd name="T9" fmla="*/ 0 w 820"/>
                <a:gd name="T10" fmla="*/ 0 h 114"/>
                <a:gd name="T11" fmla="*/ 820 w 820"/>
                <a:gd name="T12" fmla="*/ 114 h 1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0" h="114">
                  <a:moveTo>
                    <a:pt x="0" y="0"/>
                  </a:moveTo>
                  <a:lnTo>
                    <a:pt x="139" y="114"/>
                  </a:lnTo>
                  <a:lnTo>
                    <a:pt x="820" y="11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18" name="Text Box 31">
              <a:extLst>
                <a:ext uri="{FF2B5EF4-FFF2-40B4-BE49-F238E27FC236}">
                  <a16:creationId xmlns:a16="http://schemas.microsoft.com/office/drawing/2014/main" id="{8178AB5F-9161-D346-8B99-C408E8BAD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1" y="1556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sp>
          <p:nvSpPr>
            <p:cNvPr id="67619" name="Text Box 32">
              <a:extLst>
                <a:ext uri="{FF2B5EF4-FFF2-40B4-BE49-F238E27FC236}">
                  <a16:creationId xmlns:a16="http://schemas.microsoft.com/office/drawing/2014/main" id="{CAF6A66D-E32B-A144-A2FF-D95F00B30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" y="1517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 sz="1800"/>
                <a:t>時間</a:t>
              </a:r>
            </a:p>
          </p:txBody>
        </p:sp>
        <p:graphicFrame>
          <p:nvGraphicFramePr>
            <p:cNvPr id="67620" name="Object 33">
              <a:extLst>
                <a:ext uri="{FF2B5EF4-FFF2-40B4-BE49-F238E27FC236}">
                  <a16:creationId xmlns:a16="http://schemas.microsoft.com/office/drawing/2014/main" id="{55138290-A7C9-C84D-8F85-AC493BC04B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1" y="1810"/>
            <a:ext cx="82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0137100" imgH="7899400" progId="Equation.DSMT4">
                    <p:embed/>
                  </p:oleObj>
                </mc:Choice>
                <mc:Fallback>
                  <p:oleObj name="Equation" r:id="rId4" imgW="30137100" imgH="7899400" progId="Equation.DSMT4">
                    <p:embed/>
                    <p:pic>
                      <p:nvPicPr>
                        <p:cNvPr id="67620" name="Object 33">
                          <a:extLst>
                            <a:ext uri="{FF2B5EF4-FFF2-40B4-BE49-F238E27FC236}">
                              <a16:creationId xmlns:a16="http://schemas.microsoft.com/office/drawing/2014/main" id="{55138290-A7C9-C84D-8F85-AC493BC04B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1" y="1810"/>
                          <a:ext cx="824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621" name="Object 34">
              <a:extLst>
                <a:ext uri="{FF2B5EF4-FFF2-40B4-BE49-F238E27FC236}">
                  <a16:creationId xmlns:a16="http://schemas.microsoft.com/office/drawing/2014/main" id="{AFDBF78B-1A62-E747-9367-1CC0F9BED03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59" y="1770"/>
            <a:ext cx="896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2766000" imgH="7899400" progId="Equation.DSMT4">
                    <p:embed/>
                  </p:oleObj>
                </mc:Choice>
                <mc:Fallback>
                  <p:oleObj name="Equation" r:id="rId6" imgW="32766000" imgH="7899400" progId="Equation.DSMT4">
                    <p:embed/>
                    <p:pic>
                      <p:nvPicPr>
                        <p:cNvPr id="67621" name="Object 34">
                          <a:extLst>
                            <a:ext uri="{FF2B5EF4-FFF2-40B4-BE49-F238E27FC236}">
                              <a16:creationId xmlns:a16="http://schemas.microsoft.com/office/drawing/2014/main" id="{AFDBF78B-1A62-E747-9367-1CC0F9BED0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9" y="1770"/>
                          <a:ext cx="896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22" name="Line 35">
              <a:extLst>
                <a:ext uri="{FF2B5EF4-FFF2-40B4-BE49-F238E27FC236}">
                  <a16:creationId xmlns:a16="http://schemas.microsoft.com/office/drawing/2014/main" id="{6D430C5A-6EFE-4140-90FD-A97FEDC817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" y="1632"/>
              <a:ext cx="84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23" name="Line 36">
              <a:extLst>
                <a:ext uri="{FF2B5EF4-FFF2-40B4-BE49-F238E27FC236}">
                  <a16:creationId xmlns:a16="http://schemas.microsoft.com/office/drawing/2014/main" id="{8F0C06F2-B1CF-374A-A97E-D4E47A0B0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4" y="1222"/>
              <a:ext cx="0" cy="4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24" name="Freeform 37">
              <a:extLst>
                <a:ext uri="{FF2B5EF4-FFF2-40B4-BE49-F238E27FC236}">
                  <a16:creationId xmlns:a16="http://schemas.microsoft.com/office/drawing/2014/main" id="{0630CAE1-7A4D-DB42-915D-6F7074B0A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1248"/>
              <a:ext cx="829" cy="419"/>
            </a:xfrm>
            <a:custGeom>
              <a:avLst/>
              <a:gdLst>
                <a:gd name="T0" fmla="*/ 0 w 829"/>
                <a:gd name="T1" fmla="*/ 419 h 419"/>
                <a:gd name="T2" fmla="*/ 70 w 829"/>
                <a:gd name="T3" fmla="*/ 87 h 419"/>
                <a:gd name="T4" fmla="*/ 192 w 829"/>
                <a:gd name="T5" fmla="*/ 9 h 419"/>
                <a:gd name="T6" fmla="*/ 253 w 829"/>
                <a:gd name="T7" fmla="*/ 35 h 419"/>
                <a:gd name="T8" fmla="*/ 323 w 829"/>
                <a:gd name="T9" fmla="*/ 166 h 419"/>
                <a:gd name="T10" fmla="*/ 428 w 829"/>
                <a:gd name="T11" fmla="*/ 314 h 419"/>
                <a:gd name="T12" fmla="*/ 654 w 829"/>
                <a:gd name="T13" fmla="*/ 384 h 419"/>
                <a:gd name="T14" fmla="*/ 829 w 829"/>
                <a:gd name="T15" fmla="*/ 39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29"/>
                <a:gd name="T25" fmla="*/ 0 h 419"/>
                <a:gd name="T26" fmla="*/ 829 w 829"/>
                <a:gd name="T27" fmla="*/ 419 h 4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29" h="419">
                  <a:moveTo>
                    <a:pt x="0" y="419"/>
                  </a:moveTo>
                  <a:cubicBezTo>
                    <a:pt x="19" y="287"/>
                    <a:pt x="38" y="155"/>
                    <a:pt x="70" y="87"/>
                  </a:cubicBezTo>
                  <a:cubicBezTo>
                    <a:pt x="102" y="19"/>
                    <a:pt x="162" y="18"/>
                    <a:pt x="192" y="9"/>
                  </a:cubicBezTo>
                  <a:cubicBezTo>
                    <a:pt x="222" y="0"/>
                    <a:pt x="231" y="9"/>
                    <a:pt x="253" y="35"/>
                  </a:cubicBezTo>
                  <a:cubicBezTo>
                    <a:pt x="275" y="61"/>
                    <a:pt x="294" y="120"/>
                    <a:pt x="323" y="166"/>
                  </a:cubicBezTo>
                  <a:cubicBezTo>
                    <a:pt x="352" y="212"/>
                    <a:pt x="373" y="278"/>
                    <a:pt x="428" y="314"/>
                  </a:cubicBezTo>
                  <a:cubicBezTo>
                    <a:pt x="483" y="350"/>
                    <a:pt x="587" y="371"/>
                    <a:pt x="654" y="384"/>
                  </a:cubicBezTo>
                  <a:cubicBezTo>
                    <a:pt x="721" y="397"/>
                    <a:pt x="775" y="395"/>
                    <a:pt x="829" y="39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25" name="Rectangle 38">
              <a:extLst>
                <a:ext uri="{FF2B5EF4-FFF2-40B4-BE49-F238E27FC236}">
                  <a16:creationId xmlns:a16="http://schemas.microsoft.com/office/drawing/2014/main" id="{5EC7260A-FB90-704F-841A-00F6CE98A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" y="576"/>
              <a:ext cx="5419" cy="15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67601" name="Text Box 39">
            <a:extLst>
              <a:ext uri="{FF2B5EF4-FFF2-40B4-BE49-F238E27FC236}">
                <a16:creationId xmlns:a16="http://schemas.microsoft.com/office/drawing/2014/main" id="{9F93E02B-EF76-0341-8A1C-7E59DE53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" y="895267"/>
            <a:ext cx="664797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（２）インパルス応答（重み関数）がわかると</a:t>
            </a:r>
          </a:p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いろいろな入力に対する出力が計算できる</a:t>
            </a:r>
          </a:p>
        </p:txBody>
      </p:sp>
      <p:sp>
        <p:nvSpPr>
          <p:cNvPr id="61480" name="Text Box 40">
            <a:extLst>
              <a:ext uri="{FF2B5EF4-FFF2-40B4-BE49-F238E27FC236}">
                <a16:creationId xmlns:a16="http://schemas.microsoft.com/office/drawing/2014/main" id="{3A4EE843-9171-6245-9351-F04CD0C8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3457937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chemeClr val="accent2"/>
                </a:solidFill>
              </a:rPr>
              <a:t>手持ちのデータ</a:t>
            </a:r>
          </a:p>
        </p:txBody>
      </p:sp>
      <p:grpSp>
        <p:nvGrpSpPr>
          <p:cNvPr id="3" name="Group 41">
            <a:extLst>
              <a:ext uri="{FF2B5EF4-FFF2-40B4-BE49-F238E27FC236}">
                <a16:creationId xmlns:a16="http://schemas.microsoft.com/office/drawing/2014/main" id="{45F65D21-C1B6-F04F-94E1-737AA547C8EA}"/>
              </a:ext>
            </a:extLst>
          </p:cNvPr>
          <p:cNvGrpSpPr>
            <a:grpSpLocks/>
          </p:cNvGrpSpPr>
          <p:nvPr/>
        </p:nvGrpSpPr>
        <p:grpSpPr bwMode="auto">
          <a:xfrm>
            <a:off x="1801813" y="3915492"/>
            <a:ext cx="5724526" cy="884849"/>
            <a:chOff x="1135" y="2184"/>
            <a:chExt cx="3606" cy="678"/>
          </a:xfrm>
        </p:grpSpPr>
        <p:sp>
          <p:nvSpPr>
            <p:cNvPr id="67605" name="AutoShape 42">
              <a:extLst>
                <a:ext uri="{FF2B5EF4-FFF2-40B4-BE49-F238E27FC236}">
                  <a16:creationId xmlns:a16="http://schemas.microsoft.com/office/drawing/2014/main" id="{BE01DDDC-485F-8147-A11D-CD9D9583E3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81" y="2375"/>
              <a:ext cx="678" cy="296"/>
            </a:xfrm>
            <a:prstGeom prst="homePlate">
              <a:avLst>
                <a:gd name="adj" fmla="val 516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67606" name="Text Box 43">
              <a:extLst>
                <a:ext uri="{FF2B5EF4-FFF2-40B4-BE49-F238E27FC236}">
                  <a16:creationId xmlns:a16="http://schemas.microsoft.com/office/drawing/2014/main" id="{734EB85F-F2C5-2241-B10B-F845DB374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5" y="2278"/>
              <a:ext cx="3606" cy="3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任意の入力に対する出力が予想できる？</a:t>
              </a:r>
            </a:p>
          </p:txBody>
        </p:sp>
      </p:grpSp>
      <p:sp>
        <p:nvSpPr>
          <p:cNvPr id="61484" name="Text Box 44">
            <a:extLst>
              <a:ext uri="{FF2B5EF4-FFF2-40B4-BE49-F238E27FC236}">
                <a16:creationId xmlns:a16="http://schemas.microsoft.com/office/drawing/2014/main" id="{CC2DE145-76AE-A748-A5B4-3624F4622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825" y="5762577"/>
            <a:ext cx="2678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4400" b="1">
                <a:solidFill>
                  <a:srgbClr val="C00000"/>
                </a:solidFill>
              </a:rPr>
              <a:t>できる！</a:t>
            </a:r>
          </a:p>
        </p:txBody>
      </p:sp>
      <p:sp>
        <p:nvSpPr>
          <p:cNvPr id="46" name="Rectangle 54">
            <a:extLst>
              <a:ext uri="{FF2B5EF4-FFF2-40B4-BE49-F238E27FC236}">
                <a16:creationId xmlns:a16="http://schemas.microsoft.com/office/drawing/2014/main" id="{B2C55659-60C2-614D-8710-D68C8867B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278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インパルス応答の効用</a:t>
            </a:r>
          </a:p>
        </p:txBody>
      </p:sp>
    </p:spTree>
    <p:extLst>
      <p:ext uri="{BB962C8B-B14F-4D97-AF65-F5344CB8AC3E}">
        <p14:creationId xmlns:p14="http://schemas.microsoft.com/office/powerpoint/2010/main" val="22087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0" grpId="0" animBg="1"/>
      <p:bldP spid="614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4">
            <a:extLst>
              <a:ext uri="{FF2B5EF4-FFF2-40B4-BE49-F238E27FC236}">
                <a16:creationId xmlns:a16="http://schemas.microsoft.com/office/drawing/2014/main" id="{690291BA-A1C5-984A-862F-E610FC630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1860550"/>
            <a:ext cx="590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chemeClr val="hlink"/>
                </a:solidFill>
              </a:rPr>
              <a:t>？</a:t>
            </a:r>
          </a:p>
        </p:txBody>
      </p:sp>
      <p:sp>
        <p:nvSpPr>
          <p:cNvPr id="69634" name="Freeform 5">
            <a:extLst>
              <a:ext uri="{FF2B5EF4-FFF2-40B4-BE49-F238E27FC236}">
                <a16:creationId xmlns:a16="http://schemas.microsoft.com/office/drawing/2014/main" id="{AC50907F-FB71-3B41-AA95-7D54A1EF8F90}"/>
              </a:ext>
            </a:extLst>
          </p:cNvPr>
          <p:cNvSpPr>
            <a:spLocks/>
          </p:cNvSpPr>
          <p:nvPr/>
        </p:nvSpPr>
        <p:spPr bwMode="auto">
          <a:xfrm>
            <a:off x="2008188" y="2162175"/>
            <a:ext cx="1081087" cy="166688"/>
          </a:xfrm>
          <a:custGeom>
            <a:avLst/>
            <a:gdLst>
              <a:gd name="T0" fmla="*/ 0 w 681"/>
              <a:gd name="T1" fmla="*/ 2147483646 h 105"/>
              <a:gd name="T2" fmla="*/ 2147483646 w 681"/>
              <a:gd name="T3" fmla="*/ 2147483646 h 105"/>
              <a:gd name="T4" fmla="*/ 2147483646 w 681"/>
              <a:gd name="T5" fmla="*/ 0 h 105"/>
              <a:gd name="T6" fmla="*/ 0 60000 65536"/>
              <a:gd name="T7" fmla="*/ 0 60000 65536"/>
              <a:gd name="T8" fmla="*/ 0 60000 65536"/>
              <a:gd name="T9" fmla="*/ 0 w 681"/>
              <a:gd name="T10" fmla="*/ 0 h 105"/>
              <a:gd name="T11" fmla="*/ 681 w 681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05">
                <a:moveTo>
                  <a:pt x="0" y="105"/>
                </a:moveTo>
                <a:lnTo>
                  <a:pt x="506" y="105"/>
                </a:lnTo>
                <a:lnTo>
                  <a:pt x="68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35" name="Freeform 6">
            <a:extLst>
              <a:ext uri="{FF2B5EF4-FFF2-40B4-BE49-F238E27FC236}">
                <a16:creationId xmlns:a16="http://schemas.microsoft.com/office/drawing/2014/main" id="{9D3EAD43-B61F-4A45-A842-8CA16D8C711D}"/>
              </a:ext>
            </a:extLst>
          </p:cNvPr>
          <p:cNvSpPr>
            <a:spLocks/>
          </p:cNvSpPr>
          <p:nvPr/>
        </p:nvSpPr>
        <p:spPr bwMode="auto">
          <a:xfrm>
            <a:off x="5527675" y="2147888"/>
            <a:ext cx="1411288" cy="236537"/>
          </a:xfrm>
          <a:custGeom>
            <a:avLst/>
            <a:gdLst>
              <a:gd name="T0" fmla="*/ 0 w 820"/>
              <a:gd name="T1" fmla="*/ 0 h 114"/>
              <a:gd name="T2" fmla="*/ 2147483646 w 820"/>
              <a:gd name="T3" fmla="*/ 2147483646 h 114"/>
              <a:gd name="T4" fmla="*/ 2147483646 w 820"/>
              <a:gd name="T5" fmla="*/ 2147483646 h 114"/>
              <a:gd name="T6" fmla="*/ 0 60000 65536"/>
              <a:gd name="T7" fmla="*/ 0 60000 65536"/>
              <a:gd name="T8" fmla="*/ 0 60000 65536"/>
              <a:gd name="T9" fmla="*/ 0 w 820"/>
              <a:gd name="T10" fmla="*/ 0 h 114"/>
              <a:gd name="T11" fmla="*/ 820 w 820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14">
                <a:moveTo>
                  <a:pt x="0" y="0"/>
                </a:moveTo>
                <a:lnTo>
                  <a:pt x="139" y="114"/>
                </a:lnTo>
                <a:lnTo>
                  <a:pt x="820" y="11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36" name="Rectangle 7">
            <a:extLst>
              <a:ext uri="{FF2B5EF4-FFF2-40B4-BE49-F238E27FC236}">
                <a16:creationId xmlns:a16="http://schemas.microsoft.com/office/drawing/2014/main" id="{21A24DC6-BC70-E842-A130-15A8729A7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700213"/>
            <a:ext cx="1568450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/>
              <a:t>制御対象</a:t>
            </a:r>
          </a:p>
        </p:txBody>
      </p:sp>
      <p:sp>
        <p:nvSpPr>
          <p:cNvPr id="69637" name="Line 8">
            <a:extLst>
              <a:ext uri="{FF2B5EF4-FFF2-40B4-BE49-F238E27FC236}">
                <a16:creationId xmlns:a16="http://schemas.microsoft.com/office/drawing/2014/main" id="{BC3D3F5D-E586-DE40-B5E3-9A0362F744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38" name="Line 9">
            <a:extLst>
              <a:ext uri="{FF2B5EF4-FFF2-40B4-BE49-F238E27FC236}">
                <a16:creationId xmlns:a16="http://schemas.microsoft.com/office/drawing/2014/main" id="{D391E25D-48D4-D04E-83AC-8A6EF7E60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39" name="Text Box 10">
            <a:extLst>
              <a:ext uri="{FF2B5EF4-FFF2-40B4-BE49-F238E27FC236}">
                <a16:creationId xmlns:a16="http://schemas.microsoft.com/office/drawing/2014/main" id="{2BCB50A1-5169-5746-8666-D8D844115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16906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69640" name="Text Box 11">
            <a:extLst>
              <a:ext uri="{FF2B5EF4-FFF2-40B4-BE49-F238E27FC236}">
                <a16:creationId xmlns:a16="http://schemas.microsoft.com/office/drawing/2014/main" id="{E93F1745-99FD-5942-8B05-FB23F3CA0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168275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69641" name="Line 12">
            <a:extLst>
              <a:ext uri="{FF2B5EF4-FFF2-40B4-BE49-F238E27FC236}">
                <a16:creationId xmlns:a16="http://schemas.microsoft.com/office/drawing/2014/main" id="{CD42703D-A4E4-264B-A7EA-CD0F488CC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913" y="2565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42" name="Line 13">
            <a:extLst>
              <a:ext uri="{FF2B5EF4-FFF2-40B4-BE49-F238E27FC236}">
                <a16:creationId xmlns:a16="http://schemas.microsoft.com/office/drawing/2014/main" id="{4F70985D-F8A1-124C-A86B-BCC2FB99A2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1398588"/>
            <a:ext cx="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43" name="Line 14">
            <a:extLst>
              <a:ext uri="{FF2B5EF4-FFF2-40B4-BE49-F238E27FC236}">
                <a16:creationId xmlns:a16="http://schemas.microsoft.com/office/drawing/2014/main" id="{3D4BA1D8-9CA3-FD4C-AA2B-8EEA5D8A3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3" y="2613025"/>
            <a:ext cx="197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44" name="Line 15">
            <a:extLst>
              <a:ext uri="{FF2B5EF4-FFF2-40B4-BE49-F238E27FC236}">
                <a16:creationId xmlns:a16="http://schemas.microsoft.com/office/drawing/2014/main" id="{E3F8B7BA-5068-564E-8A4E-0CF6AF8CB1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86550" y="1712913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45" name="Text Box 16">
            <a:extLst>
              <a:ext uri="{FF2B5EF4-FFF2-40B4-BE49-F238E27FC236}">
                <a16:creationId xmlns:a16="http://schemas.microsoft.com/office/drawing/2014/main" id="{4B5A2288-03E9-9447-9733-E2DB6C78D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43363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69646" name="Text Box 17">
            <a:extLst>
              <a:ext uri="{FF2B5EF4-FFF2-40B4-BE49-F238E27FC236}">
                <a16:creationId xmlns:a16="http://schemas.microsoft.com/office/drawing/2014/main" id="{B641F302-ED46-0F4C-B6A7-74C87D5EB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23860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62482" name="Rectangle 18">
            <a:extLst>
              <a:ext uri="{FF2B5EF4-FFF2-40B4-BE49-F238E27FC236}">
                <a16:creationId xmlns:a16="http://schemas.microsoft.com/office/drawing/2014/main" id="{17A83071-CE08-9541-8801-2A9E9666120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5175" y="1735138"/>
            <a:ext cx="49213" cy="830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3" name="Rectangle 19">
            <a:extLst>
              <a:ext uri="{FF2B5EF4-FFF2-40B4-BE49-F238E27FC236}">
                <a16:creationId xmlns:a16="http://schemas.microsoft.com/office/drawing/2014/main" id="{164C1DCC-FF47-374E-B2A3-C935BAD9ABE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863" y="1697038"/>
            <a:ext cx="42862" cy="871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4" name="Rectangle 20">
            <a:extLst>
              <a:ext uri="{FF2B5EF4-FFF2-40B4-BE49-F238E27FC236}">
                <a16:creationId xmlns:a16="http://schemas.microsoft.com/office/drawing/2014/main" id="{A6E8C7E0-5A0A-9F42-BC49-DBF93FA73E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4550" y="1655763"/>
            <a:ext cx="42863" cy="909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5" name="Rectangle 21">
            <a:extLst>
              <a:ext uri="{FF2B5EF4-FFF2-40B4-BE49-F238E27FC236}">
                <a16:creationId xmlns:a16="http://schemas.microsoft.com/office/drawing/2014/main" id="{F2BCB111-661B-DF48-B8A5-CD68414C0CF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5825" y="1676400"/>
            <a:ext cx="42863" cy="89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6" name="Rectangle 22">
            <a:extLst>
              <a:ext uri="{FF2B5EF4-FFF2-40B4-BE49-F238E27FC236}">
                <a16:creationId xmlns:a16="http://schemas.microsoft.com/office/drawing/2014/main" id="{DD897472-7929-2D46-A65A-761B985E201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27100" y="1722438"/>
            <a:ext cx="42863" cy="846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7" name="Rectangle 23">
            <a:extLst>
              <a:ext uri="{FF2B5EF4-FFF2-40B4-BE49-F238E27FC236}">
                <a16:creationId xmlns:a16="http://schemas.microsoft.com/office/drawing/2014/main" id="{DAEB9786-3151-2541-AB5D-F82F6901431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66788" y="1747838"/>
            <a:ext cx="42862" cy="820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8" name="Rectangle 24">
            <a:extLst>
              <a:ext uri="{FF2B5EF4-FFF2-40B4-BE49-F238E27FC236}">
                <a16:creationId xmlns:a16="http://schemas.microsoft.com/office/drawing/2014/main" id="{A67368CC-DF38-864E-A07E-55A480264A0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11238" y="1744663"/>
            <a:ext cx="42862" cy="820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9" name="Rectangle 25">
            <a:extLst>
              <a:ext uri="{FF2B5EF4-FFF2-40B4-BE49-F238E27FC236}">
                <a16:creationId xmlns:a16="http://schemas.microsoft.com/office/drawing/2014/main" id="{4D2994C2-4F0B-834C-B47E-1078443B98C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2513" y="1720850"/>
            <a:ext cx="42862" cy="846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0" name="Rectangle 26">
            <a:extLst>
              <a:ext uri="{FF2B5EF4-FFF2-40B4-BE49-F238E27FC236}">
                <a16:creationId xmlns:a16="http://schemas.microsoft.com/office/drawing/2014/main" id="{8D6E0FE9-91AF-D044-8670-DEA600BFC64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93788" y="1697038"/>
            <a:ext cx="42862" cy="871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1" name="Rectangle 27">
            <a:extLst>
              <a:ext uri="{FF2B5EF4-FFF2-40B4-BE49-F238E27FC236}">
                <a16:creationId xmlns:a16="http://schemas.microsoft.com/office/drawing/2014/main" id="{45448911-83EB-1847-96FE-9AA6516C78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6650" y="1697038"/>
            <a:ext cx="42863" cy="871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2" name="Rectangle 28">
            <a:extLst>
              <a:ext uri="{FF2B5EF4-FFF2-40B4-BE49-F238E27FC236}">
                <a16:creationId xmlns:a16="http://schemas.microsoft.com/office/drawing/2014/main" id="{963E15EC-FCD6-3148-930B-7D730576EFA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77925" y="1657350"/>
            <a:ext cx="42863" cy="909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3" name="Rectangle 29">
            <a:extLst>
              <a:ext uri="{FF2B5EF4-FFF2-40B4-BE49-F238E27FC236}">
                <a16:creationId xmlns:a16="http://schemas.microsoft.com/office/drawing/2014/main" id="{A586A8E6-6807-AD45-8D43-C3B189ECA3C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9200" y="1620838"/>
            <a:ext cx="42863" cy="947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4" name="Rectangle 30">
            <a:extLst>
              <a:ext uri="{FF2B5EF4-FFF2-40B4-BE49-F238E27FC236}">
                <a16:creationId xmlns:a16="http://schemas.microsoft.com/office/drawing/2014/main" id="{09CE1C0A-C32C-EF4C-AF6C-521D6899EA1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8888" y="1601788"/>
            <a:ext cx="49212" cy="966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5" name="Rectangle 31">
            <a:extLst>
              <a:ext uri="{FF2B5EF4-FFF2-40B4-BE49-F238E27FC236}">
                <a16:creationId xmlns:a16="http://schemas.microsoft.com/office/drawing/2014/main" id="{1B69F094-52B9-2C43-9701-160C1D55804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304925" y="1598613"/>
            <a:ext cx="49213" cy="966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6" name="Rectangle 32">
            <a:extLst>
              <a:ext uri="{FF2B5EF4-FFF2-40B4-BE49-F238E27FC236}">
                <a16:creationId xmlns:a16="http://schemas.microsoft.com/office/drawing/2014/main" id="{68427D11-AF4C-0647-BF4F-FE4495BC07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22438" y="1612900"/>
            <a:ext cx="42862" cy="954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7" name="Rectangle 33">
            <a:extLst>
              <a:ext uri="{FF2B5EF4-FFF2-40B4-BE49-F238E27FC236}">
                <a16:creationId xmlns:a16="http://schemas.microsoft.com/office/drawing/2014/main" id="{67376DDC-2D0C-0A41-9303-77D176E4B9E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66888" y="1625600"/>
            <a:ext cx="49212" cy="941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8" name="Rectangle 34">
            <a:extLst>
              <a:ext uri="{FF2B5EF4-FFF2-40B4-BE49-F238E27FC236}">
                <a16:creationId xmlns:a16="http://schemas.microsoft.com/office/drawing/2014/main" id="{CCFDF12B-D017-4C48-85FF-18F6068CAA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14513" y="1665288"/>
            <a:ext cx="49212" cy="903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9" name="Rectangle 35">
            <a:extLst>
              <a:ext uri="{FF2B5EF4-FFF2-40B4-BE49-F238E27FC236}">
                <a16:creationId xmlns:a16="http://schemas.microsoft.com/office/drawing/2014/main" id="{17EFC6F1-EC4E-FF46-B60B-7EA8835301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60550" y="1690688"/>
            <a:ext cx="49213" cy="877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69665" name="Group 36">
            <a:extLst>
              <a:ext uri="{FF2B5EF4-FFF2-40B4-BE49-F238E27FC236}">
                <a16:creationId xmlns:a16="http://schemas.microsoft.com/office/drawing/2014/main" id="{28125636-233F-6049-854E-66EB2EEC5E4C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1558925"/>
            <a:ext cx="1155700" cy="177800"/>
            <a:chOff x="580" y="2211"/>
            <a:chExt cx="728" cy="109"/>
          </a:xfrm>
        </p:grpSpPr>
        <p:sp>
          <p:nvSpPr>
            <p:cNvPr id="69677" name="Freeform 37">
              <a:extLst>
                <a:ext uri="{FF2B5EF4-FFF2-40B4-BE49-F238E27FC236}">
                  <a16:creationId xmlns:a16="http://schemas.microsoft.com/office/drawing/2014/main" id="{6E1BD97C-CA22-7640-905F-EDA3C3CFF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678" name="Freeform 38">
              <a:extLst>
                <a:ext uri="{FF2B5EF4-FFF2-40B4-BE49-F238E27FC236}">
                  <a16:creationId xmlns:a16="http://schemas.microsoft.com/office/drawing/2014/main" id="{68353519-B983-B841-B1F8-0EFBFD324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679" name="Freeform 39">
              <a:extLst>
                <a:ext uri="{FF2B5EF4-FFF2-40B4-BE49-F238E27FC236}">
                  <a16:creationId xmlns:a16="http://schemas.microsoft.com/office/drawing/2014/main" id="{207DCC78-0398-844D-ADDF-007565ADE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9666" name="Text Box 40">
            <a:extLst>
              <a:ext uri="{FF2B5EF4-FFF2-40B4-BE49-F238E27FC236}">
                <a16:creationId xmlns:a16="http://schemas.microsoft.com/office/drawing/2014/main" id="{42DDF4E6-BC7F-964B-B0C5-1FC883178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" y="392599"/>
            <a:ext cx="664797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（２）インパルス応答（重み関数）がわかると</a:t>
            </a:r>
          </a:p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いろいろな入力に対する出力が計算できる</a:t>
            </a:r>
          </a:p>
        </p:txBody>
      </p:sp>
      <p:sp>
        <p:nvSpPr>
          <p:cNvPr id="62505" name="Text Box 41">
            <a:extLst>
              <a:ext uri="{FF2B5EF4-FFF2-40B4-BE49-F238E27FC236}">
                <a16:creationId xmlns:a16="http://schemas.microsoft.com/office/drawing/2014/main" id="{7CE66397-B1C6-C843-953E-98FF3611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684588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chemeClr val="accent2"/>
                </a:solidFill>
              </a:rPr>
              <a:t>アイデア</a:t>
            </a:r>
          </a:p>
        </p:txBody>
      </p:sp>
      <p:sp>
        <p:nvSpPr>
          <p:cNvPr id="62506" name="Text Box 42">
            <a:extLst>
              <a:ext uri="{FF2B5EF4-FFF2-40B4-BE49-F238E27FC236}">
                <a16:creationId xmlns:a16="http://schemas.microsoft.com/office/drawing/2014/main" id="{C9737AE4-E057-D24E-9F95-AAFC0944E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4225925"/>
            <a:ext cx="8760732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　☆ほそい短冊状の入力に対する出力はわかる気がする！</a:t>
            </a:r>
          </a:p>
          <a:p>
            <a:pPr eaLnBrk="1" hangingPunct="1"/>
            <a:r>
              <a:rPr lang="ja-JP" altLang="en-US"/>
              <a:t>　　　　　　　　　　　　　　　　⇒インパルス応答から・・</a:t>
            </a:r>
          </a:p>
        </p:txBody>
      </p:sp>
      <p:sp>
        <p:nvSpPr>
          <p:cNvPr id="62507" name="Text Box 43">
            <a:extLst>
              <a:ext uri="{FF2B5EF4-FFF2-40B4-BE49-F238E27FC236}">
                <a16:creationId xmlns:a16="http://schemas.microsoft.com/office/drawing/2014/main" id="{C51CD1B6-CB2B-9147-A5CC-50C55904A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5002213"/>
            <a:ext cx="7837402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　☆任意の入力関数は短冊の寄せ集めだと観れる！</a:t>
            </a:r>
          </a:p>
          <a:p>
            <a:pPr eaLnBrk="1" hangingPunct="1"/>
            <a:r>
              <a:rPr lang="ja-JP" altLang="en-US"/>
              <a:t>　　　　　　　　　　　　　　　　⇒図のように・・　</a:t>
            </a:r>
          </a:p>
        </p:txBody>
      </p:sp>
      <p:sp>
        <p:nvSpPr>
          <p:cNvPr id="62508" name="Rectangle 44">
            <a:extLst>
              <a:ext uri="{FF2B5EF4-FFF2-40B4-BE49-F238E27FC236}">
                <a16:creationId xmlns:a16="http://schemas.microsoft.com/office/drawing/2014/main" id="{3CDD855D-7942-484F-9B48-3068AF382DF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41425" y="1616075"/>
            <a:ext cx="42863" cy="9477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3" name="Group 45">
            <a:extLst>
              <a:ext uri="{FF2B5EF4-FFF2-40B4-BE49-F238E27FC236}">
                <a16:creationId xmlns:a16="http://schemas.microsoft.com/office/drawing/2014/main" id="{88F7928E-7D65-5940-99C1-6B47434FC7EB}"/>
              </a:ext>
            </a:extLst>
          </p:cNvPr>
          <p:cNvGrpSpPr>
            <a:grpSpLocks/>
          </p:cNvGrpSpPr>
          <p:nvPr/>
        </p:nvGrpSpPr>
        <p:grpSpPr bwMode="auto">
          <a:xfrm>
            <a:off x="911225" y="1719263"/>
            <a:ext cx="7215188" cy="1244600"/>
            <a:chOff x="574" y="1083"/>
            <a:chExt cx="4545" cy="784"/>
          </a:xfrm>
        </p:grpSpPr>
        <p:grpSp>
          <p:nvGrpSpPr>
            <p:cNvPr id="69672" name="Group 46">
              <a:extLst>
                <a:ext uri="{FF2B5EF4-FFF2-40B4-BE49-F238E27FC236}">
                  <a16:creationId xmlns:a16="http://schemas.microsoft.com/office/drawing/2014/main" id="{78BA7BB5-A475-3E44-A0C1-59828B5F8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" y="1083"/>
              <a:ext cx="4439" cy="560"/>
              <a:chOff x="680" y="1083"/>
              <a:chExt cx="4439" cy="560"/>
            </a:xfrm>
          </p:grpSpPr>
          <p:sp>
            <p:nvSpPr>
              <p:cNvPr id="69675" name="Rectangle 47">
                <a:extLst>
                  <a:ext uri="{FF2B5EF4-FFF2-40B4-BE49-F238E27FC236}">
                    <a16:creationId xmlns:a16="http://schemas.microsoft.com/office/drawing/2014/main" id="{1E19AFBD-CCA0-7B4E-8476-AFCC171B7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80" y="1083"/>
                <a:ext cx="27" cy="53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HG丸ｺﾞｼｯｸM-PRO" panose="020F0600000000000000" pitchFamily="34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69676" name="Freeform 48">
                <a:extLst>
                  <a:ext uri="{FF2B5EF4-FFF2-40B4-BE49-F238E27FC236}">
                    <a16:creationId xmlns:a16="http://schemas.microsoft.com/office/drawing/2014/main" id="{81896EA9-606E-B944-80F9-343502CF5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" y="1362"/>
                <a:ext cx="698" cy="281"/>
              </a:xfrm>
              <a:custGeom>
                <a:avLst/>
                <a:gdLst>
                  <a:gd name="T0" fmla="*/ 0 w 838"/>
                  <a:gd name="T1" fmla="*/ 27 h 314"/>
                  <a:gd name="T2" fmla="*/ 2 w 838"/>
                  <a:gd name="T3" fmla="*/ 4 h 314"/>
                  <a:gd name="T4" fmla="*/ 2 w 838"/>
                  <a:gd name="T5" fmla="*/ 4 h 314"/>
                  <a:gd name="T6" fmla="*/ 3 w 838"/>
                  <a:gd name="T7" fmla="*/ 11 h 314"/>
                  <a:gd name="T8" fmla="*/ 5 w 838"/>
                  <a:gd name="T9" fmla="*/ 19 h 314"/>
                  <a:gd name="T10" fmla="*/ 10 w 838"/>
                  <a:gd name="T11" fmla="*/ 27 h 314"/>
                  <a:gd name="T12" fmla="*/ 15 w 838"/>
                  <a:gd name="T13" fmla="*/ 27 h 3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8"/>
                  <a:gd name="T22" fmla="*/ 0 h 314"/>
                  <a:gd name="T23" fmla="*/ 838 w 838"/>
                  <a:gd name="T24" fmla="*/ 314 h 3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8" h="314">
                    <a:moveTo>
                      <a:pt x="0" y="314"/>
                    </a:moveTo>
                    <a:cubicBezTo>
                      <a:pt x="19" y="201"/>
                      <a:pt x="39" y="88"/>
                      <a:pt x="61" y="44"/>
                    </a:cubicBezTo>
                    <a:cubicBezTo>
                      <a:pt x="83" y="0"/>
                      <a:pt x="109" y="39"/>
                      <a:pt x="131" y="52"/>
                    </a:cubicBezTo>
                    <a:cubicBezTo>
                      <a:pt x="153" y="65"/>
                      <a:pt x="164" y="93"/>
                      <a:pt x="192" y="122"/>
                    </a:cubicBezTo>
                    <a:cubicBezTo>
                      <a:pt x="220" y="151"/>
                      <a:pt x="237" y="198"/>
                      <a:pt x="297" y="227"/>
                    </a:cubicBezTo>
                    <a:cubicBezTo>
                      <a:pt x="357" y="256"/>
                      <a:pt x="460" y="283"/>
                      <a:pt x="550" y="297"/>
                    </a:cubicBezTo>
                    <a:cubicBezTo>
                      <a:pt x="640" y="311"/>
                      <a:pt x="739" y="312"/>
                      <a:pt x="838" y="31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69673" name="Text Box 49">
              <a:extLst>
                <a:ext uri="{FF2B5EF4-FFF2-40B4-BE49-F238E27FC236}">
                  <a16:creationId xmlns:a16="http://schemas.microsoft.com/office/drawing/2014/main" id="{8ED0B9EC-F8CA-8F44-B022-2C0BEBD92E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" y="1617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9674" name="Text Box 50">
              <a:extLst>
                <a:ext uri="{FF2B5EF4-FFF2-40B4-BE49-F238E27FC236}">
                  <a16:creationId xmlns:a16="http://schemas.microsoft.com/office/drawing/2014/main" id="{0EDF278E-6044-0D46-BFA0-EDC498585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" y="157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51" name="Rectangle 54">
            <a:extLst>
              <a:ext uri="{FF2B5EF4-FFF2-40B4-BE49-F238E27FC236}">
                <a16:creationId xmlns:a16="http://schemas.microsoft.com/office/drawing/2014/main" id="{5C8FF8AE-1F3A-7744-B8E4-CD9D82B5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4" y="-27011"/>
            <a:ext cx="26468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600" u="sng">
                <a:solidFill>
                  <a:schemeClr val="bg1"/>
                </a:solidFill>
              </a:rPr>
              <a:t>モデリングの基本的考え方</a:t>
            </a:r>
          </a:p>
        </p:txBody>
      </p:sp>
    </p:spTree>
    <p:extLst>
      <p:ext uri="{BB962C8B-B14F-4D97-AF65-F5344CB8AC3E}">
        <p14:creationId xmlns:p14="http://schemas.microsoft.com/office/powerpoint/2010/main" val="163614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2" grpId="0" animBg="1"/>
      <p:bldP spid="62483" grpId="0" animBg="1"/>
      <p:bldP spid="62484" grpId="0" animBg="1"/>
      <p:bldP spid="62485" grpId="0" animBg="1"/>
      <p:bldP spid="62486" grpId="0" animBg="1"/>
      <p:bldP spid="62487" grpId="0" animBg="1"/>
      <p:bldP spid="62488" grpId="0" animBg="1"/>
      <p:bldP spid="62489" grpId="0" animBg="1"/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62496" grpId="0" animBg="1"/>
      <p:bldP spid="62497" grpId="0" animBg="1"/>
      <p:bldP spid="62498" grpId="0" animBg="1"/>
      <p:bldP spid="62499" grpId="0" animBg="1"/>
      <p:bldP spid="62505" grpId="0"/>
      <p:bldP spid="62506" grpId="0" animBg="1"/>
      <p:bldP spid="62507" grpId="0" animBg="1"/>
      <p:bldP spid="6250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reeform 4">
            <a:extLst>
              <a:ext uri="{FF2B5EF4-FFF2-40B4-BE49-F238E27FC236}">
                <a16:creationId xmlns:a16="http://schemas.microsoft.com/office/drawing/2014/main" id="{90373741-0A38-8C45-95AB-16E9895446FD}"/>
              </a:ext>
            </a:extLst>
          </p:cNvPr>
          <p:cNvSpPr>
            <a:spLocks/>
          </p:cNvSpPr>
          <p:nvPr/>
        </p:nvSpPr>
        <p:spPr bwMode="auto">
          <a:xfrm>
            <a:off x="2008188" y="2162175"/>
            <a:ext cx="1081087" cy="166688"/>
          </a:xfrm>
          <a:custGeom>
            <a:avLst/>
            <a:gdLst>
              <a:gd name="T0" fmla="*/ 0 w 681"/>
              <a:gd name="T1" fmla="*/ 2147483646 h 105"/>
              <a:gd name="T2" fmla="*/ 2147483646 w 681"/>
              <a:gd name="T3" fmla="*/ 2147483646 h 105"/>
              <a:gd name="T4" fmla="*/ 2147483646 w 681"/>
              <a:gd name="T5" fmla="*/ 0 h 105"/>
              <a:gd name="T6" fmla="*/ 0 60000 65536"/>
              <a:gd name="T7" fmla="*/ 0 60000 65536"/>
              <a:gd name="T8" fmla="*/ 0 60000 65536"/>
              <a:gd name="T9" fmla="*/ 0 w 681"/>
              <a:gd name="T10" fmla="*/ 0 h 105"/>
              <a:gd name="T11" fmla="*/ 681 w 681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05">
                <a:moveTo>
                  <a:pt x="0" y="105"/>
                </a:moveTo>
                <a:lnTo>
                  <a:pt x="506" y="105"/>
                </a:lnTo>
                <a:lnTo>
                  <a:pt x="68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2" name="Freeform 5">
            <a:extLst>
              <a:ext uri="{FF2B5EF4-FFF2-40B4-BE49-F238E27FC236}">
                <a16:creationId xmlns:a16="http://schemas.microsoft.com/office/drawing/2014/main" id="{0C3238E9-31FD-5B46-9C86-C028931E5203}"/>
              </a:ext>
            </a:extLst>
          </p:cNvPr>
          <p:cNvSpPr>
            <a:spLocks/>
          </p:cNvSpPr>
          <p:nvPr/>
        </p:nvSpPr>
        <p:spPr bwMode="auto">
          <a:xfrm>
            <a:off x="5527675" y="2147888"/>
            <a:ext cx="1411288" cy="236537"/>
          </a:xfrm>
          <a:custGeom>
            <a:avLst/>
            <a:gdLst>
              <a:gd name="T0" fmla="*/ 0 w 820"/>
              <a:gd name="T1" fmla="*/ 0 h 114"/>
              <a:gd name="T2" fmla="*/ 2147483646 w 820"/>
              <a:gd name="T3" fmla="*/ 2147483646 h 114"/>
              <a:gd name="T4" fmla="*/ 2147483646 w 820"/>
              <a:gd name="T5" fmla="*/ 2147483646 h 114"/>
              <a:gd name="T6" fmla="*/ 0 60000 65536"/>
              <a:gd name="T7" fmla="*/ 0 60000 65536"/>
              <a:gd name="T8" fmla="*/ 0 60000 65536"/>
              <a:gd name="T9" fmla="*/ 0 w 820"/>
              <a:gd name="T10" fmla="*/ 0 h 114"/>
              <a:gd name="T11" fmla="*/ 820 w 820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14">
                <a:moveTo>
                  <a:pt x="0" y="0"/>
                </a:moveTo>
                <a:lnTo>
                  <a:pt x="139" y="114"/>
                </a:lnTo>
                <a:lnTo>
                  <a:pt x="820" y="11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3" name="Rectangle 6">
            <a:extLst>
              <a:ext uri="{FF2B5EF4-FFF2-40B4-BE49-F238E27FC236}">
                <a16:creationId xmlns:a16="http://schemas.microsoft.com/office/drawing/2014/main" id="{D33A9983-A6F9-7E4E-B6AA-8D4DBC68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700213"/>
            <a:ext cx="1568450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/>
              <a:t>制御対象</a:t>
            </a:r>
          </a:p>
        </p:txBody>
      </p:sp>
      <p:sp>
        <p:nvSpPr>
          <p:cNvPr id="71684" name="Line 7">
            <a:extLst>
              <a:ext uri="{FF2B5EF4-FFF2-40B4-BE49-F238E27FC236}">
                <a16:creationId xmlns:a16="http://schemas.microsoft.com/office/drawing/2014/main" id="{61E8A663-1AA8-C040-923A-6D4DBE2C7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5" name="Line 8">
            <a:extLst>
              <a:ext uri="{FF2B5EF4-FFF2-40B4-BE49-F238E27FC236}">
                <a16:creationId xmlns:a16="http://schemas.microsoft.com/office/drawing/2014/main" id="{EE0DD630-9DFF-4A45-96D7-4F6725F41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6" name="Text Box 9">
            <a:extLst>
              <a:ext uri="{FF2B5EF4-FFF2-40B4-BE49-F238E27FC236}">
                <a16:creationId xmlns:a16="http://schemas.microsoft.com/office/drawing/2014/main" id="{065CAB94-7DFA-DD47-8586-4E86D6D7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16906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71687" name="Text Box 10">
            <a:extLst>
              <a:ext uri="{FF2B5EF4-FFF2-40B4-BE49-F238E27FC236}">
                <a16:creationId xmlns:a16="http://schemas.microsoft.com/office/drawing/2014/main" id="{D3FD4261-AB89-4C49-8EF0-60EE8EC1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168275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71688" name="Line 11">
            <a:extLst>
              <a:ext uri="{FF2B5EF4-FFF2-40B4-BE49-F238E27FC236}">
                <a16:creationId xmlns:a16="http://schemas.microsoft.com/office/drawing/2014/main" id="{E391A521-92FB-D045-9EDD-127CB3A19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913" y="2565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9" name="Line 12">
            <a:extLst>
              <a:ext uri="{FF2B5EF4-FFF2-40B4-BE49-F238E27FC236}">
                <a16:creationId xmlns:a16="http://schemas.microsoft.com/office/drawing/2014/main" id="{23A2F4EF-52C0-B24F-A6A6-CCCC31B8D0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50" y="1398588"/>
            <a:ext cx="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0" name="Line 13">
            <a:extLst>
              <a:ext uri="{FF2B5EF4-FFF2-40B4-BE49-F238E27FC236}">
                <a16:creationId xmlns:a16="http://schemas.microsoft.com/office/drawing/2014/main" id="{4ED3076D-88D2-804F-AB57-96D495813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3" y="2565400"/>
            <a:ext cx="197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1" name="Line 14">
            <a:extLst>
              <a:ext uri="{FF2B5EF4-FFF2-40B4-BE49-F238E27FC236}">
                <a16:creationId xmlns:a16="http://schemas.microsoft.com/office/drawing/2014/main" id="{0045B93C-E9E5-1640-A674-CDF47FBF7B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4338" y="1700213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2" name="Text Box 15">
            <a:extLst>
              <a:ext uri="{FF2B5EF4-FFF2-40B4-BE49-F238E27FC236}">
                <a16:creationId xmlns:a16="http://schemas.microsoft.com/office/drawing/2014/main" id="{BA7B486C-403E-D74A-90D7-18F7C557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43363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71693" name="Text Box 16">
            <a:extLst>
              <a:ext uri="{FF2B5EF4-FFF2-40B4-BE49-F238E27FC236}">
                <a16:creationId xmlns:a16="http://schemas.microsoft.com/office/drawing/2014/main" id="{2F3A10D3-D002-CF48-AA58-2F7399DF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23860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pSp>
        <p:nvGrpSpPr>
          <p:cNvPr id="71694" name="Group 17">
            <a:extLst>
              <a:ext uri="{FF2B5EF4-FFF2-40B4-BE49-F238E27FC236}">
                <a16:creationId xmlns:a16="http://schemas.microsoft.com/office/drawing/2014/main" id="{1B34E574-4CF9-6746-B709-D267E4C0C4A0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1558925"/>
            <a:ext cx="1155700" cy="177800"/>
            <a:chOff x="580" y="2211"/>
            <a:chExt cx="728" cy="109"/>
          </a:xfrm>
        </p:grpSpPr>
        <p:sp>
          <p:nvSpPr>
            <p:cNvPr id="71741" name="Freeform 18">
              <a:extLst>
                <a:ext uri="{FF2B5EF4-FFF2-40B4-BE49-F238E27FC236}">
                  <a16:creationId xmlns:a16="http://schemas.microsoft.com/office/drawing/2014/main" id="{81941431-D875-1644-AA67-6A5FA643A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42" name="Freeform 19">
              <a:extLst>
                <a:ext uri="{FF2B5EF4-FFF2-40B4-BE49-F238E27FC236}">
                  <a16:creationId xmlns:a16="http://schemas.microsoft.com/office/drawing/2014/main" id="{8A0CE2F7-BBC6-7C4B-ACE9-6730723EC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43" name="Freeform 20">
              <a:extLst>
                <a:ext uri="{FF2B5EF4-FFF2-40B4-BE49-F238E27FC236}">
                  <a16:creationId xmlns:a16="http://schemas.microsoft.com/office/drawing/2014/main" id="{8F5E3BD0-E3EA-6349-8765-F7347AB34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1739" name="Rectangle 23">
            <a:extLst>
              <a:ext uri="{FF2B5EF4-FFF2-40B4-BE49-F238E27FC236}">
                <a16:creationId xmlns:a16="http://schemas.microsoft.com/office/drawing/2014/main" id="{4888FC59-D1EA-F146-8808-D8B4D234D0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6294" y="1695452"/>
            <a:ext cx="61913" cy="871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graphicFrame>
        <p:nvGraphicFramePr>
          <p:cNvPr id="71723" name="Object 47">
            <a:extLst>
              <a:ext uri="{FF2B5EF4-FFF2-40B4-BE49-F238E27FC236}">
                <a16:creationId xmlns:a16="http://schemas.microsoft.com/office/drawing/2014/main" id="{E2291097-2660-7443-AE29-1F80934299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325" y="2968625"/>
          <a:ext cx="2273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374800" imgH="8483600" progId="Equation.DSMT4">
                  <p:embed/>
                </p:oleObj>
              </mc:Choice>
              <mc:Fallback>
                <p:oleObj name="Equation" r:id="rId3" imgW="52374800" imgH="8483600" progId="Equation.DSMT4">
                  <p:embed/>
                  <p:pic>
                    <p:nvPicPr>
                      <p:cNvPr id="71723" name="Object 47">
                        <a:extLst>
                          <a:ext uri="{FF2B5EF4-FFF2-40B4-BE49-F238E27FC236}">
                            <a16:creationId xmlns:a16="http://schemas.microsoft.com/office/drawing/2014/main" id="{E2291097-2660-7443-AE29-1F80934299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2968625"/>
                        <a:ext cx="2273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4" name="Object 48">
            <a:extLst>
              <a:ext uri="{FF2B5EF4-FFF2-40B4-BE49-F238E27FC236}">
                <a16:creationId xmlns:a16="http://schemas.microsoft.com/office/drawing/2014/main" id="{32BE04F9-57E3-C54A-A5AF-662FB77F33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3363" y="2943225"/>
          <a:ext cx="2374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711600" imgH="8483600" progId="Equation.DSMT4">
                  <p:embed/>
                </p:oleObj>
              </mc:Choice>
              <mc:Fallback>
                <p:oleObj name="Equation" r:id="rId5" imgW="54711600" imgH="8483600" progId="Equation.DSMT4">
                  <p:embed/>
                  <p:pic>
                    <p:nvPicPr>
                      <p:cNvPr id="71724" name="Object 48">
                        <a:extLst>
                          <a:ext uri="{FF2B5EF4-FFF2-40B4-BE49-F238E27FC236}">
                            <a16:creationId xmlns:a16="http://schemas.microsoft.com/office/drawing/2014/main" id="{32BE04F9-57E3-C54A-A5AF-662FB77F33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2943225"/>
                        <a:ext cx="23749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54">
            <a:extLst>
              <a:ext uri="{FF2B5EF4-FFF2-40B4-BE49-F238E27FC236}">
                <a16:creationId xmlns:a16="http://schemas.microsoft.com/office/drawing/2014/main" id="{C4BF0705-8664-9E4B-9FBB-DED55D07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4" y="-27011"/>
            <a:ext cx="26468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600" u="sng">
                <a:solidFill>
                  <a:schemeClr val="bg1"/>
                </a:solidFill>
              </a:rPr>
              <a:t>モデリングの基本的考え方</a:t>
            </a:r>
          </a:p>
        </p:txBody>
      </p:sp>
      <p:sp>
        <p:nvSpPr>
          <p:cNvPr id="66" name="Text Box 40">
            <a:extLst>
              <a:ext uri="{FF2B5EF4-FFF2-40B4-BE49-F238E27FC236}">
                <a16:creationId xmlns:a16="http://schemas.microsoft.com/office/drawing/2014/main" id="{AE25E8DE-ACBF-9C43-A869-B1EDF353C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" y="392599"/>
            <a:ext cx="664797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（２）インパルス応答（重み関数）がわかると</a:t>
            </a:r>
          </a:p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いろいろな入力に対する出力が計算できる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2186B5F-FE8D-4C44-BB94-DD0EA5CCAFA6}"/>
              </a:ext>
            </a:extLst>
          </p:cNvPr>
          <p:cNvGrpSpPr/>
          <p:nvPr/>
        </p:nvGrpSpPr>
        <p:grpSpPr>
          <a:xfrm>
            <a:off x="1234730" y="4110374"/>
            <a:ext cx="6874267" cy="2454368"/>
            <a:chOff x="1234730" y="4110374"/>
            <a:chExt cx="6874267" cy="2454368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E7B5D75B-9C30-0044-84B4-A6CE3333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730" y="4110374"/>
              <a:ext cx="6874267" cy="2454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1B05F77-A6DE-8745-992F-FA785B42B1CC}"/>
                    </a:ext>
                  </a:extLst>
                </p:cNvPr>
                <p:cNvSpPr txBox="1"/>
                <p:nvPr/>
              </p:nvSpPr>
              <p:spPr>
                <a:xfrm>
                  <a:off x="1746002" y="4769258"/>
                  <a:ext cx="184025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1600"/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1B05F77-A6DE-8745-992F-FA785B42B1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002" y="4769258"/>
                  <a:ext cx="184025" cy="461024"/>
                </a:xfrm>
                <a:prstGeom prst="rect">
                  <a:avLst/>
                </a:prstGeom>
                <a:blipFill>
                  <a:blip r:embed="rId9"/>
                  <a:stretch>
                    <a:fillRect l="-12500" t="-2703" r="-18750" b="-108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1C0A434-BAA0-1E4F-8A08-AF315B2F611F}"/>
                    </a:ext>
                  </a:extLst>
                </p:cNvPr>
                <p:cNvSpPr txBox="1"/>
                <p:nvPr/>
              </p:nvSpPr>
              <p:spPr>
                <a:xfrm>
                  <a:off x="2201528" y="5446389"/>
                  <a:ext cx="20704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1" lang="ja-JP" altLang="en-US" sz="1800"/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1C0A434-BAA0-1E4F-8A08-AF315B2F61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1528" y="5446389"/>
                  <a:ext cx="20704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11111"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87774D62-6FF2-7D49-8EDA-05B3624E8028}"/>
              </a:ext>
            </a:extLst>
          </p:cNvPr>
          <p:cNvGrpSpPr/>
          <p:nvPr/>
        </p:nvGrpSpPr>
        <p:grpSpPr>
          <a:xfrm>
            <a:off x="1810333" y="3628484"/>
            <a:ext cx="3032484" cy="461665"/>
            <a:chOff x="1810333" y="3628484"/>
            <a:chExt cx="3032484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94E6C408-4ECF-D444-B23F-0CC056C430CC}"/>
                    </a:ext>
                  </a:extLst>
                </p:cNvPr>
                <p:cNvSpPr txBox="1"/>
                <p:nvPr/>
              </p:nvSpPr>
              <p:spPr>
                <a:xfrm>
                  <a:off x="1810333" y="3644546"/>
                  <a:ext cx="9836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1" lang="ja-JP" altLang="en-US"/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94E6C408-4ECF-D444-B23F-0CC056C43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333" y="3644546"/>
                  <a:ext cx="98366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6410" r="-5128" b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31769C6-D59D-934C-8154-CDCD2F302734}"/>
                </a:ext>
              </a:extLst>
            </p:cNvPr>
            <p:cNvSpPr txBox="1"/>
            <p:nvPr/>
          </p:nvSpPr>
          <p:spPr>
            <a:xfrm>
              <a:off x="2639970" y="3628484"/>
              <a:ext cx="220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：高さ</a:t>
              </a:r>
              <a:r>
                <a:rPr kumimoji="1" lang="en-US" altLang="ja-JP" dirty="0"/>
                <a:t>1</a:t>
              </a:r>
              <a:r>
                <a:rPr kumimoji="1" lang="ja-JP" altLang="en-US"/>
                <a:t>の短冊</a:t>
              </a: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0CB958C-FF7B-9C43-882A-74B9C3CD189A}"/>
              </a:ext>
            </a:extLst>
          </p:cNvPr>
          <p:cNvGrpSpPr/>
          <p:nvPr/>
        </p:nvGrpSpPr>
        <p:grpSpPr>
          <a:xfrm>
            <a:off x="1462648" y="3363819"/>
            <a:ext cx="1378977" cy="320295"/>
            <a:chOff x="1462648" y="3363819"/>
            <a:chExt cx="1378977" cy="320295"/>
          </a:xfrm>
        </p:grpSpPr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447B4606-3492-9340-AC82-019A17E1FF4E}"/>
                </a:ext>
              </a:extLst>
            </p:cNvPr>
            <p:cNvCxnSpPr/>
            <p:nvPr/>
          </p:nvCxnSpPr>
          <p:spPr>
            <a:xfrm>
              <a:off x="1462648" y="3363819"/>
              <a:ext cx="61277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6213607B-116F-A846-BA08-291D5BF39ACE}"/>
                </a:ext>
              </a:extLst>
            </p:cNvPr>
            <p:cNvCxnSpPr>
              <a:cxnSpLocks/>
            </p:cNvCxnSpPr>
            <p:nvPr/>
          </p:nvCxnSpPr>
          <p:spPr>
            <a:xfrm>
              <a:off x="2584730" y="3363819"/>
              <a:ext cx="25689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A2523823-9E6E-9040-92BD-6C6F4CA6D779}"/>
                </a:ext>
              </a:extLst>
            </p:cNvPr>
            <p:cNvCxnSpPr/>
            <p:nvPr/>
          </p:nvCxnSpPr>
          <p:spPr>
            <a:xfrm>
              <a:off x="1810333" y="3363819"/>
              <a:ext cx="265090" cy="28072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1ABB55AF-C12F-A14D-A80A-47EBDEE58872}"/>
                </a:ext>
              </a:extLst>
            </p:cNvPr>
            <p:cNvCxnSpPr/>
            <p:nvPr/>
          </p:nvCxnSpPr>
          <p:spPr>
            <a:xfrm flipH="1">
              <a:off x="2639970" y="3363819"/>
              <a:ext cx="73207" cy="32029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3FA7AE8-8F5A-894C-9D9D-9D1D065CD30F}"/>
              </a:ext>
            </a:extLst>
          </p:cNvPr>
          <p:cNvSpPr txBox="1"/>
          <p:nvPr/>
        </p:nvSpPr>
        <p:spPr>
          <a:xfrm>
            <a:off x="184335" y="149283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908404-9619-F349-94B6-A3D0F658FFDF}"/>
              </a:ext>
            </a:extLst>
          </p:cNvPr>
          <p:cNvGrpSpPr/>
          <p:nvPr/>
        </p:nvGrpSpPr>
        <p:grpSpPr>
          <a:xfrm>
            <a:off x="1324163" y="2744833"/>
            <a:ext cx="3790762" cy="758388"/>
            <a:chOff x="1324163" y="2744833"/>
            <a:chExt cx="3790762" cy="758388"/>
          </a:xfrm>
        </p:grpSpPr>
        <p:sp>
          <p:nvSpPr>
            <p:cNvPr id="2" name="円/楕円 1">
              <a:extLst>
                <a:ext uri="{FF2B5EF4-FFF2-40B4-BE49-F238E27FC236}">
                  <a16:creationId xmlns:a16="http://schemas.microsoft.com/office/drawing/2014/main" id="{DCEC52EC-6822-F342-A400-14C175A36EB4}"/>
                </a:ext>
              </a:extLst>
            </p:cNvPr>
            <p:cNvSpPr/>
            <p:nvPr/>
          </p:nvSpPr>
          <p:spPr>
            <a:xfrm>
              <a:off x="1324163" y="2835275"/>
              <a:ext cx="1799049" cy="667946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31161D9-B55C-C245-846B-2668DAE5F6FA}"/>
                </a:ext>
              </a:extLst>
            </p:cNvPr>
            <p:cNvSpPr txBox="1"/>
            <p:nvPr/>
          </p:nvSpPr>
          <p:spPr>
            <a:xfrm>
              <a:off x="2819104" y="2744833"/>
              <a:ext cx="22958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solidFill>
                    <a:srgbClr val="0070C0"/>
                  </a:solidFill>
                </a:rPr>
                <a:t>高さ</a:t>
              </a:r>
              <a:r>
                <a:rPr kumimoji="1" lang="en-US" altLang="ja-JP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kumimoji="1" lang="en-US" altLang="ja-JP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kumimoji="1" lang="en-US" altLang="ja-JP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1" lang="en-US" altLang="ja-JP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en-US" altLang="ja-JP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kumimoji="1" lang="ja-JP" altLang="en-US">
                  <a:solidFill>
                    <a:srgbClr val="0070C0"/>
                  </a:solidFill>
                </a:rPr>
                <a:t>の短冊</a:t>
              </a:r>
            </a:p>
          </p:txBody>
        </p:sp>
      </p:grpSp>
      <p:sp>
        <p:nvSpPr>
          <p:cNvPr id="44" name="Freeform 24">
            <a:extLst>
              <a:ext uri="{FF2B5EF4-FFF2-40B4-BE49-F238E27FC236}">
                <a16:creationId xmlns:a16="http://schemas.microsoft.com/office/drawing/2014/main" id="{56F41B71-09F2-694F-9617-7107020F972A}"/>
              </a:ext>
            </a:extLst>
          </p:cNvPr>
          <p:cNvSpPr>
            <a:spLocks/>
          </p:cNvSpPr>
          <p:nvPr/>
        </p:nvSpPr>
        <p:spPr bwMode="auto">
          <a:xfrm>
            <a:off x="6789738" y="2122488"/>
            <a:ext cx="1108075" cy="446088"/>
          </a:xfrm>
          <a:custGeom>
            <a:avLst/>
            <a:gdLst>
              <a:gd name="T0" fmla="*/ 0 w 838"/>
              <a:gd name="T1" fmla="*/ 27 h 314"/>
              <a:gd name="T2" fmla="*/ 2 w 838"/>
              <a:gd name="T3" fmla="*/ 4 h 314"/>
              <a:gd name="T4" fmla="*/ 2 w 838"/>
              <a:gd name="T5" fmla="*/ 4 h 314"/>
              <a:gd name="T6" fmla="*/ 3 w 838"/>
              <a:gd name="T7" fmla="*/ 11 h 314"/>
              <a:gd name="T8" fmla="*/ 5 w 838"/>
              <a:gd name="T9" fmla="*/ 19 h 314"/>
              <a:gd name="T10" fmla="*/ 10 w 838"/>
              <a:gd name="T11" fmla="*/ 27 h 314"/>
              <a:gd name="T12" fmla="*/ 15 w 838"/>
              <a:gd name="T13" fmla="*/ 27 h 3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8"/>
              <a:gd name="T22" fmla="*/ 0 h 314"/>
              <a:gd name="T23" fmla="*/ 838 w 838"/>
              <a:gd name="T24" fmla="*/ 314 h 3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8" h="314">
                <a:moveTo>
                  <a:pt x="0" y="314"/>
                </a:moveTo>
                <a:cubicBezTo>
                  <a:pt x="19" y="201"/>
                  <a:pt x="39" y="88"/>
                  <a:pt x="61" y="44"/>
                </a:cubicBezTo>
                <a:cubicBezTo>
                  <a:pt x="83" y="0"/>
                  <a:pt x="109" y="39"/>
                  <a:pt x="131" y="52"/>
                </a:cubicBezTo>
                <a:cubicBezTo>
                  <a:pt x="153" y="65"/>
                  <a:pt x="164" y="93"/>
                  <a:pt x="192" y="122"/>
                </a:cubicBezTo>
                <a:cubicBezTo>
                  <a:pt x="220" y="151"/>
                  <a:pt x="237" y="198"/>
                  <a:pt x="297" y="227"/>
                </a:cubicBezTo>
                <a:cubicBezTo>
                  <a:pt x="357" y="256"/>
                  <a:pt x="460" y="283"/>
                  <a:pt x="550" y="297"/>
                </a:cubicBezTo>
                <a:cubicBezTo>
                  <a:pt x="640" y="311"/>
                  <a:pt x="739" y="312"/>
                  <a:pt x="838" y="31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30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9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reeform 4">
            <a:extLst>
              <a:ext uri="{FF2B5EF4-FFF2-40B4-BE49-F238E27FC236}">
                <a16:creationId xmlns:a16="http://schemas.microsoft.com/office/drawing/2014/main" id="{90373741-0A38-8C45-95AB-16E9895446FD}"/>
              </a:ext>
            </a:extLst>
          </p:cNvPr>
          <p:cNvSpPr>
            <a:spLocks/>
          </p:cNvSpPr>
          <p:nvPr/>
        </p:nvSpPr>
        <p:spPr bwMode="auto">
          <a:xfrm>
            <a:off x="2008188" y="2162175"/>
            <a:ext cx="1081087" cy="166688"/>
          </a:xfrm>
          <a:custGeom>
            <a:avLst/>
            <a:gdLst>
              <a:gd name="T0" fmla="*/ 0 w 681"/>
              <a:gd name="T1" fmla="*/ 2147483646 h 105"/>
              <a:gd name="T2" fmla="*/ 2147483646 w 681"/>
              <a:gd name="T3" fmla="*/ 2147483646 h 105"/>
              <a:gd name="T4" fmla="*/ 2147483646 w 681"/>
              <a:gd name="T5" fmla="*/ 0 h 105"/>
              <a:gd name="T6" fmla="*/ 0 60000 65536"/>
              <a:gd name="T7" fmla="*/ 0 60000 65536"/>
              <a:gd name="T8" fmla="*/ 0 60000 65536"/>
              <a:gd name="T9" fmla="*/ 0 w 681"/>
              <a:gd name="T10" fmla="*/ 0 h 105"/>
              <a:gd name="T11" fmla="*/ 681 w 681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05">
                <a:moveTo>
                  <a:pt x="0" y="105"/>
                </a:moveTo>
                <a:lnTo>
                  <a:pt x="506" y="105"/>
                </a:lnTo>
                <a:lnTo>
                  <a:pt x="68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2" name="Freeform 5">
            <a:extLst>
              <a:ext uri="{FF2B5EF4-FFF2-40B4-BE49-F238E27FC236}">
                <a16:creationId xmlns:a16="http://schemas.microsoft.com/office/drawing/2014/main" id="{0C3238E9-31FD-5B46-9C86-C028931E5203}"/>
              </a:ext>
            </a:extLst>
          </p:cNvPr>
          <p:cNvSpPr>
            <a:spLocks/>
          </p:cNvSpPr>
          <p:nvPr/>
        </p:nvSpPr>
        <p:spPr bwMode="auto">
          <a:xfrm>
            <a:off x="5527675" y="2147888"/>
            <a:ext cx="1411288" cy="236537"/>
          </a:xfrm>
          <a:custGeom>
            <a:avLst/>
            <a:gdLst>
              <a:gd name="T0" fmla="*/ 0 w 820"/>
              <a:gd name="T1" fmla="*/ 0 h 114"/>
              <a:gd name="T2" fmla="*/ 2147483646 w 820"/>
              <a:gd name="T3" fmla="*/ 2147483646 h 114"/>
              <a:gd name="T4" fmla="*/ 2147483646 w 820"/>
              <a:gd name="T5" fmla="*/ 2147483646 h 114"/>
              <a:gd name="T6" fmla="*/ 0 60000 65536"/>
              <a:gd name="T7" fmla="*/ 0 60000 65536"/>
              <a:gd name="T8" fmla="*/ 0 60000 65536"/>
              <a:gd name="T9" fmla="*/ 0 w 820"/>
              <a:gd name="T10" fmla="*/ 0 h 114"/>
              <a:gd name="T11" fmla="*/ 820 w 820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14">
                <a:moveTo>
                  <a:pt x="0" y="0"/>
                </a:moveTo>
                <a:lnTo>
                  <a:pt x="139" y="114"/>
                </a:lnTo>
                <a:lnTo>
                  <a:pt x="820" y="11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3" name="Rectangle 6">
            <a:extLst>
              <a:ext uri="{FF2B5EF4-FFF2-40B4-BE49-F238E27FC236}">
                <a16:creationId xmlns:a16="http://schemas.microsoft.com/office/drawing/2014/main" id="{D33A9983-A6F9-7E4E-B6AA-8D4DBC68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700213"/>
            <a:ext cx="1568450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/>
              <a:t>制御対象</a:t>
            </a:r>
          </a:p>
        </p:txBody>
      </p:sp>
      <p:sp>
        <p:nvSpPr>
          <p:cNvPr id="71684" name="Line 7">
            <a:extLst>
              <a:ext uri="{FF2B5EF4-FFF2-40B4-BE49-F238E27FC236}">
                <a16:creationId xmlns:a16="http://schemas.microsoft.com/office/drawing/2014/main" id="{61E8A663-1AA8-C040-923A-6D4DBE2C7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5" name="Line 8">
            <a:extLst>
              <a:ext uri="{FF2B5EF4-FFF2-40B4-BE49-F238E27FC236}">
                <a16:creationId xmlns:a16="http://schemas.microsoft.com/office/drawing/2014/main" id="{EE0DD630-9DFF-4A45-96D7-4F6725F41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6" name="Text Box 9">
            <a:extLst>
              <a:ext uri="{FF2B5EF4-FFF2-40B4-BE49-F238E27FC236}">
                <a16:creationId xmlns:a16="http://schemas.microsoft.com/office/drawing/2014/main" id="{065CAB94-7DFA-DD47-8586-4E86D6D7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16906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71687" name="Text Box 10">
            <a:extLst>
              <a:ext uri="{FF2B5EF4-FFF2-40B4-BE49-F238E27FC236}">
                <a16:creationId xmlns:a16="http://schemas.microsoft.com/office/drawing/2014/main" id="{D3FD4261-AB89-4C49-8EF0-60EE8EC1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168275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71688" name="Line 11">
            <a:extLst>
              <a:ext uri="{FF2B5EF4-FFF2-40B4-BE49-F238E27FC236}">
                <a16:creationId xmlns:a16="http://schemas.microsoft.com/office/drawing/2014/main" id="{E391A521-92FB-D045-9EDD-127CB3A19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913" y="2565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9" name="Line 12">
            <a:extLst>
              <a:ext uri="{FF2B5EF4-FFF2-40B4-BE49-F238E27FC236}">
                <a16:creationId xmlns:a16="http://schemas.microsoft.com/office/drawing/2014/main" id="{23A2F4EF-52C0-B24F-A6A6-CCCC31B8D0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50" y="1398588"/>
            <a:ext cx="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0" name="Line 13">
            <a:extLst>
              <a:ext uri="{FF2B5EF4-FFF2-40B4-BE49-F238E27FC236}">
                <a16:creationId xmlns:a16="http://schemas.microsoft.com/office/drawing/2014/main" id="{4ED3076D-88D2-804F-AB57-96D495813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3" y="2565400"/>
            <a:ext cx="197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1" name="Line 14">
            <a:extLst>
              <a:ext uri="{FF2B5EF4-FFF2-40B4-BE49-F238E27FC236}">
                <a16:creationId xmlns:a16="http://schemas.microsoft.com/office/drawing/2014/main" id="{0045B93C-E9E5-1640-A674-CDF47FBF7B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4338" y="1700213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2" name="Text Box 15">
            <a:extLst>
              <a:ext uri="{FF2B5EF4-FFF2-40B4-BE49-F238E27FC236}">
                <a16:creationId xmlns:a16="http://schemas.microsoft.com/office/drawing/2014/main" id="{BA7B486C-403E-D74A-90D7-18F7C557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43363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71693" name="Text Box 16">
            <a:extLst>
              <a:ext uri="{FF2B5EF4-FFF2-40B4-BE49-F238E27FC236}">
                <a16:creationId xmlns:a16="http://schemas.microsoft.com/office/drawing/2014/main" id="{2F3A10D3-D002-CF48-AA58-2F7399DF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23860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pSp>
        <p:nvGrpSpPr>
          <p:cNvPr id="71694" name="Group 17">
            <a:extLst>
              <a:ext uri="{FF2B5EF4-FFF2-40B4-BE49-F238E27FC236}">
                <a16:creationId xmlns:a16="http://schemas.microsoft.com/office/drawing/2014/main" id="{1B34E574-4CF9-6746-B709-D267E4C0C4A0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1558925"/>
            <a:ext cx="1155700" cy="177800"/>
            <a:chOff x="580" y="2211"/>
            <a:chExt cx="728" cy="109"/>
          </a:xfrm>
        </p:grpSpPr>
        <p:sp>
          <p:nvSpPr>
            <p:cNvPr id="71741" name="Freeform 18">
              <a:extLst>
                <a:ext uri="{FF2B5EF4-FFF2-40B4-BE49-F238E27FC236}">
                  <a16:creationId xmlns:a16="http://schemas.microsoft.com/office/drawing/2014/main" id="{81941431-D875-1644-AA67-6A5FA643A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42" name="Freeform 19">
              <a:extLst>
                <a:ext uri="{FF2B5EF4-FFF2-40B4-BE49-F238E27FC236}">
                  <a16:creationId xmlns:a16="http://schemas.microsoft.com/office/drawing/2014/main" id="{8A0CE2F7-BBC6-7C4B-ACE9-6730723EC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43" name="Freeform 20">
              <a:extLst>
                <a:ext uri="{FF2B5EF4-FFF2-40B4-BE49-F238E27FC236}">
                  <a16:creationId xmlns:a16="http://schemas.microsoft.com/office/drawing/2014/main" id="{8F5E3BD0-E3EA-6349-8765-F7347AB34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FF3A1A39-25F8-1044-827F-820100907F87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1695450"/>
            <a:ext cx="7121525" cy="873125"/>
            <a:chOff x="489" y="1729"/>
            <a:chExt cx="4486" cy="550"/>
          </a:xfrm>
        </p:grpSpPr>
        <p:sp>
          <p:nvSpPr>
            <p:cNvPr id="71739" name="Rectangle 23">
              <a:extLst>
                <a:ext uri="{FF2B5EF4-FFF2-40B4-BE49-F238E27FC236}">
                  <a16:creationId xmlns:a16="http://schemas.microsoft.com/office/drawing/2014/main" id="{4888FC59-D1EA-F146-8808-D8B4D234D05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40" name="Freeform 24">
              <a:extLst>
                <a:ext uri="{FF2B5EF4-FFF2-40B4-BE49-F238E27FC236}">
                  <a16:creationId xmlns:a16="http://schemas.microsoft.com/office/drawing/2014/main" id="{676EC205-82DC-0E4F-9DDE-089550B3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88F67750-4F53-4B42-82AC-E84C2E6ADBE6}"/>
              </a:ext>
            </a:extLst>
          </p:cNvPr>
          <p:cNvGrpSpPr>
            <a:grpSpLocks/>
          </p:cNvGrpSpPr>
          <p:nvPr/>
        </p:nvGrpSpPr>
        <p:grpSpPr bwMode="auto">
          <a:xfrm>
            <a:off x="568325" y="2943225"/>
            <a:ext cx="7119938" cy="393700"/>
            <a:chOff x="358" y="1854"/>
            <a:chExt cx="4485" cy="248"/>
          </a:xfrm>
        </p:grpSpPr>
        <p:graphicFrame>
          <p:nvGraphicFramePr>
            <p:cNvPr id="71723" name="Object 47">
              <a:extLst>
                <a:ext uri="{FF2B5EF4-FFF2-40B4-BE49-F238E27FC236}">
                  <a16:creationId xmlns:a16="http://schemas.microsoft.com/office/drawing/2014/main" id="{E2291097-2660-7443-AE29-1F80934299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8" y="1870"/>
            <a:ext cx="1432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2374800" imgH="8483600" progId="Equation.DSMT4">
                    <p:embed/>
                  </p:oleObj>
                </mc:Choice>
                <mc:Fallback>
                  <p:oleObj name="Equation" r:id="rId3" imgW="52374800" imgH="8483600" progId="Equation.DSMT4">
                    <p:embed/>
                    <p:pic>
                      <p:nvPicPr>
                        <p:cNvPr id="71723" name="Object 47">
                          <a:extLst>
                            <a:ext uri="{FF2B5EF4-FFF2-40B4-BE49-F238E27FC236}">
                              <a16:creationId xmlns:a16="http://schemas.microsoft.com/office/drawing/2014/main" id="{E2291097-2660-7443-AE29-1F80934299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" y="1870"/>
                          <a:ext cx="1432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4" name="Object 48">
              <a:extLst>
                <a:ext uri="{FF2B5EF4-FFF2-40B4-BE49-F238E27FC236}">
                  <a16:creationId xmlns:a16="http://schemas.microsoft.com/office/drawing/2014/main" id="{32BE04F9-57E3-C54A-A5AF-662FB77F33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7" y="1854"/>
            <a:ext cx="1496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4711600" imgH="8483600" progId="Equation.DSMT4">
                    <p:embed/>
                  </p:oleObj>
                </mc:Choice>
                <mc:Fallback>
                  <p:oleObj name="Equation" r:id="rId5" imgW="54711600" imgH="8483600" progId="Equation.DSMT4">
                    <p:embed/>
                    <p:pic>
                      <p:nvPicPr>
                        <p:cNvPr id="71724" name="Object 48">
                          <a:extLst>
                            <a:ext uri="{FF2B5EF4-FFF2-40B4-BE49-F238E27FC236}">
                              <a16:creationId xmlns:a16="http://schemas.microsoft.com/office/drawing/2014/main" id="{32BE04F9-57E3-C54A-A5AF-662FB77F33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" y="1854"/>
                          <a:ext cx="1496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Rectangle 54">
            <a:extLst>
              <a:ext uri="{FF2B5EF4-FFF2-40B4-BE49-F238E27FC236}">
                <a16:creationId xmlns:a16="http://schemas.microsoft.com/office/drawing/2014/main" id="{C4BF0705-8664-9E4B-9FBB-DED55D07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4" y="-27011"/>
            <a:ext cx="26468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600" u="sng">
                <a:solidFill>
                  <a:schemeClr val="bg1"/>
                </a:solidFill>
              </a:rPr>
              <a:t>モデリングの基本的考え方</a:t>
            </a:r>
          </a:p>
        </p:txBody>
      </p:sp>
      <p:sp>
        <p:nvSpPr>
          <p:cNvPr id="66" name="Text Box 40">
            <a:extLst>
              <a:ext uri="{FF2B5EF4-FFF2-40B4-BE49-F238E27FC236}">
                <a16:creationId xmlns:a16="http://schemas.microsoft.com/office/drawing/2014/main" id="{AE25E8DE-ACBF-9C43-A869-B1EDF353C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" y="392599"/>
            <a:ext cx="664797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（２）インパルス応答（重み関数）がわかると</a:t>
            </a:r>
          </a:p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いろいろな入力に対する出力が計算できる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2186B5F-FE8D-4C44-BB94-DD0EA5CCAFA6}"/>
              </a:ext>
            </a:extLst>
          </p:cNvPr>
          <p:cNvGrpSpPr/>
          <p:nvPr/>
        </p:nvGrpSpPr>
        <p:grpSpPr>
          <a:xfrm>
            <a:off x="1234730" y="4110374"/>
            <a:ext cx="6874267" cy="2454368"/>
            <a:chOff x="1234730" y="4110374"/>
            <a:chExt cx="6874267" cy="2454368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E7B5D75B-9C30-0044-84B4-A6CE3333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730" y="4110374"/>
              <a:ext cx="6874267" cy="2454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1B05F77-A6DE-8745-992F-FA785B42B1CC}"/>
                    </a:ext>
                  </a:extLst>
                </p:cNvPr>
                <p:cNvSpPr txBox="1"/>
                <p:nvPr/>
              </p:nvSpPr>
              <p:spPr>
                <a:xfrm>
                  <a:off x="1746002" y="4769258"/>
                  <a:ext cx="184025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1600"/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1B05F77-A6DE-8745-992F-FA785B42B1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002" y="4769258"/>
                  <a:ext cx="184025" cy="461024"/>
                </a:xfrm>
                <a:prstGeom prst="rect">
                  <a:avLst/>
                </a:prstGeom>
                <a:blipFill>
                  <a:blip r:embed="rId9"/>
                  <a:stretch>
                    <a:fillRect l="-12500" t="-2703" r="-18750" b="-108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1C0A434-BAA0-1E4F-8A08-AF315B2F611F}"/>
                    </a:ext>
                  </a:extLst>
                </p:cNvPr>
                <p:cNvSpPr txBox="1"/>
                <p:nvPr/>
              </p:nvSpPr>
              <p:spPr>
                <a:xfrm>
                  <a:off x="2201528" y="5446389"/>
                  <a:ext cx="20704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1" lang="ja-JP" altLang="en-US" sz="1800"/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1C0A434-BAA0-1E4F-8A08-AF315B2F61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1528" y="5446389"/>
                  <a:ext cx="20704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11111"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3FA7AE8-8F5A-894C-9D9D-9D1D065CD30F}"/>
              </a:ext>
            </a:extLst>
          </p:cNvPr>
          <p:cNvSpPr txBox="1"/>
          <p:nvPr/>
        </p:nvSpPr>
        <p:spPr>
          <a:xfrm>
            <a:off x="184335" y="149283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891D3E-8BEF-B14C-9EBC-6133D6B207A1}"/>
              </a:ext>
            </a:extLst>
          </p:cNvPr>
          <p:cNvSpPr txBox="1"/>
          <p:nvPr/>
        </p:nvSpPr>
        <p:spPr>
          <a:xfrm>
            <a:off x="160522" y="3572191"/>
            <a:ext cx="806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r>
              <a:rPr kumimoji="1" lang="ja-JP" altLang="en-US"/>
              <a:t>の</a:t>
            </a:r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ja-JP" altLang="en-US"/>
              <a:t>倍の短冊が入力</a:t>
            </a:r>
            <a:r>
              <a:rPr kumimoji="1" lang="en-US" altLang="ja-JP" dirty="0"/>
              <a:t> </a:t>
            </a:r>
            <a:r>
              <a:rPr kumimoji="1" lang="ja-JP" altLang="en-US"/>
              <a:t>→</a:t>
            </a:r>
            <a:r>
              <a:rPr kumimoji="1" lang="ja-JP" altLang="en-US">
                <a:solidFill>
                  <a:srgbClr val="C00000"/>
                </a:solidFill>
              </a:rPr>
              <a:t>線形</a:t>
            </a:r>
            <a:r>
              <a:rPr kumimoji="1" lang="ja-JP" altLang="en-US"/>
              <a:t>→</a:t>
            </a:r>
            <a:r>
              <a:rPr kumimoji="1" lang="en-US" altLang="ja-JP" dirty="0"/>
              <a:t> 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r>
              <a:rPr kumimoji="1" lang="ja-JP" altLang="en-US"/>
              <a:t>の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ja-JP" altLang="en-US"/>
              <a:t>倍の出力</a:t>
            </a:r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0911188-A870-864F-BD04-4A871CF7E464}"/>
              </a:ext>
            </a:extLst>
          </p:cNvPr>
          <p:cNvCxnSpPr/>
          <p:nvPr/>
        </p:nvCxnSpPr>
        <p:spPr>
          <a:xfrm>
            <a:off x="3089275" y="3171825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7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reeform 4">
            <a:extLst>
              <a:ext uri="{FF2B5EF4-FFF2-40B4-BE49-F238E27FC236}">
                <a16:creationId xmlns:a16="http://schemas.microsoft.com/office/drawing/2014/main" id="{90373741-0A38-8C45-95AB-16E9895446FD}"/>
              </a:ext>
            </a:extLst>
          </p:cNvPr>
          <p:cNvSpPr>
            <a:spLocks/>
          </p:cNvSpPr>
          <p:nvPr/>
        </p:nvSpPr>
        <p:spPr bwMode="auto">
          <a:xfrm>
            <a:off x="2008188" y="2162175"/>
            <a:ext cx="1081087" cy="166688"/>
          </a:xfrm>
          <a:custGeom>
            <a:avLst/>
            <a:gdLst>
              <a:gd name="T0" fmla="*/ 0 w 681"/>
              <a:gd name="T1" fmla="*/ 2147483646 h 105"/>
              <a:gd name="T2" fmla="*/ 2147483646 w 681"/>
              <a:gd name="T3" fmla="*/ 2147483646 h 105"/>
              <a:gd name="T4" fmla="*/ 2147483646 w 681"/>
              <a:gd name="T5" fmla="*/ 0 h 105"/>
              <a:gd name="T6" fmla="*/ 0 60000 65536"/>
              <a:gd name="T7" fmla="*/ 0 60000 65536"/>
              <a:gd name="T8" fmla="*/ 0 60000 65536"/>
              <a:gd name="T9" fmla="*/ 0 w 681"/>
              <a:gd name="T10" fmla="*/ 0 h 105"/>
              <a:gd name="T11" fmla="*/ 681 w 681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05">
                <a:moveTo>
                  <a:pt x="0" y="105"/>
                </a:moveTo>
                <a:lnTo>
                  <a:pt x="506" y="105"/>
                </a:lnTo>
                <a:lnTo>
                  <a:pt x="68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2" name="Freeform 5">
            <a:extLst>
              <a:ext uri="{FF2B5EF4-FFF2-40B4-BE49-F238E27FC236}">
                <a16:creationId xmlns:a16="http://schemas.microsoft.com/office/drawing/2014/main" id="{0C3238E9-31FD-5B46-9C86-C028931E5203}"/>
              </a:ext>
            </a:extLst>
          </p:cNvPr>
          <p:cNvSpPr>
            <a:spLocks/>
          </p:cNvSpPr>
          <p:nvPr/>
        </p:nvSpPr>
        <p:spPr bwMode="auto">
          <a:xfrm>
            <a:off x="5527675" y="2147888"/>
            <a:ext cx="1411288" cy="236537"/>
          </a:xfrm>
          <a:custGeom>
            <a:avLst/>
            <a:gdLst>
              <a:gd name="T0" fmla="*/ 0 w 820"/>
              <a:gd name="T1" fmla="*/ 0 h 114"/>
              <a:gd name="T2" fmla="*/ 2147483646 w 820"/>
              <a:gd name="T3" fmla="*/ 2147483646 h 114"/>
              <a:gd name="T4" fmla="*/ 2147483646 w 820"/>
              <a:gd name="T5" fmla="*/ 2147483646 h 114"/>
              <a:gd name="T6" fmla="*/ 0 60000 65536"/>
              <a:gd name="T7" fmla="*/ 0 60000 65536"/>
              <a:gd name="T8" fmla="*/ 0 60000 65536"/>
              <a:gd name="T9" fmla="*/ 0 w 820"/>
              <a:gd name="T10" fmla="*/ 0 h 114"/>
              <a:gd name="T11" fmla="*/ 820 w 820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14">
                <a:moveTo>
                  <a:pt x="0" y="0"/>
                </a:moveTo>
                <a:lnTo>
                  <a:pt x="139" y="114"/>
                </a:lnTo>
                <a:lnTo>
                  <a:pt x="820" y="11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3" name="Rectangle 6">
            <a:extLst>
              <a:ext uri="{FF2B5EF4-FFF2-40B4-BE49-F238E27FC236}">
                <a16:creationId xmlns:a16="http://schemas.microsoft.com/office/drawing/2014/main" id="{D33A9983-A6F9-7E4E-B6AA-8D4DBC68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700213"/>
            <a:ext cx="1568450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/>
              <a:t>制御対象</a:t>
            </a:r>
          </a:p>
        </p:txBody>
      </p:sp>
      <p:sp>
        <p:nvSpPr>
          <p:cNvPr id="71684" name="Line 7">
            <a:extLst>
              <a:ext uri="{FF2B5EF4-FFF2-40B4-BE49-F238E27FC236}">
                <a16:creationId xmlns:a16="http://schemas.microsoft.com/office/drawing/2014/main" id="{61E8A663-1AA8-C040-923A-6D4DBE2C7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5" name="Line 8">
            <a:extLst>
              <a:ext uri="{FF2B5EF4-FFF2-40B4-BE49-F238E27FC236}">
                <a16:creationId xmlns:a16="http://schemas.microsoft.com/office/drawing/2014/main" id="{EE0DD630-9DFF-4A45-96D7-4F6725F41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6" name="Text Box 9">
            <a:extLst>
              <a:ext uri="{FF2B5EF4-FFF2-40B4-BE49-F238E27FC236}">
                <a16:creationId xmlns:a16="http://schemas.microsoft.com/office/drawing/2014/main" id="{065CAB94-7DFA-DD47-8586-4E86D6D7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16906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71687" name="Text Box 10">
            <a:extLst>
              <a:ext uri="{FF2B5EF4-FFF2-40B4-BE49-F238E27FC236}">
                <a16:creationId xmlns:a16="http://schemas.microsoft.com/office/drawing/2014/main" id="{D3FD4261-AB89-4C49-8EF0-60EE8EC1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168275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71688" name="Line 11">
            <a:extLst>
              <a:ext uri="{FF2B5EF4-FFF2-40B4-BE49-F238E27FC236}">
                <a16:creationId xmlns:a16="http://schemas.microsoft.com/office/drawing/2014/main" id="{E391A521-92FB-D045-9EDD-127CB3A19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913" y="2565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9" name="Line 12">
            <a:extLst>
              <a:ext uri="{FF2B5EF4-FFF2-40B4-BE49-F238E27FC236}">
                <a16:creationId xmlns:a16="http://schemas.microsoft.com/office/drawing/2014/main" id="{23A2F4EF-52C0-B24F-A6A6-CCCC31B8D0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50" y="1398588"/>
            <a:ext cx="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0" name="Line 13">
            <a:extLst>
              <a:ext uri="{FF2B5EF4-FFF2-40B4-BE49-F238E27FC236}">
                <a16:creationId xmlns:a16="http://schemas.microsoft.com/office/drawing/2014/main" id="{4ED3076D-88D2-804F-AB57-96D495813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3" y="2565400"/>
            <a:ext cx="197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1" name="Line 14">
            <a:extLst>
              <a:ext uri="{FF2B5EF4-FFF2-40B4-BE49-F238E27FC236}">
                <a16:creationId xmlns:a16="http://schemas.microsoft.com/office/drawing/2014/main" id="{0045B93C-E9E5-1640-A674-CDF47FBF7B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4338" y="1700213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92" name="Text Box 15">
            <a:extLst>
              <a:ext uri="{FF2B5EF4-FFF2-40B4-BE49-F238E27FC236}">
                <a16:creationId xmlns:a16="http://schemas.microsoft.com/office/drawing/2014/main" id="{BA7B486C-403E-D74A-90D7-18F7C557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43363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71693" name="Text Box 16">
            <a:extLst>
              <a:ext uri="{FF2B5EF4-FFF2-40B4-BE49-F238E27FC236}">
                <a16:creationId xmlns:a16="http://schemas.microsoft.com/office/drawing/2014/main" id="{2F3A10D3-D002-CF48-AA58-2F7399DF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23860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pSp>
        <p:nvGrpSpPr>
          <p:cNvPr id="71694" name="Group 17">
            <a:extLst>
              <a:ext uri="{FF2B5EF4-FFF2-40B4-BE49-F238E27FC236}">
                <a16:creationId xmlns:a16="http://schemas.microsoft.com/office/drawing/2014/main" id="{1B34E574-4CF9-6746-B709-D267E4C0C4A0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1558925"/>
            <a:ext cx="1155700" cy="177800"/>
            <a:chOff x="580" y="2211"/>
            <a:chExt cx="728" cy="109"/>
          </a:xfrm>
        </p:grpSpPr>
        <p:sp>
          <p:nvSpPr>
            <p:cNvPr id="71741" name="Freeform 18">
              <a:extLst>
                <a:ext uri="{FF2B5EF4-FFF2-40B4-BE49-F238E27FC236}">
                  <a16:creationId xmlns:a16="http://schemas.microsoft.com/office/drawing/2014/main" id="{81941431-D875-1644-AA67-6A5FA643A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42" name="Freeform 19">
              <a:extLst>
                <a:ext uri="{FF2B5EF4-FFF2-40B4-BE49-F238E27FC236}">
                  <a16:creationId xmlns:a16="http://schemas.microsoft.com/office/drawing/2014/main" id="{8A0CE2F7-BBC6-7C4B-ACE9-6730723EC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43" name="Freeform 20">
              <a:extLst>
                <a:ext uri="{FF2B5EF4-FFF2-40B4-BE49-F238E27FC236}">
                  <a16:creationId xmlns:a16="http://schemas.microsoft.com/office/drawing/2014/main" id="{8F5E3BD0-E3EA-6349-8765-F7347AB34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FF3A1A39-25F8-1044-827F-820100907F87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1695450"/>
            <a:ext cx="7121525" cy="873125"/>
            <a:chOff x="489" y="1729"/>
            <a:chExt cx="4486" cy="550"/>
          </a:xfrm>
        </p:grpSpPr>
        <p:sp>
          <p:nvSpPr>
            <p:cNvPr id="71739" name="Rectangle 23">
              <a:extLst>
                <a:ext uri="{FF2B5EF4-FFF2-40B4-BE49-F238E27FC236}">
                  <a16:creationId xmlns:a16="http://schemas.microsoft.com/office/drawing/2014/main" id="{4888FC59-D1EA-F146-8808-D8B4D234D05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40" name="Freeform 24">
              <a:extLst>
                <a:ext uri="{FF2B5EF4-FFF2-40B4-BE49-F238E27FC236}">
                  <a16:creationId xmlns:a16="http://schemas.microsoft.com/office/drawing/2014/main" id="{676EC205-82DC-0E4F-9DDE-089550B3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7D6F933C-6FAD-0B4B-935A-480F4C9618D9}"/>
              </a:ext>
            </a:extLst>
          </p:cNvPr>
          <p:cNvGrpSpPr>
            <a:grpSpLocks/>
          </p:cNvGrpSpPr>
          <p:nvPr/>
        </p:nvGrpSpPr>
        <p:grpSpPr bwMode="auto">
          <a:xfrm>
            <a:off x="841375" y="1655763"/>
            <a:ext cx="7121525" cy="911225"/>
            <a:chOff x="489" y="1729"/>
            <a:chExt cx="4486" cy="550"/>
          </a:xfrm>
        </p:grpSpPr>
        <p:sp>
          <p:nvSpPr>
            <p:cNvPr id="71737" name="Rectangle 26">
              <a:extLst>
                <a:ext uri="{FF2B5EF4-FFF2-40B4-BE49-F238E27FC236}">
                  <a16:creationId xmlns:a16="http://schemas.microsoft.com/office/drawing/2014/main" id="{07C7720C-BB72-384F-94F8-EDC09789E9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38" name="Freeform 27">
              <a:extLst>
                <a:ext uri="{FF2B5EF4-FFF2-40B4-BE49-F238E27FC236}">
                  <a16:creationId xmlns:a16="http://schemas.microsoft.com/office/drawing/2014/main" id="{1B671A9C-0120-2249-A8D8-70DC431C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57864981-6031-5E49-B89C-45F183778371}"/>
              </a:ext>
            </a:extLst>
          </p:cNvPr>
          <p:cNvGrpSpPr>
            <a:grpSpLocks/>
          </p:cNvGrpSpPr>
          <p:nvPr/>
        </p:nvGrpSpPr>
        <p:grpSpPr bwMode="auto">
          <a:xfrm>
            <a:off x="896938" y="1692275"/>
            <a:ext cx="7121525" cy="873125"/>
            <a:chOff x="489" y="1729"/>
            <a:chExt cx="4486" cy="550"/>
          </a:xfrm>
        </p:grpSpPr>
        <p:sp>
          <p:nvSpPr>
            <p:cNvPr id="71735" name="Rectangle 29">
              <a:extLst>
                <a:ext uri="{FF2B5EF4-FFF2-40B4-BE49-F238E27FC236}">
                  <a16:creationId xmlns:a16="http://schemas.microsoft.com/office/drawing/2014/main" id="{74EF88B2-7944-EB45-8D9F-CD38CD98B9B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36" name="Freeform 30">
              <a:extLst>
                <a:ext uri="{FF2B5EF4-FFF2-40B4-BE49-F238E27FC236}">
                  <a16:creationId xmlns:a16="http://schemas.microsoft.com/office/drawing/2014/main" id="{E746DCBD-5BBD-4946-8FED-B38218F2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259E615F-E7C9-0948-8E1E-7F3686BA9BBC}"/>
              </a:ext>
            </a:extLst>
          </p:cNvPr>
          <p:cNvGrpSpPr>
            <a:grpSpLocks/>
          </p:cNvGrpSpPr>
          <p:nvPr/>
        </p:nvGrpSpPr>
        <p:grpSpPr bwMode="auto">
          <a:xfrm>
            <a:off x="952500" y="1719263"/>
            <a:ext cx="7121525" cy="844550"/>
            <a:chOff x="489" y="1729"/>
            <a:chExt cx="4486" cy="550"/>
          </a:xfrm>
        </p:grpSpPr>
        <p:sp>
          <p:nvSpPr>
            <p:cNvPr id="71733" name="Rectangle 32">
              <a:extLst>
                <a:ext uri="{FF2B5EF4-FFF2-40B4-BE49-F238E27FC236}">
                  <a16:creationId xmlns:a16="http://schemas.microsoft.com/office/drawing/2014/main" id="{ECABC34A-93E5-2043-AA9D-BB14E4D8E4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34" name="Freeform 33">
              <a:extLst>
                <a:ext uri="{FF2B5EF4-FFF2-40B4-BE49-F238E27FC236}">
                  <a16:creationId xmlns:a16="http://schemas.microsoft.com/office/drawing/2014/main" id="{16EF99C9-B1C0-B241-A8CD-89CCE1E6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019DA517-1E0E-4F41-ADDE-DA43F5DEEA79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1724025"/>
            <a:ext cx="7121525" cy="835025"/>
            <a:chOff x="489" y="1729"/>
            <a:chExt cx="4486" cy="550"/>
          </a:xfrm>
        </p:grpSpPr>
        <p:sp>
          <p:nvSpPr>
            <p:cNvPr id="71731" name="Rectangle 35">
              <a:extLst>
                <a:ext uri="{FF2B5EF4-FFF2-40B4-BE49-F238E27FC236}">
                  <a16:creationId xmlns:a16="http://schemas.microsoft.com/office/drawing/2014/main" id="{B2B87171-790B-5644-9C58-9890940342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32" name="Freeform 36">
              <a:extLst>
                <a:ext uri="{FF2B5EF4-FFF2-40B4-BE49-F238E27FC236}">
                  <a16:creationId xmlns:a16="http://schemas.microsoft.com/office/drawing/2014/main" id="{E7FDD8AF-0D00-F945-9090-E990B68AF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3A9986C7-BB9C-C94F-9EA0-6DAA300A1522}"/>
              </a:ext>
            </a:extLst>
          </p:cNvPr>
          <p:cNvGrpSpPr>
            <a:grpSpLocks/>
          </p:cNvGrpSpPr>
          <p:nvPr/>
        </p:nvGrpSpPr>
        <p:grpSpPr bwMode="auto">
          <a:xfrm>
            <a:off x="1082675" y="1703388"/>
            <a:ext cx="7121525" cy="854075"/>
            <a:chOff x="489" y="1729"/>
            <a:chExt cx="4486" cy="550"/>
          </a:xfrm>
        </p:grpSpPr>
        <p:sp>
          <p:nvSpPr>
            <p:cNvPr id="71729" name="Rectangle 38">
              <a:extLst>
                <a:ext uri="{FF2B5EF4-FFF2-40B4-BE49-F238E27FC236}">
                  <a16:creationId xmlns:a16="http://schemas.microsoft.com/office/drawing/2014/main" id="{5FC5E84D-3917-BB4E-A4E7-C9BF581461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30" name="Freeform 39">
              <a:extLst>
                <a:ext uri="{FF2B5EF4-FFF2-40B4-BE49-F238E27FC236}">
                  <a16:creationId xmlns:a16="http://schemas.microsoft.com/office/drawing/2014/main" id="{02F3707A-DED3-EC42-B566-4C16C8232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CF3729BE-98E1-6544-98DA-BCEAF80B9469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1685925"/>
            <a:ext cx="7121525" cy="882650"/>
            <a:chOff x="489" y="1729"/>
            <a:chExt cx="4486" cy="550"/>
          </a:xfrm>
        </p:grpSpPr>
        <p:sp>
          <p:nvSpPr>
            <p:cNvPr id="71727" name="Rectangle 41">
              <a:extLst>
                <a:ext uri="{FF2B5EF4-FFF2-40B4-BE49-F238E27FC236}">
                  <a16:creationId xmlns:a16="http://schemas.microsoft.com/office/drawing/2014/main" id="{CBF416EC-89B6-994F-B779-F04AF4D6F36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28" name="Freeform 42">
              <a:extLst>
                <a:ext uri="{FF2B5EF4-FFF2-40B4-BE49-F238E27FC236}">
                  <a16:creationId xmlns:a16="http://schemas.microsoft.com/office/drawing/2014/main" id="{F4573655-FE35-3547-AD25-398D1EB3A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2DE16A39-A27B-8B4C-93A5-03C715C36EE2}"/>
              </a:ext>
            </a:extLst>
          </p:cNvPr>
          <p:cNvGrpSpPr>
            <a:grpSpLocks/>
          </p:cNvGrpSpPr>
          <p:nvPr/>
        </p:nvGrpSpPr>
        <p:grpSpPr bwMode="auto">
          <a:xfrm>
            <a:off x="1212850" y="1655763"/>
            <a:ext cx="7121525" cy="911225"/>
            <a:chOff x="489" y="1729"/>
            <a:chExt cx="4486" cy="550"/>
          </a:xfrm>
        </p:grpSpPr>
        <p:sp>
          <p:nvSpPr>
            <p:cNvPr id="71725" name="Rectangle 44">
              <a:extLst>
                <a:ext uri="{FF2B5EF4-FFF2-40B4-BE49-F238E27FC236}">
                  <a16:creationId xmlns:a16="http://schemas.microsoft.com/office/drawing/2014/main" id="{4348D0C1-FBEC-8345-AF25-369C99ACF13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" y="1729"/>
              <a:ext cx="39" cy="5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1726" name="Freeform 45">
              <a:extLst>
                <a:ext uri="{FF2B5EF4-FFF2-40B4-BE49-F238E27FC236}">
                  <a16:creationId xmlns:a16="http://schemas.microsoft.com/office/drawing/2014/main" id="{793C8E22-506E-0C4F-98FE-E9AE4D79C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998"/>
              <a:ext cx="698" cy="281"/>
            </a:xfrm>
            <a:custGeom>
              <a:avLst/>
              <a:gdLst>
                <a:gd name="T0" fmla="*/ 0 w 838"/>
                <a:gd name="T1" fmla="*/ 27 h 314"/>
                <a:gd name="T2" fmla="*/ 2 w 838"/>
                <a:gd name="T3" fmla="*/ 4 h 314"/>
                <a:gd name="T4" fmla="*/ 2 w 838"/>
                <a:gd name="T5" fmla="*/ 4 h 314"/>
                <a:gd name="T6" fmla="*/ 3 w 838"/>
                <a:gd name="T7" fmla="*/ 11 h 314"/>
                <a:gd name="T8" fmla="*/ 5 w 838"/>
                <a:gd name="T9" fmla="*/ 19 h 314"/>
                <a:gd name="T10" fmla="*/ 10 w 838"/>
                <a:gd name="T11" fmla="*/ 27 h 314"/>
                <a:gd name="T12" fmla="*/ 15 w 838"/>
                <a:gd name="T13" fmla="*/ 27 h 3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8"/>
                <a:gd name="T22" fmla="*/ 0 h 314"/>
                <a:gd name="T23" fmla="*/ 838 w 838"/>
                <a:gd name="T24" fmla="*/ 314 h 3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8" h="314">
                  <a:moveTo>
                    <a:pt x="0" y="314"/>
                  </a:moveTo>
                  <a:cubicBezTo>
                    <a:pt x="19" y="201"/>
                    <a:pt x="39" y="88"/>
                    <a:pt x="61" y="44"/>
                  </a:cubicBezTo>
                  <a:cubicBezTo>
                    <a:pt x="83" y="0"/>
                    <a:pt x="109" y="39"/>
                    <a:pt x="131" y="52"/>
                  </a:cubicBezTo>
                  <a:cubicBezTo>
                    <a:pt x="153" y="65"/>
                    <a:pt x="164" y="93"/>
                    <a:pt x="192" y="122"/>
                  </a:cubicBezTo>
                  <a:cubicBezTo>
                    <a:pt x="220" y="151"/>
                    <a:pt x="237" y="198"/>
                    <a:pt x="297" y="227"/>
                  </a:cubicBezTo>
                  <a:cubicBezTo>
                    <a:pt x="357" y="256"/>
                    <a:pt x="460" y="283"/>
                    <a:pt x="550" y="297"/>
                  </a:cubicBezTo>
                  <a:cubicBezTo>
                    <a:pt x="640" y="311"/>
                    <a:pt x="739" y="312"/>
                    <a:pt x="838" y="3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88F67750-4F53-4B42-82AC-E84C2E6ADBE6}"/>
              </a:ext>
            </a:extLst>
          </p:cNvPr>
          <p:cNvGrpSpPr>
            <a:grpSpLocks/>
          </p:cNvGrpSpPr>
          <p:nvPr/>
        </p:nvGrpSpPr>
        <p:grpSpPr bwMode="auto">
          <a:xfrm>
            <a:off x="568325" y="2943225"/>
            <a:ext cx="7119938" cy="393700"/>
            <a:chOff x="358" y="1854"/>
            <a:chExt cx="4485" cy="248"/>
          </a:xfrm>
        </p:grpSpPr>
        <p:graphicFrame>
          <p:nvGraphicFramePr>
            <p:cNvPr id="71723" name="Object 47">
              <a:extLst>
                <a:ext uri="{FF2B5EF4-FFF2-40B4-BE49-F238E27FC236}">
                  <a16:creationId xmlns:a16="http://schemas.microsoft.com/office/drawing/2014/main" id="{E2291097-2660-7443-AE29-1F80934299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8" y="1870"/>
            <a:ext cx="1432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2374800" imgH="8483600" progId="Equation.DSMT4">
                    <p:embed/>
                  </p:oleObj>
                </mc:Choice>
                <mc:Fallback>
                  <p:oleObj name="Equation" r:id="rId3" imgW="52374800" imgH="8483600" progId="Equation.DSMT4">
                    <p:embed/>
                    <p:pic>
                      <p:nvPicPr>
                        <p:cNvPr id="71723" name="Object 47">
                          <a:extLst>
                            <a:ext uri="{FF2B5EF4-FFF2-40B4-BE49-F238E27FC236}">
                              <a16:creationId xmlns:a16="http://schemas.microsoft.com/office/drawing/2014/main" id="{E2291097-2660-7443-AE29-1F80934299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" y="1870"/>
                          <a:ext cx="1432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4" name="Object 48">
              <a:extLst>
                <a:ext uri="{FF2B5EF4-FFF2-40B4-BE49-F238E27FC236}">
                  <a16:creationId xmlns:a16="http://schemas.microsoft.com/office/drawing/2014/main" id="{32BE04F9-57E3-C54A-A5AF-662FB77F33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7" y="1854"/>
            <a:ext cx="1496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4711600" imgH="8483600" progId="Equation.DSMT4">
                    <p:embed/>
                  </p:oleObj>
                </mc:Choice>
                <mc:Fallback>
                  <p:oleObj name="Equation" r:id="rId5" imgW="54711600" imgH="8483600" progId="Equation.DSMT4">
                    <p:embed/>
                    <p:pic>
                      <p:nvPicPr>
                        <p:cNvPr id="71724" name="Object 48">
                          <a:extLst>
                            <a:ext uri="{FF2B5EF4-FFF2-40B4-BE49-F238E27FC236}">
                              <a16:creationId xmlns:a16="http://schemas.microsoft.com/office/drawing/2014/main" id="{32BE04F9-57E3-C54A-A5AF-662FB77F33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" y="1854"/>
                          <a:ext cx="1496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49">
            <a:extLst>
              <a:ext uri="{FF2B5EF4-FFF2-40B4-BE49-F238E27FC236}">
                <a16:creationId xmlns:a16="http://schemas.microsoft.com/office/drawing/2014/main" id="{6D137F7A-3312-C045-9063-E6F35EF0C524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3398838"/>
            <a:ext cx="7677150" cy="417512"/>
            <a:chOff x="350" y="2141"/>
            <a:chExt cx="4836" cy="263"/>
          </a:xfrm>
        </p:grpSpPr>
        <p:graphicFrame>
          <p:nvGraphicFramePr>
            <p:cNvPr id="71721" name="Object 50">
              <a:extLst>
                <a:ext uri="{FF2B5EF4-FFF2-40B4-BE49-F238E27FC236}">
                  <a16:creationId xmlns:a16="http://schemas.microsoft.com/office/drawing/2014/main" id="{8FB36E8F-B717-534A-A326-DE2E67B7C4B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" y="2172"/>
            <a:ext cx="1768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4655700" imgH="8483600" progId="Equation.DSMT4">
                    <p:embed/>
                  </p:oleObj>
                </mc:Choice>
                <mc:Fallback>
                  <p:oleObj name="Equation" r:id="rId7" imgW="64655700" imgH="8483600" progId="Equation.DSMT4">
                    <p:embed/>
                    <p:pic>
                      <p:nvPicPr>
                        <p:cNvPr id="71721" name="Object 50">
                          <a:extLst>
                            <a:ext uri="{FF2B5EF4-FFF2-40B4-BE49-F238E27FC236}">
                              <a16:creationId xmlns:a16="http://schemas.microsoft.com/office/drawing/2014/main" id="{8FB36E8F-B717-534A-A326-DE2E67B7C4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" y="2172"/>
                          <a:ext cx="1768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2" name="Object 51">
              <a:extLst>
                <a:ext uri="{FF2B5EF4-FFF2-40B4-BE49-F238E27FC236}">
                  <a16:creationId xmlns:a16="http://schemas.microsoft.com/office/drawing/2014/main" id="{9ED69E08-C600-8440-A5D8-81DD6047FF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54" y="2141"/>
            <a:ext cx="1832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7005200" imgH="8483600" progId="Equation.DSMT4">
                    <p:embed/>
                  </p:oleObj>
                </mc:Choice>
                <mc:Fallback>
                  <p:oleObj name="Equation" r:id="rId9" imgW="67005200" imgH="8483600" progId="Equation.DSMT4">
                    <p:embed/>
                    <p:pic>
                      <p:nvPicPr>
                        <p:cNvPr id="71722" name="Object 51">
                          <a:extLst>
                            <a:ext uri="{FF2B5EF4-FFF2-40B4-BE49-F238E27FC236}">
                              <a16:creationId xmlns:a16="http://schemas.microsoft.com/office/drawing/2014/main" id="{9ED69E08-C600-8440-A5D8-81DD6047FF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832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E8C90485-1245-3D4F-92EF-CFF189D57071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4352925"/>
            <a:ext cx="7975600" cy="381000"/>
            <a:chOff x="350" y="2742"/>
            <a:chExt cx="5024" cy="240"/>
          </a:xfrm>
        </p:grpSpPr>
        <p:graphicFrame>
          <p:nvGraphicFramePr>
            <p:cNvPr id="71719" name="Object 53">
              <a:extLst>
                <a:ext uri="{FF2B5EF4-FFF2-40B4-BE49-F238E27FC236}">
                  <a16:creationId xmlns:a16="http://schemas.microsoft.com/office/drawing/2014/main" id="{A7F24B3D-CFCE-E441-BE52-749B4FF547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" y="2742"/>
            <a:ext cx="19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70218300" imgH="8775700" progId="Equation.DSMT4">
                    <p:embed/>
                  </p:oleObj>
                </mc:Choice>
                <mc:Fallback>
                  <p:oleObj name="Equation" r:id="rId11" imgW="70218300" imgH="8775700" progId="Equation.DSMT4">
                    <p:embed/>
                    <p:pic>
                      <p:nvPicPr>
                        <p:cNvPr id="71719" name="Object 53">
                          <a:extLst>
                            <a:ext uri="{FF2B5EF4-FFF2-40B4-BE49-F238E27FC236}">
                              <a16:creationId xmlns:a16="http://schemas.microsoft.com/office/drawing/2014/main" id="{A7F24B3D-CFCE-E441-BE52-749B4FF547C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" y="2742"/>
                          <a:ext cx="1920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0" name="Object 54">
              <a:extLst>
                <a:ext uri="{FF2B5EF4-FFF2-40B4-BE49-F238E27FC236}">
                  <a16:creationId xmlns:a16="http://schemas.microsoft.com/office/drawing/2014/main" id="{E72BB3A8-C67E-1244-9195-66588FE03C1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50" y="2742"/>
            <a:ext cx="202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74015600" imgH="8775700" progId="Equation.DSMT4">
                    <p:embed/>
                  </p:oleObj>
                </mc:Choice>
                <mc:Fallback>
                  <p:oleObj name="Equation" r:id="rId13" imgW="74015600" imgH="8775700" progId="Equation.DSMT4">
                    <p:embed/>
                    <p:pic>
                      <p:nvPicPr>
                        <p:cNvPr id="71720" name="Object 54">
                          <a:extLst>
                            <a:ext uri="{FF2B5EF4-FFF2-40B4-BE49-F238E27FC236}">
                              <a16:creationId xmlns:a16="http://schemas.microsoft.com/office/drawing/2014/main" id="{E72BB3A8-C67E-1244-9195-66588FE03C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0" y="2742"/>
                          <a:ext cx="202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55">
            <a:extLst>
              <a:ext uri="{FF2B5EF4-FFF2-40B4-BE49-F238E27FC236}">
                <a16:creationId xmlns:a16="http://schemas.microsoft.com/office/drawing/2014/main" id="{9FABF401-9BEC-434B-B1CB-F4EC6ECAED34}"/>
              </a:ext>
            </a:extLst>
          </p:cNvPr>
          <p:cNvGrpSpPr>
            <a:grpSpLocks/>
          </p:cNvGrpSpPr>
          <p:nvPr/>
        </p:nvGrpSpPr>
        <p:grpSpPr bwMode="auto">
          <a:xfrm>
            <a:off x="1700213" y="3878263"/>
            <a:ext cx="4919662" cy="460375"/>
            <a:chOff x="1071" y="2443"/>
            <a:chExt cx="3099" cy="290"/>
          </a:xfrm>
        </p:grpSpPr>
        <p:sp>
          <p:nvSpPr>
            <p:cNvPr id="71717" name="Text Box 56">
              <a:extLst>
                <a:ext uri="{FF2B5EF4-FFF2-40B4-BE49-F238E27FC236}">
                  <a16:creationId xmlns:a16="http://schemas.microsoft.com/office/drawing/2014/main" id="{24A3D3ED-6768-844A-9B0E-62857A320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" y="2443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/>
                <a:t>:</a:t>
              </a:r>
            </a:p>
          </p:txBody>
        </p:sp>
        <p:sp>
          <p:nvSpPr>
            <p:cNvPr id="71718" name="Text Box 57">
              <a:extLst>
                <a:ext uri="{FF2B5EF4-FFF2-40B4-BE49-F238E27FC236}">
                  <a16:creationId xmlns:a16="http://schemas.microsoft.com/office/drawing/2014/main" id="{BD54BC3A-1861-1B43-AE2E-63BCA28A9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" y="2445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/>
                <a:t>:</a:t>
              </a:r>
            </a:p>
          </p:txBody>
        </p:sp>
      </p:grpSp>
      <p:graphicFrame>
        <p:nvGraphicFramePr>
          <p:cNvPr id="63546" name="Object 58">
            <a:extLst>
              <a:ext uri="{FF2B5EF4-FFF2-40B4-BE49-F238E27FC236}">
                <a16:creationId xmlns:a16="http://schemas.microsoft.com/office/drawing/2014/main" id="{73DB45F3-EFF8-214E-9525-C35D7AE853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6113" y="5553075"/>
          <a:ext cx="1816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1833800" imgH="18135600" progId="Equation.DSMT4">
                  <p:embed/>
                </p:oleObj>
              </mc:Choice>
              <mc:Fallback>
                <p:oleObj name="Equation" r:id="rId15" imgW="41833800" imgH="18135600" progId="Equation.DSMT4">
                  <p:embed/>
                  <p:pic>
                    <p:nvPicPr>
                      <p:cNvPr id="63546" name="Object 58">
                        <a:extLst>
                          <a:ext uri="{FF2B5EF4-FFF2-40B4-BE49-F238E27FC236}">
                            <a16:creationId xmlns:a16="http://schemas.microsoft.com/office/drawing/2014/main" id="{73DB45F3-EFF8-214E-9525-C35D7AE85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5553075"/>
                        <a:ext cx="18161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47" name="Object 59">
            <a:extLst>
              <a:ext uri="{FF2B5EF4-FFF2-40B4-BE49-F238E27FC236}">
                <a16:creationId xmlns:a16="http://schemas.microsoft.com/office/drawing/2014/main" id="{717E56E2-1B6C-0B49-BA01-D1A90C381F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9063" y="5541963"/>
          <a:ext cx="3403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8409800" imgH="18135600" progId="Equation.DSMT4">
                  <p:embed/>
                </p:oleObj>
              </mc:Choice>
              <mc:Fallback>
                <p:oleObj name="Equation" r:id="rId17" imgW="78409800" imgH="18135600" progId="Equation.DSMT4">
                  <p:embed/>
                  <p:pic>
                    <p:nvPicPr>
                      <p:cNvPr id="63547" name="Object 59">
                        <a:extLst>
                          <a:ext uri="{FF2B5EF4-FFF2-40B4-BE49-F238E27FC236}">
                            <a16:creationId xmlns:a16="http://schemas.microsoft.com/office/drawing/2014/main" id="{717E56E2-1B6C-0B49-BA01-D1A90C381F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5541963"/>
                        <a:ext cx="34036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48" name="AutoShape 60">
            <a:extLst>
              <a:ext uri="{FF2B5EF4-FFF2-40B4-BE49-F238E27FC236}">
                <a16:creationId xmlns:a16="http://schemas.microsoft.com/office/drawing/2014/main" id="{9D6DC162-52A4-2C43-9367-468615E532D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77937" y="5024438"/>
            <a:ext cx="563563" cy="338138"/>
          </a:xfrm>
          <a:prstGeom prst="homePlate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3549" name="Freeform 61">
            <a:extLst>
              <a:ext uri="{FF2B5EF4-FFF2-40B4-BE49-F238E27FC236}">
                <a16:creationId xmlns:a16="http://schemas.microsoft.com/office/drawing/2014/main" id="{8BDBC0B6-2840-E643-85DB-4F337932DFF3}"/>
              </a:ext>
            </a:extLst>
          </p:cNvPr>
          <p:cNvSpPr>
            <a:spLocks/>
          </p:cNvSpPr>
          <p:nvPr/>
        </p:nvSpPr>
        <p:spPr bwMode="auto">
          <a:xfrm>
            <a:off x="6751638" y="1774825"/>
            <a:ext cx="1552575" cy="768350"/>
          </a:xfrm>
          <a:custGeom>
            <a:avLst/>
            <a:gdLst>
              <a:gd name="T0" fmla="*/ 0 w 978"/>
              <a:gd name="T1" fmla="*/ 2147483646 h 484"/>
              <a:gd name="T2" fmla="*/ 2147483646 w 978"/>
              <a:gd name="T3" fmla="*/ 2147483646 h 484"/>
              <a:gd name="T4" fmla="*/ 2147483646 w 978"/>
              <a:gd name="T5" fmla="*/ 2147483646 h 484"/>
              <a:gd name="T6" fmla="*/ 2147483646 w 978"/>
              <a:gd name="T7" fmla="*/ 2147483646 h 484"/>
              <a:gd name="T8" fmla="*/ 2147483646 w 978"/>
              <a:gd name="T9" fmla="*/ 2147483646 h 484"/>
              <a:gd name="T10" fmla="*/ 2147483646 w 978"/>
              <a:gd name="T11" fmla="*/ 2147483646 h 484"/>
              <a:gd name="T12" fmla="*/ 2147483646 w 978"/>
              <a:gd name="T13" fmla="*/ 2147483646 h 484"/>
              <a:gd name="T14" fmla="*/ 2147483646 w 978"/>
              <a:gd name="T15" fmla="*/ 2147483646 h 484"/>
              <a:gd name="T16" fmla="*/ 2147483646 w 978"/>
              <a:gd name="T17" fmla="*/ 2147483646 h 4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78"/>
              <a:gd name="T28" fmla="*/ 0 h 484"/>
              <a:gd name="T29" fmla="*/ 978 w 978"/>
              <a:gd name="T30" fmla="*/ 484 h 4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78" h="484">
                <a:moveTo>
                  <a:pt x="0" y="484"/>
                </a:moveTo>
                <a:cubicBezTo>
                  <a:pt x="8" y="380"/>
                  <a:pt x="17" y="276"/>
                  <a:pt x="47" y="208"/>
                </a:cubicBezTo>
                <a:cubicBezTo>
                  <a:pt x="77" y="140"/>
                  <a:pt x="123" y="107"/>
                  <a:pt x="181" y="73"/>
                </a:cubicBezTo>
                <a:cubicBezTo>
                  <a:pt x="239" y="39"/>
                  <a:pt x="336" y="4"/>
                  <a:pt x="394" y="2"/>
                </a:cubicBezTo>
                <a:cubicBezTo>
                  <a:pt x="452" y="0"/>
                  <a:pt x="484" y="28"/>
                  <a:pt x="529" y="58"/>
                </a:cubicBezTo>
                <a:cubicBezTo>
                  <a:pt x="574" y="88"/>
                  <a:pt x="625" y="141"/>
                  <a:pt x="663" y="184"/>
                </a:cubicBezTo>
                <a:cubicBezTo>
                  <a:pt x="701" y="227"/>
                  <a:pt x="719" y="284"/>
                  <a:pt x="757" y="318"/>
                </a:cubicBezTo>
                <a:cubicBezTo>
                  <a:pt x="795" y="352"/>
                  <a:pt x="855" y="373"/>
                  <a:pt x="892" y="389"/>
                </a:cubicBezTo>
                <a:cubicBezTo>
                  <a:pt x="929" y="405"/>
                  <a:pt x="953" y="409"/>
                  <a:pt x="978" y="41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3550" name="AutoShape 62">
            <a:extLst>
              <a:ext uri="{FF2B5EF4-FFF2-40B4-BE49-F238E27FC236}">
                <a16:creationId xmlns:a16="http://schemas.microsoft.com/office/drawing/2014/main" id="{AA85E144-8541-9D46-A0E7-6512692590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29376" y="5041900"/>
            <a:ext cx="563562" cy="338137"/>
          </a:xfrm>
          <a:prstGeom prst="homePlate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5" name="Group 63">
            <a:extLst>
              <a:ext uri="{FF2B5EF4-FFF2-40B4-BE49-F238E27FC236}">
                <a16:creationId xmlns:a16="http://schemas.microsoft.com/office/drawing/2014/main" id="{F61F8281-F365-0E4B-BF0B-9A60C8C5060B}"/>
              </a:ext>
            </a:extLst>
          </p:cNvPr>
          <p:cNvGrpSpPr>
            <a:grpSpLocks/>
          </p:cNvGrpSpPr>
          <p:nvPr/>
        </p:nvGrpSpPr>
        <p:grpSpPr bwMode="auto">
          <a:xfrm>
            <a:off x="768350" y="1560513"/>
            <a:ext cx="1155700" cy="177800"/>
            <a:chOff x="580" y="2211"/>
            <a:chExt cx="728" cy="109"/>
          </a:xfrm>
        </p:grpSpPr>
        <p:sp>
          <p:nvSpPr>
            <p:cNvPr id="71714" name="Freeform 64">
              <a:extLst>
                <a:ext uri="{FF2B5EF4-FFF2-40B4-BE49-F238E27FC236}">
                  <a16:creationId xmlns:a16="http://schemas.microsoft.com/office/drawing/2014/main" id="{E656C8AF-89C6-9A42-8930-8108CF5B4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15" name="Freeform 65">
              <a:extLst>
                <a:ext uri="{FF2B5EF4-FFF2-40B4-BE49-F238E27FC236}">
                  <a16:creationId xmlns:a16="http://schemas.microsoft.com/office/drawing/2014/main" id="{87E9D95C-07BA-564D-90C8-DE1A755B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16" name="Freeform 66">
              <a:extLst>
                <a:ext uri="{FF2B5EF4-FFF2-40B4-BE49-F238E27FC236}">
                  <a16:creationId xmlns:a16="http://schemas.microsoft.com/office/drawing/2014/main" id="{148D4140-355D-7F45-B064-F84E8B488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5" name="Rectangle 54">
            <a:extLst>
              <a:ext uri="{FF2B5EF4-FFF2-40B4-BE49-F238E27FC236}">
                <a16:creationId xmlns:a16="http://schemas.microsoft.com/office/drawing/2014/main" id="{C4BF0705-8664-9E4B-9FBB-DED55D07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4" y="-27011"/>
            <a:ext cx="26468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600" u="sng">
                <a:solidFill>
                  <a:schemeClr val="bg1"/>
                </a:solidFill>
              </a:rPr>
              <a:t>モデリングの基本的考え方</a:t>
            </a:r>
          </a:p>
        </p:txBody>
      </p:sp>
      <p:sp>
        <p:nvSpPr>
          <p:cNvPr id="66" name="Text Box 40">
            <a:extLst>
              <a:ext uri="{FF2B5EF4-FFF2-40B4-BE49-F238E27FC236}">
                <a16:creationId xmlns:a16="http://schemas.microsoft.com/office/drawing/2014/main" id="{AE25E8DE-ACBF-9C43-A869-B1EDF353C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" y="392599"/>
            <a:ext cx="664797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（２）インパルス応答（重み関数）がわかると</a:t>
            </a:r>
          </a:p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いろいろな入力に対する出力が計算できる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C2790C-3E6A-314B-B7D5-3C19459D330A}"/>
              </a:ext>
            </a:extLst>
          </p:cNvPr>
          <p:cNvSpPr txBox="1"/>
          <p:nvPr/>
        </p:nvSpPr>
        <p:spPr>
          <a:xfrm>
            <a:off x="4344990" y="2752725"/>
            <a:ext cx="4924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重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ね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あ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わ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せ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の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原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理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7F03EB6-6E8D-E24F-A2EB-AEF800135835}"/>
              </a:ext>
            </a:extLst>
          </p:cNvPr>
          <p:cNvSpPr txBox="1"/>
          <p:nvPr/>
        </p:nvSpPr>
        <p:spPr>
          <a:xfrm>
            <a:off x="184335" y="149283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9B476F2-28B3-304F-B180-34AFB9FC80EF}"/>
              </a:ext>
            </a:extLst>
          </p:cNvPr>
          <p:cNvSpPr txBox="1"/>
          <p:nvPr/>
        </p:nvSpPr>
        <p:spPr>
          <a:xfrm>
            <a:off x="3857628" y="4768245"/>
            <a:ext cx="492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時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不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変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>
                <a:solidFill>
                  <a:schemeClr val="accent2">
                    <a:lumMod val="75000"/>
                  </a:schemeClr>
                </a:solidFill>
              </a:rPr>
              <a:t>性</a:t>
            </a:r>
          </a:p>
        </p:txBody>
      </p:sp>
    </p:spTree>
    <p:extLst>
      <p:ext uri="{BB962C8B-B14F-4D97-AF65-F5344CB8AC3E}">
        <p14:creationId xmlns:p14="http://schemas.microsoft.com/office/powerpoint/2010/main" val="7341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48" grpId="0" animBg="1"/>
      <p:bldP spid="63550" grpId="0" animBg="1"/>
      <p:bldP spid="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13DB89-0ACC-754A-BCC7-08322671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35" y="1572771"/>
            <a:ext cx="6482225" cy="4395103"/>
          </a:xfrm>
          <a:prstGeom prst="rect">
            <a:avLst/>
          </a:prstGeom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EFA070E3-43F0-3C45-90AE-69102377A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81" y="554359"/>
            <a:ext cx="5873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C00000"/>
                </a:solidFill>
              </a:rPr>
              <a:t>制御系（則）設計のための「地図」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7C7064C8-7054-644A-8566-6316B4D18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984" y="1677466"/>
            <a:ext cx="6217515" cy="147200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4877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reeform 4">
            <a:extLst>
              <a:ext uri="{FF2B5EF4-FFF2-40B4-BE49-F238E27FC236}">
                <a16:creationId xmlns:a16="http://schemas.microsoft.com/office/drawing/2014/main" id="{1FB81B1D-F44A-604A-882C-3A65764BBE40}"/>
              </a:ext>
            </a:extLst>
          </p:cNvPr>
          <p:cNvSpPr>
            <a:spLocks/>
          </p:cNvSpPr>
          <p:nvPr/>
        </p:nvSpPr>
        <p:spPr bwMode="auto">
          <a:xfrm>
            <a:off x="2008188" y="2162175"/>
            <a:ext cx="1081087" cy="166688"/>
          </a:xfrm>
          <a:custGeom>
            <a:avLst/>
            <a:gdLst>
              <a:gd name="T0" fmla="*/ 0 w 681"/>
              <a:gd name="T1" fmla="*/ 2147483646 h 105"/>
              <a:gd name="T2" fmla="*/ 2147483646 w 681"/>
              <a:gd name="T3" fmla="*/ 2147483646 h 105"/>
              <a:gd name="T4" fmla="*/ 2147483646 w 681"/>
              <a:gd name="T5" fmla="*/ 0 h 105"/>
              <a:gd name="T6" fmla="*/ 0 60000 65536"/>
              <a:gd name="T7" fmla="*/ 0 60000 65536"/>
              <a:gd name="T8" fmla="*/ 0 60000 65536"/>
              <a:gd name="T9" fmla="*/ 0 w 681"/>
              <a:gd name="T10" fmla="*/ 0 h 105"/>
              <a:gd name="T11" fmla="*/ 681 w 681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05">
                <a:moveTo>
                  <a:pt x="0" y="105"/>
                </a:moveTo>
                <a:lnTo>
                  <a:pt x="506" y="105"/>
                </a:lnTo>
                <a:lnTo>
                  <a:pt x="68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0" name="Freeform 5">
            <a:extLst>
              <a:ext uri="{FF2B5EF4-FFF2-40B4-BE49-F238E27FC236}">
                <a16:creationId xmlns:a16="http://schemas.microsoft.com/office/drawing/2014/main" id="{6E465930-A034-A14C-A82C-D2CCCEB21011}"/>
              </a:ext>
            </a:extLst>
          </p:cNvPr>
          <p:cNvSpPr>
            <a:spLocks/>
          </p:cNvSpPr>
          <p:nvPr/>
        </p:nvSpPr>
        <p:spPr bwMode="auto">
          <a:xfrm>
            <a:off x="5527675" y="2147888"/>
            <a:ext cx="1411288" cy="236537"/>
          </a:xfrm>
          <a:custGeom>
            <a:avLst/>
            <a:gdLst>
              <a:gd name="T0" fmla="*/ 0 w 820"/>
              <a:gd name="T1" fmla="*/ 0 h 114"/>
              <a:gd name="T2" fmla="*/ 2147483646 w 820"/>
              <a:gd name="T3" fmla="*/ 2147483646 h 114"/>
              <a:gd name="T4" fmla="*/ 2147483646 w 820"/>
              <a:gd name="T5" fmla="*/ 2147483646 h 114"/>
              <a:gd name="T6" fmla="*/ 0 60000 65536"/>
              <a:gd name="T7" fmla="*/ 0 60000 65536"/>
              <a:gd name="T8" fmla="*/ 0 60000 65536"/>
              <a:gd name="T9" fmla="*/ 0 w 820"/>
              <a:gd name="T10" fmla="*/ 0 h 114"/>
              <a:gd name="T11" fmla="*/ 820 w 820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14">
                <a:moveTo>
                  <a:pt x="0" y="0"/>
                </a:moveTo>
                <a:lnTo>
                  <a:pt x="139" y="114"/>
                </a:lnTo>
                <a:lnTo>
                  <a:pt x="820" y="11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1" name="Rectangle 6">
            <a:extLst>
              <a:ext uri="{FF2B5EF4-FFF2-40B4-BE49-F238E27FC236}">
                <a16:creationId xmlns:a16="http://schemas.microsoft.com/office/drawing/2014/main" id="{5BE6C0DD-A776-AF46-99B7-E4A807D8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700213"/>
            <a:ext cx="1568450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/>
              <a:t>制御対象</a:t>
            </a:r>
          </a:p>
        </p:txBody>
      </p:sp>
      <p:sp>
        <p:nvSpPr>
          <p:cNvPr id="73732" name="Line 7">
            <a:extLst>
              <a:ext uri="{FF2B5EF4-FFF2-40B4-BE49-F238E27FC236}">
                <a16:creationId xmlns:a16="http://schemas.microsoft.com/office/drawing/2014/main" id="{C9E6B90E-ACFB-9D46-A7BA-AFF03188D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3" name="Line 8">
            <a:extLst>
              <a:ext uri="{FF2B5EF4-FFF2-40B4-BE49-F238E27FC236}">
                <a16:creationId xmlns:a16="http://schemas.microsoft.com/office/drawing/2014/main" id="{AC85ABFA-91CF-F545-8EB5-B5AE4E2D88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105025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4" name="Text Box 9">
            <a:extLst>
              <a:ext uri="{FF2B5EF4-FFF2-40B4-BE49-F238E27FC236}">
                <a16:creationId xmlns:a16="http://schemas.microsoft.com/office/drawing/2014/main" id="{C21F01EA-5520-2D48-B895-C7F836061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16906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入力</a:t>
            </a:r>
          </a:p>
        </p:txBody>
      </p:sp>
      <p:sp>
        <p:nvSpPr>
          <p:cNvPr id="73735" name="Text Box 10">
            <a:extLst>
              <a:ext uri="{FF2B5EF4-FFF2-40B4-BE49-F238E27FC236}">
                <a16:creationId xmlns:a16="http://schemas.microsoft.com/office/drawing/2014/main" id="{F070B15E-5E9E-D04F-BE3E-80ECD188C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168275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出力</a:t>
            </a:r>
          </a:p>
        </p:txBody>
      </p:sp>
      <p:sp>
        <p:nvSpPr>
          <p:cNvPr id="73736" name="Line 11">
            <a:extLst>
              <a:ext uri="{FF2B5EF4-FFF2-40B4-BE49-F238E27FC236}">
                <a16:creationId xmlns:a16="http://schemas.microsoft.com/office/drawing/2014/main" id="{7884870E-040F-8A4E-8699-8644E6CFB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913" y="2565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7" name="Line 12">
            <a:extLst>
              <a:ext uri="{FF2B5EF4-FFF2-40B4-BE49-F238E27FC236}">
                <a16:creationId xmlns:a16="http://schemas.microsoft.com/office/drawing/2014/main" id="{8AD141EF-204D-A349-9B86-24D937C129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50" y="1398588"/>
            <a:ext cx="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8" name="Line 13">
            <a:extLst>
              <a:ext uri="{FF2B5EF4-FFF2-40B4-BE49-F238E27FC236}">
                <a16:creationId xmlns:a16="http://schemas.microsoft.com/office/drawing/2014/main" id="{28E97238-F49F-6B46-8231-6CF367530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3" y="2565400"/>
            <a:ext cx="197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39" name="Line 14">
            <a:extLst>
              <a:ext uri="{FF2B5EF4-FFF2-40B4-BE49-F238E27FC236}">
                <a16:creationId xmlns:a16="http://schemas.microsoft.com/office/drawing/2014/main" id="{A603D34F-21DB-7544-94BA-C63021872A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4338" y="1700213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740" name="Text Box 15">
            <a:extLst>
              <a:ext uri="{FF2B5EF4-FFF2-40B4-BE49-F238E27FC236}">
                <a16:creationId xmlns:a16="http://schemas.microsoft.com/office/drawing/2014/main" id="{D1772736-FFC7-404E-A610-D10C493D6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43363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sp>
        <p:nvSpPr>
          <p:cNvPr id="73741" name="Text Box 16">
            <a:extLst>
              <a:ext uri="{FF2B5EF4-FFF2-40B4-BE49-F238E27FC236}">
                <a16:creationId xmlns:a16="http://schemas.microsoft.com/office/drawing/2014/main" id="{6AC0CAFB-ECB4-E047-A8A3-72941EA5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23860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時間</a:t>
            </a:r>
          </a:p>
        </p:txBody>
      </p:sp>
      <p:grpSp>
        <p:nvGrpSpPr>
          <p:cNvPr id="73742" name="Group 17">
            <a:extLst>
              <a:ext uri="{FF2B5EF4-FFF2-40B4-BE49-F238E27FC236}">
                <a16:creationId xmlns:a16="http://schemas.microsoft.com/office/drawing/2014/main" id="{C3FEC4DB-CBF7-F046-A0CA-E7A7EE8AE2DF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1558925"/>
            <a:ext cx="1155700" cy="177800"/>
            <a:chOff x="580" y="2211"/>
            <a:chExt cx="728" cy="109"/>
          </a:xfrm>
        </p:grpSpPr>
        <p:sp>
          <p:nvSpPr>
            <p:cNvPr id="73761" name="Freeform 18">
              <a:extLst>
                <a:ext uri="{FF2B5EF4-FFF2-40B4-BE49-F238E27FC236}">
                  <a16:creationId xmlns:a16="http://schemas.microsoft.com/office/drawing/2014/main" id="{496A2155-9757-9D49-AAC6-A35186F80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762" name="Freeform 19">
              <a:extLst>
                <a:ext uri="{FF2B5EF4-FFF2-40B4-BE49-F238E27FC236}">
                  <a16:creationId xmlns:a16="http://schemas.microsoft.com/office/drawing/2014/main" id="{75672E7D-2EA0-454C-AEE8-DA18E7F3F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763" name="Freeform 20">
              <a:extLst>
                <a:ext uri="{FF2B5EF4-FFF2-40B4-BE49-F238E27FC236}">
                  <a16:creationId xmlns:a16="http://schemas.microsoft.com/office/drawing/2014/main" id="{E2B6D8AA-E25A-984C-B2C0-0E325BF4F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aphicFrame>
        <p:nvGraphicFramePr>
          <p:cNvPr id="73744" name="Object 22">
            <a:extLst>
              <a:ext uri="{FF2B5EF4-FFF2-40B4-BE49-F238E27FC236}">
                <a16:creationId xmlns:a16="http://schemas.microsoft.com/office/drawing/2014/main" id="{3F500213-EC04-B34F-BDC9-757F76FB06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877006"/>
              </p:ext>
            </p:extLst>
          </p:nvPr>
        </p:nvGraphicFramePr>
        <p:xfrm>
          <a:off x="784225" y="3077100"/>
          <a:ext cx="1816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833800" imgH="18135600" progId="Equation.DSMT4">
                  <p:embed/>
                </p:oleObj>
              </mc:Choice>
              <mc:Fallback>
                <p:oleObj name="Equation" r:id="rId3" imgW="41833800" imgH="18135600" progId="Equation.DSMT4">
                  <p:embed/>
                  <p:pic>
                    <p:nvPicPr>
                      <p:cNvPr id="73744" name="Object 22">
                        <a:extLst>
                          <a:ext uri="{FF2B5EF4-FFF2-40B4-BE49-F238E27FC236}">
                            <a16:creationId xmlns:a16="http://schemas.microsoft.com/office/drawing/2014/main" id="{3F500213-EC04-B34F-BDC9-757F76FB06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3077100"/>
                        <a:ext cx="18161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5" name="Object 23">
            <a:extLst>
              <a:ext uri="{FF2B5EF4-FFF2-40B4-BE49-F238E27FC236}">
                <a16:creationId xmlns:a16="http://schemas.microsoft.com/office/drawing/2014/main" id="{3A293F90-35A0-6942-B6DB-2170CE097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139346"/>
              </p:ext>
            </p:extLst>
          </p:nvPr>
        </p:nvGraphicFramePr>
        <p:xfrm>
          <a:off x="5262563" y="3080275"/>
          <a:ext cx="3403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409800" imgH="18135600" progId="Equation.DSMT4">
                  <p:embed/>
                </p:oleObj>
              </mc:Choice>
              <mc:Fallback>
                <p:oleObj name="Equation" r:id="rId5" imgW="78409800" imgH="18135600" progId="Equation.DSMT4">
                  <p:embed/>
                  <p:pic>
                    <p:nvPicPr>
                      <p:cNvPr id="73745" name="Object 23">
                        <a:extLst>
                          <a:ext uri="{FF2B5EF4-FFF2-40B4-BE49-F238E27FC236}">
                            <a16:creationId xmlns:a16="http://schemas.microsoft.com/office/drawing/2014/main" id="{3A293F90-35A0-6942-B6DB-2170CE0977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3080275"/>
                        <a:ext cx="34036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46" name="Freeform 24">
            <a:extLst>
              <a:ext uri="{FF2B5EF4-FFF2-40B4-BE49-F238E27FC236}">
                <a16:creationId xmlns:a16="http://schemas.microsoft.com/office/drawing/2014/main" id="{B9DFCC7F-08B5-CF4E-9084-1B182D0261C1}"/>
              </a:ext>
            </a:extLst>
          </p:cNvPr>
          <p:cNvSpPr>
            <a:spLocks/>
          </p:cNvSpPr>
          <p:nvPr/>
        </p:nvSpPr>
        <p:spPr bwMode="auto">
          <a:xfrm>
            <a:off x="6751638" y="1774825"/>
            <a:ext cx="1552575" cy="768350"/>
          </a:xfrm>
          <a:custGeom>
            <a:avLst/>
            <a:gdLst>
              <a:gd name="T0" fmla="*/ 0 w 978"/>
              <a:gd name="T1" fmla="*/ 2147483646 h 484"/>
              <a:gd name="T2" fmla="*/ 2147483646 w 978"/>
              <a:gd name="T3" fmla="*/ 2147483646 h 484"/>
              <a:gd name="T4" fmla="*/ 2147483646 w 978"/>
              <a:gd name="T5" fmla="*/ 2147483646 h 484"/>
              <a:gd name="T6" fmla="*/ 2147483646 w 978"/>
              <a:gd name="T7" fmla="*/ 2147483646 h 484"/>
              <a:gd name="T8" fmla="*/ 2147483646 w 978"/>
              <a:gd name="T9" fmla="*/ 2147483646 h 484"/>
              <a:gd name="T10" fmla="*/ 2147483646 w 978"/>
              <a:gd name="T11" fmla="*/ 2147483646 h 484"/>
              <a:gd name="T12" fmla="*/ 2147483646 w 978"/>
              <a:gd name="T13" fmla="*/ 2147483646 h 484"/>
              <a:gd name="T14" fmla="*/ 2147483646 w 978"/>
              <a:gd name="T15" fmla="*/ 2147483646 h 484"/>
              <a:gd name="T16" fmla="*/ 2147483646 w 978"/>
              <a:gd name="T17" fmla="*/ 2147483646 h 4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78"/>
              <a:gd name="T28" fmla="*/ 0 h 484"/>
              <a:gd name="T29" fmla="*/ 978 w 978"/>
              <a:gd name="T30" fmla="*/ 484 h 4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78" h="484">
                <a:moveTo>
                  <a:pt x="0" y="484"/>
                </a:moveTo>
                <a:cubicBezTo>
                  <a:pt x="8" y="380"/>
                  <a:pt x="17" y="276"/>
                  <a:pt x="47" y="208"/>
                </a:cubicBezTo>
                <a:cubicBezTo>
                  <a:pt x="77" y="140"/>
                  <a:pt x="123" y="107"/>
                  <a:pt x="181" y="73"/>
                </a:cubicBezTo>
                <a:cubicBezTo>
                  <a:pt x="239" y="39"/>
                  <a:pt x="336" y="4"/>
                  <a:pt x="394" y="2"/>
                </a:cubicBezTo>
                <a:cubicBezTo>
                  <a:pt x="452" y="0"/>
                  <a:pt x="484" y="28"/>
                  <a:pt x="529" y="58"/>
                </a:cubicBezTo>
                <a:cubicBezTo>
                  <a:pt x="574" y="88"/>
                  <a:pt x="625" y="141"/>
                  <a:pt x="663" y="184"/>
                </a:cubicBezTo>
                <a:cubicBezTo>
                  <a:pt x="701" y="227"/>
                  <a:pt x="719" y="284"/>
                  <a:pt x="757" y="318"/>
                </a:cubicBezTo>
                <a:cubicBezTo>
                  <a:pt x="795" y="352"/>
                  <a:pt x="855" y="373"/>
                  <a:pt x="892" y="389"/>
                </a:cubicBezTo>
                <a:cubicBezTo>
                  <a:pt x="929" y="405"/>
                  <a:pt x="953" y="409"/>
                  <a:pt x="978" y="41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73747" name="Group 25">
            <a:extLst>
              <a:ext uri="{FF2B5EF4-FFF2-40B4-BE49-F238E27FC236}">
                <a16:creationId xmlns:a16="http://schemas.microsoft.com/office/drawing/2014/main" id="{2E27B566-BA12-FC40-A41A-9A46A77029A9}"/>
              </a:ext>
            </a:extLst>
          </p:cNvPr>
          <p:cNvGrpSpPr>
            <a:grpSpLocks/>
          </p:cNvGrpSpPr>
          <p:nvPr/>
        </p:nvGrpSpPr>
        <p:grpSpPr bwMode="auto">
          <a:xfrm>
            <a:off x="768350" y="1560513"/>
            <a:ext cx="1155700" cy="177800"/>
            <a:chOff x="580" y="2211"/>
            <a:chExt cx="728" cy="109"/>
          </a:xfrm>
        </p:grpSpPr>
        <p:sp>
          <p:nvSpPr>
            <p:cNvPr id="73758" name="Freeform 26">
              <a:extLst>
                <a:ext uri="{FF2B5EF4-FFF2-40B4-BE49-F238E27FC236}">
                  <a16:creationId xmlns:a16="http://schemas.microsoft.com/office/drawing/2014/main" id="{7E0901AA-4062-1E4A-B8DD-363341107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2227"/>
              <a:ext cx="376" cy="93"/>
            </a:xfrm>
            <a:custGeom>
              <a:avLst/>
              <a:gdLst>
                <a:gd name="T0" fmla="*/ 0 w 348"/>
                <a:gd name="T1" fmla="*/ 93 h 93"/>
                <a:gd name="T2" fmla="*/ 216 w 348"/>
                <a:gd name="T3" fmla="*/ 53 h 93"/>
                <a:gd name="T4" fmla="*/ 468 w 348"/>
                <a:gd name="T5" fmla="*/ 41 h 93"/>
                <a:gd name="T6" fmla="*/ 568 w 348"/>
                <a:gd name="T7" fmla="*/ 69 h 93"/>
                <a:gd name="T8" fmla="*/ 829 w 348"/>
                <a:gd name="T9" fmla="*/ 89 h 93"/>
                <a:gd name="T10" fmla="*/ 1204 w 348"/>
                <a:gd name="T11" fmla="*/ 65 h 93"/>
                <a:gd name="T12" fmla="*/ 1539 w 348"/>
                <a:gd name="T13" fmla="*/ 29 h 93"/>
                <a:gd name="T14" fmla="*/ 1709 w 348"/>
                <a:gd name="T15" fmla="*/ 5 h 93"/>
                <a:gd name="T16" fmla="*/ 1904 w 348"/>
                <a:gd name="T17" fmla="*/ 1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8"/>
                <a:gd name="T28" fmla="*/ 0 h 93"/>
                <a:gd name="T29" fmla="*/ 348 w 348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8" h="93">
                  <a:moveTo>
                    <a:pt x="0" y="93"/>
                  </a:moveTo>
                  <a:cubicBezTo>
                    <a:pt x="13" y="77"/>
                    <a:pt x="26" y="62"/>
                    <a:pt x="40" y="53"/>
                  </a:cubicBezTo>
                  <a:cubicBezTo>
                    <a:pt x="54" y="44"/>
                    <a:pt x="73" y="38"/>
                    <a:pt x="84" y="41"/>
                  </a:cubicBezTo>
                  <a:cubicBezTo>
                    <a:pt x="95" y="44"/>
                    <a:pt x="93" y="61"/>
                    <a:pt x="104" y="69"/>
                  </a:cubicBezTo>
                  <a:cubicBezTo>
                    <a:pt x="115" y="77"/>
                    <a:pt x="133" y="90"/>
                    <a:pt x="152" y="89"/>
                  </a:cubicBezTo>
                  <a:cubicBezTo>
                    <a:pt x="171" y="88"/>
                    <a:pt x="199" y="75"/>
                    <a:pt x="220" y="65"/>
                  </a:cubicBezTo>
                  <a:cubicBezTo>
                    <a:pt x="241" y="55"/>
                    <a:pt x="265" y="39"/>
                    <a:pt x="280" y="29"/>
                  </a:cubicBezTo>
                  <a:cubicBezTo>
                    <a:pt x="295" y="19"/>
                    <a:pt x="301" y="10"/>
                    <a:pt x="312" y="5"/>
                  </a:cubicBezTo>
                  <a:cubicBezTo>
                    <a:pt x="323" y="0"/>
                    <a:pt x="338" y="2"/>
                    <a:pt x="348" y="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759" name="Freeform 27">
              <a:extLst>
                <a:ext uri="{FF2B5EF4-FFF2-40B4-BE49-F238E27FC236}">
                  <a16:creationId xmlns:a16="http://schemas.microsoft.com/office/drawing/2014/main" id="{7CDA9297-EC51-9E4B-9DDA-4B1590949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2211"/>
              <a:ext cx="192" cy="17"/>
            </a:xfrm>
            <a:custGeom>
              <a:avLst/>
              <a:gdLst>
                <a:gd name="T0" fmla="*/ 0 w 192"/>
                <a:gd name="T1" fmla="*/ 9 h 17"/>
                <a:gd name="T2" fmla="*/ 92 w 192"/>
                <a:gd name="T3" fmla="*/ 1 h 17"/>
                <a:gd name="T4" fmla="*/ 192 w 192"/>
                <a:gd name="T5" fmla="*/ 17 h 17"/>
                <a:gd name="T6" fmla="*/ 0 60000 65536"/>
                <a:gd name="T7" fmla="*/ 0 60000 65536"/>
                <a:gd name="T8" fmla="*/ 0 60000 65536"/>
                <a:gd name="T9" fmla="*/ 0 w 192"/>
                <a:gd name="T10" fmla="*/ 0 h 17"/>
                <a:gd name="T11" fmla="*/ 192 w 1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">
                  <a:moveTo>
                    <a:pt x="0" y="9"/>
                  </a:moveTo>
                  <a:cubicBezTo>
                    <a:pt x="30" y="4"/>
                    <a:pt x="60" y="0"/>
                    <a:pt x="92" y="1"/>
                  </a:cubicBezTo>
                  <a:cubicBezTo>
                    <a:pt x="124" y="2"/>
                    <a:pt x="158" y="9"/>
                    <a:pt x="192" y="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760" name="Freeform 28">
              <a:extLst>
                <a:ext uri="{FF2B5EF4-FFF2-40B4-BE49-F238E27FC236}">
                  <a16:creationId xmlns:a16="http://schemas.microsoft.com/office/drawing/2014/main" id="{4EFDD321-9549-0A40-A64B-D66A4205D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236"/>
              <a:ext cx="136" cy="52"/>
            </a:xfrm>
            <a:custGeom>
              <a:avLst/>
              <a:gdLst>
                <a:gd name="T0" fmla="*/ 0 w 136"/>
                <a:gd name="T1" fmla="*/ 0 h 52"/>
                <a:gd name="T2" fmla="*/ 136 w 136"/>
                <a:gd name="T3" fmla="*/ 52 h 52"/>
                <a:gd name="T4" fmla="*/ 0 60000 65536"/>
                <a:gd name="T5" fmla="*/ 0 60000 65536"/>
                <a:gd name="T6" fmla="*/ 0 w 136"/>
                <a:gd name="T7" fmla="*/ 0 h 52"/>
                <a:gd name="T8" fmla="*/ 136 w 136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6" h="52">
                  <a:moveTo>
                    <a:pt x="0" y="0"/>
                  </a:moveTo>
                  <a:cubicBezTo>
                    <a:pt x="0" y="0"/>
                    <a:pt x="68" y="26"/>
                    <a:pt x="136" y="5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18AB177E-A6EE-CA44-98A2-FE2B51AC8984}"/>
              </a:ext>
            </a:extLst>
          </p:cNvPr>
          <p:cNvGrpSpPr>
            <a:grpSpLocks/>
          </p:cNvGrpSpPr>
          <p:nvPr/>
        </p:nvGrpSpPr>
        <p:grpSpPr bwMode="auto">
          <a:xfrm>
            <a:off x="2840038" y="3424755"/>
            <a:ext cx="2300287" cy="1541458"/>
            <a:chOff x="1789" y="2099"/>
            <a:chExt cx="1449" cy="971"/>
          </a:xfrm>
        </p:grpSpPr>
        <p:sp>
          <p:nvSpPr>
            <p:cNvPr id="73754" name="AutoShape 30">
              <a:extLst>
                <a:ext uri="{FF2B5EF4-FFF2-40B4-BE49-F238E27FC236}">
                  <a16:creationId xmlns:a16="http://schemas.microsoft.com/office/drawing/2014/main" id="{6EBBFC2D-C089-8041-99B0-90F837762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5" y="2794"/>
              <a:ext cx="371" cy="182"/>
            </a:xfrm>
            <a:prstGeom prst="homePlate">
              <a:avLst>
                <a:gd name="adj" fmla="val 509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3755" name="AutoShape 31">
              <a:extLst>
                <a:ext uri="{FF2B5EF4-FFF2-40B4-BE49-F238E27FC236}">
                  <a16:creationId xmlns:a16="http://schemas.microsoft.com/office/drawing/2014/main" id="{1688B7AE-D2BB-6C49-A13B-5FFC0D6DB1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2741" y="2109"/>
              <a:ext cx="457" cy="4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1 w 21600"/>
                <a:gd name="T13" fmla="*/ 2930 h 21600"/>
                <a:gd name="T14" fmla="*/ 18244 w 21600"/>
                <a:gd name="T15" fmla="*/ 92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756" name="AutoShape 32">
              <a:extLst>
                <a:ext uri="{FF2B5EF4-FFF2-40B4-BE49-F238E27FC236}">
                  <a16:creationId xmlns:a16="http://schemas.microsoft.com/office/drawing/2014/main" id="{DCD3816D-94A9-4C4B-A7C0-49DD402D1A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07" y="2099"/>
              <a:ext cx="457" cy="4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1 w 21600"/>
                <a:gd name="T13" fmla="*/ 2930 h 21600"/>
                <a:gd name="T14" fmla="*/ 18244 w 21600"/>
                <a:gd name="T15" fmla="*/ 92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757" name="Text Box 33">
              <a:extLst>
                <a:ext uri="{FF2B5EF4-FFF2-40B4-BE49-F238E27FC236}">
                  <a16:creationId xmlns:a16="http://schemas.microsoft.com/office/drawing/2014/main" id="{62C3793E-16DD-E54A-8B71-5FFF270FC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9" y="2421"/>
              <a:ext cx="1449" cy="29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ja-JP" dirty="0"/>
                <a:t>⇒</a:t>
              </a: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ja-JP" altLang="en-US"/>
                <a:t>に，</a:t>
              </a:r>
              <a:r>
                <a:rPr lang="en-US" altLang="ja-JP" dirty="0" err="1"/>
                <a:t>Σ</a:t>
              </a:r>
              <a:r>
                <a:rPr lang="ja-JP" altLang="en-US"/>
                <a:t>を∫に</a:t>
              </a:r>
            </a:p>
          </p:txBody>
        </p:sp>
      </p:grpSp>
      <p:sp>
        <p:nvSpPr>
          <p:cNvPr id="37" name="Rectangle 54">
            <a:extLst>
              <a:ext uri="{FF2B5EF4-FFF2-40B4-BE49-F238E27FC236}">
                <a16:creationId xmlns:a16="http://schemas.microsoft.com/office/drawing/2014/main" id="{33859256-E3F0-2D4F-B367-7D2FC5487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4" y="-27011"/>
            <a:ext cx="26468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600" u="sng">
                <a:solidFill>
                  <a:schemeClr val="bg1"/>
                </a:solidFill>
              </a:rPr>
              <a:t>モデリングの基本的考え方</a:t>
            </a:r>
          </a:p>
        </p:txBody>
      </p:sp>
      <p:grpSp>
        <p:nvGrpSpPr>
          <p:cNvPr id="42" name="Group 27">
            <a:extLst>
              <a:ext uri="{FF2B5EF4-FFF2-40B4-BE49-F238E27FC236}">
                <a16:creationId xmlns:a16="http://schemas.microsoft.com/office/drawing/2014/main" id="{36521A98-04AB-6E42-A288-7549D8681557}"/>
              </a:ext>
            </a:extLst>
          </p:cNvPr>
          <p:cNvGrpSpPr>
            <a:grpSpLocks/>
          </p:cNvGrpSpPr>
          <p:nvPr/>
        </p:nvGrpSpPr>
        <p:grpSpPr bwMode="auto">
          <a:xfrm>
            <a:off x="1081088" y="5165725"/>
            <a:ext cx="7327900" cy="914400"/>
            <a:chOff x="410" y="3062"/>
            <a:chExt cx="4616" cy="576"/>
          </a:xfrm>
        </p:grpSpPr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B620ED27-79D8-264A-9A3B-35A64FC72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3062"/>
              <a:ext cx="4616" cy="57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4" name="Text Box 29">
              <a:extLst>
                <a:ext uri="{FF2B5EF4-FFF2-40B4-BE49-F238E27FC236}">
                  <a16:creationId xmlns:a16="http://schemas.microsoft.com/office/drawing/2014/main" id="{15BE2FB9-F807-A945-8112-AE8415C5A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" y="3203"/>
              <a:ext cx="23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入力：</a:t>
              </a:r>
              <a:r>
                <a:rPr lang="en-US" altLang="ja-JP" i="1">
                  <a:latin typeface="Times New Roman" panose="02020603050405020304" pitchFamily="18" charset="0"/>
                </a:rPr>
                <a:t>u</a:t>
              </a:r>
              <a:r>
                <a:rPr lang="en-US" altLang="ja-JP">
                  <a:latin typeface="Times New Roman" panose="02020603050405020304" pitchFamily="18" charset="0"/>
                </a:rPr>
                <a:t>(</a:t>
              </a:r>
              <a:r>
                <a:rPr lang="en-US" altLang="ja-JP" i="1">
                  <a:latin typeface="Times New Roman" panose="02020603050405020304" pitchFamily="18" charset="0"/>
                </a:rPr>
                <a:t>t</a:t>
              </a:r>
              <a:r>
                <a:rPr lang="en-US" altLang="ja-JP">
                  <a:latin typeface="Times New Roman" panose="02020603050405020304" pitchFamily="18" charset="0"/>
                </a:rPr>
                <a:t>)</a:t>
              </a:r>
              <a:r>
                <a:rPr lang="ja-JP" altLang="en-US"/>
                <a:t>に対する出力⇒</a:t>
              </a:r>
            </a:p>
          </p:txBody>
        </p:sp>
        <p:graphicFrame>
          <p:nvGraphicFramePr>
            <p:cNvPr id="45" name="Object 30">
              <a:extLst>
                <a:ext uri="{FF2B5EF4-FFF2-40B4-BE49-F238E27FC236}">
                  <a16:creationId xmlns:a16="http://schemas.microsoft.com/office/drawing/2014/main" id="{93E4152E-1AC7-8C46-9558-139858CF25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4" y="3132"/>
            <a:ext cx="1808" cy="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6116200" imgH="13754100" progId="Equation.DSMT4">
                    <p:embed/>
                  </p:oleObj>
                </mc:Choice>
                <mc:Fallback>
                  <p:oleObj name="Equation" r:id="rId7" imgW="66116200" imgH="13754100" progId="Equation.DSMT4">
                    <p:embed/>
                    <p:pic>
                      <p:nvPicPr>
                        <p:cNvPr id="75787" name="Object 30">
                          <a:extLst>
                            <a:ext uri="{FF2B5EF4-FFF2-40B4-BE49-F238E27FC236}">
                              <a16:creationId xmlns:a16="http://schemas.microsoft.com/office/drawing/2014/main" id="{BFDA3372-EAB6-3A49-8BDF-485FDF3A76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4" y="3132"/>
                          <a:ext cx="1808" cy="3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Text Box 31">
            <a:extLst>
              <a:ext uri="{FF2B5EF4-FFF2-40B4-BE49-F238E27FC236}">
                <a16:creationId xmlns:a16="http://schemas.microsoft.com/office/drawing/2014/main" id="{F27B470D-AB42-5C4C-981D-A1279C95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888" y="604520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たたみこみ積分</a:t>
            </a:r>
          </a:p>
        </p:txBody>
      </p:sp>
      <p:sp>
        <p:nvSpPr>
          <p:cNvPr id="47" name="Text Box 40">
            <a:extLst>
              <a:ext uri="{FF2B5EF4-FFF2-40B4-BE49-F238E27FC236}">
                <a16:creationId xmlns:a16="http://schemas.microsoft.com/office/drawing/2014/main" id="{D53359D5-3C54-9F4A-B6FB-CD4FB0D34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" y="392599"/>
            <a:ext cx="664797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（２）インパルス応答（重み関数）がわかると</a:t>
            </a:r>
          </a:p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いろいろな入力に対する出力が計算できる</a:t>
            </a:r>
          </a:p>
        </p:txBody>
      </p:sp>
    </p:spTree>
    <p:extLst>
      <p:ext uri="{BB962C8B-B14F-4D97-AF65-F5344CB8AC3E}">
        <p14:creationId xmlns:p14="http://schemas.microsoft.com/office/powerpoint/2010/main" val="8174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4">
            <a:extLst>
              <a:ext uri="{FF2B5EF4-FFF2-40B4-BE49-F238E27FC236}">
                <a16:creationId xmlns:a16="http://schemas.microsoft.com/office/drawing/2014/main" id="{62D2A152-6CDA-E245-8FDD-2EF7A25F5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776" y="783664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まとめを</a:t>
            </a:r>
            <a:r>
              <a:rPr lang="en-US" altLang="ja-JP"/>
              <a:t>‥</a:t>
            </a:r>
          </a:p>
        </p:txBody>
      </p:sp>
      <p:grpSp>
        <p:nvGrpSpPr>
          <p:cNvPr id="75778" name="Group 20">
            <a:extLst>
              <a:ext uri="{FF2B5EF4-FFF2-40B4-BE49-F238E27FC236}">
                <a16:creationId xmlns:a16="http://schemas.microsoft.com/office/drawing/2014/main" id="{60C62C2B-0EA2-0644-B2F2-F9EE6681B3D2}"/>
              </a:ext>
            </a:extLst>
          </p:cNvPr>
          <p:cNvGrpSpPr>
            <a:grpSpLocks/>
          </p:cNvGrpSpPr>
          <p:nvPr/>
        </p:nvGrpSpPr>
        <p:grpSpPr bwMode="auto">
          <a:xfrm>
            <a:off x="1081088" y="1278404"/>
            <a:ext cx="6007100" cy="1584325"/>
            <a:chOff x="793" y="824"/>
            <a:chExt cx="3784" cy="998"/>
          </a:xfrm>
        </p:grpSpPr>
        <p:sp>
          <p:nvSpPr>
            <p:cNvPr id="75788" name="Rectangle 21">
              <a:extLst>
                <a:ext uri="{FF2B5EF4-FFF2-40B4-BE49-F238E27FC236}">
                  <a16:creationId xmlns:a16="http://schemas.microsoft.com/office/drawing/2014/main" id="{9AF7A726-04FD-B649-8C8F-C74790B12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" y="1026"/>
              <a:ext cx="1225" cy="5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5789" name="Text Box 22">
              <a:extLst>
                <a:ext uri="{FF2B5EF4-FFF2-40B4-BE49-F238E27FC236}">
                  <a16:creationId xmlns:a16="http://schemas.microsoft.com/office/drawing/2014/main" id="{A95E47C8-E1A5-BD45-B086-8A6FB434A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" y="1215"/>
              <a:ext cx="8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制御対象</a:t>
              </a:r>
            </a:p>
          </p:txBody>
        </p:sp>
        <p:sp>
          <p:nvSpPr>
            <p:cNvPr id="75790" name="Rectangle 23">
              <a:extLst>
                <a:ext uri="{FF2B5EF4-FFF2-40B4-BE49-F238E27FC236}">
                  <a16:creationId xmlns:a16="http://schemas.microsoft.com/office/drawing/2014/main" id="{457E8C67-3F7A-8643-B6D1-44A4452C6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" y="1012"/>
              <a:ext cx="1217" cy="6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r>
                <a:rPr lang="ja-JP" altLang="en-US"/>
                <a:t>モデル</a:t>
              </a:r>
            </a:p>
          </p:txBody>
        </p:sp>
        <p:sp>
          <p:nvSpPr>
            <p:cNvPr id="75791" name="AutoShape 24">
              <a:extLst>
                <a:ext uri="{FF2B5EF4-FFF2-40B4-BE49-F238E27FC236}">
                  <a16:creationId xmlns:a16="http://schemas.microsoft.com/office/drawing/2014/main" id="{85889D6C-EFA1-E74E-8C36-CDCE79B22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8" y="1169"/>
              <a:ext cx="849" cy="383"/>
            </a:xfrm>
            <a:prstGeom prst="homePlate">
              <a:avLst>
                <a:gd name="adj" fmla="val 5541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algn="ctr" eaLnBrk="1" hangingPunct="1"/>
              <a:r>
                <a:rPr lang="ja-JP" altLang="en-US" sz="2000"/>
                <a:t>モデリング</a:t>
              </a:r>
            </a:p>
          </p:txBody>
        </p:sp>
        <p:sp>
          <p:nvSpPr>
            <p:cNvPr id="75792" name="Rectangle 25">
              <a:extLst>
                <a:ext uri="{FF2B5EF4-FFF2-40B4-BE49-F238E27FC236}">
                  <a16:creationId xmlns:a16="http://schemas.microsoft.com/office/drawing/2014/main" id="{6BA20610-5FD1-6247-87CC-729652086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824"/>
              <a:ext cx="3784" cy="9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65562" name="Text Box 26">
            <a:extLst>
              <a:ext uri="{FF2B5EF4-FFF2-40B4-BE49-F238E27FC236}">
                <a16:creationId xmlns:a16="http://schemas.microsoft.com/office/drawing/2014/main" id="{617C21F7-0D26-6241-B76D-4010D86C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3133725"/>
            <a:ext cx="72458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en-US" altLang="ja-JP" dirty="0"/>
              <a:t>☆</a:t>
            </a:r>
            <a:r>
              <a:rPr lang="ja-JP" altLang="en-US"/>
              <a:t>標準的な入力を入れてみてその応答を調べる．</a:t>
            </a:r>
          </a:p>
          <a:p>
            <a:pPr eaLnBrk="1" hangingPunct="1"/>
            <a:r>
              <a:rPr lang="ja-JP" altLang="en-US"/>
              <a:t>☆基本はインパルス入力である．</a:t>
            </a:r>
          </a:p>
          <a:p>
            <a:pPr eaLnBrk="1" hangingPunct="1"/>
            <a:r>
              <a:rPr lang="ja-JP" altLang="en-US"/>
              <a:t>　　　　　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u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)=</a:t>
            </a:r>
            <a:r>
              <a:rPr lang="en-US" altLang="ja-JP" dirty="0" err="1">
                <a:solidFill>
                  <a:srgbClr val="C00000"/>
                </a:solidFill>
              </a:rPr>
              <a:t>δ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  <a:r>
              <a:rPr lang="ja-JP" altLang="en-US">
                <a:latin typeface="Times New Roman" panose="02020603050405020304" pitchFamily="18" charset="0"/>
              </a:rPr>
              <a:t>．</a:t>
            </a:r>
          </a:p>
          <a:p>
            <a:pPr eaLnBrk="1" hangingPunct="1"/>
            <a:r>
              <a:rPr lang="ja-JP" altLang="en-US"/>
              <a:t>☆応答をインパルス応答という．</a:t>
            </a:r>
          </a:p>
          <a:p>
            <a:pPr eaLnBrk="1" hangingPunct="1"/>
            <a:r>
              <a:rPr lang="ja-JP" altLang="en-US"/>
              <a:t>　　　　　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)=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g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ja-JP" i="1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  <a:r>
              <a:rPr lang="en-US" altLang="ja-JP" dirty="0">
                <a:solidFill>
                  <a:srgbClr val="C00000"/>
                </a:solidFill>
              </a:rPr>
              <a:t>  </a:t>
            </a:r>
            <a:r>
              <a:rPr lang="ja-JP" altLang="en-US">
                <a:solidFill>
                  <a:srgbClr val="C00000"/>
                </a:solidFill>
              </a:rPr>
              <a:t>（重み関数）</a:t>
            </a:r>
            <a:r>
              <a:rPr lang="ja-JP" altLang="en-US"/>
              <a:t>（安定，不安定）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5DE90FF-3826-7248-B6A2-20BEED4BF561}"/>
              </a:ext>
            </a:extLst>
          </p:cNvPr>
          <p:cNvGrpSpPr>
            <a:grpSpLocks/>
          </p:cNvGrpSpPr>
          <p:nvPr/>
        </p:nvGrpSpPr>
        <p:grpSpPr bwMode="auto">
          <a:xfrm>
            <a:off x="1081088" y="5165725"/>
            <a:ext cx="7327900" cy="914400"/>
            <a:chOff x="410" y="3062"/>
            <a:chExt cx="4616" cy="576"/>
          </a:xfrm>
        </p:grpSpPr>
        <p:sp>
          <p:nvSpPr>
            <p:cNvPr id="75785" name="Rectangle 28">
              <a:extLst>
                <a:ext uri="{FF2B5EF4-FFF2-40B4-BE49-F238E27FC236}">
                  <a16:creationId xmlns:a16="http://schemas.microsoft.com/office/drawing/2014/main" id="{09C86921-B7E5-AD45-8131-F3AC469FC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3062"/>
              <a:ext cx="4616" cy="57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75786" name="Text Box 29">
              <a:extLst>
                <a:ext uri="{FF2B5EF4-FFF2-40B4-BE49-F238E27FC236}">
                  <a16:creationId xmlns:a16="http://schemas.microsoft.com/office/drawing/2014/main" id="{90B7A208-3684-224A-A378-FDAEB36FE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" y="3203"/>
              <a:ext cx="23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入力：</a:t>
              </a:r>
              <a:r>
                <a:rPr lang="en-US" altLang="ja-JP" i="1">
                  <a:latin typeface="Times New Roman" panose="02020603050405020304" pitchFamily="18" charset="0"/>
                </a:rPr>
                <a:t>u</a:t>
              </a:r>
              <a:r>
                <a:rPr lang="en-US" altLang="ja-JP">
                  <a:latin typeface="Times New Roman" panose="02020603050405020304" pitchFamily="18" charset="0"/>
                </a:rPr>
                <a:t>(</a:t>
              </a:r>
              <a:r>
                <a:rPr lang="en-US" altLang="ja-JP" i="1">
                  <a:latin typeface="Times New Roman" panose="02020603050405020304" pitchFamily="18" charset="0"/>
                </a:rPr>
                <a:t>t</a:t>
              </a:r>
              <a:r>
                <a:rPr lang="en-US" altLang="ja-JP">
                  <a:latin typeface="Times New Roman" panose="02020603050405020304" pitchFamily="18" charset="0"/>
                </a:rPr>
                <a:t>)</a:t>
              </a:r>
              <a:r>
                <a:rPr lang="ja-JP" altLang="en-US"/>
                <a:t>に対する出力⇒</a:t>
              </a:r>
            </a:p>
          </p:txBody>
        </p:sp>
        <p:graphicFrame>
          <p:nvGraphicFramePr>
            <p:cNvPr id="75787" name="Object 30">
              <a:extLst>
                <a:ext uri="{FF2B5EF4-FFF2-40B4-BE49-F238E27FC236}">
                  <a16:creationId xmlns:a16="http://schemas.microsoft.com/office/drawing/2014/main" id="{BFDA3372-EAB6-3A49-8BDF-485FDF3A76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4" y="3132"/>
            <a:ext cx="1808" cy="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116200" imgH="13754100" progId="Equation.DSMT4">
                    <p:embed/>
                  </p:oleObj>
                </mc:Choice>
                <mc:Fallback>
                  <p:oleObj name="Equation" r:id="rId3" imgW="66116200" imgH="13754100" progId="Equation.DSMT4">
                    <p:embed/>
                    <p:pic>
                      <p:nvPicPr>
                        <p:cNvPr id="75787" name="Object 30">
                          <a:extLst>
                            <a:ext uri="{FF2B5EF4-FFF2-40B4-BE49-F238E27FC236}">
                              <a16:creationId xmlns:a16="http://schemas.microsoft.com/office/drawing/2014/main" id="{BFDA3372-EAB6-3A49-8BDF-485FDF3A76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4" y="3132"/>
                          <a:ext cx="1808" cy="3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567" name="Text Box 31">
            <a:extLst>
              <a:ext uri="{FF2B5EF4-FFF2-40B4-BE49-F238E27FC236}">
                <a16:creationId xmlns:a16="http://schemas.microsoft.com/office/drawing/2014/main" id="{DFF385E4-BF29-7B49-8CB3-1D87B938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888" y="604520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たたみこみ積分</a:t>
            </a:r>
          </a:p>
        </p:txBody>
      </p:sp>
      <p:sp>
        <p:nvSpPr>
          <p:cNvPr id="65568" name="AutoShape 32">
            <a:extLst>
              <a:ext uri="{FF2B5EF4-FFF2-40B4-BE49-F238E27FC236}">
                <a16:creationId xmlns:a16="http://schemas.microsoft.com/office/drawing/2014/main" id="{A152614C-F23A-9B49-8938-D26E28EA1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2091204"/>
            <a:ext cx="2393950" cy="1219200"/>
          </a:xfrm>
          <a:prstGeom prst="wedgeEllipseCallout">
            <a:avLst>
              <a:gd name="adj1" fmla="val -54973"/>
              <a:gd name="adj2" fmla="val -45963"/>
            </a:avLst>
          </a:prstGeom>
          <a:solidFill>
            <a:schemeClr val="accent5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endParaRPr lang="ja-JP" altLang="en-US"/>
          </a:p>
        </p:txBody>
      </p:sp>
      <p:sp>
        <p:nvSpPr>
          <p:cNvPr id="65569" name="Text Box 33">
            <a:extLst>
              <a:ext uri="{FF2B5EF4-FFF2-40B4-BE49-F238E27FC236}">
                <a16:creationId xmlns:a16="http://schemas.microsoft.com/office/drawing/2014/main" id="{D8F83346-D974-C345-8148-3BCE42BD9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26155"/>
            <a:ext cx="2317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モデルの「核」</a:t>
            </a:r>
          </a:p>
          <a:p>
            <a:pPr eaLnBrk="1" hangingPunct="1"/>
            <a:r>
              <a:rPr lang="ja-JP" altLang="en-US"/>
              <a:t>インパルス応答</a:t>
            </a:r>
          </a:p>
        </p:txBody>
      </p:sp>
      <p:sp>
        <p:nvSpPr>
          <p:cNvPr id="24" name="AutoShape 32">
            <a:extLst>
              <a:ext uri="{FF2B5EF4-FFF2-40B4-BE49-F238E27FC236}">
                <a16:creationId xmlns:a16="http://schemas.microsoft.com/office/drawing/2014/main" id="{29B5575F-0E31-2C4D-BDDB-1C31617AA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3824753"/>
            <a:ext cx="2051050" cy="838855"/>
          </a:xfrm>
          <a:prstGeom prst="wedgeEllipseCallout">
            <a:avLst>
              <a:gd name="adj1" fmla="val -45866"/>
              <a:gd name="adj2" fmla="val 127691"/>
            </a:avLst>
          </a:prstGeom>
          <a:solidFill>
            <a:schemeClr val="accent5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>
                <a:solidFill>
                  <a:srgbClr val="C00000"/>
                </a:solidFill>
              </a:rPr>
              <a:t>超重要！</a:t>
            </a:r>
          </a:p>
        </p:txBody>
      </p:sp>
    </p:spTree>
    <p:extLst>
      <p:ext uri="{BB962C8B-B14F-4D97-AF65-F5344CB8AC3E}">
        <p14:creationId xmlns:p14="http://schemas.microsoft.com/office/powerpoint/2010/main" val="19244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2" grpId="0"/>
      <p:bldP spid="65567" grpId="0"/>
      <p:bldP spid="65568" grpId="0" animBg="1"/>
      <p:bldP spid="65569" grpId="0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テキスト ボックス 4">
            <a:extLst>
              <a:ext uri="{FF2B5EF4-FFF2-40B4-BE49-F238E27FC236}">
                <a16:creationId xmlns:a16="http://schemas.microsoft.com/office/drawing/2014/main" id="{FFB985E7-3760-2249-BDA8-441999AB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55" y="2703513"/>
            <a:ext cx="7128875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今日の「めあて」</a:t>
            </a:r>
            <a:endParaRPr lang="en-US" altLang="ja-JP" dirty="0">
              <a:solidFill>
                <a:srgbClr val="224B50"/>
              </a:solidFill>
            </a:endParaRPr>
          </a:p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　</a:t>
            </a:r>
            <a:r>
              <a:rPr lang="ja-JP" altLang="en-US"/>
              <a:t>第９話　モデリングの基本的考え方？</a:t>
            </a:r>
            <a:endParaRPr lang="en-US" altLang="ja-JP" dirty="0"/>
          </a:p>
          <a:p>
            <a:pPr eaLnBrk="1" hangingPunct="1"/>
            <a:r>
              <a:rPr lang="ja-JP" altLang="en-US"/>
              <a:t>　　　　　　　　　</a:t>
            </a:r>
            <a:r>
              <a:rPr lang="en-US" altLang="ja-JP" sz="2000" dirty="0"/>
              <a:t>—</a:t>
            </a:r>
            <a:r>
              <a:rPr lang="ja-JP" altLang="en-US" sz="2000"/>
              <a:t>モデルの「核」：インパルス応答 </a:t>
            </a:r>
            <a:endParaRPr lang="en-US" altLang="ja-JP" sz="2000" dirty="0"/>
          </a:p>
          <a:p>
            <a:pPr eaLnBrk="1" hangingPunct="1"/>
            <a:r>
              <a:rPr lang="ja-JP" altLang="en-US"/>
              <a:t>　第</a:t>
            </a:r>
            <a:r>
              <a:rPr lang="en-US" altLang="ja-JP" dirty="0"/>
              <a:t>10</a:t>
            </a:r>
            <a:r>
              <a:rPr lang="ja-JP" altLang="en-US"/>
              <a:t>話　インパルス応答の効用？</a:t>
            </a:r>
            <a:endParaRPr lang="en-US" altLang="ja-JP" dirty="0"/>
          </a:p>
          <a:p>
            <a:pPr eaLnBrk="1" hangingPunct="1"/>
            <a:r>
              <a:rPr lang="ja-JP" altLang="en-US"/>
              <a:t>　　　　　　　　　</a:t>
            </a:r>
            <a:r>
              <a:rPr lang="en-US" altLang="ja-JP" sz="1800" dirty="0"/>
              <a:t>—</a:t>
            </a:r>
            <a:r>
              <a:rPr lang="ja-JP" altLang="en-US" sz="1800"/>
              <a:t>これで何がわかるのぉ？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DADC253-0A2D-6349-B352-1D279EE6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516063"/>
            <a:ext cx="8391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C00000"/>
                </a:solidFill>
              </a:rPr>
              <a:t>制御工学</a:t>
            </a:r>
            <a:r>
              <a:rPr lang="ja-JP" altLang="en-US" sz="3200"/>
              <a:t>：動的システムのモデリングと制御</a:t>
            </a:r>
            <a:endParaRPr lang="en-US" altLang="ja-JP" sz="32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4E3B00-1C60-3D44-9FCC-8C0C579F0B8F}"/>
              </a:ext>
            </a:extLst>
          </p:cNvPr>
          <p:cNvSpPr txBox="1"/>
          <p:nvPr/>
        </p:nvSpPr>
        <p:spPr>
          <a:xfrm>
            <a:off x="7998628" y="3072844"/>
            <a:ext cx="628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OK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OK</a:t>
            </a:r>
            <a:endParaRPr kumimoji="1" lang="ja-JP" alt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8A555F56-3ADD-111F-6BC8-640C57AB0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91" y="5024838"/>
            <a:ext cx="5724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大阪工業大学　</a:t>
            </a:r>
          </a:p>
          <a:p>
            <a:pPr eaLnBrk="1" hangingPunct="1"/>
            <a:r>
              <a:rPr lang="ja-JP" altLang="en-US"/>
              <a:t>　　　ロボット工学科</a:t>
            </a:r>
            <a:r>
              <a:rPr lang="en-US" altLang="ja-JP" dirty="0"/>
              <a:t> </a:t>
            </a:r>
            <a:r>
              <a:rPr lang="ja-JP" altLang="en-US"/>
              <a:t>大須賀公一　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360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>
            <a:extLst>
              <a:ext uri="{FF2B5EF4-FFF2-40B4-BE49-F238E27FC236}">
                <a16:creationId xmlns:a16="http://schemas.microsoft.com/office/drawing/2014/main" id="{DA3058E6-6207-2E44-8154-D5A0C091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2" y="2078038"/>
            <a:ext cx="757130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600"/>
              <a:t>１）モデリングの基本的考え方</a:t>
            </a:r>
          </a:p>
          <a:p>
            <a:pPr eaLnBrk="1" hangingPunct="1"/>
            <a:endParaRPr lang="ja-JP" altLang="en-US" sz="3600"/>
          </a:p>
          <a:p>
            <a:pPr eaLnBrk="1" hangingPunct="1"/>
            <a:r>
              <a:rPr lang="ja-JP" altLang="en-US" sz="3600"/>
              <a:t>２）制御則設計に適したモデル表現</a:t>
            </a:r>
          </a:p>
          <a:p>
            <a:pPr eaLnBrk="1" hangingPunct="1"/>
            <a:r>
              <a:rPr lang="ja-JP" altLang="en-US" sz="3600"/>
              <a:t>　　　　　</a:t>
            </a:r>
          </a:p>
          <a:p>
            <a:pPr eaLnBrk="1" hangingPunct="1"/>
            <a:r>
              <a:rPr lang="ja-JP" altLang="en-US" sz="2800"/>
              <a:t>　　　　　　</a:t>
            </a:r>
            <a:r>
              <a:rPr lang="ja-JP" altLang="en-US" sz="2800">
                <a:solidFill>
                  <a:srgbClr val="C00000"/>
                </a:solidFill>
              </a:rPr>
              <a:t>状態方程式</a:t>
            </a:r>
            <a:r>
              <a:rPr lang="ja-JP" altLang="en-US" sz="1800">
                <a:solidFill>
                  <a:schemeClr val="bg1">
                    <a:lumMod val="50000"/>
                  </a:schemeClr>
                </a:solidFill>
              </a:rPr>
              <a:t>（再出）</a:t>
            </a:r>
          </a:p>
          <a:p>
            <a:pPr eaLnBrk="1" hangingPunct="1"/>
            <a:r>
              <a:rPr lang="ja-JP" altLang="en-US" sz="2800"/>
              <a:t>　　　　　　</a:t>
            </a:r>
            <a:r>
              <a:rPr lang="ja-JP" altLang="en-US" sz="2800">
                <a:solidFill>
                  <a:srgbClr val="C00000"/>
                </a:solidFill>
              </a:rPr>
              <a:t>周波数伝達関数　　</a:t>
            </a:r>
          </a:p>
          <a:p>
            <a:pPr eaLnBrk="1" hangingPunct="1"/>
            <a:r>
              <a:rPr lang="ja-JP" altLang="en-US" sz="2800">
                <a:solidFill>
                  <a:srgbClr val="C00000"/>
                </a:solidFill>
              </a:rPr>
              <a:t>　　　　　　伝達関数</a:t>
            </a:r>
          </a:p>
        </p:txBody>
      </p:sp>
      <p:sp>
        <p:nvSpPr>
          <p:cNvPr id="53251" name="テキスト ボックス 1">
            <a:extLst>
              <a:ext uri="{FF2B5EF4-FFF2-40B4-BE49-F238E27FC236}">
                <a16:creationId xmlns:a16="http://schemas.microsoft.com/office/drawing/2014/main" id="{D6B685D6-0FB0-5D47-A881-1894690C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949" y="2679700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大須賀：制御工学，共立，</a:t>
            </a:r>
            <a:r>
              <a:rPr lang="en-US" altLang="ja-JP" sz="1800"/>
              <a:t>2.4</a:t>
            </a:r>
            <a:r>
              <a:rPr lang="ja-JP" altLang="en-US" sz="1800"/>
              <a:t>節（</a:t>
            </a:r>
            <a:r>
              <a:rPr lang="en-US" altLang="ja-JP" sz="1800"/>
              <a:t>1995)</a:t>
            </a:r>
            <a:endParaRPr lang="ja-JP" altLang="en-US" sz="180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89475E-B70E-234E-B5E8-B35669C7F302}"/>
              </a:ext>
            </a:extLst>
          </p:cNvPr>
          <p:cNvSpPr/>
          <p:nvPr/>
        </p:nvSpPr>
        <p:spPr>
          <a:xfrm>
            <a:off x="548952" y="753353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C00000"/>
                </a:solidFill>
              </a:rPr>
              <a:t>第二部　モデリング本論</a:t>
            </a:r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20A9D6-1B87-904F-AFEE-8EB5AF643AB9}"/>
              </a:ext>
            </a:extLst>
          </p:cNvPr>
          <p:cNvSpPr txBox="1"/>
          <p:nvPr/>
        </p:nvSpPr>
        <p:spPr>
          <a:xfrm rot="20281924">
            <a:off x="998849" y="424750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ここ数回のゴール</a:t>
            </a: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9EC6A5E5-242E-2B49-873E-EABDA4393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113" y="5679024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大須賀：制御工学，共立，</a:t>
            </a:r>
            <a:r>
              <a:rPr lang="en-US" altLang="ja-JP" sz="1800" dirty="0"/>
              <a:t>3.2</a:t>
            </a:r>
            <a:r>
              <a:rPr lang="ja-JP" altLang="en-US" sz="1800"/>
              <a:t>節（</a:t>
            </a:r>
            <a:r>
              <a:rPr lang="en-US" altLang="ja-JP" sz="1800" dirty="0"/>
              <a:t>1995)</a:t>
            </a:r>
            <a:endParaRPr lang="ja-JP" altLang="en-US" sz="1800"/>
          </a:p>
        </p:txBody>
      </p:sp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8D0373F4-4015-F34D-B1A4-688914953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112" y="5947054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大須賀：制御工学，共立，</a:t>
            </a:r>
            <a:r>
              <a:rPr lang="en-US" altLang="ja-JP" sz="1800" dirty="0"/>
              <a:t>6.2</a:t>
            </a:r>
            <a:r>
              <a:rPr lang="ja-JP" altLang="en-US" sz="1800"/>
              <a:t>節（</a:t>
            </a:r>
            <a:r>
              <a:rPr lang="en-US" altLang="ja-JP" sz="1800" dirty="0"/>
              <a:t>1995)</a:t>
            </a:r>
            <a:endParaRPr lang="ja-JP" altLang="en-US" sz="18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A5D693-AF8F-684A-9526-8FDCFAC3FADF}"/>
              </a:ext>
            </a:extLst>
          </p:cNvPr>
          <p:cNvSpPr txBox="1"/>
          <p:nvPr/>
        </p:nvSpPr>
        <p:spPr>
          <a:xfrm>
            <a:off x="1961459" y="1574691"/>
            <a:ext cx="526297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800"/>
              <a:t>これからは，より深くモデルについて考えます．</a:t>
            </a:r>
          </a:p>
        </p:txBody>
      </p:sp>
    </p:spTree>
    <p:extLst>
      <p:ext uri="{BB962C8B-B14F-4D97-AF65-F5344CB8AC3E}">
        <p14:creationId xmlns:p14="http://schemas.microsoft.com/office/powerpoint/2010/main" val="19931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>
            <a:extLst>
              <a:ext uri="{FF2B5EF4-FFF2-40B4-BE49-F238E27FC236}">
                <a16:creationId xmlns:a16="http://schemas.microsoft.com/office/drawing/2014/main" id="{DA3058E6-6207-2E44-8154-D5A0C091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2" y="2078038"/>
            <a:ext cx="757130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C00000"/>
                </a:solidFill>
              </a:rPr>
              <a:t>１）モデリングの基本的考え方</a:t>
            </a:r>
          </a:p>
          <a:p>
            <a:pPr eaLnBrk="1" hangingPunct="1"/>
            <a:endParaRPr lang="ja-JP" altLang="en-US" sz="3600"/>
          </a:p>
          <a:p>
            <a:pPr eaLnBrk="1" hangingPunct="1"/>
            <a:r>
              <a:rPr lang="ja-JP" altLang="en-US" sz="3600">
                <a:solidFill>
                  <a:schemeClr val="bg1">
                    <a:lumMod val="50000"/>
                  </a:schemeClr>
                </a:solidFill>
              </a:rPr>
              <a:t>２）制御則設計に適したモデル表現</a:t>
            </a:r>
          </a:p>
          <a:p>
            <a:pPr eaLnBrk="1" hangingPunct="1"/>
            <a:r>
              <a:rPr lang="ja-JP" altLang="en-US" sz="3600">
                <a:solidFill>
                  <a:schemeClr val="bg1">
                    <a:lumMod val="50000"/>
                  </a:schemeClr>
                </a:solidFill>
              </a:rPr>
              <a:t>　　　　　</a:t>
            </a:r>
          </a:p>
          <a:p>
            <a:pPr eaLnBrk="1" hangingPunct="1"/>
            <a:r>
              <a:rPr lang="ja-JP" altLang="en-US" sz="2800">
                <a:solidFill>
                  <a:schemeClr val="bg1">
                    <a:lumMod val="50000"/>
                  </a:schemeClr>
                </a:solidFill>
              </a:rPr>
              <a:t>　　　　　　状態方程式</a:t>
            </a:r>
            <a:r>
              <a:rPr lang="ja-JP" altLang="en-US" sz="1800">
                <a:solidFill>
                  <a:schemeClr val="bg1">
                    <a:lumMod val="50000"/>
                  </a:schemeClr>
                </a:solidFill>
              </a:rPr>
              <a:t>（再出）</a:t>
            </a:r>
          </a:p>
          <a:p>
            <a:pPr eaLnBrk="1" hangingPunct="1"/>
            <a:r>
              <a:rPr lang="ja-JP" altLang="en-US" sz="2800">
                <a:solidFill>
                  <a:schemeClr val="bg1">
                    <a:lumMod val="50000"/>
                  </a:schemeClr>
                </a:solidFill>
              </a:rPr>
              <a:t>　　　　　　周波数伝達関数　　</a:t>
            </a:r>
          </a:p>
          <a:p>
            <a:pPr eaLnBrk="1" hangingPunct="1"/>
            <a:r>
              <a:rPr lang="ja-JP" altLang="en-US" sz="2800">
                <a:solidFill>
                  <a:schemeClr val="bg1">
                    <a:lumMod val="50000"/>
                  </a:schemeClr>
                </a:solidFill>
              </a:rPr>
              <a:t>　　　　　　伝達関数</a:t>
            </a:r>
          </a:p>
        </p:txBody>
      </p:sp>
      <p:sp>
        <p:nvSpPr>
          <p:cNvPr id="53251" name="テキスト ボックス 1">
            <a:extLst>
              <a:ext uri="{FF2B5EF4-FFF2-40B4-BE49-F238E27FC236}">
                <a16:creationId xmlns:a16="http://schemas.microsoft.com/office/drawing/2014/main" id="{D6B685D6-0FB0-5D47-A881-1894690C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949" y="2679700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大須賀：制御工学，共立，</a:t>
            </a:r>
            <a:r>
              <a:rPr lang="en-US" altLang="ja-JP" sz="1800"/>
              <a:t>2.4</a:t>
            </a:r>
            <a:r>
              <a:rPr lang="ja-JP" altLang="en-US" sz="1800"/>
              <a:t>節（</a:t>
            </a:r>
            <a:r>
              <a:rPr lang="en-US" altLang="ja-JP" sz="1800"/>
              <a:t>1995)</a:t>
            </a:r>
            <a:endParaRPr lang="ja-JP" altLang="en-US" sz="180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89475E-B70E-234E-B5E8-B35669C7F302}"/>
              </a:ext>
            </a:extLst>
          </p:cNvPr>
          <p:cNvSpPr/>
          <p:nvPr/>
        </p:nvSpPr>
        <p:spPr>
          <a:xfrm>
            <a:off x="548952" y="753353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第二部　モデリング本論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20A9D6-1B87-904F-AFEE-8EB5AF643AB9}"/>
              </a:ext>
            </a:extLst>
          </p:cNvPr>
          <p:cNvSpPr txBox="1"/>
          <p:nvPr/>
        </p:nvSpPr>
        <p:spPr>
          <a:xfrm rot="20281924">
            <a:off x="998849" y="424750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ここ数回のゴール</a:t>
            </a: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9EC6A5E5-242E-2B49-873E-EABDA4393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113" y="5679024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大須賀：制御工学，共立，</a:t>
            </a:r>
            <a:r>
              <a:rPr lang="en-US" altLang="ja-JP" sz="1800" dirty="0"/>
              <a:t>3.2</a:t>
            </a:r>
            <a:r>
              <a:rPr lang="ja-JP" altLang="en-US" sz="1800"/>
              <a:t>節（</a:t>
            </a:r>
            <a:r>
              <a:rPr lang="en-US" altLang="ja-JP" sz="1800" dirty="0"/>
              <a:t>1995)</a:t>
            </a:r>
            <a:endParaRPr lang="ja-JP" altLang="en-US" sz="1800"/>
          </a:p>
        </p:txBody>
      </p:sp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8D0373F4-4015-F34D-B1A4-688914953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112" y="5947054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1800"/>
              <a:t>大須賀：制御工学，共立，</a:t>
            </a:r>
            <a:r>
              <a:rPr lang="en-US" altLang="ja-JP" sz="1800" dirty="0"/>
              <a:t>6.2</a:t>
            </a:r>
            <a:r>
              <a:rPr lang="ja-JP" altLang="en-US" sz="1800"/>
              <a:t>節（</a:t>
            </a:r>
            <a:r>
              <a:rPr lang="en-US" altLang="ja-JP" sz="1800" dirty="0"/>
              <a:t>1995)</a:t>
            </a:r>
            <a:endParaRPr lang="ja-JP" altLang="en-US" sz="18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73CF48-A19E-954F-BD46-F225171CD7C2}"/>
              </a:ext>
            </a:extLst>
          </p:cNvPr>
          <p:cNvSpPr txBox="1"/>
          <p:nvPr/>
        </p:nvSpPr>
        <p:spPr>
          <a:xfrm rot="20640784">
            <a:off x="-7076" y="173811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C00000"/>
                </a:solidFill>
              </a:rPr>
              <a:t>今日：５回目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C7EA52-5814-8A40-8B0D-2AA959E949C0}"/>
              </a:ext>
            </a:extLst>
          </p:cNvPr>
          <p:cNvSpPr txBox="1"/>
          <p:nvPr/>
        </p:nvSpPr>
        <p:spPr>
          <a:xfrm rot="20613420">
            <a:off x="416043" y="290177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bg1">
                    <a:lumMod val="50000"/>
                  </a:schemeClr>
                </a:solidFill>
              </a:rPr>
              <a:t>６回目</a:t>
            </a:r>
            <a:r>
              <a:rPr kumimoji="1" lang="en-US" altLang="ja-JP" sz="2000" dirty="0">
                <a:solidFill>
                  <a:schemeClr val="bg1">
                    <a:lumMod val="50000"/>
                  </a:schemeClr>
                </a:solidFill>
              </a:rPr>
              <a:t>〜</a:t>
            </a:r>
            <a:endParaRPr kumimoji="1" lang="ja-JP" altLang="en-US" sz="2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E1A309-86F1-3940-9A64-285A40219165}"/>
              </a:ext>
            </a:extLst>
          </p:cNvPr>
          <p:cNvSpPr txBox="1"/>
          <p:nvPr/>
        </p:nvSpPr>
        <p:spPr>
          <a:xfrm>
            <a:off x="1961459" y="1574691"/>
            <a:ext cx="526297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800"/>
              <a:t>これからは，より深くモデルについて考えます．</a:t>
            </a:r>
          </a:p>
        </p:txBody>
      </p:sp>
    </p:spTree>
    <p:extLst>
      <p:ext uri="{BB962C8B-B14F-4D97-AF65-F5344CB8AC3E}">
        <p14:creationId xmlns:p14="http://schemas.microsoft.com/office/powerpoint/2010/main" val="398844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テキスト ボックス 4">
            <a:extLst>
              <a:ext uri="{FF2B5EF4-FFF2-40B4-BE49-F238E27FC236}">
                <a16:creationId xmlns:a16="http://schemas.microsoft.com/office/drawing/2014/main" id="{FFB985E7-3760-2249-BDA8-441999AB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55" y="2703513"/>
            <a:ext cx="7128875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今日の「めあて」</a:t>
            </a:r>
            <a:endParaRPr lang="en-US" altLang="ja-JP" dirty="0">
              <a:solidFill>
                <a:srgbClr val="224B50"/>
              </a:solidFill>
            </a:endParaRPr>
          </a:p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　</a:t>
            </a:r>
            <a:r>
              <a:rPr lang="ja-JP" altLang="en-US"/>
              <a:t>第９話　モデリングの基本的考え方？</a:t>
            </a:r>
            <a:endParaRPr lang="en-US" altLang="ja-JP" dirty="0"/>
          </a:p>
          <a:p>
            <a:pPr eaLnBrk="1" hangingPunct="1"/>
            <a:r>
              <a:rPr lang="ja-JP" altLang="en-US"/>
              <a:t>　　　　　　　　　</a:t>
            </a:r>
            <a:r>
              <a:rPr lang="en-US" altLang="ja-JP" sz="2000" dirty="0"/>
              <a:t>—</a:t>
            </a:r>
            <a:r>
              <a:rPr lang="ja-JP" altLang="en-US" sz="2000"/>
              <a:t>モデルの「核」：インパルス応答 </a:t>
            </a:r>
            <a:endParaRPr lang="en-US" altLang="ja-JP" sz="2000" dirty="0"/>
          </a:p>
          <a:p>
            <a:pPr eaLnBrk="1" hangingPunct="1"/>
            <a:r>
              <a:rPr lang="ja-JP" altLang="en-US"/>
              <a:t>　第</a:t>
            </a:r>
            <a:r>
              <a:rPr lang="en-US" altLang="ja-JP" dirty="0"/>
              <a:t>10</a:t>
            </a:r>
            <a:r>
              <a:rPr lang="ja-JP" altLang="en-US"/>
              <a:t>話　インパルス応答の効用？</a:t>
            </a:r>
            <a:endParaRPr lang="en-US" altLang="ja-JP" dirty="0"/>
          </a:p>
          <a:p>
            <a:pPr eaLnBrk="1" hangingPunct="1"/>
            <a:r>
              <a:rPr lang="ja-JP" altLang="en-US"/>
              <a:t>　　　　　　　　　</a:t>
            </a:r>
            <a:r>
              <a:rPr lang="en-US" altLang="ja-JP" sz="1800" dirty="0"/>
              <a:t>—</a:t>
            </a:r>
            <a:r>
              <a:rPr lang="ja-JP" altLang="en-US" sz="1800"/>
              <a:t>これで何がわかるのぉ？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DADC253-0A2D-6349-B352-1D279EE6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516063"/>
            <a:ext cx="8391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C00000"/>
                </a:solidFill>
              </a:rPr>
              <a:t>制御工学</a:t>
            </a:r>
            <a:r>
              <a:rPr lang="ja-JP" altLang="en-US" sz="3200"/>
              <a:t>：動的システムのモデリングと制御</a:t>
            </a:r>
            <a:endParaRPr lang="en-US" altLang="ja-JP" sz="3200"/>
          </a:p>
        </p:txBody>
      </p:sp>
    </p:spTree>
    <p:extLst>
      <p:ext uri="{BB962C8B-B14F-4D97-AF65-F5344CB8AC3E}">
        <p14:creationId xmlns:p14="http://schemas.microsoft.com/office/powerpoint/2010/main" val="4968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テキスト ボックス 4">
            <a:extLst>
              <a:ext uri="{FF2B5EF4-FFF2-40B4-BE49-F238E27FC236}">
                <a16:creationId xmlns:a16="http://schemas.microsoft.com/office/drawing/2014/main" id="{FFB985E7-3760-2249-BDA8-441999AB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55" y="2703513"/>
            <a:ext cx="7128875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今日の「めあて」</a:t>
            </a:r>
            <a:endParaRPr lang="en-US" altLang="ja-JP" dirty="0">
              <a:solidFill>
                <a:srgbClr val="224B50"/>
              </a:solidFill>
            </a:endParaRPr>
          </a:p>
          <a:p>
            <a:pPr eaLnBrk="1" hangingPunct="1"/>
            <a:r>
              <a:rPr lang="ja-JP" altLang="en-US">
                <a:solidFill>
                  <a:srgbClr val="224B50"/>
                </a:solidFill>
              </a:rPr>
              <a:t>　</a:t>
            </a:r>
            <a:r>
              <a:rPr lang="ja-JP" altLang="en-US">
                <a:solidFill>
                  <a:srgbClr val="C00000"/>
                </a:solidFill>
              </a:rPr>
              <a:t>第９話　モデリングの基本的考え方？</a:t>
            </a:r>
            <a:endParaRPr lang="en-US" altLang="ja-JP" dirty="0">
              <a:solidFill>
                <a:srgbClr val="C00000"/>
              </a:solidFill>
            </a:endParaRPr>
          </a:p>
          <a:p>
            <a:pPr eaLnBrk="1" hangingPunct="1"/>
            <a:r>
              <a:rPr lang="ja-JP" altLang="en-US">
                <a:solidFill>
                  <a:srgbClr val="C00000"/>
                </a:solidFill>
              </a:rPr>
              <a:t>　　　　　　　　　</a:t>
            </a:r>
            <a:r>
              <a:rPr lang="en-US" altLang="ja-JP" sz="2000" dirty="0">
                <a:solidFill>
                  <a:srgbClr val="C00000"/>
                </a:solidFill>
              </a:rPr>
              <a:t>—</a:t>
            </a:r>
            <a:r>
              <a:rPr lang="ja-JP" altLang="en-US" sz="2000">
                <a:solidFill>
                  <a:srgbClr val="C00000"/>
                </a:solidFill>
              </a:rPr>
              <a:t>モデルの「核」：インパルス応答 </a:t>
            </a:r>
            <a:endParaRPr lang="en-US" altLang="ja-JP" sz="2000" dirty="0">
              <a:solidFill>
                <a:srgbClr val="C00000"/>
              </a:solidFill>
            </a:endParaRPr>
          </a:p>
          <a:p>
            <a:pPr eaLnBrk="1" hangingPunct="1"/>
            <a:r>
              <a:rPr lang="ja-JP" altLang="en-US"/>
              <a:t>　第</a:t>
            </a:r>
            <a:r>
              <a:rPr lang="en-US" altLang="ja-JP" dirty="0"/>
              <a:t>10</a:t>
            </a:r>
            <a:r>
              <a:rPr lang="ja-JP" altLang="en-US"/>
              <a:t>話　インパルス応答の効用？</a:t>
            </a:r>
            <a:endParaRPr lang="en-US" altLang="ja-JP" dirty="0"/>
          </a:p>
          <a:p>
            <a:pPr eaLnBrk="1" hangingPunct="1"/>
            <a:r>
              <a:rPr lang="ja-JP" altLang="en-US"/>
              <a:t>　　　　　　　　　</a:t>
            </a:r>
            <a:r>
              <a:rPr lang="en-US" altLang="ja-JP" sz="1800" dirty="0"/>
              <a:t>—</a:t>
            </a:r>
            <a:r>
              <a:rPr lang="ja-JP" altLang="en-US" sz="1800"/>
              <a:t>これで何がわかるのぉ？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DADC253-0A2D-6349-B352-1D279EE6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516063"/>
            <a:ext cx="8391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C00000"/>
                </a:solidFill>
              </a:rPr>
              <a:t>制御工学</a:t>
            </a:r>
            <a:r>
              <a:rPr lang="ja-JP" altLang="en-US" sz="3200"/>
              <a:t>：動的システムのモデリングと制御</a:t>
            </a:r>
            <a:endParaRPr lang="en-US" altLang="ja-JP" sz="3200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2B33AA5-5F36-4F6D-4C32-DDF72CCB7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678" y="4926438"/>
            <a:ext cx="5724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大阪工業大学　</a:t>
            </a:r>
          </a:p>
          <a:p>
            <a:pPr eaLnBrk="1" hangingPunct="1"/>
            <a:r>
              <a:rPr lang="ja-JP" altLang="en-US"/>
              <a:t>　　　ロボット工学科</a:t>
            </a:r>
            <a:r>
              <a:rPr lang="en-US" altLang="ja-JP" dirty="0"/>
              <a:t> </a:t>
            </a:r>
            <a:r>
              <a:rPr lang="ja-JP" altLang="en-US"/>
              <a:t>大須賀公一　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1270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6">
            <a:extLst>
              <a:ext uri="{FF2B5EF4-FFF2-40B4-BE49-F238E27FC236}">
                <a16:creationId xmlns:a16="http://schemas.microsoft.com/office/drawing/2014/main" id="{B32A6FE3-E7A3-1748-922E-C8569396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3" y="2090738"/>
            <a:ext cx="752000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algn="ctr" eaLnBrk="1" hangingPunct="1"/>
            <a:r>
              <a:rPr lang="ja-JP" altLang="en-US" sz="4000"/>
              <a:t>第９話</a:t>
            </a:r>
          </a:p>
          <a:p>
            <a:pPr algn="ctr" eaLnBrk="1" hangingPunct="1"/>
            <a:endParaRPr lang="ja-JP" altLang="en-US" sz="4000"/>
          </a:p>
          <a:p>
            <a:pPr algn="ctr" eaLnBrk="1" hangingPunct="1"/>
            <a:r>
              <a:rPr lang="ja-JP" altLang="en-US" sz="4400"/>
              <a:t>モデリングの基本的考え方？</a:t>
            </a:r>
            <a:endParaRPr lang="en-US" altLang="ja-JP" sz="4400" dirty="0"/>
          </a:p>
          <a:p>
            <a:pPr algn="ctr" eaLnBrk="1" hangingPunct="1"/>
            <a:r>
              <a:rPr lang="en-US" altLang="ja-JP" sz="2800" dirty="0"/>
              <a:t>—</a:t>
            </a:r>
            <a:r>
              <a:rPr lang="ja-JP" altLang="en-US" sz="2800"/>
              <a:t>モデルの「核」：インパルス応答</a:t>
            </a:r>
          </a:p>
        </p:txBody>
      </p:sp>
    </p:spTree>
    <p:extLst>
      <p:ext uri="{BB962C8B-B14F-4D97-AF65-F5344CB8AC3E}">
        <p14:creationId xmlns:p14="http://schemas.microsoft.com/office/powerpoint/2010/main" val="347373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4">
            <a:extLst>
              <a:ext uri="{FF2B5EF4-FFF2-40B4-BE49-F238E27FC236}">
                <a16:creationId xmlns:a16="http://schemas.microsoft.com/office/drawing/2014/main" id="{084DF136-26C6-2C42-81E6-CB45843E6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346200"/>
            <a:ext cx="536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？そもそも何故モデルを手に入れる？</a:t>
            </a:r>
          </a:p>
        </p:txBody>
      </p:sp>
      <p:sp>
        <p:nvSpPr>
          <p:cNvPr id="47106" name="Text Box 5">
            <a:extLst>
              <a:ext uri="{FF2B5EF4-FFF2-40B4-BE49-F238E27FC236}">
                <a16:creationId xmlns:a16="http://schemas.microsoft.com/office/drawing/2014/main" id="{157D34CA-CEEE-774C-8DC9-11A294786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1958975"/>
            <a:ext cx="1412875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sz="3200"/>
              <a:t>モデル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14D8825-DE0F-D347-B570-29D919F75876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2684463"/>
            <a:ext cx="5670550" cy="814387"/>
            <a:chOff x="606" y="1571"/>
            <a:chExt cx="3572" cy="513"/>
          </a:xfrm>
        </p:grpSpPr>
        <p:sp>
          <p:nvSpPr>
            <p:cNvPr id="47119" name="Text Box 7">
              <a:extLst>
                <a:ext uri="{FF2B5EF4-FFF2-40B4-BE49-F238E27FC236}">
                  <a16:creationId xmlns:a16="http://schemas.microsoft.com/office/drawing/2014/main" id="{B9F12EB9-0578-904D-ADD4-7B166780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" y="1796"/>
              <a:ext cx="35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/>
                <a:t>☆</a:t>
              </a:r>
              <a:r>
                <a:rPr lang="ja-JP" altLang="en-US"/>
                <a:t>制御対象（相手）のことを知るため．</a:t>
              </a:r>
            </a:p>
          </p:txBody>
        </p:sp>
        <p:sp>
          <p:nvSpPr>
            <p:cNvPr id="47120" name="AutoShape 8">
              <a:extLst>
                <a:ext uri="{FF2B5EF4-FFF2-40B4-BE49-F238E27FC236}">
                  <a16:creationId xmlns:a16="http://schemas.microsoft.com/office/drawing/2014/main" id="{5F4365FA-0AB2-634A-9D9F-8FD929CBEC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40" y="1538"/>
              <a:ext cx="205" cy="272"/>
            </a:xfrm>
            <a:prstGeom prst="homePlat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E19D9A78-3D00-4E4F-9D27-EA7F2311D134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3659188"/>
            <a:ext cx="6889750" cy="800100"/>
            <a:chOff x="606" y="2185"/>
            <a:chExt cx="4340" cy="504"/>
          </a:xfrm>
        </p:grpSpPr>
        <p:sp>
          <p:nvSpPr>
            <p:cNvPr id="47117" name="Text Box 10">
              <a:extLst>
                <a:ext uri="{FF2B5EF4-FFF2-40B4-BE49-F238E27FC236}">
                  <a16:creationId xmlns:a16="http://schemas.microsoft.com/office/drawing/2014/main" id="{B68F421D-2AF9-3A4F-9645-5602AF9D5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" y="2401"/>
              <a:ext cx="43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/>
                <a:t>☆</a:t>
              </a:r>
              <a:r>
                <a:rPr lang="ja-JP" altLang="en-US"/>
                <a:t>特に働きかけに対する反応の特性をみるため．</a:t>
              </a:r>
            </a:p>
          </p:txBody>
        </p:sp>
        <p:sp>
          <p:nvSpPr>
            <p:cNvPr id="47118" name="AutoShape 11">
              <a:extLst>
                <a:ext uri="{FF2B5EF4-FFF2-40B4-BE49-F238E27FC236}">
                  <a16:creationId xmlns:a16="http://schemas.microsoft.com/office/drawing/2014/main" id="{627FA44F-E814-764A-86A7-81ADF61065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27" y="2152"/>
              <a:ext cx="205" cy="272"/>
            </a:xfrm>
            <a:prstGeom prst="homePlat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0A89298C-38C4-2049-86E8-356708EB2F8B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4624388"/>
            <a:ext cx="8108950" cy="795337"/>
            <a:chOff x="606" y="2793"/>
            <a:chExt cx="5108" cy="501"/>
          </a:xfrm>
        </p:grpSpPr>
        <p:sp>
          <p:nvSpPr>
            <p:cNvPr id="47115" name="Text Box 13">
              <a:extLst>
                <a:ext uri="{FF2B5EF4-FFF2-40B4-BE49-F238E27FC236}">
                  <a16:creationId xmlns:a16="http://schemas.microsoft.com/office/drawing/2014/main" id="{F0321633-02EE-0544-B274-08DAB6B63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" y="3006"/>
              <a:ext cx="51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en-US" altLang="ja-JP"/>
                <a:t>☆</a:t>
              </a:r>
              <a:r>
                <a:rPr lang="ja-JP" altLang="en-US"/>
                <a:t>反応の仕方がわかったらどう動かすのがよいかわかる．</a:t>
              </a:r>
            </a:p>
          </p:txBody>
        </p:sp>
        <p:sp>
          <p:nvSpPr>
            <p:cNvPr id="47116" name="AutoShape 14">
              <a:extLst>
                <a:ext uri="{FF2B5EF4-FFF2-40B4-BE49-F238E27FC236}">
                  <a16:creationId xmlns:a16="http://schemas.microsoft.com/office/drawing/2014/main" id="{A73B0726-DADC-724B-A123-BAA3D1DE24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36" y="2760"/>
              <a:ext cx="205" cy="272"/>
            </a:xfrm>
            <a:prstGeom prst="homePlat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54287" name="Rectangle 15">
            <a:extLst>
              <a:ext uri="{FF2B5EF4-FFF2-40B4-BE49-F238E27FC236}">
                <a16:creationId xmlns:a16="http://schemas.microsoft.com/office/drawing/2014/main" id="{31AD0026-345B-134D-9CDB-C87A6E65E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4000500"/>
            <a:ext cx="6788150" cy="527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C7337270-5E0F-3546-98F3-4571A58813C6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4664075"/>
            <a:ext cx="2632075" cy="1779588"/>
            <a:chOff x="1321" y="2760"/>
            <a:chExt cx="1658" cy="1121"/>
          </a:xfrm>
        </p:grpSpPr>
        <p:sp>
          <p:nvSpPr>
            <p:cNvPr id="47113" name="AutoShape 17">
              <a:extLst>
                <a:ext uri="{FF2B5EF4-FFF2-40B4-BE49-F238E27FC236}">
                  <a16:creationId xmlns:a16="http://schemas.microsoft.com/office/drawing/2014/main" id="{B1D93A70-E419-DA4F-9A49-3F2C066FD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18" y="2956"/>
              <a:ext cx="785" cy="3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4 w 21600"/>
                <a:gd name="T13" fmla="*/ 5386 h 21600"/>
                <a:gd name="T14" fmla="*/ 18903 w 21600"/>
                <a:gd name="T15" fmla="*/ 162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14" name="Text Box 18">
              <a:extLst>
                <a:ext uri="{FF2B5EF4-FFF2-40B4-BE49-F238E27FC236}">
                  <a16:creationId xmlns:a16="http://schemas.microsoft.com/office/drawing/2014/main" id="{B8E72336-EE81-B24D-95E1-799E4EE10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1" y="3587"/>
              <a:ext cx="1658" cy="294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HG丸ｺﾞｼｯｸM-PRO" panose="020F0600000000000000" pitchFamily="34" charset="-128"/>
                </a:defRPr>
              </a:lvl9pPr>
            </a:lstStyle>
            <a:p>
              <a:pPr eaLnBrk="1" hangingPunct="1"/>
              <a:r>
                <a:rPr lang="ja-JP" altLang="en-US"/>
                <a:t>モデリングの基本</a:t>
              </a:r>
            </a:p>
          </p:txBody>
        </p:sp>
      </p:grpSp>
      <p:sp>
        <p:nvSpPr>
          <p:cNvPr id="47112" name="Text Box 19">
            <a:extLst>
              <a:ext uri="{FF2B5EF4-FFF2-40B4-BE49-F238E27FC236}">
                <a16:creationId xmlns:a16="http://schemas.microsoft.com/office/drawing/2014/main" id="{AB2A6DA7-4C37-124F-B417-E42AD62C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814388"/>
            <a:ext cx="1708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/>
              <a:t>・・・さて</a:t>
            </a:r>
          </a:p>
          <a:p>
            <a:pPr eaLnBrk="1" hangingPunct="1"/>
            <a:endParaRPr lang="en-US" altLang="ja-JP" dirty="0"/>
          </a:p>
        </p:txBody>
      </p:sp>
      <p:sp>
        <p:nvSpPr>
          <p:cNvPr id="18" name="Rectangle 54">
            <a:extLst>
              <a:ext uri="{FF2B5EF4-FFF2-40B4-BE49-F238E27FC236}">
                <a16:creationId xmlns:a16="http://schemas.microsoft.com/office/drawing/2014/main" id="{E46A9D6D-CF4A-6741-B7EF-11BD8820C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02" y="284460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HG丸ｺﾞｼｯｸM-PRO" panose="020F0600000000000000" pitchFamily="34" charset="-128"/>
              </a:defRPr>
            </a:lvl9pPr>
          </a:lstStyle>
          <a:p>
            <a:pPr eaLnBrk="1" hangingPunct="1"/>
            <a:r>
              <a:rPr lang="ja-JP" altLang="en-US" b="1"/>
              <a:t>モデリングの基本的考え方</a:t>
            </a:r>
          </a:p>
        </p:txBody>
      </p:sp>
    </p:spTree>
    <p:extLst>
      <p:ext uri="{BB962C8B-B14F-4D97-AF65-F5344CB8AC3E}">
        <p14:creationId xmlns:p14="http://schemas.microsoft.com/office/powerpoint/2010/main" val="174718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7" grpId="0" animBg="1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20960</TotalTime>
  <Words>1765</Words>
  <Application>Microsoft Macintosh PowerPoint</Application>
  <PresentationFormat>画面に合わせる (4:3)</PresentationFormat>
  <Paragraphs>390</Paragraphs>
  <Slides>32</Slides>
  <Notes>25</Notes>
  <HiddenSlides>0</HiddenSlides>
  <MMClips>4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Cambria Math</vt:lpstr>
      <vt:lpstr>Impact</vt:lpstr>
      <vt:lpstr>Roboto</vt:lpstr>
      <vt:lpstr>Times New Roman</vt:lpstr>
      <vt:lpstr>標準デザイン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Kyoto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Koichi Osuka</dc:creator>
  <cp:lastModifiedBy>大須賀　公一</cp:lastModifiedBy>
  <cp:revision>313</cp:revision>
  <dcterms:created xsi:type="dcterms:W3CDTF">2002-04-04T23:59:29Z</dcterms:created>
  <dcterms:modified xsi:type="dcterms:W3CDTF">2025-08-24T08:01:44Z</dcterms:modified>
</cp:coreProperties>
</file>