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38" r:id="rId2"/>
    <p:sldId id="402" r:id="rId3"/>
    <p:sldId id="449" r:id="rId4"/>
    <p:sldId id="412" r:id="rId5"/>
    <p:sldId id="339" r:id="rId6"/>
    <p:sldId id="385" r:id="rId7"/>
    <p:sldId id="452" r:id="rId8"/>
    <p:sldId id="327" r:id="rId9"/>
    <p:sldId id="405" r:id="rId10"/>
    <p:sldId id="456" r:id="rId11"/>
    <p:sldId id="406" r:id="rId12"/>
    <p:sldId id="407" r:id="rId13"/>
    <p:sldId id="408" r:id="rId14"/>
    <p:sldId id="470" r:id="rId15"/>
    <p:sldId id="471" r:id="rId16"/>
    <p:sldId id="472" r:id="rId17"/>
    <p:sldId id="393" r:id="rId18"/>
    <p:sldId id="465" r:id="rId19"/>
    <p:sldId id="455" r:id="rId20"/>
    <p:sldId id="458" r:id="rId21"/>
    <p:sldId id="457" r:id="rId22"/>
    <p:sldId id="459" r:id="rId23"/>
    <p:sldId id="461" r:id="rId24"/>
    <p:sldId id="462" r:id="rId25"/>
    <p:sldId id="463" r:id="rId26"/>
    <p:sldId id="464" r:id="rId27"/>
    <p:sldId id="467" r:id="rId28"/>
    <p:sldId id="468" r:id="rId29"/>
    <p:sldId id="460" r:id="rId30"/>
    <p:sldId id="453" r:id="rId31"/>
    <p:sldId id="451" r:id="rId32"/>
    <p:sldId id="410" r:id="rId33"/>
    <p:sldId id="387" r:id="rId34"/>
    <p:sldId id="370" r:id="rId35"/>
    <p:sldId id="373" r:id="rId36"/>
    <p:sldId id="435" r:id="rId37"/>
    <p:sldId id="476" r:id="rId38"/>
    <p:sldId id="477" r:id="rId39"/>
    <p:sldId id="478" r:id="rId40"/>
    <p:sldId id="479" r:id="rId41"/>
    <p:sldId id="481" r:id="rId42"/>
    <p:sldId id="480" r:id="rId43"/>
    <p:sldId id="376" r:id="rId44"/>
    <p:sldId id="487" r:id="rId45"/>
    <p:sldId id="380" r:id="rId46"/>
    <p:sldId id="483" r:id="rId47"/>
    <p:sldId id="379" r:id="rId48"/>
    <p:sldId id="485" r:id="rId49"/>
    <p:sldId id="484" r:id="rId50"/>
    <p:sldId id="482" r:id="rId51"/>
    <p:sldId id="475" r:id="rId52"/>
    <p:sldId id="399" r:id="rId53"/>
    <p:sldId id="473" r:id="rId54"/>
    <p:sldId id="474" r:id="rId55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丸ｺﾞｼｯｸM-PRO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BBE0E3"/>
    <a:srgbClr val="00FF00"/>
    <a:srgbClr val="D6ECEE"/>
    <a:srgbClr val="FFCC99"/>
    <a:srgbClr val="FF3300"/>
    <a:srgbClr val="A3FFA3"/>
    <a:srgbClr val="59FF59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/>
    <p:restoredTop sz="93605"/>
  </p:normalViewPr>
  <p:slideViewPr>
    <p:cSldViewPr snapToGrid="0">
      <p:cViewPr varScale="1">
        <p:scale>
          <a:sx n="115" d="100"/>
          <a:sy n="115" d="100"/>
        </p:scale>
        <p:origin x="14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F1233A51-A3EF-F241-85C3-0E949BE047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8DCDD785-5FE5-E141-9FD4-97FD4CACE0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pitchFamily="-11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pitchFamily="-11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pitchFamily="-11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ＭＳ Ｐ明朝" pitchFamily="-111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8916E052-F87B-A84B-9283-CBE03FD6F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257473C-B5AA-D244-95E2-3D1BB05CBC5F}" type="slidenum">
              <a:rPr lang="en-US" altLang="ja-JP" sz="1200" smtClean="0">
                <a:ea typeface="ＭＳ Ｐゴシック" panose="020B0600070205080204" pitchFamily="34" charset="-128"/>
              </a:rPr>
              <a:pPr/>
              <a:t>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2D81F3F-DB25-0142-8331-DE5B2237A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4AD8A5-80D4-AA4B-9CD9-45863C85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31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84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C26F8BB5-ADAD-DB43-8FD9-8344352FB5A4}" type="slidenum">
              <a:rPr lang="en-US" altLang="ja-JP" sz="1300">
                <a:ea typeface="ＭＳ Ｐゴシック" charset="-128"/>
              </a:rPr>
              <a:pPr/>
              <a:t>32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AD068C8D-6371-5041-8F62-452EAAD4441C}" type="slidenum">
              <a:rPr lang="en-US" altLang="ja-JP" sz="1300">
                <a:ea typeface="ＭＳ Ｐゴシック" charset="-128"/>
              </a:rPr>
              <a:pPr/>
              <a:t>33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010D67FD-7B82-5F4B-8191-C7295938F6AF}" type="slidenum">
              <a:rPr lang="en-US" altLang="ja-JP" sz="1300">
                <a:ea typeface="ＭＳ Ｐゴシック" charset="-128"/>
              </a:rPr>
              <a:pPr/>
              <a:t>34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5302315E-A5AB-834D-9C9A-11EBA5CB8DF2}" type="slidenum">
              <a:rPr lang="en-US" altLang="ja-JP" sz="1300">
                <a:ea typeface="ＭＳ Ｐゴシック" charset="-128"/>
              </a:rPr>
              <a:pPr/>
              <a:t>35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677D7A1F-A0E8-ED4B-8CFC-A54356562945}" type="slidenum">
              <a:rPr lang="en-US" altLang="ja-JP" sz="1300">
                <a:ea typeface="ＭＳ Ｐゴシック" charset="-128"/>
              </a:rPr>
              <a:pPr/>
              <a:t>43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C77B0B87-EBF8-FA43-89D7-DF713AEF3560}" type="slidenum">
              <a:rPr lang="en-US" altLang="ja-JP" sz="1300">
                <a:ea typeface="ＭＳ Ｐゴシック" charset="-128"/>
              </a:rPr>
              <a:pPr/>
              <a:t>45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C77B0B87-EBF8-FA43-89D7-DF713AEF3560}" type="slidenum">
              <a:rPr lang="en-US" altLang="ja-JP" sz="1300">
                <a:ea typeface="ＭＳ Ｐゴシック" charset="-128"/>
              </a:rPr>
              <a:pPr/>
              <a:t>46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18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5E553A5E-7E5A-7A4E-8356-7AAC03DB74F5}" type="slidenum">
              <a:rPr lang="en-US" altLang="ja-JP" sz="1300">
                <a:ea typeface="ＭＳ Ｐゴシック" charset="-128"/>
              </a:rPr>
              <a:pPr/>
              <a:t>47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677D7A1F-A0E8-ED4B-8CFC-A54356562945}" type="slidenum">
              <a:rPr lang="en-US" altLang="ja-JP" sz="1300">
                <a:ea typeface="ＭＳ Ｐゴシック" charset="-128"/>
              </a:rPr>
              <a:pPr/>
              <a:t>48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02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69A75FB9-9A26-E14C-82C2-063BE05F42A2}" type="slidenum">
              <a:rPr lang="en-US" altLang="ja-JP" sz="1200">
                <a:ea typeface="ＭＳ Ｐゴシック" charset="-128"/>
              </a:rPr>
              <a:pPr/>
              <a:t>2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5BEA26A3-DAC5-4844-A4D0-D809FE9589CA}" type="slidenum">
              <a:rPr lang="en-US" altLang="ja-JP" sz="1300">
                <a:ea typeface="ＭＳ Ｐゴシック" charset="-128"/>
              </a:rPr>
              <a:pPr/>
              <a:t>51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961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E62A312A-49F5-F948-AE3A-78A8433FE29F}" type="slidenum">
              <a:rPr lang="en-US" altLang="ja-JP" sz="1300">
                <a:ea typeface="ＭＳ Ｐゴシック" charset="-128"/>
              </a:rPr>
              <a:pPr/>
              <a:t>52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53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9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BCCE2106-6D7A-354A-848D-83DCB57DF03C}" type="slidenum">
              <a:rPr lang="en-US" altLang="ja-JP" sz="1300">
                <a:ea typeface="ＭＳ Ｐゴシック" charset="-128"/>
              </a:rPr>
              <a:pPr/>
              <a:t>4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AD1AD036-1BE8-994C-8C8E-BD895A4CC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73390ECA-C4C1-DA4C-B6C4-3076E421C3E6}" type="slidenum">
              <a:rPr lang="en-US" altLang="ja-JP" sz="1200" smtClean="0">
                <a:ea typeface="ＭＳ Ｐゴシック" panose="020B0600070205080204" pitchFamily="34" charset="-128"/>
              </a:rPr>
              <a:pPr/>
              <a:t>5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BDEE19C-FD6B-6644-A100-45B837E49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0F03519-85F3-E043-AB2B-89EA32E0A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4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9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7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7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02421C6-7611-C740-8C52-DA2229DDC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05073462-5EC9-1E48-B124-622F4A28B3DF}" type="slidenum">
              <a:rPr lang="en-US" altLang="ja-JP" sz="1200" smtClean="0">
                <a:ea typeface="ＭＳ Ｐゴシック" panose="020B0600070205080204" pitchFamily="34" charset="-128"/>
              </a:rPr>
              <a:pPr/>
              <a:t>8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9832EFD-AD64-D940-A0DC-3226D4BB2F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8BD6648-697F-DD48-84CD-E89BE7EEF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9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90ADD021-25C4-6E40-8168-A69AFCD7B39A}" type="slidenum">
              <a:rPr lang="en-US" altLang="ja-JP" sz="1200">
                <a:ea typeface="ＭＳ Ｐゴシック" charset="-128"/>
              </a:rPr>
              <a:pPr/>
              <a:t>13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fld id="{53647313-6CD9-4546-A4E6-BCD9047B2A40}" type="slidenum">
              <a:rPr lang="en-US" altLang="ja-JP" sz="1300">
                <a:ea typeface="ＭＳ Ｐゴシック" charset="-128"/>
              </a:rPr>
              <a:pPr/>
              <a:t>17</a:t>
            </a:fld>
            <a:endParaRPr lang="en-US" altLang="ja-JP" sz="1300">
              <a:ea typeface="ＭＳ Ｐゴシック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038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504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1266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2245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713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1262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3444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781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00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0568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8278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0800000">
            <a:off x="0" y="6573838"/>
            <a:ext cx="9144000" cy="284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HG丸ｺﾞｼｯｸM-PRO" pitchFamily="49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841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HG丸ｺﾞｼｯｸM-PRO" pitchFamily="49" charset="-128"/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760CA2E9-5F21-2C36-60CC-42EF7FF13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844" y="6552248"/>
            <a:ext cx="354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9pPr>
          </a:lstStyle>
          <a:p>
            <a:pPr eaLnBrk="1" hangingPunct="1">
              <a:defRPr/>
            </a:pPr>
            <a:r>
              <a:rPr lang="en-US" altLang="ja-JP" sz="1800" dirty="0">
                <a:solidFill>
                  <a:srgbClr val="595959"/>
                </a:solidFill>
                <a:latin typeface="Impact" charset="0"/>
                <a:ea typeface="ＭＳ Ｐゴシック" charset="0"/>
                <a:cs typeface="ＭＳ Ｐゴシック" charset="0"/>
              </a:rPr>
              <a:t>OSAKA INSTITUTE OF University</a:t>
            </a:r>
          </a:p>
        </p:txBody>
      </p:sp>
      <p:pic>
        <p:nvPicPr>
          <p:cNvPr id="3" name="Google Shape;16;p5">
            <a:extLst>
              <a:ext uri="{FF2B5EF4-FFF2-40B4-BE49-F238E27FC236}">
                <a16:creationId xmlns:a16="http://schemas.microsoft.com/office/drawing/2014/main" id="{406BDEF2-17A5-6314-4B15-6B531B1EC4D6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4605" y="6244572"/>
            <a:ext cx="1158239" cy="5537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6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1.png"/><Relationship Id="rId4" Type="http://schemas.openxmlformats.org/officeDocument/2006/relationships/image" Target="../media/image12.w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17" Type="http://schemas.openxmlformats.org/officeDocument/2006/relationships/image" Target="../media/image25.emf"/><Relationship Id="rId2" Type="http://schemas.openxmlformats.org/officeDocument/2006/relationships/image" Target="../media/image11.png"/><Relationship Id="rId16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2.emf"/><Relationship Id="rId7" Type="http://schemas.openxmlformats.org/officeDocument/2006/relationships/image" Target="../media/image37.png"/><Relationship Id="rId12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3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1.wmf"/><Relationship Id="rId12" Type="http://schemas.openxmlformats.org/officeDocument/2006/relationships/image" Target="../media/image35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4.png"/><Relationship Id="rId5" Type="http://schemas.openxmlformats.org/officeDocument/2006/relationships/image" Target="../media/image32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2.png"/><Relationship Id="rId5" Type="http://schemas.openxmlformats.org/officeDocument/2006/relationships/image" Target="../media/image33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0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if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7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0.wmf"/><Relationship Id="rId12" Type="http://schemas.openxmlformats.org/officeDocument/2006/relationships/image" Target="../media/image98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11" Type="http://schemas.openxmlformats.org/officeDocument/2006/relationships/image" Target="../media/image47.emf"/><Relationship Id="rId5" Type="http://schemas.openxmlformats.org/officeDocument/2006/relationships/image" Target="../media/image31.wmf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8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95.png"/><Relationship Id="rId21" Type="http://schemas.openxmlformats.org/officeDocument/2006/relationships/image" Target="../media/image52.wmf"/><Relationship Id="rId7" Type="http://schemas.openxmlformats.org/officeDocument/2006/relationships/image" Target="../media/image49.wmf"/><Relationship Id="rId12" Type="http://schemas.openxmlformats.org/officeDocument/2006/relationships/image" Target="../media/image102.png"/><Relationship Id="rId17" Type="http://schemas.openxmlformats.org/officeDocument/2006/relationships/image" Target="../media/image112.png"/><Relationship Id="rId16" Type="http://schemas.openxmlformats.org/officeDocument/2006/relationships/image" Target="../media/image51.wmf"/><Relationship Id="rId20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0.wmf"/><Relationship Id="rId5" Type="http://schemas.openxmlformats.org/officeDocument/2006/relationships/image" Target="../media/image99.png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52.wmf"/><Relationship Id="rId4" Type="http://schemas.openxmlformats.org/officeDocument/2006/relationships/image" Target="../media/image97.png"/><Relationship Id="rId9" Type="http://schemas.openxmlformats.org/officeDocument/2006/relationships/image" Target="../media/image50.wmf"/><Relationship Id="rId14" Type="http://schemas.openxmlformats.org/officeDocument/2006/relationships/image" Target="../media/image51.wmf"/><Relationship Id="rId22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120.png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7.wmf"/><Relationship Id="rId1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54.wmf"/><Relationship Id="rId7" Type="http://schemas.openxmlformats.org/officeDocument/2006/relationships/image" Target="../media/image57.wmf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120.pn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8.wmf"/><Relationship Id="rId14" Type="http://schemas.openxmlformats.org/officeDocument/2006/relationships/image" Target="../media/image5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11" Type="http://schemas.openxmlformats.org/officeDocument/2006/relationships/image" Target="../media/image63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6.png"/><Relationship Id="rId4" Type="http://schemas.openxmlformats.org/officeDocument/2006/relationships/image" Target="../media/image8.emf"/><Relationship Id="rId9" Type="http://schemas.openxmlformats.org/officeDocument/2006/relationships/image" Target="../media/image6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7" Type="http://schemas.openxmlformats.org/officeDocument/2006/relationships/image" Target="../media/image19.emf"/><Relationship Id="rId2" Type="http://schemas.openxmlformats.org/officeDocument/2006/relationships/image" Target="../media/image11.pn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AF707E0-01D5-0C4B-8882-92DEC56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05" y="294917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6000">
                <a:solidFill>
                  <a:srgbClr val="C00000"/>
                </a:solidFill>
              </a:rPr>
              <a:t>制御工学</a:t>
            </a:r>
            <a:endParaRPr lang="en-US" altLang="ja-JP" sz="6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2525EE-5AED-064F-A8DF-1B400D25F7FC}"/>
              </a:ext>
            </a:extLst>
          </p:cNvPr>
          <p:cNvSpPr txBox="1"/>
          <p:nvPr/>
        </p:nvSpPr>
        <p:spPr>
          <a:xfrm>
            <a:off x="159310" y="1112932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/>
              <a:t>「制御工学の館」</a:t>
            </a:r>
            <a:endParaRPr kumimoji="1" lang="en-US" altLang="ja-JP" sz="4000" b="1" dirty="0"/>
          </a:p>
        </p:txBody>
      </p:sp>
      <p:pic>
        <p:nvPicPr>
          <p:cNvPr id="3" name="Picture 2" descr="梅田が知の集う場所になる。">
            <a:extLst>
              <a:ext uri="{FF2B5EF4-FFF2-40B4-BE49-F238E27FC236}">
                <a16:creationId xmlns:a16="http://schemas.microsoft.com/office/drawing/2014/main" id="{05A7A8F0-6AD3-DCEB-D65A-4F1CD7666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4" r="9815"/>
          <a:stretch>
            <a:fillRect/>
          </a:stretch>
        </p:blipFill>
        <p:spPr bwMode="auto">
          <a:xfrm>
            <a:off x="5350932" y="1328737"/>
            <a:ext cx="3793068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E877BAF6-BF9F-F60B-BED7-0A2B49B7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48" y="4698266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007089-8CE8-9342-B5FA-1E1BE28E4E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337" name="Object 6"/>
          <p:cNvGraphicFramePr>
            <a:graphicFrameLocks noChangeAspect="1"/>
          </p:cNvGraphicFramePr>
          <p:nvPr/>
        </p:nvGraphicFramePr>
        <p:xfrm>
          <a:off x="1952625" y="1752600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75100" imgH="596900" progId="Equation.DSMT4">
                  <p:embed/>
                </p:oleObj>
              </mc:Choice>
              <mc:Fallback>
                <p:oleObj name="Equation" r:id="rId3" imgW="3975100" imgH="596900" progId="Equation.DSMT4">
                  <p:embed/>
                  <p:pic>
                    <p:nvPicPr>
                      <p:cNvPr id="143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752600"/>
                        <a:ext cx="397510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958975" y="3302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フーリエ変換の復習・まとめ</a:t>
            </a:r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2486025" y="912813"/>
          <a:ext cx="337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8200" imgH="736600" progId="Equation.DSMT4">
                  <p:embed/>
                </p:oleObj>
              </mc:Choice>
              <mc:Fallback>
                <p:oleObj name="Equation" r:id="rId5" imgW="3378200" imgH="736600" progId="Equation.DSMT4">
                  <p:embed/>
                  <p:pic>
                    <p:nvPicPr>
                      <p:cNvPr id="143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912813"/>
                        <a:ext cx="337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EC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309563" y="2508250"/>
            <a:ext cx="8402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336550" y="2724150"/>
            <a:ext cx="2732088" cy="1120775"/>
          </a:xfrm>
          <a:prstGeom prst="rect">
            <a:avLst/>
          </a:prstGeom>
          <a:solidFill>
            <a:srgbClr val="E7F6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rgbClr val="0000FF"/>
                </a:solidFill>
                <a:latin typeface="Century" charset="0"/>
                <a:ea typeface="ＭＳ 明朝" charset="-128"/>
              </a:rPr>
              <a:t>時間推移</a:t>
            </a:r>
            <a:endParaRPr lang="ja-JP" altLang="en-US" sz="2000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D8F75C-EC8C-6642-908A-43319CFB6E44}"/>
              </a:ext>
            </a:extLst>
          </p:cNvPr>
          <p:cNvSpPr txBox="1"/>
          <p:nvPr/>
        </p:nvSpPr>
        <p:spPr>
          <a:xfrm>
            <a:off x="3175000" y="274206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DFPSoKing-W3" panose="03000300010101010101" pitchFamily="66" charset="-128"/>
                <a:ea typeface="DFPSoKing-W3" panose="03000300010101010101" pitchFamily="66" charset="-128"/>
                <a:cs typeface="Times New Roman" panose="02020603050405020304" pitchFamily="18" charset="0"/>
              </a:rPr>
              <a:t>F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)]=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jω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5F9042-10F1-C644-A52C-7A80280506D4}"/>
              </a:ext>
            </a:extLst>
          </p:cNvPr>
          <p:cNvSpPr txBox="1"/>
          <p:nvPr/>
        </p:nvSpPr>
        <p:spPr>
          <a:xfrm>
            <a:off x="4831437" y="280617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とする．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27D7CF-BC15-BF47-B303-213329CA1CC9}"/>
              </a:ext>
            </a:extLst>
          </p:cNvPr>
          <p:cNvSpPr txBox="1"/>
          <p:nvPr/>
        </p:nvSpPr>
        <p:spPr>
          <a:xfrm>
            <a:off x="3233975" y="331311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このとき，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t-a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をフーリエ変換する．</a:t>
            </a:r>
            <a:endParaRPr kumimoji="1" lang="ja-JP" altLang="en-US" sz="20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0B9551-1CDB-4040-80FF-DDBBD3D1F597}"/>
              </a:ext>
            </a:extLst>
          </p:cNvPr>
          <p:cNvSpPr txBox="1"/>
          <p:nvPr/>
        </p:nvSpPr>
        <p:spPr>
          <a:xfrm>
            <a:off x="457702" y="3184614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DFPSoKing-W3" panose="03000300010101010101" pitchFamily="66" charset="-128"/>
                <a:ea typeface="DFPSoKing-W3" panose="03000300010101010101" pitchFamily="66" charset="-128"/>
                <a:cs typeface="Times New Roman" panose="02020603050405020304" pitchFamily="18" charset="0"/>
              </a:rPr>
              <a:t>F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)]=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jω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ja-JP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jωa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C10B77E-06B0-5F45-A281-6AD98E0D2871}"/>
                  </a:ext>
                </a:extLst>
              </p:cNvPr>
              <p:cNvSpPr txBox="1"/>
              <p:nvPr/>
            </p:nvSpPr>
            <p:spPr>
              <a:xfrm>
                <a:off x="765411" y="3950439"/>
                <a:ext cx="4735335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C10B77E-06B0-5F45-A281-6AD98E0D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1" y="3950439"/>
                <a:ext cx="4735335" cy="796821"/>
              </a:xfrm>
              <a:prstGeom prst="rect">
                <a:avLst/>
              </a:prstGeom>
              <a:blipFill>
                <a:blip r:embed="rId8"/>
                <a:stretch>
                  <a:fillRect l="-804" t="-193750" r="-536" b="-27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3680350-BC8D-AF46-9907-2B7C2D8B4EFA}"/>
                  </a:ext>
                </a:extLst>
              </p:cNvPr>
              <p:cNvSpPr txBox="1"/>
              <p:nvPr/>
            </p:nvSpPr>
            <p:spPr>
              <a:xfrm>
                <a:off x="6105525" y="4194960"/>
                <a:ext cx="2130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2000" i="1" smtClean="0">
                          <a:latin typeface="Cambria Math" panose="02040503050406030204" pitchFamily="18" charset="0"/>
                        </a:rPr>
                        <m:t>おくと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3680350-BC8D-AF46-9907-2B7C2D8B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525" y="4194960"/>
                <a:ext cx="2130134" cy="307777"/>
              </a:xfrm>
              <a:prstGeom prst="rect">
                <a:avLst/>
              </a:prstGeom>
              <a:blipFill>
                <a:blip r:embed="rId9"/>
                <a:stretch>
                  <a:fillRect l="-1190" t="-3846" r="-3571" b="-1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1A27BB-776A-7841-BF75-4A1DE5172CB2}"/>
                  </a:ext>
                </a:extLst>
              </p:cNvPr>
              <p:cNvSpPr txBox="1"/>
              <p:nvPr/>
            </p:nvSpPr>
            <p:spPr>
              <a:xfrm>
                <a:off x="2266659" y="4832740"/>
                <a:ext cx="6708118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1A27BB-776A-7841-BF75-4A1DE5172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59" y="4832740"/>
                <a:ext cx="6708118" cy="796821"/>
              </a:xfrm>
              <a:prstGeom prst="rect">
                <a:avLst/>
              </a:prstGeom>
              <a:blipFill>
                <a:blip r:embed="rId10"/>
                <a:stretch>
                  <a:fillRect l="-13774" t="-196825" r="-189" b="-280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A47E8B0-BB31-C842-9B1C-2DB2DF83F40B}"/>
                  </a:ext>
                </a:extLst>
              </p:cNvPr>
              <p:cNvSpPr txBox="1"/>
              <p:nvPr/>
            </p:nvSpPr>
            <p:spPr>
              <a:xfrm>
                <a:off x="2226386" y="5829157"/>
                <a:ext cx="1975990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A47E8B0-BB31-C842-9B1C-2DB2DF83F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86" y="5829157"/>
                <a:ext cx="1975990" cy="381258"/>
              </a:xfrm>
              <a:prstGeom prst="rect">
                <a:avLst/>
              </a:prstGeom>
              <a:blipFill>
                <a:blip r:embed="rId11"/>
                <a:stretch>
                  <a:fillRect r="-3822" b="-32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12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04BEE59-0B74-8E4A-8365-45FCBF7666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/>
        </p:nvGraphicFramePr>
        <p:xfrm>
          <a:off x="1952625" y="1752600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75100" imgH="596900" progId="Equation.DSMT4">
                  <p:embed/>
                </p:oleObj>
              </mc:Choice>
              <mc:Fallback>
                <p:oleObj name="Equation" r:id="rId3" imgW="39751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752600"/>
                        <a:ext cx="397510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958975" y="3302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フーリエ変換の復習・まとめ</a:t>
            </a: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2486025" y="912813"/>
          <a:ext cx="337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8200" imgH="736600" progId="Equation.DSMT4">
                  <p:embed/>
                </p:oleObj>
              </mc:Choice>
              <mc:Fallback>
                <p:oleObj name="Equation" r:id="rId5" imgW="33782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912813"/>
                        <a:ext cx="337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EC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309563" y="2508250"/>
            <a:ext cx="8402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38150" y="2892425"/>
            <a:ext cx="3054350" cy="801688"/>
          </a:xfrm>
          <a:prstGeom prst="rect">
            <a:avLst/>
          </a:prstGeom>
          <a:solidFill>
            <a:srgbClr val="E7F6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rgbClr val="0000FF"/>
                </a:solidFill>
                <a:latin typeface="Century" charset="0"/>
                <a:ea typeface="ＭＳ 明朝" charset="-128"/>
              </a:rPr>
              <a:t>たたみこみ積分</a:t>
            </a:r>
            <a:endParaRPr lang="en-US" altLang="ja-JP" sz="2000">
              <a:solidFill>
                <a:srgbClr val="0000FF"/>
              </a:solidFill>
              <a:latin typeface="Century" charset="0"/>
              <a:ea typeface="ＭＳ 明朝" charset="-128"/>
            </a:endParaRPr>
          </a:p>
          <a:p>
            <a:pPr eaLnBrk="1" hangingPunct="1"/>
            <a:endParaRPr lang="ja-JP" altLang="en-US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367" name="Object 9"/>
          <p:cNvGraphicFramePr>
            <a:graphicFrameLocks noChangeAspect="1"/>
          </p:cNvGraphicFramePr>
          <p:nvPr/>
        </p:nvGraphicFramePr>
        <p:xfrm>
          <a:off x="509588" y="3263900"/>
          <a:ext cx="2965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59100" imgH="304800" progId="Equation.DSMT4">
                  <p:embed/>
                </p:oleObj>
              </mc:Choice>
              <mc:Fallback>
                <p:oleObj name="Equation" r:id="rId7" imgW="2959100" imgH="304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263900"/>
                        <a:ext cx="2965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3729038" y="2894013"/>
          <a:ext cx="4692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9000" imgH="584200" progId="Equation.DSMT4">
                  <p:embed/>
                </p:oleObj>
              </mc:Choice>
              <mc:Fallback>
                <p:oleObj name="Equation" r:id="rId9" imgW="4699000" imgH="584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2894013"/>
                        <a:ext cx="46926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25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806573"/>
              </p:ext>
            </p:extLst>
          </p:nvPr>
        </p:nvGraphicFramePr>
        <p:xfrm>
          <a:off x="3241675" y="3930650"/>
          <a:ext cx="57277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27700" imgH="584200" progId="Equation.DSMT4">
                  <p:embed/>
                </p:oleObj>
              </mc:Choice>
              <mc:Fallback>
                <p:oleObj name="Equation" r:id="rId11" imgW="5727700" imgH="584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930650"/>
                        <a:ext cx="57277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2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4996"/>
              </p:ext>
            </p:extLst>
          </p:nvPr>
        </p:nvGraphicFramePr>
        <p:xfrm>
          <a:off x="3227388" y="4752975"/>
          <a:ext cx="4851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51400" imgH="495300" progId="Equation.DSMT4">
                  <p:embed/>
                </p:oleObj>
              </mc:Choice>
              <mc:Fallback>
                <p:oleObj name="Equation" r:id="rId13" imgW="4851400" imgH="495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752975"/>
                        <a:ext cx="4851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2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08844"/>
              </p:ext>
            </p:extLst>
          </p:nvPr>
        </p:nvGraphicFramePr>
        <p:xfrm>
          <a:off x="3203575" y="5448300"/>
          <a:ext cx="4044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4051300" imgH="495300" progId="Equation.3">
                  <p:embed/>
                </p:oleObj>
              </mc:Choice>
              <mc:Fallback>
                <p:oleObj name="数式" r:id="rId15" imgW="4051300" imgH="495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448300"/>
                        <a:ext cx="40449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66B1B9A1-7C02-1D40-9618-E2560A3CE6F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2432" b="46986"/>
          <a:stretch/>
        </p:blipFill>
        <p:spPr>
          <a:xfrm>
            <a:off x="438150" y="3745207"/>
            <a:ext cx="2624137" cy="55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FAE9A94-2D73-4D49-8EDC-29E3B99EA8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385" name="Object 4"/>
          <p:cNvGraphicFramePr>
            <a:graphicFrameLocks noChangeAspect="1"/>
          </p:cNvGraphicFramePr>
          <p:nvPr/>
        </p:nvGraphicFramePr>
        <p:xfrm>
          <a:off x="1952625" y="1752600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75100" imgH="596900" progId="Equation.DSMT4">
                  <p:embed/>
                </p:oleObj>
              </mc:Choice>
              <mc:Fallback>
                <p:oleObj name="Equation" r:id="rId3" imgW="39751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752600"/>
                        <a:ext cx="397510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958975" y="3302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フーリエ変換の復習・まとめ</a:t>
            </a: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2486025" y="912813"/>
          <a:ext cx="337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8200" imgH="736600" progId="Equation.DSMT4">
                  <p:embed/>
                </p:oleObj>
              </mc:Choice>
              <mc:Fallback>
                <p:oleObj name="Equation" r:id="rId5" imgW="33782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912813"/>
                        <a:ext cx="337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EC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309563" y="2508250"/>
            <a:ext cx="8402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336550" y="2724150"/>
            <a:ext cx="2732088" cy="1120775"/>
          </a:xfrm>
          <a:prstGeom prst="rect">
            <a:avLst/>
          </a:prstGeom>
          <a:solidFill>
            <a:srgbClr val="E7F6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rgbClr val="0000FF"/>
                </a:solidFill>
                <a:latin typeface="Century" charset="0"/>
                <a:ea typeface="ＭＳ 明朝" charset="-128"/>
              </a:rPr>
              <a:t>微分</a:t>
            </a:r>
            <a:endParaRPr lang="en-US" altLang="ja-JP" sz="2000">
              <a:solidFill>
                <a:srgbClr val="0000FF"/>
              </a:solidFill>
              <a:latin typeface="Century" charset="0"/>
              <a:ea typeface="ＭＳ 明朝" charset="-128"/>
            </a:endParaRPr>
          </a:p>
          <a:p>
            <a:pPr eaLnBrk="1" hangingPunct="1"/>
            <a:endParaRPr lang="ja-JP" altLang="en-US" sz="2000"/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6391" name="Object 10"/>
          <p:cNvGraphicFramePr>
            <a:graphicFrameLocks noChangeAspect="1"/>
          </p:cNvGraphicFramePr>
          <p:nvPr/>
        </p:nvGraphicFramePr>
        <p:xfrm>
          <a:off x="601663" y="3051175"/>
          <a:ext cx="2333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36800" imgH="685800" progId="Equation.DSMT4">
                  <p:embed/>
                </p:oleObj>
              </mc:Choice>
              <mc:Fallback>
                <p:oleObj name="Equation" r:id="rId7" imgW="233680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051175"/>
                        <a:ext cx="23336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3612" name="Object 12"/>
          <p:cNvGraphicFramePr>
            <a:graphicFrameLocks noChangeAspect="1"/>
          </p:cNvGraphicFramePr>
          <p:nvPr/>
        </p:nvGraphicFramePr>
        <p:xfrm>
          <a:off x="3597275" y="3192463"/>
          <a:ext cx="33083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14700" imgH="685800" progId="Equation.DSMT4">
                  <p:embed/>
                </p:oleObj>
              </mc:Choice>
              <mc:Fallback>
                <p:oleObj name="Equation" r:id="rId9" imgW="3314700" imgH="685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192463"/>
                        <a:ext cx="33083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3614" name="Object 14"/>
          <p:cNvGraphicFramePr>
            <a:graphicFrameLocks noChangeAspect="1"/>
          </p:cNvGraphicFramePr>
          <p:nvPr/>
        </p:nvGraphicFramePr>
        <p:xfrm>
          <a:off x="4799013" y="4165600"/>
          <a:ext cx="3479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79800" imgH="508000" progId="Equation.DSMT4">
                  <p:embed/>
                </p:oleObj>
              </mc:Choice>
              <mc:Fallback>
                <p:oleObj name="Equation" r:id="rId11" imgW="3479800" imgH="508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4165600"/>
                        <a:ext cx="3479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4816475" y="4962525"/>
          <a:ext cx="12192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218671" imgH="304668" progId="Equation.3">
                  <p:embed/>
                </p:oleObj>
              </mc:Choice>
              <mc:Fallback>
                <p:oleObj name="数式" r:id="rId13" imgW="1218671" imgH="304668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962525"/>
                        <a:ext cx="12192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2832100" y="337850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計算の方法（１）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3448" y="1057276"/>
            <a:ext cx="7593013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dirty="0"/>
              <a:t>☆</a:t>
            </a:r>
            <a:r>
              <a:rPr lang="en-US" altLang="ja-JP" i="1" dirty="0">
                <a:latin typeface="Times New Roman" charset="0"/>
              </a:rPr>
              <a:t>g</a:t>
            </a:r>
            <a:r>
              <a:rPr lang="en-US" altLang="ja-JP" dirty="0">
                <a:latin typeface="Times New Roman" charset="0"/>
              </a:rPr>
              <a:t>(</a:t>
            </a:r>
            <a:r>
              <a:rPr lang="en-US" altLang="ja-JP" i="1" dirty="0">
                <a:latin typeface="Times New Roman" charset="0"/>
              </a:rPr>
              <a:t>t</a:t>
            </a:r>
            <a:r>
              <a:rPr lang="en-US" altLang="ja-JP" dirty="0">
                <a:latin typeface="Times New Roman" charset="0"/>
              </a:rPr>
              <a:t>)</a:t>
            </a:r>
            <a:r>
              <a:rPr lang="ja-JP" altLang="en-US">
                <a:latin typeface="Times New Roman" charset="0"/>
              </a:rPr>
              <a:t>か</a:t>
            </a:r>
            <a:r>
              <a:rPr lang="en-US" altLang="ja-JP" i="1" dirty="0">
                <a:latin typeface="Times New Roman" charset="0"/>
              </a:rPr>
              <a:t>G</a:t>
            </a:r>
            <a:r>
              <a:rPr lang="en-US" altLang="ja-JP" dirty="0">
                <a:latin typeface="Times New Roman" charset="0"/>
              </a:rPr>
              <a:t>(</a:t>
            </a:r>
            <a:r>
              <a:rPr lang="en-US" altLang="ja-JP" i="1" dirty="0" err="1">
                <a:latin typeface="Times New Roman" charset="0"/>
              </a:rPr>
              <a:t>j</a:t>
            </a:r>
            <a:r>
              <a:rPr lang="en-US" altLang="ja-JP" dirty="0" err="1">
                <a:latin typeface="Times New Roman" charset="0"/>
              </a:rPr>
              <a:t>ω</a:t>
            </a:r>
            <a:r>
              <a:rPr lang="en-US" altLang="ja-JP" dirty="0">
                <a:latin typeface="Times New Roman" charset="0"/>
              </a:rPr>
              <a:t>)</a:t>
            </a:r>
            <a:r>
              <a:rPr lang="ja-JP" altLang="en-US"/>
              <a:t>がわかったらすべてがつながる</a:t>
            </a:r>
          </a:p>
          <a:p>
            <a:pPr eaLnBrk="1" hangingPunct="1"/>
            <a:r>
              <a:rPr kumimoji="0" lang="ja-JP" altLang="en-US"/>
              <a:t>☆制御対象が与えられたとき，計算で</a:t>
            </a:r>
            <a:r>
              <a:rPr kumimoji="0" lang="en-US" altLang="ja-JP" i="1" dirty="0">
                <a:latin typeface="Times New Roman" charset="0"/>
              </a:rPr>
              <a:t>G</a:t>
            </a:r>
            <a:r>
              <a:rPr kumimoji="0" lang="en-US" altLang="ja-JP" dirty="0">
                <a:latin typeface="Times New Roman" charset="0"/>
              </a:rPr>
              <a:t>(</a:t>
            </a:r>
            <a:r>
              <a:rPr lang="en-US" altLang="ja-JP" sz="1800" i="1" dirty="0" err="1">
                <a:ea typeface="ＭＳ Ｐゴシック" charset="-128"/>
              </a:rPr>
              <a:t>j</a:t>
            </a:r>
            <a:r>
              <a:rPr lang="en-US" altLang="ja-JP" sz="1800" dirty="0" err="1">
                <a:ea typeface="ＭＳ Ｐゴシック" charset="-128"/>
              </a:rPr>
              <a:t>ω</a:t>
            </a:r>
            <a:r>
              <a:rPr kumimoji="0" lang="en-US" altLang="ja-JP" dirty="0">
                <a:latin typeface="Times New Roman" charset="0"/>
              </a:rPr>
              <a:t>)</a:t>
            </a:r>
            <a:r>
              <a:rPr kumimoji="0" lang="ja-JP" altLang="en-US"/>
              <a:t>を求めよう</a:t>
            </a:r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52623"/>
              </p:ext>
            </p:extLst>
          </p:nvPr>
        </p:nvGraphicFramePr>
        <p:xfrm>
          <a:off x="449194" y="2776191"/>
          <a:ext cx="287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70200" imgH="596900" progId="Equation.DSMT4">
                  <p:embed/>
                </p:oleObj>
              </mc:Choice>
              <mc:Fallback>
                <p:oleObj name="Equation" r:id="rId3" imgW="28702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94" y="2776191"/>
                        <a:ext cx="2870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63538" y="2090738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アイデア　☆フーリエ変換の性質を使おう！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38457" y="2804766"/>
            <a:ext cx="2571750" cy="595313"/>
            <a:chOff x="2395" y="1876"/>
            <a:chExt cx="1620" cy="375"/>
          </a:xfrm>
        </p:grpSpPr>
        <p:sp>
          <p:nvSpPr>
            <p:cNvPr id="17420" name="Text Box 7"/>
            <p:cNvSpPr txBox="1">
              <a:spLocks noChangeArrowheads="1"/>
            </p:cNvSpPr>
            <p:nvPr/>
          </p:nvSpPr>
          <p:spPr bwMode="auto">
            <a:xfrm>
              <a:off x="2395" y="1935"/>
              <a:ext cx="155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000"/>
                <a:t>両辺をフーリエ変換</a:t>
              </a:r>
              <a:endParaRPr kumimoji="0" lang="ja-JP" altLang="en-US" sz="2000"/>
            </a:p>
          </p:txBody>
        </p:sp>
        <p:sp>
          <p:nvSpPr>
            <p:cNvPr id="17421" name="Freeform 8"/>
            <p:cNvSpPr>
              <a:spLocks/>
            </p:cNvSpPr>
            <p:nvPr/>
          </p:nvSpPr>
          <p:spPr bwMode="auto">
            <a:xfrm>
              <a:off x="3904" y="1876"/>
              <a:ext cx="111" cy="375"/>
            </a:xfrm>
            <a:custGeom>
              <a:avLst/>
              <a:gdLst>
                <a:gd name="T0" fmla="*/ 6 w 111"/>
                <a:gd name="T1" fmla="*/ 0 h 375"/>
                <a:gd name="T2" fmla="*/ 111 w 111"/>
                <a:gd name="T3" fmla="*/ 182 h 375"/>
                <a:gd name="T4" fmla="*/ 0 w 111"/>
                <a:gd name="T5" fmla="*/ 375 h 375"/>
                <a:gd name="T6" fmla="*/ 0 60000 65536"/>
                <a:gd name="T7" fmla="*/ 0 60000 65536"/>
                <a:gd name="T8" fmla="*/ 0 60000 65536"/>
                <a:gd name="T9" fmla="*/ 0 w 111"/>
                <a:gd name="T10" fmla="*/ 0 h 375"/>
                <a:gd name="T11" fmla="*/ 111 w 111"/>
                <a:gd name="T12" fmla="*/ 375 h 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375">
                  <a:moveTo>
                    <a:pt x="6" y="0"/>
                  </a:moveTo>
                  <a:lnTo>
                    <a:pt x="111" y="182"/>
                  </a:lnTo>
                  <a:lnTo>
                    <a:pt x="0" y="37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147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7017"/>
              </p:ext>
            </p:extLst>
          </p:nvPr>
        </p:nvGraphicFramePr>
        <p:xfrm>
          <a:off x="6138794" y="2895254"/>
          <a:ext cx="264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600" imgH="342900" progId="Equation.DSMT4">
                  <p:embed/>
                </p:oleObj>
              </mc:Choice>
              <mc:Fallback>
                <p:oleObj name="Equation" r:id="rId5" imgW="2641600" imgH="342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794" y="2895254"/>
                        <a:ext cx="264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5140327" y="598823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chemeClr val="hlink"/>
                </a:solidFill>
              </a:rPr>
              <a:t>‥</a:t>
            </a:r>
            <a:r>
              <a:rPr lang="ja-JP" altLang="en-US" i="1">
                <a:solidFill>
                  <a:schemeClr val="hlink"/>
                </a:solidFill>
              </a:rPr>
              <a:t>具体的に計算してみよう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A7C4BD-873E-E149-A0A8-A0D1FE78EF04}"/>
              </a:ext>
            </a:extLst>
          </p:cNvPr>
          <p:cNvGrpSpPr/>
          <p:nvPr/>
        </p:nvGrpSpPr>
        <p:grpSpPr>
          <a:xfrm>
            <a:off x="363538" y="3727172"/>
            <a:ext cx="8780462" cy="1984513"/>
            <a:chOff x="363538" y="3727172"/>
            <a:chExt cx="8780462" cy="1984513"/>
          </a:xfrm>
        </p:grpSpPr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363538" y="3727172"/>
              <a:ext cx="8626475" cy="1984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6A131F5-FE21-B74C-A26A-FA262B6D8E03}"/>
                </a:ext>
              </a:extLst>
            </p:cNvPr>
            <p:cNvSpPr txBox="1"/>
            <p:nvPr/>
          </p:nvSpPr>
          <p:spPr>
            <a:xfrm>
              <a:off x="488950" y="3829864"/>
              <a:ext cx="8655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Step1) </a:t>
              </a:r>
              <a:r>
                <a:rPr kumimoji="1" lang="ja-JP" altLang="en-US"/>
                <a:t>もとのシステム（微分方程式や状態方程式など）の両</a:t>
              </a:r>
              <a:endParaRPr kumimoji="1" lang="en-US" altLang="ja-JP" dirty="0"/>
            </a:p>
            <a:p>
              <a:r>
                <a:rPr lang="ja-JP" altLang="en-US"/>
                <a:t>　　　</a:t>
              </a:r>
              <a:r>
                <a:rPr kumimoji="1" lang="ja-JP" altLang="en-US"/>
                <a:t>辺をフーリエ変換する．</a:t>
              </a:r>
              <a:endParaRPr kumimoji="1" lang="en-US" altLang="ja-JP" dirty="0"/>
            </a:p>
            <a:p>
              <a:r>
                <a:rPr lang="en-US" altLang="ja-JP" dirty="0"/>
                <a:t>Step2) </a:t>
              </a:r>
              <a:r>
                <a:rPr lang="ja-JP" altLang="en-US"/>
                <a:t>上の式から次式を計算する．</a:t>
              </a:r>
              <a:endParaRPr kumimoji="1" lang="ja-JP" altLang="en-US"/>
            </a:p>
          </p:txBody>
        </p:sp>
        <p:graphicFrame>
          <p:nvGraphicFramePr>
            <p:cNvPr id="17" name="Object 9">
              <a:extLst>
                <a:ext uri="{FF2B5EF4-FFF2-40B4-BE49-F238E27FC236}">
                  <a16:creationId xmlns:a16="http://schemas.microsoft.com/office/drawing/2014/main" id="{EA8897E0-2A4A-954C-B394-D6595B7153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7756084"/>
                </p:ext>
              </p:extLst>
            </p:nvPr>
          </p:nvGraphicFramePr>
          <p:xfrm>
            <a:off x="3245108" y="5132885"/>
            <a:ext cx="2641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41600" imgH="342900" progId="Equation.DSMT4">
                    <p:embed/>
                  </p:oleObj>
                </mc:Choice>
                <mc:Fallback>
                  <p:oleObj name="Equation" r:id="rId5" imgW="2641600" imgH="342900" progId="Equation.DSMT4">
                    <p:embed/>
                    <p:pic>
                      <p:nvPicPr>
                        <p:cNvPr id="14746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5108" y="5132885"/>
                          <a:ext cx="2641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5">
            <a:extLst>
              <a:ext uri="{FF2B5EF4-FFF2-40B4-BE49-F238E27FC236}">
                <a16:creationId xmlns:a16="http://schemas.microsoft.com/office/drawing/2014/main" id="{CAD9E5E9-D2BC-484D-8703-C02569FCC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10281"/>
              </p:ext>
            </p:extLst>
          </p:nvPr>
        </p:nvGraphicFramePr>
        <p:xfrm>
          <a:off x="5952299" y="1887307"/>
          <a:ext cx="2235976" cy="11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68500" imgH="1003300" progId="Equation.3">
                  <p:embed/>
                </p:oleObj>
              </mc:Choice>
              <mc:Fallback>
                <p:oleObj name="数式" r:id="rId2" imgW="1968500" imgH="1003300" progId="Equation.3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AB493EFB-39AA-CA4C-B6EB-10CAA897F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299" y="1887307"/>
                        <a:ext cx="2235976" cy="1140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3">
            <a:extLst>
              <a:ext uri="{FF2B5EF4-FFF2-40B4-BE49-F238E27FC236}">
                <a16:creationId xmlns:a16="http://schemas.microsoft.com/office/drawing/2014/main" id="{910F2A41-8606-FC45-B707-B31285288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3281"/>
              </p:ext>
            </p:extLst>
          </p:nvPr>
        </p:nvGraphicFramePr>
        <p:xfrm>
          <a:off x="465692" y="1803644"/>
          <a:ext cx="47212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79700" imgH="762000" progId="Equation.3">
                  <p:embed/>
                </p:oleObj>
              </mc:Choice>
              <mc:Fallback>
                <p:oleObj name="数式" r:id="rId4" imgW="2679700" imgH="762000" progId="Equation.3">
                  <p:embed/>
                  <p:pic>
                    <p:nvPicPr>
                      <p:cNvPr id="18436" name="Object 83">
                        <a:extLst>
                          <a:ext uri="{FF2B5EF4-FFF2-40B4-BE49-F238E27FC236}">
                            <a16:creationId xmlns:a16="http://schemas.microsoft.com/office/drawing/2014/main" id="{657CD8F8-D30C-E141-89ED-109183D7B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2" y="1803644"/>
                        <a:ext cx="472122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C527E-9381-4A44-976A-D8809E661D00}"/>
              </a:ext>
            </a:extLst>
          </p:cNvPr>
          <p:cNvSpPr txBox="1"/>
          <p:nvPr/>
        </p:nvSpPr>
        <p:spPr>
          <a:xfrm>
            <a:off x="218382" y="507694"/>
            <a:ext cx="75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Step1) </a:t>
            </a:r>
            <a:r>
              <a:rPr kumimoji="1" lang="ja-JP" altLang="en-US"/>
              <a:t>もとのシステムの両辺をフーリエ変換する．</a:t>
            </a:r>
            <a:endParaRPr kumimoji="1" lang="en-US" altLang="ja-JP" dirty="0"/>
          </a:p>
          <a:p>
            <a:r>
              <a:rPr lang="en-US" altLang="ja-JP" dirty="0"/>
              <a:t>Step2) </a:t>
            </a:r>
            <a:r>
              <a:rPr lang="ja-JP" altLang="en-US"/>
              <a:t>上の式から次式を計算する．</a:t>
            </a:r>
            <a:endParaRPr kumimoji="1" lang="ja-JP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358855-3B2F-6D4F-AD86-403620B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" y="433528"/>
            <a:ext cx="7093365" cy="133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BCCF66B-47B2-D34D-A9A6-A12EE36E828A}"/>
              </a:ext>
            </a:extLst>
          </p:cNvPr>
          <p:cNvGrpSpPr/>
          <p:nvPr/>
        </p:nvGrpSpPr>
        <p:grpSpPr>
          <a:xfrm>
            <a:off x="178625" y="3696863"/>
            <a:ext cx="8965375" cy="778155"/>
            <a:chOff x="178625" y="3696863"/>
            <a:chExt cx="8965375" cy="778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17F1F55-3D17-8342-AF7E-731347AD4AAD}"/>
                    </a:ext>
                  </a:extLst>
                </p:cNvPr>
                <p:cNvSpPr txBox="1"/>
                <p:nvPr/>
              </p:nvSpPr>
              <p:spPr>
                <a:xfrm>
                  <a:off x="178625" y="3696863"/>
                  <a:ext cx="837056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a14:m>
                  <a:r>
                    <a:rPr kumimoji="1" lang="en-US" altLang="ja-JP" dirty="0"/>
                    <a:t>=</a:t>
                  </a:r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17F1F55-3D17-8342-AF7E-731347AD4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25" y="3696863"/>
                  <a:ext cx="8370561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23333" r="-1212" b="-4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66BF51A-A410-8B48-895D-A95F904C00AB}"/>
                    </a:ext>
                  </a:extLst>
                </p:cNvPr>
                <p:cNvSpPr txBox="1"/>
                <p:nvPr/>
              </p:nvSpPr>
              <p:spPr>
                <a:xfrm>
                  <a:off x="3154796" y="4105686"/>
                  <a:ext cx="59892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kumimoji="1" lang="en-US" altLang="ja-JP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66BF51A-A410-8B48-895D-A95F904C0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796" y="4105686"/>
                  <a:ext cx="598920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FB90396-7EAD-ED43-A2BD-B245920ECD86}"/>
              </a:ext>
            </a:extLst>
          </p:cNvPr>
          <p:cNvGrpSpPr/>
          <p:nvPr/>
        </p:nvGrpSpPr>
        <p:grpSpPr>
          <a:xfrm>
            <a:off x="178624" y="4810453"/>
            <a:ext cx="7589998" cy="855128"/>
            <a:chOff x="178624" y="4810453"/>
            <a:chExt cx="7589998" cy="855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85B1B3E-E7CB-964B-828C-AB71AB8AE842}"/>
                    </a:ext>
                  </a:extLst>
                </p:cNvPr>
                <p:cNvSpPr txBox="1"/>
                <p:nvPr/>
              </p:nvSpPr>
              <p:spPr>
                <a:xfrm>
                  <a:off x="178624" y="4810453"/>
                  <a:ext cx="6336606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a14:m>
                  <a:r>
                    <a:rPr kumimoji="1" lang="en-US" altLang="ja-JP" dirty="0"/>
                    <a:t>=</a:t>
                  </a: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85B1B3E-E7CB-964B-828C-AB71AB8AE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24" y="4810453"/>
                  <a:ext cx="6336606" cy="416845"/>
                </a:xfrm>
                <a:prstGeom prst="rect">
                  <a:avLst/>
                </a:prstGeom>
                <a:blipFill>
                  <a:blip r:embed="rId9"/>
                  <a:stretch>
                    <a:fillRect t="-14706" r="-1800" b="-323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CD9F9E4-6CF1-814F-BC15-B326DE1030B6}"/>
                    </a:ext>
                  </a:extLst>
                </p:cNvPr>
                <p:cNvSpPr txBox="1"/>
                <p:nvPr/>
              </p:nvSpPr>
              <p:spPr>
                <a:xfrm>
                  <a:off x="2926592" y="5296249"/>
                  <a:ext cx="484203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905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kumimoji="1" lang="en-US" altLang="ja-JP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ECD9F9E4-6CF1-814F-BC15-B326DE103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592" y="5296249"/>
                  <a:ext cx="4842030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3333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9E50DED-5E64-E047-B304-A162566597A3}"/>
              </a:ext>
            </a:extLst>
          </p:cNvPr>
          <p:cNvGrpSpPr/>
          <p:nvPr/>
        </p:nvGrpSpPr>
        <p:grpSpPr>
          <a:xfrm>
            <a:off x="1260391" y="4269213"/>
            <a:ext cx="2019806" cy="472289"/>
            <a:chOff x="518279" y="4269213"/>
            <a:chExt cx="2019806" cy="472289"/>
          </a:xfrm>
        </p:grpSpPr>
        <p:sp>
          <p:nvSpPr>
            <p:cNvPr id="13" name="下矢印 12">
              <a:extLst>
                <a:ext uri="{FF2B5EF4-FFF2-40B4-BE49-F238E27FC236}">
                  <a16:creationId xmlns:a16="http://schemas.microsoft.com/office/drawing/2014/main" id="{FEEDFF24-AA70-584C-8AE1-4869EF5D899C}"/>
                </a:ext>
              </a:extLst>
            </p:cNvPr>
            <p:cNvSpPr/>
            <p:nvPr/>
          </p:nvSpPr>
          <p:spPr>
            <a:xfrm>
              <a:off x="518279" y="4269213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1BC1749-C316-5E4A-B0A4-18315CBB64E1}"/>
                </a:ext>
              </a:extLst>
            </p:cNvPr>
            <p:cNvSpPr txBox="1"/>
            <p:nvPr/>
          </p:nvSpPr>
          <p:spPr>
            <a:xfrm>
              <a:off x="955601" y="429703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と</a:t>
              </a:r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ja-JP" altLang="en-US" sz="1800">
                  <a:solidFill>
                    <a:srgbClr val="C00000"/>
                  </a:solidFill>
                </a:rPr>
                <a:t>でくくる</a:t>
              </a:r>
              <a:endParaRPr kumimoji="1" lang="ja-JP" altLang="en-US" sz="180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394C666-07CB-7C46-B61A-47C227847106}"/>
              </a:ext>
            </a:extLst>
          </p:cNvPr>
          <p:cNvGrpSpPr/>
          <p:nvPr/>
        </p:nvGrpSpPr>
        <p:grpSpPr>
          <a:xfrm>
            <a:off x="1301591" y="3156830"/>
            <a:ext cx="3119945" cy="487871"/>
            <a:chOff x="559479" y="3156830"/>
            <a:chExt cx="3119945" cy="48787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0F875AE-9361-1B4B-9780-26E760500438}"/>
                </a:ext>
              </a:extLst>
            </p:cNvPr>
            <p:cNvSpPr txBox="1"/>
            <p:nvPr/>
          </p:nvSpPr>
          <p:spPr>
            <a:xfrm>
              <a:off x="955601" y="3156830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>
                  <a:solidFill>
                    <a:srgbClr val="C00000"/>
                  </a:solidFill>
                </a:rPr>
                <a:t>両辺をフーリエ変換する</a:t>
              </a:r>
            </a:p>
          </p:txBody>
        </p:sp>
        <p:sp>
          <p:nvSpPr>
            <p:cNvPr id="15" name="下矢印 14">
              <a:extLst>
                <a:ext uri="{FF2B5EF4-FFF2-40B4-BE49-F238E27FC236}">
                  <a16:creationId xmlns:a16="http://schemas.microsoft.com/office/drawing/2014/main" id="{7CA3CF15-4CCE-A14A-9060-80DBB1D313FA}"/>
                </a:ext>
              </a:extLst>
            </p:cNvPr>
            <p:cNvSpPr/>
            <p:nvPr/>
          </p:nvSpPr>
          <p:spPr>
            <a:xfrm>
              <a:off x="559479" y="3172412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2A91F87-9A86-0F47-8F03-E5AAA887B60F}"/>
              </a:ext>
            </a:extLst>
          </p:cNvPr>
          <p:cNvGrpSpPr/>
          <p:nvPr/>
        </p:nvGrpSpPr>
        <p:grpSpPr>
          <a:xfrm>
            <a:off x="1233886" y="5424270"/>
            <a:ext cx="1564554" cy="472289"/>
            <a:chOff x="491774" y="5424270"/>
            <a:chExt cx="1564554" cy="472289"/>
          </a:xfrm>
        </p:grpSpPr>
        <p:sp>
          <p:nvSpPr>
            <p:cNvPr id="16" name="下矢印 15">
              <a:extLst>
                <a:ext uri="{FF2B5EF4-FFF2-40B4-BE49-F238E27FC236}">
                  <a16:creationId xmlns:a16="http://schemas.microsoft.com/office/drawing/2014/main" id="{4C1838BB-982B-B841-A742-492B9B0070BF}"/>
                </a:ext>
              </a:extLst>
            </p:cNvPr>
            <p:cNvSpPr/>
            <p:nvPr/>
          </p:nvSpPr>
          <p:spPr>
            <a:xfrm>
              <a:off x="491774" y="5424270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BEC03FF-60CA-AA45-B5D8-EBF616A0C064}"/>
                </a:ext>
              </a:extLst>
            </p:cNvPr>
            <p:cNvSpPr txBox="1"/>
            <p:nvPr/>
          </p:nvSpPr>
          <p:spPr>
            <a:xfrm>
              <a:off x="929096" y="5452093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ja-JP" altLang="en-US" sz="1800">
                  <a:solidFill>
                    <a:srgbClr val="C00000"/>
                  </a:solidFill>
                </a:rPr>
                <a:t>とする</a:t>
              </a:r>
              <a:endParaRPr kumimoji="1" lang="ja-JP" altLang="en-US" sz="180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60DDACA4-8E00-A14B-8F10-665699C2D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6610"/>
              </p:ext>
            </p:extLst>
          </p:nvPr>
        </p:nvGraphicFramePr>
        <p:xfrm>
          <a:off x="2694215" y="1328825"/>
          <a:ext cx="264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600" imgH="342900" progId="Equation.DSMT4">
                  <p:embed/>
                </p:oleObj>
              </mc:Choice>
              <mc:Fallback>
                <p:oleObj name="Equation" r:id="rId11" imgW="2641600" imgH="34290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EA8897E0-2A4A-954C-B394-D6595B715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215" y="1328825"/>
                        <a:ext cx="264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2EC72C-EA87-7E4B-AC9D-1A05A88D1386}"/>
              </a:ext>
            </a:extLst>
          </p:cNvPr>
          <p:cNvSpPr txBox="1"/>
          <p:nvPr/>
        </p:nvSpPr>
        <p:spPr>
          <a:xfrm>
            <a:off x="0" y="180364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B43C72-B354-B549-BB3F-0471EA7403DB}"/>
              </a:ext>
            </a:extLst>
          </p:cNvPr>
          <p:cNvSpPr txBox="1"/>
          <p:nvPr/>
        </p:nvSpPr>
        <p:spPr>
          <a:xfrm>
            <a:off x="5390926" y="17885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</a:t>
            </a:r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E57D56C-2D56-0C4E-93D0-C62B8FBC940A}"/>
              </a:ext>
            </a:extLst>
          </p:cNvPr>
          <p:cNvSpPr/>
          <p:nvPr/>
        </p:nvSpPr>
        <p:spPr>
          <a:xfrm>
            <a:off x="0" y="5971556"/>
            <a:ext cx="9316278" cy="88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885B7D-14D0-784A-8850-2C9ADF5DE7CE}"/>
                  </a:ext>
                </a:extLst>
              </p:cNvPr>
              <p:cNvSpPr txBox="1"/>
              <p:nvPr/>
            </p:nvSpPr>
            <p:spPr>
              <a:xfrm>
                <a:off x="822634" y="5974785"/>
                <a:ext cx="7197803" cy="7815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3885B7D-14D0-784A-8850-2C9ADF5DE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34" y="5974785"/>
                <a:ext cx="7197803" cy="781561"/>
              </a:xfrm>
              <a:prstGeom prst="rect">
                <a:avLst/>
              </a:prstGeom>
              <a:blipFill>
                <a:blip r:embed="rId13"/>
                <a:stretch>
                  <a:fillRect l="-352" t="-3175" r="-704"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D41D261-6EDD-7E4D-8A59-32530BBCF728}"/>
              </a:ext>
            </a:extLst>
          </p:cNvPr>
          <p:cNvGrpSpPr/>
          <p:nvPr/>
        </p:nvGrpSpPr>
        <p:grpSpPr>
          <a:xfrm>
            <a:off x="2014330" y="1328825"/>
            <a:ext cx="5129627" cy="5465353"/>
            <a:chOff x="2014330" y="1328825"/>
            <a:chExt cx="5129627" cy="5465353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F0727F03-72FC-9E49-9BCA-1CDCA500B99A}"/>
                </a:ext>
              </a:extLst>
            </p:cNvPr>
            <p:cNvSpPr/>
            <p:nvPr/>
          </p:nvSpPr>
          <p:spPr>
            <a:xfrm>
              <a:off x="2014330" y="5890376"/>
              <a:ext cx="5129627" cy="90380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610E664-7EDF-F84E-AA00-62DE28F87D78}"/>
                </a:ext>
              </a:extLst>
            </p:cNvPr>
            <p:cNvSpPr/>
            <p:nvPr/>
          </p:nvSpPr>
          <p:spPr>
            <a:xfrm>
              <a:off x="3765064" y="1328825"/>
              <a:ext cx="814079" cy="3429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A9007FA-EC16-6343-8189-AC95CA1A21CD}"/>
              </a:ext>
            </a:extLst>
          </p:cNvPr>
          <p:cNvSpPr/>
          <p:nvPr/>
        </p:nvSpPr>
        <p:spPr>
          <a:xfrm>
            <a:off x="5390926" y="1816896"/>
            <a:ext cx="2944691" cy="15378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83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3">
            <a:extLst>
              <a:ext uri="{FF2B5EF4-FFF2-40B4-BE49-F238E27FC236}">
                <a16:creationId xmlns:a16="http://schemas.microsoft.com/office/drawing/2014/main" id="{910F2A41-8606-FC45-B707-B31285288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92" y="1803644"/>
          <a:ext cx="47212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79700" imgH="762000" progId="Equation.3">
                  <p:embed/>
                </p:oleObj>
              </mc:Choice>
              <mc:Fallback>
                <p:oleObj name="数式" r:id="rId2" imgW="2679700" imgH="762000" progId="Equation.3">
                  <p:embed/>
                  <p:pic>
                    <p:nvPicPr>
                      <p:cNvPr id="2" name="Object 83">
                        <a:extLst>
                          <a:ext uri="{FF2B5EF4-FFF2-40B4-BE49-F238E27FC236}">
                            <a16:creationId xmlns:a16="http://schemas.microsoft.com/office/drawing/2014/main" id="{910F2A41-8606-FC45-B707-B31285288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2" y="1803644"/>
                        <a:ext cx="472122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AB493EFB-39AA-CA4C-B6EB-10CAA897F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261105"/>
              </p:ext>
            </p:extLst>
          </p:nvPr>
        </p:nvGraphicFramePr>
        <p:xfrm>
          <a:off x="5952299" y="1887307"/>
          <a:ext cx="2235976" cy="11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68500" imgH="1003300" progId="Equation.3">
                  <p:embed/>
                </p:oleObj>
              </mc:Choice>
              <mc:Fallback>
                <p:oleObj name="数式" r:id="rId4" imgW="1968500" imgH="1003300" progId="Equation.3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AB493EFB-39AA-CA4C-B6EB-10CAA897F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299" y="1887307"/>
                        <a:ext cx="2235976" cy="1140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C527E-9381-4A44-976A-D8809E661D00}"/>
              </a:ext>
            </a:extLst>
          </p:cNvPr>
          <p:cNvSpPr txBox="1"/>
          <p:nvPr/>
        </p:nvSpPr>
        <p:spPr>
          <a:xfrm>
            <a:off x="218382" y="507694"/>
            <a:ext cx="75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Step1) </a:t>
            </a:r>
            <a:r>
              <a:rPr kumimoji="1" lang="ja-JP" altLang="en-US"/>
              <a:t>もとのシステムの両辺をフーリエ変換する．</a:t>
            </a:r>
            <a:endParaRPr kumimoji="1" lang="en-US" altLang="ja-JP" dirty="0"/>
          </a:p>
          <a:p>
            <a:r>
              <a:rPr lang="en-US" altLang="ja-JP" dirty="0"/>
              <a:t>Step2) </a:t>
            </a:r>
            <a:r>
              <a:rPr lang="ja-JP" altLang="en-US"/>
              <a:t>上の式から次式を計算する．</a:t>
            </a:r>
            <a:endParaRPr kumimoji="1" lang="ja-JP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358855-3B2F-6D4F-AD86-403620B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" y="433528"/>
            <a:ext cx="7093365" cy="133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9E50DED-5E64-E047-B304-A162566597A3}"/>
              </a:ext>
            </a:extLst>
          </p:cNvPr>
          <p:cNvGrpSpPr/>
          <p:nvPr/>
        </p:nvGrpSpPr>
        <p:grpSpPr>
          <a:xfrm>
            <a:off x="4148434" y="4447523"/>
            <a:ext cx="2437237" cy="484366"/>
            <a:chOff x="511664" y="4283989"/>
            <a:chExt cx="2437237" cy="484366"/>
          </a:xfrm>
        </p:grpSpPr>
        <p:sp>
          <p:nvSpPr>
            <p:cNvPr id="13" name="下矢印 12">
              <a:extLst>
                <a:ext uri="{FF2B5EF4-FFF2-40B4-BE49-F238E27FC236}">
                  <a16:creationId xmlns:a16="http://schemas.microsoft.com/office/drawing/2014/main" id="{FEEDFF24-AA70-584C-8AE1-4869EF5D899C}"/>
                </a:ext>
              </a:extLst>
            </p:cNvPr>
            <p:cNvSpPr/>
            <p:nvPr/>
          </p:nvSpPr>
          <p:spPr>
            <a:xfrm>
              <a:off x="2538084" y="4296066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1BC1749-C316-5E4A-B0A4-18315CBB64E1}"/>
                </a:ext>
              </a:extLst>
            </p:cNvPr>
            <p:cNvSpPr txBox="1"/>
            <p:nvPr/>
          </p:nvSpPr>
          <p:spPr>
            <a:xfrm>
              <a:off x="511664" y="4283989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から</a:t>
              </a:r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を求める</a:t>
              </a:r>
              <a:endParaRPr lang="en-US" altLang="ja-JP" sz="1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394C666-07CB-7C46-B61A-47C227847106}"/>
              </a:ext>
            </a:extLst>
          </p:cNvPr>
          <p:cNvGrpSpPr/>
          <p:nvPr/>
        </p:nvGrpSpPr>
        <p:grpSpPr>
          <a:xfrm>
            <a:off x="3451032" y="3076875"/>
            <a:ext cx="3134640" cy="472289"/>
            <a:chOff x="955601" y="3194519"/>
            <a:chExt cx="3134640" cy="47228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0F875AE-9361-1B4B-9780-26E760500438}"/>
                </a:ext>
              </a:extLst>
            </p:cNvPr>
            <p:cNvSpPr txBox="1"/>
            <p:nvPr/>
          </p:nvSpPr>
          <p:spPr>
            <a:xfrm>
              <a:off x="955601" y="3236342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>
                  <a:solidFill>
                    <a:srgbClr val="C00000"/>
                  </a:solidFill>
                </a:rPr>
                <a:t>両辺をフーリエ変換する</a:t>
              </a:r>
            </a:p>
          </p:txBody>
        </p:sp>
        <p:sp>
          <p:nvSpPr>
            <p:cNvPr id="15" name="下矢印 14">
              <a:extLst>
                <a:ext uri="{FF2B5EF4-FFF2-40B4-BE49-F238E27FC236}">
                  <a16:creationId xmlns:a16="http://schemas.microsoft.com/office/drawing/2014/main" id="{7CA3CF15-4CCE-A14A-9060-80DBB1D313FA}"/>
                </a:ext>
              </a:extLst>
            </p:cNvPr>
            <p:cNvSpPr/>
            <p:nvPr/>
          </p:nvSpPr>
          <p:spPr>
            <a:xfrm>
              <a:off x="3679424" y="3194519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60DDACA4-8E00-A14B-8F10-665699C2D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4215" y="1328825"/>
          <a:ext cx="264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600" imgH="342900" progId="Equation.DSMT4">
                  <p:embed/>
                </p:oleObj>
              </mc:Choice>
              <mc:Fallback>
                <p:oleObj name="Equation" r:id="rId6" imgW="2641600" imgH="342900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60DDACA4-8E00-A14B-8F10-665699C2D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215" y="1328825"/>
                        <a:ext cx="264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2EC72C-EA87-7E4B-AC9D-1A05A88D1386}"/>
              </a:ext>
            </a:extLst>
          </p:cNvPr>
          <p:cNvSpPr txBox="1"/>
          <p:nvPr/>
        </p:nvSpPr>
        <p:spPr>
          <a:xfrm>
            <a:off x="0" y="180364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B43C72-B354-B549-BB3F-0471EA7403DB}"/>
              </a:ext>
            </a:extLst>
          </p:cNvPr>
          <p:cNvSpPr txBox="1"/>
          <p:nvPr/>
        </p:nvSpPr>
        <p:spPr>
          <a:xfrm>
            <a:off x="5390926" y="17885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</a:t>
            </a:r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E57D56C-2D56-0C4E-93D0-C62B8FBC940A}"/>
              </a:ext>
            </a:extLst>
          </p:cNvPr>
          <p:cNvSpPr/>
          <p:nvPr/>
        </p:nvSpPr>
        <p:spPr>
          <a:xfrm>
            <a:off x="0" y="5971556"/>
            <a:ext cx="9316278" cy="88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A9007FA-EC16-6343-8189-AC95CA1A21CD}"/>
              </a:ext>
            </a:extLst>
          </p:cNvPr>
          <p:cNvSpPr/>
          <p:nvPr/>
        </p:nvSpPr>
        <p:spPr>
          <a:xfrm>
            <a:off x="123363" y="1881820"/>
            <a:ext cx="5063554" cy="1169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C49AC86-852F-1548-80FD-E6631230A575}"/>
                  </a:ext>
                </a:extLst>
              </p:cNvPr>
              <p:cNvSpPr txBox="1"/>
              <p:nvPr/>
            </p:nvSpPr>
            <p:spPr>
              <a:xfrm>
                <a:off x="4134841" y="6159673"/>
                <a:ext cx="402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𝐵𝑢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C49AC86-852F-1548-80FD-E6631230A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41" y="6159673"/>
                <a:ext cx="4024563" cy="369332"/>
              </a:xfrm>
              <a:prstGeom prst="rect">
                <a:avLst/>
              </a:prstGeom>
              <a:blipFill>
                <a:blip r:embed="rId9"/>
                <a:stretch>
                  <a:fillRect l="-946" r="-189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50FC472-1718-0B4B-9BF8-051C8990E84D}"/>
              </a:ext>
            </a:extLst>
          </p:cNvPr>
          <p:cNvGrpSpPr/>
          <p:nvPr/>
        </p:nvGrpSpPr>
        <p:grpSpPr>
          <a:xfrm>
            <a:off x="4140611" y="3538621"/>
            <a:ext cx="4521086" cy="773304"/>
            <a:chOff x="4140611" y="3538621"/>
            <a:chExt cx="4521086" cy="773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3D7028C7-8568-8145-8837-F4C6BA2680C1}"/>
                    </a:ext>
                  </a:extLst>
                </p:cNvPr>
                <p:cNvSpPr txBox="1"/>
                <p:nvPr/>
              </p:nvSpPr>
              <p:spPr>
                <a:xfrm>
                  <a:off x="4140611" y="3559268"/>
                  <a:ext cx="38987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kumimoji="1" lang="en-US" altLang="ja-JP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3D7028C7-8568-8145-8837-F4C6BA26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611" y="3559268"/>
                  <a:ext cx="389876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23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358C448F-4AD9-854A-AC80-2D5B517F0567}"/>
                    </a:ext>
                  </a:extLst>
                </p:cNvPr>
                <p:cNvSpPr txBox="1"/>
                <p:nvPr/>
              </p:nvSpPr>
              <p:spPr>
                <a:xfrm>
                  <a:off x="4505582" y="3942593"/>
                  <a:ext cx="22113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𝐶𝑥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358C448F-4AD9-854A-AC80-2D5B517F0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5582" y="3942593"/>
                  <a:ext cx="221131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286" r="-3429" b="-290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85FEB83-887B-704E-98F1-2F10F7AC158B}"/>
                </a:ext>
              </a:extLst>
            </p:cNvPr>
            <p:cNvSpPr txBox="1"/>
            <p:nvPr/>
          </p:nvSpPr>
          <p:spPr>
            <a:xfrm>
              <a:off x="8188275" y="353862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/>
                <a:t>(1)</a:t>
              </a:r>
              <a:endParaRPr kumimoji="1" lang="ja-JP" altLang="en-US" sz="18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9A0CE47-CC86-144A-9429-F142D31C3EB7}"/>
                </a:ext>
              </a:extLst>
            </p:cNvPr>
            <p:cNvSpPr txBox="1"/>
            <p:nvPr/>
          </p:nvSpPr>
          <p:spPr>
            <a:xfrm>
              <a:off x="8194903" y="38500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/>
                <a:t>(2)</a:t>
              </a:r>
              <a:endParaRPr kumimoji="1" lang="ja-JP" altLang="en-US" sz="1800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D642CCF-3173-AE41-B46E-7C090AB28825}"/>
              </a:ext>
            </a:extLst>
          </p:cNvPr>
          <p:cNvGrpSpPr/>
          <p:nvPr/>
        </p:nvGrpSpPr>
        <p:grpSpPr>
          <a:xfrm>
            <a:off x="4017087" y="5015514"/>
            <a:ext cx="4684366" cy="461665"/>
            <a:chOff x="4017087" y="5015514"/>
            <a:chExt cx="468436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4EB7B74B-3EDD-8543-B305-783E5B8D7BC7}"/>
                    </a:ext>
                  </a:extLst>
                </p:cNvPr>
                <p:cNvSpPr/>
                <p:nvPr/>
              </p:nvSpPr>
              <p:spPr>
                <a:xfrm>
                  <a:off x="4017087" y="5015514"/>
                  <a:ext cx="40073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𝐵𝑢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4EB7B74B-3EDD-8543-B305-783E5B8D7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7087" y="5015514"/>
                  <a:ext cx="4007379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99FAF35-2BB7-5749-95F8-AD789C5613F6}"/>
                </a:ext>
              </a:extLst>
            </p:cNvPr>
            <p:cNvSpPr txBox="1"/>
            <p:nvPr/>
          </p:nvSpPr>
          <p:spPr>
            <a:xfrm>
              <a:off x="8234659" y="505483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/>
                <a:t>(3)</a:t>
              </a:r>
              <a:endParaRPr kumimoji="1" lang="ja-JP" altLang="en-US" sz="180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22E868D-6B89-3042-8C5D-F9BBBCC33124}"/>
              </a:ext>
            </a:extLst>
          </p:cNvPr>
          <p:cNvGrpSpPr/>
          <p:nvPr/>
        </p:nvGrpSpPr>
        <p:grpSpPr>
          <a:xfrm>
            <a:off x="2432456" y="5574958"/>
            <a:ext cx="4177088" cy="489146"/>
            <a:chOff x="-1228187" y="4279209"/>
            <a:chExt cx="4177088" cy="489146"/>
          </a:xfrm>
        </p:grpSpPr>
        <p:sp>
          <p:nvSpPr>
            <p:cNvPr id="43" name="下矢印 42">
              <a:extLst>
                <a:ext uri="{FF2B5EF4-FFF2-40B4-BE49-F238E27FC236}">
                  <a16:creationId xmlns:a16="http://schemas.microsoft.com/office/drawing/2014/main" id="{098491D3-DE2F-D847-AA5D-A30C092CD146}"/>
                </a:ext>
              </a:extLst>
            </p:cNvPr>
            <p:cNvSpPr/>
            <p:nvPr/>
          </p:nvSpPr>
          <p:spPr>
            <a:xfrm>
              <a:off x="2538084" y="4296066"/>
              <a:ext cx="410817" cy="4722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7B3F6-3334-784E-BCA3-6B4FBAA016E9}"/>
                </a:ext>
              </a:extLst>
            </p:cNvPr>
            <p:cNvSpPr txBox="1"/>
            <p:nvPr/>
          </p:nvSpPr>
          <p:spPr>
            <a:xfrm>
              <a:off x="-1228187" y="4279209"/>
              <a:ext cx="373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を</a:t>
              </a:r>
              <a:r>
                <a:rPr lang="en-US" altLang="ja-JP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に代入することで</a:t>
              </a:r>
              <a:r>
                <a:rPr lang="en-US" altLang="ja-JP" sz="18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</a:t>
              </a:r>
              <a:r>
                <a:rPr lang="ja-JP" alt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とする</a:t>
              </a:r>
              <a:endParaRPr lang="en-US" altLang="ja-JP" sz="1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D00820E-C484-964D-B31C-3F6F0CFE7823}"/>
              </a:ext>
            </a:extLst>
          </p:cNvPr>
          <p:cNvGrpSpPr/>
          <p:nvPr/>
        </p:nvGrpSpPr>
        <p:grpSpPr>
          <a:xfrm>
            <a:off x="3765064" y="1328825"/>
            <a:ext cx="3546683" cy="5257505"/>
            <a:chOff x="3765064" y="1328825"/>
            <a:chExt cx="3546683" cy="5257505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7C17BF93-C6E1-E04E-8250-C627AC0BF1B1}"/>
                </a:ext>
              </a:extLst>
            </p:cNvPr>
            <p:cNvSpPr/>
            <p:nvPr/>
          </p:nvSpPr>
          <p:spPr>
            <a:xfrm>
              <a:off x="5335815" y="6090608"/>
              <a:ext cx="1975932" cy="49572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798AF0E7-6FBA-9F42-BA6A-78749527E082}"/>
                </a:ext>
              </a:extLst>
            </p:cNvPr>
            <p:cNvSpPr/>
            <p:nvPr/>
          </p:nvSpPr>
          <p:spPr>
            <a:xfrm>
              <a:off x="3765064" y="1328825"/>
              <a:ext cx="814079" cy="3429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883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5">
            <a:extLst>
              <a:ext uri="{FF2B5EF4-FFF2-40B4-BE49-F238E27FC236}">
                <a16:creationId xmlns:a16="http://schemas.microsoft.com/office/drawing/2014/main" id="{CAD9E5E9-D2BC-484D-8703-C02569FCC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2299" y="1887307"/>
          <a:ext cx="2235976" cy="114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68500" imgH="1003300" progId="Equation.3">
                  <p:embed/>
                </p:oleObj>
              </mc:Choice>
              <mc:Fallback>
                <p:oleObj name="数式" r:id="rId2" imgW="1968500" imgH="1003300" progId="Equation.3">
                  <p:embed/>
                  <p:pic>
                    <p:nvPicPr>
                      <p:cNvPr id="33" name="Object 5">
                        <a:extLst>
                          <a:ext uri="{FF2B5EF4-FFF2-40B4-BE49-F238E27FC236}">
                            <a16:creationId xmlns:a16="http://schemas.microsoft.com/office/drawing/2014/main" id="{CAD9E5E9-D2BC-484D-8703-C02569FCC6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299" y="1887307"/>
                        <a:ext cx="2235976" cy="1140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3">
            <a:extLst>
              <a:ext uri="{FF2B5EF4-FFF2-40B4-BE49-F238E27FC236}">
                <a16:creationId xmlns:a16="http://schemas.microsoft.com/office/drawing/2014/main" id="{910F2A41-8606-FC45-B707-B31285288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92" y="1803644"/>
          <a:ext cx="47212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79700" imgH="762000" progId="Equation.3">
                  <p:embed/>
                </p:oleObj>
              </mc:Choice>
              <mc:Fallback>
                <p:oleObj name="数式" r:id="rId4" imgW="2679700" imgH="762000" progId="Equation.3">
                  <p:embed/>
                  <p:pic>
                    <p:nvPicPr>
                      <p:cNvPr id="2" name="Object 83">
                        <a:extLst>
                          <a:ext uri="{FF2B5EF4-FFF2-40B4-BE49-F238E27FC236}">
                            <a16:creationId xmlns:a16="http://schemas.microsoft.com/office/drawing/2014/main" id="{910F2A41-8606-FC45-B707-B31285288C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92" y="1803644"/>
                        <a:ext cx="4721225" cy="1284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0C527E-9381-4A44-976A-D8809E661D00}"/>
              </a:ext>
            </a:extLst>
          </p:cNvPr>
          <p:cNvSpPr txBox="1"/>
          <p:nvPr/>
        </p:nvSpPr>
        <p:spPr>
          <a:xfrm>
            <a:off x="218382" y="507694"/>
            <a:ext cx="75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Step1) </a:t>
            </a:r>
            <a:r>
              <a:rPr kumimoji="1" lang="ja-JP" altLang="en-US"/>
              <a:t>もとのシステムの両辺をフーリエ変換する．</a:t>
            </a:r>
            <a:endParaRPr kumimoji="1" lang="en-US" altLang="ja-JP" dirty="0"/>
          </a:p>
          <a:p>
            <a:r>
              <a:rPr lang="en-US" altLang="ja-JP" dirty="0"/>
              <a:t>Step2) </a:t>
            </a:r>
            <a:r>
              <a:rPr lang="ja-JP" altLang="en-US"/>
              <a:t>上の式から次式を計算する．</a:t>
            </a:r>
            <a:endParaRPr kumimoji="1" lang="ja-JP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358855-3B2F-6D4F-AD86-403620B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82" y="433528"/>
            <a:ext cx="7093365" cy="133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60DDACA4-8E00-A14B-8F10-665699C2D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4215" y="1328825"/>
          <a:ext cx="264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600" imgH="342900" progId="Equation.DSMT4">
                  <p:embed/>
                </p:oleObj>
              </mc:Choice>
              <mc:Fallback>
                <p:oleObj name="Equation" r:id="rId6" imgW="2641600" imgH="342900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60DDACA4-8E00-A14B-8F10-665699C2D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215" y="1328825"/>
                        <a:ext cx="264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2EC72C-EA87-7E4B-AC9D-1A05A88D1386}"/>
              </a:ext>
            </a:extLst>
          </p:cNvPr>
          <p:cNvSpPr txBox="1"/>
          <p:nvPr/>
        </p:nvSpPr>
        <p:spPr>
          <a:xfrm>
            <a:off x="0" y="1803644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B43C72-B354-B549-BB3F-0471EA7403DB}"/>
              </a:ext>
            </a:extLst>
          </p:cNvPr>
          <p:cNvSpPr txBox="1"/>
          <p:nvPr/>
        </p:nvSpPr>
        <p:spPr>
          <a:xfrm>
            <a:off x="5390926" y="178853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</a:t>
            </a:r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745BFA8-2392-F245-A53B-5B59F7024C12}"/>
              </a:ext>
            </a:extLst>
          </p:cNvPr>
          <p:cNvGrpSpPr/>
          <p:nvPr/>
        </p:nvGrpSpPr>
        <p:grpSpPr>
          <a:xfrm>
            <a:off x="280686" y="3288085"/>
            <a:ext cx="8020978" cy="1701614"/>
            <a:chOff x="280686" y="3288085"/>
            <a:chExt cx="8020978" cy="170161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9C160FA-9937-E04E-9D70-65C84FF02E09}"/>
                </a:ext>
              </a:extLst>
            </p:cNvPr>
            <p:cNvGrpSpPr/>
            <p:nvPr/>
          </p:nvGrpSpPr>
          <p:grpSpPr>
            <a:xfrm>
              <a:off x="280686" y="3668670"/>
              <a:ext cx="8020978" cy="1321029"/>
              <a:chOff x="52474" y="3748182"/>
              <a:chExt cx="8020978" cy="13210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E3885B7D-14D0-784A-8850-2C9ADF5DE7C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846" y="3748182"/>
                    <a:ext cx="7459606" cy="78156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E3885B7D-14D0-784A-8850-2C9ADF5DE7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846" y="3748182"/>
                    <a:ext cx="7459606" cy="78156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4839" b="-161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73AA0ACE-DE92-0A43-B309-5A56FA32CA5F}"/>
                      </a:ext>
                    </a:extLst>
                  </p:cNvPr>
                  <p:cNvSpPr txBox="1"/>
                  <p:nvPr/>
                </p:nvSpPr>
                <p:spPr>
                  <a:xfrm>
                    <a:off x="741950" y="4651236"/>
                    <a:ext cx="402456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𝐵𝑢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73AA0ACE-DE92-0A43-B309-5A56FA32C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950" y="4651236"/>
                    <a:ext cx="402456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43" r="-1887" b="-3448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08103DB-19F4-2E43-B6F6-EA27276F4059}"/>
                  </a:ext>
                </a:extLst>
              </p:cNvPr>
              <p:cNvSpPr txBox="1"/>
              <p:nvPr/>
            </p:nvSpPr>
            <p:spPr>
              <a:xfrm>
                <a:off x="52474" y="390812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(a)</a:t>
                </a:r>
                <a:endParaRPr kumimoji="1" lang="ja-JP" altLang="en-US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7342820-9263-A145-9C88-A467D1210DEC}"/>
                  </a:ext>
                </a:extLst>
              </p:cNvPr>
              <p:cNvSpPr txBox="1"/>
              <p:nvPr/>
            </p:nvSpPr>
            <p:spPr>
              <a:xfrm>
                <a:off x="52474" y="4607546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(b)</a:t>
                </a:r>
                <a:endParaRPr kumimoji="1" lang="ja-JP" altLang="en-US"/>
              </a:p>
            </p:txBody>
          </p:sp>
        </p:grpSp>
        <p:sp>
          <p:nvSpPr>
            <p:cNvPr id="19" name="ホームベース 18">
              <a:extLst>
                <a:ext uri="{FF2B5EF4-FFF2-40B4-BE49-F238E27FC236}">
                  <a16:creationId xmlns:a16="http://schemas.microsoft.com/office/drawing/2014/main" id="{817EE3A1-9B4F-BE4C-AF92-C45827D42466}"/>
                </a:ext>
              </a:extLst>
            </p:cNvPr>
            <p:cNvSpPr/>
            <p:nvPr/>
          </p:nvSpPr>
          <p:spPr>
            <a:xfrm rot="5400000">
              <a:off x="4421118" y="2570789"/>
              <a:ext cx="252512" cy="1687103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8D4331F-5952-E543-BE43-4BAC311ACB25}"/>
              </a:ext>
            </a:extLst>
          </p:cNvPr>
          <p:cNvGrpSpPr/>
          <p:nvPr/>
        </p:nvGrpSpPr>
        <p:grpSpPr>
          <a:xfrm>
            <a:off x="148374" y="5080676"/>
            <a:ext cx="8846974" cy="1209637"/>
            <a:chOff x="148374" y="5080676"/>
            <a:chExt cx="8846974" cy="12096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AAD0A0F-902F-964A-942B-C326C633184B}"/>
                    </a:ext>
                  </a:extLst>
                </p:cNvPr>
                <p:cNvSpPr txBox="1"/>
                <p:nvPr/>
              </p:nvSpPr>
              <p:spPr>
                <a:xfrm>
                  <a:off x="148374" y="5508752"/>
                  <a:ext cx="8846974" cy="781561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AAD0A0F-902F-964A-942B-C326C6331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74" y="5508752"/>
                  <a:ext cx="8846974" cy="781561"/>
                </a:xfrm>
                <a:prstGeom prst="rect">
                  <a:avLst/>
                </a:prstGeom>
                <a:blipFill>
                  <a:blip r:embed="rId11"/>
                  <a:stretch>
                    <a:fillRect t="-4762" b="-14286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ホームベース 35">
              <a:extLst>
                <a:ext uri="{FF2B5EF4-FFF2-40B4-BE49-F238E27FC236}">
                  <a16:creationId xmlns:a16="http://schemas.microsoft.com/office/drawing/2014/main" id="{FE8E5742-A5C9-054D-B9F9-8AEA03F3A868}"/>
                </a:ext>
              </a:extLst>
            </p:cNvPr>
            <p:cNvSpPr/>
            <p:nvPr/>
          </p:nvSpPr>
          <p:spPr>
            <a:xfrm rot="5400000">
              <a:off x="4366007" y="4363380"/>
              <a:ext cx="252512" cy="1687103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77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0" y="322263"/>
            <a:ext cx="329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/>
              <a:t>[</a:t>
            </a:r>
            <a:r>
              <a:rPr lang="ja-JP" altLang="en-US"/>
              <a:t>例</a:t>
            </a:r>
            <a:r>
              <a:rPr lang="en-US" altLang="ja-JP"/>
              <a:t>]</a:t>
            </a:r>
            <a:r>
              <a:rPr lang="ja-JP" altLang="en-US"/>
              <a:t>質量</a:t>
            </a:r>
            <a:r>
              <a:rPr lang="en-US" altLang="ja-JP"/>
              <a:t>-</a:t>
            </a:r>
            <a:r>
              <a:rPr lang="ja-JP" altLang="en-US"/>
              <a:t>バネ</a:t>
            </a:r>
            <a:r>
              <a:rPr lang="en-US" altLang="ja-JP"/>
              <a:t>-</a:t>
            </a:r>
            <a:r>
              <a:rPr lang="ja-JP" altLang="en-US"/>
              <a:t>ダンパ系</a:t>
            </a:r>
          </a:p>
        </p:txBody>
      </p:sp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406399" y="2870419"/>
            <a:ext cx="3473450" cy="3529012"/>
            <a:chOff x="227" y="723"/>
            <a:chExt cx="2188" cy="2223"/>
          </a:xfrm>
        </p:grpSpPr>
        <p:grpSp>
          <p:nvGrpSpPr>
            <p:cNvPr id="21522" name="Group 6"/>
            <p:cNvGrpSpPr>
              <a:grpSpLocks/>
            </p:cNvGrpSpPr>
            <p:nvPr/>
          </p:nvGrpSpPr>
          <p:grpSpPr bwMode="auto">
            <a:xfrm>
              <a:off x="227" y="1788"/>
              <a:ext cx="1485" cy="780"/>
              <a:chOff x="899" y="2260"/>
              <a:chExt cx="1485" cy="780"/>
            </a:xfrm>
          </p:grpSpPr>
          <p:sp>
            <p:nvSpPr>
              <p:cNvPr id="21531" name="Rectangle 7"/>
              <p:cNvSpPr>
                <a:spLocks noChangeArrowheads="1"/>
              </p:cNvSpPr>
              <p:nvPr/>
            </p:nvSpPr>
            <p:spPr bwMode="auto">
              <a:xfrm>
                <a:off x="899" y="2260"/>
                <a:ext cx="27" cy="74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contourW="127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1532" name="Rectangle 8"/>
              <p:cNvSpPr>
                <a:spLocks noChangeArrowheads="1"/>
              </p:cNvSpPr>
              <p:nvPr/>
            </p:nvSpPr>
            <p:spPr bwMode="auto">
              <a:xfrm>
                <a:off x="908" y="3013"/>
                <a:ext cx="1476" cy="27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contourW="127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1533" name="Oval 9"/>
              <p:cNvSpPr>
                <a:spLocks noChangeArrowheads="1"/>
              </p:cNvSpPr>
              <p:nvPr/>
            </p:nvSpPr>
            <p:spPr bwMode="auto">
              <a:xfrm>
                <a:off x="1771" y="2758"/>
                <a:ext cx="157" cy="157"/>
              </a:xfrm>
              <a:prstGeom prst="ellipse">
                <a:avLst/>
              </a:prstGeom>
              <a:solidFill>
                <a:srgbClr val="333333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333333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1534" name="Oval 10"/>
              <p:cNvSpPr>
                <a:spLocks noChangeArrowheads="1"/>
              </p:cNvSpPr>
              <p:nvPr/>
            </p:nvSpPr>
            <p:spPr bwMode="auto">
              <a:xfrm>
                <a:off x="2138" y="2765"/>
                <a:ext cx="157" cy="157"/>
              </a:xfrm>
              <a:prstGeom prst="ellipse">
                <a:avLst/>
              </a:prstGeom>
              <a:solidFill>
                <a:srgbClr val="333333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rgbClr val="333333"/>
                </a:extrusionClr>
                <a:contourClr>
                  <a:srgbClr val="333333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1535" name="Oval 11"/>
              <p:cNvSpPr>
                <a:spLocks noChangeArrowheads="1"/>
              </p:cNvSpPr>
              <p:nvPr/>
            </p:nvSpPr>
            <p:spPr bwMode="auto">
              <a:xfrm>
                <a:off x="1816" y="2810"/>
                <a:ext cx="56" cy="5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1536" name="Oval 12"/>
              <p:cNvSpPr>
                <a:spLocks noChangeArrowheads="1"/>
              </p:cNvSpPr>
              <p:nvPr/>
            </p:nvSpPr>
            <p:spPr bwMode="auto">
              <a:xfrm>
                <a:off x="2191" y="2818"/>
                <a:ext cx="56" cy="5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1537" name="Line 13"/>
              <p:cNvSpPr>
                <a:spLocks noChangeShapeType="1"/>
              </p:cNvSpPr>
              <p:nvPr/>
            </p:nvSpPr>
            <p:spPr bwMode="auto">
              <a:xfrm>
                <a:off x="1100" y="2549"/>
                <a:ext cx="64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1538" name="Group 14"/>
              <p:cNvGrpSpPr>
                <a:grpSpLocks/>
              </p:cNvGrpSpPr>
              <p:nvPr/>
            </p:nvGrpSpPr>
            <p:grpSpPr bwMode="auto">
              <a:xfrm>
                <a:off x="1196" y="2453"/>
                <a:ext cx="304" cy="191"/>
                <a:chOff x="1615" y="3256"/>
                <a:chExt cx="444" cy="331"/>
              </a:xfrm>
            </p:grpSpPr>
            <p:sp>
              <p:nvSpPr>
                <p:cNvPr id="21541" name="Oval 15"/>
                <p:cNvSpPr>
                  <a:spLocks noChangeArrowheads="1"/>
                </p:cNvSpPr>
                <p:nvPr/>
              </p:nvSpPr>
              <p:spPr bwMode="auto">
                <a:xfrm>
                  <a:off x="1615" y="3308"/>
                  <a:ext cx="148" cy="218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300000" lon="5400000" rev="0"/>
                  </a:camera>
                  <a:lightRig rig="legacyFlat3" dir="b"/>
                </a:scene3d>
                <a:sp3d extrusionH="430200" contourW="12700" prstMaterial="legacyMatte">
                  <a:bevelT w="13500" h="13500" prst="angle"/>
                  <a:bevelB w="13500" h="13500" prst="angle"/>
                  <a:extrusionClr>
                    <a:schemeClr val="hlink"/>
                  </a:extrusionClr>
                  <a:contourClr>
                    <a:schemeClr val="hlink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1542" name="Oval 16"/>
                <p:cNvSpPr>
                  <a:spLocks noChangeArrowheads="1"/>
                </p:cNvSpPr>
                <p:nvPr/>
              </p:nvSpPr>
              <p:spPr bwMode="auto">
                <a:xfrm>
                  <a:off x="1833" y="3256"/>
                  <a:ext cx="226" cy="331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round/>
                  <a:headEnd/>
                  <a:tailEnd/>
                </a:ln>
                <a:scene3d>
                  <a:camera prst="legacyObliqueTopRight">
                    <a:rot lat="300000" lon="5400000" rev="0"/>
                  </a:camera>
                  <a:lightRig rig="legacyFlat3" dir="b"/>
                </a:scene3d>
                <a:sp3d extrusionH="430200" contourW="127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  <a:contourClr>
                    <a:schemeClr val="accent2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HG丸ｺﾞｼｯｸM-PRO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21539" name="Line 17"/>
              <p:cNvSpPr>
                <a:spLocks noChangeShapeType="1"/>
              </p:cNvSpPr>
              <p:nvPr/>
            </p:nvSpPr>
            <p:spPr bwMode="auto">
              <a:xfrm>
                <a:off x="1676" y="2557"/>
                <a:ext cx="15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40" name="Rectangle 18"/>
              <p:cNvSpPr>
                <a:spLocks noChangeArrowheads="1"/>
              </p:cNvSpPr>
              <p:nvPr/>
            </p:nvSpPr>
            <p:spPr bwMode="auto">
              <a:xfrm>
                <a:off x="1763" y="2295"/>
                <a:ext cx="568" cy="462"/>
              </a:xfrm>
              <a:prstGeom prst="rect">
                <a:avLst/>
              </a:prstGeom>
              <a:solidFill>
                <a:srgbClr val="FF66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1702" y="202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>
              <a:off x="1510" y="1527"/>
              <a:ext cx="436" cy="236"/>
            </a:xfrm>
            <a:custGeom>
              <a:avLst/>
              <a:gdLst>
                <a:gd name="T0" fmla="*/ 0 w 436"/>
                <a:gd name="T1" fmla="*/ 236 h 236"/>
                <a:gd name="T2" fmla="*/ 0 w 436"/>
                <a:gd name="T3" fmla="*/ 0 h 236"/>
                <a:gd name="T4" fmla="*/ 436 w 436"/>
                <a:gd name="T5" fmla="*/ 0 h 236"/>
                <a:gd name="T6" fmla="*/ 0 60000 65536"/>
                <a:gd name="T7" fmla="*/ 0 60000 65536"/>
                <a:gd name="T8" fmla="*/ 0 60000 65536"/>
                <a:gd name="T9" fmla="*/ 0 w 436"/>
                <a:gd name="T10" fmla="*/ 0 h 236"/>
                <a:gd name="T11" fmla="*/ 436 w 436"/>
                <a:gd name="T12" fmla="*/ 236 h 2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6" h="236">
                  <a:moveTo>
                    <a:pt x="0" y="236"/>
                  </a:moveTo>
                  <a:lnTo>
                    <a:pt x="0" y="0"/>
                  </a:lnTo>
                  <a:lnTo>
                    <a:pt x="4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269" y="2696"/>
              <a:ext cx="6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000"/>
                <a:t>質量 </a:t>
              </a:r>
              <a:r>
                <a:rPr lang="en-US" altLang="ja-JP" sz="2000" i="1">
                  <a:latin typeface="Times New Roman" charset="0"/>
                </a:rPr>
                <a:t>M</a:t>
              </a: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1361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684" y="723"/>
              <a:ext cx="9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000"/>
                <a:t>バネ </a:t>
              </a:r>
              <a:r>
                <a:rPr lang="en-US" altLang="ja-JP" sz="2000" i="1">
                  <a:latin typeface="Times New Roman" charset="0"/>
                </a:rPr>
                <a:t>K</a:t>
              </a:r>
            </a:p>
            <a:p>
              <a:pPr eaLnBrk="1" hangingPunct="1"/>
              <a:r>
                <a:rPr lang="ja-JP" altLang="en-US" sz="2000"/>
                <a:t>ダンパー </a:t>
              </a:r>
              <a:r>
                <a:rPr lang="en-US" altLang="ja-JP" sz="2000" i="1">
                  <a:latin typeface="Times New Roman" charset="0"/>
                </a:rPr>
                <a:t>D</a:t>
              </a: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V="1">
              <a:off x="873" y="1178"/>
              <a:ext cx="253" cy="8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1660" y="1217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000"/>
                <a:t>変位</a:t>
              </a:r>
              <a:r>
                <a:rPr lang="ja-JP" altLang="en-US"/>
                <a:t> </a:t>
              </a:r>
              <a:r>
                <a:rPr lang="en-US" altLang="ja-JP" i="1">
                  <a:latin typeface="Times New Roman" charset="0"/>
                </a:rPr>
                <a:t>y</a:t>
              </a:r>
              <a:r>
                <a:rPr lang="en-US" altLang="ja-JP">
                  <a:latin typeface="Times New Roman" charset="0"/>
                </a:rPr>
                <a:t>(</a:t>
              </a:r>
              <a:r>
                <a:rPr lang="en-US" altLang="ja-JP" i="1">
                  <a:latin typeface="Times New Roman" charset="0"/>
                </a:rPr>
                <a:t>t</a:t>
              </a:r>
              <a:r>
                <a:rPr lang="en-US" altLang="ja-JP">
                  <a:latin typeface="Times New Roman" charset="0"/>
                </a:rPr>
                <a:t>)</a:t>
              </a:r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1799" y="1705"/>
              <a:ext cx="6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kumimoji="0" lang="ja-JP" altLang="en-US" sz="2000"/>
                <a:t>力</a:t>
              </a:r>
              <a:r>
                <a:rPr kumimoji="0" lang="ja-JP" altLang="en-US"/>
                <a:t> </a:t>
              </a:r>
              <a:r>
                <a:rPr lang="en-US" altLang="ja-JP" i="1">
                  <a:latin typeface="Times New Roman" charset="0"/>
                </a:rPr>
                <a:t>u</a:t>
              </a:r>
              <a:r>
                <a:rPr lang="en-US" altLang="ja-JP">
                  <a:latin typeface="Times New Roman" charset="0"/>
                </a:rPr>
                <a:t>(</a:t>
              </a:r>
              <a:r>
                <a:rPr lang="en-US" altLang="ja-JP" i="1">
                  <a:latin typeface="Times New Roman" charset="0"/>
                </a:rPr>
                <a:t>t</a:t>
              </a:r>
              <a:r>
                <a:rPr lang="en-US" altLang="ja-JP">
                  <a:latin typeface="Times New Roman" charset="0"/>
                </a:rPr>
                <a:t>)</a:t>
              </a:r>
            </a:p>
          </p:txBody>
        </p:sp>
      </p:grpSp>
      <p:grpSp>
        <p:nvGrpSpPr>
          <p:cNvPr id="21507" name="Group 27"/>
          <p:cNvGrpSpPr>
            <a:grpSpLocks/>
          </p:cNvGrpSpPr>
          <p:nvPr/>
        </p:nvGrpSpPr>
        <p:grpSpPr bwMode="auto">
          <a:xfrm>
            <a:off x="682625" y="919163"/>
            <a:ext cx="5367338" cy="457200"/>
            <a:chOff x="430" y="579"/>
            <a:chExt cx="3381" cy="288"/>
          </a:xfrm>
        </p:grpSpPr>
        <p:sp>
          <p:nvSpPr>
            <p:cNvPr id="21520" name="Text Box 28"/>
            <p:cNvSpPr txBox="1">
              <a:spLocks noChangeArrowheads="1"/>
            </p:cNvSpPr>
            <p:nvPr/>
          </p:nvSpPr>
          <p:spPr bwMode="auto">
            <a:xfrm>
              <a:off x="430" y="579"/>
              <a:ext cx="11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運動方程式</a:t>
              </a:r>
              <a:r>
                <a:rPr lang="en-US" altLang="ja-JP"/>
                <a:t>:</a:t>
              </a:r>
            </a:p>
          </p:txBody>
        </p:sp>
        <p:graphicFrame>
          <p:nvGraphicFramePr>
            <p:cNvPr id="21521" name="Object 29"/>
            <p:cNvGraphicFramePr>
              <a:graphicFrameLocks noChangeAspect="1"/>
            </p:cNvGraphicFramePr>
            <p:nvPr/>
          </p:nvGraphicFramePr>
          <p:xfrm>
            <a:off x="1619" y="631"/>
            <a:ext cx="219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3479800" imgH="342900" progId="Equation.3">
                    <p:embed/>
                  </p:oleObj>
                </mc:Choice>
                <mc:Fallback>
                  <p:oleObj name="数式" r:id="rId3" imgW="3479800" imgH="3429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" y="631"/>
                          <a:ext cx="219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49899F-4C04-1548-A71C-094E06AAAF1E}"/>
              </a:ext>
            </a:extLst>
          </p:cNvPr>
          <p:cNvGrpSpPr/>
          <p:nvPr/>
        </p:nvGrpSpPr>
        <p:grpSpPr>
          <a:xfrm>
            <a:off x="893340" y="1246741"/>
            <a:ext cx="6637759" cy="1379198"/>
            <a:chOff x="893340" y="1246741"/>
            <a:chExt cx="6637759" cy="1379198"/>
          </a:xfrm>
        </p:grpSpPr>
        <p:sp>
          <p:nvSpPr>
            <p:cNvPr id="21508" name="AutoShape 32"/>
            <p:cNvSpPr>
              <a:spLocks noChangeArrowheads="1"/>
            </p:cNvSpPr>
            <p:nvPr/>
          </p:nvSpPr>
          <p:spPr bwMode="auto">
            <a:xfrm rot="2700000">
              <a:off x="3609245" y="1866528"/>
              <a:ext cx="1379198" cy="139623"/>
            </a:xfrm>
            <a:prstGeom prst="homePlate">
              <a:avLst>
                <a:gd name="adj" fmla="val 2070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1509" name="Text Box 33"/>
            <p:cNvSpPr txBox="1">
              <a:spLocks noChangeArrowheads="1"/>
            </p:cNvSpPr>
            <p:nvPr/>
          </p:nvSpPr>
          <p:spPr bwMode="auto">
            <a:xfrm>
              <a:off x="893340" y="1579562"/>
              <a:ext cx="6637759" cy="6463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1800"/>
                <a:t>両辺をフーリエ変換（線形性，微分）</a:t>
              </a:r>
              <a:endParaRPr lang="en-US" altLang="ja-JP" sz="1800" dirty="0"/>
            </a:p>
            <a:p>
              <a:pPr eaLnBrk="1" hangingPunct="1"/>
              <a:r>
                <a:rPr lang="ja-JP" altLang="en-US" sz="1800"/>
                <a:t>：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t)</a:t>
              </a:r>
              <a:r>
                <a:rPr lang="ja-JP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のフーリエ変換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jω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</a:t>
              </a:r>
              <a:r>
                <a:rPr lang="en-US" altLang="ja-JP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1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jω</a:t>
              </a:r>
              <a:r>
                <a:rPr lang="en-US" altLang="ja-JP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が</a:t>
              </a:r>
              <a:r>
                <a:rPr lang="ja-JP" altLang="en-US" sz="1800"/>
                <a:t>存在すると仮定する</a:t>
              </a:r>
              <a:endParaRPr lang="en-US" altLang="ja-JP" sz="1800" dirty="0"/>
            </a:p>
          </p:txBody>
        </p:sp>
      </p:grpSp>
      <p:graphicFrame>
        <p:nvGraphicFramePr>
          <p:cNvPr id="2151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47648"/>
              </p:ext>
            </p:extLst>
          </p:nvPr>
        </p:nvGraphicFramePr>
        <p:xfrm>
          <a:off x="3132138" y="2638425"/>
          <a:ext cx="5689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89600" imgH="495300" progId="Equation.DSMT4">
                  <p:embed/>
                </p:oleObj>
              </mc:Choice>
              <mc:Fallback>
                <p:oleObj name="Equation" r:id="rId5" imgW="5689600" imgH="495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38425"/>
                        <a:ext cx="5689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292600" y="3176588"/>
            <a:ext cx="4432300" cy="1027112"/>
            <a:chOff x="2704" y="1897"/>
            <a:chExt cx="2792" cy="647"/>
          </a:xfrm>
        </p:grpSpPr>
        <p:graphicFrame>
          <p:nvGraphicFramePr>
            <p:cNvPr id="21518" name="Object 36"/>
            <p:cNvGraphicFramePr>
              <a:graphicFrameLocks noChangeAspect="1"/>
            </p:cNvGraphicFramePr>
            <p:nvPr/>
          </p:nvGraphicFramePr>
          <p:xfrm>
            <a:off x="2704" y="2232"/>
            <a:ext cx="279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32300" imgH="495300" progId="Equation.DSMT4">
                    <p:embed/>
                  </p:oleObj>
                </mc:Choice>
                <mc:Fallback>
                  <p:oleObj name="Equation" r:id="rId7" imgW="4432300" imgH="49530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4" y="2232"/>
                          <a:ext cx="2792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9" name="Text Box 37"/>
            <p:cNvSpPr txBox="1">
              <a:spLocks noChangeArrowheads="1"/>
            </p:cNvSpPr>
            <p:nvPr/>
          </p:nvSpPr>
          <p:spPr bwMode="auto">
            <a:xfrm>
              <a:off x="3224" y="1897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/>
                <a:t>||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387850" y="4481513"/>
            <a:ext cx="3797300" cy="1927225"/>
            <a:chOff x="2859" y="2802"/>
            <a:chExt cx="2392" cy="1214"/>
          </a:xfrm>
        </p:grpSpPr>
        <p:graphicFrame>
          <p:nvGraphicFramePr>
            <p:cNvPr id="21516" name="Object 39"/>
            <p:cNvGraphicFramePr>
              <a:graphicFrameLocks noChangeAspect="1"/>
            </p:cNvGraphicFramePr>
            <p:nvPr/>
          </p:nvGraphicFramePr>
          <p:xfrm>
            <a:off x="2859" y="3520"/>
            <a:ext cx="239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797300" imgH="787400" progId="Equation.DSMT4">
                    <p:embed/>
                  </p:oleObj>
                </mc:Choice>
                <mc:Fallback>
                  <p:oleObj name="Equation" r:id="rId9" imgW="3797300" imgH="7874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" y="3520"/>
                          <a:ext cx="2392" cy="496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7" name="Rectangle 40"/>
            <p:cNvSpPr>
              <a:spLocks noChangeArrowheads="1"/>
            </p:cNvSpPr>
            <p:nvPr/>
          </p:nvSpPr>
          <p:spPr bwMode="auto">
            <a:xfrm>
              <a:off x="3405" y="2802"/>
              <a:ext cx="1563" cy="55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246564" y="4189413"/>
            <a:ext cx="4305300" cy="1133475"/>
            <a:chOff x="2675" y="2535"/>
            <a:chExt cx="2712" cy="714"/>
          </a:xfrm>
        </p:grpSpPr>
        <p:graphicFrame>
          <p:nvGraphicFramePr>
            <p:cNvPr id="21514" name="Object 42"/>
            <p:cNvGraphicFramePr>
              <a:graphicFrameLocks noChangeAspect="1"/>
            </p:cNvGraphicFramePr>
            <p:nvPr/>
          </p:nvGraphicFramePr>
          <p:xfrm>
            <a:off x="2675" y="2697"/>
            <a:ext cx="2712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305300" imgH="876300" progId="Equation.DSMT4">
                    <p:embed/>
                  </p:oleObj>
                </mc:Choice>
                <mc:Fallback>
                  <p:oleObj name="Equation" r:id="rId11" imgW="4305300" imgH="87630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5" y="2697"/>
                          <a:ext cx="2712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Text Box 43"/>
            <p:cNvSpPr txBox="1">
              <a:spLocks noChangeArrowheads="1"/>
            </p:cNvSpPr>
            <p:nvPr/>
          </p:nvSpPr>
          <p:spPr bwMode="auto">
            <a:xfrm>
              <a:off x="3224" y="2535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/>
                <a:t>||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D8BFF8-7AA8-B24B-BA05-6708165CBB7A}"/>
              </a:ext>
            </a:extLst>
          </p:cNvPr>
          <p:cNvSpPr txBox="1"/>
          <p:nvPr/>
        </p:nvSpPr>
        <p:spPr>
          <a:xfrm>
            <a:off x="3200400" y="2990335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/>
              <a:t>･･･つづく</a:t>
            </a:r>
          </a:p>
        </p:txBody>
      </p:sp>
    </p:spTree>
    <p:extLst>
      <p:ext uri="{BB962C8B-B14F-4D97-AF65-F5344CB8AC3E}">
        <p14:creationId xmlns:p14="http://schemas.microsoft.com/office/powerpoint/2010/main" val="81031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3D145F2D-4E70-0D45-A32C-CE8A863D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337850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計算の方法（２）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97B6D8-141E-8145-87B3-8F97E2A6AAE0}"/>
              </a:ext>
            </a:extLst>
          </p:cNvPr>
          <p:cNvSpPr txBox="1"/>
          <p:nvPr/>
        </p:nvSpPr>
        <p:spPr>
          <a:xfrm>
            <a:off x="812800" y="965200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二つのシステム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/>
              <a:t>を考える．</a:t>
            </a:r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13F093C-F0E9-0042-ADAF-A8DB563119B2}"/>
              </a:ext>
            </a:extLst>
          </p:cNvPr>
          <p:cNvGrpSpPr/>
          <p:nvPr/>
        </p:nvGrpSpPr>
        <p:grpSpPr>
          <a:xfrm>
            <a:off x="1360286" y="1564110"/>
            <a:ext cx="7248176" cy="461665"/>
            <a:chOff x="1360286" y="1564110"/>
            <a:chExt cx="724817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B58AE7F-0BD2-AE4E-868D-805D754AC04C}"/>
                    </a:ext>
                  </a:extLst>
                </p:cNvPr>
                <p:cNvSpPr txBox="1"/>
                <p:nvPr/>
              </p:nvSpPr>
              <p:spPr>
                <a:xfrm>
                  <a:off x="1360286" y="1610277"/>
                  <a:ext cx="4037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⃛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B58AE7F-0BD2-AE4E-868D-805D754AC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286" y="1610277"/>
                  <a:ext cx="403796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940" t="-6667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0DF6ACC-DD6D-9D4E-8F5C-B000D56F104B}"/>
                </a:ext>
              </a:extLst>
            </p:cNvPr>
            <p:cNvSpPr txBox="1"/>
            <p:nvPr/>
          </p:nvSpPr>
          <p:spPr>
            <a:xfrm>
              <a:off x="5722736" y="1564110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（重み関数：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4C9ABC7-C4E1-D34C-A95F-FA9C6F70FEDA}"/>
              </a:ext>
            </a:extLst>
          </p:cNvPr>
          <p:cNvGrpSpPr/>
          <p:nvPr/>
        </p:nvGrpSpPr>
        <p:grpSpPr>
          <a:xfrm>
            <a:off x="1377790" y="2788079"/>
            <a:ext cx="7248177" cy="461665"/>
            <a:chOff x="1377790" y="2788079"/>
            <a:chExt cx="72481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13DCF16C-95BD-2746-BC35-E819977CA212}"/>
                    </a:ext>
                  </a:extLst>
                </p:cNvPr>
                <p:cNvSpPr txBox="1"/>
                <p:nvPr/>
              </p:nvSpPr>
              <p:spPr>
                <a:xfrm>
                  <a:off x="1377790" y="2834246"/>
                  <a:ext cx="40204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acc>
                          <m:accPr>
                            <m:chr m:val="⃛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13DCF16C-95BD-2746-BC35-E819977CA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790" y="2834246"/>
                  <a:ext cx="402046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77" t="-3333" r="-315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528D4BB-18E7-C14E-8E77-198228C04F7F}"/>
                </a:ext>
              </a:extLst>
            </p:cNvPr>
            <p:cNvSpPr txBox="1"/>
            <p:nvPr/>
          </p:nvSpPr>
          <p:spPr>
            <a:xfrm>
              <a:off x="5740241" y="2788079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（重み関数：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029AF30-6ACF-E648-868F-7C20176CBA12}"/>
              </a:ext>
            </a:extLst>
          </p:cNvPr>
          <p:cNvGrpSpPr/>
          <p:nvPr/>
        </p:nvGrpSpPr>
        <p:grpSpPr>
          <a:xfrm>
            <a:off x="342900" y="4156218"/>
            <a:ext cx="8186857" cy="1173190"/>
            <a:chOff x="342900" y="4156218"/>
            <a:chExt cx="8186857" cy="117319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5584BB-DBA7-444F-B775-F9150AE3E118}"/>
                </a:ext>
              </a:extLst>
            </p:cNvPr>
            <p:cNvSpPr/>
            <p:nvPr/>
          </p:nvSpPr>
          <p:spPr>
            <a:xfrm>
              <a:off x="2162067" y="4757908"/>
              <a:ext cx="1708714" cy="571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2039AB7D-751A-BF4D-9ECF-148A2DD9E392}"/>
                    </a:ext>
                  </a:extLst>
                </p:cNvPr>
                <p:cNvSpPr txBox="1"/>
                <p:nvPr/>
              </p:nvSpPr>
              <p:spPr>
                <a:xfrm>
                  <a:off x="2739040" y="4810766"/>
                  <a:ext cx="5547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2039AB7D-751A-BF4D-9ECF-148A2DD9E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040" y="4810766"/>
                  <a:ext cx="554767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544229C-2BF6-B143-973D-3BC7F4CFB607}"/>
                </a:ext>
              </a:extLst>
            </p:cNvPr>
            <p:cNvSpPr/>
            <p:nvPr/>
          </p:nvSpPr>
          <p:spPr>
            <a:xfrm>
              <a:off x="4702067" y="4757908"/>
              <a:ext cx="1708714" cy="571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0C31C78E-4859-D24E-9C66-353C843B804E}"/>
                    </a:ext>
                  </a:extLst>
                </p:cNvPr>
                <p:cNvSpPr txBox="1"/>
                <p:nvPr/>
              </p:nvSpPr>
              <p:spPr>
                <a:xfrm>
                  <a:off x="5275482" y="4790725"/>
                  <a:ext cx="5618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0C31C78E-4859-D24E-9C66-353C843B8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482" y="4790725"/>
                  <a:ext cx="56188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F4EFF21-144A-2C4C-BE67-F50B5AAF3598}"/>
                </a:ext>
              </a:extLst>
            </p:cNvPr>
            <p:cNvSpPr txBox="1"/>
            <p:nvPr/>
          </p:nvSpPr>
          <p:spPr>
            <a:xfrm>
              <a:off x="342900" y="4156218"/>
              <a:ext cx="8186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（１）この二つのシステムを直列結合するとどうなる？</a:t>
              </a: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6B8EFF01-0165-1343-BBC2-9544D46D7DA4}"/>
                </a:ext>
              </a:extLst>
            </p:cNvPr>
            <p:cNvCxnSpPr/>
            <p:nvPr/>
          </p:nvCxnSpPr>
          <p:spPr>
            <a:xfrm>
              <a:off x="1368365" y="5041599"/>
              <a:ext cx="793702" cy="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065224A1-EE88-DD4F-9967-ABA598C5176F}"/>
                </a:ext>
              </a:extLst>
            </p:cNvPr>
            <p:cNvCxnSpPr/>
            <p:nvPr/>
          </p:nvCxnSpPr>
          <p:spPr>
            <a:xfrm>
              <a:off x="3896756" y="5041599"/>
              <a:ext cx="793702" cy="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F9289038-D4F0-5148-9FB2-7A04580D370A}"/>
                </a:ext>
              </a:extLst>
            </p:cNvPr>
            <p:cNvCxnSpPr/>
            <p:nvPr/>
          </p:nvCxnSpPr>
          <p:spPr>
            <a:xfrm>
              <a:off x="6417898" y="5041599"/>
              <a:ext cx="793702" cy="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67E4DD9-BE3F-6849-96F5-7CC71109CAC7}"/>
                </a:ext>
              </a:extLst>
            </p:cNvPr>
            <p:cNvSpPr txBox="1"/>
            <p:nvPr/>
          </p:nvSpPr>
          <p:spPr>
            <a:xfrm>
              <a:off x="1012177" y="481076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50CABA0-6A1E-CF4F-ACFA-FEED51B2A6F7}"/>
                </a:ext>
              </a:extLst>
            </p:cNvPr>
            <p:cNvSpPr txBox="1"/>
            <p:nvPr/>
          </p:nvSpPr>
          <p:spPr>
            <a:xfrm>
              <a:off x="4116945" y="461498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D3D56CA-89E4-DC4A-9A25-B5DF082EC3E9}"/>
                </a:ext>
              </a:extLst>
            </p:cNvPr>
            <p:cNvSpPr txBox="1"/>
            <p:nvPr/>
          </p:nvSpPr>
          <p:spPr>
            <a:xfrm>
              <a:off x="7242067" y="4770608"/>
              <a:ext cx="349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7F513E0B-54FC-9E40-85BC-D90954327A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401" b="47619"/>
          <a:stretch/>
        </p:blipFill>
        <p:spPr>
          <a:xfrm>
            <a:off x="1316435" y="1923756"/>
            <a:ext cx="3627730" cy="8645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82F4434-DF29-2D49-AF13-13DC3B9031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567" b="46986"/>
          <a:stretch/>
        </p:blipFill>
        <p:spPr>
          <a:xfrm>
            <a:off x="1278877" y="3256436"/>
            <a:ext cx="3619084" cy="839480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F988D4A-E2A6-6340-87AB-7950C1A4B615}"/>
              </a:ext>
            </a:extLst>
          </p:cNvPr>
          <p:cNvGrpSpPr/>
          <p:nvPr/>
        </p:nvGrpSpPr>
        <p:grpSpPr>
          <a:xfrm>
            <a:off x="1968074" y="5336646"/>
            <a:ext cx="4585125" cy="1170092"/>
            <a:chOff x="1968074" y="5336646"/>
            <a:chExt cx="4585125" cy="1170092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C277F37-ADF2-1D4A-AC11-AF208C9059AD}"/>
                </a:ext>
              </a:extLst>
            </p:cNvPr>
            <p:cNvSpPr/>
            <p:nvPr/>
          </p:nvSpPr>
          <p:spPr>
            <a:xfrm>
              <a:off x="3382707" y="5935238"/>
              <a:ext cx="1708714" cy="571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F3F2E6D4-DF61-9645-8C5C-2E4747CF96ED}"/>
                </a:ext>
              </a:extLst>
            </p:cNvPr>
            <p:cNvCxnSpPr/>
            <p:nvPr/>
          </p:nvCxnSpPr>
          <p:spPr>
            <a:xfrm>
              <a:off x="2589005" y="6218929"/>
              <a:ext cx="793702" cy="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92DC0AA2-DCD5-0D4A-8FE6-CEE256329125}"/>
                </a:ext>
              </a:extLst>
            </p:cNvPr>
            <p:cNvSpPr txBox="1"/>
            <p:nvPr/>
          </p:nvSpPr>
          <p:spPr>
            <a:xfrm>
              <a:off x="2232817" y="598809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EC6CB828-4F77-114B-9E7A-5CD9C595B3FB}"/>
                </a:ext>
              </a:extLst>
            </p:cNvPr>
            <p:cNvCxnSpPr/>
            <p:nvPr/>
          </p:nvCxnSpPr>
          <p:spPr>
            <a:xfrm>
              <a:off x="5091421" y="6214811"/>
              <a:ext cx="793702" cy="41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8956FD7-2806-8C4B-83EF-A62EDAEE8826}"/>
                </a:ext>
              </a:extLst>
            </p:cNvPr>
            <p:cNvSpPr txBox="1"/>
            <p:nvPr/>
          </p:nvSpPr>
          <p:spPr>
            <a:xfrm>
              <a:off x="5915590" y="5943820"/>
              <a:ext cx="349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E3F4D06-34C3-F34A-80BC-748277405CBF}"/>
                </a:ext>
              </a:extLst>
            </p:cNvPr>
            <p:cNvSpPr txBox="1"/>
            <p:nvPr/>
          </p:nvSpPr>
          <p:spPr>
            <a:xfrm>
              <a:off x="4101991" y="596879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38" name="右中かっこ 37">
              <a:extLst>
                <a:ext uri="{FF2B5EF4-FFF2-40B4-BE49-F238E27FC236}">
                  <a16:creationId xmlns:a16="http://schemas.microsoft.com/office/drawing/2014/main" id="{C4F88AC5-6757-D94E-BF4C-3803ACC9D1C3}"/>
                </a:ext>
              </a:extLst>
            </p:cNvPr>
            <p:cNvSpPr/>
            <p:nvPr/>
          </p:nvSpPr>
          <p:spPr>
            <a:xfrm rot="5400000">
              <a:off x="4080886" y="3223834"/>
              <a:ext cx="359501" cy="458512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76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8D80CCBE-4821-134A-A134-8035C922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35" y="1572771"/>
            <a:ext cx="6482225" cy="4395103"/>
          </a:xfrm>
          <a:prstGeom prst="rect">
            <a:avLst/>
          </a:prstGeom>
        </p:spPr>
      </p:pic>
      <p:sp>
        <p:nvSpPr>
          <p:cNvPr id="25" name="Text Box 18">
            <a:extLst>
              <a:ext uri="{FF2B5EF4-FFF2-40B4-BE49-F238E27FC236}">
                <a16:creationId xmlns:a16="http://schemas.microsoft.com/office/drawing/2014/main" id="{700E7A3F-8FD5-8C49-83BF-42871BE2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81" y="554359"/>
            <a:ext cx="5873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C00000"/>
                </a:solidFill>
              </a:rPr>
              <a:t>制御系（則）設計のための「地図」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779DA228-89E5-4847-8D46-EDDC9C36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84" y="1677466"/>
            <a:ext cx="6217515" cy="147200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B0CE0A09-E96F-F44D-9F1A-F0938237C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4" y="4087523"/>
            <a:ext cx="8293100" cy="2565400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6864F97-787F-8242-9D78-B12C3DB67520}"/>
              </a:ext>
            </a:extLst>
          </p:cNvPr>
          <p:cNvGrpSpPr/>
          <p:nvPr/>
        </p:nvGrpSpPr>
        <p:grpSpPr>
          <a:xfrm>
            <a:off x="1124893" y="3162772"/>
            <a:ext cx="7073115" cy="833081"/>
            <a:chOff x="1124893" y="2426172"/>
            <a:chExt cx="7073115" cy="833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75AAE75-7759-8F4F-A819-D7936C60994D}"/>
                    </a:ext>
                  </a:extLst>
                </p:cNvPr>
                <p:cNvSpPr txBox="1"/>
                <p:nvPr/>
              </p:nvSpPr>
              <p:spPr>
                <a:xfrm>
                  <a:off x="4908390" y="2426172"/>
                  <a:ext cx="3289618" cy="796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75AAE75-7759-8F4F-A819-D7936C609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2426172"/>
                  <a:ext cx="3289618" cy="796821"/>
                </a:xfrm>
                <a:prstGeom prst="rect">
                  <a:avLst/>
                </a:prstGeom>
                <a:blipFill>
                  <a:blip r:embed="rId3"/>
                  <a:stretch>
                    <a:fillRect l="-19923" t="-193750" r="-383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F2CE881-BE87-6349-96BA-2A0DFBD78EAF}"/>
                    </a:ext>
                  </a:extLst>
                </p:cNvPr>
                <p:cNvSpPr txBox="1"/>
                <p:nvPr/>
              </p:nvSpPr>
              <p:spPr>
                <a:xfrm>
                  <a:off x="1124893" y="2449223"/>
                  <a:ext cx="3291157" cy="81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F2CE881-BE87-6349-96BA-2A0DFBD78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2449223"/>
                  <a:ext cx="3291157" cy="810030"/>
                </a:xfrm>
                <a:prstGeom prst="rect">
                  <a:avLst/>
                </a:prstGeom>
                <a:blipFill>
                  <a:blip r:embed="rId4"/>
                  <a:stretch>
                    <a:fillRect l="-20000" t="-190769" r="-385" b="-27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4C818E0-DDF7-E944-872C-29967E22A423}"/>
              </a:ext>
            </a:extLst>
          </p:cNvPr>
          <p:cNvGrpSpPr/>
          <p:nvPr/>
        </p:nvGrpSpPr>
        <p:grpSpPr>
          <a:xfrm>
            <a:off x="1782898" y="3963948"/>
            <a:ext cx="5415777" cy="1681545"/>
            <a:chOff x="1782898" y="3227348"/>
            <a:chExt cx="5415777" cy="1681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48D7302-C2EF-4241-9FC5-4244E7C68BFC}"/>
                    </a:ext>
                  </a:extLst>
                </p:cNvPr>
                <p:cNvSpPr txBox="1"/>
                <p:nvPr/>
              </p:nvSpPr>
              <p:spPr>
                <a:xfrm>
                  <a:off x="1782898" y="4109763"/>
                  <a:ext cx="5415777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nary>
                              <m:nary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nary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48D7302-C2EF-4241-9FC5-4244E7C68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898" y="4109763"/>
                  <a:ext cx="5415777" cy="799130"/>
                </a:xfrm>
                <a:prstGeom prst="rect">
                  <a:avLst/>
                </a:prstGeom>
                <a:blipFill>
                  <a:blip r:embed="rId5"/>
                  <a:stretch>
                    <a:fillRect l="-12383" t="-193750" r="-467" b="-27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下矢印 27">
              <a:extLst>
                <a:ext uri="{FF2B5EF4-FFF2-40B4-BE49-F238E27FC236}">
                  <a16:creationId xmlns:a16="http://schemas.microsoft.com/office/drawing/2014/main" id="{ED95A827-F1DA-7440-8E7B-246BB3628112}"/>
                </a:ext>
              </a:extLst>
            </p:cNvPr>
            <p:cNvSpPr/>
            <p:nvPr/>
          </p:nvSpPr>
          <p:spPr>
            <a:xfrm rot="19957399">
              <a:off x="3136900" y="3253282"/>
              <a:ext cx="245807" cy="7100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下矢印 28">
              <a:extLst>
                <a:ext uri="{FF2B5EF4-FFF2-40B4-BE49-F238E27FC236}">
                  <a16:creationId xmlns:a16="http://schemas.microsoft.com/office/drawing/2014/main" id="{8EDB4A89-DB5C-2C41-937D-7A64B314D61C}"/>
                </a:ext>
              </a:extLst>
            </p:cNvPr>
            <p:cNvSpPr/>
            <p:nvPr/>
          </p:nvSpPr>
          <p:spPr>
            <a:xfrm rot="1642601" flipH="1">
              <a:off x="5271810" y="3227348"/>
              <a:ext cx="245807" cy="7100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6717DD50-29B4-3642-B5E9-5F3D3E27D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684" y="4422504"/>
            <a:ext cx="1536700" cy="16891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0924051-D55F-DE46-8A03-E177DF6B8B60}"/>
              </a:ext>
            </a:extLst>
          </p:cNvPr>
          <p:cNvSpPr txBox="1"/>
          <p:nvPr/>
        </p:nvSpPr>
        <p:spPr>
          <a:xfrm rot="988714">
            <a:off x="4117331" y="414941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70C0"/>
                </a:solidFill>
              </a:rPr>
              <a:t>よくわからない・・</a:t>
            </a:r>
          </a:p>
        </p:txBody>
      </p:sp>
    </p:spTree>
    <p:extLst>
      <p:ext uri="{BB962C8B-B14F-4D97-AF65-F5344CB8AC3E}">
        <p14:creationId xmlns:p14="http://schemas.microsoft.com/office/powerpoint/2010/main" val="22449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00243 -0.5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6864F97-787F-8242-9D78-B12C3DB67520}"/>
              </a:ext>
            </a:extLst>
          </p:cNvPr>
          <p:cNvGrpSpPr/>
          <p:nvPr/>
        </p:nvGrpSpPr>
        <p:grpSpPr>
          <a:xfrm>
            <a:off x="1124893" y="3162772"/>
            <a:ext cx="7073115" cy="819872"/>
            <a:chOff x="1124893" y="2426172"/>
            <a:chExt cx="7073115" cy="819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75AAE75-7759-8F4F-A819-D7936C60994D}"/>
                    </a:ext>
                  </a:extLst>
                </p:cNvPr>
                <p:cNvSpPr txBox="1"/>
                <p:nvPr/>
              </p:nvSpPr>
              <p:spPr>
                <a:xfrm>
                  <a:off x="4908390" y="2426172"/>
                  <a:ext cx="3289618" cy="796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75AAE75-7759-8F4F-A819-D7936C609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2426172"/>
                  <a:ext cx="3289618" cy="796821"/>
                </a:xfrm>
                <a:prstGeom prst="rect">
                  <a:avLst/>
                </a:prstGeom>
                <a:blipFill>
                  <a:blip r:embed="rId2"/>
                  <a:stretch>
                    <a:fillRect l="-19923" t="-193750" r="-383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F2CE881-BE87-6349-96BA-2A0DFBD78EAF}"/>
                    </a:ext>
                  </a:extLst>
                </p:cNvPr>
                <p:cNvSpPr txBox="1"/>
                <p:nvPr/>
              </p:nvSpPr>
              <p:spPr>
                <a:xfrm>
                  <a:off x="1124893" y="2449223"/>
                  <a:ext cx="3289875" cy="796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F2CE881-BE87-6349-96BA-2A0DFBD78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2449223"/>
                  <a:ext cx="3289875" cy="796821"/>
                </a:xfrm>
                <a:prstGeom prst="rect">
                  <a:avLst/>
                </a:prstGeom>
                <a:blipFill>
                  <a:blip r:embed="rId3"/>
                  <a:stretch>
                    <a:fillRect l="-20385" t="-193750" r="-385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6C4A834F-D29E-504A-803C-1F9A96024B9D}"/>
              </a:ext>
            </a:extLst>
          </p:cNvPr>
          <p:cNvGrpSpPr/>
          <p:nvPr/>
        </p:nvGrpSpPr>
        <p:grpSpPr>
          <a:xfrm>
            <a:off x="1124893" y="3931843"/>
            <a:ext cx="6736550" cy="941187"/>
            <a:chOff x="1124893" y="3931843"/>
            <a:chExt cx="6736550" cy="94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BFD80A24-B91C-2E49-B4E8-1FF905D2E4D3}"/>
                    </a:ext>
                  </a:extLst>
                </p:cNvPr>
                <p:cNvSpPr txBox="1"/>
                <p:nvPr/>
              </p:nvSpPr>
              <p:spPr>
                <a:xfrm>
                  <a:off x="1124893" y="4503698"/>
                  <a:ext cx="29533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BFD80A24-B91C-2E49-B4E8-1FF905D2E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4503698"/>
                  <a:ext cx="295330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29" r="-2575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37C42329-5B80-D14B-8AB5-9149809874F2}"/>
                    </a:ext>
                  </a:extLst>
                </p:cNvPr>
                <p:cNvSpPr txBox="1"/>
                <p:nvPr/>
              </p:nvSpPr>
              <p:spPr>
                <a:xfrm>
                  <a:off x="4908390" y="4454962"/>
                  <a:ext cx="29530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37C42329-5B80-D14B-8AB5-914980987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4454962"/>
                  <a:ext cx="295305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82" r="-2564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下矢印 36">
              <a:extLst>
                <a:ext uri="{FF2B5EF4-FFF2-40B4-BE49-F238E27FC236}">
                  <a16:creationId xmlns:a16="http://schemas.microsoft.com/office/drawing/2014/main" id="{0E461B93-D159-8243-86DF-886E4121A7CF}"/>
                </a:ext>
              </a:extLst>
            </p:cNvPr>
            <p:cNvSpPr/>
            <p:nvPr/>
          </p:nvSpPr>
          <p:spPr>
            <a:xfrm>
              <a:off x="2601547" y="3982644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18EC78D-D0EE-0E4F-AA2A-35C702E92AE6}"/>
                </a:ext>
              </a:extLst>
            </p:cNvPr>
            <p:cNvSpPr txBox="1"/>
            <p:nvPr/>
          </p:nvSpPr>
          <p:spPr>
            <a:xfrm>
              <a:off x="2746614" y="396257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  <p:sp>
          <p:nvSpPr>
            <p:cNvPr id="40" name="下矢印 39">
              <a:extLst>
                <a:ext uri="{FF2B5EF4-FFF2-40B4-BE49-F238E27FC236}">
                  <a16:creationId xmlns:a16="http://schemas.microsoft.com/office/drawing/2014/main" id="{FC2F17ED-766F-7E40-816D-A9C23255A099}"/>
                </a:ext>
              </a:extLst>
            </p:cNvPr>
            <p:cNvSpPr/>
            <p:nvPr/>
          </p:nvSpPr>
          <p:spPr>
            <a:xfrm>
              <a:off x="6353558" y="3951917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47F774-D320-FD4F-B612-16560F598014}"/>
                </a:ext>
              </a:extLst>
            </p:cNvPr>
            <p:cNvSpPr txBox="1"/>
            <p:nvPr/>
          </p:nvSpPr>
          <p:spPr>
            <a:xfrm>
              <a:off x="6498625" y="393184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018425E7-F709-7C41-95E4-BD98BD763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50" y="468023"/>
            <a:ext cx="8293100" cy="2565400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73C990D-B947-604A-A815-82311C017314}"/>
              </a:ext>
            </a:extLst>
          </p:cNvPr>
          <p:cNvGrpSpPr/>
          <p:nvPr/>
        </p:nvGrpSpPr>
        <p:grpSpPr>
          <a:xfrm>
            <a:off x="2650326" y="4940295"/>
            <a:ext cx="3877472" cy="988899"/>
            <a:chOff x="2650326" y="4940295"/>
            <a:chExt cx="3877472" cy="988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213BA138-F0D1-0A47-B7BC-B1D9162C264A}"/>
                    </a:ext>
                  </a:extLst>
                </p:cNvPr>
                <p:cNvSpPr txBox="1"/>
                <p:nvPr/>
              </p:nvSpPr>
              <p:spPr>
                <a:xfrm>
                  <a:off x="2650326" y="5559862"/>
                  <a:ext cx="38774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213BA138-F0D1-0A47-B7BC-B1D9162C2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26" y="5559862"/>
                  <a:ext cx="387747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80" r="-1961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下矢印 45">
              <a:extLst>
                <a:ext uri="{FF2B5EF4-FFF2-40B4-BE49-F238E27FC236}">
                  <a16:creationId xmlns:a16="http://schemas.microsoft.com/office/drawing/2014/main" id="{164ECE71-91D7-A74E-A7CB-6EBB78873881}"/>
                </a:ext>
              </a:extLst>
            </p:cNvPr>
            <p:cNvSpPr/>
            <p:nvPr/>
          </p:nvSpPr>
          <p:spPr>
            <a:xfrm rot="19662537">
              <a:off x="3222467" y="4968356"/>
              <a:ext cx="23283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下矢印 46">
              <a:extLst>
                <a:ext uri="{FF2B5EF4-FFF2-40B4-BE49-F238E27FC236}">
                  <a16:creationId xmlns:a16="http://schemas.microsoft.com/office/drawing/2014/main" id="{8B87F776-4D22-F340-83A4-26770AC2F401}"/>
                </a:ext>
              </a:extLst>
            </p:cNvPr>
            <p:cNvSpPr/>
            <p:nvPr/>
          </p:nvSpPr>
          <p:spPr>
            <a:xfrm rot="1937463" flipH="1">
              <a:off x="5663511" y="4940295"/>
              <a:ext cx="19862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746E23D-9564-0F4A-A043-BA33C86A6298}"/>
              </a:ext>
            </a:extLst>
          </p:cNvPr>
          <p:cNvSpPr/>
          <p:nvPr/>
        </p:nvSpPr>
        <p:spPr>
          <a:xfrm>
            <a:off x="3835400" y="5518132"/>
            <a:ext cx="1854200" cy="5270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5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6864F97-787F-8242-9D78-B12C3DB67520}"/>
              </a:ext>
            </a:extLst>
          </p:cNvPr>
          <p:cNvGrpSpPr/>
          <p:nvPr/>
        </p:nvGrpSpPr>
        <p:grpSpPr>
          <a:xfrm>
            <a:off x="1124893" y="3162772"/>
            <a:ext cx="7073115" cy="819872"/>
            <a:chOff x="1124893" y="2426172"/>
            <a:chExt cx="7073115" cy="819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75AAE75-7759-8F4F-A819-D7936C60994D}"/>
                    </a:ext>
                  </a:extLst>
                </p:cNvPr>
                <p:cNvSpPr txBox="1"/>
                <p:nvPr/>
              </p:nvSpPr>
              <p:spPr>
                <a:xfrm>
                  <a:off x="4908390" y="2426172"/>
                  <a:ext cx="3289618" cy="796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75AAE75-7759-8F4F-A819-D7936C609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2426172"/>
                  <a:ext cx="3289618" cy="796821"/>
                </a:xfrm>
                <a:prstGeom prst="rect">
                  <a:avLst/>
                </a:prstGeom>
                <a:blipFill>
                  <a:blip r:embed="rId2"/>
                  <a:stretch>
                    <a:fillRect l="-19923" t="-193750" r="-383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F2CE881-BE87-6349-96BA-2A0DFBD78EAF}"/>
                    </a:ext>
                  </a:extLst>
                </p:cNvPr>
                <p:cNvSpPr txBox="1"/>
                <p:nvPr/>
              </p:nvSpPr>
              <p:spPr>
                <a:xfrm>
                  <a:off x="1124893" y="2449223"/>
                  <a:ext cx="3289875" cy="796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4F2CE881-BE87-6349-96BA-2A0DFBD78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2449223"/>
                  <a:ext cx="3289875" cy="796821"/>
                </a:xfrm>
                <a:prstGeom prst="rect">
                  <a:avLst/>
                </a:prstGeom>
                <a:blipFill>
                  <a:blip r:embed="rId3"/>
                  <a:stretch>
                    <a:fillRect l="-20385" t="-193750" r="-385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6C4A834F-D29E-504A-803C-1F9A96024B9D}"/>
              </a:ext>
            </a:extLst>
          </p:cNvPr>
          <p:cNvGrpSpPr/>
          <p:nvPr/>
        </p:nvGrpSpPr>
        <p:grpSpPr>
          <a:xfrm>
            <a:off x="1124893" y="3931843"/>
            <a:ext cx="6736550" cy="941187"/>
            <a:chOff x="1124893" y="3931843"/>
            <a:chExt cx="6736550" cy="94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BFD80A24-B91C-2E49-B4E8-1FF905D2E4D3}"/>
                    </a:ext>
                  </a:extLst>
                </p:cNvPr>
                <p:cNvSpPr txBox="1"/>
                <p:nvPr/>
              </p:nvSpPr>
              <p:spPr>
                <a:xfrm>
                  <a:off x="1124893" y="4503698"/>
                  <a:ext cx="29533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BFD80A24-B91C-2E49-B4E8-1FF905D2E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4503698"/>
                  <a:ext cx="295330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29" r="-2575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37C42329-5B80-D14B-8AB5-9149809874F2}"/>
                    </a:ext>
                  </a:extLst>
                </p:cNvPr>
                <p:cNvSpPr txBox="1"/>
                <p:nvPr/>
              </p:nvSpPr>
              <p:spPr>
                <a:xfrm>
                  <a:off x="4908390" y="4454962"/>
                  <a:ext cx="29530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37C42329-5B80-D14B-8AB5-914980987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4454962"/>
                  <a:ext cx="295305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82" r="-2564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下矢印 36">
              <a:extLst>
                <a:ext uri="{FF2B5EF4-FFF2-40B4-BE49-F238E27FC236}">
                  <a16:creationId xmlns:a16="http://schemas.microsoft.com/office/drawing/2014/main" id="{0E461B93-D159-8243-86DF-886E4121A7CF}"/>
                </a:ext>
              </a:extLst>
            </p:cNvPr>
            <p:cNvSpPr/>
            <p:nvPr/>
          </p:nvSpPr>
          <p:spPr>
            <a:xfrm>
              <a:off x="2601547" y="3982644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18EC78D-D0EE-0E4F-AA2A-35C702E92AE6}"/>
                </a:ext>
              </a:extLst>
            </p:cNvPr>
            <p:cNvSpPr txBox="1"/>
            <p:nvPr/>
          </p:nvSpPr>
          <p:spPr>
            <a:xfrm>
              <a:off x="2746614" y="396257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  <p:sp>
          <p:nvSpPr>
            <p:cNvPr id="40" name="下矢印 39">
              <a:extLst>
                <a:ext uri="{FF2B5EF4-FFF2-40B4-BE49-F238E27FC236}">
                  <a16:creationId xmlns:a16="http://schemas.microsoft.com/office/drawing/2014/main" id="{FC2F17ED-766F-7E40-816D-A9C23255A099}"/>
                </a:ext>
              </a:extLst>
            </p:cNvPr>
            <p:cNvSpPr/>
            <p:nvPr/>
          </p:nvSpPr>
          <p:spPr>
            <a:xfrm>
              <a:off x="6353558" y="3951917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47F774-D320-FD4F-B612-16560F598014}"/>
                </a:ext>
              </a:extLst>
            </p:cNvPr>
            <p:cNvSpPr txBox="1"/>
            <p:nvPr/>
          </p:nvSpPr>
          <p:spPr>
            <a:xfrm>
              <a:off x="6498625" y="393184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018425E7-F709-7C41-95E4-BD98BD763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50" y="468023"/>
            <a:ext cx="8293100" cy="2565400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73C990D-B947-604A-A815-82311C017314}"/>
              </a:ext>
            </a:extLst>
          </p:cNvPr>
          <p:cNvGrpSpPr/>
          <p:nvPr/>
        </p:nvGrpSpPr>
        <p:grpSpPr>
          <a:xfrm>
            <a:off x="2650326" y="4940295"/>
            <a:ext cx="3877472" cy="988899"/>
            <a:chOff x="2650326" y="4940295"/>
            <a:chExt cx="3877472" cy="988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213BA138-F0D1-0A47-B7BC-B1D9162C264A}"/>
                    </a:ext>
                  </a:extLst>
                </p:cNvPr>
                <p:cNvSpPr txBox="1"/>
                <p:nvPr/>
              </p:nvSpPr>
              <p:spPr>
                <a:xfrm>
                  <a:off x="2650326" y="5559862"/>
                  <a:ext cx="38774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213BA138-F0D1-0A47-B7BC-B1D9162C2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26" y="5559862"/>
                  <a:ext cx="387747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80" r="-1961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下矢印 45">
              <a:extLst>
                <a:ext uri="{FF2B5EF4-FFF2-40B4-BE49-F238E27FC236}">
                  <a16:creationId xmlns:a16="http://schemas.microsoft.com/office/drawing/2014/main" id="{164ECE71-91D7-A74E-A7CB-6EBB78873881}"/>
                </a:ext>
              </a:extLst>
            </p:cNvPr>
            <p:cNvSpPr/>
            <p:nvPr/>
          </p:nvSpPr>
          <p:spPr>
            <a:xfrm rot="19662537">
              <a:off x="3222467" y="4968356"/>
              <a:ext cx="23283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下矢印 46">
              <a:extLst>
                <a:ext uri="{FF2B5EF4-FFF2-40B4-BE49-F238E27FC236}">
                  <a16:creationId xmlns:a16="http://schemas.microsoft.com/office/drawing/2014/main" id="{8B87F776-4D22-F340-83A4-26770AC2F401}"/>
                </a:ext>
              </a:extLst>
            </p:cNvPr>
            <p:cNvSpPr/>
            <p:nvPr/>
          </p:nvSpPr>
          <p:spPr>
            <a:xfrm rot="1937463" flipH="1">
              <a:off x="5663511" y="4940295"/>
              <a:ext cx="19862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746E23D-9564-0F4A-A043-BA33C86A6298}"/>
              </a:ext>
            </a:extLst>
          </p:cNvPr>
          <p:cNvSpPr/>
          <p:nvPr/>
        </p:nvSpPr>
        <p:spPr>
          <a:xfrm>
            <a:off x="3835400" y="5518132"/>
            <a:ext cx="1854200" cy="5270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C2CC8B0-B0AB-7D4E-BAB6-8620DE41905C}"/>
              </a:ext>
            </a:extLst>
          </p:cNvPr>
          <p:cNvGrpSpPr/>
          <p:nvPr/>
        </p:nvGrpSpPr>
        <p:grpSpPr>
          <a:xfrm>
            <a:off x="2403576" y="1189141"/>
            <a:ext cx="3719753" cy="1693759"/>
            <a:chOff x="2403576" y="1189141"/>
            <a:chExt cx="3719753" cy="1693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正方形/長方形 1">
                  <a:extLst>
                    <a:ext uri="{FF2B5EF4-FFF2-40B4-BE49-F238E27FC236}">
                      <a16:creationId xmlns:a16="http://schemas.microsoft.com/office/drawing/2014/main" id="{26AC936C-736C-1A4F-ABD7-E6E7F4ECCB80}"/>
                    </a:ext>
                  </a:extLst>
                </p:cNvPr>
                <p:cNvSpPr/>
                <p:nvPr/>
              </p:nvSpPr>
              <p:spPr>
                <a:xfrm>
                  <a:off x="2403576" y="1189142"/>
                  <a:ext cx="118564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2" name="正方形/長方形 1">
                  <a:extLst>
                    <a:ext uri="{FF2B5EF4-FFF2-40B4-BE49-F238E27FC236}">
                      <a16:creationId xmlns:a16="http://schemas.microsoft.com/office/drawing/2014/main" id="{26AC936C-736C-1A4F-ABD7-E6E7F4ECC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576" y="1189142"/>
                  <a:ext cx="118564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>
                  <a:extLst>
                    <a:ext uri="{FF2B5EF4-FFF2-40B4-BE49-F238E27FC236}">
                      <a16:creationId xmlns:a16="http://schemas.microsoft.com/office/drawing/2014/main" id="{F17610D9-53F2-CE47-9B6C-F8BAA2E7FB96}"/>
                    </a:ext>
                  </a:extLst>
                </p:cNvPr>
                <p:cNvSpPr/>
                <p:nvPr/>
              </p:nvSpPr>
              <p:spPr>
                <a:xfrm>
                  <a:off x="4930567" y="1189141"/>
                  <a:ext cx="119276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3" name="正方形/長方形 2">
                  <a:extLst>
                    <a:ext uri="{FF2B5EF4-FFF2-40B4-BE49-F238E27FC236}">
                      <a16:creationId xmlns:a16="http://schemas.microsoft.com/office/drawing/2014/main" id="{F17610D9-53F2-CE47-9B6C-F8BAA2E7FB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567" y="1189141"/>
                  <a:ext cx="119276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C1F7BFD-F4CC-FC42-9C62-85FC42C3BDE8}"/>
                </a:ext>
              </a:extLst>
            </p:cNvPr>
            <p:cNvSpPr/>
            <p:nvPr/>
          </p:nvSpPr>
          <p:spPr>
            <a:xfrm>
              <a:off x="3144232" y="2295908"/>
              <a:ext cx="2164368" cy="586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373074C1-A41D-714C-B06A-9F4A640FABB4}"/>
                    </a:ext>
                  </a:extLst>
                </p:cNvPr>
                <p:cNvSpPr/>
                <p:nvPr/>
              </p:nvSpPr>
              <p:spPr>
                <a:xfrm>
                  <a:off x="3200400" y="2371924"/>
                  <a:ext cx="210878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373074C1-A41D-714C-B06A-9F4A640FAB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371924"/>
                  <a:ext cx="2108782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CEAD82-0DA7-3147-8142-0A4BDC40098D}"/>
              </a:ext>
            </a:extLst>
          </p:cNvPr>
          <p:cNvSpPr txBox="1"/>
          <p:nvPr/>
        </p:nvSpPr>
        <p:spPr>
          <a:xfrm rot="20069055">
            <a:off x="6596597" y="5351360"/>
            <a:ext cx="223651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C00000"/>
                </a:solidFill>
              </a:rPr>
              <a:t>簡単に！</a:t>
            </a:r>
          </a:p>
        </p:txBody>
      </p:sp>
    </p:spTree>
    <p:extLst>
      <p:ext uri="{BB962C8B-B14F-4D97-AF65-F5344CB8AC3E}">
        <p14:creationId xmlns:p14="http://schemas.microsoft.com/office/powerpoint/2010/main" val="113541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3D145F2D-4E70-0D45-A32C-CE8A863D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337850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計算の方法（３）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97B6D8-141E-8145-87B3-8F97E2A6AAE0}"/>
              </a:ext>
            </a:extLst>
          </p:cNvPr>
          <p:cNvSpPr txBox="1"/>
          <p:nvPr/>
        </p:nvSpPr>
        <p:spPr>
          <a:xfrm>
            <a:off x="812800" y="965200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二つのシステム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/>
              <a:t>を考える．</a:t>
            </a:r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13F093C-F0E9-0042-ADAF-A8DB563119B2}"/>
              </a:ext>
            </a:extLst>
          </p:cNvPr>
          <p:cNvGrpSpPr/>
          <p:nvPr/>
        </p:nvGrpSpPr>
        <p:grpSpPr>
          <a:xfrm>
            <a:off x="1360286" y="1564110"/>
            <a:ext cx="7248176" cy="461665"/>
            <a:chOff x="1360286" y="1564110"/>
            <a:chExt cx="724817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B58AE7F-0BD2-AE4E-868D-805D754AC04C}"/>
                    </a:ext>
                  </a:extLst>
                </p:cNvPr>
                <p:cNvSpPr txBox="1"/>
                <p:nvPr/>
              </p:nvSpPr>
              <p:spPr>
                <a:xfrm>
                  <a:off x="1360286" y="1610277"/>
                  <a:ext cx="4037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⃛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B58AE7F-0BD2-AE4E-868D-805D754AC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286" y="1610277"/>
                  <a:ext cx="403796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940" t="-6667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0DF6ACC-DD6D-9D4E-8F5C-B000D56F104B}"/>
                </a:ext>
              </a:extLst>
            </p:cNvPr>
            <p:cNvSpPr txBox="1"/>
            <p:nvPr/>
          </p:nvSpPr>
          <p:spPr>
            <a:xfrm>
              <a:off x="5722736" y="1564110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（重み関数：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4C9ABC7-C4E1-D34C-A95F-FA9C6F70FEDA}"/>
              </a:ext>
            </a:extLst>
          </p:cNvPr>
          <p:cNvGrpSpPr/>
          <p:nvPr/>
        </p:nvGrpSpPr>
        <p:grpSpPr>
          <a:xfrm>
            <a:off x="1377790" y="2788079"/>
            <a:ext cx="7248177" cy="461665"/>
            <a:chOff x="1377790" y="2788079"/>
            <a:chExt cx="72481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13DCF16C-95BD-2746-BC35-E819977CA212}"/>
                    </a:ext>
                  </a:extLst>
                </p:cNvPr>
                <p:cNvSpPr txBox="1"/>
                <p:nvPr/>
              </p:nvSpPr>
              <p:spPr>
                <a:xfrm>
                  <a:off x="1377790" y="2834246"/>
                  <a:ext cx="40204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acc>
                          <m:accPr>
                            <m:chr m:val="⃛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13DCF16C-95BD-2746-BC35-E819977CA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790" y="2834246"/>
                  <a:ext cx="402046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77" t="-3333" r="-315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528D4BB-18E7-C14E-8E77-198228C04F7F}"/>
                </a:ext>
              </a:extLst>
            </p:cNvPr>
            <p:cNvSpPr txBox="1"/>
            <p:nvPr/>
          </p:nvSpPr>
          <p:spPr>
            <a:xfrm>
              <a:off x="5740241" y="2788079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（重み関数：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F4EFF21-144A-2C4C-BE67-F50B5AAF3598}"/>
              </a:ext>
            </a:extLst>
          </p:cNvPr>
          <p:cNvSpPr txBox="1"/>
          <p:nvPr/>
        </p:nvSpPr>
        <p:spPr>
          <a:xfrm>
            <a:off x="342900" y="4156218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（２）この二つのシステムを並列結合するとどうなる？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F513E0B-54FC-9E40-85BC-D90954327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01" b="47619"/>
          <a:stretch/>
        </p:blipFill>
        <p:spPr>
          <a:xfrm>
            <a:off x="1316435" y="1923756"/>
            <a:ext cx="3627730" cy="8645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82F4434-DF29-2D49-AF13-13DC3B903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567" b="46986"/>
          <a:stretch/>
        </p:blipFill>
        <p:spPr>
          <a:xfrm>
            <a:off x="1278877" y="3256436"/>
            <a:ext cx="3619084" cy="839480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F988D4A-E2A6-6340-87AB-7950C1A4B615}"/>
              </a:ext>
            </a:extLst>
          </p:cNvPr>
          <p:cNvGrpSpPr/>
          <p:nvPr/>
        </p:nvGrpSpPr>
        <p:grpSpPr>
          <a:xfrm>
            <a:off x="5466468" y="5326626"/>
            <a:ext cx="2929365" cy="571500"/>
            <a:chOff x="3058556" y="5935238"/>
            <a:chExt cx="2929365" cy="571500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C277F37-ADF2-1D4A-AC11-AF208C9059AD}"/>
                </a:ext>
              </a:extLst>
            </p:cNvPr>
            <p:cNvSpPr/>
            <p:nvPr/>
          </p:nvSpPr>
          <p:spPr>
            <a:xfrm>
              <a:off x="3849801" y="5935238"/>
              <a:ext cx="1241619" cy="571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F3F2E6D4-DF61-9645-8C5C-2E4747CF96E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541" y="6214811"/>
              <a:ext cx="4479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92DC0AA2-DCD5-0D4A-8FE6-CEE256329125}"/>
                </a:ext>
              </a:extLst>
            </p:cNvPr>
            <p:cNvSpPr txBox="1"/>
            <p:nvPr/>
          </p:nvSpPr>
          <p:spPr>
            <a:xfrm>
              <a:off x="3058556" y="593523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EC6CB828-4F77-114B-9E7A-5CD9C595B3FB}"/>
                </a:ext>
              </a:extLst>
            </p:cNvPr>
            <p:cNvCxnSpPr>
              <a:cxnSpLocks/>
            </p:cNvCxnSpPr>
            <p:nvPr/>
          </p:nvCxnSpPr>
          <p:spPr>
            <a:xfrm>
              <a:off x="5091421" y="6214811"/>
              <a:ext cx="5195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8956FD7-2806-8C4B-83EF-A62EDAEE8826}"/>
                </a:ext>
              </a:extLst>
            </p:cNvPr>
            <p:cNvSpPr txBox="1"/>
            <p:nvPr/>
          </p:nvSpPr>
          <p:spPr>
            <a:xfrm>
              <a:off x="5638623" y="5941132"/>
              <a:ext cx="349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E3F4D06-34C3-F34A-80BC-748277405CBF}"/>
                </a:ext>
              </a:extLst>
            </p:cNvPr>
            <p:cNvSpPr txBox="1"/>
            <p:nvPr/>
          </p:nvSpPr>
          <p:spPr>
            <a:xfrm>
              <a:off x="4278089" y="596428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58" name="右矢印 57">
            <a:extLst>
              <a:ext uri="{FF2B5EF4-FFF2-40B4-BE49-F238E27FC236}">
                <a16:creationId xmlns:a16="http://schemas.microsoft.com/office/drawing/2014/main" id="{611DE5B8-9449-074A-984A-9A229BDD16FD}"/>
              </a:ext>
            </a:extLst>
          </p:cNvPr>
          <p:cNvSpPr/>
          <p:nvPr/>
        </p:nvSpPr>
        <p:spPr>
          <a:xfrm>
            <a:off x="4740652" y="5380187"/>
            <a:ext cx="517148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A554F740-0456-DF42-9F0E-31D7A484F6CA}"/>
              </a:ext>
            </a:extLst>
          </p:cNvPr>
          <p:cNvGrpSpPr/>
          <p:nvPr/>
        </p:nvGrpSpPr>
        <p:grpSpPr>
          <a:xfrm>
            <a:off x="571500" y="4584820"/>
            <a:ext cx="4093401" cy="1754743"/>
            <a:chOff x="571500" y="4584820"/>
            <a:chExt cx="4093401" cy="1754743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007A723C-BC6C-FB44-BF5A-11A0390A4718}"/>
                </a:ext>
              </a:extLst>
            </p:cNvPr>
            <p:cNvGrpSpPr/>
            <p:nvPr/>
          </p:nvGrpSpPr>
          <p:grpSpPr>
            <a:xfrm>
              <a:off x="571500" y="4815653"/>
              <a:ext cx="4093401" cy="1509739"/>
              <a:chOff x="1016000" y="4757908"/>
              <a:chExt cx="4093401" cy="1509739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05584BB-DBA7-444F-B775-F9150AE3E118}"/>
                  </a:ext>
                </a:extLst>
              </p:cNvPr>
              <p:cNvSpPr/>
              <p:nvPr/>
            </p:nvSpPr>
            <p:spPr>
              <a:xfrm>
                <a:off x="2174767" y="4757908"/>
                <a:ext cx="1708714" cy="57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2039AB7D-751A-BF4D-9ECF-148A2DD9E39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9040" y="4810766"/>
                    <a:ext cx="55476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2039AB7D-751A-BF4D-9ECF-148A2DD9E3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9040" y="4810766"/>
                    <a:ext cx="55476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544229C-2BF6-B143-973D-3BC7F4CFB607}"/>
                  </a:ext>
                </a:extLst>
              </p:cNvPr>
              <p:cNvSpPr/>
              <p:nvPr/>
            </p:nvSpPr>
            <p:spPr>
              <a:xfrm>
                <a:off x="2188042" y="5696147"/>
                <a:ext cx="1708714" cy="57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0C31C78E-4859-D24E-9C66-353C843B804E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57" y="5728964"/>
                    <a:ext cx="5618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0C31C78E-4859-D24E-9C66-353C843B8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1457" y="5728964"/>
                    <a:ext cx="561884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6B8EFF01-0165-1343-BBC2-9544D46D7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072" y="5058417"/>
                <a:ext cx="328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495CD4B4-B587-F645-8938-5E842A63C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8472" y="5972817"/>
                <a:ext cx="328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52884BFB-4805-7F4A-8882-FCC1E9144179}"/>
                  </a:ext>
                </a:extLst>
              </p:cNvPr>
              <p:cNvCxnSpPr/>
              <p:nvPr/>
            </p:nvCxnSpPr>
            <p:spPr>
              <a:xfrm flipV="1">
                <a:off x="1845772" y="5054298"/>
                <a:ext cx="0" cy="9181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AD3F04C5-6F8D-2440-82BA-BD5531A942B7}"/>
                  </a:ext>
                </a:extLst>
              </p:cNvPr>
              <p:cNvGrpSpPr/>
              <p:nvPr/>
            </p:nvGrpSpPr>
            <p:grpSpPr>
              <a:xfrm>
                <a:off x="1016000" y="5115394"/>
                <a:ext cx="1201032" cy="517253"/>
                <a:chOff x="1016000" y="5115394"/>
                <a:chExt cx="1201032" cy="517253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67E4DD9-BE3F-6849-96F5-7CC71109CAC7}"/>
                    </a:ext>
                  </a:extLst>
                </p:cNvPr>
                <p:cNvSpPr txBox="1"/>
                <p:nvPr/>
              </p:nvSpPr>
              <p:spPr>
                <a:xfrm>
                  <a:off x="1016000" y="5170982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0C4EBE4D-DED4-3A49-A0B1-86DBDDC3E547}"/>
                    </a:ext>
                  </a:extLst>
                </p:cNvPr>
                <p:cNvCxnSpPr/>
                <p:nvPr/>
              </p:nvCxnSpPr>
              <p:spPr>
                <a:xfrm>
                  <a:off x="1377790" y="5465314"/>
                  <a:ext cx="4679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1A6E572-F688-9042-8660-4BF3E15FCAC2}"/>
                    </a:ext>
                  </a:extLst>
                </p:cNvPr>
                <p:cNvSpPr txBox="1"/>
                <p:nvPr/>
              </p:nvSpPr>
              <p:spPr>
                <a:xfrm>
                  <a:off x="1724589" y="5115394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/>
                    <a:t>．</a:t>
                  </a:r>
                </a:p>
              </p:txBody>
            </p:sp>
          </p:grp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9E1006A5-72AC-FE43-A9F1-51A5D066D876}"/>
                  </a:ext>
                </a:extLst>
              </p:cNvPr>
              <p:cNvGrpSpPr/>
              <p:nvPr/>
            </p:nvGrpSpPr>
            <p:grpSpPr>
              <a:xfrm>
                <a:off x="4166784" y="5273120"/>
                <a:ext cx="942617" cy="461665"/>
                <a:chOff x="4166784" y="5120720"/>
                <a:chExt cx="942617" cy="461665"/>
              </a:xfrm>
            </p:grpSpPr>
            <p:cxnSp>
              <p:nvCxnSpPr>
                <p:cNvPr id="22" name="直線矢印コネクタ 21">
                  <a:extLst>
                    <a:ext uri="{FF2B5EF4-FFF2-40B4-BE49-F238E27FC236}">
                      <a16:creationId xmlns:a16="http://schemas.microsoft.com/office/drawing/2014/main" id="{F9289038-D4F0-5148-9FB2-7A04580D37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6298" y="5351552"/>
                  <a:ext cx="48346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1D3D56CA-89E4-DC4A-9A25-B5DF082EC3E9}"/>
                    </a:ext>
                  </a:extLst>
                </p:cNvPr>
                <p:cNvSpPr txBox="1"/>
                <p:nvPr/>
              </p:nvSpPr>
              <p:spPr>
                <a:xfrm>
                  <a:off x="4760103" y="5120720"/>
                  <a:ext cx="349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円弧 46">
                  <a:extLst>
                    <a:ext uri="{FF2B5EF4-FFF2-40B4-BE49-F238E27FC236}">
                      <a16:creationId xmlns:a16="http://schemas.microsoft.com/office/drawing/2014/main" id="{C821C245-609C-F443-9B6F-FB581FF4C579}"/>
                    </a:ext>
                  </a:extLst>
                </p:cNvPr>
                <p:cNvSpPr/>
                <p:nvPr/>
              </p:nvSpPr>
              <p:spPr>
                <a:xfrm>
                  <a:off x="4166784" y="5292586"/>
                  <a:ext cx="117933" cy="117933"/>
                </a:xfrm>
                <a:prstGeom prst="arc">
                  <a:avLst>
                    <a:gd name="adj1" fmla="val 16200000"/>
                    <a:gd name="adj2" fmla="val 1616075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F676259D-104C-0943-921A-33587998B3A4}"/>
                  </a:ext>
                </a:extLst>
              </p:cNvPr>
              <p:cNvSpPr/>
              <p:nvPr/>
            </p:nvSpPr>
            <p:spPr>
              <a:xfrm>
                <a:off x="3886200" y="5003800"/>
                <a:ext cx="330200" cy="441186"/>
              </a:xfrm>
              <a:custGeom>
                <a:avLst/>
                <a:gdLst>
                  <a:gd name="connsiteX0" fmla="*/ 0 w 330200"/>
                  <a:gd name="connsiteY0" fmla="*/ 0 h 292100"/>
                  <a:gd name="connsiteX1" fmla="*/ 330200 w 330200"/>
                  <a:gd name="connsiteY1" fmla="*/ 0 h 292100"/>
                  <a:gd name="connsiteX2" fmla="*/ 330200 w 330200"/>
                  <a:gd name="connsiteY2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200" h="292100">
                    <a:moveTo>
                      <a:pt x="0" y="0"/>
                    </a:moveTo>
                    <a:lnTo>
                      <a:pt x="330200" y="0"/>
                    </a:lnTo>
                    <a:lnTo>
                      <a:pt x="330200" y="292100"/>
                    </a:ln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6A822697-8E6E-F04F-B49C-BC5019C8A896}"/>
                  </a:ext>
                </a:extLst>
              </p:cNvPr>
              <p:cNvSpPr/>
              <p:nvPr/>
            </p:nvSpPr>
            <p:spPr>
              <a:xfrm flipV="1">
                <a:off x="3898900" y="5562919"/>
                <a:ext cx="330200" cy="380681"/>
              </a:xfrm>
              <a:custGeom>
                <a:avLst/>
                <a:gdLst>
                  <a:gd name="connsiteX0" fmla="*/ 0 w 330200"/>
                  <a:gd name="connsiteY0" fmla="*/ 0 h 292100"/>
                  <a:gd name="connsiteX1" fmla="*/ 330200 w 330200"/>
                  <a:gd name="connsiteY1" fmla="*/ 0 h 292100"/>
                  <a:gd name="connsiteX2" fmla="*/ 330200 w 330200"/>
                  <a:gd name="connsiteY2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200" h="292100">
                    <a:moveTo>
                      <a:pt x="0" y="0"/>
                    </a:moveTo>
                    <a:lnTo>
                      <a:pt x="330200" y="0"/>
                    </a:lnTo>
                    <a:lnTo>
                      <a:pt x="330200" y="292100"/>
                    </a:ln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9B8804B-4407-6A40-931C-D52CA19439B6}"/>
                  </a:ext>
                </a:extLst>
              </p:cNvPr>
              <p:cNvSpPr txBox="1"/>
              <p:nvPr/>
            </p:nvSpPr>
            <p:spPr>
              <a:xfrm>
                <a:off x="4219119" y="5182176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/>
                  <a:t>＋</a:t>
                </a: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F78597F1-608A-0940-9159-6D0A36E23BE2}"/>
                  </a:ext>
                </a:extLst>
              </p:cNvPr>
              <p:cNvSpPr txBox="1"/>
              <p:nvPr/>
            </p:nvSpPr>
            <p:spPr>
              <a:xfrm>
                <a:off x="4219119" y="5512376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/>
                  <a:t>＋</a:t>
                </a:r>
              </a:p>
            </p:txBody>
          </p:sp>
        </p:grp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7B6BFBCA-317A-4B42-AA37-A4451B816BEC}"/>
                </a:ext>
              </a:extLst>
            </p:cNvPr>
            <p:cNvSpPr txBox="1"/>
            <p:nvPr/>
          </p:nvSpPr>
          <p:spPr>
            <a:xfrm>
              <a:off x="3526659" y="5877898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FF940C0-3518-2C4C-AD81-ADBAB0203829}"/>
                </a:ext>
              </a:extLst>
            </p:cNvPr>
            <p:cNvSpPr txBox="1"/>
            <p:nvPr/>
          </p:nvSpPr>
          <p:spPr>
            <a:xfrm>
              <a:off x="3498831" y="458482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40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3B817E0-2F87-3A45-8D7B-5B7A236AE9B4}"/>
              </a:ext>
            </a:extLst>
          </p:cNvPr>
          <p:cNvGrpSpPr/>
          <p:nvPr/>
        </p:nvGrpSpPr>
        <p:grpSpPr>
          <a:xfrm>
            <a:off x="342900" y="4156218"/>
            <a:ext cx="8052933" cy="2183345"/>
            <a:chOff x="342900" y="4156218"/>
            <a:chExt cx="8052933" cy="2183345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584DC496-1AD7-1544-B1C3-4FBFFE31BEC9}"/>
                </a:ext>
              </a:extLst>
            </p:cNvPr>
            <p:cNvSpPr txBox="1"/>
            <p:nvPr/>
          </p:nvSpPr>
          <p:spPr>
            <a:xfrm>
              <a:off x="342900" y="4156218"/>
              <a:ext cx="7879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（２）この二つのシステムを並列結合するとどうなる？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D5CC58D4-E92C-FF45-9B04-BDF1CBE1DC3C}"/>
                </a:ext>
              </a:extLst>
            </p:cNvPr>
            <p:cNvGrpSpPr/>
            <p:nvPr/>
          </p:nvGrpSpPr>
          <p:grpSpPr>
            <a:xfrm>
              <a:off x="5466468" y="5326626"/>
              <a:ext cx="2929365" cy="571500"/>
              <a:chOff x="3058556" y="5935238"/>
              <a:chExt cx="2929365" cy="571500"/>
            </a:xfrm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FB880F95-4B34-E544-8E69-94BD1609626A}"/>
                  </a:ext>
                </a:extLst>
              </p:cNvPr>
              <p:cNvSpPr/>
              <p:nvPr/>
            </p:nvSpPr>
            <p:spPr>
              <a:xfrm>
                <a:off x="3849801" y="5935238"/>
                <a:ext cx="1241619" cy="57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" name="直線矢印コネクタ 4">
                <a:extLst>
                  <a:ext uri="{FF2B5EF4-FFF2-40B4-BE49-F238E27FC236}">
                    <a16:creationId xmlns:a16="http://schemas.microsoft.com/office/drawing/2014/main" id="{DAC20468-47E0-EA4C-B1E4-FABED1417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5541" y="6214811"/>
                <a:ext cx="4479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65EF7A8-76A1-7144-B266-CF78316BCD6F}"/>
                  </a:ext>
                </a:extLst>
              </p:cNvPr>
              <p:cNvSpPr txBox="1"/>
              <p:nvPr/>
            </p:nvSpPr>
            <p:spPr>
              <a:xfrm>
                <a:off x="3058556" y="593523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kumimoji="1" lang="ja-JP" altLang="en-US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直線矢印コネクタ 6">
                <a:extLst>
                  <a:ext uri="{FF2B5EF4-FFF2-40B4-BE49-F238E27FC236}">
                    <a16:creationId xmlns:a16="http://schemas.microsoft.com/office/drawing/2014/main" id="{0A3FFBAD-3C79-8148-A7ED-7686A8C09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1421" y="6214811"/>
                <a:ext cx="5195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87CD18D-A1CE-3944-991A-4EA44B3185EB}"/>
                  </a:ext>
                </a:extLst>
              </p:cNvPr>
              <p:cNvSpPr txBox="1"/>
              <p:nvPr/>
            </p:nvSpPr>
            <p:spPr>
              <a:xfrm>
                <a:off x="5638623" y="5941132"/>
                <a:ext cx="349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kumimoji="1" lang="ja-JP" altLang="en-US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50E3F0C-9FAD-7A4C-A0A1-56239E1FA04B}"/>
                  </a:ext>
                </a:extLst>
              </p:cNvPr>
              <p:cNvSpPr txBox="1"/>
              <p:nvPr/>
            </p:nvSpPr>
            <p:spPr>
              <a:xfrm>
                <a:off x="4278089" y="5964280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429148C-E73B-F84F-A02D-97797502FF8E}"/>
                </a:ext>
              </a:extLst>
            </p:cNvPr>
            <p:cNvGrpSpPr/>
            <p:nvPr/>
          </p:nvGrpSpPr>
          <p:grpSpPr>
            <a:xfrm>
              <a:off x="571500" y="4815653"/>
              <a:ext cx="4093401" cy="1509739"/>
              <a:chOff x="1016000" y="4757908"/>
              <a:chExt cx="4093401" cy="1509739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62265EC-F970-8C40-9555-4F9992DC9CC7}"/>
                  </a:ext>
                </a:extLst>
              </p:cNvPr>
              <p:cNvSpPr/>
              <p:nvPr/>
            </p:nvSpPr>
            <p:spPr>
              <a:xfrm>
                <a:off x="2174767" y="4757908"/>
                <a:ext cx="1708714" cy="57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E0BB3EEF-D6C3-C24E-ACA0-616A963E30F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9040" y="4810766"/>
                    <a:ext cx="55476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E0BB3EEF-D6C3-C24E-ACA0-616A963E30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9040" y="4810766"/>
                    <a:ext cx="554767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8AC27BB-A7C9-9F4A-810A-A2E9D8A132E3}"/>
                  </a:ext>
                </a:extLst>
              </p:cNvPr>
              <p:cNvSpPr/>
              <p:nvPr/>
            </p:nvSpPr>
            <p:spPr>
              <a:xfrm>
                <a:off x="2188042" y="5696147"/>
                <a:ext cx="1708714" cy="57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692FC528-A10A-3440-8193-CFE4CF938AF2}"/>
                      </a:ext>
                    </a:extLst>
                  </p:cNvPr>
                  <p:cNvSpPr txBox="1"/>
                  <p:nvPr/>
                </p:nvSpPr>
                <p:spPr>
                  <a:xfrm>
                    <a:off x="2761457" y="5728964"/>
                    <a:ext cx="5618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692FC528-A10A-3440-8193-CFE4CF938A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1457" y="5728964"/>
                    <a:ext cx="561884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D4853674-433C-1646-8756-E243CAB4BC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072" y="5058417"/>
                <a:ext cx="328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CA3FA4B5-356A-0642-9DCA-26942A01A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8472" y="5972817"/>
                <a:ext cx="328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9152EDBB-08E3-CE4D-89CF-D92812DD8ADC}"/>
                  </a:ext>
                </a:extLst>
              </p:cNvPr>
              <p:cNvCxnSpPr/>
              <p:nvPr/>
            </p:nvCxnSpPr>
            <p:spPr>
              <a:xfrm flipV="1">
                <a:off x="1845772" y="5054298"/>
                <a:ext cx="0" cy="9181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D1977B5-CC3E-8E4F-8056-63231551CEA7}"/>
                  </a:ext>
                </a:extLst>
              </p:cNvPr>
              <p:cNvGrpSpPr/>
              <p:nvPr/>
            </p:nvGrpSpPr>
            <p:grpSpPr>
              <a:xfrm>
                <a:off x="1016000" y="5115394"/>
                <a:ext cx="1201032" cy="517253"/>
                <a:chOff x="1016000" y="5115394"/>
                <a:chExt cx="1201032" cy="517253"/>
              </a:xfrm>
            </p:grpSpPr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5C2622BA-5037-8544-8856-DA34A02B5B6C}"/>
                    </a:ext>
                  </a:extLst>
                </p:cNvPr>
                <p:cNvSpPr txBox="1"/>
                <p:nvPr/>
              </p:nvSpPr>
              <p:spPr>
                <a:xfrm>
                  <a:off x="1016000" y="5170982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E99E96D9-2B94-914B-9168-F0BC5AA18D43}"/>
                    </a:ext>
                  </a:extLst>
                </p:cNvPr>
                <p:cNvCxnSpPr/>
                <p:nvPr/>
              </p:nvCxnSpPr>
              <p:spPr>
                <a:xfrm>
                  <a:off x="1377790" y="5465314"/>
                  <a:ext cx="4679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EE70C6E1-093C-DC4B-A653-819F92B4847B}"/>
                    </a:ext>
                  </a:extLst>
                </p:cNvPr>
                <p:cNvSpPr txBox="1"/>
                <p:nvPr/>
              </p:nvSpPr>
              <p:spPr>
                <a:xfrm>
                  <a:off x="1724589" y="5115394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/>
                    <a:t>．</a:t>
                  </a:r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44E1773C-EA33-3149-BCBD-C945AF6782AE}"/>
                  </a:ext>
                </a:extLst>
              </p:cNvPr>
              <p:cNvGrpSpPr/>
              <p:nvPr/>
            </p:nvGrpSpPr>
            <p:grpSpPr>
              <a:xfrm>
                <a:off x="4166784" y="5273120"/>
                <a:ext cx="942617" cy="461665"/>
                <a:chOff x="4166784" y="5120720"/>
                <a:chExt cx="942617" cy="461665"/>
              </a:xfrm>
            </p:grpSpPr>
            <p:cxnSp>
              <p:nvCxnSpPr>
                <p:cNvPr id="24" name="直線矢印コネクタ 23">
                  <a:extLst>
                    <a:ext uri="{FF2B5EF4-FFF2-40B4-BE49-F238E27FC236}">
                      <a16:creationId xmlns:a16="http://schemas.microsoft.com/office/drawing/2014/main" id="{B5E5F906-6D69-7D4C-B8E2-1247BAA75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6298" y="5351552"/>
                  <a:ext cx="48346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223A3A1-94E6-A94B-B3B7-C4D529C589A3}"/>
                    </a:ext>
                  </a:extLst>
                </p:cNvPr>
                <p:cNvSpPr txBox="1"/>
                <p:nvPr/>
              </p:nvSpPr>
              <p:spPr>
                <a:xfrm>
                  <a:off x="4760103" y="5120720"/>
                  <a:ext cx="349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円弧 25">
                  <a:extLst>
                    <a:ext uri="{FF2B5EF4-FFF2-40B4-BE49-F238E27FC236}">
                      <a16:creationId xmlns:a16="http://schemas.microsoft.com/office/drawing/2014/main" id="{4B9F7BE4-AF89-394A-BF04-189EFB997791}"/>
                    </a:ext>
                  </a:extLst>
                </p:cNvPr>
                <p:cNvSpPr/>
                <p:nvPr/>
              </p:nvSpPr>
              <p:spPr>
                <a:xfrm>
                  <a:off x="4166784" y="5292586"/>
                  <a:ext cx="117933" cy="117933"/>
                </a:xfrm>
                <a:prstGeom prst="arc">
                  <a:avLst>
                    <a:gd name="adj1" fmla="val 16200000"/>
                    <a:gd name="adj2" fmla="val 1616075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F22DB3FA-5A3F-4A45-A7FA-C514EB1F1892}"/>
                  </a:ext>
                </a:extLst>
              </p:cNvPr>
              <p:cNvSpPr/>
              <p:nvPr/>
            </p:nvSpPr>
            <p:spPr>
              <a:xfrm>
                <a:off x="3886200" y="5003800"/>
                <a:ext cx="330200" cy="441186"/>
              </a:xfrm>
              <a:custGeom>
                <a:avLst/>
                <a:gdLst>
                  <a:gd name="connsiteX0" fmla="*/ 0 w 330200"/>
                  <a:gd name="connsiteY0" fmla="*/ 0 h 292100"/>
                  <a:gd name="connsiteX1" fmla="*/ 330200 w 330200"/>
                  <a:gd name="connsiteY1" fmla="*/ 0 h 292100"/>
                  <a:gd name="connsiteX2" fmla="*/ 330200 w 330200"/>
                  <a:gd name="connsiteY2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200" h="292100">
                    <a:moveTo>
                      <a:pt x="0" y="0"/>
                    </a:moveTo>
                    <a:lnTo>
                      <a:pt x="330200" y="0"/>
                    </a:lnTo>
                    <a:lnTo>
                      <a:pt x="330200" y="292100"/>
                    </a:ln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7E348764-665A-E440-AAB5-0E280F68D79A}"/>
                  </a:ext>
                </a:extLst>
              </p:cNvPr>
              <p:cNvSpPr/>
              <p:nvPr/>
            </p:nvSpPr>
            <p:spPr>
              <a:xfrm flipV="1">
                <a:off x="3898900" y="5562919"/>
                <a:ext cx="330200" cy="380681"/>
              </a:xfrm>
              <a:custGeom>
                <a:avLst/>
                <a:gdLst>
                  <a:gd name="connsiteX0" fmla="*/ 0 w 330200"/>
                  <a:gd name="connsiteY0" fmla="*/ 0 h 292100"/>
                  <a:gd name="connsiteX1" fmla="*/ 330200 w 330200"/>
                  <a:gd name="connsiteY1" fmla="*/ 0 h 292100"/>
                  <a:gd name="connsiteX2" fmla="*/ 330200 w 330200"/>
                  <a:gd name="connsiteY2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200" h="292100">
                    <a:moveTo>
                      <a:pt x="0" y="0"/>
                    </a:moveTo>
                    <a:lnTo>
                      <a:pt x="330200" y="0"/>
                    </a:lnTo>
                    <a:lnTo>
                      <a:pt x="330200" y="292100"/>
                    </a:ln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B840A7-96C4-C147-9C4E-2E6C91C6DE33}"/>
                  </a:ext>
                </a:extLst>
              </p:cNvPr>
              <p:cNvSpPr txBox="1"/>
              <p:nvPr/>
            </p:nvSpPr>
            <p:spPr>
              <a:xfrm>
                <a:off x="4219119" y="5182176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/>
                  <a:t>＋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2C96FE-A7A2-444A-BEA2-3085D6722C60}"/>
                  </a:ext>
                </a:extLst>
              </p:cNvPr>
              <p:cNvSpPr txBox="1"/>
              <p:nvPr/>
            </p:nvSpPr>
            <p:spPr>
              <a:xfrm>
                <a:off x="4219119" y="5512376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/>
                  <a:t>＋</a:t>
                </a:r>
              </a:p>
            </p:txBody>
          </p:sp>
        </p:grpSp>
        <p:sp>
          <p:nvSpPr>
            <p:cNvPr id="30" name="右矢印 29">
              <a:extLst>
                <a:ext uri="{FF2B5EF4-FFF2-40B4-BE49-F238E27FC236}">
                  <a16:creationId xmlns:a16="http://schemas.microsoft.com/office/drawing/2014/main" id="{1F4B8AB0-2B8C-2D4B-9FAA-6C00B215E4C4}"/>
                </a:ext>
              </a:extLst>
            </p:cNvPr>
            <p:cNvSpPr/>
            <p:nvPr/>
          </p:nvSpPr>
          <p:spPr>
            <a:xfrm>
              <a:off x="4740652" y="5380187"/>
              <a:ext cx="517148" cy="4977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44A6758-CDB6-C54E-B977-9677ED188CC3}"/>
                </a:ext>
              </a:extLst>
            </p:cNvPr>
            <p:cNvSpPr txBox="1"/>
            <p:nvPr/>
          </p:nvSpPr>
          <p:spPr>
            <a:xfrm>
              <a:off x="3526659" y="5877898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2B4CD42-F425-8B46-A1DC-C028A50D2B5B}"/>
                </a:ext>
              </a:extLst>
            </p:cNvPr>
            <p:cNvSpPr txBox="1"/>
            <p:nvPr/>
          </p:nvSpPr>
          <p:spPr>
            <a:xfrm>
              <a:off x="3498831" y="458482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5BB372E-FADA-7748-AEB4-7C2616DFA84F}"/>
              </a:ext>
            </a:extLst>
          </p:cNvPr>
          <p:cNvGrpSpPr/>
          <p:nvPr/>
        </p:nvGrpSpPr>
        <p:grpSpPr>
          <a:xfrm>
            <a:off x="1124893" y="3128662"/>
            <a:ext cx="7189650" cy="830891"/>
            <a:chOff x="1124893" y="3128662"/>
            <a:chExt cx="7189650" cy="830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9F55338B-68DD-014A-8E7D-81C0F91A4E73}"/>
                    </a:ext>
                  </a:extLst>
                </p:cNvPr>
                <p:cNvSpPr txBox="1"/>
                <p:nvPr/>
              </p:nvSpPr>
              <p:spPr>
                <a:xfrm>
                  <a:off x="1124893" y="3160423"/>
                  <a:ext cx="3361818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9F55338B-68DD-014A-8E7D-81C0F91A4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3160423"/>
                  <a:ext cx="3361818" cy="799130"/>
                </a:xfrm>
                <a:prstGeom prst="rect">
                  <a:avLst/>
                </a:prstGeom>
                <a:blipFill>
                  <a:blip r:embed="rId4"/>
                  <a:stretch>
                    <a:fillRect l="-16981" t="-193750" r="-1132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C9BD824-75A5-834F-8B79-910D98F600EE}"/>
                    </a:ext>
                  </a:extLst>
                </p:cNvPr>
                <p:cNvSpPr txBox="1"/>
                <p:nvPr/>
              </p:nvSpPr>
              <p:spPr>
                <a:xfrm>
                  <a:off x="4859366" y="3128662"/>
                  <a:ext cx="3455177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C9BD824-75A5-834F-8B79-910D98F60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66" y="3128662"/>
                  <a:ext cx="3455177" cy="799130"/>
                </a:xfrm>
                <a:prstGeom prst="rect">
                  <a:avLst/>
                </a:prstGeom>
                <a:blipFill>
                  <a:blip r:embed="rId5"/>
                  <a:stretch>
                    <a:fillRect l="-15018" t="-193750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0CD4709-0461-0B48-86BD-E83E9A488B7A}"/>
                  </a:ext>
                </a:extLst>
              </p:cNvPr>
              <p:cNvSpPr txBox="1"/>
              <p:nvPr/>
            </p:nvSpPr>
            <p:spPr>
              <a:xfrm>
                <a:off x="2128277" y="5575697"/>
                <a:ext cx="4819332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0CD4709-0461-0B48-86BD-E83E9A488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77" y="5575697"/>
                <a:ext cx="4819332" cy="799130"/>
              </a:xfrm>
              <a:prstGeom prst="rect">
                <a:avLst/>
              </a:prstGeom>
              <a:blipFill>
                <a:blip r:embed="rId6"/>
                <a:stretch>
                  <a:fillRect l="-19789" t="-193750" r="-792" b="-27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20B8099C-F92F-7045-883B-03B9A5F73B77}"/>
              </a:ext>
            </a:extLst>
          </p:cNvPr>
          <p:cNvGrpSpPr/>
          <p:nvPr/>
        </p:nvGrpSpPr>
        <p:grpSpPr>
          <a:xfrm>
            <a:off x="734776" y="3917229"/>
            <a:ext cx="7579767" cy="1518887"/>
            <a:chOff x="823888" y="1834380"/>
            <a:chExt cx="7579767" cy="1518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0A367B34-C98C-E64A-B558-9EA656E91C63}"/>
                    </a:ext>
                  </a:extLst>
                </p:cNvPr>
                <p:cNvSpPr txBox="1"/>
                <p:nvPr/>
              </p:nvSpPr>
              <p:spPr>
                <a:xfrm>
                  <a:off x="823888" y="2554137"/>
                  <a:ext cx="7579767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0A367B34-C98C-E64A-B558-9EA656E91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888" y="2554137"/>
                  <a:ext cx="7579767" cy="799130"/>
                </a:xfrm>
                <a:prstGeom prst="rect">
                  <a:avLst/>
                </a:prstGeom>
                <a:blipFill>
                  <a:blip r:embed="rId7"/>
                  <a:stretch>
                    <a:fillRect t="-193750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34C4EC5D-2311-B940-8BF1-96F107B69BBA}"/>
                </a:ext>
              </a:extLst>
            </p:cNvPr>
            <p:cNvGrpSpPr/>
            <p:nvPr/>
          </p:nvGrpSpPr>
          <p:grpSpPr>
            <a:xfrm>
              <a:off x="3386765" y="1834380"/>
              <a:ext cx="2380717" cy="735987"/>
              <a:chOff x="3136900" y="3227348"/>
              <a:chExt cx="2380717" cy="735987"/>
            </a:xfrm>
          </p:grpSpPr>
          <p:sp>
            <p:nvSpPr>
              <p:cNvPr id="42" name="下矢印 41">
                <a:extLst>
                  <a:ext uri="{FF2B5EF4-FFF2-40B4-BE49-F238E27FC236}">
                    <a16:creationId xmlns:a16="http://schemas.microsoft.com/office/drawing/2014/main" id="{86A0A8CB-3EC6-B449-A04E-15F35D97A763}"/>
                  </a:ext>
                </a:extLst>
              </p:cNvPr>
              <p:cNvSpPr/>
              <p:nvPr/>
            </p:nvSpPr>
            <p:spPr>
              <a:xfrm rot="19957399">
                <a:off x="3136900" y="3253282"/>
                <a:ext cx="245807" cy="71005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下矢印 42">
                <a:extLst>
                  <a:ext uri="{FF2B5EF4-FFF2-40B4-BE49-F238E27FC236}">
                    <a16:creationId xmlns:a16="http://schemas.microsoft.com/office/drawing/2014/main" id="{13B9E301-89BE-0847-B0C0-6588B4C64057}"/>
                  </a:ext>
                </a:extLst>
              </p:cNvPr>
              <p:cNvSpPr/>
              <p:nvPr/>
            </p:nvSpPr>
            <p:spPr>
              <a:xfrm rot="1642601" flipH="1">
                <a:off x="5271810" y="3227348"/>
                <a:ext cx="245807" cy="71005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1BA2234-7211-7842-A1E6-C1ADF4D9A035}"/>
              </a:ext>
            </a:extLst>
          </p:cNvPr>
          <p:cNvSpPr txBox="1"/>
          <p:nvPr/>
        </p:nvSpPr>
        <p:spPr>
          <a:xfrm rot="19831449">
            <a:off x="6679737" y="574443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まぁ，まだまし</a:t>
            </a:r>
          </a:p>
        </p:txBody>
      </p:sp>
    </p:spTree>
    <p:extLst>
      <p:ext uri="{BB962C8B-B14F-4D97-AF65-F5344CB8AC3E}">
        <p14:creationId xmlns:p14="http://schemas.microsoft.com/office/powerpoint/2010/main" val="402564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00416 -0.5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817847-ED42-C141-A431-B723B289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3" y="367621"/>
            <a:ext cx="8216900" cy="23876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40A1B2-9AC7-E844-8329-1DB876B82800}"/>
              </a:ext>
            </a:extLst>
          </p:cNvPr>
          <p:cNvGrpSpPr/>
          <p:nvPr/>
        </p:nvGrpSpPr>
        <p:grpSpPr>
          <a:xfrm>
            <a:off x="1124893" y="3162772"/>
            <a:ext cx="7159549" cy="822181"/>
            <a:chOff x="1124893" y="2426172"/>
            <a:chExt cx="7159549" cy="822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A6BF136B-5BC2-FD46-A82A-1D5D858B3094}"/>
                    </a:ext>
                  </a:extLst>
                </p:cNvPr>
                <p:cNvSpPr txBox="1"/>
                <p:nvPr/>
              </p:nvSpPr>
              <p:spPr>
                <a:xfrm>
                  <a:off x="4908390" y="2426172"/>
                  <a:ext cx="3376052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A6BF136B-5BC2-FD46-A82A-1D5D858B3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2426172"/>
                  <a:ext cx="3376052" cy="799130"/>
                </a:xfrm>
                <a:prstGeom prst="rect">
                  <a:avLst/>
                </a:prstGeom>
                <a:blipFill>
                  <a:blip r:embed="rId3"/>
                  <a:stretch>
                    <a:fillRect l="-16479" t="-193750" r="-1124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04D45400-E681-2D48-ACAC-A2FB6B3DBD15}"/>
                    </a:ext>
                  </a:extLst>
                </p:cNvPr>
                <p:cNvSpPr txBox="1"/>
                <p:nvPr/>
              </p:nvSpPr>
              <p:spPr>
                <a:xfrm>
                  <a:off x="1124893" y="2449223"/>
                  <a:ext cx="3361818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04D45400-E681-2D48-ACAC-A2FB6B3DB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2449223"/>
                  <a:ext cx="3361818" cy="799130"/>
                </a:xfrm>
                <a:prstGeom prst="rect">
                  <a:avLst/>
                </a:prstGeom>
                <a:blipFill>
                  <a:blip r:embed="rId4"/>
                  <a:stretch>
                    <a:fillRect l="-16981" t="-193750" r="-1132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098142E-C544-7A43-B4E4-E89CE647FF79}"/>
              </a:ext>
            </a:extLst>
          </p:cNvPr>
          <p:cNvGrpSpPr/>
          <p:nvPr/>
        </p:nvGrpSpPr>
        <p:grpSpPr>
          <a:xfrm>
            <a:off x="1124893" y="3931843"/>
            <a:ext cx="6872997" cy="941187"/>
            <a:chOff x="1124893" y="3931843"/>
            <a:chExt cx="6872997" cy="94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89214875-2EC5-2D4C-84D6-B8870860ACB4}"/>
                    </a:ext>
                  </a:extLst>
                </p:cNvPr>
                <p:cNvSpPr txBox="1"/>
                <p:nvPr/>
              </p:nvSpPr>
              <p:spPr>
                <a:xfrm>
                  <a:off x="1124893" y="4503698"/>
                  <a:ext cx="30752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89214875-2EC5-2D4C-84D6-B8870860A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4503698"/>
                  <a:ext cx="307526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46" r="-2469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2AFD968F-8DEF-0C47-A67B-F1D147848527}"/>
                    </a:ext>
                  </a:extLst>
                </p:cNvPr>
                <p:cNvSpPr txBox="1"/>
                <p:nvPr/>
              </p:nvSpPr>
              <p:spPr>
                <a:xfrm>
                  <a:off x="4908390" y="4454962"/>
                  <a:ext cx="30895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2AFD968F-8DEF-0C47-A67B-F1D147848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4454962"/>
                  <a:ext cx="308950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224" r="-2449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下矢印 10">
              <a:extLst>
                <a:ext uri="{FF2B5EF4-FFF2-40B4-BE49-F238E27FC236}">
                  <a16:creationId xmlns:a16="http://schemas.microsoft.com/office/drawing/2014/main" id="{48B801C7-3579-1E47-A221-DBC98F83D60B}"/>
                </a:ext>
              </a:extLst>
            </p:cNvPr>
            <p:cNvSpPr/>
            <p:nvPr/>
          </p:nvSpPr>
          <p:spPr>
            <a:xfrm>
              <a:off x="2601547" y="3982644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C44FD74-6717-A144-AB3A-4DF373A81111}"/>
                </a:ext>
              </a:extLst>
            </p:cNvPr>
            <p:cNvSpPr txBox="1"/>
            <p:nvPr/>
          </p:nvSpPr>
          <p:spPr>
            <a:xfrm>
              <a:off x="2746614" y="396257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  <p:sp>
          <p:nvSpPr>
            <p:cNvPr id="13" name="下矢印 12">
              <a:extLst>
                <a:ext uri="{FF2B5EF4-FFF2-40B4-BE49-F238E27FC236}">
                  <a16:creationId xmlns:a16="http://schemas.microsoft.com/office/drawing/2014/main" id="{AD36A9B4-6EF8-D645-BFB3-CB91251DCD69}"/>
                </a:ext>
              </a:extLst>
            </p:cNvPr>
            <p:cNvSpPr/>
            <p:nvPr/>
          </p:nvSpPr>
          <p:spPr>
            <a:xfrm>
              <a:off x="6353558" y="3951917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BE652DF-AAE4-EA40-B19F-D277982FD55A}"/>
                </a:ext>
              </a:extLst>
            </p:cNvPr>
            <p:cNvSpPr txBox="1"/>
            <p:nvPr/>
          </p:nvSpPr>
          <p:spPr>
            <a:xfrm>
              <a:off x="6498625" y="393184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312B833-9EDB-0744-B03C-E5213558EF89}"/>
              </a:ext>
            </a:extLst>
          </p:cNvPr>
          <p:cNvGrpSpPr/>
          <p:nvPr/>
        </p:nvGrpSpPr>
        <p:grpSpPr>
          <a:xfrm>
            <a:off x="2650326" y="4940295"/>
            <a:ext cx="4520019" cy="1036412"/>
            <a:chOff x="2650326" y="4940295"/>
            <a:chExt cx="4520019" cy="1036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7770911F-A4B5-5B41-9A18-E2031582DCD8}"/>
                    </a:ext>
                  </a:extLst>
                </p:cNvPr>
                <p:cNvSpPr txBox="1"/>
                <p:nvPr/>
              </p:nvSpPr>
              <p:spPr>
                <a:xfrm>
                  <a:off x="2650326" y="5559862"/>
                  <a:ext cx="4520019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7770911F-A4B5-5B41-9A18-E2031582DC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0326" y="5559862"/>
                  <a:ext cx="4520019" cy="416845"/>
                </a:xfrm>
                <a:prstGeom prst="rect">
                  <a:avLst/>
                </a:prstGeom>
                <a:blipFill>
                  <a:blip r:embed="rId7"/>
                  <a:stretch>
                    <a:fillRect l="-840" r="-1401" b="-235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下矢印 16">
              <a:extLst>
                <a:ext uri="{FF2B5EF4-FFF2-40B4-BE49-F238E27FC236}">
                  <a16:creationId xmlns:a16="http://schemas.microsoft.com/office/drawing/2014/main" id="{BC2859B8-D847-6248-9A72-114164933DD1}"/>
                </a:ext>
              </a:extLst>
            </p:cNvPr>
            <p:cNvSpPr/>
            <p:nvPr/>
          </p:nvSpPr>
          <p:spPr>
            <a:xfrm rot="19662537">
              <a:off x="3222467" y="4968356"/>
              <a:ext cx="23283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下矢印 17">
              <a:extLst>
                <a:ext uri="{FF2B5EF4-FFF2-40B4-BE49-F238E27FC236}">
                  <a16:creationId xmlns:a16="http://schemas.microsoft.com/office/drawing/2014/main" id="{31659C06-BB72-4246-B8FC-A92F74173331}"/>
                </a:ext>
              </a:extLst>
            </p:cNvPr>
            <p:cNvSpPr/>
            <p:nvPr/>
          </p:nvSpPr>
          <p:spPr>
            <a:xfrm rot="1937463" flipH="1">
              <a:off x="5663511" y="4940295"/>
              <a:ext cx="19862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7558F1-D827-934B-A7A4-D79AB040EFED}"/>
              </a:ext>
            </a:extLst>
          </p:cNvPr>
          <p:cNvSpPr/>
          <p:nvPr/>
        </p:nvSpPr>
        <p:spPr>
          <a:xfrm>
            <a:off x="3780044" y="5555330"/>
            <a:ext cx="2573513" cy="5270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CB2CA8-5E0A-5742-AB06-19B643A71AB1}"/>
              </a:ext>
            </a:extLst>
          </p:cNvPr>
          <p:cNvSpPr txBox="1"/>
          <p:nvPr/>
        </p:nvSpPr>
        <p:spPr>
          <a:xfrm rot="20069055">
            <a:off x="6123153" y="5583097"/>
            <a:ext cx="305724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C00000"/>
                </a:solidFill>
              </a:rPr>
              <a:t>やっぱり簡単に！</a:t>
            </a:r>
          </a:p>
        </p:txBody>
      </p:sp>
    </p:spTree>
    <p:extLst>
      <p:ext uri="{BB962C8B-B14F-4D97-AF65-F5344CB8AC3E}">
        <p14:creationId xmlns:p14="http://schemas.microsoft.com/office/powerpoint/2010/main" val="216927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3D145F2D-4E70-0D45-A32C-CE8A863D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337850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計算の方法（４）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97B6D8-141E-8145-87B3-8F97E2A6AAE0}"/>
              </a:ext>
            </a:extLst>
          </p:cNvPr>
          <p:cNvSpPr txBox="1"/>
          <p:nvPr/>
        </p:nvSpPr>
        <p:spPr>
          <a:xfrm>
            <a:off x="812800" y="965200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二つのシステム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/>
              <a:t>を考える．</a:t>
            </a:r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13F093C-F0E9-0042-ADAF-A8DB563119B2}"/>
              </a:ext>
            </a:extLst>
          </p:cNvPr>
          <p:cNvGrpSpPr/>
          <p:nvPr/>
        </p:nvGrpSpPr>
        <p:grpSpPr>
          <a:xfrm>
            <a:off x="1360286" y="1564110"/>
            <a:ext cx="7248176" cy="461665"/>
            <a:chOff x="1360286" y="1564110"/>
            <a:chExt cx="724817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B58AE7F-0BD2-AE4E-868D-805D754AC04C}"/>
                    </a:ext>
                  </a:extLst>
                </p:cNvPr>
                <p:cNvSpPr txBox="1"/>
                <p:nvPr/>
              </p:nvSpPr>
              <p:spPr>
                <a:xfrm>
                  <a:off x="1360286" y="1610277"/>
                  <a:ext cx="4037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⃛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B58AE7F-0BD2-AE4E-868D-805D754AC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286" y="1610277"/>
                  <a:ext cx="403796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940" t="-6667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0DF6ACC-DD6D-9D4E-8F5C-B000D56F104B}"/>
                </a:ext>
              </a:extLst>
            </p:cNvPr>
            <p:cNvSpPr txBox="1"/>
            <p:nvPr/>
          </p:nvSpPr>
          <p:spPr>
            <a:xfrm>
              <a:off x="5722736" y="1564110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（重み関数：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4C9ABC7-C4E1-D34C-A95F-FA9C6F70FEDA}"/>
              </a:ext>
            </a:extLst>
          </p:cNvPr>
          <p:cNvGrpSpPr/>
          <p:nvPr/>
        </p:nvGrpSpPr>
        <p:grpSpPr>
          <a:xfrm>
            <a:off x="1377790" y="2788079"/>
            <a:ext cx="7248177" cy="461665"/>
            <a:chOff x="1377790" y="2788079"/>
            <a:chExt cx="72481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13DCF16C-95BD-2746-BC35-E819977CA212}"/>
                    </a:ext>
                  </a:extLst>
                </p:cNvPr>
                <p:cNvSpPr txBox="1"/>
                <p:nvPr/>
              </p:nvSpPr>
              <p:spPr>
                <a:xfrm>
                  <a:off x="1377790" y="2834246"/>
                  <a:ext cx="40204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acc>
                          <m:accPr>
                            <m:chr m:val="⃛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̈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13DCF16C-95BD-2746-BC35-E819977CA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790" y="2834246"/>
                  <a:ext cx="402046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77" t="-3333" r="-315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528D4BB-18E7-C14E-8E77-198228C04F7F}"/>
                </a:ext>
              </a:extLst>
            </p:cNvPr>
            <p:cNvSpPr txBox="1"/>
            <p:nvPr/>
          </p:nvSpPr>
          <p:spPr>
            <a:xfrm>
              <a:off x="5740241" y="2788079"/>
              <a:ext cx="2885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（重み関数：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F4EFF21-144A-2C4C-BE67-F50B5AAF3598}"/>
              </a:ext>
            </a:extLst>
          </p:cNvPr>
          <p:cNvSpPr txBox="1"/>
          <p:nvPr/>
        </p:nvSpPr>
        <p:spPr>
          <a:xfrm>
            <a:off x="-136845" y="4156109"/>
            <a:ext cx="941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（３）この二つのシステムをフィードバック結合するとどうなる？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F513E0B-54FC-9E40-85BC-D90954327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01" b="47619"/>
          <a:stretch/>
        </p:blipFill>
        <p:spPr>
          <a:xfrm>
            <a:off x="1316435" y="1923756"/>
            <a:ext cx="3627730" cy="8645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82F4434-DF29-2D49-AF13-13DC3B903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567" b="46986"/>
          <a:stretch/>
        </p:blipFill>
        <p:spPr>
          <a:xfrm>
            <a:off x="1278877" y="3256436"/>
            <a:ext cx="3619084" cy="83948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185A527-75AF-2C4A-9568-D0BE95369B9E}"/>
              </a:ext>
            </a:extLst>
          </p:cNvPr>
          <p:cNvGrpSpPr/>
          <p:nvPr/>
        </p:nvGrpSpPr>
        <p:grpSpPr>
          <a:xfrm>
            <a:off x="5118371" y="5322627"/>
            <a:ext cx="3507596" cy="582785"/>
            <a:chOff x="5118371" y="5322627"/>
            <a:chExt cx="3507596" cy="582785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BF988D4A-E2A6-6340-87AB-7950C1A4B615}"/>
                </a:ext>
              </a:extLst>
            </p:cNvPr>
            <p:cNvGrpSpPr/>
            <p:nvPr/>
          </p:nvGrpSpPr>
          <p:grpSpPr>
            <a:xfrm>
              <a:off x="5696602" y="5333912"/>
              <a:ext cx="2929365" cy="571500"/>
              <a:chOff x="3058556" y="5935238"/>
              <a:chExt cx="2929365" cy="571500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C277F37-ADF2-1D4A-AC11-AF208C9059AD}"/>
                  </a:ext>
                </a:extLst>
              </p:cNvPr>
              <p:cNvSpPr/>
              <p:nvPr/>
            </p:nvSpPr>
            <p:spPr>
              <a:xfrm>
                <a:off x="3849801" y="5935238"/>
                <a:ext cx="1241619" cy="57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F3F2E6D4-DF61-9645-8C5C-2E4747CF9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5541" y="6214811"/>
                <a:ext cx="4479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2DC0AA2-DCD5-0D4A-8FE6-CEE256329125}"/>
                  </a:ext>
                </a:extLst>
              </p:cNvPr>
              <p:cNvSpPr txBox="1"/>
              <p:nvPr/>
            </p:nvSpPr>
            <p:spPr>
              <a:xfrm>
                <a:off x="3058556" y="593523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kumimoji="1" lang="ja-JP" altLang="en-US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EC6CB828-4F77-114B-9E7A-5CD9C595B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1421" y="6214811"/>
                <a:ext cx="51959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8956FD7-2806-8C4B-83EF-A62EDAEE8826}"/>
                  </a:ext>
                </a:extLst>
              </p:cNvPr>
              <p:cNvSpPr txBox="1"/>
              <p:nvPr/>
            </p:nvSpPr>
            <p:spPr>
              <a:xfrm>
                <a:off x="5638623" y="5941132"/>
                <a:ext cx="349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kumimoji="1" lang="ja-JP" altLang="en-US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E3F4D06-34C3-F34A-80BC-748277405CBF}"/>
                  </a:ext>
                </a:extLst>
              </p:cNvPr>
              <p:cNvSpPr txBox="1"/>
              <p:nvPr/>
            </p:nvSpPr>
            <p:spPr>
              <a:xfrm>
                <a:off x="4278089" y="5964280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p:grpSp>
        <p:sp>
          <p:nvSpPr>
            <p:cNvPr id="58" name="右矢印 57">
              <a:extLst>
                <a:ext uri="{FF2B5EF4-FFF2-40B4-BE49-F238E27FC236}">
                  <a16:creationId xmlns:a16="http://schemas.microsoft.com/office/drawing/2014/main" id="{611DE5B8-9449-074A-984A-9A229BDD16FD}"/>
                </a:ext>
              </a:extLst>
            </p:cNvPr>
            <p:cNvSpPr/>
            <p:nvPr/>
          </p:nvSpPr>
          <p:spPr>
            <a:xfrm>
              <a:off x="5118371" y="5322627"/>
              <a:ext cx="517148" cy="4977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A30E79D5-F190-CD45-8644-6F462607B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95" y="4708853"/>
            <a:ext cx="4431504" cy="17208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6D6969-3D17-424B-B501-2252B1A772FC}"/>
              </a:ext>
            </a:extLst>
          </p:cNvPr>
          <p:cNvSpPr txBox="1"/>
          <p:nvPr/>
        </p:nvSpPr>
        <p:spPr>
          <a:xfrm rot="19921683">
            <a:off x="4042652" y="516463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C00000"/>
                </a:solidFill>
              </a:rPr>
              <a:t>いかにも難しそう</a:t>
            </a:r>
          </a:p>
        </p:txBody>
      </p:sp>
    </p:spTree>
    <p:extLst>
      <p:ext uri="{BB962C8B-B14F-4D97-AF65-F5344CB8AC3E}">
        <p14:creationId xmlns:p14="http://schemas.microsoft.com/office/powerpoint/2010/main" val="27770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267884-0DFF-B84A-9985-1995B2D14875}"/>
              </a:ext>
            </a:extLst>
          </p:cNvPr>
          <p:cNvGrpSpPr/>
          <p:nvPr/>
        </p:nvGrpSpPr>
        <p:grpSpPr>
          <a:xfrm>
            <a:off x="-136845" y="4156109"/>
            <a:ext cx="9417963" cy="2273607"/>
            <a:chOff x="-136845" y="4156109"/>
            <a:chExt cx="9417963" cy="2273607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F4EFF21-144A-2C4C-BE67-F50B5AAF3598}"/>
                </a:ext>
              </a:extLst>
            </p:cNvPr>
            <p:cNvSpPr txBox="1"/>
            <p:nvPr/>
          </p:nvSpPr>
          <p:spPr>
            <a:xfrm>
              <a:off x="-136845" y="4156109"/>
              <a:ext cx="94179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（３）この二つのシステムをフィードバック結合するとどうなる？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185A527-75AF-2C4A-9568-D0BE95369B9E}"/>
                </a:ext>
              </a:extLst>
            </p:cNvPr>
            <p:cNvGrpSpPr/>
            <p:nvPr/>
          </p:nvGrpSpPr>
          <p:grpSpPr>
            <a:xfrm>
              <a:off x="5118371" y="5322627"/>
              <a:ext cx="3507596" cy="582785"/>
              <a:chOff x="5118371" y="5322627"/>
              <a:chExt cx="3507596" cy="582785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BF988D4A-E2A6-6340-87AB-7950C1A4B615}"/>
                  </a:ext>
                </a:extLst>
              </p:cNvPr>
              <p:cNvGrpSpPr/>
              <p:nvPr/>
            </p:nvGrpSpPr>
            <p:grpSpPr>
              <a:xfrm>
                <a:off x="5696602" y="5333912"/>
                <a:ext cx="2929365" cy="571500"/>
                <a:chOff x="3058556" y="5935238"/>
                <a:chExt cx="2929365" cy="571500"/>
              </a:xfrm>
            </p:grpSpPr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1C277F37-ADF2-1D4A-AC11-AF208C9059AD}"/>
                    </a:ext>
                  </a:extLst>
                </p:cNvPr>
                <p:cNvSpPr/>
                <p:nvPr/>
              </p:nvSpPr>
              <p:spPr>
                <a:xfrm>
                  <a:off x="3849801" y="5935238"/>
                  <a:ext cx="1241619" cy="5715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2" name="直線矢印コネクタ 31">
                  <a:extLst>
                    <a:ext uri="{FF2B5EF4-FFF2-40B4-BE49-F238E27FC236}">
                      <a16:creationId xmlns:a16="http://schemas.microsoft.com/office/drawing/2014/main" id="{F3F2E6D4-DF61-9645-8C5C-2E4747CF96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5541" y="6214811"/>
                  <a:ext cx="44791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92DC0AA2-DCD5-0D4A-8FE6-CEE256329125}"/>
                    </a:ext>
                  </a:extLst>
                </p:cNvPr>
                <p:cNvSpPr txBox="1"/>
                <p:nvPr/>
              </p:nvSpPr>
              <p:spPr>
                <a:xfrm>
                  <a:off x="3058556" y="5935238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直線矢印コネクタ 33">
                  <a:extLst>
                    <a:ext uri="{FF2B5EF4-FFF2-40B4-BE49-F238E27FC236}">
                      <a16:creationId xmlns:a16="http://schemas.microsoft.com/office/drawing/2014/main" id="{EC6CB828-4F77-114B-9E7A-5CD9C595B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1421" y="6214811"/>
                  <a:ext cx="51959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98956FD7-2806-8C4B-83EF-A62EDAEE8826}"/>
                    </a:ext>
                  </a:extLst>
                </p:cNvPr>
                <p:cNvSpPr txBox="1"/>
                <p:nvPr/>
              </p:nvSpPr>
              <p:spPr>
                <a:xfrm>
                  <a:off x="5638623" y="5941132"/>
                  <a:ext cx="349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8E3F4D06-34C3-F34A-80BC-748277405CBF}"/>
                    </a:ext>
                  </a:extLst>
                </p:cNvPr>
                <p:cNvSpPr txBox="1"/>
                <p:nvPr/>
              </p:nvSpPr>
              <p:spPr>
                <a:xfrm>
                  <a:off x="4278089" y="59642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58" name="右矢印 57">
                <a:extLst>
                  <a:ext uri="{FF2B5EF4-FFF2-40B4-BE49-F238E27FC236}">
                    <a16:creationId xmlns:a16="http://schemas.microsoft.com/office/drawing/2014/main" id="{611DE5B8-9449-074A-984A-9A229BDD16FD}"/>
                  </a:ext>
                </a:extLst>
              </p:cNvPr>
              <p:cNvSpPr/>
              <p:nvPr/>
            </p:nvSpPr>
            <p:spPr>
              <a:xfrm>
                <a:off x="5118371" y="5322627"/>
                <a:ext cx="517148" cy="49771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30E79D5-F190-CD45-8644-6F462607B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895" y="4708853"/>
              <a:ext cx="4431504" cy="1720863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331730-0433-764E-8D94-6C82A83220B3}"/>
              </a:ext>
            </a:extLst>
          </p:cNvPr>
          <p:cNvGrpSpPr/>
          <p:nvPr/>
        </p:nvGrpSpPr>
        <p:grpSpPr>
          <a:xfrm>
            <a:off x="1124893" y="3162772"/>
            <a:ext cx="7030476" cy="822181"/>
            <a:chOff x="1124893" y="2426172"/>
            <a:chExt cx="7030476" cy="822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D64923B6-DF00-A743-B53A-B9BEDAF6F826}"/>
                    </a:ext>
                  </a:extLst>
                </p:cNvPr>
                <p:cNvSpPr txBox="1"/>
                <p:nvPr/>
              </p:nvSpPr>
              <p:spPr>
                <a:xfrm>
                  <a:off x="4908390" y="2426172"/>
                  <a:ext cx="3246979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D64923B6-DF00-A743-B53A-B9BEDAF6F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2426172"/>
                  <a:ext cx="3246979" cy="799130"/>
                </a:xfrm>
                <a:prstGeom prst="rect">
                  <a:avLst/>
                </a:prstGeom>
                <a:blipFill>
                  <a:blip r:embed="rId3"/>
                  <a:stretch>
                    <a:fillRect l="-20623" t="-193750" r="-1167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F35A8A02-9B4B-DB4A-B4DD-8AE3E3B225FB}"/>
                    </a:ext>
                  </a:extLst>
                </p:cNvPr>
                <p:cNvSpPr txBox="1"/>
                <p:nvPr/>
              </p:nvSpPr>
              <p:spPr>
                <a:xfrm>
                  <a:off x="1124893" y="2449223"/>
                  <a:ext cx="3240887" cy="799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F35A8A02-9B4B-DB4A-B4DD-8AE3E3B22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2449223"/>
                  <a:ext cx="3240887" cy="799130"/>
                </a:xfrm>
                <a:prstGeom prst="rect">
                  <a:avLst/>
                </a:prstGeom>
                <a:blipFill>
                  <a:blip r:embed="rId4"/>
                  <a:stretch>
                    <a:fillRect l="-20703" t="-193750" r="-781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4979B35-44BA-2D4D-954D-B59565C80F81}"/>
              </a:ext>
            </a:extLst>
          </p:cNvPr>
          <p:cNvGrpSpPr/>
          <p:nvPr/>
        </p:nvGrpSpPr>
        <p:grpSpPr>
          <a:xfrm>
            <a:off x="1124893" y="3931843"/>
            <a:ext cx="6743923" cy="941187"/>
            <a:chOff x="1124893" y="3931843"/>
            <a:chExt cx="6743923" cy="941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B15EFAB0-D434-874B-B793-685F3E2949E8}"/>
                    </a:ext>
                  </a:extLst>
                </p:cNvPr>
                <p:cNvSpPr txBox="1"/>
                <p:nvPr/>
              </p:nvSpPr>
              <p:spPr>
                <a:xfrm>
                  <a:off x="1124893" y="4503698"/>
                  <a:ext cx="295433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B15EFAB0-D434-874B-B793-685F3E294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93" y="4503698"/>
                  <a:ext cx="295433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88" r="-2146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5727089C-E573-7844-9599-18510F2D3BFC}"/>
                    </a:ext>
                  </a:extLst>
                </p:cNvPr>
                <p:cNvSpPr txBox="1"/>
                <p:nvPr/>
              </p:nvSpPr>
              <p:spPr>
                <a:xfrm>
                  <a:off x="4908390" y="4454962"/>
                  <a:ext cx="29604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5727089C-E573-7844-9599-18510F2D3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390" y="4454962"/>
                  <a:ext cx="2960426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2128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下矢印 40">
              <a:extLst>
                <a:ext uri="{FF2B5EF4-FFF2-40B4-BE49-F238E27FC236}">
                  <a16:creationId xmlns:a16="http://schemas.microsoft.com/office/drawing/2014/main" id="{A47CA4DA-A4A8-C547-92A3-1D9E46B17EDE}"/>
                </a:ext>
              </a:extLst>
            </p:cNvPr>
            <p:cNvSpPr/>
            <p:nvPr/>
          </p:nvSpPr>
          <p:spPr>
            <a:xfrm>
              <a:off x="2601547" y="3982644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3028185-9A71-F049-B8B5-60AE896CC9FA}"/>
                </a:ext>
              </a:extLst>
            </p:cNvPr>
            <p:cNvSpPr txBox="1"/>
            <p:nvPr/>
          </p:nvSpPr>
          <p:spPr>
            <a:xfrm>
              <a:off x="2746614" y="396257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  <p:sp>
          <p:nvSpPr>
            <p:cNvPr id="44" name="下矢印 43">
              <a:extLst>
                <a:ext uri="{FF2B5EF4-FFF2-40B4-BE49-F238E27FC236}">
                  <a16:creationId xmlns:a16="http://schemas.microsoft.com/office/drawing/2014/main" id="{44069D7D-BAAD-C94B-8A66-8F60F2B47946}"/>
                </a:ext>
              </a:extLst>
            </p:cNvPr>
            <p:cNvSpPr/>
            <p:nvPr/>
          </p:nvSpPr>
          <p:spPr>
            <a:xfrm>
              <a:off x="6353558" y="3951917"/>
              <a:ext cx="636953" cy="472318"/>
            </a:xfrm>
            <a:prstGeom prst="downArrow">
              <a:avLst>
                <a:gd name="adj1" fmla="val 7392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C2686B6-D9E3-7E4D-A702-AA41BF47DAC3}"/>
                </a:ext>
              </a:extLst>
            </p:cNvPr>
            <p:cNvSpPr txBox="1"/>
            <p:nvPr/>
          </p:nvSpPr>
          <p:spPr>
            <a:xfrm>
              <a:off x="6498625" y="393184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1D5B695-5854-2E45-9FDC-753B66E44F48}"/>
              </a:ext>
            </a:extLst>
          </p:cNvPr>
          <p:cNvGrpSpPr/>
          <p:nvPr/>
        </p:nvGrpSpPr>
        <p:grpSpPr>
          <a:xfrm>
            <a:off x="1156760" y="4940295"/>
            <a:ext cx="6418039" cy="1517343"/>
            <a:chOff x="1156760" y="4940295"/>
            <a:chExt cx="6418039" cy="1517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259915FD-EAE5-6C43-B949-F3854D316E8D}"/>
                    </a:ext>
                  </a:extLst>
                </p:cNvPr>
                <p:cNvSpPr txBox="1"/>
                <p:nvPr/>
              </p:nvSpPr>
              <p:spPr>
                <a:xfrm>
                  <a:off x="1156760" y="5595246"/>
                  <a:ext cx="641803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259915FD-EAE5-6C43-B949-F3854D316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760" y="5595246"/>
                  <a:ext cx="641803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95" r="-988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下矢印 46">
              <a:extLst>
                <a:ext uri="{FF2B5EF4-FFF2-40B4-BE49-F238E27FC236}">
                  <a16:creationId xmlns:a16="http://schemas.microsoft.com/office/drawing/2014/main" id="{2F9BE15B-2DC1-3A4D-A1E9-57C5CB0292A5}"/>
                </a:ext>
              </a:extLst>
            </p:cNvPr>
            <p:cNvSpPr/>
            <p:nvPr/>
          </p:nvSpPr>
          <p:spPr>
            <a:xfrm rot="19662537">
              <a:off x="3222467" y="4968356"/>
              <a:ext cx="23283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下矢印 47">
              <a:extLst>
                <a:ext uri="{FF2B5EF4-FFF2-40B4-BE49-F238E27FC236}">
                  <a16:creationId xmlns:a16="http://schemas.microsoft.com/office/drawing/2014/main" id="{5EF1D019-D3AB-574C-9290-89F25837045D}"/>
                </a:ext>
              </a:extLst>
            </p:cNvPr>
            <p:cNvSpPr/>
            <p:nvPr/>
          </p:nvSpPr>
          <p:spPr>
            <a:xfrm rot="1937463" flipH="1">
              <a:off x="5663511" y="4940295"/>
              <a:ext cx="198626" cy="5687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2EE259B-815F-6F48-8679-FAEF84546068}"/>
                    </a:ext>
                  </a:extLst>
                </p:cNvPr>
                <p:cNvSpPr txBox="1"/>
                <p:nvPr/>
              </p:nvSpPr>
              <p:spPr>
                <a:xfrm>
                  <a:off x="2028830" y="6088306"/>
                  <a:ext cx="44553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2EE259B-815F-6F48-8679-FAEF84546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8830" y="6088306"/>
                  <a:ext cx="4455322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136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558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7.40741E-7 L 0 -0.5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7D6F185-ECAB-D44A-B370-ED3039EE98EE}"/>
              </a:ext>
            </a:extLst>
          </p:cNvPr>
          <p:cNvGrpSpPr/>
          <p:nvPr/>
        </p:nvGrpSpPr>
        <p:grpSpPr>
          <a:xfrm>
            <a:off x="1156760" y="5595246"/>
            <a:ext cx="6418039" cy="862392"/>
            <a:chOff x="1156760" y="5595246"/>
            <a:chExt cx="6418039" cy="862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60D46C21-DC52-884F-A028-40263EDF06B6}"/>
                    </a:ext>
                  </a:extLst>
                </p:cNvPr>
                <p:cNvSpPr txBox="1"/>
                <p:nvPr/>
              </p:nvSpPr>
              <p:spPr>
                <a:xfrm>
                  <a:off x="1156760" y="5595246"/>
                  <a:ext cx="641803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60D46C21-DC52-884F-A028-40263EDF0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760" y="5595246"/>
                  <a:ext cx="6418039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395" r="-988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6BC32578-1F07-F244-81FB-AA19560222A4}"/>
                    </a:ext>
                  </a:extLst>
                </p:cNvPr>
                <p:cNvSpPr txBox="1"/>
                <p:nvPr/>
              </p:nvSpPr>
              <p:spPr>
                <a:xfrm>
                  <a:off x="2028830" y="6088306"/>
                  <a:ext cx="44553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6BC32578-1F07-F244-81FB-AA1956022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8830" y="6088306"/>
                  <a:ext cx="4455322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136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614472E-8712-7C42-B91F-81FF58CE49E1}"/>
              </a:ext>
            </a:extLst>
          </p:cNvPr>
          <p:cNvGrpSpPr/>
          <p:nvPr/>
        </p:nvGrpSpPr>
        <p:grpSpPr>
          <a:xfrm>
            <a:off x="1262778" y="2087376"/>
            <a:ext cx="5361880" cy="781561"/>
            <a:chOff x="1236273" y="3081289"/>
            <a:chExt cx="5361880" cy="781561"/>
          </a:xfrm>
        </p:grpSpPr>
        <p:sp>
          <p:nvSpPr>
            <p:cNvPr id="6" name="右矢印 5">
              <a:extLst>
                <a:ext uri="{FF2B5EF4-FFF2-40B4-BE49-F238E27FC236}">
                  <a16:creationId xmlns:a16="http://schemas.microsoft.com/office/drawing/2014/main" id="{E6A7536A-651F-A44C-9923-EB16376B9152}"/>
                </a:ext>
              </a:extLst>
            </p:cNvPr>
            <p:cNvSpPr/>
            <p:nvPr/>
          </p:nvSpPr>
          <p:spPr>
            <a:xfrm>
              <a:off x="1236273" y="3240156"/>
              <a:ext cx="622852" cy="4638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736152B8-D8C9-7544-B93A-D7D3AC6D9AAA}"/>
                    </a:ext>
                  </a:extLst>
                </p:cNvPr>
                <p:cNvSpPr txBox="1"/>
                <p:nvPr/>
              </p:nvSpPr>
              <p:spPr>
                <a:xfrm>
                  <a:off x="2133405" y="3081289"/>
                  <a:ext cx="4464748" cy="7815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den>
                        </m:f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736152B8-D8C9-7544-B93A-D7D3AC6D9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405" y="3081289"/>
                  <a:ext cx="4464748" cy="781561"/>
                </a:xfrm>
                <a:prstGeom prst="rect">
                  <a:avLst/>
                </a:prstGeom>
                <a:blipFill>
                  <a:blip r:embed="rId4"/>
                  <a:stretch>
                    <a:fillRect l="-567" r="-1700" b="-158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5633D-7F8E-C642-AED5-17B53C84470C}"/>
              </a:ext>
            </a:extLst>
          </p:cNvPr>
          <p:cNvSpPr/>
          <p:nvPr/>
        </p:nvSpPr>
        <p:spPr>
          <a:xfrm>
            <a:off x="3326296" y="2087376"/>
            <a:ext cx="2464905" cy="9076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26248B1-F5CE-F541-8481-173868413680}"/>
              </a:ext>
            </a:extLst>
          </p:cNvPr>
          <p:cNvGrpSpPr/>
          <p:nvPr/>
        </p:nvGrpSpPr>
        <p:grpSpPr>
          <a:xfrm>
            <a:off x="598626" y="3589461"/>
            <a:ext cx="7908072" cy="1720863"/>
            <a:chOff x="598626" y="3589461"/>
            <a:chExt cx="7908072" cy="172086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68926F39-E3B8-2144-8501-FFA5ACE39119}"/>
                </a:ext>
              </a:extLst>
            </p:cNvPr>
            <p:cNvGrpSpPr/>
            <p:nvPr/>
          </p:nvGrpSpPr>
          <p:grpSpPr>
            <a:xfrm>
              <a:off x="4999102" y="4203235"/>
              <a:ext cx="3507596" cy="582785"/>
              <a:chOff x="5118371" y="5322627"/>
              <a:chExt cx="3507596" cy="582785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13E8E436-4654-0C4C-9C5C-7262D84F110C}"/>
                  </a:ext>
                </a:extLst>
              </p:cNvPr>
              <p:cNvGrpSpPr/>
              <p:nvPr/>
            </p:nvGrpSpPr>
            <p:grpSpPr>
              <a:xfrm>
                <a:off x="5696602" y="5333912"/>
                <a:ext cx="2929365" cy="571500"/>
                <a:chOff x="3058556" y="5935238"/>
                <a:chExt cx="2929365" cy="571500"/>
              </a:xfrm>
            </p:grpSpPr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09861F50-75F6-8249-8B6F-84FABD0C9426}"/>
                    </a:ext>
                  </a:extLst>
                </p:cNvPr>
                <p:cNvSpPr/>
                <p:nvPr/>
              </p:nvSpPr>
              <p:spPr>
                <a:xfrm>
                  <a:off x="3849801" y="5935238"/>
                  <a:ext cx="1241619" cy="5715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5" name="直線矢印コネクタ 14">
                  <a:extLst>
                    <a:ext uri="{FF2B5EF4-FFF2-40B4-BE49-F238E27FC236}">
                      <a16:creationId xmlns:a16="http://schemas.microsoft.com/office/drawing/2014/main" id="{833DAF1E-8479-344E-AF75-A901B283D5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5541" y="6214811"/>
                  <a:ext cx="44791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3A9D8C50-B9A8-3740-ADDC-214D34CC1E7B}"/>
                    </a:ext>
                  </a:extLst>
                </p:cNvPr>
                <p:cNvSpPr txBox="1"/>
                <p:nvPr/>
              </p:nvSpPr>
              <p:spPr>
                <a:xfrm>
                  <a:off x="3058556" y="5935238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線矢印コネクタ 16">
                  <a:extLst>
                    <a:ext uri="{FF2B5EF4-FFF2-40B4-BE49-F238E27FC236}">
                      <a16:creationId xmlns:a16="http://schemas.microsoft.com/office/drawing/2014/main" id="{249FB84E-DD9F-8646-B57D-FBBD7E5FD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1421" y="6214811"/>
                  <a:ext cx="51959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F73BCB18-7964-ED41-AE2A-0826D190F2AC}"/>
                    </a:ext>
                  </a:extLst>
                </p:cNvPr>
                <p:cNvSpPr txBox="1"/>
                <p:nvPr/>
              </p:nvSpPr>
              <p:spPr>
                <a:xfrm>
                  <a:off x="5638623" y="5941132"/>
                  <a:ext cx="3492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kumimoji="1" lang="ja-JP" altLang="en-US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AF6153F0-CB52-2142-AD51-3C171831CAD7}"/>
                    </a:ext>
                  </a:extLst>
                </p:cNvPr>
                <p:cNvSpPr txBox="1"/>
                <p:nvPr/>
              </p:nvSpPr>
              <p:spPr>
                <a:xfrm>
                  <a:off x="4278089" y="59642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>
                      <a:solidFill>
                        <a:srgbClr val="C00000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3" name="右矢印 12">
                <a:extLst>
                  <a:ext uri="{FF2B5EF4-FFF2-40B4-BE49-F238E27FC236}">
                    <a16:creationId xmlns:a16="http://schemas.microsoft.com/office/drawing/2014/main" id="{34F24066-04D1-6648-A1A4-4A3806547AE3}"/>
                  </a:ext>
                </a:extLst>
              </p:cNvPr>
              <p:cNvSpPr/>
              <p:nvPr/>
            </p:nvSpPr>
            <p:spPr>
              <a:xfrm>
                <a:off x="5118371" y="5322627"/>
                <a:ext cx="517148" cy="49771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17F6110B-D81C-F949-8981-C46B5FDC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626" y="3589461"/>
              <a:ext cx="4431504" cy="1720863"/>
            </a:xfrm>
            <a:prstGeom prst="rect">
              <a:avLst/>
            </a:prstGeom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F53A987-98FE-9E40-94F1-E48D43C52EC0}"/>
              </a:ext>
            </a:extLst>
          </p:cNvPr>
          <p:cNvSpPr txBox="1"/>
          <p:nvPr/>
        </p:nvSpPr>
        <p:spPr>
          <a:xfrm rot="20069055">
            <a:off x="5889974" y="2507772"/>
            <a:ext cx="305724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C00000"/>
                </a:solidFill>
              </a:rPr>
              <a:t>やっぱり簡単に！</a:t>
            </a:r>
          </a:p>
        </p:txBody>
      </p:sp>
    </p:spTree>
    <p:extLst>
      <p:ext uri="{BB962C8B-B14F-4D97-AF65-F5344CB8AC3E}">
        <p14:creationId xmlns:p14="http://schemas.microsoft.com/office/powerpoint/2010/main" val="66603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-0.7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63FAF7-A379-E244-8BC6-828FD27DBD38}"/>
              </a:ext>
            </a:extLst>
          </p:cNvPr>
          <p:cNvSpPr txBox="1"/>
          <p:nvPr/>
        </p:nvSpPr>
        <p:spPr>
          <a:xfrm>
            <a:off x="420969" y="417915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周波数伝達関数の御利益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EEC1E5-3241-584D-B46B-9890278F0AF0}"/>
              </a:ext>
            </a:extLst>
          </p:cNvPr>
          <p:cNvSpPr txBox="1"/>
          <p:nvPr/>
        </p:nvSpPr>
        <p:spPr>
          <a:xfrm>
            <a:off x="96083" y="1217597"/>
            <a:ext cx="660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C00000"/>
                </a:solidFill>
              </a:rPr>
              <a:t>1)</a:t>
            </a:r>
            <a:r>
              <a:rPr kumimoji="1" lang="ja-JP" altLang="en-US" sz="2800">
                <a:solidFill>
                  <a:srgbClr val="C00000"/>
                </a:solidFill>
              </a:rPr>
              <a:t>「たたみ込み積分」が「掛け算」に！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ED3C89-0CC4-7446-AAED-F942D338F790}"/>
              </a:ext>
            </a:extLst>
          </p:cNvPr>
          <p:cNvSpPr txBox="1"/>
          <p:nvPr/>
        </p:nvSpPr>
        <p:spPr>
          <a:xfrm>
            <a:off x="188848" y="2469051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C00000"/>
                </a:solidFill>
              </a:rPr>
              <a:t>2)</a:t>
            </a:r>
            <a:r>
              <a:rPr kumimoji="1" lang="ja-JP" altLang="en-US" sz="2800">
                <a:solidFill>
                  <a:srgbClr val="C00000"/>
                </a:solidFill>
              </a:rPr>
              <a:t>「システムの結合」が「代数計算」に！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66A63C2-AB79-A543-A2C7-5E177F1DBEFE}"/>
              </a:ext>
            </a:extLst>
          </p:cNvPr>
          <p:cNvGrpSpPr/>
          <p:nvPr/>
        </p:nvGrpSpPr>
        <p:grpSpPr>
          <a:xfrm>
            <a:off x="1204160" y="1740224"/>
            <a:ext cx="6702547" cy="596900"/>
            <a:chOff x="1337090" y="2068717"/>
            <a:chExt cx="6702547" cy="596900"/>
          </a:xfrm>
        </p:grpSpPr>
        <p:sp>
          <p:nvSpPr>
            <p:cNvPr id="15" name="ホームベース 14">
              <a:extLst>
                <a:ext uri="{FF2B5EF4-FFF2-40B4-BE49-F238E27FC236}">
                  <a16:creationId xmlns:a16="http://schemas.microsoft.com/office/drawing/2014/main" id="{8B0B126D-7D48-3445-9DAC-19FCED51083E}"/>
                </a:ext>
              </a:extLst>
            </p:cNvPr>
            <p:cNvSpPr/>
            <p:nvPr/>
          </p:nvSpPr>
          <p:spPr>
            <a:xfrm>
              <a:off x="4452731" y="2201237"/>
              <a:ext cx="622852" cy="358642"/>
            </a:xfrm>
            <a:prstGeom prst="homePlate">
              <a:avLst/>
            </a:prstGeom>
            <a:solidFill>
              <a:srgbClr val="BB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2" name="Object 4">
              <a:extLst>
                <a:ext uri="{FF2B5EF4-FFF2-40B4-BE49-F238E27FC236}">
                  <a16:creationId xmlns:a16="http://schemas.microsoft.com/office/drawing/2014/main" id="{3BF6124E-DC11-AA43-A539-1E5AD68C0A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251331"/>
                </p:ext>
              </p:extLst>
            </p:nvPr>
          </p:nvGraphicFramePr>
          <p:xfrm>
            <a:off x="1337090" y="2068717"/>
            <a:ext cx="28702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870200" imgH="596900" progId="Equation.DSMT4">
                    <p:embed/>
                  </p:oleObj>
                </mc:Choice>
                <mc:Fallback>
                  <p:oleObj name="Equation" r:id="rId2" imgW="2870200" imgH="596900" progId="Equation.DSMT4">
                    <p:embed/>
                    <p:pic>
                      <p:nvPicPr>
                        <p:cNvPr id="14746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090" y="2068717"/>
                          <a:ext cx="2870200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8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>
              <a:extLst>
                <a:ext uri="{FF2B5EF4-FFF2-40B4-BE49-F238E27FC236}">
                  <a16:creationId xmlns:a16="http://schemas.microsoft.com/office/drawing/2014/main" id="{7759D0DC-451A-744D-90B4-D85B5AEED0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323356"/>
                </p:ext>
              </p:extLst>
            </p:nvPr>
          </p:nvGraphicFramePr>
          <p:xfrm>
            <a:off x="5398037" y="2161481"/>
            <a:ext cx="2641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41600" imgH="342900" progId="Equation.DSMT4">
                    <p:embed/>
                  </p:oleObj>
                </mc:Choice>
                <mc:Fallback>
                  <p:oleObj name="Equation" r:id="rId4" imgW="2641600" imgH="342900" progId="Equation.DSMT4">
                    <p:embed/>
                    <p:pic>
                      <p:nvPicPr>
                        <p:cNvPr id="14746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8037" y="2161481"/>
                          <a:ext cx="2641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175A8B4-3ABF-3A41-BC67-8615FFBEFF5C}"/>
                </a:ext>
              </a:extLst>
            </p:cNvPr>
            <p:cNvSpPr txBox="1"/>
            <p:nvPr/>
          </p:nvSpPr>
          <p:spPr>
            <a:xfrm>
              <a:off x="4555434" y="2161481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endParaRPr kumimoji="1" lang="ja-JP" altLang="en-US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F3EB518-0FA5-9243-B7C8-44FB3992B898}"/>
              </a:ext>
            </a:extLst>
          </p:cNvPr>
          <p:cNvGrpSpPr/>
          <p:nvPr/>
        </p:nvGrpSpPr>
        <p:grpSpPr>
          <a:xfrm>
            <a:off x="105353" y="3272182"/>
            <a:ext cx="8930344" cy="3304374"/>
            <a:chOff x="105353" y="3272182"/>
            <a:chExt cx="8930344" cy="330437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1E33AE0-542A-8E4F-94F2-C7065127AC8B}"/>
                </a:ext>
              </a:extLst>
            </p:cNvPr>
            <p:cNvGrpSpPr/>
            <p:nvPr/>
          </p:nvGrpSpPr>
          <p:grpSpPr>
            <a:xfrm>
              <a:off x="105353" y="3272182"/>
              <a:ext cx="8317212" cy="509508"/>
              <a:chOff x="449905" y="3232426"/>
              <a:chExt cx="8317212" cy="509508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F515BD2-1457-7544-8524-CFE2202AC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905" y="3232426"/>
                <a:ext cx="3827986" cy="483004"/>
              </a:xfrm>
              <a:prstGeom prst="rect">
                <a:avLst/>
              </a:prstGeom>
            </p:spPr>
          </p:pic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D357EFE-11CC-9246-8C13-E7FA42BFC4FF}"/>
                  </a:ext>
                </a:extLst>
              </p:cNvPr>
              <p:cNvSpPr/>
              <p:nvPr/>
            </p:nvSpPr>
            <p:spPr>
              <a:xfrm>
                <a:off x="1060178" y="3258930"/>
                <a:ext cx="2623930" cy="48300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8C8BF53-5861-8B47-B956-65DDA7759C50}"/>
                      </a:ext>
                    </a:extLst>
                  </p:cNvPr>
                  <p:cNvSpPr txBox="1"/>
                  <p:nvPr/>
                </p:nvSpPr>
                <p:spPr>
                  <a:xfrm>
                    <a:off x="4889645" y="3296196"/>
                    <a:ext cx="387747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A8C8BF53-5861-8B47-B956-65DDA7759C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9645" y="3296196"/>
                    <a:ext cx="387747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80" r="-1961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78077CA3-5E52-EF4F-A221-712ADA00D948}"/>
                  </a:ext>
                </a:extLst>
              </p:cNvPr>
              <p:cNvSpPr/>
              <p:nvPr/>
            </p:nvSpPr>
            <p:spPr>
              <a:xfrm>
                <a:off x="6049617" y="3239137"/>
                <a:ext cx="1901683" cy="48300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5EF8B12F-1AA4-9940-842E-C6610271D1B5}"/>
                </a:ext>
              </a:extLst>
            </p:cNvPr>
            <p:cNvGrpSpPr/>
            <p:nvPr/>
          </p:nvGrpSpPr>
          <p:grpSpPr>
            <a:xfrm>
              <a:off x="867381" y="3977401"/>
              <a:ext cx="8168316" cy="1206206"/>
              <a:chOff x="1211933" y="3937645"/>
              <a:chExt cx="8168316" cy="1206206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A28C1239-D123-C742-BF8B-7FAFFC1D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1933" y="3937645"/>
                <a:ext cx="2623889" cy="1206206"/>
              </a:xfrm>
              <a:prstGeom prst="rect">
                <a:avLst/>
              </a:prstGeom>
            </p:spPr>
          </p:pic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F24FF83-A1C7-C542-B65D-BA9981AFBE46}"/>
                  </a:ext>
                </a:extLst>
              </p:cNvPr>
              <p:cNvSpPr/>
              <p:nvPr/>
            </p:nvSpPr>
            <p:spPr>
              <a:xfrm>
                <a:off x="1613044" y="4014305"/>
                <a:ext cx="1832522" cy="111629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F391A457-4EC3-9244-B4F7-F0A1DC72E18C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230" y="4261758"/>
                    <a:ext cx="4520019" cy="416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F391A457-4EC3-9244-B4F7-F0A1DC72E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230" y="4261758"/>
                    <a:ext cx="4520019" cy="41684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3" r="-1685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3B0AA8D-EC07-D64A-8EDE-05BE670F07CD}"/>
                  </a:ext>
                </a:extLst>
              </p:cNvPr>
              <p:cNvSpPr/>
              <p:nvPr/>
            </p:nvSpPr>
            <p:spPr>
              <a:xfrm>
                <a:off x="6049616" y="4218042"/>
                <a:ext cx="2498031" cy="501088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616C61CC-A9EE-344D-98C6-75068602A171}"/>
                </a:ext>
              </a:extLst>
            </p:cNvPr>
            <p:cNvGrpSpPr/>
            <p:nvPr/>
          </p:nvGrpSpPr>
          <p:grpSpPr>
            <a:xfrm>
              <a:off x="786074" y="5364491"/>
              <a:ext cx="8130355" cy="1212065"/>
              <a:chOff x="1130626" y="5324735"/>
              <a:chExt cx="8130355" cy="1212065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BA209E4F-5DCE-CC4F-87BD-954A4372A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0626" y="5324735"/>
                <a:ext cx="2950637" cy="1145805"/>
              </a:xfrm>
              <a:prstGeom prst="rect">
                <a:avLst/>
              </a:prstGeom>
            </p:spPr>
          </p:pic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437190D4-D0A0-064D-B4B6-8BAEC3C5A0EE}"/>
                  </a:ext>
                </a:extLst>
              </p:cNvPr>
              <p:cNvSpPr/>
              <p:nvPr/>
            </p:nvSpPr>
            <p:spPr>
              <a:xfrm>
                <a:off x="1510964" y="5392570"/>
                <a:ext cx="1961106" cy="114423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テキスト ボックス 24">
                    <a:extLst>
                      <a:ext uri="{FF2B5EF4-FFF2-40B4-BE49-F238E27FC236}">
                        <a16:creationId xmlns:a16="http://schemas.microsoft.com/office/drawing/2014/main" id="{C08C51DC-71A8-0649-A32A-8569A73C4880}"/>
                      </a:ext>
                    </a:extLst>
                  </p:cNvPr>
                  <p:cNvSpPr txBox="1"/>
                  <p:nvPr/>
                </p:nvSpPr>
                <p:spPr>
                  <a:xfrm>
                    <a:off x="4796233" y="5424789"/>
                    <a:ext cx="4464748" cy="7815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/>
                  </a:p>
                </p:txBody>
              </p:sp>
            </mc:Choice>
            <mc:Fallback xmlns="">
              <p:sp>
                <p:nvSpPr>
                  <p:cNvPr id="25" name="テキスト ボックス 24">
                    <a:extLst>
                      <a:ext uri="{FF2B5EF4-FFF2-40B4-BE49-F238E27FC236}">
                        <a16:creationId xmlns:a16="http://schemas.microsoft.com/office/drawing/2014/main" id="{C08C51DC-71A8-0649-A32A-8569A73C4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233" y="5424789"/>
                    <a:ext cx="4464748" cy="7815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52" r="-1705" b="-1587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C22F93D-448D-EE46-9AC1-1D7F5F890164}"/>
                  </a:ext>
                </a:extLst>
              </p:cNvPr>
              <p:cNvSpPr/>
              <p:nvPr/>
            </p:nvSpPr>
            <p:spPr>
              <a:xfrm>
                <a:off x="5930347" y="5452064"/>
                <a:ext cx="2498031" cy="809513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AED32154-1771-1A4B-BC26-3773927150D2}"/>
                </a:ext>
              </a:extLst>
            </p:cNvPr>
            <p:cNvGrpSpPr/>
            <p:nvPr/>
          </p:nvGrpSpPr>
          <p:grpSpPr>
            <a:xfrm>
              <a:off x="3978558" y="3335859"/>
              <a:ext cx="463702" cy="461665"/>
              <a:chOff x="4574904" y="1985388"/>
              <a:chExt cx="463702" cy="461665"/>
            </a:xfrm>
          </p:grpSpPr>
          <p:sp>
            <p:nvSpPr>
              <p:cNvPr id="32" name="ホームベース 31">
                <a:extLst>
                  <a:ext uri="{FF2B5EF4-FFF2-40B4-BE49-F238E27FC236}">
                    <a16:creationId xmlns:a16="http://schemas.microsoft.com/office/drawing/2014/main" id="{527848E4-3A0F-5446-AAEE-6B84C8CA9438}"/>
                  </a:ext>
                </a:extLst>
              </p:cNvPr>
              <p:cNvSpPr/>
              <p:nvPr/>
            </p:nvSpPr>
            <p:spPr>
              <a:xfrm>
                <a:off x="4588043" y="2027652"/>
                <a:ext cx="450563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75C7C92-1CC2-F843-AFD9-BF8AC49E4DCE}"/>
                  </a:ext>
                </a:extLst>
              </p:cNvPr>
              <p:cNvSpPr txBox="1"/>
              <p:nvPr/>
            </p:nvSpPr>
            <p:spPr>
              <a:xfrm>
                <a:off x="4574904" y="1985388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F</a:t>
                </a:r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8581DC8E-E9DC-2B4B-A5B7-C40CF0BB5B9D}"/>
                </a:ext>
              </a:extLst>
            </p:cNvPr>
            <p:cNvGrpSpPr/>
            <p:nvPr/>
          </p:nvGrpSpPr>
          <p:grpSpPr>
            <a:xfrm>
              <a:off x="3912873" y="4381375"/>
              <a:ext cx="520149" cy="461665"/>
              <a:chOff x="4574903" y="1985388"/>
              <a:chExt cx="520149" cy="461665"/>
            </a:xfrm>
          </p:grpSpPr>
          <p:sp>
            <p:nvSpPr>
              <p:cNvPr id="36" name="ホームベース 35">
                <a:extLst>
                  <a:ext uri="{FF2B5EF4-FFF2-40B4-BE49-F238E27FC236}">
                    <a16:creationId xmlns:a16="http://schemas.microsoft.com/office/drawing/2014/main" id="{78F2001F-9ABD-3C4F-83E0-BA706A60DC50}"/>
                  </a:ext>
                </a:extLst>
              </p:cNvPr>
              <p:cNvSpPr/>
              <p:nvPr/>
            </p:nvSpPr>
            <p:spPr>
              <a:xfrm>
                <a:off x="4574903" y="2025144"/>
                <a:ext cx="520149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C62FBDB-5490-024D-B840-7B0D534574FB}"/>
                  </a:ext>
                </a:extLst>
              </p:cNvPr>
              <p:cNvSpPr txBox="1"/>
              <p:nvPr/>
            </p:nvSpPr>
            <p:spPr>
              <a:xfrm>
                <a:off x="4574904" y="1985388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F</a:t>
                </a:r>
                <a:endParaRPr kumimoji="1" lang="ja-JP" altLang="en-US"/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0681F18-A4F2-D141-8A48-2BD5084E3492}"/>
                </a:ext>
              </a:extLst>
            </p:cNvPr>
            <p:cNvGrpSpPr/>
            <p:nvPr/>
          </p:nvGrpSpPr>
          <p:grpSpPr>
            <a:xfrm>
              <a:off x="3852868" y="5706560"/>
              <a:ext cx="520149" cy="461665"/>
              <a:chOff x="4574903" y="1985388"/>
              <a:chExt cx="520149" cy="461665"/>
            </a:xfrm>
          </p:grpSpPr>
          <p:sp>
            <p:nvSpPr>
              <p:cNvPr id="39" name="ホームベース 38">
                <a:extLst>
                  <a:ext uri="{FF2B5EF4-FFF2-40B4-BE49-F238E27FC236}">
                    <a16:creationId xmlns:a16="http://schemas.microsoft.com/office/drawing/2014/main" id="{40C63891-ED4F-5E49-84E3-C172F15F8F2E}"/>
                  </a:ext>
                </a:extLst>
              </p:cNvPr>
              <p:cNvSpPr/>
              <p:nvPr/>
            </p:nvSpPr>
            <p:spPr>
              <a:xfrm>
                <a:off x="4574903" y="2025144"/>
                <a:ext cx="520149" cy="358642"/>
              </a:xfrm>
              <a:prstGeom prst="homePlate">
                <a:avLst/>
              </a:prstGeom>
              <a:solidFill>
                <a:srgbClr val="BBE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A196663-6EFD-ED47-95FF-E9E1FF9C48D2}"/>
                  </a:ext>
                </a:extLst>
              </p:cNvPr>
              <p:cNvSpPr txBox="1"/>
              <p:nvPr/>
            </p:nvSpPr>
            <p:spPr>
              <a:xfrm>
                <a:off x="4574904" y="1985388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F</a:t>
                </a:r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132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DAA55-9369-AD42-9691-58A35F187BC1}"/>
              </a:ext>
            </a:extLst>
          </p:cNvPr>
          <p:cNvSpPr txBox="1"/>
          <p:nvPr/>
        </p:nvSpPr>
        <p:spPr>
          <a:xfrm>
            <a:off x="3589617" y="592208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微分方程式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0F32-D7FA-A841-9031-768953F60B0A}"/>
              </a:ext>
            </a:extLst>
          </p:cNvPr>
          <p:cNvSpPr txBox="1"/>
          <p:nvPr/>
        </p:nvSpPr>
        <p:spPr>
          <a:xfrm>
            <a:off x="863363" y="5922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745A21-91CE-244F-9831-C307D0FA63BD}"/>
              </a:ext>
            </a:extLst>
          </p:cNvPr>
          <p:cNvSpPr txBox="1"/>
          <p:nvPr/>
        </p:nvSpPr>
        <p:spPr>
          <a:xfrm>
            <a:off x="2348284" y="50299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重み関数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3479B-8507-B845-9CC2-B66BFD2406F2}"/>
              </a:ext>
            </a:extLst>
          </p:cNvPr>
          <p:cNvSpPr txBox="1"/>
          <p:nvPr/>
        </p:nvSpPr>
        <p:spPr>
          <a:xfrm>
            <a:off x="4762390" y="4071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安定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160651-DFF7-904F-8B1D-569CC5D7F894}"/>
              </a:ext>
            </a:extLst>
          </p:cNvPr>
          <p:cNvSpPr txBox="1"/>
          <p:nvPr/>
        </p:nvSpPr>
        <p:spPr>
          <a:xfrm>
            <a:off x="2050767" y="40673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一般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D18D-CA6A-9C47-9ADF-AF566FE6F93E}"/>
              </a:ext>
            </a:extLst>
          </p:cNvPr>
          <p:cNvSpPr txBox="1"/>
          <p:nvPr/>
        </p:nvSpPr>
        <p:spPr>
          <a:xfrm>
            <a:off x="4796325" y="3095322"/>
            <a:ext cx="162095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周波数伝達関数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3AE6A-5FD0-1A45-A3BD-92AB99A6DF65}"/>
              </a:ext>
            </a:extLst>
          </p:cNvPr>
          <p:cNvSpPr txBox="1"/>
          <p:nvPr/>
        </p:nvSpPr>
        <p:spPr>
          <a:xfrm>
            <a:off x="5470224" y="228644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ボード線図・ベクトル軌跡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79015A-CBE1-8742-91FC-130DEFBB8683}"/>
              </a:ext>
            </a:extLst>
          </p:cNvPr>
          <p:cNvSpPr txBox="1"/>
          <p:nvPr/>
        </p:nvSpPr>
        <p:spPr>
          <a:xfrm>
            <a:off x="2530096" y="30953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伝達関数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91E8-5EB7-3F4D-9FEB-51276F4E6170}"/>
              </a:ext>
            </a:extLst>
          </p:cNvPr>
          <p:cNvSpPr txBox="1"/>
          <p:nvPr/>
        </p:nvSpPr>
        <p:spPr>
          <a:xfrm>
            <a:off x="604807" y="309532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>
                    <a:lumMod val="65000"/>
                  </a:schemeClr>
                </a:solidFill>
              </a:rPr>
              <a:t>状態方程式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E9E6467-0656-0E46-A33D-ADF246B6C104}"/>
              </a:ext>
            </a:extLst>
          </p:cNvPr>
          <p:cNvSpPr/>
          <p:nvPr/>
        </p:nvSpPr>
        <p:spPr>
          <a:xfrm rot="16200000">
            <a:off x="4008397" y="5559758"/>
            <a:ext cx="394004" cy="210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7601F4C-964C-6942-8BFC-80DCB0BE65C2}"/>
              </a:ext>
            </a:extLst>
          </p:cNvPr>
          <p:cNvSpPr/>
          <p:nvPr/>
        </p:nvSpPr>
        <p:spPr>
          <a:xfrm rot="18574856">
            <a:off x="4414993" y="457546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AE95595-BFF4-9E4F-9304-96DDD4A8B243}"/>
              </a:ext>
            </a:extLst>
          </p:cNvPr>
          <p:cNvSpPr/>
          <p:nvPr/>
        </p:nvSpPr>
        <p:spPr>
          <a:xfrm rot="18574856">
            <a:off x="5228063" y="366848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E8EE22CD-6DC9-0F41-B350-ED25F55179BD}"/>
              </a:ext>
            </a:extLst>
          </p:cNvPr>
          <p:cNvSpPr/>
          <p:nvPr/>
        </p:nvSpPr>
        <p:spPr>
          <a:xfrm rot="18574856">
            <a:off x="5840503" y="2648418"/>
            <a:ext cx="407778" cy="240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6E9FA5D-FA2A-5F41-9927-CFE7C46859B6}"/>
              </a:ext>
            </a:extLst>
          </p:cNvPr>
          <p:cNvSpPr/>
          <p:nvPr/>
        </p:nvSpPr>
        <p:spPr>
          <a:xfrm rot="3025144" flipH="1">
            <a:off x="3408366" y="455171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0BFCBD87-BDC6-C645-BF3B-5078E052CA87}"/>
              </a:ext>
            </a:extLst>
          </p:cNvPr>
          <p:cNvSpPr/>
          <p:nvPr/>
        </p:nvSpPr>
        <p:spPr>
          <a:xfrm rot="3025144" flipH="1">
            <a:off x="2785020" y="367357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7B49FC2A-5D50-6F4B-9B67-58229B2E603F}"/>
              </a:ext>
            </a:extLst>
          </p:cNvPr>
          <p:cNvSpPr/>
          <p:nvPr/>
        </p:nvSpPr>
        <p:spPr>
          <a:xfrm>
            <a:off x="2218414" y="6029638"/>
            <a:ext cx="1356195" cy="123453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57A56DAF-AC0E-4B48-BE61-E9FDA8D027FD}"/>
              </a:ext>
            </a:extLst>
          </p:cNvPr>
          <p:cNvSpPr/>
          <p:nvPr/>
        </p:nvSpPr>
        <p:spPr>
          <a:xfrm rot="16200000">
            <a:off x="1026675" y="3604003"/>
            <a:ext cx="522013" cy="26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E4E15E-3D85-F549-A7A3-B165A098BC07}"/>
              </a:ext>
            </a:extLst>
          </p:cNvPr>
          <p:cNvSpPr txBox="1"/>
          <p:nvPr/>
        </p:nvSpPr>
        <p:spPr>
          <a:xfrm>
            <a:off x="2291310" y="950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制御則の設計理論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0B6C85-BB98-0D4F-8119-2757574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963" y="287968"/>
            <a:ext cx="8740239" cy="1897534"/>
          </a:xfrm>
          <a:prstGeom prst="rect">
            <a:avLst/>
          </a:prstGeom>
        </p:spPr>
      </p:pic>
      <p:sp>
        <p:nvSpPr>
          <p:cNvPr id="27" name="山形 26">
            <a:extLst>
              <a:ext uri="{FF2B5EF4-FFF2-40B4-BE49-F238E27FC236}">
                <a16:creationId xmlns:a16="http://schemas.microsoft.com/office/drawing/2014/main" id="{6B744550-E40D-4640-9CC4-F29A6484104F}"/>
              </a:ext>
            </a:extLst>
          </p:cNvPr>
          <p:cNvSpPr/>
          <p:nvPr/>
        </p:nvSpPr>
        <p:spPr>
          <a:xfrm rot="16200000">
            <a:off x="804102" y="2279969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山形 27">
            <a:extLst>
              <a:ext uri="{FF2B5EF4-FFF2-40B4-BE49-F238E27FC236}">
                <a16:creationId xmlns:a16="http://schemas.microsoft.com/office/drawing/2014/main" id="{7107429E-BC4A-D945-AD68-44A6B04335CA}"/>
              </a:ext>
            </a:extLst>
          </p:cNvPr>
          <p:cNvSpPr/>
          <p:nvPr/>
        </p:nvSpPr>
        <p:spPr>
          <a:xfrm rot="16200000">
            <a:off x="2466084" y="2320505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>
            <a:extLst>
              <a:ext uri="{FF2B5EF4-FFF2-40B4-BE49-F238E27FC236}">
                <a16:creationId xmlns:a16="http://schemas.microsoft.com/office/drawing/2014/main" id="{F50954ED-C01C-C84C-B42D-8EBEE23F86DA}"/>
              </a:ext>
            </a:extLst>
          </p:cNvPr>
          <p:cNvSpPr/>
          <p:nvPr/>
        </p:nvSpPr>
        <p:spPr>
          <a:xfrm rot="16200000">
            <a:off x="4630439" y="2420881"/>
            <a:ext cx="985652" cy="10876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山形 29">
            <a:extLst>
              <a:ext uri="{FF2B5EF4-FFF2-40B4-BE49-F238E27FC236}">
                <a16:creationId xmlns:a16="http://schemas.microsoft.com/office/drawing/2014/main" id="{2ED4111C-A9F2-6E49-81BB-F96ECC8C10F8}"/>
              </a:ext>
            </a:extLst>
          </p:cNvPr>
          <p:cNvSpPr/>
          <p:nvPr/>
        </p:nvSpPr>
        <p:spPr>
          <a:xfrm rot="16200000">
            <a:off x="5938164" y="1982144"/>
            <a:ext cx="426373" cy="21391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F38EC6C-B476-8247-BDA6-F88848A62685}"/>
              </a:ext>
            </a:extLst>
          </p:cNvPr>
          <p:cNvSpPr/>
          <p:nvPr/>
        </p:nvSpPr>
        <p:spPr>
          <a:xfrm rot="16200000">
            <a:off x="1087748" y="4602061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8466E50-8D20-2343-A1C3-9F43178CBA73}"/>
              </a:ext>
            </a:extLst>
          </p:cNvPr>
          <p:cNvSpPr/>
          <p:nvPr/>
        </p:nvSpPr>
        <p:spPr>
          <a:xfrm>
            <a:off x="1175656" y="4067006"/>
            <a:ext cx="4775343" cy="327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15A9EB3-EE60-2644-A28E-ACA5DC87756E}"/>
              </a:ext>
            </a:extLst>
          </p:cNvPr>
          <p:cNvSpPr/>
          <p:nvPr/>
        </p:nvSpPr>
        <p:spPr>
          <a:xfrm>
            <a:off x="4221772" y="4094006"/>
            <a:ext cx="1685858" cy="249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山形 33">
            <a:extLst>
              <a:ext uri="{FF2B5EF4-FFF2-40B4-BE49-F238E27FC236}">
                <a16:creationId xmlns:a16="http://schemas.microsoft.com/office/drawing/2014/main" id="{0B761329-88D5-1F46-BB39-2A836F2F9191}"/>
              </a:ext>
            </a:extLst>
          </p:cNvPr>
          <p:cNvSpPr/>
          <p:nvPr/>
        </p:nvSpPr>
        <p:spPr>
          <a:xfrm>
            <a:off x="1973345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山形 34">
            <a:extLst>
              <a:ext uri="{FF2B5EF4-FFF2-40B4-BE49-F238E27FC236}">
                <a16:creationId xmlns:a16="http://schemas.microsoft.com/office/drawing/2014/main" id="{CBC5B762-02BE-E14E-A6E5-86C16CDB9AE9}"/>
              </a:ext>
            </a:extLst>
          </p:cNvPr>
          <p:cNvSpPr/>
          <p:nvPr/>
        </p:nvSpPr>
        <p:spPr>
          <a:xfrm>
            <a:off x="4096861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52544FCB-177A-9F47-8A0A-091D1F992A51}"/>
              </a:ext>
            </a:extLst>
          </p:cNvPr>
          <p:cNvSpPr/>
          <p:nvPr/>
        </p:nvSpPr>
        <p:spPr>
          <a:xfrm rot="16200000">
            <a:off x="1069255" y="5591410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2826E0-3871-A94D-B67C-99314A17D91F}"/>
              </a:ext>
            </a:extLst>
          </p:cNvPr>
          <p:cNvSpPr txBox="1"/>
          <p:nvPr/>
        </p:nvSpPr>
        <p:spPr>
          <a:xfrm>
            <a:off x="4791349" y="507189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9</a:t>
            </a:r>
            <a:r>
              <a:rPr kumimoji="1" lang="ja-JP" altLang="en-US" sz="1200"/>
              <a:t>話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BD198E2-FB94-8645-BB70-AFAA8EEFF539}"/>
              </a:ext>
            </a:extLst>
          </p:cNvPr>
          <p:cNvSpPr txBox="1"/>
          <p:nvPr/>
        </p:nvSpPr>
        <p:spPr>
          <a:xfrm>
            <a:off x="1342171" y="560115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7</a:t>
            </a:r>
            <a:r>
              <a:rPr lang="ja-JP" altLang="en-US" sz="1200"/>
              <a:t>，</a:t>
            </a:r>
            <a:r>
              <a:rPr lang="en-US" altLang="ja-JP" sz="1200" dirty="0"/>
              <a:t>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E158B8-0C25-F541-818C-DC035B7C5301}"/>
              </a:ext>
            </a:extLst>
          </p:cNvPr>
          <p:cNvSpPr txBox="1"/>
          <p:nvPr/>
        </p:nvSpPr>
        <p:spPr>
          <a:xfrm>
            <a:off x="6405070" y="3126099"/>
            <a:ext cx="167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11</a:t>
            </a:r>
            <a:r>
              <a:rPr lang="ja-JP" altLang="en-US" sz="1200"/>
              <a:t>，</a:t>
            </a:r>
            <a:r>
              <a:rPr lang="en-US" altLang="ja-JP" sz="1200" dirty="0"/>
              <a:t>12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81B67429-3196-6047-846A-4C101C2CB445}"/>
              </a:ext>
            </a:extLst>
          </p:cNvPr>
          <p:cNvSpPr/>
          <p:nvPr/>
        </p:nvSpPr>
        <p:spPr>
          <a:xfrm>
            <a:off x="3555225" y="5917548"/>
            <a:ext cx="1509476" cy="4046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A14FA676-3045-5E4A-A31C-6C9DCA870E9B}"/>
              </a:ext>
            </a:extLst>
          </p:cNvPr>
          <p:cNvSpPr/>
          <p:nvPr/>
        </p:nvSpPr>
        <p:spPr>
          <a:xfrm>
            <a:off x="712181" y="5916870"/>
            <a:ext cx="1509476" cy="404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7D3BF583-9677-EF46-85AB-4EE6925B3AE6}"/>
              </a:ext>
            </a:extLst>
          </p:cNvPr>
          <p:cNvSpPr/>
          <p:nvPr/>
        </p:nvSpPr>
        <p:spPr>
          <a:xfrm>
            <a:off x="1110566" y="4988732"/>
            <a:ext cx="3651824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8CAC3F1D-E83E-D643-BAD8-C1A4DBBBE726}"/>
              </a:ext>
            </a:extLst>
          </p:cNvPr>
          <p:cNvSpPr/>
          <p:nvPr/>
        </p:nvSpPr>
        <p:spPr>
          <a:xfrm>
            <a:off x="4735287" y="3066087"/>
            <a:ext cx="1694327" cy="437561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FA039182-B4B4-3646-AE3A-17452DEF686B}"/>
              </a:ext>
            </a:extLst>
          </p:cNvPr>
          <p:cNvSpPr/>
          <p:nvPr/>
        </p:nvSpPr>
        <p:spPr>
          <a:xfrm>
            <a:off x="2489791" y="3052692"/>
            <a:ext cx="1058208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8B079DC6-1A74-6649-8E62-4C062DDA603B}"/>
              </a:ext>
            </a:extLst>
          </p:cNvPr>
          <p:cNvSpPr/>
          <p:nvPr/>
        </p:nvSpPr>
        <p:spPr>
          <a:xfrm>
            <a:off x="564979" y="3048774"/>
            <a:ext cx="1250416" cy="437561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E81B6-BABA-3A47-9AD5-6DADF876BA5E}"/>
              </a:ext>
            </a:extLst>
          </p:cNvPr>
          <p:cNvSpPr txBox="1"/>
          <p:nvPr/>
        </p:nvSpPr>
        <p:spPr>
          <a:xfrm>
            <a:off x="5071782" y="615958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61359E-3013-4F49-A3E2-25E4E42670DE}"/>
              </a:ext>
            </a:extLst>
          </p:cNvPr>
          <p:cNvSpPr txBox="1"/>
          <p:nvPr/>
        </p:nvSpPr>
        <p:spPr>
          <a:xfrm>
            <a:off x="3326206" y="3742783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10</a:t>
            </a:r>
            <a:r>
              <a:rPr lang="ja-JP" altLang="en-US" sz="1200"/>
              <a:t>話），</a:t>
            </a:r>
            <a:r>
              <a:rPr lang="en-US" altLang="ja-JP" sz="1200" dirty="0"/>
              <a:t>9</a:t>
            </a:r>
            <a:r>
              <a:rPr lang="ja-JP" altLang="en-US" sz="1200"/>
              <a:t>回目</a:t>
            </a:r>
            <a:endParaRPr kumimoji="1" lang="ja-JP" altLang="en-US" sz="12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980901-8F3C-294B-BD2A-99459F2FCA1E}"/>
              </a:ext>
            </a:extLst>
          </p:cNvPr>
          <p:cNvSpPr txBox="1"/>
          <p:nvPr/>
        </p:nvSpPr>
        <p:spPr>
          <a:xfrm>
            <a:off x="3244452" y="55672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Start</a:t>
            </a:r>
            <a:endParaRPr kumimoji="1" lang="ja-JP" altLang="en-US" sz="1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55AF2-E071-754E-9136-FDA7B1E9161E}"/>
              </a:ext>
            </a:extLst>
          </p:cNvPr>
          <p:cNvSpPr txBox="1"/>
          <p:nvPr/>
        </p:nvSpPr>
        <p:spPr>
          <a:xfrm>
            <a:off x="3307396" y="17255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Goal</a:t>
            </a:r>
            <a:endParaRPr kumimoji="1" lang="ja-JP" altLang="en-US" sz="1800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DB8897B-21A6-7847-8282-32B1D9374C53}"/>
              </a:ext>
            </a:extLst>
          </p:cNvPr>
          <p:cNvSpPr/>
          <p:nvPr/>
        </p:nvSpPr>
        <p:spPr>
          <a:xfrm>
            <a:off x="712181" y="1528864"/>
            <a:ext cx="6329887" cy="632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D131F3-9A04-824E-BB7F-16784F996762}"/>
              </a:ext>
            </a:extLst>
          </p:cNvPr>
          <p:cNvSpPr txBox="1"/>
          <p:nvPr/>
        </p:nvSpPr>
        <p:spPr>
          <a:xfrm>
            <a:off x="7691874" y="209727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7</a:t>
            </a:r>
            <a:r>
              <a:rPr kumimoji="1" lang="ja-JP" altLang="en-US" sz="1200"/>
              <a:t>回目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41C609-06AE-FC42-9A96-B6C8DBFA6384}"/>
              </a:ext>
            </a:extLst>
          </p:cNvPr>
          <p:cNvSpPr txBox="1"/>
          <p:nvPr/>
        </p:nvSpPr>
        <p:spPr>
          <a:xfrm>
            <a:off x="3144372" y="268731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ja-JP" altLang="en-US" sz="1200"/>
              <a:t>回目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7166A67-ED91-F641-B375-093922A40195}"/>
              </a:ext>
            </a:extLst>
          </p:cNvPr>
          <p:cNvSpPr txBox="1"/>
          <p:nvPr/>
        </p:nvSpPr>
        <p:spPr>
          <a:xfrm>
            <a:off x="3877124" y="17805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10</a:t>
            </a:r>
            <a:r>
              <a:rPr kumimoji="1" lang="ja-JP" altLang="en-US" sz="1200"/>
              <a:t>回目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42C760-DFF5-5743-8FAB-7D4962DF7074}"/>
              </a:ext>
            </a:extLst>
          </p:cNvPr>
          <p:cNvSpPr txBox="1"/>
          <p:nvPr/>
        </p:nvSpPr>
        <p:spPr>
          <a:xfrm>
            <a:off x="5751258" y="53183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aoyagireisyo2" panose="02000600000000000000" pitchFamily="2" charset="-128"/>
                <a:ea typeface="aoyagireisyo2" panose="02000600000000000000" pitchFamily="2" charset="-128"/>
              </a:rPr>
              <a:t>制御則への道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B277E-7E98-5841-BE35-CC7A604791FB}"/>
              </a:ext>
            </a:extLst>
          </p:cNvPr>
          <p:cNvSpPr txBox="1"/>
          <p:nvPr/>
        </p:nvSpPr>
        <p:spPr>
          <a:xfrm>
            <a:off x="3871848" y="27671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FCFA16-6FE3-7D40-88BF-C7B7D7228739}"/>
              </a:ext>
            </a:extLst>
          </p:cNvPr>
          <p:cNvSpPr txBox="1"/>
          <p:nvPr/>
        </p:nvSpPr>
        <p:spPr>
          <a:xfrm>
            <a:off x="1624579" y="27888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E0800BCA-40E0-3646-AEE5-50D966742E47}"/>
              </a:ext>
            </a:extLst>
          </p:cNvPr>
          <p:cNvSpPr/>
          <p:nvPr/>
        </p:nvSpPr>
        <p:spPr>
          <a:xfrm>
            <a:off x="5033548" y="3621974"/>
            <a:ext cx="975366" cy="2101932"/>
          </a:xfrm>
          <a:custGeom>
            <a:avLst/>
            <a:gdLst>
              <a:gd name="connsiteX0" fmla="*/ 13465 w 975366"/>
              <a:gd name="connsiteY0" fmla="*/ 2101932 h 2101932"/>
              <a:gd name="connsiteX1" fmla="*/ 84717 w 975366"/>
              <a:gd name="connsiteY1" fmla="*/ 1341912 h 2101932"/>
              <a:gd name="connsiteX2" fmla="*/ 654733 w 975366"/>
              <a:gd name="connsiteY2" fmla="*/ 391886 h 2101932"/>
              <a:gd name="connsiteX3" fmla="*/ 975366 w 975366"/>
              <a:gd name="connsiteY3" fmla="*/ 0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6" h="2101932">
                <a:moveTo>
                  <a:pt x="13465" y="2101932"/>
                </a:moveTo>
                <a:cubicBezTo>
                  <a:pt x="-4348" y="1864426"/>
                  <a:pt x="-22161" y="1626920"/>
                  <a:pt x="84717" y="1341912"/>
                </a:cubicBezTo>
                <a:cubicBezTo>
                  <a:pt x="191595" y="1056904"/>
                  <a:pt x="506292" y="615538"/>
                  <a:pt x="654733" y="391886"/>
                </a:cubicBezTo>
                <a:cubicBezTo>
                  <a:pt x="803174" y="168234"/>
                  <a:pt x="889270" y="84117"/>
                  <a:pt x="975366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D04F29BA-E8DB-2940-A8F7-CF21FB555B16}"/>
              </a:ext>
            </a:extLst>
          </p:cNvPr>
          <p:cNvCxnSpPr/>
          <p:nvPr/>
        </p:nvCxnSpPr>
        <p:spPr>
          <a:xfrm flipH="1">
            <a:off x="2424798" y="6321519"/>
            <a:ext cx="928889" cy="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8E2D7D9-5053-AC42-AD1A-E3706F4CD648}"/>
              </a:ext>
            </a:extLst>
          </p:cNvPr>
          <p:cNvGrpSpPr/>
          <p:nvPr/>
        </p:nvGrpSpPr>
        <p:grpSpPr>
          <a:xfrm>
            <a:off x="4777061" y="1539852"/>
            <a:ext cx="3795439" cy="1400507"/>
            <a:chOff x="4777061" y="1539852"/>
            <a:chExt cx="3795439" cy="1400507"/>
          </a:xfrm>
        </p:grpSpPr>
        <p:sp>
          <p:nvSpPr>
            <p:cNvPr id="3" name="円/楕円 2">
              <a:extLst>
                <a:ext uri="{FF2B5EF4-FFF2-40B4-BE49-F238E27FC236}">
                  <a16:creationId xmlns:a16="http://schemas.microsoft.com/office/drawing/2014/main" id="{9C8E122F-88B1-5B48-AEEA-257370BF26EE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454848A-E901-164A-94E9-F51E68BFA072}"/>
                </a:ext>
              </a:extLst>
            </p:cNvPr>
            <p:cNvSpPr txBox="1"/>
            <p:nvPr/>
          </p:nvSpPr>
          <p:spPr>
            <a:xfrm>
              <a:off x="7129505" y="1650683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>
                  <a:solidFill>
                    <a:srgbClr val="C00000"/>
                  </a:solidFill>
                </a:rPr>
                <a:t>今</a:t>
              </a:r>
              <a:r>
                <a:rPr kumimoji="1" lang="ja-JP" altLang="en-US" b="1">
                  <a:solidFill>
                    <a:srgbClr val="C00000"/>
                  </a:solidFill>
                </a:rPr>
                <a:t>回</a:t>
              </a: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A641B1A1-CE82-A44B-BA1E-3EAE061E1674}"/>
              </a:ext>
            </a:extLst>
          </p:cNvPr>
          <p:cNvGrpSpPr/>
          <p:nvPr/>
        </p:nvGrpSpPr>
        <p:grpSpPr>
          <a:xfrm>
            <a:off x="3882328" y="2606853"/>
            <a:ext cx="3795439" cy="1400507"/>
            <a:chOff x="4777061" y="1539852"/>
            <a:chExt cx="3795439" cy="1400507"/>
          </a:xfrm>
        </p:grpSpPr>
        <p:sp>
          <p:nvSpPr>
            <p:cNvPr id="61" name="円/楕円 60">
              <a:extLst>
                <a:ext uri="{FF2B5EF4-FFF2-40B4-BE49-F238E27FC236}">
                  <a16:creationId xmlns:a16="http://schemas.microsoft.com/office/drawing/2014/main" id="{D6F97EE6-42AF-5D43-9AD8-C1F1BC0DED45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4A6369D-A88A-104E-A881-00BD2B9F0719}"/>
                </a:ext>
              </a:extLst>
            </p:cNvPr>
            <p:cNvSpPr txBox="1"/>
            <p:nvPr/>
          </p:nvSpPr>
          <p:spPr>
            <a:xfrm>
              <a:off x="7129505" y="1650683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</a:rPr>
                <a:t>前回</a:t>
              </a: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6EDF049-4644-E444-BD4A-500927C64EDC}"/>
              </a:ext>
            </a:extLst>
          </p:cNvPr>
          <p:cNvSpPr txBox="1"/>
          <p:nvPr/>
        </p:nvSpPr>
        <p:spPr>
          <a:xfrm>
            <a:off x="5461983" y="2278207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C00000"/>
                </a:solidFill>
              </a:rPr>
              <a:t>ボード線図・ベクトル軌跡</a:t>
            </a:r>
          </a:p>
        </p:txBody>
      </p:sp>
    </p:spTree>
    <p:extLst>
      <p:ext uri="{BB962C8B-B14F-4D97-AF65-F5344CB8AC3E}">
        <p14:creationId xmlns:p14="http://schemas.microsoft.com/office/powerpoint/2010/main" val="321243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24D417-5D99-A445-B946-324C5EE56C52}"/>
              </a:ext>
            </a:extLst>
          </p:cNvPr>
          <p:cNvSpPr txBox="1"/>
          <p:nvPr/>
        </p:nvSpPr>
        <p:spPr>
          <a:xfrm>
            <a:off x="3200400" y="2990335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/>
              <a:t>･･･つづく</a:t>
            </a:r>
          </a:p>
        </p:txBody>
      </p:sp>
    </p:spTree>
    <p:extLst>
      <p:ext uri="{BB962C8B-B14F-4D97-AF65-F5344CB8AC3E}">
        <p14:creationId xmlns:p14="http://schemas.microsoft.com/office/powerpoint/2010/main" val="216013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C57F2911-2FF7-0F47-86AB-31421DA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619" y="2703513"/>
            <a:ext cx="611738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　</a:t>
            </a:r>
            <a:r>
              <a:rPr lang="ja-JP" altLang="en-US"/>
              <a:t>第</a:t>
            </a:r>
            <a:r>
              <a:rPr lang="en-US" altLang="ja-JP" dirty="0"/>
              <a:t>13</a:t>
            </a:r>
            <a:r>
              <a:rPr lang="ja-JP" altLang="en-US"/>
              <a:t>話　周波数伝達関数の計算？</a:t>
            </a:r>
            <a:endParaRPr lang="en-US" altLang="ja-JP" dirty="0"/>
          </a:p>
          <a:p>
            <a:pPr eaLnBrk="1" hangingPunct="1"/>
            <a:r>
              <a:rPr lang="ja-JP" altLang="en-US"/>
              <a:t>　</a:t>
            </a:r>
            <a:r>
              <a:rPr lang="ja-JP" altLang="en-US">
                <a:solidFill>
                  <a:srgbClr val="C00000"/>
                </a:solidFill>
              </a:rPr>
              <a:t>第</a:t>
            </a:r>
            <a:r>
              <a:rPr lang="en-US" altLang="ja-JP" dirty="0">
                <a:solidFill>
                  <a:srgbClr val="C00000"/>
                </a:solidFill>
              </a:rPr>
              <a:t>14</a:t>
            </a:r>
            <a:r>
              <a:rPr lang="ja-JP" altLang="en-US">
                <a:solidFill>
                  <a:srgbClr val="C00000"/>
                </a:solidFill>
              </a:rPr>
              <a:t>話　周波数伝達関数の図的表現？</a:t>
            </a:r>
            <a:endParaRPr lang="en-US" altLang="ja-JP" dirty="0">
              <a:solidFill>
                <a:srgbClr val="C00000"/>
              </a:solidFill>
            </a:endParaRPr>
          </a:p>
          <a:p>
            <a:pPr eaLnBrk="1" hangingPunct="1"/>
            <a:r>
              <a:rPr lang="ja-JP" altLang="en-US">
                <a:solidFill>
                  <a:srgbClr val="C00000"/>
                </a:solidFill>
              </a:rPr>
              <a:t>　　　　　　　　　</a:t>
            </a:r>
            <a:r>
              <a:rPr lang="en-US" altLang="ja-JP" sz="2000" dirty="0">
                <a:solidFill>
                  <a:srgbClr val="C00000"/>
                </a:solidFill>
              </a:rPr>
              <a:t>-</a:t>
            </a:r>
            <a:r>
              <a:rPr lang="ja-JP" altLang="en-US" sz="2000">
                <a:solidFill>
                  <a:srgbClr val="C00000"/>
                </a:solidFill>
              </a:rPr>
              <a:t>ボード線図とベクトル軌跡</a:t>
            </a:r>
            <a:endParaRPr lang="en-US" altLang="ja-JP" dirty="0">
              <a:solidFill>
                <a:srgbClr val="C00000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579E3D3-C2FA-C37B-124A-E6A17E92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92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084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762250" y="4724400"/>
            <a:ext cx="38779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周波数伝達関数の図的表現</a:t>
            </a:r>
          </a:p>
          <a:p>
            <a:pPr eaLnBrk="1" hangingPunct="1"/>
            <a:r>
              <a:rPr lang="ja-JP" altLang="en-US"/>
              <a:t>　　・ボード線図</a:t>
            </a:r>
          </a:p>
          <a:p>
            <a:pPr eaLnBrk="1" hangingPunct="1"/>
            <a:r>
              <a:rPr lang="ja-JP" altLang="en-US"/>
              <a:t>　　・ベクトル軌跡</a:t>
            </a:r>
          </a:p>
          <a:p>
            <a:pPr eaLnBrk="1" hangingPunct="1"/>
            <a:endParaRPr lang="en-US" altLang="ja-JP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820CE2E-9612-334D-8FFD-BD86487A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50" y="2090738"/>
            <a:ext cx="81868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 eaLnBrk="1" hangingPunct="1"/>
            <a:r>
              <a:rPr lang="ja-JP" altLang="en-US" sz="4000"/>
              <a:t>第</a:t>
            </a:r>
            <a:r>
              <a:rPr lang="en-US" altLang="ja-JP" sz="4000" dirty="0"/>
              <a:t>14</a:t>
            </a:r>
            <a:r>
              <a:rPr lang="ja-JP" altLang="en-US" sz="4000"/>
              <a:t>話</a:t>
            </a:r>
          </a:p>
          <a:p>
            <a:pPr algn="ctr" eaLnBrk="1" hangingPunct="1"/>
            <a:endParaRPr lang="ja-JP" altLang="en-US" sz="4000"/>
          </a:p>
          <a:p>
            <a:pPr algn="ctr" eaLnBrk="1" hangingPunct="1"/>
            <a:r>
              <a:rPr lang="ja-JP" altLang="en-US" sz="4800"/>
              <a:t>周波数伝達関数の図的表現？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4"/>
          <p:cNvGrpSpPr>
            <a:grpSpLocks/>
          </p:cNvGrpSpPr>
          <p:nvPr/>
        </p:nvGrpSpPr>
        <p:grpSpPr bwMode="auto">
          <a:xfrm>
            <a:off x="309563" y="442913"/>
            <a:ext cx="8537575" cy="5030787"/>
            <a:chOff x="195" y="279"/>
            <a:chExt cx="5378" cy="3169"/>
          </a:xfrm>
        </p:grpSpPr>
        <p:sp>
          <p:nvSpPr>
            <p:cNvPr id="25605" name="Rectangle 2"/>
            <p:cNvSpPr>
              <a:spLocks noChangeArrowheads="1"/>
            </p:cNvSpPr>
            <p:nvPr/>
          </p:nvSpPr>
          <p:spPr bwMode="auto">
            <a:xfrm>
              <a:off x="1446" y="279"/>
              <a:ext cx="28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kumimoji="0" lang="ja-JP" altLang="en-US" sz="2800">
                  <a:solidFill>
                    <a:srgbClr val="C00000"/>
                  </a:solidFill>
                </a:rPr>
                <a:t>周波数伝達関数の図的表現</a:t>
              </a:r>
            </a:p>
          </p:txBody>
        </p:sp>
        <p:sp>
          <p:nvSpPr>
            <p:cNvPr id="25606" name="Text Box 3"/>
            <p:cNvSpPr txBox="1">
              <a:spLocks noChangeArrowheads="1"/>
            </p:cNvSpPr>
            <p:nvPr/>
          </p:nvSpPr>
          <p:spPr bwMode="auto">
            <a:xfrm>
              <a:off x="441" y="2106"/>
              <a:ext cx="5097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charset="0"/>
                </a:rPr>
                <a:t>A</a:t>
              </a:r>
              <a:r>
                <a:rPr lang="en-US" altLang="ja-JP"/>
                <a:t>(ω)</a:t>
              </a:r>
              <a:r>
                <a:rPr lang="ja-JP" altLang="en-US"/>
                <a:t>，</a:t>
              </a:r>
              <a:r>
                <a:rPr lang="en-US" altLang="ja-JP"/>
                <a:t>θ(ω)</a:t>
              </a:r>
              <a:r>
                <a:rPr lang="ja-JP" altLang="en-US"/>
                <a:t>が信号の伝達の具合を代表して表わしている</a:t>
              </a:r>
            </a:p>
          </p:txBody>
        </p:sp>
        <p:sp>
          <p:nvSpPr>
            <p:cNvPr id="25607" name="Text Box 4"/>
            <p:cNvSpPr txBox="1">
              <a:spLocks noChangeArrowheads="1"/>
            </p:cNvSpPr>
            <p:nvPr/>
          </p:nvSpPr>
          <p:spPr bwMode="auto">
            <a:xfrm>
              <a:off x="528" y="2569"/>
              <a:ext cx="189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charset="0"/>
                </a:rPr>
                <a:t>A</a:t>
              </a:r>
              <a:r>
                <a:rPr lang="en-US" altLang="ja-JP"/>
                <a:t>(ω)</a:t>
              </a:r>
              <a:r>
                <a:rPr lang="ja-JP" altLang="en-US"/>
                <a:t>　：ゲイン特性</a:t>
              </a:r>
            </a:p>
            <a:p>
              <a:pPr eaLnBrk="1" hangingPunct="1"/>
              <a:r>
                <a:rPr lang="en-US" altLang="ja-JP"/>
                <a:t>θ(ω)  </a:t>
              </a:r>
              <a:r>
                <a:rPr lang="ja-JP" altLang="en-US"/>
                <a:t>：位相特性</a:t>
              </a:r>
            </a:p>
          </p:txBody>
        </p:sp>
        <p:graphicFrame>
          <p:nvGraphicFramePr>
            <p:cNvPr id="25608" name="Object 5"/>
            <p:cNvGraphicFramePr>
              <a:graphicFrameLocks noChangeAspect="1"/>
            </p:cNvGraphicFramePr>
            <p:nvPr/>
          </p:nvGraphicFramePr>
          <p:xfrm>
            <a:off x="2680" y="2616"/>
            <a:ext cx="227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387600" imgH="406400" progId="Equation.DSMT4">
                    <p:embed/>
                  </p:oleObj>
                </mc:Choice>
                <mc:Fallback>
                  <p:oleObj name="Equation" r:id="rId3" imgW="2387600" imgH="406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2616"/>
                          <a:ext cx="227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9" name="AutoShape 6"/>
            <p:cNvSpPr>
              <a:spLocks/>
            </p:cNvSpPr>
            <p:nvPr/>
          </p:nvSpPr>
          <p:spPr bwMode="auto">
            <a:xfrm>
              <a:off x="2437" y="2617"/>
              <a:ext cx="104" cy="445"/>
            </a:xfrm>
            <a:prstGeom prst="rightBrace">
              <a:avLst>
                <a:gd name="adj1" fmla="val 356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grpSp>
          <p:nvGrpSpPr>
            <p:cNvPr id="25610" name="Group 7"/>
            <p:cNvGrpSpPr>
              <a:grpSpLocks/>
            </p:cNvGrpSpPr>
            <p:nvPr/>
          </p:nvGrpSpPr>
          <p:grpSpPr bwMode="auto">
            <a:xfrm>
              <a:off x="2629" y="2529"/>
              <a:ext cx="2565" cy="777"/>
              <a:chOff x="2540" y="3316"/>
              <a:chExt cx="2565" cy="777"/>
            </a:xfrm>
          </p:grpSpPr>
          <p:sp>
            <p:nvSpPr>
              <p:cNvPr id="25622" name="Text Box 8"/>
              <p:cNvSpPr txBox="1">
                <a:spLocks noChangeArrowheads="1"/>
              </p:cNvSpPr>
              <p:nvPr/>
            </p:nvSpPr>
            <p:spPr bwMode="auto">
              <a:xfrm>
                <a:off x="2989" y="3771"/>
                <a:ext cx="1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r>
                  <a:rPr lang="ja-JP" altLang="en-US">
                    <a:solidFill>
                      <a:srgbClr val="C00000"/>
                    </a:solidFill>
                  </a:rPr>
                  <a:t>周波数伝達関数</a:t>
                </a:r>
              </a:p>
            </p:txBody>
          </p:sp>
          <p:sp>
            <p:nvSpPr>
              <p:cNvPr id="25623" name="Rectangle 9"/>
              <p:cNvSpPr>
                <a:spLocks noChangeArrowheads="1"/>
              </p:cNvSpPr>
              <p:nvPr/>
            </p:nvSpPr>
            <p:spPr bwMode="auto">
              <a:xfrm>
                <a:off x="2540" y="3316"/>
                <a:ext cx="2565" cy="77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grpSp>
          <p:nvGrpSpPr>
            <p:cNvPr id="25611" name="Group 10"/>
            <p:cNvGrpSpPr>
              <a:grpSpLocks/>
            </p:cNvGrpSpPr>
            <p:nvPr/>
          </p:nvGrpSpPr>
          <p:grpSpPr bwMode="auto">
            <a:xfrm>
              <a:off x="195" y="721"/>
              <a:ext cx="5378" cy="2727"/>
              <a:chOff x="195" y="721"/>
              <a:chExt cx="5378" cy="2727"/>
            </a:xfrm>
          </p:grpSpPr>
          <p:sp>
            <p:nvSpPr>
              <p:cNvPr id="25612" name="Text Box 11"/>
              <p:cNvSpPr txBox="1">
                <a:spLocks noChangeArrowheads="1"/>
              </p:cNvSpPr>
              <p:nvPr/>
            </p:nvSpPr>
            <p:spPr bwMode="auto">
              <a:xfrm>
                <a:off x="1917" y="721"/>
                <a:ext cx="16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r>
                  <a:rPr lang="ja-JP" altLang="en-US" sz="2800">
                    <a:solidFill>
                      <a:schemeClr val="accent2"/>
                    </a:solidFill>
                  </a:rPr>
                  <a:t>周波数伝達関数</a:t>
                </a:r>
              </a:p>
            </p:txBody>
          </p:sp>
          <p:sp>
            <p:nvSpPr>
              <p:cNvPr id="25613" name="Text Box 12"/>
              <p:cNvSpPr txBox="1">
                <a:spLocks noChangeArrowheads="1"/>
              </p:cNvSpPr>
              <p:nvPr/>
            </p:nvSpPr>
            <p:spPr bwMode="auto">
              <a:xfrm>
                <a:off x="875" y="1112"/>
                <a:ext cx="4042" cy="28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☆</a:t>
                </a:r>
                <a:r>
                  <a:rPr lang="ja-JP" altLang="en-US"/>
                  <a:t>余弦波</a:t>
                </a:r>
                <a:r>
                  <a:rPr lang="en-US" altLang="ja-JP"/>
                  <a:t>(cos)</a:t>
                </a:r>
                <a:r>
                  <a:rPr lang="ja-JP" altLang="en-US"/>
                  <a:t>に対する応答も余弦波</a:t>
                </a:r>
                <a:r>
                  <a:rPr lang="en-US" altLang="ja-JP"/>
                  <a:t>(cos)</a:t>
                </a:r>
                <a:r>
                  <a:rPr lang="ja-JP" altLang="en-US"/>
                  <a:t>に☆</a:t>
                </a:r>
              </a:p>
            </p:txBody>
          </p:sp>
          <p:sp>
            <p:nvSpPr>
              <p:cNvPr id="25614" name="Rectangle 13"/>
              <p:cNvSpPr>
                <a:spLocks noChangeArrowheads="1"/>
              </p:cNvSpPr>
              <p:nvPr/>
            </p:nvSpPr>
            <p:spPr bwMode="auto">
              <a:xfrm>
                <a:off x="1903" y="1526"/>
                <a:ext cx="986" cy="40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615" name="Text Box 14"/>
              <p:cNvSpPr txBox="1">
                <a:spLocks noChangeArrowheads="1"/>
              </p:cNvSpPr>
              <p:nvPr/>
            </p:nvSpPr>
            <p:spPr bwMode="auto">
              <a:xfrm>
                <a:off x="1950" y="1583"/>
                <a:ext cx="8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制御対象</a:t>
                </a:r>
              </a:p>
            </p:txBody>
          </p:sp>
          <p:sp>
            <p:nvSpPr>
              <p:cNvPr id="25616" name="Line 15"/>
              <p:cNvSpPr>
                <a:spLocks noChangeShapeType="1"/>
              </p:cNvSpPr>
              <p:nvPr/>
            </p:nvSpPr>
            <p:spPr bwMode="auto">
              <a:xfrm>
                <a:off x="1554" y="1727"/>
                <a:ext cx="3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17" name="Line 16"/>
              <p:cNvSpPr>
                <a:spLocks noChangeShapeType="1"/>
              </p:cNvSpPr>
              <p:nvPr/>
            </p:nvSpPr>
            <p:spPr bwMode="auto">
              <a:xfrm>
                <a:off x="2898" y="1727"/>
                <a:ext cx="3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aphicFrame>
            <p:nvGraphicFramePr>
              <p:cNvPr id="25618" name="Object 17"/>
              <p:cNvGraphicFramePr>
                <a:graphicFrameLocks noChangeAspect="1"/>
              </p:cNvGraphicFramePr>
              <p:nvPr/>
            </p:nvGraphicFramePr>
            <p:xfrm>
              <a:off x="466" y="1589"/>
              <a:ext cx="10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600200" imgH="342900" progId="Equation.DSMT4">
                      <p:embed/>
                    </p:oleObj>
                  </mc:Choice>
                  <mc:Fallback>
                    <p:oleObj name="Equation" r:id="rId5" imgW="1600200" imgH="34290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" y="1589"/>
                            <a:ext cx="1008" cy="216"/>
                          </a:xfrm>
                          <a:prstGeom prst="rect">
                            <a:avLst/>
                          </a:prstGeom>
                          <a:solidFill>
                            <a:srgbClr val="D6ECEE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9" name="Object 18"/>
              <p:cNvGraphicFramePr>
                <a:graphicFrameLocks noChangeAspect="1"/>
              </p:cNvGraphicFramePr>
              <p:nvPr/>
            </p:nvGraphicFramePr>
            <p:xfrm>
              <a:off x="3303" y="1597"/>
              <a:ext cx="208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3314700" imgH="342900" progId="Equation.DSMT4">
                      <p:embed/>
                    </p:oleObj>
                  </mc:Choice>
                  <mc:Fallback>
                    <p:oleObj name="Equation" r:id="rId7" imgW="3314700" imgH="3429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3" y="1597"/>
                            <a:ext cx="2088" cy="216"/>
                          </a:xfrm>
                          <a:prstGeom prst="rect">
                            <a:avLst/>
                          </a:prstGeom>
                          <a:solidFill>
                            <a:srgbClr val="D6ECEE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20" name="Text Box 19"/>
              <p:cNvSpPr txBox="1">
                <a:spLocks noChangeArrowheads="1"/>
              </p:cNvSpPr>
              <p:nvPr/>
            </p:nvSpPr>
            <p:spPr bwMode="auto">
              <a:xfrm rot="-1817096">
                <a:off x="340" y="1028"/>
                <a:ext cx="1124" cy="231"/>
              </a:xfrm>
              <a:prstGeom prst="rect">
                <a:avLst/>
              </a:prstGeom>
              <a:solidFill>
                <a:srgbClr val="CCFF99">
                  <a:alpha val="6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HG丸ｺﾞｼｯｸM-PRO" charset="-128"/>
                  </a:defRPr>
                </a:lvl9pPr>
              </a:lstStyle>
              <a:p>
                <a:pPr eaLnBrk="1" hangingPunct="1"/>
                <a:r>
                  <a:rPr lang="ja-JP" altLang="en-US" sz="1800"/>
                  <a:t>安定な制御対象</a:t>
                </a:r>
              </a:p>
            </p:txBody>
          </p:sp>
          <p:sp>
            <p:nvSpPr>
              <p:cNvPr id="25621" name="Freeform 20"/>
              <p:cNvSpPr>
                <a:spLocks/>
              </p:cNvSpPr>
              <p:nvPr/>
            </p:nvSpPr>
            <p:spPr bwMode="auto">
              <a:xfrm>
                <a:off x="195" y="892"/>
                <a:ext cx="5378" cy="2556"/>
              </a:xfrm>
              <a:custGeom>
                <a:avLst/>
                <a:gdLst>
                  <a:gd name="T0" fmla="*/ 1679 w 5378"/>
                  <a:gd name="T1" fmla="*/ 25 h 2556"/>
                  <a:gd name="T2" fmla="*/ 0 w 5378"/>
                  <a:gd name="T3" fmla="*/ 25 h 2556"/>
                  <a:gd name="T4" fmla="*/ 0 w 5378"/>
                  <a:gd name="T5" fmla="*/ 2556 h 2556"/>
                  <a:gd name="T6" fmla="*/ 5378 w 5378"/>
                  <a:gd name="T7" fmla="*/ 2556 h 2556"/>
                  <a:gd name="T8" fmla="*/ 5378 w 5378"/>
                  <a:gd name="T9" fmla="*/ 0 h 2556"/>
                  <a:gd name="T10" fmla="*/ 3407 w 5378"/>
                  <a:gd name="T11" fmla="*/ 0 h 2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8"/>
                  <a:gd name="T19" fmla="*/ 0 h 2556"/>
                  <a:gd name="T20" fmla="*/ 5378 w 5378"/>
                  <a:gd name="T21" fmla="*/ 2556 h 25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8" h="2556">
                    <a:moveTo>
                      <a:pt x="1679" y="25"/>
                    </a:moveTo>
                    <a:lnTo>
                      <a:pt x="0" y="25"/>
                    </a:lnTo>
                    <a:lnTo>
                      <a:pt x="0" y="2556"/>
                    </a:lnTo>
                    <a:lnTo>
                      <a:pt x="5378" y="2556"/>
                    </a:lnTo>
                    <a:lnTo>
                      <a:pt x="5378" y="0"/>
                    </a:lnTo>
                    <a:lnTo>
                      <a:pt x="340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3488" y="5351463"/>
            <a:ext cx="3841750" cy="996950"/>
            <a:chOff x="2377" y="3371"/>
            <a:chExt cx="2420" cy="628"/>
          </a:xfrm>
        </p:grpSpPr>
        <p:sp>
          <p:nvSpPr>
            <p:cNvPr id="25603" name="Text Box 22"/>
            <p:cNvSpPr txBox="1">
              <a:spLocks noChangeArrowheads="1"/>
            </p:cNvSpPr>
            <p:nvPr/>
          </p:nvSpPr>
          <p:spPr bwMode="auto">
            <a:xfrm>
              <a:off x="2377" y="3634"/>
              <a:ext cx="24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3200">
                  <a:solidFill>
                    <a:srgbClr val="C00000"/>
                  </a:solidFill>
                </a:rPr>
                <a:t>図で表現するといい</a:t>
              </a:r>
            </a:p>
          </p:txBody>
        </p:sp>
        <p:sp>
          <p:nvSpPr>
            <p:cNvPr id="25604" name="AutoShape 23"/>
            <p:cNvSpPr>
              <a:spLocks noChangeArrowheads="1"/>
            </p:cNvSpPr>
            <p:nvPr/>
          </p:nvSpPr>
          <p:spPr bwMode="auto">
            <a:xfrm rot="5400000">
              <a:off x="3488" y="3342"/>
              <a:ext cx="260" cy="317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415925" y="3379788"/>
          <a:ext cx="31527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406400" progId="Equation.DSMT4">
                  <p:embed/>
                </p:oleObj>
              </mc:Choice>
              <mc:Fallback>
                <p:oleObj name="Equation" r:id="rId3" imgW="23876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379788"/>
                        <a:ext cx="3152775" cy="53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55800" y="2404330"/>
            <a:ext cx="4754563" cy="779462"/>
            <a:chOff x="1248" y="1529"/>
            <a:chExt cx="2995" cy="491"/>
          </a:xfrm>
        </p:grpSpPr>
        <p:sp>
          <p:nvSpPr>
            <p:cNvPr id="27661" name="Text Box 6"/>
            <p:cNvSpPr txBox="1">
              <a:spLocks noChangeArrowheads="1"/>
            </p:cNvSpPr>
            <p:nvPr/>
          </p:nvSpPr>
          <p:spPr bwMode="auto">
            <a:xfrm>
              <a:off x="1248" y="1529"/>
              <a:ext cx="29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見方１：データ</a:t>
              </a:r>
              <a:r>
                <a:rPr lang="en-US" altLang="ja-JP" i="1" dirty="0">
                  <a:latin typeface="Times New Roman" charset="0"/>
                </a:rPr>
                <a:t>A</a:t>
              </a:r>
              <a:r>
                <a:rPr lang="en-US" altLang="ja-JP" dirty="0"/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，データ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ja-JP" dirty="0"/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dirty="0"/>
                <a:t>)</a:t>
              </a:r>
              <a:endParaRPr lang="ja-JP" altLang="en-US"/>
            </a:p>
          </p:txBody>
        </p:sp>
        <p:sp>
          <p:nvSpPr>
            <p:cNvPr id="27662" name="AutoShape 8"/>
            <p:cNvSpPr>
              <a:spLocks noChangeArrowheads="1"/>
            </p:cNvSpPr>
            <p:nvPr/>
          </p:nvSpPr>
          <p:spPr bwMode="auto">
            <a:xfrm rot="-1909054">
              <a:off x="1306" y="1858"/>
              <a:ext cx="341" cy="162"/>
            </a:xfrm>
            <a:prstGeom prst="homePlate">
              <a:avLst>
                <a:gd name="adj" fmla="val 526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55800" y="4144965"/>
            <a:ext cx="5392738" cy="855663"/>
            <a:chOff x="1232" y="2611"/>
            <a:chExt cx="3397" cy="539"/>
          </a:xfrm>
        </p:grpSpPr>
        <p:sp>
          <p:nvSpPr>
            <p:cNvPr id="27659" name="Text Box 7"/>
            <p:cNvSpPr txBox="1">
              <a:spLocks noChangeArrowheads="1"/>
            </p:cNvSpPr>
            <p:nvPr/>
          </p:nvSpPr>
          <p:spPr bwMode="auto">
            <a:xfrm>
              <a:off x="1232" y="2859"/>
              <a:ext cx="33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見方２：長さ</a:t>
              </a:r>
              <a:r>
                <a:rPr lang="en-US" altLang="ja-JP" i="1" dirty="0">
                  <a:latin typeface="Times New Roman" charset="0"/>
                </a:rPr>
                <a:t>A</a:t>
              </a:r>
              <a:r>
                <a:rPr lang="en-US" altLang="ja-JP" dirty="0"/>
                <a:t>(</a:t>
              </a:r>
              <a:r>
                <a:rPr lang="en-US" altLang="ja-JP" dirty="0" err="1"/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，偏角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ja-JP" dirty="0"/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の複素数</a:t>
              </a:r>
              <a:endParaRPr lang="en-US" altLang="ja-JP" dirty="0"/>
            </a:p>
          </p:txBody>
        </p:sp>
        <p:sp>
          <p:nvSpPr>
            <p:cNvPr id="27660" name="AutoShape 9"/>
            <p:cNvSpPr>
              <a:spLocks noChangeArrowheads="1"/>
            </p:cNvSpPr>
            <p:nvPr/>
          </p:nvSpPr>
          <p:spPr bwMode="auto">
            <a:xfrm rot="2553575" flipV="1">
              <a:off x="1232" y="2611"/>
              <a:ext cx="341" cy="162"/>
            </a:xfrm>
            <a:prstGeom prst="homePlate">
              <a:avLst>
                <a:gd name="adj" fmla="val 526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16589" y="1454150"/>
            <a:ext cx="1979613" cy="849313"/>
            <a:chOff x="3601" y="916"/>
            <a:chExt cx="1247" cy="535"/>
          </a:xfrm>
        </p:grpSpPr>
        <p:sp>
          <p:nvSpPr>
            <p:cNvPr id="27657" name="Text Box 10"/>
            <p:cNvSpPr txBox="1">
              <a:spLocks noChangeArrowheads="1"/>
            </p:cNvSpPr>
            <p:nvPr/>
          </p:nvSpPr>
          <p:spPr bwMode="auto">
            <a:xfrm>
              <a:off x="3601" y="916"/>
              <a:ext cx="1247" cy="33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800"/>
                <a:t>ボード線図</a:t>
              </a:r>
            </a:p>
          </p:txBody>
        </p:sp>
        <p:sp>
          <p:nvSpPr>
            <p:cNvPr id="27658" name="AutoShape 11"/>
            <p:cNvSpPr>
              <a:spLocks noChangeArrowheads="1"/>
            </p:cNvSpPr>
            <p:nvPr/>
          </p:nvSpPr>
          <p:spPr bwMode="auto">
            <a:xfrm rot="-1909054">
              <a:off x="3837" y="1289"/>
              <a:ext cx="341" cy="162"/>
            </a:xfrm>
            <a:prstGeom prst="homePlate">
              <a:avLst>
                <a:gd name="adj" fmla="val 526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767389" y="5173666"/>
            <a:ext cx="2338388" cy="965200"/>
            <a:chOff x="3633" y="3259"/>
            <a:chExt cx="1473" cy="608"/>
          </a:xfrm>
        </p:grpSpPr>
        <p:sp>
          <p:nvSpPr>
            <p:cNvPr id="27655" name="AutoShape 12"/>
            <p:cNvSpPr>
              <a:spLocks noChangeArrowheads="1"/>
            </p:cNvSpPr>
            <p:nvPr/>
          </p:nvSpPr>
          <p:spPr bwMode="auto">
            <a:xfrm rot="2553575" flipV="1">
              <a:off x="3762" y="3259"/>
              <a:ext cx="341" cy="162"/>
            </a:xfrm>
            <a:prstGeom prst="homePlate">
              <a:avLst>
                <a:gd name="adj" fmla="val 526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3633" y="3537"/>
              <a:ext cx="1473" cy="33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800"/>
                <a:t>ベクトル軌跡</a:t>
              </a:r>
            </a:p>
          </p:txBody>
        </p:sp>
      </p:grpSp>
      <p:sp>
        <p:nvSpPr>
          <p:cNvPr id="27654" name="Rectangle 18"/>
          <p:cNvSpPr>
            <a:spLocks noChangeArrowheads="1"/>
          </p:cNvSpPr>
          <p:nvPr/>
        </p:nvSpPr>
        <p:spPr bwMode="auto">
          <a:xfrm>
            <a:off x="2295525" y="442913"/>
            <a:ext cx="445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kumimoji="0" lang="ja-JP" altLang="en-US" sz="2800">
                <a:solidFill>
                  <a:srgbClr val="C00000"/>
                </a:solidFill>
              </a:rPr>
              <a:t>周波数伝達関数の図的表現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>
            <a:spLocks noChangeArrowheads="1"/>
          </p:cNvSpPr>
          <p:nvPr/>
        </p:nvSpPr>
        <p:spPr bwMode="auto">
          <a:xfrm>
            <a:off x="148327" y="1086792"/>
            <a:ext cx="7434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C00000"/>
                </a:solidFill>
              </a:rPr>
              <a:t>☆</a:t>
            </a:r>
            <a:r>
              <a:rPr lang="ja-JP" altLang="en-US">
                <a:solidFill>
                  <a:srgbClr val="C00000"/>
                </a:solidFill>
              </a:rPr>
              <a:t>ボード線図</a:t>
            </a:r>
            <a:r>
              <a:rPr lang="ja-JP" altLang="en-US" sz="1800">
                <a:solidFill>
                  <a:srgbClr val="C00000"/>
                </a:solidFill>
              </a:rPr>
              <a:t>（ </a:t>
            </a:r>
            <a:r>
              <a:rPr lang="en-US" altLang="ja-JP" sz="1800" dirty="0">
                <a:solidFill>
                  <a:srgbClr val="C00000"/>
                </a:solidFill>
              </a:rPr>
              <a:t>1930</a:t>
            </a:r>
            <a:r>
              <a:rPr lang="ja-JP" altLang="en-US" sz="1800">
                <a:solidFill>
                  <a:srgbClr val="C00000"/>
                </a:solidFill>
              </a:rPr>
              <a:t>年代に</a:t>
            </a:r>
            <a:r>
              <a:rPr lang="en-US" altLang="ja-JP" sz="1800" dirty="0">
                <a:solidFill>
                  <a:srgbClr val="C00000"/>
                </a:solidFill>
              </a:rPr>
              <a:t>Hendrik Wade Bode(Bell</a:t>
            </a:r>
            <a:r>
              <a:rPr lang="ja-JP" altLang="en-US" sz="1800">
                <a:solidFill>
                  <a:srgbClr val="C00000"/>
                </a:solidFill>
              </a:rPr>
              <a:t>研</a:t>
            </a:r>
            <a:r>
              <a:rPr lang="en-US" altLang="ja-JP" sz="1800" dirty="0">
                <a:solidFill>
                  <a:srgbClr val="C00000"/>
                </a:solidFill>
              </a:rPr>
              <a:t>)</a:t>
            </a:r>
            <a:r>
              <a:rPr lang="ja-JP" altLang="en-US" sz="1800">
                <a:solidFill>
                  <a:srgbClr val="C00000"/>
                </a:solidFill>
              </a:rPr>
              <a:t>が考案）</a:t>
            </a:r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712788" y="1743075"/>
          <a:ext cx="31527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406400" progId="Equation.DSMT4">
                  <p:embed/>
                </p:oleObj>
              </mc:Choice>
              <mc:Fallback>
                <p:oleObj name="Equation" r:id="rId3" imgW="23876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743075"/>
                        <a:ext cx="31527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158875" y="3694113"/>
            <a:ext cx="73805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i="1" dirty="0">
                <a:latin typeface="Times New Roman" charset="0"/>
              </a:rPr>
              <a:t>A</a:t>
            </a:r>
            <a:r>
              <a:rPr lang="en-US" altLang="ja-JP" dirty="0"/>
              <a:t>(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)</a:t>
            </a:r>
            <a:r>
              <a:rPr lang="ja-JP" altLang="en-US"/>
              <a:t>：ゲイン曲線</a:t>
            </a:r>
          </a:p>
          <a:p>
            <a:pPr eaLnBrk="1" hangingPunct="1"/>
            <a:r>
              <a:rPr lang="ja-JP" altLang="en-US"/>
              <a:t>　　　　横軸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/>
              <a:t>（対数メモリ）（</a:t>
            </a:r>
            <a:r>
              <a:rPr lang="en-US" altLang="ja-JP" dirty="0">
                <a:latin typeface="Times New Roman" charset="0"/>
              </a:rPr>
              <a:t>log</a:t>
            </a:r>
            <a:r>
              <a:rPr lang="en-US" altLang="ja-JP" sz="1400" dirty="0">
                <a:latin typeface="Times New Roman" charset="0"/>
              </a:rPr>
              <a:t>10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ja-JP" altLang="en-US"/>
          </a:p>
          <a:p>
            <a:pPr eaLnBrk="1" hangingPunct="1"/>
            <a:r>
              <a:rPr lang="ja-JP" altLang="en-US"/>
              <a:t>　　　　縦軸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dirty="0"/>
              <a:t>(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)</a:t>
            </a:r>
            <a:r>
              <a:rPr lang="ja-JP" altLang="en-US"/>
              <a:t>（単位は</a:t>
            </a:r>
            <a:r>
              <a:rPr lang="en-US" altLang="ja-JP" dirty="0"/>
              <a:t>[dB]</a:t>
            </a:r>
            <a:r>
              <a:rPr lang="ja-JP" altLang="en-US"/>
              <a:t>）（</a:t>
            </a:r>
            <a:r>
              <a:rPr lang="en-US" altLang="ja-JP" dirty="0">
                <a:latin typeface="Times New Roman" charset="0"/>
              </a:rPr>
              <a:t>20log</a:t>
            </a:r>
            <a:r>
              <a:rPr lang="en-US" altLang="ja-JP" sz="1400" dirty="0">
                <a:latin typeface="Times New Roman" charset="0"/>
              </a:rPr>
              <a:t>10</a:t>
            </a:r>
            <a:r>
              <a:rPr lang="en-US" altLang="ja-JP" i="1" dirty="0">
                <a:latin typeface="Times New Roman" charset="0"/>
              </a:rPr>
              <a:t>A</a:t>
            </a:r>
            <a:r>
              <a:rPr lang="en-US" altLang="ja-JP" dirty="0"/>
              <a:t>(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)[dB]</a:t>
            </a:r>
            <a:r>
              <a:rPr lang="ja-JP" altLang="en-US"/>
              <a:t>）</a:t>
            </a:r>
          </a:p>
          <a:p>
            <a:pPr eaLnBrk="1" hangingPunct="1"/>
            <a:endParaRPr lang="ja-JP" altLang="en-US"/>
          </a:p>
          <a:p>
            <a:pPr eaLnBrk="1" hangingPunct="1"/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dirty="0"/>
              <a:t>(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)</a:t>
            </a:r>
            <a:r>
              <a:rPr lang="ja-JP" altLang="en-US"/>
              <a:t>：位相曲線</a:t>
            </a:r>
          </a:p>
          <a:p>
            <a:pPr eaLnBrk="1" hangingPunct="1"/>
            <a:r>
              <a:rPr lang="ja-JP" altLang="en-US"/>
              <a:t>　　　　横軸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 </a:t>
            </a:r>
            <a:r>
              <a:rPr lang="ja-JP" altLang="en-US"/>
              <a:t>（対数メモリ） （</a:t>
            </a:r>
            <a:r>
              <a:rPr lang="en-US" altLang="ja-JP" dirty="0">
                <a:latin typeface="Times New Roman" charset="0"/>
              </a:rPr>
              <a:t>log</a:t>
            </a:r>
            <a:r>
              <a:rPr lang="en-US" altLang="ja-JP" sz="1400" dirty="0">
                <a:latin typeface="Times New Roman" charset="0"/>
              </a:rPr>
              <a:t>10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ja-JP" altLang="en-US"/>
          </a:p>
          <a:p>
            <a:pPr eaLnBrk="1" hangingPunct="1"/>
            <a:r>
              <a:rPr lang="ja-JP" altLang="en-US"/>
              <a:t>　　　　縦軸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ja-JP" dirty="0"/>
              <a:t>(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)</a:t>
            </a:r>
            <a:r>
              <a:rPr lang="ja-JP" altLang="en-US"/>
              <a:t>（単位は</a:t>
            </a:r>
            <a:r>
              <a:rPr lang="en-US" altLang="ja-JP" dirty="0"/>
              <a:t>[°]</a:t>
            </a:r>
            <a:r>
              <a:rPr lang="ja-JP" altLang="en-US"/>
              <a:t>）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93838" y="2098675"/>
            <a:ext cx="6516687" cy="1133475"/>
            <a:chOff x="941" y="1322"/>
            <a:chExt cx="4105" cy="714"/>
          </a:xfrm>
        </p:grpSpPr>
        <p:sp>
          <p:nvSpPr>
            <p:cNvPr id="33798" name="Text Box 7"/>
            <p:cNvSpPr txBox="1">
              <a:spLocks noChangeArrowheads="1"/>
            </p:cNvSpPr>
            <p:nvPr/>
          </p:nvSpPr>
          <p:spPr bwMode="auto">
            <a:xfrm>
              <a:off x="1061" y="1448"/>
              <a:ext cx="389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i="1" dirty="0">
                  <a:latin typeface="Times New Roman" charset="0"/>
                </a:rPr>
                <a:t>A</a:t>
              </a:r>
              <a:r>
                <a:rPr lang="en-US" altLang="ja-JP" dirty="0"/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，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ja-JP" dirty="0"/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を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ja-JP" altLang="en-US"/>
                <a:t>の関数として，それぞれ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ja-JP" altLang="en-US"/>
                <a:t>に対するグラフを描く．</a:t>
              </a:r>
            </a:p>
          </p:txBody>
        </p:sp>
        <p:sp>
          <p:nvSpPr>
            <p:cNvPr id="33799" name="Freeform 9"/>
            <p:cNvSpPr>
              <a:spLocks/>
            </p:cNvSpPr>
            <p:nvPr/>
          </p:nvSpPr>
          <p:spPr bwMode="auto">
            <a:xfrm>
              <a:off x="941" y="1322"/>
              <a:ext cx="4105" cy="714"/>
            </a:xfrm>
            <a:custGeom>
              <a:avLst/>
              <a:gdLst>
                <a:gd name="T0" fmla="*/ 0 w 4105"/>
                <a:gd name="T1" fmla="*/ 195 h 714"/>
                <a:gd name="T2" fmla="*/ 0 w 4105"/>
                <a:gd name="T3" fmla="*/ 714 h 714"/>
                <a:gd name="T4" fmla="*/ 4105 w 4105"/>
                <a:gd name="T5" fmla="*/ 714 h 714"/>
                <a:gd name="T6" fmla="*/ 4105 w 4105"/>
                <a:gd name="T7" fmla="*/ 0 h 714"/>
                <a:gd name="T8" fmla="*/ 1606 w 4105"/>
                <a:gd name="T9" fmla="*/ 0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5"/>
                <a:gd name="T16" fmla="*/ 0 h 714"/>
                <a:gd name="T17" fmla="*/ 4105 w 4105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5" h="714">
                  <a:moveTo>
                    <a:pt x="0" y="195"/>
                  </a:moveTo>
                  <a:lnTo>
                    <a:pt x="0" y="714"/>
                  </a:lnTo>
                  <a:lnTo>
                    <a:pt x="4105" y="714"/>
                  </a:lnTo>
                  <a:lnTo>
                    <a:pt x="4105" y="0"/>
                  </a:lnTo>
                  <a:lnTo>
                    <a:pt x="160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2295525" y="442913"/>
            <a:ext cx="445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kumimoji="0" lang="ja-JP" altLang="en-US" sz="2800">
                <a:solidFill>
                  <a:srgbClr val="C00000"/>
                </a:solidFill>
              </a:rPr>
              <a:t>周波数伝達関数の図的表現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AFEE5E-ED96-0D43-8E30-5CF95F23E1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CF2F85C-B5B4-F34F-AA7A-727EFA6E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415" y="357864"/>
            <a:ext cx="3969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/>
              <a:t>なぜ対数，なぜ</a:t>
            </a:r>
            <a:r>
              <a:rPr lang="en-US" altLang="ja-JP" sz="3200" dirty="0"/>
              <a:t>dB</a:t>
            </a:r>
            <a:r>
              <a:rPr lang="ja-JP" altLang="en-US" sz="3200"/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59BC1B-4691-8B4A-87EF-C3FA82B89895}"/>
              </a:ext>
            </a:extLst>
          </p:cNvPr>
          <p:cNvSpPr txBox="1"/>
          <p:nvPr/>
        </p:nvSpPr>
        <p:spPr>
          <a:xfrm>
            <a:off x="340204" y="3578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ミニ知識：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A6F1B1-3C3A-8A48-8A6E-7FCC6C6FE3BB}"/>
              </a:ext>
            </a:extLst>
          </p:cNvPr>
          <p:cNvSpPr txBox="1"/>
          <p:nvPr/>
        </p:nvSpPr>
        <p:spPr>
          <a:xfrm>
            <a:off x="246184" y="2477478"/>
            <a:ext cx="587372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</a:t>
            </a:r>
            <a:r>
              <a:rPr kumimoji="1" lang="ja-JP" altLang="en-US"/>
              <a:t>１：ボード線図の横軸はなぜ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ja-JP" altLang="en-US"/>
              <a:t>の</a:t>
            </a:r>
            <a:r>
              <a:rPr kumimoji="1" lang="ja-JP" altLang="en-US">
                <a:solidFill>
                  <a:srgbClr val="C00000"/>
                </a:solidFill>
              </a:rPr>
              <a:t>対数</a:t>
            </a:r>
            <a:r>
              <a:rPr kumimoji="1" lang="ja-JP" altLang="en-US"/>
              <a:t>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2E7786-B99F-284C-9650-95B474CE7CC0}"/>
              </a:ext>
            </a:extLst>
          </p:cNvPr>
          <p:cNvSpPr txBox="1"/>
          <p:nvPr/>
        </p:nvSpPr>
        <p:spPr>
          <a:xfrm>
            <a:off x="246182" y="3151611"/>
            <a:ext cx="8589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/>
              <a:t>電話は人間の音声を扱います．そして，人間が感じることができる音（可聴音）の周波数帯域は，およそ </a:t>
            </a:r>
            <a:r>
              <a:rPr lang="en-US" altLang="ja-JP" sz="2000" dirty="0"/>
              <a:t>20 Hz 〜 20 kHz </a:t>
            </a:r>
            <a:r>
              <a:rPr lang="ja-JP" altLang="en-US" sz="2000"/>
              <a:t>でありで，最も低音と最も高音との比は</a:t>
            </a:r>
            <a:r>
              <a:rPr lang="en-US" altLang="ja-JP" sz="2000" dirty="0"/>
              <a:t>10</a:t>
            </a:r>
            <a:r>
              <a:rPr lang="en-US" altLang="ja-JP" sz="2000" baseline="30000" dirty="0"/>
              <a:t>4</a:t>
            </a:r>
            <a:r>
              <a:rPr lang="ja-JP" altLang="en-US" sz="2000"/>
              <a:t>にもなります．</a:t>
            </a:r>
            <a:endParaRPr lang="en-US" altLang="ja-JP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32BCC1-DAB2-7840-9AFB-79EED4C81660}"/>
              </a:ext>
            </a:extLst>
          </p:cNvPr>
          <p:cNvSpPr txBox="1"/>
          <p:nvPr/>
        </p:nvSpPr>
        <p:spPr>
          <a:xfrm>
            <a:off x="246183" y="4294314"/>
            <a:ext cx="858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10000</a:t>
            </a:r>
            <a:r>
              <a:rPr kumimoji="1" lang="ja-JP" altLang="en-US" sz="2000"/>
              <a:t>倍もの広い範囲に及ぶ現象を全体にコンパクトに扱い</a:t>
            </a:r>
            <a:r>
              <a:rPr lang="ja-JP" altLang="en-US" sz="2000"/>
              <a:t>たいとき，対数目盛が用いられます．</a:t>
            </a:r>
            <a:endParaRPr kumimoji="1" lang="ja-JP" altLang="en-US" sz="2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719E18-AFDF-5E40-8CC8-5222B70BDB7E}"/>
              </a:ext>
            </a:extLst>
          </p:cNvPr>
          <p:cNvSpPr txBox="1"/>
          <p:nvPr/>
        </p:nvSpPr>
        <p:spPr>
          <a:xfrm>
            <a:off x="246183" y="5256280"/>
            <a:ext cx="848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が１０倍，１００倍となった場合，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を使うと，それぞれ１，２となります．すなわち，何桁大きくなったかを表します．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39A7F7-32A0-DA4B-AD49-ACBEB6026FA3}"/>
              </a:ext>
            </a:extLst>
          </p:cNvPr>
          <p:cNvSpPr txBox="1"/>
          <p:nvPr/>
        </p:nvSpPr>
        <p:spPr>
          <a:xfrm>
            <a:off x="246184" y="1130791"/>
            <a:ext cx="7284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このあたりの話し（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という目盛り</a:t>
            </a:r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という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単位</a:t>
            </a:r>
            <a:r>
              <a:rPr lang="ja-JP" altLang="en-US"/>
              <a:t>）は，もともと，電話の技術開発の過程で</a:t>
            </a:r>
            <a:r>
              <a:rPr kumimoji="1" lang="ja-JP" altLang="en-US"/>
              <a:t>生ま</a:t>
            </a:r>
            <a:endParaRPr kumimoji="1" lang="en-US" altLang="ja-JP" dirty="0"/>
          </a:p>
          <a:p>
            <a:r>
              <a:rPr kumimoji="1" lang="ja-JP" altLang="en-US"/>
              <a:t>れたものです．</a:t>
            </a:r>
          </a:p>
        </p:txBody>
      </p:sp>
    </p:spTree>
    <p:extLst>
      <p:ext uri="{BB962C8B-B14F-4D97-AF65-F5344CB8AC3E}">
        <p14:creationId xmlns:p14="http://schemas.microsoft.com/office/powerpoint/2010/main" val="50691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AFEE5E-ED96-0D43-8E30-5CF95F23E1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CF2F85C-B5B4-F34F-AA7A-727EFA6E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415" y="357864"/>
            <a:ext cx="3969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/>
              <a:t>なぜ対数，なぜ</a:t>
            </a:r>
            <a:r>
              <a:rPr lang="en-US" altLang="ja-JP" sz="3200" dirty="0"/>
              <a:t>dB</a:t>
            </a:r>
            <a:r>
              <a:rPr lang="ja-JP" altLang="en-US" sz="3200"/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59BC1B-4691-8B4A-87EF-C3FA82B89895}"/>
              </a:ext>
            </a:extLst>
          </p:cNvPr>
          <p:cNvSpPr txBox="1"/>
          <p:nvPr/>
        </p:nvSpPr>
        <p:spPr>
          <a:xfrm>
            <a:off x="340204" y="3578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ミニ知識：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A6F1B1-3C3A-8A48-8A6E-7FCC6C6FE3BB}"/>
              </a:ext>
            </a:extLst>
          </p:cNvPr>
          <p:cNvSpPr txBox="1"/>
          <p:nvPr/>
        </p:nvSpPr>
        <p:spPr>
          <a:xfrm>
            <a:off x="246184" y="2477478"/>
            <a:ext cx="745107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</a:t>
            </a:r>
            <a:r>
              <a:rPr kumimoji="1" lang="ja-JP" altLang="en-US"/>
              <a:t>２：ゲイン線図の縦軸</a:t>
            </a:r>
            <a:r>
              <a:rPr lang="ja-JP" altLang="en-US"/>
              <a:t>の単位</a:t>
            </a:r>
            <a:r>
              <a:rPr kumimoji="1" lang="ja-JP" altLang="en-US"/>
              <a:t>はなぜデシベル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1" lang="ja-JP" altLang="en-US"/>
              <a:t>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06BDC-E5C9-CE45-A9D2-6AA2D704E747}"/>
              </a:ext>
            </a:extLst>
          </p:cNvPr>
          <p:cNvSpPr txBox="1"/>
          <p:nvPr/>
        </p:nvSpPr>
        <p:spPr>
          <a:xfrm>
            <a:off x="246184" y="1130791"/>
            <a:ext cx="7284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このあたりの話し（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という目盛り</a:t>
            </a:r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という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単位</a:t>
            </a:r>
            <a:r>
              <a:rPr lang="ja-JP" altLang="en-US"/>
              <a:t>）は，もともと，電話の技術開発の過程で</a:t>
            </a:r>
            <a:r>
              <a:rPr kumimoji="1" lang="ja-JP" altLang="en-US"/>
              <a:t>生ま</a:t>
            </a:r>
            <a:endParaRPr kumimoji="1" lang="en-US" altLang="ja-JP" dirty="0"/>
          </a:p>
          <a:p>
            <a:r>
              <a:rPr kumimoji="1" lang="ja-JP" altLang="en-US"/>
              <a:t>れたものです．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EB53053-EA2B-5A45-BD54-80FEFBE138F6}"/>
              </a:ext>
            </a:extLst>
          </p:cNvPr>
          <p:cNvGrpSpPr/>
          <p:nvPr/>
        </p:nvGrpSpPr>
        <p:grpSpPr>
          <a:xfrm>
            <a:off x="246184" y="3169468"/>
            <a:ext cx="8961107" cy="2123658"/>
            <a:chOff x="246184" y="3169468"/>
            <a:chExt cx="8961107" cy="212365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D7633D2-AB53-FB42-A8D4-6D450FAD89A3}"/>
                </a:ext>
              </a:extLst>
            </p:cNvPr>
            <p:cNvSpPr txBox="1"/>
            <p:nvPr/>
          </p:nvSpPr>
          <p:spPr>
            <a:xfrm>
              <a:off x="246184" y="3169468"/>
              <a:ext cx="8961107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/>
                <a:t>電話による音声の伝達具合を評価するためにシステムへの入力と</a:t>
              </a:r>
              <a:r>
                <a:rPr lang="ja-JP" altLang="en-US" sz="2000"/>
                <a:t>出力の大</a:t>
              </a:r>
              <a:endParaRPr lang="en-US" altLang="ja-JP" sz="2000" dirty="0"/>
            </a:p>
            <a:p>
              <a:r>
                <a:rPr lang="ja-JP" altLang="en-US" sz="2000"/>
                <a:t>きさの比を評価しようとしたもので，</a:t>
              </a:r>
              <a:r>
                <a:rPr kumimoji="1" lang="ja-JP" altLang="en-US" sz="2000"/>
                <a:t>もともと電話の発明者と言われてい</a:t>
              </a:r>
              <a:endParaRPr kumimoji="1" lang="en-US" altLang="ja-JP" sz="2000" dirty="0"/>
            </a:p>
            <a:p>
              <a:r>
                <a:rPr kumimoji="1" lang="ja-JP" altLang="en-US" sz="2000"/>
                <a:t>るグラハム・ベルの名前をとっ</a:t>
              </a:r>
              <a:r>
                <a:rPr lang="ja-JP" altLang="en-US" sz="2000"/>
                <a:t>た，ベル</a:t>
              </a:r>
              <a:r>
                <a:rPr lang="en-US" altLang="ja-JP" sz="2000" dirty="0"/>
                <a:t>[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000" dirty="0"/>
                <a:t>]</a:t>
              </a:r>
              <a:r>
                <a:rPr lang="ja-JP" altLang="en-US" sz="2000"/>
                <a:t>という単位が使われていました．</a:t>
              </a:r>
              <a:endParaRPr lang="en-US" altLang="ja-JP" sz="2000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sz="2000"/>
                <a:t>としていました．要するに</a:t>
              </a:r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000"/>
                <a:t>と</a:t>
              </a:r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ja-JP" altLang="en-US" sz="2000"/>
                <a:t>は何桁違うかを表していました</a:t>
              </a:r>
              <a:r>
                <a:rPr lang="ja-JP" altLang="en-US"/>
                <a:t>．</a:t>
              </a:r>
              <a:endParaRPr lang="en-US" altLang="ja-JP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3D67FAB7-8B11-A742-9514-9387CF9F0A62}"/>
                    </a:ext>
                  </a:extLst>
                </p:cNvPr>
                <p:cNvSpPr txBox="1"/>
                <p:nvPr/>
              </p:nvSpPr>
              <p:spPr>
                <a:xfrm>
                  <a:off x="3503517" y="4176181"/>
                  <a:ext cx="1607941" cy="6324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[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3D67FAB7-8B11-A742-9514-9387CF9F0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3517" y="4176181"/>
                  <a:ext cx="1607941" cy="632417"/>
                </a:xfrm>
                <a:prstGeom prst="rect">
                  <a:avLst/>
                </a:prstGeom>
                <a:blipFill>
                  <a:blip r:embed="rId3"/>
                  <a:stretch>
                    <a:fillRect l="-6349" r="-5556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2B47D15-6E97-9A4C-924A-8A23B2427CB6}"/>
              </a:ext>
            </a:extLst>
          </p:cNvPr>
          <p:cNvGrpSpPr/>
          <p:nvPr/>
        </p:nvGrpSpPr>
        <p:grpSpPr>
          <a:xfrm>
            <a:off x="196490" y="5416621"/>
            <a:ext cx="7550465" cy="1061823"/>
            <a:chOff x="196490" y="5416621"/>
            <a:chExt cx="7550465" cy="106182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96D22E4-2D0B-1041-8D7E-FD46DA4860A0}"/>
                </a:ext>
              </a:extLst>
            </p:cNvPr>
            <p:cNvSpPr txBox="1"/>
            <p:nvPr/>
          </p:nvSpPr>
          <p:spPr>
            <a:xfrm>
              <a:off x="196490" y="5416621"/>
              <a:ext cx="7550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/>
                <a:t>この単位を</a:t>
              </a:r>
              <a:r>
                <a:rPr kumimoji="1" lang="en-US" altLang="ja-JP" sz="2000" dirty="0"/>
                <a:t>1/10</a:t>
              </a:r>
              <a:r>
                <a:rPr kumimoji="1" lang="ja-JP" altLang="en-US" sz="2000"/>
                <a:t>にしたもの（デシ）をデシベル</a:t>
              </a:r>
              <a:r>
                <a:rPr kumimoji="1" lang="en-US" altLang="ja-JP" sz="2000" dirty="0"/>
                <a:t>[dB]</a:t>
              </a:r>
              <a:r>
                <a:rPr kumimoji="1" lang="ja-JP" altLang="en-US" sz="2000"/>
                <a:t>としました．</a:t>
              </a:r>
              <a:endParaRPr kumimoji="1" lang="en-US" altLang="ja-JP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D230D7E-A429-704F-B27F-90A61341F849}"/>
                    </a:ext>
                  </a:extLst>
                </p:cNvPr>
                <p:cNvSpPr txBox="1"/>
                <p:nvPr/>
              </p:nvSpPr>
              <p:spPr>
                <a:xfrm>
                  <a:off x="3500122" y="5846027"/>
                  <a:ext cx="2125710" cy="6324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[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𝑑𝐵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D230D7E-A429-704F-B27F-90A61341F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122" y="5846027"/>
                  <a:ext cx="2125710" cy="632417"/>
                </a:xfrm>
                <a:prstGeom prst="rect">
                  <a:avLst/>
                </a:prstGeom>
                <a:blipFill>
                  <a:blip r:embed="rId4"/>
                  <a:stretch>
                    <a:fillRect l="-2994" r="-4192" b="-98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023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AFEE5E-ED96-0D43-8E30-5CF95F23E1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CF2F85C-B5B4-F34F-AA7A-727EFA6E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415" y="357864"/>
            <a:ext cx="3969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/>
              <a:t>なぜ対数，なぜ</a:t>
            </a:r>
            <a:r>
              <a:rPr lang="en-US" altLang="ja-JP" sz="3200" dirty="0"/>
              <a:t>dB</a:t>
            </a:r>
            <a:r>
              <a:rPr lang="ja-JP" altLang="en-US" sz="3200"/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59BC1B-4691-8B4A-87EF-C3FA82B89895}"/>
              </a:ext>
            </a:extLst>
          </p:cNvPr>
          <p:cNvSpPr txBox="1"/>
          <p:nvPr/>
        </p:nvSpPr>
        <p:spPr>
          <a:xfrm>
            <a:off x="340204" y="3578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ミニ知識：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A6F1B1-3C3A-8A48-8A6E-7FCC6C6FE3BB}"/>
              </a:ext>
            </a:extLst>
          </p:cNvPr>
          <p:cNvSpPr txBox="1"/>
          <p:nvPr/>
        </p:nvSpPr>
        <p:spPr>
          <a:xfrm>
            <a:off x="246184" y="2477478"/>
            <a:ext cx="541847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</a:t>
            </a:r>
            <a:r>
              <a:rPr lang="ja-JP" altLang="en-US"/>
              <a:t>３</a:t>
            </a:r>
            <a:r>
              <a:rPr kumimoji="1" lang="ja-JP" altLang="en-US"/>
              <a:t>：ゲイン はなぜ</a:t>
            </a:r>
            <a:r>
              <a:rPr lang="en-US" altLang="ja-JP" dirty="0">
                <a:solidFill>
                  <a:srgbClr val="C00000"/>
                </a:solidFill>
                <a:latin typeface="Times New Roman" charset="0"/>
              </a:rPr>
              <a:t>20</a:t>
            </a:r>
            <a:r>
              <a:rPr lang="en-US" altLang="ja-JP" dirty="0">
                <a:latin typeface="Times New Roman" charset="0"/>
              </a:rPr>
              <a:t>log</a:t>
            </a:r>
            <a:r>
              <a:rPr lang="en-US" altLang="ja-JP" sz="1400" dirty="0">
                <a:latin typeface="Times New Roman" charset="0"/>
              </a:rPr>
              <a:t>10</a:t>
            </a:r>
            <a:r>
              <a:rPr lang="en-US" altLang="ja-JP" i="1" dirty="0">
                <a:latin typeface="Times New Roman" charset="0"/>
              </a:rPr>
              <a:t>A</a:t>
            </a:r>
            <a:r>
              <a:rPr lang="en-US" altLang="ja-JP" dirty="0"/>
              <a:t>(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/>
              <a:t>)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[dB]</a:t>
            </a:r>
            <a:r>
              <a:rPr kumimoji="1" lang="ja-JP" altLang="en-US"/>
              <a:t>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06BDC-E5C9-CE45-A9D2-6AA2D704E747}"/>
              </a:ext>
            </a:extLst>
          </p:cNvPr>
          <p:cNvSpPr txBox="1"/>
          <p:nvPr/>
        </p:nvSpPr>
        <p:spPr>
          <a:xfrm>
            <a:off x="246184" y="1130791"/>
            <a:ext cx="7284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このあたりの話し（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という目盛り</a:t>
            </a:r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という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単位</a:t>
            </a:r>
            <a:r>
              <a:rPr lang="ja-JP" altLang="en-US"/>
              <a:t>）は，もともと，電話の技術開発の過程で</a:t>
            </a:r>
            <a:r>
              <a:rPr kumimoji="1" lang="ja-JP" altLang="en-US"/>
              <a:t>生ま</a:t>
            </a:r>
            <a:endParaRPr kumimoji="1" lang="en-US" altLang="ja-JP" dirty="0"/>
          </a:p>
          <a:p>
            <a:r>
              <a:rPr kumimoji="1" lang="ja-JP" altLang="en-US"/>
              <a:t>れたものです．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6D22E4-2D0B-1041-8D7E-FD46DA4860A0}"/>
              </a:ext>
            </a:extLst>
          </p:cNvPr>
          <p:cNvSpPr txBox="1"/>
          <p:nvPr/>
        </p:nvSpPr>
        <p:spPr>
          <a:xfrm>
            <a:off x="246184" y="3184397"/>
            <a:ext cx="7051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デシベル</a:t>
            </a:r>
            <a:r>
              <a:rPr kumimoji="1" lang="en-US" altLang="ja-JP" sz="2000" dirty="0"/>
              <a:t>[dB]</a:t>
            </a:r>
            <a:r>
              <a:rPr kumimoji="1" lang="ja-JP" altLang="en-US" sz="2000"/>
              <a:t>という単位は前述のように決められました．</a:t>
            </a:r>
            <a:endParaRPr kumimoji="1" lang="en-US" altLang="ja-JP" sz="2000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F933CEE-40AA-E04F-BA50-CD3E7822B8D6}"/>
              </a:ext>
            </a:extLst>
          </p:cNvPr>
          <p:cNvGrpSpPr/>
          <p:nvPr/>
        </p:nvGrpSpPr>
        <p:grpSpPr>
          <a:xfrm>
            <a:off x="246184" y="3740266"/>
            <a:ext cx="8392041" cy="1508093"/>
            <a:chOff x="246184" y="3740266"/>
            <a:chExt cx="8392041" cy="1508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D230D7E-A429-704F-B27F-90A61341F849}"/>
                    </a:ext>
                  </a:extLst>
                </p:cNvPr>
                <p:cNvSpPr txBox="1"/>
                <p:nvPr/>
              </p:nvSpPr>
              <p:spPr>
                <a:xfrm>
                  <a:off x="2144366" y="4421466"/>
                  <a:ext cx="2282420" cy="826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[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𝑑𝐵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FD230D7E-A429-704F-B27F-90A61341F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366" y="4421466"/>
                  <a:ext cx="2282420" cy="826893"/>
                </a:xfrm>
                <a:prstGeom prst="rect">
                  <a:avLst/>
                </a:prstGeom>
                <a:blipFill>
                  <a:blip r:embed="rId3"/>
                  <a:stretch>
                    <a:fillRect l="-2210" r="-3315" b="-46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50E75F6-B947-1646-AFD3-CD322B9029E2}"/>
                </a:ext>
              </a:extLst>
            </p:cNvPr>
            <p:cNvSpPr txBox="1"/>
            <p:nvPr/>
          </p:nvSpPr>
          <p:spPr>
            <a:xfrm>
              <a:off x="246184" y="3740266"/>
              <a:ext cx="83920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/>
                <a:t>さらに，音響分野では，音圧の２乗が音の強さに比例するとされている</a:t>
              </a:r>
              <a:endParaRPr lang="en-US" altLang="ja-JP" sz="2000" dirty="0"/>
            </a:p>
            <a:p>
              <a:r>
                <a:rPr lang="ja-JP" altLang="en-US" sz="2000"/>
                <a:t>ため，音の強さを比較しようとすると次の様になります．</a:t>
              </a:r>
              <a:endParaRPr kumimoji="1" lang="ja-JP" altLang="en-US" sz="200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CE6337B-DE5B-0E4A-8CBE-C6766D54FF9B}"/>
              </a:ext>
            </a:extLst>
          </p:cNvPr>
          <p:cNvGrpSpPr/>
          <p:nvPr/>
        </p:nvGrpSpPr>
        <p:grpSpPr>
          <a:xfrm>
            <a:off x="108072" y="5263253"/>
            <a:ext cx="8392041" cy="1207602"/>
            <a:chOff x="108072" y="5263253"/>
            <a:chExt cx="8392041" cy="120760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A8C7C8B-5027-694F-9F08-34BD68680372}"/>
                </a:ext>
              </a:extLst>
            </p:cNvPr>
            <p:cNvSpPr txBox="1"/>
            <p:nvPr/>
          </p:nvSpPr>
          <p:spPr>
            <a:xfrm>
              <a:off x="108072" y="5263253"/>
              <a:ext cx="839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/>
                <a:t>これを音圧の比較に表現すると次式となり，これを参考にしています．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40929424-8225-984A-BF24-7AFA6FB85F44}"/>
                    </a:ext>
                  </a:extLst>
                </p:cNvPr>
                <p:cNvSpPr txBox="1"/>
                <p:nvPr/>
              </p:nvSpPr>
              <p:spPr>
                <a:xfrm>
                  <a:off x="2159784" y="5706928"/>
                  <a:ext cx="2234714" cy="7639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  [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𝑑𝐵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40929424-8225-984A-BF24-7AFA6FB85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784" y="5706928"/>
                  <a:ext cx="2234714" cy="763927"/>
                </a:xfrm>
                <a:prstGeom prst="rect">
                  <a:avLst/>
                </a:prstGeom>
                <a:blipFill>
                  <a:blip r:embed="rId4"/>
                  <a:stretch>
                    <a:fillRect l="-1695" r="-3955" b="-48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E4CB4C5-C7FE-ED4C-B8DB-7A2F24685F90}"/>
              </a:ext>
            </a:extLst>
          </p:cNvPr>
          <p:cNvSpPr/>
          <p:nvPr/>
        </p:nvSpPr>
        <p:spPr>
          <a:xfrm rot="20727189">
            <a:off x="7083985" y="5713441"/>
            <a:ext cx="1976865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C00000"/>
                </a:solidFill>
              </a:rPr>
              <a:t>だいたいこんな感じです</a:t>
            </a:r>
            <a:r>
              <a:rPr kumimoji="1" lang="en-US" altLang="ja-JP" dirty="0">
                <a:solidFill>
                  <a:srgbClr val="C00000"/>
                </a:solidFill>
              </a:rPr>
              <a:t>(^^)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7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0C0106-D35D-2F43-B9F1-2E26C454589E}"/>
              </a:ext>
            </a:extLst>
          </p:cNvPr>
          <p:cNvSpPr txBox="1"/>
          <p:nvPr/>
        </p:nvSpPr>
        <p:spPr>
          <a:xfrm>
            <a:off x="235891" y="715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例１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6995925-2632-AC4F-A19B-A7B6F76B1717}"/>
              </a:ext>
            </a:extLst>
          </p:cNvPr>
          <p:cNvGrpSpPr/>
          <p:nvPr/>
        </p:nvGrpSpPr>
        <p:grpSpPr>
          <a:xfrm>
            <a:off x="1664751" y="1312150"/>
            <a:ext cx="2283830" cy="856621"/>
            <a:chOff x="1664751" y="1487995"/>
            <a:chExt cx="2283830" cy="85662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A981B9F-D456-D447-8B9F-4001F3B0889B}"/>
                </a:ext>
              </a:extLst>
            </p:cNvPr>
            <p:cNvSpPr/>
            <p:nvPr/>
          </p:nvSpPr>
          <p:spPr>
            <a:xfrm>
              <a:off x="2349844" y="1758462"/>
              <a:ext cx="1019907" cy="5861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8194C1AD-C0B9-3C48-B696-0B8EC3DC6BE3}"/>
                </a:ext>
              </a:extLst>
            </p:cNvPr>
            <p:cNvCxnSpPr>
              <a:cxnSpLocks/>
            </p:cNvCxnSpPr>
            <p:nvPr/>
          </p:nvCxnSpPr>
          <p:spPr>
            <a:xfrm>
              <a:off x="1834028" y="2016370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C1B094DD-5A89-AD44-AFF0-D95B3BA34F54}"/>
                </a:ext>
              </a:extLst>
            </p:cNvPr>
            <p:cNvCxnSpPr>
              <a:cxnSpLocks/>
            </p:cNvCxnSpPr>
            <p:nvPr/>
          </p:nvCxnSpPr>
          <p:spPr>
            <a:xfrm>
              <a:off x="3369751" y="2039816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D4AC21A-2B55-554E-8E74-0A2EA208D172}"/>
                </a:ext>
              </a:extLst>
            </p:cNvPr>
            <p:cNvSpPr txBox="1"/>
            <p:nvPr/>
          </p:nvSpPr>
          <p:spPr>
            <a:xfrm>
              <a:off x="1664751" y="148799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0AFB16A-6AB5-7B4C-BFA2-3475FA730CA7}"/>
                </a:ext>
              </a:extLst>
            </p:cNvPr>
            <p:cNvSpPr txBox="1"/>
            <p:nvPr/>
          </p:nvSpPr>
          <p:spPr>
            <a:xfrm>
              <a:off x="3627659" y="1487995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8811FCB3-F053-7047-9089-6A684029CF6F}"/>
                    </a:ext>
                  </a:extLst>
                </p:cNvPr>
                <p:cNvSpPr txBox="1"/>
                <p:nvPr/>
              </p:nvSpPr>
              <p:spPr>
                <a:xfrm>
                  <a:off x="2483952" y="1855150"/>
                  <a:ext cx="8460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8811FCB3-F053-7047-9089-6A684029C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952" y="1855150"/>
                  <a:ext cx="84606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970" r="-1493" b="-241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03A415-B904-BF49-9CB7-BFEEBAA2A732}"/>
              </a:ext>
            </a:extLst>
          </p:cNvPr>
          <p:cNvSpPr txBox="1"/>
          <p:nvPr/>
        </p:nvSpPr>
        <p:spPr>
          <a:xfrm>
            <a:off x="1191497" y="715107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積分器</a:t>
            </a:r>
            <a:r>
              <a:rPr lang="en-US" altLang="ja-JP" dirty="0"/>
              <a:t>                     </a:t>
            </a:r>
            <a:r>
              <a:rPr lang="ja-JP" altLang="en-US"/>
              <a:t>のボード線図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D20F3FB-BE39-C74A-A030-FCD40CC0E071}"/>
                  </a:ext>
                </a:extLst>
              </p:cNvPr>
              <p:cNvSpPr txBox="1"/>
              <p:nvPr/>
            </p:nvSpPr>
            <p:spPr>
              <a:xfrm>
                <a:off x="4640177" y="1446548"/>
                <a:ext cx="1237518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D20F3FB-BE39-C74A-A030-FCD40CC0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77" y="1446548"/>
                <a:ext cx="1237518" cy="758669"/>
              </a:xfrm>
              <a:prstGeom prst="rect">
                <a:avLst/>
              </a:prstGeom>
              <a:blipFill>
                <a:blip r:embed="rId4"/>
                <a:stretch>
                  <a:fillRect l="-4040" r="-1010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08CA7A-A0AE-FD48-AA4A-C000A4171588}"/>
                  </a:ext>
                </a:extLst>
              </p:cNvPr>
              <p:cNvSpPr txBox="1"/>
              <p:nvPr/>
            </p:nvSpPr>
            <p:spPr>
              <a:xfrm>
                <a:off x="2268896" y="587104"/>
                <a:ext cx="1628394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08CA7A-A0AE-FD48-AA4A-C000A4171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96" y="587104"/>
                <a:ext cx="1628394" cy="758669"/>
              </a:xfrm>
              <a:prstGeom prst="rect">
                <a:avLst/>
              </a:prstGeom>
              <a:blipFill>
                <a:blip r:embed="rId5"/>
                <a:stretch>
                  <a:fillRect l="-3101" r="-3876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8717B1E-AF38-FC4E-AA73-69D12E6DC959}"/>
                  </a:ext>
                </a:extLst>
              </p:cNvPr>
              <p:cNvSpPr txBox="1"/>
              <p:nvPr/>
            </p:nvSpPr>
            <p:spPr>
              <a:xfrm>
                <a:off x="380367" y="2750204"/>
                <a:ext cx="3736344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8717B1E-AF38-FC4E-AA73-69D12E6DC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67" y="2750204"/>
                <a:ext cx="3736344" cy="758669"/>
              </a:xfrm>
              <a:prstGeom prst="rect">
                <a:avLst/>
              </a:prstGeom>
              <a:blipFill>
                <a:blip r:embed="rId6"/>
                <a:stretch>
                  <a:fillRect l="-1017" r="-339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18C4BA-F9B1-D145-8E96-3D0E03282543}"/>
                  </a:ext>
                </a:extLst>
              </p:cNvPr>
              <p:cNvSpPr txBox="1"/>
              <p:nvPr/>
            </p:nvSpPr>
            <p:spPr>
              <a:xfrm>
                <a:off x="405379" y="3580323"/>
                <a:ext cx="3974421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18C4BA-F9B1-D145-8E96-3D0E0328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79" y="3580323"/>
                <a:ext cx="3974421" cy="693908"/>
              </a:xfrm>
              <a:prstGeom prst="rect">
                <a:avLst/>
              </a:prstGeom>
              <a:blipFill>
                <a:blip r:embed="rId7"/>
                <a:stretch>
                  <a:fillRect l="-318" r="-318" b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15DD6C-0450-CC43-817A-5742E8735FF5}"/>
                  </a:ext>
                </a:extLst>
              </p:cNvPr>
              <p:cNvSpPr txBox="1"/>
              <p:nvPr/>
            </p:nvSpPr>
            <p:spPr>
              <a:xfrm>
                <a:off x="2600022" y="4274231"/>
                <a:ext cx="5381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=−20</m:t>
                          </m:r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15DD6C-0450-CC43-817A-5742E8735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22" y="4274231"/>
                <a:ext cx="5381025" cy="369332"/>
              </a:xfrm>
              <a:prstGeom prst="rect">
                <a:avLst/>
              </a:prstGeom>
              <a:blipFill>
                <a:blip r:embed="rId8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F8906B1-315C-AB43-8CB6-4A87DD497112}"/>
                  </a:ext>
                </a:extLst>
              </p:cNvPr>
              <p:cNvSpPr txBox="1"/>
              <p:nvPr/>
            </p:nvSpPr>
            <p:spPr>
              <a:xfrm>
                <a:off x="654433" y="5362900"/>
                <a:ext cx="5012654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=−90°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F8906B1-315C-AB43-8CB6-4A87DD497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33" y="5362900"/>
                <a:ext cx="5012654" cy="758669"/>
              </a:xfrm>
              <a:prstGeom prst="rect">
                <a:avLst/>
              </a:prstGeom>
              <a:blipFill>
                <a:blip r:embed="rId9"/>
                <a:stretch>
                  <a:fillRect l="-759" r="-759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D28E687-6086-B748-9E16-7BC2AF7AAE02}"/>
              </a:ext>
            </a:extLst>
          </p:cNvPr>
          <p:cNvSpPr txBox="1"/>
          <p:nvPr/>
        </p:nvSpPr>
        <p:spPr>
          <a:xfrm>
            <a:off x="2345504" y="4730598"/>
            <a:ext cx="664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で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ja-JP" altLang="en-US">
                <a:solidFill>
                  <a:srgbClr val="C00000"/>
                </a:solidFill>
              </a:rPr>
              <a:t>が</a:t>
            </a:r>
            <a:r>
              <a:rPr kumimoji="1" lang="en-US" altLang="ja-JP" dirty="0">
                <a:solidFill>
                  <a:srgbClr val="C00000"/>
                </a:solidFill>
              </a:rPr>
              <a:t>10</a:t>
            </a:r>
            <a:r>
              <a:rPr kumimoji="1" lang="ja-JP" altLang="en-US">
                <a:solidFill>
                  <a:srgbClr val="C00000"/>
                </a:solidFill>
              </a:rPr>
              <a:t>倍になると</a:t>
            </a:r>
            <a:r>
              <a:rPr kumimoji="1" lang="en-US" altLang="ja-JP" dirty="0">
                <a:solidFill>
                  <a:srgbClr val="C00000"/>
                </a:solidFill>
              </a:rPr>
              <a:t>20[dB]</a:t>
            </a:r>
            <a:r>
              <a:rPr kumimoji="1" lang="ja-JP" altLang="en-US">
                <a:solidFill>
                  <a:srgbClr val="C00000"/>
                </a:solidFill>
              </a:rPr>
              <a:t>下がる直線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984B69B-8CBF-1B4B-9FB8-280776C51E25}"/>
              </a:ext>
            </a:extLst>
          </p:cNvPr>
          <p:cNvSpPr txBox="1"/>
          <p:nvPr/>
        </p:nvSpPr>
        <p:spPr>
          <a:xfrm>
            <a:off x="2345504" y="6061373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kumimoji="1"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ja-JP" altLang="en-US">
                <a:solidFill>
                  <a:srgbClr val="C00000"/>
                </a:solidFill>
              </a:rPr>
              <a:t>にかかわらず</a:t>
            </a:r>
            <a:r>
              <a:rPr kumimoji="1" lang="en-US" altLang="ja-JP" dirty="0">
                <a:solidFill>
                  <a:srgbClr val="C00000"/>
                </a:solidFill>
              </a:rPr>
              <a:t>-90</a:t>
            </a:r>
            <a:r>
              <a:rPr kumimoji="1" lang="ja-JP" altLang="en-US">
                <a:solidFill>
                  <a:srgbClr val="C00000"/>
                </a:solidFill>
              </a:rPr>
              <a:t>度で一定</a:t>
            </a:r>
          </a:p>
        </p:txBody>
      </p:sp>
    </p:spTree>
    <p:extLst>
      <p:ext uri="{BB962C8B-B14F-4D97-AF65-F5344CB8AC3E}">
        <p14:creationId xmlns:p14="http://schemas.microsoft.com/office/powerpoint/2010/main" val="129320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524242" y="3864163"/>
            <a:ext cx="8091487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i="1">
                <a:latin typeface="Times New Roman" charset="0"/>
              </a:rPr>
              <a:t>A</a:t>
            </a:r>
            <a:r>
              <a:rPr lang="en-US" altLang="ja-JP"/>
              <a:t>(ω)</a:t>
            </a:r>
            <a:r>
              <a:rPr lang="ja-JP" altLang="en-US"/>
              <a:t>，</a:t>
            </a:r>
            <a:r>
              <a:rPr lang="en-US" altLang="ja-JP"/>
              <a:t>θ(ω)</a:t>
            </a:r>
            <a:r>
              <a:rPr lang="ja-JP" altLang="en-US"/>
              <a:t>が信号の伝達の具合を代表して表わしている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791307" y="4816841"/>
            <a:ext cx="3011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i="1" dirty="0">
                <a:latin typeface="Times New Roman" charset="0"/>
              </a:rPr>
              <a:t>A</a:t>
            </a:r>
            <a:r>
              <a:rPr lang="en-US" altLang="ja-JP" dirty="0"/>
              <a:t>(</a:t>
            </a:r>
            <a:r>
              <a:rPr lang="en-US" altLang="ja-JP" dirty="0" err="1"/>
              <a:t>ω</a:t>
            </a:r>
            <a:r>
              <a:rPr lang="en-US" altLang="ja-JP" dirty="0"/>
              <a:t>)</a:t>
            </a:r>
            <a:r>
              <a:rPr lang="ja-JP" altLang="en-US"/>
              <a:t>　：ゲイン特性</a:t>
            </a:r>
          </a:p>
          <a:p>
            <a:pPr eaLnBrk="1" hangingPunct="1"/>
            <a:r>
              <a:rPr lang="en-US" altLang="ja-JP" dirty="0" err="1"/>
              <a:t>θ</a:t>
            </a:r>
            <a:r>
              <a:rPr lang="en-US" altLang="ja-JP" dirty="0"/>
              <a:t>(</a:t>
            </a:r>
            <a:r>
              <a:rPr lang="en-US" altLang="ja-JP" dirty="0" err="1"/>
              <a:t>ω</a:t>
            </a:r>
            <a:r>
              <a:rPr lang="en-US" altLang="ja-JP" dirty="0"/>
              <a:t>)  </a:t>
            </a:r>
            <a:r>
              <a:rPr lang="ja-JP" altLang="en-US"/>
              <a:t>：位相特性</a:t>
            </a:r>
          </a:p>
        </p:txBody>
      </p:sp>
      <p:graphicFrame>
        <p:nvGraphicFramePr>
          <p:cNvPr id="1310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90525"/>
              </p:ext>
            </p:extLst>
          </p:nvPr>
        </p:nvGraphicFramePr>
        <p:xfrm>
          <a:off x="4207607" y="4692162"/>
          <a:ext cx="3609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406400" progId="Equation.DSMT4">
                  <p:embed/>
                </p:oleObj>
              </mc:Choice>
              <mc:Fallback>
                <p:oleObj name="Equation" r:id="rId3" imgW="2387600" imgH="406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607" y="4692162"/>
                        <a:ext cx="36099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96" name="AutoShape 24"/>
          <p:cNvSpPr>
            <a:spLocks/>
          </p:cNvSpPr>
          <p:nvPr/>
        </p:nvSpPr>
        <p:spPr bwMode="auto">
          <a:xfrm>
            <a:off x="3821845" y="4893041"/>
            <a:ext cx="165100" cy="706437"/>
          </a:xfrm>
          <a:prstGeom prst="rightBrace">
            <a:avLst>
              <a:gd name="adj1" fmla="val 356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126645" y="4554050"/>
            <a:ext cx="4071937" cy="1233487"/>
            <a:chOff x="2540" y="3316"/>
            <a:chExt cx="2565" cy="777"/>
          </a:xfrm>
        </p:grpSpPr>
        <p:sp>
          <p:nvSpPr>
            <p:cNvPr id="8213" name="Text Box 27"/>
            <p:cNvSpPr txBox="1">
              <a:spLocks noChangeArrowheads="1"/>
            </p:cNvSpPr>
            <p:nvPr/>
          </p:nvSpPr>
          <p:spPr bwMode="auto">
            <a:xfrm>
              <a:off x="2989" y="3771"/>
              <a:ext cx="1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C00000"/>
                  </a:solidFill>
                </a:rPr>
                <a:t>周波数伝達関数</a:t>
              </a:r>
            </a:p>
          </p:txBody>
        </p:sp>
        <p:sp>
          <p:nvSpPr>
            <p:cNvPr id="8214" name="Rectangle 28"/>
            <p:cNvSpPr>
              <a:spLocks noChangeArrowheads="1"/>
            </p:cNvSpPr>
            <p:nvPr/>
          </p:nvSpPr>
          <p:spPr bwMode="auto">
            <a:xfrm>
              <a:off x="2540" y="3316"/>
              <a:ext cx="2565" cy="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62670" y="1341596"/>
            <a:ext cx="8537575" cy="4819649"/>
            <a:chOff x="195" y="412"/>
            <a:chExt cx="5378" cy="3036"/>
          </a:xfrm>
        </p:grpSpPr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1903" y="412"/>
              <a:ext cx="16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800">
                  <a:solidFill>
                    <a:schemeClr val="accent2"/>
                  </a:solidFill>
                </a:rPr>
                <a:t>周波数伝達関数</a:t>
              </a:r>
            </a:p>
          </p:txBody>
        </p:sp>
        <p:sp>
          <p:nvSpPr>
            <p:cNvPr id="8204" name="Text Box 6"/>
            <p:cNvSpPr txBox="1">
              <a:spLocks noChangeArrowheads="1"/>
            </p:cNvSpPr>
            <p:nvPr/>
          </p:nvSpPr>
          <p:spPr bwMode="auto">
            <a:xfrm>
              <a:off x="902" y="964"/>
              <a:ext cx="4042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dirty="0"/>
                <a:t>☆</a:t>
              </a:r>
              <a:r>
                <a:rPr lang="ja-JP" altLang="en-US"/>
                <a:t>余弦波</a:t>
              </a:r>
              <a:r>
                <a:rPr lang="en-US" altLang="ja-JP" dirty="0"/>
                <a:t>(cos)</a:t>
              </a:r>
              <a:r>
                <a:rPr lang="ja-JP" altLang="en-US"/>
                <a:t>に対する応答も余弦波</a:t>
              </a:r>
              <a:r>
                <a:rPr lang="en-US" altLang="ja-JP" dirty="0"/>
                <a:t>(cos)</a:t>
              </a:r>
              <a:r>
                <a:rPr lang="ja-JP" altLang="en-US"/>
                <a:t>に☆</a:t>
              </a:r>
            </a:p>
          </p:txBody>
        </p:sp>
        <p:sp>
          <p:nvSpPr>
            <p:cNvPr id="8205" name="Rectangle 7"/>
            <p:cNvSpPr>
              <a:spLocks noChangeArrowheads="1"/>
            </p:cNvSpPr>
            <p:nvPr/>
          </p:nvSpPr>
          <p:spPr bwMode="auto">
            <a:xfrm>
              <a:off x="1903" y="1442"/>
              <a:ext cx="986" cy="4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8206" name="Text Box 8"/>
            <p:cNvSpPr txBox="1">
              <a:spLocks noChangeArrowheads="1"/>
            </p:cNvSpPr>
            <p:nvPr/>
          </p:nvSpPr>
          <p:spPr bwMode="auto">
            <a:xfrm>
              <a:off x="1950" y="1497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制御対象</a:t>
              </a:r>
            </a:p>
          </p:txBody>
        </p:sp>
        <p:sp>
          <p:nvSpPr>
            <p:cNvPr id="8207" name="Line 9"/>
            <p:cNvSpPr>
              <a:spLocks noChangeShapeType="1"/>
            </p:cNvSpPr>
            <p:nvPr/>
          </p:nvSpPr>
          <p:spPr bwMode="auto">
            <a:xfrm>
              <a:off x="1554" y="1641"/>
              <a:ext cx="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>
              <a:off x="2898" y="1641"/>
              <a:ext cx="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820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403836"/>
                </p:ext>
              </p:extLst>
            </p:nvPr>
          </p:nvGraphicFramePr>
          <p:xfrm>
            <a:off x="466" y="1503"/>
            <a:ext cx="10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00200" imgH="342900" progId="Equation.DSMT4">
                    <p:embed/>
                  </p:oleObj>
                </mc:Choice>
                <mc:Fallback>
                  <p:oleObj name="Equation" r:id="rId5" imgW="1600200" imgH="3429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" y="1503"/>
                          <a:ext cx="1008" cy="216"/>
                        </a:xfrm>
                        <a:prstGeom prst="rect">
                          <a:avLst/>
                        </a:prstGeom>
                        <a:solidFill>
                          <a:srgbClr val="D6ECE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798158"/>
                </p:ext>
              </p:extLst>
            </p:nvPr>
          </p:nvGraphicFramePr>
          <p:xfrm>
            <a:off x="3303" y="1511"/>
            <a:ext cx="208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314700" imgH="342900" progId="Equation.DSMT4">
                    <p:embed/>
                  </p:oleObj>
                </mc:Choice>
                <mc:Fallback>
                  <p:oleObj name="Equation" r:id="rId7" imgW="3314700" imgH="3429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" y="1511"/>
                          <a:ext cx="2088" cy="216"/>
                        </a:xfrm>
                        <a:prstGeom prst="rect">
                          <a:avLst/>
                        </a:prstGeom>
                        <a:solidFill>
                          <a:srgbClr val="D6ECE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Text Box 25"/>
            <p:cNvSpPr txBox="1">
              <a:spLocks noChangeArrowheads="1"/>
            </p:cNvSpPr>
            <p:nvPr/>
          </p:nvSpPr>
          <p:spPr bwMode="auto">
            <a:xfrm rot="19782904">
              <a:off x="249" y="798"/>
              <a:ext cx="1247" cy="252"/>
            </a:xfrm>
            <a:prstGeom prst="rect">
              <a:avLst/>
            </a:prstGeom>
            <a:solidFill>
              <a:srgbClr val="CCFF99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000"/>
                <a:t>安定な制御対象</a:t>
              </a:r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195" y="546"/>
              <a:ext cx="5378" cy="2902"/>
            </a:xfrm>
            <a:custGeom>
              <a:avLst/>
              <a:gdLst>
                <a:gd name="T0" fmla="*/ 1679 w 5378"/>
                <a:gd name="T1" fmla="*/ 25 h 2556"/>
                <a:gd name="T2" fmla="*/ 0 w 5378"/>
                <a:gd name="T3" fmla="*/ 25 h 2556"/>
                <a:gd name="T4" fmla="*/ 0 w 5378"/>
                <a:gd name="T5" fmla="*/ 2556 h 2556"/>
                <a:gd name="T6" fmla="*/ 5378 w 5378"/>
                <a:gd name="T7" fmla="*/ 2556 h 2556"/>
                <a:gd name="T8" fmla="*/ 5378 w 5378"/>
                <a:gd name="T9" fmla="*/ 0 h 2556"/>
                <a:gd name="T10" fmla="*/ 3407 w 5378"/>
                <a:gd name="T11" fmla="*/ 0 h 25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78"/>
                <a:gd name="T19" fmla="*/ 0 h 2556"/>
                <a:gd name="T20" fmla="*/ 5378 w 5378"/>
                <a:gd name="T21" fmla="*/ 2556 h 25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78" h="2556">
                  <a:moveTo>
                    <a:pt x="1679" y="25"/>
                  </a:moveTo>
                  <a:lnTo>
                    <a:pt x="0" y="25"/>
                  </a:lnTo>
                  <a:lnTo>
                    <a:pt x="0" y="2556"/>
                  </a:lnTo>
                  <a:lnTo>
                    <a:pt x="5378" y="2556"/>
                  </a:lnTo>
                  <a:lnTo>
                    <a:pt x="5378" y="0"/>
                  </a:lnTo>
                  <a:lnTo>
                    <a:pt x="340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200" name="Text Box 2"/>
          <p:cNvSpPr txBox="1">
            <a:spLocks noChangeArrowheads="1"/>
          </p:cNvSpPr>
          <p:nvPr/>
        </p:nvSpPr>
        <p:spPr bwMode="auto">
          <a:xfrm>
            <a:off x="3898085" y="282087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3600">
                <a:solidFill>
                  <a:srgbClr val="C00000"/>
                </a:solidFill>
              </a:rPr>
              <a:t>復習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3" grpId="0" animBg="1"/>
      <p:bldP spid="131094" grpId="0"/>
      <p:bldP spid="1310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87A1F3-0AA7-A848-B9C3-0185245A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3" y="1059540"/>
            <a:ext cx="7112000" cy="5334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BB30F0-DC4B-5740-AEAA-553243ED8D20}"/>
              </a:ext>
            </a:extLst>
          </p:cNvPr>
          <p:cNvSpPr txBox="1"/>
          <p:nvPr/>
        </p:nvSpPr>
        <p:spPr>
          <a:xfrm>
            <a:off x="235891" y="715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D10B19-B1FA-9A4C-BAF3-CD65AA963333}"/>
              </a:ext>
            </a:extLst>
          </p:cNvPr>
          <p:cNvSpPr txBox="1"/>
          <p:nvPr/>
        </p:nvSpPr>
        <p:spPr>
          <a:xfrm>
            <a:off x="1191497" y="715107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積分器</a:t>
            </a:r>
            <a:r>
              <a:rPr lang="en-US" altLang="ja-JP" dirty="0"/>
              <a:t>                     </a:t>
            </a:r>
            <a:r>
              <a:rPr lang="ja-JP" altLang="en-US"/>
              <a:t>のボード線図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6D6CD5F-276C-4141-8208-0C13A46C5A10}"/>
                  </a:ext>
                </a:extLst>
              </p:cNvPr>
              <p:cNvSpPr txBox="1"/>
              <p:nvPr/>
            </p:nvSpPr>
            <p:spPr>
              <a:xfrm>
                <a:off x="2268896" y="587104"/>
                <a:ext cx="1628394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6D6CD5F-276C-4141-8208-0C13A46C5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96" y="587104"/>
                <a:ext cx="1628394" cy="758669"/>
              </a:xfrm>
              <a:prstGeom prst="rect">
                <a:avLst/>
              </a:prstGeom>
              <a:blipFill>
                <a:blip r:embed="rId3"/>
                <a:stretch>
                  <a:fillRect l="-3101" r="-3876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5C008AA-ACB5-4145-B06B-8CB68BA46B4D}"/>
              </a:ext>
            </a:extLst>
          </p:cNvPr>
          <p:cNvGrpSpPr/>
          <p:nvPr/>
        </p:nvGrpSpPr>
        <p:grpSpPr>
          <a:xfrm>
            <a:off x="1266092" y="2010669"/>
            <a:ext cx="6438195" cy="3768808"/>
            <a:chOff x="1266092" y="2010669"/>
            <a:chExt cx="6438195" cy="3768808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D6F1EDF-8C5F-0A43-8824-8326F5511B97}"/>
                </a:ext>
              </a:extLst>
            </p:cNvPr>
            <p:cNvSpPr txBox="1"/>
            <p:nvPr/>
          </p:nvSpPr>
          <p:spPr>
            <a:xfrm>
              <a:off x="6681250" y="2010669"/>
              <a:ext cx="10230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r>
                <a:rPr lang="ja-JP" altLang="en-US" sz="200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で</a:t>
              </a:r>
              <a:r>
                <a:rPr lang="en-US" altLang="ja-JP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endParaRPr lang="en-US" altLang="ja-JP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1089738-B4E2-514E-9AA0-8457DB9DE4A5}"/>
                </a:ext>
              </a:extLst>
            </p:cNvPr>
            <p:cNvSpPr/>
            <p:nvPr/>
          </p:nvSpPr>
          <p:spPr>
            <a:xfrm>
              <a:off x="1266092" y="2754923"/>
              <a:ext cx="2625970" cy="3024554"/>
            </a:xfrm>
            <a:custGeom>
              <a:avLst/>
              <a:gdLst>
                <a:gd name="connsiteX0" fmla="*/ 2625970 w 2625970"/>
                <a:gd name="connsiteY0" fmla="*/ 3024554 h 3024554"/>
                <a:gd name="connsiteX1" fmla="*/ 2625970 w 2625970"/>
                <a:gd name="connsiteY1" fmla="*/ 0 h 3024554"/>
                <a:gd name="connsiteX2" fmla="*/ 0 w 2625970"/>
                <a:gd name="connsiteY2" fmla="*/ 0 h 30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5970" h="3024554">
                  <a:moveTo>
                    <a:pt x="2625970" y="3024554"/>
                  </a:moveTo>
                  <a:lnTo>
                    <a:pt x="262597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E82866-0375-3345-B055-97F1F7BC8749}"/>
              </a:ext>
            </a:extLst>
          </p:cNvPr>
          <p:cNvSpPr/>
          <p:nvPr/>
        </p:nvSpPr>
        <p:spPr>
          <a:xfrm>
            <a:off x="6751943" y="4566118"/>
            <a:ext cx="1904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 sz="2000">
                <a:solidFill>
                  <a:srgbClr val="C00000"/>
                </a:solidFill>
              </a:rPr>
              <a:t>にかかわらず</a:t>
            </a:r>
            <a:endParaRPr lang="en-US" altLang="ja-JP" sz="2000" dirty="0">
              <a:solidFill>
                <a:srgbClr val="C00000"/>
              </a:solidFill>
            </a:endParaRPr>
          </a:p>
          <a:p>
            <a:r>
              <a:rPr lang="en-US" altLang="ja-JP" sz="2000" dirty="0">
                <a:solidFill>
                  <a:srgbClr val="C00000"/>
                </a:solidFill>
              </a:rPr>
              <a:t>-90</a:t>
            </a:r>
            <a:r>
              <a:rPr lang="ja-JP" altLang="en-US" sz="2000">
                <a:solidFill>
                  <a:srgbClr val="C00000"/>
                </a:solidFill>
              </a:rPr>
              <a:t>度で一定</a:t>
            </a:r>
            <a:endParaRPr lang="ja-JP" altLang="en-US" sz="200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E22628-C0C9-1744-B3B1-93A378524602}"/>
              </a:ext>
            </a:extLst>
          </p:cNvPr>
          <p:cNvGrpSpPr/>
          <p:nvPr/>
        </p:nvGrpSpPr>
        <p:grpSpPr>
          <a:xfrm>
            <a:off x="3950677" y="2754923"/>
            <a:ext cx="4971441" cy="1020633"/>
            <a:chOff x="3950677" y="2754923"/>
            <a:chExt cx="4971441" cy="1020633"/>
          </a:xfrm>
        </p:grpSpPr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9BD67FF5-B4C5-2943-9C5B-EBD67B05A3F3}"/>
                </a:ext>
              </a:extLst>
            </p:cNvPr>
            <p:cNvSpPr/>
            <p:nvPr/>
          </p:nvSpPr>
          <p:spPr>
            <a:xfrm>
              <a:off x="3950677" y="2754923"/>
              <a:ext cx="1301261" cy="545141"/>
            </a:xfrm>
            <a:custGeom>
              <a:avLst/>
              <a:gdLst>
                <a:gd name="connsiteX0" fmla="*/ 0 w 1301261"/>
                <a:gd name="connsiteY0" fmla="*/ 0 h 539261"/>
                <a:gd name="connsiteX1" fmla="*/ 1301261 w 1301261"/>
                <a:gd name="connsiteY1" fmla="*/ 0 h 539261"/>
                <a:gd name="connsiteX2" fmla="*/ 1301261 w 1301261"/>
                <a:gd name="connsiteY2" fmla="*/ 539261 h 53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1261" h="539261">
                  <a:moveTo>
                    <a:pt x="0" y="0"/>
                  </a:moveTo>
                  <a:lnTo>
                    <a:pt x="1301261" y="0"/>
                  </a:lnTo>
                  <a:lnTo>
                    <a:pt x="1301261" y="539261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D06C349-18D5-0D4A-A873-5A49DE474DBC}"/>
                </a:ext>
              </a:extLst>
            </p:cNvPr>
            <p:cNvSpPr txBox="1"/>
            <p:nvPr/>
          </p:nvSpPr>
          <p:spPr>
            <a:xfrm>
              <a:off x="6714462" y="2759893"/>
              <a:ext cx="22076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ja-JP" altLang="en-US" sz="2000">
                  <a:solidFill>
                    <a:srgbClr val="0070C0"/>
                  </a:solidFill>
                </a:rPr>
                <a:t>が</a:t>
              </a:r>
              <a:r>
                <a:rPr lang="en-US" altLang="ja-JP" sz="2000" dirty="0">
                  <a:solidFill>
                    <a:srgbClr val="0070C0"/>
                  </a:solidFill>
                </a:rPr>
                <a:t>10</a:t>
              </a:r>
              <a:r>
                <a:rPr lang="ja-JP" altLang="en-US" sz="2000">
                  <a:solidFill>
                    <a:srgbClr val="0070C0"/>
                  </a:solidFill>
                </a:rPr>
                <a:t>倍になると</a:t>
              </a:r>
              <a:endParaRPr lang="en-US" altLang="ja-JP" sz="2000" dirty="0">
                <a:solidFill>
                  <a:srgbClr val="0070C0"/>
                </a:solidFill>
              </a:endParaRPr>
            </a:p>
            <a:p>
              <a:r>
                <a:rPr lang="en-US" altLang="ja-JP" sz="2000" dirty="0">
                  <a:solidFill>
                    <a:srgbClr val="0070C0"/>
                  </a:solidFill>
                </a:rPr>
                <a:t>20[dB]</a:t>
              </a:r>
              <a:r>
                <a:rPr lang="ja-JP" altLang="en-US" sz="2000">
                  <a:solidFill>
                    <a:srgbClr val="0070C0"/>
                  </a:solidFill>
                </a:rPr>
                <a:t>下がる直線</a:t>
              </a:r>
            </a:p>
            <a:p>
              <a:endParaRPr kumimoji="1" lang="ja-JP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76415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0C0106-D35D-2F43-B9F1-2E26C454589E}"/>
              </a:ext>
            </a:extLst>
          </p:cNvPr>
          <p:cNvSpPr txBox="1"/>
          <p:nvPr/>
        </p:nvSpPr>
        <p:spPr>
          <a:xfrm>
            <a:off x="235891" y="715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例２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6995925-2632-AC4F-A19B-A7B6F76B1717}"/>
              </a:ext>
            </a:extLst>
          </p:cNvPr>
          <p:cNvGrpSpPr/>
          <p:nvPr/>
        </p:nvGrpSpPr>
        <p:grpSpPr>
          <a:xfrm>
            <a:off x="1631449" y="1315980"/>
            <a:ext cx="2748351" cy="856620"/>
            <a:chOff x="1664751" y="1487996"/>
            <a:chExt cx="2748351" cy="85662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A981B9F-D456-D447-8B9F-4001F3B0889B}"/>
                </a:ext>
              </a:extLst>
            </p:cNvPr>
            <p:cNvSpPr/>
            <p:nvPr/>
          </p:nvSpPr>
          <p:spPr>
            <a:xfrm>
              <a:off x="2349844" y="1758462"/>
              <a:ext cx="1535723" cy="5861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8194C1AD-C0B9-3C48-B696-0B8EC3DC6BE3}"/>
                </a:ext>
              </a:extLst>
            </p:cNvPr>
            <p:cNvCxnSpPr>
              <a:cxnSpLocks/>
            </p:cNvCxnSpPr>
            <p:nvPr/>
          </p:nvCxnSpPr>
          <p:spPr>
            <a:xfrm>
              <a:off x="1834028" y="2016370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C1B094DD-5A89-AD44-AFF0-D95B3BA34F54}"/>
                </a:ext>
              </a:extLst>
            </p:cNvPr>
            <p:cNvCxnSpPr>
              <a:cxnSpLocks/>
            </p:cNvCxnSpPr>
            <p:nvPr/>
          </p:nvCxnSpPr>
          <p:spPr>
            <a:xfrm>
              <a:off x="3897286" y="2039816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D4AC21A-2B55-554E-8E74-0A2EA208D172}"/>
                </a:ext>
              </a:extLst>
            </p:cNvPr>
            <p:cNvSpPr txBox="1"/>
            <p:nvPr/>
          </p:nvSpPr>
          <p:spPr>
            <a:xfrm>
              <a:off x="1664751" y="148799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0AFB16A-6AB5-7B4C-BFA2-3475FA730CA7}"/>
                </a:ext>
              </a:extLst>
            </p:cNvPr>
            <p:cNvSpPr txBox="1"/>
            <p:nvPr/>
          </p:nvSpPr>
          <p:spPr>
            <a:xfrm>
              <a:off x="3991050" y="1522399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8811FCB3-F053-7047-9089-6A684029CF6F}"/>
                    </a:ext>
                  </a:extLst>
                </p:cNvPr>
                <p:cNvSpPr txBox="1"/>
                <p:nvPr/>
              </p:nvSpPr>
              <p:spPr>
                <a:xfrm>
                  <a:off x="2448783" y="1842365"/>
                  <a:ext cx="1388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8811FCB3-F053-7047-9089-6A684029C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783" y="1842365"/>
                  <a:ext cx="1388906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3604" t="-3448" b="-241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03A415-B904-BF49-9CB7-BFEEBAA2A732}"/>
              </a:ext>
            </a:extLst>
          </p:cNvPr>
          <p:cNvSpPr txBox="1"/>
          <p:nvPr/>
        </p:nvSpPr>
        <p:spPr>
          <a:xfrm>
            <a:off x="1191497" y="715107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一次系</a:t>
            </a:r>
            <a:r>
              <a:rPr lang="en-US" altLang="ja-JP" dirty="0"/>
              <a:t>                            </a:t>
            </a:r>
            <a:r>
              <a:rPr lang="ja-JP" altLang="en-US"/>
              <a:t>のボード線図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D20F3FB-BE39-C74A-A030-FCD40CC0E071}"/>
                  </a:ext>
                </a:extLst>
              </p:cNvPr>
              <p:cNvSpPr txBox="1"/>
              <p:nvPr/>
            </p:nvSpPr>
            <p:spPr>
              <a:xfrm>
                <a:off x="4640177" y="1446548"/>
                <a:ext cx="1773499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D20F3FB-BE39-C74A-A030-FCD40CC0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77" y="1446548"/>
                <a:ext cx="1773499" cy="758669"/>
              </a:xfrm>
              <a:prstGeom prst="rect">
                <a:avLst/>
              </a:prstGeom>
              <a:blipFill>
                <a:blip r:embed="rId3"/>
                <a:stretch>
                  <a:fillRect l="-2837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08CA7A-A0AE-FD48-AA4A-C000A4171588}"/>
                  </a:ext>
                </a:extLst>
              </p:cNvPr>
              <p:cNvSpPr txBox="1"/>
              <p:nvPr/>
            </p:nvSpPr>
            <p:spPr>
              <a:xfrm>
                <a:off x="2268896" y="587104"/>
                <a:ext cx="2164375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008CA7A-A0AE-FD48-AA4A-C000A4171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96" y="587104"/>
                <a:ext cx="2164375" cy="758669"/>
              </a:xfrm>
              <a:prstGeom prst="rect">
                <a:avLst/>
              </a:prstGeom>
              <a:blipFill>
                <a:blip r:embed="rId4"/>
                <a:stretch>
                  <a:fillRect l="-2339" r="-3509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8717B1E-AF38-FC4E-AA73-69D12E6DC959}"/>
                  </a:ext>
                </a:extLst>
              </p:cNvPr>
              <p:cNvSpPr txBox="1"/>
              <p:nvPr/>
            </p:nvSpPr>
            <p:spPr>
              <a:xfrm>
                <a:off x="347865" y="2304416"/>
                <a:ext cx="515904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8717B1E-AF38-FC4E-AA73-69D12E6DC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65" y="2304416"/>
                <a:ext cx="5159041" cy="762966"/>
              </a:xfrm>
              <a:prstGeom prst="rect">
                <a:avLst/>
              </a:prstGeom>
              <a:blipFill>
                <a:blip r:embed="rId5"/>
                <a:stretch>
                  <a:fillRect l="-490" b="-14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18C4BA-F9B1-D145-8E96-3D0E03282543}"/>
                  </a:ext>
                </a:extLst>
              </p:cNvPr>
              <p:cNvSpPr txBox="1"/>
              <p:nvPr/>
            </p:nvSpPr>
            <p:spPr>
              <a:xfrm>
                <a:off x="347865" y="3179259"/>
                <a:ext cx="7724102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18C4BA-F9B1-D145-8E96-3D0E03282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65" y="3179259"/>
                <a:ext cx="7724102" cy="762966"/>
              </a:xfrm>
              <a:prstGeom prst="rect">
                <a:avLst/>
              </a:prstGeom>
              <a:blipFill>
                <a:blip r:embed="rId6"/>
                <a:stretch>
                  <a:fillRect r="-656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19F22CC-26B2-9A44-8E14-90DBA8B8CA7A}"/>
              </a:ext>
            </a:extLst>
          </p:cNvPr>
          <p:cNvGrpSpPr/>
          <p:nvPr/>
        </p:nvGrpSpPr>
        <p:grpSpPr>
          <a:xfrm>
            <a:off x="460847" y="4086892"/>
            <a:ext cx="5878455" cy="369332"/>
            <a:chOff x="460847" y="4086892"/>
            <a:chExt cx="587845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5541C544-19C6-1041-AEC3-FC3380AB3526}"/>
                    </a:ext>
                  </a:extLst>
                </p:cNvPr>
                <p:cNvSpPr txBox="1"/>
                <p:nvPr/>
              </p:nvSpPr>
              <p:spPr>
                <a:xfrm>
                  <a:off x="460847" y="4086892"/>
                  <a:ext cx="92948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5541C544-19C6-1041-AEC3-FC3380AB3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7" y="4086892"/>
                  <a:ext cx="92948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740" r="-6849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829D21C-B58B-084E-B484-B6CBC9FEEF17}"/>
                    </a:ext>
                  </a:extLst>
                </p:cNvPr>
                <p:cNvSpPr txBox="1"/>
                <p:nvPr/>
              </p:nvSpPr>
              <p:spPr>
                <a:xfrm>
                  <a:off x="1855959" y="4086892"/>
                  <a:ext cx="44833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</m:e>
                        </m:func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1=0</m:t>
                            </m:r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829D21C-B58B-084E-B484-B6CBC9FE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959" y="4086892"/>
                  <a:ext cx="448334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65" r="-847"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7873232-BBEA-F249-8CEE-1435EED3941C}"/>
              </a:ext>
            </a:extLst>
          </p:cNvPr>
          <p:cNvGrpSpPr/>
          <p:nvPr/>
        </p:nvGrpSpPr>
        <p:grpSpPr>
          <a:xfrm>
            <a:off x="460847" y="5694194"/>
            <a:ext cx="7956049" cy="379471"/>
            <a:chOff x="460847" y="5694194"/>
            <a:chExt cx="7956049" cy="379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E3A969D-7F79-3145-87E2-CCBE755B6D6B}"/>
                    </a:ext>
                  </a:extLst>
                </p:cNvPr>
                <p:cNvSpPr txBox="1"/>
                <p:nvPr/>
              </p:nvSpPr>
              <p:spPr>
                <a:xfrm>
                  <a:off x="460847" y="5694194"/>
                  <a:ext cx="92948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DE3A969D-7F79-3145-87E2-CCBE755B6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7" y="5694194"/>
                  <a:ext cx="92948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740" r="-6849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30251F0B-3C76-F547-ABCF-8DCF2B1B5AC2}"/>
                    </a:ext>
                  </a:extLst>
                </p:cNvPr>
                <p:cNvSpPr txBox="1"/>
                <p:nvPr/>
              </p:nvSpPr>
              <p:spPr>
                <a:xfrm>
                  <a:off x="1631449" y="5704333"/>
                  <a:ext cx="67854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30251F0B-3C76-F547-ABCF-8DCF2B1B5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449" y="5704333"/>
                  <a:ext cx="678544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87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DC4821-1980-C341-9430-FD23C760E497}"/>
              </a:ext>
            </a:extLst>
          </p:cNvPr>
          <p:cNvSpPr txBox="1"/>
          <p:nvPr/>
        </p:nvSpPr>
        <p:spPr>
          <a:xfrm>
            <a:off x="6374471" y="401058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が小さいと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556F96-965D-7B43-A54D-3BCF65A7AC7C}"/>
              </a:ext>
            </a:extLst>
          </p:cNvPr>
          <p:cNvSpPr txBox="1"/>
          <p:nvPr/>
        </p:nvSpPr>
        <p:spPr>
          <a:xfrm>
            <a:off x="1569075" y="6128846"/>
            <a:ext cx="744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kumimoji="1"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ja-JP" altLang="en-US">
                <a:solidFill>
                  <a:srgbClr val="C00000"/>
                </a:solidFill>
              </a:rPr>
              <a:t>が大きいと</a:t>
            </a:r>
            <a:r>
              <a:rPr kumimoji="1"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ja-JP" altLang="en-US">
                <a:solidFill>
                  <a:srgbClr val="C00000"/>
                </a:solidFill>
              </a:rPr>
              <a:t>で</a:t>
            </a:r>
            <a:r>
              <a:rPr lang="en-US" altLang="ja-JP" dirty="0">
                <a:solidFill>
                  <a:srgbClr val="C00000"/>
                </a:solidFill>
              </a:rPr>
              <a:t>0</a:t>
            </a:r>
            <a:r>
              <a:rPr lang="ja-JP" altLang="en-US">
                <a:solidFill>
                  <a:srgbClr val="C00000"/>
                </a:solidFill>
              </a:rPr>
              <a:t>を通り，傾き</a:t>
            </a:r>
            <a:r>
              <a:rPr lang="en-US" altLang="ja-JP" dirty="0">
                <a:solidFill>
                  <a:srgbClr val="C00000"/>
                </a:solidFill>
              </a:rPr>
              <a:t>-20dB/</a:t>
            </a:r>
            <a:r>
              <a:rPr lang="en-US" altLang="ja-JP" dirty="0" err="1">
                <a:solidFill>
                  <a:srgbClr val="C00000"/>
                </a:solidFill>
              </a:rPr>
              <a:t>dec</a:t>
            </a:r>
            <a:r>
              <a:rPr lang="ja-JP" altLang="en-US">
                <a:solidFill>
                  <a:srgbClr val="C00000"/>
                </a:solidFill>
              </a:rPr>
              <a:t>の直線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88FB6B1-D02A-F942-B762-AAEC7160D1C5}"/>
              </a:ext>
            </a:extLst>
          </p:cNvPr>
          <p:cNvGrpSpPr/>
          <p:nvPr/>
        </p:nvGrpSpPr>
        <p:grpSpPr>
          <a:xfrm>
            <a:off x="460847" y="4638499"/>
            <a:ext cx="8603278" cy="427947"/>
            <a:chOff x="460847" y="4638499"/>
            <a:chExt cx="8603278" cy="427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430E9FB9-EE95-A042-9452-392E103E7724}"/>
                    </a:ext>
                  </a:extLst>
                </p:cNvPr>
                <p:cNvSpPr txBox="1"/>
                <p:nvPr/>
              </p:nvSpPr>
              <p:spPr>
                <a:xfrm>
                  <a:off x="460847" y="4697114"/>
                  <a:ext cx="8813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430E9FB9-EE95-A042-9452-392E103E77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7" y="4697114"/>
                  <a:ext cx="88139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857" r="-5714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D372732-3815-A44B-B303-83E79055ED22}"/>
                    </a:ext>
                  </a:extLst>
                </p:cNvPr>
                <p:cNvSpPr txBox="1"/>
                <p:nvPr/>
              </p:nvSpPr>
              <p:spPr>
                <a:xfrm>
                  <a:off x="1631449" y="4638499"/>
                  <a:ext cx="7432676" cy="4133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func>
                          <m:func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2=−20</m:t>
                            </m:r>
                            <m:func>
                              <m:func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≈−3[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dB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D372732-3815-A44B-B303-83E79055ED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449" y="4638499"/>
                  <a:ext cx="7432676" cy="413383"/>
                </a:xfrm>
                <a:prstGeom prst="rect">
                  <a:avLst/>
                </a:prstGeom>
                <a:blipFill>
                  <a:blip r:embed="rId12"/>
                  <a:stretch>
                    <a:fillRect r="-511" b="-2941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DAC7AB-10BC-CE4D-97FC-1A1BE9203092}"/>
              </a:ext>
            </a:extLst>
          </p:cNvPr>
          <p:cNvSpPr txBox="1"/>
          <p:nvPr/>
        </p:nvSpPr>
        <p:spPr>
          <a:xfrm>
            <a:off x="4852025" y="5124696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kumimoji="1"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kumimoji="1" lang="ja-JP" altLang="en-US">
                <a:solidFill>
                  <a:srgbClr val="C00000"/>
                </a:solidFill>
              </a:rPr>
              <a:t>が</a:t>
            </a:r>
            <a:r>
              <a:rPr kumimoji="1" lang="en-US" altLang="ja-JP" dirty="0">
                <a:solidFill>
                  <a:srgbClr val="C00000"/>
                </a:solidFill>
              </a:rPr>
              <a:t>1</a:t>
            </a:r>
            <a:r>
              <a:rPr kumimoji="1" lang="ja-JP" altLang="en-US">
                <a:solidFill>
                  <a:srgbClr val="C00000"/>
                </a:solidFill>
              </a:rPr>
              <a:t>に近いと，ほぼ</a:t>
            </a:r>
            <a:r>
              <a:rPr kumimoji="1" lang="en-US" altLang="ja-JP" dirty="0">
                <a:solidFill>
                  <a:srgbClr val="C00000"/>
                </a:solidFill>
              </a:rPr>
              <a:t>-3[</a:t>
            </a:r>
            <a:r>
              <a:rPr lang="en-US" altLang="ja-JP" dirty="0">
                <a:solidFill>
                  <a:srgbClr val="C00000"/>
                </a:solidFill>
              </a:rPr>
              <a:t>dB]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2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  <p:bldP spid="5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76ADDA-BDCD-314C-B8F2-828EFD20633F}"/>
              </a:ext>
            </a:extLst>
          </p:cNvPr>
          <p:cNvSpPr txBox="1"/>
          <p:nvPr/>
        </p:nvSpPr>
        <p:spPr>
          <a:xfrm>
            <a:off x="235891" y="715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例２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AED5AE1-AC67-AF41-959E-3DC1686FF13E}"/>
              </a:ext>
            </a:extLst>
          </p:cNvPr>
          <p:cNvGrpSpPr/>
          <p:nvPr/>
        </p:nvGrpSpPr>
        <p:grpSpPr>
          <a:xfrm>
            <a:off x="1631449" y="1315980"/>
            <a:ext cx="2748351" cy="856620"/>
            <a:chOff x="1664751" y="1487996"/>
            <a:chExt cx="2748351" cy="856620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CF0F548-5FB1-154E-A1DC-342E9D5B5340}"/>
                </a:ext>
              </a:extLst>
            </p:cNvPr>
            <p:cNvSpPr/>
            <p:nvPr/>
          </p:nvSpPr>
          <p:spPr>
            <a:xfrm>
              <a:off x="2349844" y="1758462"/>
              <a:ext cx="1535723" cy="5861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0B31B495-9BC7-B340-8211-E7A3E63BBE17}"/>
                </a:ext>
              </a:extLst>
            </p:cNvPr>
            <p:cNvCxnSpPr>
              <a:cxnSpLocks/>
            </p:cNvCxnSpPr>
            <p:nvPr/>
          </p:nvCxnSpPr>
          <p:spPr>
            <a:xfrm>
              <a:off x="1834028" y="2016370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0537F095-03A1-E44F-94D0-0967CAAC1F98}"/>
                </a:ext>
              </a:extLst>
            </p:cNvPr>
            <p:cNvCxnSpPr>
              <a:cxnSpLocks/>
            </p:cNvCxnSpPr>
            <p:nvPr/>
          </p:nvCxnSpPr>
          <p:spPr>
            <a:xfrm>
              <a:off x="3897286" y="2039816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2CA7574-E44A-554F-8A41-2A61F34A7099}"/>
                </a:ext>
              </a:extLst>
            </p:cNvPr>
            <p:cNvSpPr txBox="1"/>
            <p:nvPr/>
          </p:nvSpPr>
          <p:spPr>
            <a:xfrm>
              <a:off x="1664751" y="148799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3B2CB89-EB63-AC43-B51E-24F40BF89B7B}"/>
                </a:ext>
              </a:extLst>
            </p:cNvPr>
            <p:cNvSpPr txBox="1"/>
            <p:nvPr/>
          </p:nvSpPr>
          <p:spPr>
            <a:xfrm>
              <a:off x="3991050" y="1522399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675E2EED-3572-1845-89D7-C202B54AA590}"/>
                    </a:ext>
                  </a:extLst>
                </p:cNvPr>
                <p:cNvSpPr txBox="1"/>
                <p:nvPr/>
              </p:nvSpPr>
              <p:spPr>
                <a:xfrm>
                  <a:off x="2448783" y="1842365"/>
                  <a:ext cx="1388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675E2EED-3572-1845-89D7-C202B54AA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783" y="1842365"/>
                  <a:ext cx="138890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604" t="-3448" b="-241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1FF02F-9F4F-5545-840A-4FFA2DF3E7FC}"/>
              </a:ext>
            </a:extLst>
          </p:cNvPr>
          <p:cNvSpPr txBox="1"/>
          <p:nvPr/>
        </p:nvSpPr>
        <p:spPr>
          <a:xfrm>
            <a:off x="1191497" y="715107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一次系</a:t>
            </a:r>
            <a:r>
              <a:rPr lang="en-US" altLang="ja-JP" dirty="0"/>
              <a:t>                            </a:t>
            </a:r>
            <a:r>
              <a:rPr lang="ja-JP" altLang="en-US"/>
              <a:t>のボード線図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0B4537C-6D93-2241-8EB0-19FEED80AE77}"/>
                  </a:ext>
                </a:extLst>
              </p:cNvPr>
              <p:cNvSpPr txBox="1"/>
              <p:nvPr/>
            </p:nvSpPr>
            <p:spPr>
              <a:xfrm>
                <a:off x="4640177" y="1446548"/>
                <a:ext cx="1773499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0B4537C-6D93-2241-8EB0-19FEED80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77" y="1446548"/>
                <a:ext cx="1773499" cy="758669"/>
              </a:xfrm>
              <a:prstGeom prst="rect">
                <a:avLst/>
              </a:prstGeom>
              <a:blipFill>
                <a:blip r:embed="rId4"/>
                <a:stretch>
                  <a:fillRect l="-2837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014E4AA-AF1B-3847-97A8-D99AF2BEE397}"/>
                  </a:ext>
                </a:extLst>
              </p:cNvPr>
              <p:cNvSpPr txBox="1"/>
              <p:nvPr/>
            </p:nvSpPr>
            <p:spPr>
              <a:xfrm>
                <a:off x="2268896" y="587104"/>
                <a:ext cx="2164375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014E4AA-AF1B-3847-97A8-D99AF2BEE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96" y="587104"/>
                <a:ext cx="2164375" cy="758669"/>
              </a:xfrm>
              <a:prstGeom prst="rect">
                <a:avLst/>
              </a:prstGeom>
              <a:blipFill>
                <a:blip r:embed="rId5"/>
                <a:stretch>
                  <a:fillRect l="-2339" r="-3509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8">
            <a:extLst>
              <a:ext uri="{FF2B5EF4-FFF2-40B4-BE49-F238E27FC236}">
                <a16:creationId xmlns:a16="http://schemas.microsoft.com/office/drawing/2014/main" id="{49BE3EF3-9BB1-9D4A-B6EE-CE033799C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29472"/>
              </p:ext>
            </p:extLst>
          </p:nvPr>
        </p:nvGraphicFramePr>
        <p:xfrm>
          <a:off x="636000" y="2366382"/>
          <a:ext cx="539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97500" imgH="787400" progId="Equation.DSMT4">
                  <p:embed/>
                </p:oleObj>
              </mc:Choice>
              <mc:Fallback>
                <p:oleObj name="Equation" r:id="rId6" imgW="5397500" imgH="787400" progId="Equation.DSMT4">
                  <p:embed/>
                  <p:pic>
                    <p:nvPicPr>
                      <p:cNvPr id="378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00" y="2366382"/>
                        <a:ext cx="5397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6887505-CCA7-5A46-87D9-9010CEA11C8F}"/>
              </a:ext>
            </a:extLst>
          </p:cNvPr>
          <p:cNvGrpSpPr/>
          <p:nvPr/>
        </p:nvGrpSpPr>
        <p:grpSpPr>
          <a:xfrm>
            <a:off x="625805" y="3632208"/>
            <a:ext cx="3802364" cy="432724"/>
            <a:chOff x="1040518" y="3727127"/>
            <a:chExt cx="3802364" cy="43272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1">
                  <a:extLst>
                    <a:ext uri="{FF2B5EF4-FFF2-40B4-BE49-F238E27FC236}">
                      <a16:creationId xmlns:a16="http://schemas.microsoft.com/office/drawing/2014/main" id="{F5DF4FC6-77E4-9D41-93F6-BBC1734F124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6788167"/>
                    </p:ext>
                  </p:extLst>
                </p:nvPr>
              </p:nvGraphicFramePr>
              <p:xfrm>
                <a:off x="2391782" y="3816951"/>
                <a:ext cx="24511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2451100" imgH="342900" progId="Equation.DSMT4">
                        <p:embed/>
                      </p:oleObj>
                    </mc:Choice>
                    <mc:Fallback>
                      <p:oleObj name="Equation" r:id="rId8" imgW="2451100" imgH="342900" progId="Equation.DSMT4">
                        <p:embed/>
                        <p:pic>
                          <p:nvPicPr>
                            <p:cNvPr id="3790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91782" y="3816951"/>
                              <a:ext cx="2451100" cy="342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1">
                  <a:extLst>
                    <a:ext uri="{FF2B5EF4-FFF2-40B4-BE49-F238E27FC236}">
                      <a16:creationId xmlns:a16="http://schemas.microsoft.com/office/drawing/2014/main" id="{F5DF4FC6-77E4-9D41-93F6-BBC1734F124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6788167"/>
                    </p:ext>
                  </p:extLst>
                </p:nvPr>
              </p:nvGraphicFramePr>
              <p:xfrm>
                <a:off x="2391782" y="3816951"/>
                <a:ext cx="24511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580" name="Equation" r:id="rId10" imgW="2451100" imgH="342900" progId="Equation.DSMT4">
                        <p:embed/>
                      </p:oleObj>
                    </mc:Choice>
                    <mc:Fallback>
                      <p:oleObj name="Equation" r:id="rId10" imgW="2451100" imgH="342900" progId="Equation.DSMT4">
                        <p:embed/>
                        <p:pic>
                          <p:nvPicPr>
                            <p:cNvPr id="3790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91782" y="3816951"/>
                              <a:ext cx="2451100" cy="342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539009BF-11A1-3541-8E5E-59EC0B1D2595}"/>
                    </a:ext>
                  </a:extLst>
                </p:cNvPr>
                <p:cNvSpPr txBox="1"/>
                <p:nvPr/>
              </p:nvSpPr>
              <p:spPr>
                <a:xfrm>
                  <a:off x="1040518" y="3727127"/>
                  <a:ext cx="92948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539009BF-11A1-3541-8E5E-59EC0B1D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18" y="3727127"/>
                  <a:ext cx="929485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351" r="-6757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DC9C39-EF35-2E40-9C64-B8B6BF8AE1B5}"/>
              </a:ext>
            </a:extLst>
          </p:cNvPr>
          <p:cNvGrpSpPr/>
          <p:nvPr/>
        </p:nvGrpSpPr>
        <p:grpSpPr>
          <a:xfrm>
            <a:off x="630213" y="5334429"/>
            <a:ext cx="5089703" cy="375595"/>
            <a:chOff x="1040518" y="5334429"/>
            <a:chExt cx="5089703" cy="37559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17">
                  <a:extLst>
                    <a:ext uri="{FF2B5EF4-FFF2-40B4-BE49-F238E27FC236}">
                      <a16:creationId xmlns:a16="http://schemas.microsoft.com/office/drawing/2014/main" id="{A5F51647-A87F-1B43-88FF-25EB4E6A36D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76577282"/>
                    </p:ext>
                  </p:extLst>
                </p:nvPr>
              </p:nvGraphicFramePr>
              <p:xfrm>
                <a:off x="2320221" y="5367124"/>
                <a:ext cx="38100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3810000" imgH="342900" progId="Equation.DSMT4">
                        <p:embed/>
                      </p:oleObj>
                    </mc:Choice>
                    <mc:Fallback>
                      <p:oleObj name="Equation" r:id="rId13" imgW="3810000" imgH="342900" progId="Equation.DSMT4">
                        <p:embed/>
                        <p:pic>
                          <p:nvPicPr>
                            <p:cNvPr id="37898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20221" y="5367124"/>
                              <a:ext cx="3810000" cy="342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17">
                  <a:extLst>
                    <a:ext uri="{FF2B5EF4-FFF2-40B4-BE49-F238E27FC236}">
                      <a16:creationId xmlns:a16="http://schemas.microsoft.com/office/drawing/2014/main" id="{A5F51647-A87F-1B43-88FF-25EB4E6A36D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76577282"/>
                    </p:ext>
                  </p:extLst>
                </p:nvPr>
              </p:nvGraphicFramePr>
              <p:xfrm>
                <a:off x="2320221" y="5367124"/>
                <a:ext cx="38100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581" name="Equation" r:id="rId15" imgW="3810000" imgH="342900" progId="Equation.DSMT4">
                        <p:embed/>
                      </p:oleObj>
                    </mc:Choice>
                    <mc:Fallback>
                      <p:oleObj name="Equation" r:id="rId15" imgW="3810000" imgH="342900" progId="Equation.DSMT4">
                        <p:embed/>
                        <p:pic>
                          <p:nvPicPr>
                            <p:cNvPr id="37898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20221" y="5367124"/>
                              <a:ext cx="3810000" cy="342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68B8197-18D3-7C43-82F3-04E28B64703C}"/>
                    </a:ext>
                  </a:extLst>
                </p:cNvPr>
                <p:cNvSpPr txBox="1"/>
                <p:nvPr/>
              </p:nvSpPr>
              <p:spPr>
                <a:xfrm>
                  <a:off x="1040518" y="5334429"/>
                  <a:ext cx="92948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68B8197-18D3-7C43-82F3-04E28B647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18" y="5334429"/>
                  <a:ext cx="929485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703" r="-5405" b="-68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56F0468-1E60-5940-9CE5-E25D08B0BD2E}"/>
              </a:ext>
            </a:extLst>
          </p:cNvPr>
          <p:cNvGrpSpPr/>
          <p:nvPr/>
        </p:nvGrpSpPr>
        <p:grpSpPr>
          <a:xfrm>
            <a:off x="625805" y="4455974"/>
            <a:ext cx="4886266" cy="390247"/>
            <a:chOff x="1040518" y="4337349"/>
            <a:chExt cx="4886266" cy="3902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Object 14">
                  <a:extLst>
                    <a:ext uri="{FF2B5EF4-FFF2-40B4-BE49-F238E27FC236}">
                      <a16:creationId xmlns:a16="http://schemas.microsoft.com/office/drawing/2014/main" id="{7F4D785D-D484-E04E-A754-A3401205346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91607529"/>
                    </p:ext>
                  </p:extLst>
                </p:nvPr>
              </p:nvGraphicFramePr>
              <p:xfrm>
                <a:off x="2345384" y="4384696"/>
                <a:ext cx="35814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8" imgW="3581400" imgH="342900" progId="Equation.DSMT4">
                        <p:embed/>
                      </p:oleObj>
                    </mc:Choice>
                    <mc:Fallback>
                      <p:oleObj name="Equation" r:id="rId18" imgW="3581400" imgH="342900" progId="Equation.DSMT4">
                        <p:embed/>
                        <p:pic>
                          <p:nvPicPr>
                            <p:cNvPr id="3790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45384" y="4384696"/>
                              <a:ext cx="3581400" cy="342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14">
                  <a:extLst>
                    <a:ext uri="{FF2B5EF4-FFF2-40B4-BE49-F238E27FC236}">
                      <a16:creationId xmlns:a16="http://schemas.microsoft.com/office/drawing/2014/main" id="{7F4D785D-D484-E04E-A754-A3401205346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91607529"/>
                    </p:ext>
                  </p:extLst>
                </p:nvPr>
              </p:nvGraphicFramePr>
              <p:xfrm>
                <a:off x="2345384" y="4384696"/>
                <a:ext cx="3581400" cy="342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582" name="Equation" r:id="rId20" imgW="3581400" imgH="342900" progId="Equation.DSMT4">
                        <p:embed/>
                      </p:oleObj>
                    </mc:Choice>
                    <mc:Fallback>
                      <p:oleObj name="Equation" r:id="rId20" imgW="3581400" imgH="342900" progId="Equation.DSMT4">
                        <p:embed/>
                        <p:pic>
                          <p:nvPicPr>
                            <p:cNvPr id="3790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45384" y="4384696"/>
                              <a:ext cx="3581400" cy="3429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171CF59-6581-4243-9EA4-0B7EC2DF47A8}"/>
                    </a:ext>
                  </a:extLst>
                </p:cNvPr>
                <p:cNvSpPr txBox="1"/>
                <p:nvPr/>
              </p:nvSpPr>
              <p:spPr>
                <a:xfrm>
                  <a:off x="1040518" y="4337349"/>
                  <a:ext cx="8813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171CF59-6581-4243-9EA4-0B7EC2DF4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18" y="4337349"/>
                  <a:ext cx="881395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1408" r="-5634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85F5B6D-27D8-044D-A808-73E5A74763D2}"/>
              </a:ext>
            </a:extLst>
          </p:cNvPr>
          <p:cNvSpPr txBox="1"/>
          <p:nvPr/>
        </p:nvSpPr>
        <p:spPr>
          <a:xfrm>
            <a:off x="4907267" y="3612733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が小さいと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7154BA3-68BA-9246-921F-F51590B75002}"/>
              </a:ext>
            </a:extLst>
          </p:cNvPr>
          <p:cNvSpPr txBox="1"/>
          <p:nvPr/>
        </p:nvSpPr>
        <p:spPr>
          <a:xfrm>
            <a:off x="5825423" y="4396088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が１に近いと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-45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7BBCB24-BCF4-514F-975E-E62E71E408CA}"/>
              </a:ext>
            </a:extLst>
          </p:cNvPr>
          <p:cNvSpPr txBox="1"/>
          <p:nvPr/>
        </p:nvSpPr>
        <p:spPr>
          <a:xfrm>
            <a:off x="5871723" y="5288262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→</a:t>
            </a:r>
            <a:r>
              <a:rPr lang="en-US" altLang="ja-JP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が大きいと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-90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AF80A9-8C39-BD45-B280-76B897A9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5" y="1304774"/>
            <a:ext cx="7112000" cy="5334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9DED59-FDB8-5B45-82BB-FEB40B9317C2}"/>
              </a:ext>
            </a:extLst>
          </p:cNvPr>
          <p:cNvSpPr txBox="1"/>
          <p:nvPr/>
        </p:nvSpPr>
        <p:spPr>
          <a:xfrm>
            <a:off x="235891" y="715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例２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0E0440-600F-D844-8CF0-13F05B6C8408}"/>
              </a:ext>
            </a:extLst>
          </p:cNvPr>
          <p:cNvSpPr txBox="1"/>
          <p:nvPr/>
        </p:nvSpPr>
        <p:spPr>
          <a:xfrm>
            <a:off x="1191497" y="715107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一次系</a:t>
            </a:r>
            <a:r>
              <a:rPr lang="en-US" altLang="ja-JP" dirty="0"/>
              <a:t>                            </a:t>
            </a:r>
            <a:r>
              <a:rPr lang="ja-JP" altLang="en-US"/>
              <a:t>のボード線図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78692F5-E990-9246-A740-E132C71B6C63}"/>
                  </a:ext>
                </a:extLst>
              </p:cNvPr>
              <p:cNvSpPr txBox="1"/>
              <p:nvPr/>
            </p:nvSpPr>
            <p:spPr>
              <a:xfrm>
                <a:off x="2268896" y="587104"/>
                <a:ext cx="2164375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78692F5-E990-9246-A740-E132C71B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96" y="587104"/>
                <a:ext cx="2164375" cy="758669"/>
              </a:xfrm>
              <a:prstGeom prst="rect">
                <a:avLst/>
              </a:prstGeom>
              <a:blipFill>
                <a:blip r:embed="rId4"/>
                <a:stretch>
                  <a:fillRect l="-2339" r="-3509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9ABA6A5-729B-BA4D-9C27-1C0CED3765B1}"/>
              </a:ext>
            </a:extLst>
          </p:cNvPr>
          <p:cNvGrpSpPr/>
          <p:nvPr/>
        </p:nvGrpSpPr>
        <p:grpSpPr>
          <a:xfrm>
            <a:off x="1400275" y="1536280"/>
            <a:ext cx="1990136" cy="3598428"/>
            <a:chOff x="1400275" y="1536280"/>
            <a:chExt cx="1990136" cy="3598428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DE148CB6-5E9A-3944-9C46-C29CC285FED6}"/>
                </a:ext>
              </a:extLst>
            </p:cNvPr>
            <p:cNvSpPr/>
            <p:nvPr/>
          </p:nvSpPr>
          <p:spPr>
            <a:xfrm>
              <a:off x="1800385" y="1594338"/>
              <a:ext cx="1589859" cy="3540370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51A33DB-5CD1-6542-BA77-5DE4443A0084}"/>
                </a:ext>
              </a:extLst>
            </p:cNvPr>
            <p:cNvSpPr txBox="1"/>
            <p:nvPr/>
          </p:nvSpPr>
          <p:spPr>
            <a:xfrm>
              <a:off x="1772660" y="1536280"/>
              <a:ext cx="1617751" cy="369332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800" i="1" dirty="0" err="1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ja-JP" altLang="en-US" sz="1800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が小さいと</a:t>
              </a:r>
              <a:r>
                <a:rPr lang="en-US" altLang="ja-JP" sz="1800" dirty="0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1" lang="ja-JP" altLang="en-US" sz="1800">
                <a:solidFill>
                  <a:srgbClr val="00905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D06895F-2995-874E-85D9-187DF72CADC6}"/>
                </a:ext>
              </a:extLst>
            </p:cNvPr>
            <p:cNvSpPr txBox="1"/>
            <p:nvPr/>
          </p:nvSpPr>
          <p:spPr>
            <a:xfrm>
              <a:off x="1400275" y="4292402"/>
              <a:ext cx="1848583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800" i="1" dirty="0" err="1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ja-JP" altLang="en-US" sz="1800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が小さいと</a:t>
              </a:r>
              <a:r>
                <a:rPr lang="en-US" altLang="ja-JP" sz="1800" dirty="0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ja-JP" altLang="en-US" sz="1800">
                  <a:solidFill>
                    <a:srgbClr val="0090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度</a:t>
              </a:r>
              <a:endParaRPr kumimoji="1" lang="ja-JP" altLang="en-US" sz="1800">
                <a:solidFill>
                  <a:srgbClr val="009051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96CE1F8-A9FD-2943-BC65-48044519FD63}"/>
              </a:ext>
            </a:extLst>
          </p:cNvPr>
          <p:cNvGrpSpPr/>
          <p:nvPr/>
        </p:nvGrpSpPr>
        <p:grpSpPr>
          <a:xfrm>
            <a:off x="3334481" y="1622864"/>
            <a:ext cx="3529286" cy="4245316"/>
            <a:chOff x="3334481" y="1622864"/>
            <a:chExt cx="3529286" cy="4245316"/>
          </a:xfrm>
        </p:grpSpPr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4C9CF484-3D05-224D-B08D-52EE9DA1E914}"/>
                </a:ext>
              </a:extLst>
            </p:cNvPr>
            <p:cNvSpPr/>
            <p:nvPr/>
          </p:nvSpPr>
          <p:spPr>
            <a:xfrm>
              <a:off x="3748082" y="1905611"/>
              <a:ext cx="1589859" cy="3639403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A9DCE0F-8E48-854B-B232-7249EC3FF813}"/>
                </a:ext>
              </a:extLst>
            </p:cNvPr>
            <p:cNvSpPr txBox="1"/>
            <p:nvPr/>
          </p:nvSpPr>
          <p:spPr>
            <a:xfrm>
              <a:off x="5002360" y="1622864"/>
              <a:ext cx="1861407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が</a:t>
              </a:r>
              <a:r>
                <a:rPr kumimoji="1" lang="en-US" altLang="ja-JP" sz="1800" dirty="0">
                  <a:solidFill>
                    <a:srgbClr val="7030A0"/>
                  </a:solidFill>
                </a:rPr>
                <a:t>1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に近いと，</a:t>
              </a:r>
              <a:endParaRPr kumimoji="1" lang="en-US" altLang="ja-JP" sz="1800" dirty="0">
                <a:solidFill>
                  <a:srgbClr val="7030A0"/>
                </a:solidFill>
              </a:endParaRPr>
            </a:p>
            <a:p>
              <a:r>
                <a:rPr kumimoji="1" lang="ja-JP" altLang="en-US" sz="1800">
                  <a:solidFill>
                    <a:srgbClr val="7030A0"/>
                  </a:solidFill>
                </a:rPr>
                <a:t>ほぼ</a:t>
              </a:r>
              <a:r>
                <a:rPr kumimoji="1" lang="en-US" altLang="ja-JP" sz="1800" dirty="0">
                  <a:solidFill>
                    <a:srgbClr val="7030A0"/>
                  </a:solidFill>
                </a:rPr>
                <a:t>-3[</a:t>
              </a:r>
              <a:r>
                <a:rPr lang="en-US" altLang="ja-JP" sz="1800" dirty="0">
                  <a:solidFill>
                    <a:srgbClr val="7030A0"/>
                  </a:solidFill>
                </a:rPr>
                <a:t>dB]</a:t>
              </a:r>
              <a:endParaRPr kumimoji="1" lang="en-US" altLang="ja-JP" sz="1800" dirty="0">
                <a:solidFill>
                  <a:srgbClr val="7030A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E2F96B-12AA-8F4E-BB0A-444723FF8D44}"/>
                </a:ext>
              </a:extLst>
            </p:cNvPr>
            <p:cNvSpPr txBox="1"/>
            <p:nvPr/>
          </p:nvSpPr>
          <p:spPr>
            <a:xfrm>
              <a:off x="3334481" y="5221849"/>
              <a:ext cx="1861407" cy="64633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が</a:t>
              </a:r>
              <a:r>
                <a:rPr kumimoji="1" lang="en-US" altLang="ja-JP" sz="1800" dirty="0">
                  <a:solidFill>
                    <a:srgbClr val="7030A0"/>
                  </a:solidFill>
                </a:rPr>
                <a:t>1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に近いと，</a:t>
              </a:r>
              <a:endParaRPr kumimoji="1" lang="en-US" altLang="ja-JP" sz="1800" dirty="0">
                <a:solidFill>
                  <a:srgbClr val="7030A0"/>
                </a:solidFill>
              </a:endParaRPr>
            </a:p>
            <a:p>
              <a:r>
                <a:rPr kumimoji="1" lang="ja-JP" altLang="en-US" sz="1800">
                  <a:solidFill>
                    <a:srgbClr val="7030A0"/>
                  </a:solidFill>
                </a:rPr>
                <a:t>ほぼ</a:t>
              </a:r>
              <a:r>
                <a:rPr kumimoji="1" lang="en-US" altLang="ja-JP" sz="1800" dirty="0">
                  <a:solidFill>
                    <a:srgbClr val="7030A0"/>
                  </a:solidFill>
                </a:rPr>
                <a:t>-45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度</a:t>
              </a:r>
              <a:endParaRPr kumimoji="1" lang="en-US" altLang="ja-JP" sz="1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3C67936-3AA1-A44C-85CA-18CE5BB79B49}"/>
              </a:ext>
            </a:extLst>
          </p:cNvPr>
          <p:cNvGrpSpPr/>
          <p:nvPr/>
        </p:nvGrpSpPr>
        <p:grpSpPr>
          <a:xfrm>
            <a:off x="5483097" y="2336404"/>
            <a:ext cx="3037600" cy="3911996"/>
            <a:chOff x="5483097" y="2336404"/>
            <a:chExt cx="3037600" cy="3911996"/>
          </a:xfrm>
        </p:grpSpPr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6DABE4A2-B7D3-934F-931B-57645B84260C}"/>
                </a:ext>
              </a:extLst>
            </p:cNvPr>
            <p:cNvSpPr/>
            <p:nvPr/>
          </p:nvSpPr>
          <p:spPr>
            <a:xfrm>
              <a:off x="5483097" y="2336404"/>
              <a:ext cx="1806186" cy="3911996"/>
            </a:xfrm>
            <a:prstGeom prst="ellipse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8D92E54-538E-1945-9F4D-5D6CD23D7A39}"/>
                </a:ext>
              </a:extLst>
            </p:cNvPr>
            <p:cNvSpPr txBox="1"/>
            <p:nvPr/>
          </p:nvSpPr>
          <p:spPr>
            <a:xfrm>
              <a:off x="6644862" y="2465246"/>
              <a:ext cx="1875835" cy="1200329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kumimoji="1" lang="ja-JP" altLang="en-US" sz="1800">
                  <a:solidFill>
                    <a:srgbClr val="0070C0"/>
                  </a:solidFill>
                </a:rPr>
                <a:t>が大きいと</a:t>
              </a:r>
              <a:endParaRPr kumimoji="1" lang="en-US" altLang="ja-JP" sz="1800" dirty="0">
                <a:solidFill>
                  <a:srgbClr val="0070C0"/>
                </a:solidFill>
              </a:endParaRPr>
            </a:p>
            <a:p>
              <a:r>
                <a:rPr kumimoji="1" lang="en-US" altLang="ja-JP" sz="18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kumimoji="1" lang="en-US" altLang="ja-JP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r>
                <a:rPr lang="ja-JP" altLang="en-US" sz="1800">
                  <a:solidFill>
                    <a:srgbClr val="0070C0"/>
                  </a:solidFill>
                </a:rPr>
                <a:t>で</a:t>
              </a:r>
              <a:r>
                <a:rPr lang="en-US" altLang="ja-JP" sz="1800" dirty="0">
                  <a:solidFill>
                    <a:srgbClr val="0070C0"/>
                  </a:solidFill>
                </a:rPr>
                <a:t>0</a:t>
              </a:r>
              <a:r>
                <a:rPr lang="ja-JP" altLang="en-US" sz="1800">
                  <a:solidFill>
                    <a:srgbClr val="0070C0"/>
                  </a:solidFill>
                </a:rPr>
                <a:t>を通り，</a:t>
              </a:r>
              <a:endParaRPr lang="en-US" altLang="ja-JP" sz="1800" dirty="0">
                <a:solidFill>
                  <a:srgbClr val="0070C0"/>
                </a:solidFill>
              </a:endParaRPr>
            </a:p>
            <a:p>
              <a:r>
                <a:rPr lang="ja-JP" altLang="en-US" sz="1800">
                  <a:solidFill>
                    <a:srgbClr val="0070C0"/>
                  </a:solidFill>
                </a:rPr>
                <a:t>傾き</a:t>
              </a:r>
              <a:r>
                <a:rPr lang="en-US" altLang="ja-JP" sz="1800" dirty="0">
                  <a:solidFill>
                    <a:srgbClr val="0070C0"/>
                  </a:solidFill>
                </a:rPr>
                <a:t>-20dB/</a:t>
              </a:r>
              <a:r>
                <a:rPr lang="en-US" altLang="ja-JP" sz="1800" dirty="0" err="1">
                  <a:solidFill>
                    <a:srgbClr val="0070C0"/>
                  </a:solidFill>
                </a:rPr>
                <a:t>dec</a:t>
              </a:r>
              <a:endParaRPr lang="en-US" altLang="ja-JP" sz="1800" dirty="0">
                <a:solidFill>
                  <a:srgbClr val="0070C0"/>
                </a:solidFill>
              </a:endParaRPr>
            </a:p>
            <a:p>
              <a:r>
                <a:rPr lang="ja-JP" altLang="en-US" sz="1800">
                  <a:solidFill>
                    <a:srgbClr val="0070C0"/>
                  </a:solidFill>
                </a:rPr>
                <a:t>の直線</a:t>
              </a:r>
              <a:endParaRPr kumimoji="1" lang="en-US" altLang="ja-JP" sz="1800" dirty="0">
                <a:solidFill>
                  <a:srgbClr val="0070C0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998F632-BE75-094D-85C8-59FBD420A013}"/>
                </a:ext>
              </a:extLst>
            </p:cNvPr>
            <p:cNvSpPr txBox="1"/>
            <p:nvPr/>
          </p:nvSpPr>
          <p:spPr>
            <a:xfrm>
              <a:off x="6652141" y="5319658"/>
              <a:ext cx="1733167" cy="64633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が大きいと，</a:t>
              </a:r>
              <a:endParaRPr kumimoji="1" lang="en-US" altLang="ja-JP" sz="1800" dirty="0">
                <a:solidFill>
                  <a:srgbClr val="7030A0"/>
                </a:solidFill>
              </a:endParaRPr>
            </a:p>
            <a:p>
              <a:r>
                <a:rPr kumimoji="1" lang="ja-JP" altLang="en-US" sz="1800">
                  <a:solidFill>
                    <a:srgbClr val="7030A0"/>
                  </a:solidFill>
                </a:rPr>
                <a:t>ほぼ</a:t>
              </a:r>
              <a:r>
                <a:rPr kumimoji="1" lang="en-US" altLang="ja-JP" sz="1800" dirty="0">
                  <a:solidFill>
                    <a:srgbClr val="7030A0"/>
                  </a:solidFill>
                </a:rPr>
                <a:t>-90</a:t>
              </a:r>
              <a:r>
                <a:rPr kumimoji="1" lang="ja-JP" altLang="en-US" sz="1800">
                  <a:solidFill>
                    <a:srgbClr val="7030A0"/>
                  </a:solidFill>
                </a:rPr>
                <a:t>度</a:t>
              </a:r>
              <a:endParaRPr kumimoji="1" lang="en-US" altLang="ja-JP" sz="18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24D417-5D99-A445-B946-324C5EE56C52}"/>
              </a:ext>
            </a:extLst>
          </p:cNvPr>
          <p:cNvSpPr txBox="1"/>
          <p:nvPr/>
        </p:nvSpPr>
        <p:spPr>
          <a:xfrm>
            <a:off x="3200400" y="2990335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/>
              <a:t>･･･つづく</a:t>
            </a:r>
          </a:p>
        </p:txBody>
      </p:sp>
    </p:spTree>
    <p:extLst>
      <p:ext uri="{BB962C8B-B14F-4D97-AF65-F5344CB8AC3E}">
        <p14:creationId xmlns:p14="http://schemas.microsoft.com/office/powerpoint/2010/main" val="39073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463800"/>
            <a:ext cx="44704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161925" y="1564585"/>
            <a:ext cx="7404100" cy="461963"/>
            <a:chOff x="778" y="913"/>
            <a:chExt cx="4664" cy="291"/>
          </a:xfrm>
        </p:grpSpPr>
        <p:sp>
          <p:nvSpPr>
            <p:cNvPr id="54288" name="Text Box 5"/>
            <p:cNvSpPr txBox="1">
              <a:spLocks noChangeArrowheads="1"/>
            </p:cNvSpPr>
            <p:nvPr/>
          </p:nvSpPr>
          <p:spPr bwMode="auto">
            <a:xfrm>
              <a:off x="778" y="913"/>
              <a:ext cx="6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二次系</a:t>
              </a:r>
            </a:p>
          </p:txBody>
        </p:sp>
        <p:sp>
          <p:nvSpPr>
            <p:cNvPr id="54290" name="Text Box 7"/>
            <p:cNvSpPr txBox="1">
              <a:spLocks noChangeArrowheads="1"/>
            </p:cNvSpPr>
            <p:nvPr/>
          </p:nvSpPr>
          <p:spPr bwMode="auto">
            <a:xfrm>
              <a:off x="4174" y="915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のボード線図</a:t>
              </a:r>
            </a:p>
          </p:txBody>
        </p:sp>
      </p:grp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266950" y="2511425"/>
            <a:ext cx="4017963" cy="333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4277" name="Line 9"/>
          <p:cNvSpPr>
            <a:spLocks noChangeShapeType="1"/>
          </p:cNvSpPr>
          <p:nvPr/>
        </p:nvSpPr>
        <p:spPr bwMode="auto">
          <a:xfrm>
            <a:off x="1751013" y="4249738"/>
            <a:ext cx="52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278" name="Line 10"/>
          <p:cNvSpPr>
            <a:spLocks noChangeShapeType="1"/>
          </p:cNvSpPr>
          <p:nvPr/>
        </p:nvSpPr>
        <p:spPr bwMode="auto">
          <a:xfrm>
            <a:off x="6308725" y="4249738"/>
            <a:ext cx="52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4279" name="Object 11"/>
          <p:cNvGraphicFramePr>
            <a:graphicFrameLocks noChangeAspect="1"/>
          </p:cNvGraphicFramePr>
          <p:nvPr/>
        </p:nvGraphicFramePr>
        <p:xfrm>
          <a:off x="3387725" y="5918200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381000" progId="Equation.DSMT4">
                  <p:embed/>
                </p:oleObj>
              </mc:Choice>
              <mc:Fallback>
                <p:oleObj name="Equation" r:id="rId4" imgW="1778000" imgH="38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5918200"/>
                        <a:ext cx="177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12"/>
          <p:cNvGraphicFramePr>
            <a:graphicFrameLocks noChangeAspect="1"/>
          </p:cNvGraphicFramePr>
          <p:nvPr/>
        </p:nvGraphicFramePr>
        <p:xfrm>
          <a:off x="95250" y="366395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431800" progId="Equation.DSMT4">
                  <p:embed/>
                </p:oleObj>
              </mc:Choice>
              <mc:Fallback>
                <p:oleObj name="Equation" r:id="rId6" imgW="15875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3663950"/>
                        <a:ext cx="158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0" name="Freeform 14"/>
          <p:cNvSpPr>
            <a:spLocks/>
          </p:cNvSpPr>
          <p:nvPr/>
        </p:nvSpPr>
        <p:spPr bwMode="auto">
          <a:xfrm>
            <a:off x="1763713" y="2730500"/>
            <a:ext cx="1919287" cy="1519238"/>
          </a:xfrm>
          <a:custGeom>
            <a:avLst/>
            <a:gdLst>
              <a:gd name="T0" fmla="*/ 0 w 1209"/>
              <a:gd name="T1" fmla="*/ 2147483646 h 957"/>
              <a:gd name="T2" fmla="*/ 2147483646 w 1209"/>
              <a:gd name="T3" fmla="*/ 2147483646 h 957"/>
              <a:gd name="T4" fmla="*/ 2147483646 w 1209"/>
              <a:gd name="T5" fmla="*/ 2147483646 h 957"/>
              <a:gd name="T6" fmla="*/ 2147483646 w 1209"/>
              <a:gd name="T7" fmla="*/ 2147483646 h 957"/>
              <a:gd name="T8" fmla="*/ 2147483646 w 1209"/>
              <a:gd name="T9" fmla="*/ 0 h 957"/>
              <a:gd name="T10" fmla="*/ 2147483646 w 1209"/>
              <a:gd name="T11" fmla="*/ 0 h 957"/>
              <a:gd name="T12" fmla="*/ 2147483646 w 1209"/>
              <a:gd name="T13" fmla="*/ 2147483646 h 9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9"/>
              <a:gd name="T22" fmla="*/ 0 h 957"/>
              <a:gd name="T23" fmla="*/ 1209 w 1209"/>
              <a:gd name="T24" fmla="*/ 957 h 9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9" h="957">
                <a:moveTo>
                  <a:pt x="0" y="746"/>
                </a:moveTo>
                <a:lnTo>
                  <a:pt x="98" y="746"/>
                </a:lnTo>
                <a:lnTo>
                  <a:pt x="98" y="957"/>
                </a:lnTo>
                <a:lnTo>
                  <a:pt x="560" y="957"/>
                </a:lnTo>
                <a:lnTo>
                  <a:pt x="560" y="0"/>
                </a:lnTo>
                <a:lnTo>
                  <a:pt x="1209" y="0"/>
                </a:lnTo>
                <a:lnTo>
                  <a:pt x="1209" y="219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51" name="Freeform 15"/>
          <p:cNvSpPr>
            <a:spLocks/>
          </p:cNvSpPr>
          <p:nvPr/>
        </p:nvSpPr>
        <p:spPr bwMode="auto">
          <a:xfrm>
            <a:off x="3695700" y="3116263"/>
            <a:ext cx="3336925" cy="1133475"/>
          </a:xfrm>
          <a:custGeom>
            <a:avLst/>
            <a:gdLst>
              <a:gd name="T0" fmla="*/ 0 w 2288"/>
              <a:gd name="T1" fmla="*/ 0 h 714"/>
              <a:gd name="T2" fmla="*/ 0 w 2288"/>
              <a:gd name="T3" fmla="*/ 2147483646 h 714"/>
              <a:gd name="T4" fmla="*/ 2147483646 w 2288"/>
              <a:gd name="T5" fmla="*/ 2147483646 h 714"/>
              <a:gd name="T6" fmla="*/ 2147483646 w 2288"/>
              <a:gd name="T7" fmla="*/ 2147483646 h 714"/>
              <a:gd name="T8" fmla="*/ 2147483646 w 2288"/>
              <a:gd name="T9" fmla="*/ 2147483646 h 714"/>
              <a:gd name="T10" fmla="*/ 2147483646 w 2288"/>
              <a:gd name="T11" fmla="*/ 2147483646 h 7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8"/>
              <a:gd name="T19" fmla="*/ 0 h 714"/>
              <a:gd name="T20" fmla="*/ 2288 w 2288"/>
              <a:gd name="T21" fmla="*/ 714 h 7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8" h="714">
                <a:moveTo>
                  <a:pt x="0" y="0"/>
                </a:moveTo>
                <a:lnTo>
                  <a:pt x="0" y="219"/>
                </a:lnTo>
                <a:lnTo>
                  <a:pt x="1736" y="219"/>
                </a:lnTo>
                <a:lnTo>
                  <a:pt x="1736" y="714"/>
                </a:lnTo>
                <a:lnTo>
                  <a:pt x="2288" y="714"/>
                </a:lnTo>
                <a:lnTo>
                  <a:pt x="2288" y="584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177800" y="4446588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7950" imgH="431613" progId="Equation.DSMT4">
                  <p:embed/>
                </p:oleObj>
              </mc:Choice>
              <mc:Fallback>
                <p:oleObj name="Equation" r:id="rId8" imgW="1497950" imgH="431613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446588"/>
                        <a:ext cx="149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8983"/>
              </p:ext>
            </p:extLst>
          </p:nvPr>
        </p:nvGraphicFramePr>
        <p:xfrm>
          <a:off x="6342063" y="4536203"/>
          <a:ext cx="2717716" cy="4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200" imgH="431800" progId="Equation.DSMT4">
                  <p:embed/>
                </p:oleObj>
              </mc:Choice>
              <mc:Fallback>
                <p:oleObj name="Equation" r:id="rId10" imgW="28702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4536203"/>
                        <a:ext cx="2717716" cy="40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4" name="Freeform 18"/>
          <p:cNvSpPr>
            <a:spLocks/>
          </p:cNvSpPr>
          <p:nvPr/>
        </p:nvSpPr>
        <p:spPr bwMode="auto">
          <a:xfrm>
            <a:off x="1717675" y="2632075"/>
            <a:ext cx="3602038" cy="2025650"/>
          </a:xfrm>
          <a:custGeom>
            <a:avLst/>
            <a:gdLst>
              <a:gd name="T0" fmla="*/ 0 w 1751"/>
              <a:gd name="T1" fmla="*/ 2147483646 h 1276"/>
              <a:gd name="T2" fmla="*/ 2147483646 w 1751"/>
              <a:gd name="T3" fmla="*/ 2147483646 h 1276"/>
              <a:gd name="T4" fmla="*/ 2147483646 w 1751"/>
              <a:gd name="T5" fmla="*/ 2147483646 h 1276"/>
              <a:gd name="T6" fmla="*/ 2147483646 w 1751"/>
              <a:gd name="T7" fmla="*/ 2147483646 h 1276"/>
              <a:gd name="T8" fmla="*/ 2147483646 w 1751"/>
              <a:gd name="T9" fmla="*/ 0 h 1276"/>
              <a:gd name="T10" fmla="*/ 2147483646 w 1751"/>
              <a:gd name="T11" fmla="*/ 0 h 1276"/>
              <a:gd name="T12" fmla="*/ 2147483646 w 1751"/>
              <a:gd name="T13" fmla="*/ 2147483646 h 1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"/>
              <a:gd name="T22" fmla="*/ 0 h 1276"/>
              <a:gd name="T23" fmla="*/ 1751 w 1751"/>
              <a:gd name="T24" fmla="*/ 1276 h 12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" h="1276">
                <a:moveTo>
                  <a:pt x="0" y="1276"/>
                </a:moveTo>
                <a:lnTo>
                  <a:pt x="163" y="1276"/>
                </a:lnTo>
                <a:lnTo>
                  <a:pt x="163" y="1027"/>
                </a:lnTo>
                <a:lnTo>
                  <a:pt x="607" y="1027"/>
                </a:lnTo>
                <a:lnTo>
                  <a:pt x="607" y="0"/>
                </a:lnTo>
                <a:lnTo>
                  <a:pt x="1751" y="0"/>
                </a:lnTo>
                <a:lnTo>
                  <a:pt x="1751" y="195"/>
                </a:lnTo>
              </a:path>
            </a:pathLst>
          </a:custGeom>
          <a:noFill/>
          <a:ln w="28575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355" name="Freeform 19"/>
          <p:cNvSpPr>
            <a:spLocks/>
          </p:cNvSpPr>
          <p:nvPr/>
        </p:nvSpPr>
        <p:spPr bwMode="auto">
          <a:xfrm>
            <a:off x="5306218" y="2931979"/>
            <a:ext cx="1350963" cy="1531938"/>
          </a:xfrm>
          <a:custGeom>
            <a:avLst/>
            <a:gdLst>
              <a:gd name="T0" fmla="*/ 0 w 1369"/>
              <a:gd name="T1" fmla="*/ 0 h 965"/>
              <a:gd name="T2" fmla="*/ 0 w 1369"/>
              <a:gd name="T3" fmla="*/ 2147483646 h 965"/>
              <a:gd name="T4" fmla="*/ 2147483646 w 1369"/>
              <a:gd name="T5" fmla="*/ 2147483646 h 965"/>
              <a:gd name="T6" fmla="*/ 2147483646 w 1369"/>
              <a:gd name="T7" fmla="*/ 2147483646 h 965"/>
              <a:gd name="T8" fmla="*/ 2147483646 w 1369"/>
              <a:gd name="T9" fmla="*/ 2147483646 h 965"/>
              <a:gd name="T10" fmla="*/ 2147483646 w 1369"/>
              <a:gd name="T11" fmla="*/ 2147483646 h 9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9"/>
              <a:gd name="T19" fmla="*/ 0 h 965"/>
              <a:gd name="T20" fmla="*/ 1369 w 1369"/>
              <a:gd name="T21" fmla="*/ 965 h 9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9" h="965">
                <a:moveTo>
                  <a:pt x="0" y="0"/>
                </a:moveTo>
                <a:lnTo>
                  <a:pt x="0" y="521"/>
                </a:lnTo>
                <a:lnTo>
                  <a:pt x="1074" y="521"/>
                </a:lnTo>
                <a:lnTo>
                  <a:pt x="1074" y="833"/>
                </a:lnTo>
                <a:lnTo>
                  <a:pt x="1369" y="833"/>
                </a:lnTo>
                <a:lnTo>
                  <a:pt x="1369" y="965"/>
                </a:lnTo>
              </a:path>
            </a:pathLst>
          </a:custGeom>
          <a:noFill/>
          <a:ln w="28575">
            <a:solidFill>
              <a:srgbClr val="00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AB30CF0-877B-604E-BD7A-949E374A6602}"/>
                  </a:ext>
                </a:extLst>
              </p:cNvPr>
              <p:cNvSpPr txBox="1"/>
              <p:nvPr/>
            </p:nvSpPr>
            <p:spPr>
              <a:xfrm>
                <a:off x="1241304" y="1386612"/>
                <a:ext cx="4292842" cy="81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AB30CF0-877B-604E-BD7A-949E374A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304" y="1386612"/>
                <a:ext cx="4292842" cy="818942"/>
              </a:xfrm>
              <a:prstGeom prst="rect">
                <a:avLst/>
              </a:prstGeom>
              <a:blipFill>
                <a:blip r:embed="rId13"/>
                <a:stretch>
                  <a:fillRect l="-885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474C03-F954-AE4E-9E42-F1BF2B803858}"/>
              </a:ext>
            </a:extLst>
          </p:cNvPr>
          <p:cNvSpPr txBox="1"/>
          <p:nvPr/>
        </p:nvSpPr>
        <p:spPr>
          <a:xfrm rot="16200000">
            <a:off x="1370717" y="286500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ゲイン線図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59AD88-244F-124F-8EF3-EB1B5173E9C6}"/>
              </a:ext>
            </a:extLst>
          </p:cNvPr>
          <p:cNvSpPr txBox="1"/>
          <p:nvPr/>
        </p:nvSpPr>
        <p:spPr>
          <a:xfrm rot="16200000">
            <a:off x="1473309" y="516767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位相線図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63DD146F-F09D-CE43-8A4F-31983BB1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450" y="454334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2800"/>
              <a:t>ボード線図からわかること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E8EF2AD-2B6E-4945-9D29-DC36C7408E87}"/>
              </a:ext>
            </a:extLst>
          </p:cNvPr>
          <p:cNvCxnSpPr/>
          <p:nvPr/>
        </p:nvCxnSpPr>
        <p:spPr>
          <a:xfrm>
            <a:off x="5311566" y="3355093"/>
            <a:ext cx="0" cy="174212"/>
          </a:xfrm>
          <a:prstGeom prst="straightConnector1">
            <a:avLst/>
          </a:prstGeom>
          <a:ln w="19050">
            <a:solidFill>
              <a:srgbClr val="00FF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26F6B45-1054-4040-982E-E11D609240F3}"/>
                  </a:ext>
                </a:extLst>
              </p:cNvPr>
              <p:cNvSpPr txBox="1"/>
              <p:nvPr/>
            </p:nvSpPr>
            <p:spPr>
              <a:xfrm>
                <a:off x="6488780" y="3628608"/>
                <a:ext cx="2488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−3°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26F6B45-1054-4040-982E-E11D60924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80" y="3628608"/>
                <a:ext cx="2488374" cy="369332"/>
              </a:xfrm>
              <a:prstGeom prst="rect">
                <a:avLst/>
              </a:prstGeom>
              <a:blipFill>
                <a:blip r:embed="rId14"/>
                <a:stretch>
                  <a:fillRect l="-2030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 animBg="1"/>
      <p:bldP spid="142351" grpId="0" animBg="1"/>
      <p:bldP spid="142354" grpId="0" animBg="1"/>
      <p:bldP spid="142355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463800"/>
            <a:ext cx="44704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161925" y="1564585"/>
            <a:ext cx="7404100" cy="461963"/>
            <a:chOff x="778" y="913"/>
            <a:chExt cx="4664" cy="291"/>
          </a:xfrm>
        </p:grpSpPr>
        <p:sp>
          <p:nvSpPr>
            <p:cNvPr id="54288" name="Text Box 5"/>
            <p:cNvSpPr txBox="1">
              <a:spLocks noChangeArrowheads="1"/>
            </p:cNvSpPr>
            <p:nvPr/>
          </p:nvSpPr>
          <p:spPr bwMode="auto">
            <a:xfrm>
              <a:off x="778" y="913"/>
              <a:ext cx="6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二次系</a:t>
              </a:r>
            </a:p>
          </p:txBody>
        </p:sp>
        <p:sp>
          <p:nvSpPr>
            <p:cNvPr id="54290" name="Text Box 7"/>
            <p:cNvSpPr txBox="1">
              <a:spLocks noChangeArrowheads="1"/>
            </p:cNvSpPr>
            <p:nvPr/>
          </p:nvSpPr>
          <p:spPr bwMode="auto">
            <a:xfrm>
              <a:off x="4174" y="915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/>
                <a:t>のボード線図</a:t>
              </a:r>
            </a:p>
          </p:txBody>
        </p:sp>
      </p:grp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266950" y="2511425"/>
            <a:ext cx="4017963" cy="333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4277" name="Line 9"/>
          <p:cNvSpPr>
            <a:spLocks noChangeShapeType="1"/>
          </p:cNvSpPr>
          <p:nvPr/>
        </p:nvSpPr>
        <p:spPr bwMode="auto">
          <a:xfrm>
            <a:off x="1751013" y="4249738"/>
            <a:ext cx="52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4279" name="Object 11"/>
          <p:cNvGraphicFramePr>
            <a:graphicFrameLocks noChangeAspect="1"/>
          </p:cNvGraphicFramePr>
          <p:nvPr/>
        </p:nvGraphicFramePr>
        <p:xfrm>
          <a:off x="3387725" y="5918200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381000" progId="Equation.DSMT4">
                  <p:embed/>
                </p:oleObj>
              </mc:Choice>
              <mc:Fallback>
                <p:oleObj name="Equation" r:id="rId4" imgW="1778000" imgH="381000" progId="Equation.DSMT4">
                  <p:embed/>
                  <p:pic>
                    <p:nvPicPr>
                      <p:cNvPr id="542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5918200"/>
                        <a:ext cx="177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177800" y="4446588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7950" imgH="431613" progId="Equation.DSMT4">
                  <p:embed/>
                </p:oleObj>
              </mc:Choice>
              <mc:Fallback>
                <p:oleObj name="Equation" r:id="rId6" imgW="1497950" imgH="431613" progId="Equation.DSMT4">
                  <p:embed/>
                  <p:pic>
                    <p:nvPicPr>
                      <p:cNvPr id="1423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446588"/>
                        <a:ext cx="149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7"/>
          <p:cNvGraphicFramePr>
            <a:graphicFrameLocks noChangeAspect="1"/>
          </p:cNvGraphicFramePr>
          <p:nvPr/>
        </p:nvGraphicFramePr>
        <p:xfrm>
          <a:off x="6342063" y="4536203"/>
          <a:ext cx="2717716" cy="40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70200" imgH="431800" progId="Equation.DSMT4">
                  <p:embed/>
                </p:oleObj>
              </mc:Choice>
              <mc:Fallback>
                <p:oleObj name="Equation" r:id="rId8" imgW="2870200" imgH="431800" progId="Equation.DSMT4">
                  <p:embed/>
                  <p:pic>
                    <p:nvPicPr>
                      <p:cNvPr id="1423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4536203"/>
                        <a:ext cx="2717716" cy="40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AB30CF0-877B-604E-BD7A-949E374A6602}"/>
                  </a:ext>
                </a:extLst>
              </p:cNvPr>
              <p:cNvSpPr txBox="1"/>
              <p:nvPr/>
            </p:nvSpPr>
            <p:spPr>
              <a:xfrm>
                <a:off x="1241304" y="1386612"/>
                <a:ext cx="4292842" cy="81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AB30CF0-877B-604E-BD7A-949E374A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304" y="1386612"/>
                <a:ext cx="4292842" cy="818942"/>
              </a:xfrm>
              <a:prstGeom prst="rect">
                <a:avLst/>
              </a:prstGeom>
              <a:blipFill>
                <a:blip r:embed="rId11"/>
                <a:stretch>
                  <a:fillRect l="-885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3">
            <a:extLst>
              <a:ext uri="{FF2B5EF4-FFF2-40B4-BE49-F238E27FC236}">
                <a16:creationId xmlns:a16="http://schemas.microsoft.com/office/drawing/2014/main" id="{63DD146F-F09D-CE43-8A4F-31983BB1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450" y="454334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2800"/>
              <a:t>ボード線図からわかること</a:t>
            </a:r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E5058CCF-D607-5F43-B8D4-3B1AFF5E6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8725" y="4249738"/>
            <a:ext cx="52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6220537-F703-5145-976D-20E1CB9CDF77}"/>
              </a:ext>
            </a:extLst>
          </p:cNvPr>
          <p:cNvGrpSpPr/>
          <p:nvPr/>
        </p:nvGrpSpPr>
        <p:grpSpPr>
          <a:xfrm>
            <a:off x="35302" y="2309864"/>
            <a:ext cx="1723549" cy="2084148"/>
            <a:chOff x="35302" y="2309864"/>
            <a:chExt cx="1723549" cy="2084148"/>
          </a:xfrm>
        </p:grpSpPr>
        <p:sp>
          <p:nvSpPr>
            <p:cNvPr id="6" name="下矢印 5">
              <a:extLst>
                <a:ext uri="{FF2B5EF4-FFF2-40B4-BE49-F238E27FC236}">
                  <a16:creationId xmlns:a16="http://schemas.microsoft.com/office/drawing/2014/main" id="{35EF135B-30DA-6249-80D4-606E56858EEF}"/>
                </a:ext>
              </a:extLst>
            </p:cNvPr>
            <p:cNvSpPr/>
            <p:nvPr/>
          </p:nvSpPr>
          <p:spPr>
            <a:xfrm>
              <a:off x="1137772" y="3122060"/>
              <a:ext cx="245860" cy="12719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4AC542D-DD32-2B44-9613-BE888A22D219}"/>
                </a:ext>
              </a:extLst>
            </p:cNvPr>
            <p:cNvSpPr txBox="1"/>
            <p:nvPr/>
          </p:nvSpPr>
          <p:spPr>
            <a:xfrm>
              <a:off x="35302" y="2309864"/>
              <a:ext cx="1723549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solidFill>
                    <a:srgbClr val="C00000"/>
                  </a:solidFill>
                </a:rPr>
                <a:t>入力の動きが</a:t>
              </a:r>
              <a:endParaRPr kumimoji="1" lang="en-US" altLang="ja-JP" sz="2000" dirty="0">
                <a:solidFill>
                  <a:srgbClr val="C00000"/>
                </a:solidFill>
              </a:endParaRPr>
            </a:p>
            <a:p>
              <a:r>
                <a:rPr lang="ja-JP" altLang="en-US" sz="2000">
                  <a:solidFill>
                    <a:srgbClr val="C00000"/>
                  </a:solidFill>
                </a:rPr>
                <a:t>速くなると</a:t>
              </a:r>
              <a:r>
                <a:rPr lang="en-US" altLang="ja-JP" sz="2000" dirty="0">
                  <a:solidFill>
                    <a:srgbClr val="C00000"/>
                  </a:solidFill>
                </a:rPr>
                <a:t>…</a:t>
              </a:r>
              <a:endParaRPr kumimoji="1" lang="ja-JP" altLang="en-US" sz="2000">
                <a:solidFill>
                  <a:srgbClr val="C00000"/>
                </a:solidFill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8AC67A-666E-284B-9DF5-D15DBEA93D39}"/>
              </a:ext>
            </a:extLst>
          </p:cNvPr>
          <p:cNvSpPr txBox="1"/>
          <p:nvPr/>
        </p:nvSpPr>
        <p:spPr>
          <a:xfrm rot="16200000">
            <a:off x="1370717" y="286500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ゲイン線図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7B623F0-8811-DD4B-B204-BF3C09C68012}"/>
              </a:ext>
            </a:extLst>
          </p:cNvPr>
          <p:cNvSpPr txBox="1"/>
          <p:nvPr/>
        </p:nvSpPr>
        <p:spPr>
          <a:xfrm rot="16200000">
            <a:off x="1473309" y="516767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位相線図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664CFB3-533E-1F48-A033-AC44B88C6B3B}"/>
              </a:ext>
            </a:extLst>
          </p:cNvPr>
          <p:cNvGrpSpPr/>
          <p:nvPr/>
        </p:nvGrpSpPr>
        <p:grpSpPr>
          <a:xfrm>
            <a:off x="6539616" y="2293273"/>
            <a:ext cx="2492990" cy="2080871"/>
            <a:chOff x="6539616" y="2293273"/>
            <a:chExt cx="2492990" cy="2080871"/>
          </a:xfrm>
        </p:grpSpPr>
        <p:sp>
          <p:nvSpPr>
            <p:cNvPr id="31" name="下矢印 30">
              <a:extLst>
                <a:ext uri="{FF2B5EF4-FFF2-40B4-BE49-F238E27FC236}">
                  <a16:creationId xmlns:a16="http://schemas.microsoft.com/office/drawing/2014/main" id="{21643324-CA20-C447-912F-F7D07CCB7D53}"/>
                </a:ext>
              </a:extLst>
            </p:cNvPr>
            <p:cNvSpPr/>
            <p:nvPr/>
          </p:nvSpPr>
          <p:spPr>
            <a:xfrm>
              <a:off x="6972300" y="3102192"/>
              <a:ext cx="245860" cy="12719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8C61134-3B3F-C54C-A181-022A2E91C20B}"/>
                </a:ext>
              </a:extLst>
            </p:cNvPr>
            <p:cNvSpPr txBox="1"/>
            <p:nvPr/>
          </p:nvSpPr>
          <p:spPr>
            <a:xfrm>
              <a:off x="6539616" y="2293273"/>
              <a:ext cx="2492990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solidFill>
                    <a:srgbClr val="C00000"/>
                  </a:solidFill>
                </a:rPr>
                <a:t>出力の動きが</a:t>
              </a:r>
              <a:r>
                <a:rPr lang="ja-JP" altLang="en-US" sz="2000">
                  <a:solidFill>
                    <a:srgbClr val="C00000"/>
                  </a:solidFill>
                </a:rPr>
                <a:t>ついて</a:t>
              </a:r>
              <a:endParaRPr lang="en-US" altLang="ja-JP" sz="2000" dirty="0">
                <a:solidFill>
                  <a:srgbClr val="C00000"/>
                </a:solidFill>
              </a:endParaRPr>
            </a:p>
            <a:p>
              <a:r>
                <a:rPr lang="ja-JP" altLang="en-US" sz="2000">
                  <a:solidFill>
                    <a:srgbClr val="C00000"/>
                  </a:solidFill>
                </a:rPr>
                <a:t>これなくなる</a:t>
              </a:r>
              <a:r>
                <a:rPr lang="en-US" altLang="ja-JP" sz="2000" dirty="0">
                  <a:solidFill>
                    <a:srgbClr val="C00000"/>
                  </a:solidFill>
                </a:rPr>
                <a:t>…</a:t>
              </a:r>
              <a:endParaRPr kumimoji="1" lang="ja-JP" altLang="en-US" sz="2000">
                <a:solidFill>
                  <a:srgbClr val="C00000"/>
                </a:solidFill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9B364F3-E8A8-BF4C-8DBE-95975B38680F}"/>
              </a:ext>
            </a:extLst>
          </p:cNvPr>
          <p:cNvSpPr txBox="1"/>
          <p:nvPr/>
        </p:nvSpPr>
        <p:spPr>
          <a:xfrm rot="20236683">
            <a:off x="6342690" y="5402689"/>
            <a:ext cx="2646878" cy="830997"/>
          </a:xfrm>
          <a:prstGeom prst="rect">
            <a:avLst/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  <a:effectLst>
            <a:glow rad="685800">
              <a:srgbClr val="FFFF00">
                <a:alpha val="59000"/>
              </a:srgb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C00000"/>
                </a:solidFill>
              </a:rPr>
              <a:t>ガンダムの操縦系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kumimoji="1" lang="ja-JP" altLang="en-US" b="1">
                <a:solidFill>
                  <a:srgbClr val="C00000"/>
                </a:solidFill>
              </a:rPr>
              <a:t>がついてこない！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4B4CF8E8-7951-5145-ACAA-765994ED0C94}"/>
              </a:ext>
            </a:extLst>
          </p:cNvPr>
          <p:cNvSpPr/>
          <p:nvPr/>
        </p:nvSpPr>
        <p:spPr>
          <a:xfrm>
            <a:off x="2995863" y="2791326"/>
            <a:ext cx="1328487" cy="2042927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4EAA7025-39B3-6A4D-816B-84F87872B319}"/>
              </a:ext>
            </a:extLst>
          </p:cNvPr>
          <p:cNvSpPr/>
          <p:nvPr/>
        </p:nvSpPr>
        <p:spPr>
          <a:xfrm>
            <a:off x="489974" y="5329994"/>
            <a:ext cx="2848434" cy="1172129"/>
          </a:xfrm>
          <a:prstGeom prst="wedgeRoundRectCallout">
            <a:avLst>
              <a:gd name="adj1" fmla="val 58186"/>
              <a:gd name="adj2" fmla="val -109948"/>
              <a:gd name="adj3" fmla="val 16667"/>
            </a:avLst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rgbClr val="C00000"/>
                </a:solidFill>
              </a:rPr>
              <a:t>このあたりの周波数まではついていける！</a:t>
            </a:r>
            <a:endParaRPr lang="en-US" altLang="ja-JP" dirty="0">
              <a:solidFill>
                <a:srgbClr val="C0000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　　→</a:t>
            </a:r>
            <a:r>
              <a:rPr lang="ja-JP" altLang="en-US" b="1">
                <a:solidFill>
                  <a:srgbClr val="C00000"/>
                </a:solidFill>
              </a:rPr>
              <a:t>周波数帯域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1FE194E-B18E-D041-94CD-BD57C9FB2B91}"/>
                  </a:ext>
                </a:extLst>
              </p:cNvPr>
              <p:cNvSpPr txBox="1"/>
              <p:nvPr/>
            </p:nvSpPr>
            <p:spPr>
              <a:xfrm>
                <a:off x="6488780" y="3628608"/>
                <a:ext cx="24883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−3°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1FE194E-B18E-D041-94CD-BD57C9FB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80" y="3628608"/>
                <a:ext cx="2488374" cy="369332"/>
              </a:xfrm>
              <a:prstGeom prst="rect">
                <a:avLst/>
              </a:prstGeom>
              <a:blipFill>
                <a:blip r:embed="rId12"/>
                <a:stretch>
                  <a:fillRect l="-2030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C63F8DB0-E2D9-0F4A-9D12-536320C83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08473"/>
              </p:ext>
            </p:extLst>
          </p:nvPr>
        </p:nvGraphicFramePr>
        <p:xfrm>
          <a:off x="95250" y="366395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87500" imgH="431800" progId="Equation.DSMT4">
                  <p:embed/>
                </p:oleObj>
              </mc:Choice>
              <mc:Fallback>
                <p:oleObj name="Equation" r:id="rId13" imgW="1587500" imgH="431800" progId="Equation.DSMT4">
                  <p:embed/>
                  <p:pic>
                    <p:nvPicPr>
                      <p:cNvPr id="142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3663950"/>
                        <a:ext cx="15875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0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10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2851150" y="1085060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＜ボード線図の合成＞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81634" y="1585912"/>
            <a:ext cx="8633766" cy="1569660"/>
          </a:xfrm>
          <a:prstGeom prst="rect">
            <a:avLst/>
          </a:prstGeom>
          <a:solidFill>
            <a:schemeClr val="accent5">
              <a:lumMod val="90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問：周波数伝達関数　　　　　</a:t>
            </a:r>
            <a:r>
              <a:rPr lang="en-US" altLang="ja-JP" dirty="0"/>
              <a:t> </a:t>
            </a:r>
            <a:r>
              <a:rPr lang="ja-JP" altLang="en-US"/>
              <a:t>　があったとしよう．これら</a:t>
            </a:r>
            <a:endParaRPr lang="en-US" altLang="ja-JP" dirty="0"/>
          </a:p>
          <a:p>
            <a:pPr eaLnBrk="1" hangingPunct="1"/>
            <a:r>
              <a:rPr lang="en-US" altLang="ja-JP" dirty="0"/>
              <a:t>       </a:t>
            </a:r>
            <a:r>
              <a:rPr lang="ja-JP" altLang="en-US"/>
              <a:t>のボード線図が得られているとしよう．このとき，直列</a:t>
            </a:r>
            <a:endParaRPr lang="en-US" altLang="ja-JP" dirty="0"/>
          </a:p>
          <a:p>
            <a:pPr eaLnBrk="1" hangingPunct="1"/>
            <a:r>
              <a:rPr lang="en-US" altLang="ja-JP" dirty="0"/>
              <a:t>       </a:t>
            </a:r>
            <a:r>
              <a:rPr lang="ja-JP" altLang="en-US"/>
              <a:t>結合された周波数伝達関数　　　　　　　　　　</a:t>
            </a:r>
            <a:r>
              <a:rPr lang="en-US" altLang="ja-JP" dirty="0"/>
              <a:t> </a:t>
            </a:r>
            <a:r>
              <a:rPr lang="ja-JP" altLang="en-US"/>
              <a:t>のボー</a:t>
            </a:r>
            <a:endParaRPr lang="en-US" altLang="ja-JP" dirty="0"/>
          </a:p>
          <a:p>
            <a:pPr eaLnBrk="1" hangingPunct="1"/>
            <a:r>
              <a:rPr lang="en-US" altLang="ja-JP" dirty="0"/>
              <a:t>      </a:t>
            </a:r>
            <a:r>
              <a:rPr lang="ja-JP" altLang="en-US"/>
              <a:t>ド線図は？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81634" y="3296214"/>
            <a:ext cx="8579593" cy="461665"/>
          </a:xfrm>
          <a:prstGeom prst="rect">
            <a:avLst/>
          </a:prstGeom>
          <a:solidFill>
            <a:srgbClr val="FFCC99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答：二つのボード線図を図的に加え合わせればよい．　　</a:t>
            </a:r>
            <a:r>
              <a:rPr lang="en-US" altLang="ja-JP" dirty="0"/>
              <a:t> </a:t>
            </a:r>
            <a:r>
              <a:rPr lang="ja-JP" altLang="en-US"/>
              <a:t>　</a:t>
            </a:r>
          </a:p>
        </p:txBody>
      </p:sp>
      <p:graphicFrame>
        <p:nvGraphicFramePr>
          <p:cNvPr id="141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99318"/>
              </p:ext>
            </p:extLst>
          </p:nvPr>
        </p:nvGraphicFramePr>
        <p:xfrm>
          <a:off x="1255713" y="3917950"/>
          <a:ext cx="378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84600" imgH="406400" progId="Equation.DSMT4">
                  <p:embed/>
                </p:oleObj>
              </mc:Choice>
              <mc:Fallback>
                <p:oleObj name="Equation" r:id="rId3" imgW="3784600" imgH="40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917950"/>
                        <a:ext cx="378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212257"/>
              </p:ext>
            </p:extLst>
          </p:nvPr>
        </p:nvGraphicFramePr>
        <p:xfrm>
          <a:off x="1196975" y="4457056"/>
          <a:ext cx="735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53300" imgH="431800" progId="Equation.DSMT4">
                  <p:embed/>
                </p:oleObj>
              </mc:Choice>
              <mc:Fallback>
                <p:oleObj name="Equation" r:id="rId5" imgW="73533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457056"/>
                        <a:ext cx="7353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15209"/>
              </p:ext>
            </p:extLst>
          </p:nvPr>
        </p:nvGraphicFramePr>
        <p:xfrm>
          <a:off x="1196975" y="5248919"/>
          <a:ext cx="654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540500" imgH="431800" progId="Equation.DSMT4">
                  <p:embed/>
                </p:oleObj>
              </mc:Choice>
              <mc:Fallback>
                <p:oleObj name="Equation" r:id="rId7" imgW="65405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248919"/>
                        <a:ext cx="6540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73101"/>
              </p:ext>
            </p:extLst>
          </p:nvPr>
        </p:nvGraphicFramePr>
        <p:xfrm>
          <a:off x="1231900" y="5813425"/>
          <a:ext cx="351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17900" imgH="406400" progId="Equation.DSMT4">
                  <p:embed/>
                </p:oleObj>
              </mc:Choice>
              <mc:Fallback>
                <p:oleObj name="Equation" r:id="rId9" imgW="35179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5813425"/>
                        <a:ext cx="351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250772AF-FFC7-2241-B3C0-0E8DA210FC8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" r="60093" b="-7720"/>
          <a:stretch/>
        </p:blipFill>
        <p:spPr>
          <a:xfrm>
            <a:off x="4749800" y="2299493"/>
            <a:ext cx="2934450" cy="4651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CC3CCBC-9D06-EB41-A31D-26CEF802C1A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970" r="60093" b="-7720"/>
          <a:stretch/>
        </p:blipFill>
        <p:spPr>
          <a:xfrm>
            <a:off x="3206691" y="1585912"/>
            <a:ext cx="1833622" cy="465137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5B691B76-9E76-0E44-BF29-E4597D2C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442913"/>
            <a:ext cx="445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kumimoji="0" lang="ja-JP" altLang="en-US" sz="2800">
                <a:solidFill>
                  <a:srgbClr val="C00000"/>
                </a:solidFill>
              </a:rPr>
              <a:t>周波数伝達関数の図的表現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9DED59-FDB8-5B45-82BB-FEB40B9317C2}"/>
              </a:ext>
            </a:extLst>
          </p:cNvPr>
          <p:cNvSpPr txBox="1"/>
          <p:nvPr/>
        </p:nvSpPr>
        <p:spPr>
          <a:xfrm>
            <a:off x="103539" y="4022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0E0440-600F-D844-8CF0-13F05B6C8408}"/>
              </a:ext>
            </a:extLst>
          </p:cNvPr>
          <p:cNvSpPr txBox="1"/>
          <p:nvPr/>
        </p:nvSpPr>
        <p:spPr>
          <a:xfrm>
            <a:off x="1059145" y="402278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二次系</a:t>
            </a:r>
            <a:r>
              <a:rPr lang="en-US" altLang="ja-JP" dirty="0"/>
              <a:t>                                  </a:t>
            </a:r>
            <a:r>
              <a:rPr lang="ja-JP" altLang="en-US"/>
              <a:t>のボード線図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78692F5-E990-9246-A740-E132C71B6C63}"/>
                  </a:ext>
                </a:extLst>
              </p:cNvPr>
              <p:cNvSpPr txBox="1"/>
              <p:nvPr/>
            </p:nvSpPr>
            <p:spPr>
              <a:xfrm>
                <a:off x="2136544" y="274275"/>
                <a:ext cx="2761012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78692F5-E990-9246-A740-E132C71B6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44" y="274275"/>
                <a:ext cx="2761012" cy="759375"/>
              </a:xfrm>
              <a:prstGeom prst="rect">
                <a:avLst/>
              </a:prstGeom>
              <a:blipFill>
                <a:blip r:embed="rId3"/>
                <a:stretch>
                  <a:fillRect l="-1835" r="-2752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1AADC05-FBB2-F341-B97F-E2F62259F047}"/>
              </a:ext>
            </a:extLst>
          </p:cNvPr>
          <p:cNvGrpSpPr/>
          <p:nvPr/>
        </p:nvGrpSpPr>
        <p:grpSpPr>
          <a:xfrm>
            <a:off x="266069" y="1033650"/>
            <a:ext cx="2748351" cy="856620"/>
            <a:chOff x="1664751" y="1487996"/>
            <a:chExt cx="2748351" cy="85662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27755B4-87F8-D44E-BBFC-53C815DF2D2E}"/>
                </a:ext>
              </a:extLst>
            </p:cNvPr>
            <p:cNvSpPr/>
            <p:nvPr/>
          </p:nvSpPr>
          <p:spPr>
            <a:xfrm>
              <a:off x="2349844" y="1758462"/>
              <a:ext cx="1535723" cy="5861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49157C2B-B747-6140-9E64-6732E2FF866F}"/>
                </a:ext>
              </a:extLst>
            </p:cNvPr>
            <p:cNvCxnSpPr>
              <a:cxnSpLocks/>
            </p:cNvCxnSpPr>
            <p:nvPr/>
          </p:nvCxnSpPr>
          <p:spPr>
            <a:xfrm>
              <a:off x="1834028" y="2016370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D65279F7-27C6-AC4F-AB60-ED6D99F35158}"/>
                </a:ext>
              </a:extLst>
            </p:cNvPr>
            <p:cNvCxnSpPr>
              <a:cxnSpLocks/>
            </p:cNvCxnSpPr>
            <p:nvPr/>
          </p:nvCxnSpPr>
          <p:spPr>
            <a:xfrm>
              <a:off x="3897286" y="2039816"/>
              <a:ext cx="51581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14FB842-C214-AC41-A088-2FD4ED90FA2A}"/>
                </a:ext>
              </a:extLst>
            </p:cNvPr>
            <p:cNvSpPr txBox="1"/>
            <p:nvPr/>
          </p:nvSpPr>
          <p:spPr>
            <a:xfrm>
              <a:off x="1664751" y="148799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5B79E94-6572-0D48-9AF5-7FD97FDB737C}"/>
                </a:ext>
              </a:extLst>
            </p:cNvPr>
            <p:cNvSpPr txBox="1"/>
            <p:nvPr/>
          </p:nvSpPr>
          <p:spPr>
            <a:xfrm>
              <a:off x="3991050" y="1522399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E200C7C8-0975-FA45-93CB-2F7B9FD30E22}"/>
                    </a:ext>
                  </a:extLst>
                </p:cNvPr>
                <p:cNvSpPr txBox="1"/>
                <p:nvPr/>
              </p:nvSpPr>
              <p:spPr>
                <a:xfrm>
                  <a:off x="2448783" y="1842365"/>
                  <a:ext cx="13889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kumimoji="1"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E200C7C8-0975-FA45-93CB-2F7B9FD30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783" y="1842365"/>
                  <a:ext cx="138890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36" r="-909" b="-2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7A8634D-A1EA-234A-ADE8-3BE4A882AE2A}"/>
                  </a:ext>
                </a:extLst>
              </p:cNvPr>
              <p:cNvSpPr txBox="1"/>
              <p:nvPr/>
            </p:nvSpPr>
            <p:spPr>
              <a:xfrm>
                <a:off x="3274797" y="1164218"/>
                <a:ext cx="4314386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7A8634D-A1EA-234A-ADE8-3BE4A882A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97" y="1164218"/>
                <a:ext cx="4314386" cy="759375"/>
              </a:xfrm>
              <a:prstGeom prst="rect">
                <a:avLst/>
              </a:prstGeom>
              <a:blipFill>
                <a:blip r:embed="rId5"/>
                <a:stretch>
                  <a:fillRect l="-8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D702FA-7362-9B4E-A4BE-71051514E044}"/>
                  </a:ext>
                </a:extLst>
              </p:cNvPr>
              <p:cNvSpPr txBox="1"/>
              <p:nvPr/>
            </p:nvSpPr>
            <p:spPr>
              <a:xfrm>
                <a:off x="211678" y="2095388"/>
                <a:ext cx="5002395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D702FA-7362-9B4E-A4BE-71051514E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8" y="2095388"/>
                <a:ext cx="5002395" cy="759375"/>
              </a:xfrm>
              <a:prstGeom prst="rect">
                <a:avLst/>
              </a:prstGeom>
              <a:blipFill>
                <a:blip r:embed="rId6"/>
                <a:stretch>
                  <a:fillRect l="-759" r="-1266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8D9FB59-0FFB-7E45-97A4-16195C698D87}"/>
              </a:ext>
            </a:extLst>
          </p:cNvPr>
          <p:cNvGrpSpPr/>
          <p:nvPr/>
        </p:nvGrpSpPr>
        <p:grpSpPr>
          <a:xfrm>
            <a:off x="1627480" y="2873796"/>
            <a:ext cx="6955750" cy="758669"/>
            <a:chOff x="2165685" y="3411435"/>
            <a:chExt cx="6955750" cy="758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872CF454-095A-2541-8648-C80AD7D183AE}"/>
                    </a:ext>
                  </a:extLst>
                </p:cNvPr>
                <p:cNvSpPr txBox="1"/>
                <p:nvPr/>
              </p:nvSpPr>
              <p:spPr>
                <a:xfrm>
                  <a:off x="3268645" y="3411435"/>
                  <a:ext cx="4105868" cy="7586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872CF454-095A-2541-8648-C80AD7D18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8645" y="3411435"/>
                  <a:ext cx="4105868" cy="758669"/>
                </a:xfrm>
                <a:prstGeom prst="rect">
                  <a:avLst/>
                </a:prstGeom>
                <a:blipFill>
                  <a:blip r:embed="rId7"/>
                  <a:stretch>
                    <a:fillRect l="-926" r="-1543" b="-1639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7F24EA6-2E0A-4F4E-BB0B-A4C35D78EC0F}"/>
                </a:ext>
              </a:extLst>
            </p:cNvPr>
            <p:cNvSpPr txBox="1"/>
            <p:nvPr/>
          </p:nvSpPr>
          <p:spPr>
            <a:xfrm>
              <a:off x="2165685" y="3599260"/>
              <a:ext cx="6955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ただし，　　　　　　　　　　　　　とおいた．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C49585E-D56B-2141-A579-7D1C45EEB41E}"/>
              </a:ext>
            </a:extLst>
          </p:cNvPr>
          <p:cNvGrpSpPr/>
          <p:nvPr/>
        </p:nvGrpSpPr>
        <p:grpSpPr>
          <a:xfrm>
            <a:off x="967396" y="3922276"/>
            <a:ext cx="3474682" cy="2839984"/>
            <a:chOff x="967396" y="3922276"/>
            <a:chExt cx="3474682" cy="2839984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B0334CE-053A-B443-8B0F-FE105E6B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396" y="4156248"/>
              <a:ext cx="3474682" cy="2606012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F0E9D44-A8F1-564F-A46D-15310A98FE01}"/>
                </a:ext>
              </a:extLst>
            </p:cNvPr>
            <p:cNvSpPr txBox="1"/>
            <p:nvPr/>
          </p:nvSpPr>
          <p:spPr>
            <a:xfrm>
              <a:off x="1384345" y="3922276"/>
              <a:ext cx="2416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jω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2000"/>
                <a:t>のボード線図</a:t>
              </a:r>
              <a:endParaRPr kumimoji="1" lang="ja-JP" altLang="en-US" sz="2000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0FD81B9-9A4F-2746-8F7B-20BB21B734EA}"/>
              </a:ext>
            </a:extLst>
          </p:cNvPr>
          <p:cNvGrpSpPr/>
          <p:nvPr/>
        </p:nvGrpSpPr>
        <p:grpSpPr>
          <a:xfrm>
            <a:off x="4442078" y="3886154"/>
            <a:ext cx="3519905" cy="2876106"/>
            <a:chOff x="4442078" y="3886154"/>
            <a:chExt cx="3519905" cy="287610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0D11F18B-AD3A-4048-82B3-0CE03E0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078" y="4122331"/>
              <a:ext cx="3519905" cy="2639929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3EC1FCE-666F-EA4B-BD64-FD7080B2827B}"/>
                </a:ext>
              </a:extLst>
            </p:cNvPr>
            <p:cNvSpPr txBox="1"/>
            <p:nvPr/>
          </p:nvSpPr>
          <p:spPr>
            <a:xfrm>
              <a:off x="5050916" y="3886154"/>
              <a:ext cx="2403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kumimoji="1" lang="en-US" altLang="ja-JP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2000"/>
                <a:t>のボード線図</a:t>
              </a:r>
              <a:endParaRPr kumimoji="1" lang="ja-JP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9256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04720D4-A733-7C46-850A-7321BCBB483C}"/>
              </a:ext>
            </a:extLst>
          </p:cNvPr>
          <p:cNvGrpSpPr/>
          <p:nvPr/>
        </p:nvGrpSpPr>
        <p:grpSpPr>
          <a:xfrm>
            <a:off x="6415257" y="252616"/>
            <a:ext cx="2728743" cy="2394797"/>
            <a:chOff x="4442078" y="3886154"/>
            <a:chExt cx="3519905" cy="28761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05A5710-761A-F34B-8ACC-92FD6F01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2078" y="4122331"/>
              <a:ext cx="3519905" cy="2639929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5A1332B-6940-8D4C-B5BC-F8916FD9A94C}"/>
                </a:ext>
              </a:extLst>
            </p:cNvPr>
            <p:cNvSpPr txBox="1"/>
            <p:nvPr/>
          </p:nvSpPr>
          <p:spPr>
            <a:xfrm>
              <a:off x="5050916" y="3886154"/>
              <a:ext cx="2403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kumimoji="1" lang="en-US" altLang="ja-JP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2000"/>
                <a:t>のボード線図</a:t>
              </a:r>
              <a:endParaRPr kumimoji="1" lang="ja-JP" altLang="en-US" sz="2000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C08C980-90C2-9642-A7EF-E16980A4A64C}"/>
              </a:ext>
            </a:extLst>
          </p:cNvPr>
          <p:cNvGrpSpPr/>
          <p:nvPr/>
        </p:nvGrpSpPr>
        <p:grpSpPr>
          <a:xfrm>
            <a:off x="-98696" y="276680"/>
            <a:ext cx="2976985" cy="2412941"/>
            <a:chOff x="-98696" y="276680"/>
            <a:chExt cx="2976985" cy="2412941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2643491-C2D7-FE44-B007-6AC75E7BFA6D}"/>
                </a:ext>
              </a:extLst>
            </p:cNvPr>
            <p:cNvSpPr txBox="1"/>
            <p:nvPr/>
          </p:nvSpPr>
          <p:spPr>
            <a:xfrm>
              <a:off x="315596" y="276680"/>
              <a:ext cx="1828746" cy="334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ja-JP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en-US" altLang="ja-JP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jω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ja-JP" altLang="en-US" sz="2000"/>
                <a:t>のボード線図</a:t>
              </a:r>
              <a:endParaRPr kumimoji="1" lang="ja-JP" altLang="en-US" sz="2000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9719870-C85E-EC48-81B2-910CA900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8696" y="456882"/>
              <a:ext cx="2976985" cy="2232739"/>
            </a:xfrm>
            <a:prstGeom prst="rect">
              <a:avLst/>
            </a:prstGeom>
          </p:spPr>
        </p:pic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91EA12BF-3EEC-1C4F-9777-55CFDF15E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152" y="1480358"/>
            <a:ext cx="5497452" cy="5462135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7B8DC5C-757F-9446-B433-AF5A8BAB757D}"/>
              </a:ext>
            </a:extLst>
          </p:cNvPr>
          <p:cNvGrpSpPr/>
          <p:nvPr/>
        </p:nvGrpSpPr>
        <p:grpSpPr>
          <a:xfrm>
            <a:off x="2878289" y="750820"/>
            <a:ext cx="3536968" cy="631211"/>
            <a:chOff x="2878289" y="942040"/>
            <a:chExt cx="3536968" cy="63121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A241579-96CF-1D48-96E5-D18E34F5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8289" y="942040"/>
              <a:ext cx="2007603" cy="63121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157AB71-4B05-BA4C-953D-622E7F22A831}"/>
                </a:ext>
              </a:extLst>
            </p:cNvPr>
            <p:cNvSpPr txBox="1"/>
            <p:nvPr/>
          </p:nvSpPr>
          <p:spPr>
            <a:xfrm>
              <a:off x="4845597" y="102653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/>
                <a:t>のボード線図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C6C4F94-8446-994C-9CC7-3FFF13C57BD7}"/>
              </a:ext>
            </a:extLst>
          </p:cNvPr>
          <p:cNvGrpSpPr/>
          <p:nvPr/>
        </p:nvGrpSpPr>
        <p:grpSpPr>
          <a:xfrm>
            <a:off x="2566773" y="1359856"/>
            <a:ext cx="4159998" cy="921980"/>
            <a:chOff x="2566773" y="1359856"/>
            <a:chExt cx="4159998" cy="921980"/>
          </a:xfrm>
        </p:grpSpPr>
        <p:sp>
          <p:nvSpPr>
            <p:cNvPr id="16" name="曲折矢印 15">
              <a:extLst>
                <a:ext uri="{FF2B5EF4-FFF2-40B4-BE49-F238E27FC236}">
                  <a16:creationId xmlns:a16="http://schemas.microsoft.com/office/drawing/2014/main" id="{21A9402E-A3F7-AB46-8724-830546394D6E}"/>
                </a:ext>
              </a:extLst>
            </p:cNvPr>
            <p:cNvSpPr/>
            <p:nvPr/>
          </p:nvSpPr>
          <p:spPr>
            <a:xfrm rot="5400000">
              <a:off x="2586448" y="1678480"/>
              <a:ext cx="583680" cy="623029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曲折矢印 16">
              <a:extLst>
                <a:ext uri="{FF2B5EF4-FFF2-40B4-BE49-F238E27FC236}">
                  <a16:creationId xmlns:a16="http://schemas.microsoft.com/office/drawing/2014/main" id="{32CF92DD-237F-9240-A02E-A1969C7F2CC8}"/>
                </a:ext>
              </a:extLst>
            </p:cNvPr>
            <p:cNvSpPr/>
            <p:nvPr/>
          </p:nvSpPr>
          <p:spPr>
            <a:xfrm rot="16200000" flipH="1">
              <a:off x="6123417" y="1678481"/>
              <a:ext cx="583680" cy="623029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ACD24FE-2751-CA44-A7DD-BD3CC759E850}"/>
                </a:ext>
              </a:extLst>
            </p:cNvPr>
            <p:cNvSpPr txBox="1"/>
            <p:nvPr/>
          </p:nvSpPr>
          <p:spPr>
            <a:xfrm>
              <a:off x="3453126" y="1359856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solidFill>
                    <a:srgbClr val="C00000"/>
                  </a:solidFill>
                </a:rPr>
                <a:t>図的に足し算！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8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Text Box 5">
            <a:extLst>
              <a:ext uri="{FF2B5EF4-FFF2-40B4-BE49-F238E27FC236}">
                <a16:creationId xmlns:a16="http://schemas.microsoft.com/office/drawing/2014/main" id="{3F6713BB-FE26-EE41-9BF2-D6EFF8EF7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619" y="2328981"/>
            <a:ext cx="5195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dirty="0"/>
              <a:t>☆</a:t>
            </a:r>
            <a:r>
              <a:rPr lang="en-US" altLang="ja-JP" i="1" dirty="0">
                <a:latin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</a:rPr>
              <a:t>(</a:t>
            </a:r>
            <a:r>
              <a:rPr lang="en-US" altLang="ja-JP" i="1" dirty="0">
                <a:latin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</a:rPr>
              <a:t>)</a:t>
            </a:r>
            <a:r>
              <a:rPr lang="ja-JP" altLang="en-US"/>
              <a:t>をフーリエ級数展開している．</a:t>
            </a:r>
          </a:p>
          <a:p>
            <a:pPr eaLnBrk="1" hangingPunct="1"/>
            <a:r>
              <a:rPr lang="ja-JP" altLang="en-US"/>
              <a:t>☆</a:t>
            </a:r>
            <a:r>
              <a:rPr lang="en-US" altLang="ja-JP" i="1" dirty="0">
                <a:latin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</a:rPr>
              <a:t>(</a:t>
            </a:r>
            <a:r>
              <a:rPr lang="en-US" altLang="ja-JP" i="1" dirty="0" err="1">
                <a:latin typeface="Times New Roman" panose="02020603050405020304" pitchFamily="18" charset="0"/>
              </a:rPr>
              <a:t>j</a:t>
            </a:r>
            <a:r>
              <a:rPr lang="en-US" altLang="ja-JP" dirty="0" err="1">
                <a:latin typeface="Times New Roman" panose="02020603050405020304" pitchFamily="18" charset="0"/>
              </a:rPr>
              <a:t>ω</a:t>
            </a:r>
            <a:r>
              <a:rPr lang="en-US" altLang="ja-JP" dirty="0">
                <a:latin typeface="Times New Roman" panose="02020603050405020304" pitchFamily="18" charset="0"/>
              </a:rPr>
              <a:t>)</a:t>
            </a:r>
            <a:r>
              <a:rPr lang="ja-JP" altLang="en-US"/>
              <a:t>はフーリエ係数である．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4079FD-19F0-3942-BE24-E593695A61C3}"/>
              </a:ext>
            </a:extLst>
          </p:cNvPr>
          <p:cNvGrpSpPr/>
          <p:nvPr/>
        </p:nvGrpSpPr>
        <p:grpSpPr>
          <a:xfrm>
            <a:off x="665163" y="3283536"/>
            <a:ext cx="7924800" cy="1731963"/>
            <a:chOff x="665163" y="3283536"/>
            <a:chExt cx="7924800" cy="1731963"/>
          </a:xfrm>
        </p:grpSpPr>
        <p:graphicFrame>
          <p:nvGraphicFramePr>
            <p:cNvPr id="143366" name="Object 6">
              <a:extLst>
                <a:ext uri="{FF2B5EF4-FFF2-40B4-BE49-F238E27FC236}">
                  <a16:creationId xmlns:a16="http://schemas.microsoft.com/office/drawing/2014/main" id="{0840DF9C-330D-804F-9F5A-E2B520C40F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5197543"/>
                </p:ext>
              </p:extLst>
            </p:nvPr>
          </p:nvGraphicFramePr>
          <p:xfrm>
            <a:off x="834391" y="3368264"/>
            <a:ext cx="34290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3429000" imgH="762000" progId="Equation.3">
                    <p:embed/>
                  </p:oleObj>
                </mc:Choice>
                <mc:Fallback>
                  <p:oleObj name="数式" r:id="rId3" imgW="3429000" imgH="762000" progId="Equation.3">
                    <p:embed/>
                    <p:pic>
                      <p:nvPicPr>
                        <p:cNvPr id="143366" name="Object 6">
                          <a:extLst>
                            <a:ext uri="{FF2B5EF4-FFF2-40B4-BE49-F238E27FC236}">
                              <a16:creationId xmlns:a16="http://schemas.microsoft.com/office/drawing/2014/main" id="{0840DF9C-330D-804F-9F5A-E2B520C40F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391" y="3368264"/>
                          <a:ext cx="34290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6ECE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7" name="Object 7">
              <a:extLst>
                <a:ext uri="{FF2B5EF4-FFF2-40B4-BE49-F238E27FC236}">
                  <a16:creationId xmlns:a16="http://schemas.microsoft.com/office/drawing/2014/main" id="{CF1125BB-8193-DB4B-AA50-995E752D0D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720350"/>
                </p:ext>
              </p:extLst>
            </p:nvPr>
          </p:nvGraphicFramePr>
          <p:xfrm>
            <a:off x="886459" y="4291598"/>
            <a:ext cx="2806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4655700" imgH="13754100" progId="Equation.DSMT4">
                    <p:embed/>
                  </p:oleObj>
                </mc:Choice>
                <mc:Fallback>
                  <p:oleObj name="Equation" r:id="rId5" imgW="64655700" imgH="13754100" progId="Equation.DSMT4">
                    <p:embed/>
                    <p:pic>
                      <p:nvPicPr>
                        <p:cNvPr id="143367" name="Object 7">
                          <a:extLst>
                            <a:ext uri="{FF2B5EF4-FFF2-40B4-BE49-F238E27FC236}">
                              <a16:creationId xmlns:a16="http://schemas.microsoft.com/office/drawing/2014/main" id="{CF1125BB-8193-DB4B-AA50-995E752D0D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459" y="4291598"/>
                          <a:ext cx="2806700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8">
              <a:extLst>
                <a:ext uri="{FF2B5EF4-FFF2-40B4-BE49-F238E27FC236}">
                  <a16:creationId xmlns:a16="http://schemas.microsoft.com/office/drawing/2014/main" id="{279887B6-9806-4D49-97C3-282019773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63" y="3283536"/>
              <a:ext cx="7924800" cy="1731963"/>
              <a:chOff x="419" y="2307"/>
              <a:chExt cx="4992" cy="1091"/>
            </a:xfrm>
          </p:grpSpPr>
          <p:sp>
            <p:nvSpPr>
              <p:cNvPr id="51209" name="Text Box 9">
                <a:extLst>
                  <a:ext uri="{FF2B5EF4-FFF2-40B4-BE49-F238E27FC236}">
                    <a16:creationId xmlns:a16="http://schemas.microsoft.com/office/drawing/2014/main" id="{243B2DA5-E0F7-A948-AC34-E3E1BFC2C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" y="2495"/>
                <a:ext cx="26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：周波数伝達関数→重み関数</a:t>
                </a:r>
              </a:p>
            </p:txBody>
          </p:sp>
          <p:sp>
            <p:nvSpPr>
              <p:cNvPr id="51210" name="Text Box 10">
                <a:extLst>
                  <a:ext uri="{FF2B5EF4-FFF2-40B4-BE49-F238E27FC236}">
                    <a16:creationId xmlns:a16="http://schemas.microsoft.com/office/drawing/2014/main" id="{30F01111-D77A-4C4B-B8B4-55318ADD6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3" y="2968"/>
                <a:ext cx="26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r>
                  <a:rPr lang="ja-JP" altLang="en-US"/>
                  <a:t>：重み関数→周波数伝達関数</a:t>
                </a:r>
              </a:p>
            </p:txBody>
          </p:sp>
          <p:sp>
            <p:nvSpPr>
              <p:cNvPr id="51211" name="Rectangle 11">
                <a:extLst>
                  <a:ext uri="{FF2B5EF4-FFF2-40B4-BE49-F238E27FC236}">
                    <a16:creationId xmlns:a16="http://schemas.microsoft.com/office/drawing/2014/main" id="{9E0DE3BA-BBE4-DD4A-B723-3D86D4CE7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" y="2307"/>
                <a:ext cx="4992" cy="10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</p:grpSp>
      <p:sp>
        <p:nvSpPr>
          <p:cNvPr id="143372" name="Text Box 12">
            <a:extLst>
              <a:ext uri="{FF2B5EF4-FFF2-40B4-BE49-F238E27FC236}">
                <a16:creationId xmlns:a16="http://schemas.microsoft.com/office/drawing/2014/main" id="{762CA22A-631C-7B4A-B686-89F62B85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" y="6064837"/>
            <a:ext cx="8108950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i="1"/>
              <a:t>ちまたでは，フーリエ逆変換とフーリエ変換，と呼ばれる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4767984-C83A-9A4B-80C2-4CA2069A3E36}"/>
              </a:ext>
            </a:extLst>
          </p:cNvPr>
          <p:cNvGrpSpPr/>
          <p:nvPr/>
        </p:nvGrpSpPr>
        <p:grpSpPr>
          <a:xfrm>
            <a:off x="440039" y="1396272"/>
            <a:ext cx="8375047" cy="801231"/>
            <a:chOff x="434975" y="2192400"/>
            <a:chExt cx="8375047" cy="801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D1A6662A-9C39-4742-869C-A600E7213136}"/>
                    </a:ext>
                  </a:extLst>
                </p:cNvPr>
                <p:cNvSpPr txBox="1"/>
                <p:nvPr/>
              </p:nvSpPr>
              <p:spPr>
                <a:xfrm>
                  <a:off x="434975" y="2196810"/>
                  <a:ext cx="5298438" cy="7968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kumimoji="1" lang="en-US" altLang="ja-JP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fName>
                              <m:e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</m:func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D1A6662A-9C39-4742-869C-A600E72131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75" y="2196810"/>
                  <a:ext cx="5298438" cy="796821"/>
                </a:xfrm>
                <a:prstGeom prst="rect">
                  <a:avLst/>
                </a:prstGeom>
                <a:blipFill>
                  <a:blip r:embed="rId9"/>
                  <a:stretch>
                    <a:fillRect l="-718" t="-190625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56E1E968-7A00-554E-8214-DB1D43E500A2}"/>
                    </a:ext>
                  </a:extLst>
                </p:cNvPr>
                <p:cNvSpPr txBox="1"/>
                <p:nvPr/>
              </p:nvSpPr>
              <p:spPr>
                <a:xfrm>
                  <a:off x="5710263" y="2192400"/>
                  <a:ext cx="3099759" cy="7968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ja-JP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nary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56E1E968-7A00-554E-8214-DB1D43E50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263" y="2192400"/>
                  <a:ext cx="3099759" cy="796821"/>
                </a:xfrm>
                <a:prstGeom prst="rect">
                  <a:avLst/>
                </a:prstGeom>
                <a:blipFill>
                  <a:blip r:embed="rId10"/>
                  <a:stretch>
                    <a:fillRect l="-17551" t="-192188" b="-2765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4D1BC4-A228-3649-A4FD-A482556A8F33}"/>
              </a:ext>
            </a:extLst>
          </p:cNvPr>
          <p:cNvSpPr/>
          <p:nvPr/>
        </p:nvSpPr>
        <p:spPr>
          <a:xfrm>
            <a:off x="455489" y="5083762"/>
            <a:ext cx="8528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/>
              <a:t>(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/>
              <a:t>)</a:t>
            </a:r>
            <a:r>
              <a:rPr lang="ja-JP" altLang="en-US"/>
              <a:t>は</a:t>
            </a:r>
            <a:r>
              <a:rPr lang="ja-JP" altLang="en-US">
                <a:solidFill>
                  <a:srgbClr val="C00000"/>
                </a:solidFill>
              </a:rPr>
              <a:t>重み関数</a:t>
            </a:r>
            <a:r>
              <a:rPr lang="ja-JP" altLang="en-US"/>
              <a:t>の場合，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)=0(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&lt;0)</a:t>
            </a:r>
            <a:r>
              <a:rPr lang="ja-JP" altLang="en-US"/>
              <a:t>なので積分区間は</a:t>
            </a:r>
            <a:r>
              <a:rPr lang="en-US" altLang="ja-JP" dirty="0"/>
              <a:t>[0,</a:t>
            </a:r>
            <a:r>
              <a:rPr lang="ja-JP" altLang="en-US"/>
              <a:t>∞</a:t>
            </a:r>
            <a:r>
              <a:rPr lang="en-US" altLang="ja-JP" dirty="0"/>
              <a:t>)</a:t>
            </a:r>
            <a:r>
              <a:rPr lang="ja-JP" altLang="en-US"/>
              <a:t>．</a:t>
            </a:r>
            <a:endParaRPr lang="en-US" altLang="ja-JP" dirty="0"/>
          </a:p>
          <a:p>
            <a:r>
              <a:rPr lang="ja-JP" altLang="en-US"/>
              <a:t>・制御対象が</a:t>
            </a:r>
            <a:r>
              <a:rPr lang="ja-JP" altLang="en-US">
                <a:solidFill>
                  <a:srgbClr val="C00000"/>
                </a:solidFill>
              </a:rPr>
              <a:t>安定</a:t>
            </a:r>
            <a:r>
              <a:rPr lang="ja-JP" altLang="en-US"/>
              <a:t>ならば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solidFill>
                  <a:srgbClr val="C00000"/>
                </a:solidFill>
              </a:rPr>
              <a:t>(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solidFill>
                  <a:srgbClr val="C00000"/>
                </a:solidFill>
              </a:rPr>
              <a:t>)</a:t>
            </a:r>
            <a:r>
              <a:rPr lang="ja-JP" altLang="en-US">
                <a:solidFill>
                  <a:srgbClr val="C00000"/>
                </a:solidFill>
              </a:rPr>
              <a:t>は</a:t>
            </a:r>
            <a:r>
              <a:rPr lang="en-US" altLang="ja-JP" dirty="0">
                <a:solidFill>
                  <a:srgbClr val="C00000"/>
                </a:solidFill>
              </a:rPr>
              <a:t>0</a:t>
            </a:r>
            <a:r>
              <a:rPr lang="ja-JP" altLang="en-US">
                <a:solidFill>
                  <a:srgbClr val="C00000"/>
                </a:solidFill>
              </a:rPr>
              <a:t>に収束</a:t>
            </a:r>
            <a:r>
              <a:rPr lang="ja-JP" altLang="en-US"/>
              <a:t>→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altLang="ja-JP" dirty="0"/>
              <a:t>(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/>
              <a:t>)</a:t>
            </a:r>
            <a:r>
              <a:rPr lang="ja-JP" altLang="en-US"/>
              <a:t>絶対可積分．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5F944B39-7EF9-FB49-967B-73969889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085" y="282087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3600">
                <a:solidFill>
                  <a:srgbClr val="C00000"/>
                </a:solidFill>
              </a:rPr>
              <a:t>復習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B08D47E-0068-774A-8F59-6317C6E86A6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9186"/>
          <a:stretch/>
        </p:blipFill>
        <p:spPr>
          <a:xfrm>
            <a:off x="128268" y="425408"/>
            <a:ext cx="3719018" cy="4307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826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72" grpId="0" animBg="1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7B097D06-C5CA-0942-9652-24C997927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304211"/>
              </p:ext>
            </p:extLst>
          </p:nvPr>
        </p:nvGraphicFramePr>
        <p:xfrm>
          <a:off x="712788" y="1622755"/>
          <a:ext cx="31527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600" imgH="406400" progId="Equation.DSMT4">
                  <p:embed/>
                </p:oleObj>
              </mc:Choice>
              <mc:Fallback>
                <p:oleObj name="Equation" r:id="rId2" imgW="2387600" imgH="406400" progId="Equation.DSMT4">
                  <p:embed/>
                  <p:pic>
                    <p:nvPicPr>
                      <p:cNvPr id="135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622755"/>
                        <a:ext cx="31527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>
            <a:extLst>
              <a:ext uri="{FF2B5EF4-FFF2-40B4-BE49-F238E27FC236}">
                <a16:creationId xmlns:a16="http://schemas.microsoft.com/office/drawing/2014/main" id="{551D38B9-8F14-EC4D-8FA8-B1B6C518227D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1978355"/>
            <a:ext cx="6516687" cy="1133475"/>
            <a:chOff x="941" y="1322"/>
            <a:chExt cx="4105" cy="714"/>
          </a:xfrm>
        </p:grpSpPr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84A8B4BE-443D-D04A-A847-940518E5D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1448"/>
              <a:ext cx="389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i="1" dirty="0">
                  <a:latin typeface="Times New Roman" charset="0"/>
                </a:rPr>
                <a:t>A</a:t>
              </a:r>
              <a:r>
                <a:rPr lang="ja-JP" altLang="en-US"/>
                <a:t>長さ</a:t>
              </a:r>
              <a:r>
                <a:rPr lang="en-US" altLang="ja-JP" i="1" dirty="0">
                  <a:latin typeface="Times New Roman" charset="0"/>
                </a:rPr>
                <a:t>A</a:t>
              </a:r>
              <a:r>
                <a:rPr lang="en-US" altLang="ja-JP" dirty="0"/>
                <a:t>(</a:t>
              </a:r>
              <a:r>
                <a:rPr lang="en-US" altLang="ja-JP" dirty="0" err="1"/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，偏角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ja-JP" dirty="0"/>
                <a:t>(</a:t>
              </a:r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altLang="ja-JP" dirty="0"/>
                <a:t>)</a:t>
              </a:r>
              <a:r>
                <a:rPr lang="ja-JP" altLang="en-US"/>
                <a:t>の複素数として複素平面上にプロットする．</a:t>
              </a: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E49A7DC-985D-7A48-87E2-6AD8BF2C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322"/>
              <a:ext cx="4105" cy="714"/>
            </a:xfrm>
            <a:custGeom>
              <a:avLst/>
              <a:gdLst>
                <a:gd name="T0" fmla="*/ 0 w 4105"/>
                <a:gd name="T1" fmla="*/ 195 h 714"/>
                <a:gd name="T2" fmla="*/ 0 w 4105"/>
                <a:gd name="T3" fmla="*/ 714 h 714"/>
                <a:gd name="T4" fmla="*/ 4105 w 4105"/>
                <a:gd name="T5" fmla="*/ 714 h 714"/>
                <a:gd name="T6" fmla="*/ 4105 w 4105"/>
                <a:gd name="T7" fmla="*/ 0 h 714"/>
                <a:gd name="T8" fmla="*/ 1606 w 4105"/>
                <a:gd name="T9" fmla="*/ 0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5"/>
                <a:gd name="T16" fmla="*/ 0 h 714"/>
                <a:gd name="T17" fmla="*/ 4105 w 4105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5" h="714">
                  <a:moveTo>
                    <a:pt x="0" y="195"/>
                  </a:moveTo>
                  <a:lnTo>
                    <a:pt x="0" y="714"/>
                  </a:lnTo>
                  <a:lnTo>
                    <a:pt x="4105" y="714"/>
                  </a:lnTo>
                  <a:lnTo>
                    <a:pt x="4105" y="0"/>
                  </a:lnTo>
                  <a:lnTo>
                    <a:pt x="160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" name="Text Box 5">
            <a:extLst>
              <a:ext uri="{FF2B5EF4-FFF2-40B4-BE49-F238E27FC236}">
                <a16:creationId xmlns:a16="http://schemas.microsoft.com/office/drawing/2014/main" id="{F9F40DFD-A61D-1442-9E40-BC4E9926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7" y="1086792"/>
            <a:ext cx="5570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C00000"/>
                </a:solidFill>
              </a:rPr>
              <a:t>☆</a:t>
            </a:r>
            <a:r>
              <a:rPr lang="ja-JP" altLang="en-US">
                <a:solidFill>
                  <a:srgbClr val="C00000"/>
                </a:solidFill>
              </a:rPr>
              <a:t>ベクトル軌跡</a:t>
            </a:r>
            <a:r>
              <a:rPr lang="ja-JP" altLang="en-US" sz="1800">
                <a:solidFill>
                  <a:srgbClr val="C00000"/>
                </a:solidFill>
              </a:rPr>
              <a:t>（ナイキストプロットへの道）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F9423CB-A0C3-244D-9B72-DF7AC71F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442913"/>
            <a:ext cx="445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kumimoji="0" lang="ja-JP" altLang="en-US" sz="2800">
                <a:solidFill>
                  <a:srgbClr val="C00000"/>
                </a:solidFill>
              </a:rPr>
              <a:t>周波数伝達関数の図的表現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18EC6230-8738-CA42-9118-9272292B3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3150" y="4302455"/>
            <a:ext cx="400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C3846EBE-59C2-D245-9182-2BF1F41CA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6425" y="3530930"/>
            <a:ext cx="0" cy="302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30EDB2CC-440C-1B4F-A168-8D79B6EA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2" y="6069342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2000"/>
              <a:t>複素平面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15BF3DA7-F202-4946-826C-C98088486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403893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/>
              <a:t>Re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E8860589-736B-DC41-BFD3-C96A3FB5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311183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/>
              <a:t>Im</a:t>
            </a:r>
          </a:p>
        </p:txBody>
      </p:sp>
      <p:grpSp>
        <p:nvGrpSpPr>
          <p:cNvPr id="13" name="Group 36">
            <a:extLst>
              <a:ext uri="{FF2B5EF4-FFF2-40B4-BE49-F238E27FC236}">
                <a16:creationId xmlns:a16="http://schemas.microsoft.com/office/drawing/2014/main" id="{A64EB527-12D7-CF4E-80D1-F95646829C4F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4313567"/>
            <a:ext cx="1141412" cy="533400"/>
            <a:chOff x="3261" y="2694"/>
            <a:chExt cx="719" cy="336"/>
          </a:xfrm>
        </p:grpSpPr>
        <p:sp>
          <p:nvSpPr>
            <p:cNvPr id="14" name="Arc 21">
              <a:extLst>
                <a:ext uri="{FF2B5EF4-FFF2-40B4-BE49-F238E27FC236}">
                  <a16:creationId xmlns:a16="http://schemas.microsoft.com/office/drawing/2014/main" id="{68280D22-8226-AB46-AF6B-15A19CAB9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694"/>
              <a:ext cx="309" cy="230"/>
            </a:xfrm>
            <a:custGeom>
              <a:avLst/>
              <a:gdLst>
                <a:gd name="T0" fmla="*/ 0 w 21600"/>
                <a:gd name="T1" fmla="*/ 0 h 16082"/>
                <a:gd name="T2" fmla="*/ 0 w 21600"/>
                <a:gd name="T3" fmla="*/ 0 h 16082"/>
                <a:gd name="T4" fmla="*/ 0 w 21600"/>
                <a:gd name="T5" fmla="*/ 0 h 160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082"/>
                <a:gd name="T11" fmla="*/ 21600 w 21600"/>
                <a:gd name="T12" fmla="*/ 16082 h 160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082" fill="none" extrusionOk="0">
                  <a:moveTo>
                    <a:pt x="21599" y="0"/>
                  </a:moveTo>
                  <a:cubicBezTo>
                    <a:pt x="21599" y="21"/>
                    <a:pt x="21600" y="43"/>
                    <a:pt x="21600" y="65"/>
                  </a:cubicBezTo>
                  <a:cubicBezTo>
                    <a:pt x="21600" y="6168"/>
                    <a:pt x="19017" y="11987"/>
                    <a:pt x="14491" y="16081"/>
                  </a:cubicBezTo>
                </a:path>
                <a:path w="21600" h="16082" stroke="0" extrusionOk="0">
                  <a:moveTo>
                    <a:pt x="21599" y="0"/>
                  </a:moveTo>
                  <a:cubicBezTo>
                    <a:pt x="21599" y="21"/>
                    <a:pt x="21600" y="43"/>
                    <a:pt x="21600" y="65"/>
                  </a:cubicBezTo>
                  <a:cubicBezTo>
                    <a:pt x="21600" y="6168"/>
                    <a:pt x="19017" y="11987"/>
                    <a:pt x="14491" y="16081"/>
                  </a:cubicBezTo>
                  <a:lnTo>
                    <a:pt x="0" y="65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5" name="Object 22">
              <a:extLst>
                <a:ext uri="{FF2B5EF4-FFF2-40B4-BE49-F238E27FC236}">
                  <a16:creationId xmlns:a16="http://schemas.microsoft.com/office/drawing/2014/main" id="{F3978D5C-4207-1B4F-882A-A7297DE90F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0" y="2814"/>
            <a:ext cx="4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34725" imgH="342751" progId="Equation.DSMT4">
                    <p:embed/>
                  </p:oleObj>
                </mc:Choice>
                <mc:Fallback>
                  <p:oleObj name="Equation" r:id="rId4" imgW="634725" imgH="342751" progId="Equation.DSMT4">
                    <p:embed/>
                    <p:pic>
                      <p:nvPicPr>
                        <p:cNvPr id="2972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0" y="2814"/>
                          <a:ext cx="400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35">
            <a:extLst>
              <a:ext uri="{FF2B5EF4-FFF2-40B4-BE49-F238E27FC236}">
                <a16:creationId xmlns:a16="http://schemas.microsoft.com/office/drawing/2014/main" id="{428EF32D-A38F-874E-A7ED-21F74D502B98}"/>
              </a:ext>
            </a:extLst>
          </p:cNvPr>
          <p:cNvGrpSpPr>
            <a:grpSpLocks/>
          </p:cNvGrpSpPr>
          <p:nvPr/>
        </p:nvGrpSpPr>
        <p:grpSpPr bwMode="auto">
          <a:xfrm>
            <a:off x="4391025" y="4289755"/>
            <a:ext cx="1312862" cy="1492250"/>
            <a:chOff x="3245" y="2685"/>
            <a:chExt cx="827" cy="940"/>
          </a:xfrm>
        </p:grpSpPr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41BFD68E-A445-D047-BE5B-23A98A4A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" y="2685"/>
              <a:ext cx="779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8" name="Object 20">
              <a:extLst>
                <a:ext uri="{FF2B5EF4-FFF2-40B4-BE49-F238E27FC236}">
                  <a16:creationId xmlns:a16="http://schemas.microsoft.com/office/drawing/2014/main" id="{D21D4196-FBD5-9A49-A89D-A3EF0D4CB9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25" y="3203"/>
            <a:ext cx="42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72808" imgH="342751" progId="Equation.DSMT4">
                    <p:embed/>
                  </p:oleObj>
                </mc:Choice>
                <mc:Fallback>
                  <p:oleObj name="Equation" r:id="rId6" imgW="672808" imgH="342751" progId="Equation.DSMT4">
                    <p:embed/>
                    <p:pic>
                      <p:nvPicPr>
                        <p:cNvPr id="29719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5" y="3203"/>
                          <a:ext cx="42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F081F12B-DBEF-CB4D-B9B1-ACEF232D0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" y="3569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aphicFrame>
        <p:nvGraphicFramePr>
          <p:cNvPr id="20" name="Object 24">
            <a:extLst>
              <a:ext uri="{FF2B5EF4-FFF2-40B4-BE49-F238E27FC236}">
                <a16:creationId xmlns:a16="http://schemas.microsoft.com/office/drawing/2014/main" id="{F4CD8AE2-7912-054C-B629-8DD395A06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06206"/>
              </p:ext>
            </p:extLst>
          </p:nvPr>
        </p:nvGraphicFramePr>
        <p:xfrm>
          <a:off x="5603875" y="5942342"/>
          <a:ext cx="24066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600" imgH="406400" progId="Equation.DSMT4">
                  <p:embed/>
                </p:oleObj>
              </mc:Choice>
              <mc:Fallback>
                <p:oleObj name="Equation" r:id="rId8" imgW="2387600" imgH="406400" progId="Equation.DSMT4">
                  <p:embed/>
                  <p:pic>
                    <p:nvPicPr>
                      <p:cNvPr id="13314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5942342"/>
                        <a:ext cx="24066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5">
            <a:extLst>
              <a:ext uri="{FF2B5EF4-FFF2-40B4-BE49-F238E27FC236}">
                <a16:creationId xmlns:a16="http://schemas.microsoft.com/office/drawing/2014/main" id="{A07F3F9C-14EC-064F-AAFF-BA719CEAE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7" y="4313567"/>
            <a:ext cx="760413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6FE084C3-8323-CA41-BF81-CE055147BC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1775" y="4299280"/>
            <a:ext cx="373062" cy="14303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312F0B25-D93D-6D41-A5E7-233598C9E1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7" y="4299280"/>
            <a:ext cx="836613" cy="695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7260175A-C724-C843-97CD-E8F73B0670B8}"/>
              </a:ext>
            </a:extLst>
          </p:cNvPr>
          <p:cNvSpPr>
            <a:spLocks/>
          </p:cNvSpPr>
          <p:nvPr/>
        </p:nvSpPr>
        <p:spPr bwMode="auto">
          <a:xfrm>
            <a:off x="5640387" y="4302455"/>
            <a:ext cx="469900" cy="1430337"/>
          </a:xfrm>
          <a:custGeom>
            <a:avLst/>
            <a:gdLst>
              <a:gd name="T0" fmla="*/ 2147483646 w 296"/>
              <a:gd name="T1" fmla="*/ 0 h 901"/>
              <a:gd name="T2" fmla="*/ 2147483646 w 296"/>
              <a:gd name="T3" fmla="*/ 2147483646 h 901"/>
              <a:gd name="T4" fmla="*/ 2147483646 w 296"/>
              <a:gd name="T5" fmla="*/ 2147483646 h 901"/>
              <a:gd name="T6" fmla="*/ 0 w 296"/>
              <a:gd name="T7" fmla="*/ 2147483646 h 90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01"/>
              <a:gd name="T14" fmla="*/ 296 w 296"/>
              <a:gd name="T15" fmla="*/ 901 h 9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01">
                <a:moveTo>
                  <a:pt x="292" y="0"/>
                </a:moveTo>
                <a:cubicBezTo>
                  <a:pt x="294" y="92"/>
                  <a:pt x="296" y="185"/>
                  <a:pt x="276" y="292"/>
                </a:cubicBezTo>
                <a:cubicBezTo>
                  <a:pt x="256" y="399"/>
                  <a:pt x="216" y="539"/>
                  <a:pt x="170" y="641"/>
                </a:cubicBezTo>
                <a:cubicBezTo>
                  <a:pt x="124" y="743"/>
                  <a:pt x="62" y="822"/>
                  <a:pt x="0" y="9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59EE1254-36AB-724C-A963-1B454260DF46}"/>
              </a:ext>
            </a:extLst>
          </p:cNvPr>
          <p:cNvSpPr>
            <a:spLocks/>
          </p:cNvSpPr>
          <p:nvPr/>
        </p:nvSpPr>
        <p:spPr bwMode="auto">
          <a:xfrm>
            <a:off x="3479800" y="4096080"/>
            <a:ext cx="2160587" cy="2106612"/>
          </a:xfrm>
          <a:custGeom>
            <a:avLst/>
            <a:gdLst>
              <a:gd name="T0" fmla="*/ 2147483646 w 1361"/>
              <a:gd name="T1" fmla="*/ 2147483646 h 1327"/>
              <a:gd name="T2" fmla="*/ 2147483646 w 1361"/>
              <a:gd name="T3" fmla="*/ 2147483646 h 1327"/>
              <a:gd name="T4" fmla="*/ 2147483646 w 1361"/>
              <a:gd name="T5" fmla="*/ 2147483646 h 1327"/>
              <a:gd name="T6" fmla="*/ 2147483646 w 1361"/>
              <a:gd name="T7" fmla="*/ 2147483646 h 1327"/>
              <a:gd name="T8" fmla="*/ 2147483646 w 1361"/>
              <a:gd name="T9" fmla="*/ 2147483646 h 1327"/>
              <a:gd name="T10" fmla="*/ 2147483646 w 1361"/>
              <a:gd name="T11" fmla="*/ 2147483646 h 1327"/>
              <a:gd name="T12" fmla="*/ 2147483646 w 1361"/>
              <a:gd name="T13" fmla="*/ 2147483646 h 1327"/>
              <a:gd name="T14" fmla="*/ 2147483646 w 1361"/>
              <a:gd name="T15" fmla="*/ 2147483646 h 1327"/>
              <a:gd name="T16" fmla="*/ 2147483646 w 1361"/>
              <a:gd name="T17" fmla="*/ 2147483646 h 1327"/>
              <a:gd name="T18" fmla="*/ 2147483646 w 1361"/>
              <a:gd name="T19" fmla="*/ 2147483646 h 1327"/>
              <a:gd name="T20" fmla="*/ 2147483646 w 1361"/>
              <a:gd name="T21" fmla="*/ 2147483646 h 13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61"/>
              <a:gd name="T34" fmla="*/ 0 h 1327"/>
              <a:gd name="T35" fmla="*/ 1361 w 1361"/>
              <a:gd name="T36" fmla="*/ 1327 h 13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61" h="1327">
                <a:moveTo>
                  <a:pt x="1361" y="1023"/>
                </a:moveTo>
                <a:cubicBezTo>
                  <a:pt x="1320" y="1068"/>
                  <a:pt x="1280" y="1113"/>
                  <a:pt x="1215" y="1153"/>
                </a:cubicBezTo>
                <a:cubicBezTo>
                  <a:pt x="1150" y="1193"/>
                  <a:pt x="1059" y="1242"/>
                  <a:pt x="972" y="1266"/>
                </a:cubicBezTo>
                <a:cubicBezTo>
                  <a:pt x="885" y="1290"/>
                  <a:pt x="796" y="1327"/>
                  <a:pt x="696" y="1299"/>
                </a:cubicBezTo>
                <a:cubicBezTo>
                  <a:pt x="596" y="1271"/>
                  <a:pt x="452" y="1180"/>
                  <a:pt x="371" y="1096"/>
                </a:cubicBezTo>
                <a:cubicBezTo>
                  <a:pt x="290" y="1012"/>
                  <a:pt x="262" y="879"/>
                  <a:pt x="209" y="796"/>
                </a:cubicBezTo>
                <a:cubicBezTo>
                  <a:pt x="156" y="713"/>
                  <a:pt x="86" y="681"/>
                  <a:pt x="55" y="601"/>
                </a:cubicBezTo>
                <a:cubicBezTo>
                  <a:pt x="24" y="521"/>
                  <a:pt x="0" y="406"/>
                  <a:pt x="22" y="317"/>
                </a:cubicBezTo>
                <a:cubicBezTo>
                  <a:pt x="44" y="228"/>
                  <a:pt x="119" y="117"/>
                  <a:pt x="185" y="66"/>
                </a:cubicBezTo>
                <a:cubicBezTo>
                  <a:pt x="251" y="15"/>
                  <a:pt x="355" y="0"/>
                  <a:pt x="420" y="9"/>
                </a:cubicBezTo>
                <a:cubicBezTo>
                  <a:pt x="485" y="18"/>
                  <a:pt x="547" y="103"/>
                  <a:pt x="574" y="1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6" name="Group 37">
            <a:extLst>
              <a:ext uri="{FF2B5EF4-FFF2-40B4-BE49-F238E27FC236}">
                <a16:creationId xmlns:a16="http://schemas.microsoft.com/office/drawing/2014/main" id="{5B0963B0-1E18-8C42-A4C6-84D8BCAA3B53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5166052"/>
            <a:ext cx="438150" cy="822324"/>
            <a:chOff x="2491" y="3237"/>
            <a:chExt cx="276" cy="518"/>
          </a:xfrm>
        </p:grpSpPr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2A72D524-92F3-1944-A921-813884346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" y="3464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36CCA918-C805-B04F-AD49-8E40DEFBC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1" y="3237"/>
              <a:ext cx="146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" name="Text Box 18">
            <a:extLst>
              <a:ext uri="{FF2B5EF4-FFF2-40B4-BE49-F238E27FC236}">
                <a16:creationId xmlns:a16="http://schemas.microsoft.com/office/drawing/2014/main" id="{FEC4A490-C4BD-EE4E-8C0E-D2EF4957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4577883"/>
            <a:ext cx="96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39285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346075" y="1333500"/>
            <a:ext cx="6064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en-US" altLang="ja-JP" dirty="0"/>
              <a:t>[</a:t>
            </a:r>
            <a:r>
              <a:rPr lang="ja-JP" altLang="en-US"/>
              <a:t>例</a:t>
            </a:r>
            <a:r>
              <a:rPr lang="en-US" altLang="ja-JP" dirty="0"/>
              <a:t>] </a:t>
            </a:r>
            <a:r>
              <a:rPr lang="ja-JP" altLang="en-US"/>
              <a:t>一次系　　　　　　</a:t>
            </a:r>
            <a:r>
              <a:rPr lang="en-US" altLang="ja-JP" dirty="0"/>
              <a:t> </a:t>
            </a:r>
            <a:r>
              <a:rPr lang="ja-JP" altLang="en-US"/>
              <a:t>　のベクトル軌跡</a:t>
            </a: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695325" y="2170758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787400" progId="Equation.DSMT4">
                  <p:embed/>
                </p:oleObj>
              </mc:Choice>
              <mc:Fallback>
                <p:oleObj name="Equation" r:id="rId3" imgW="2108200" imgH="787400" progId="Equation.DSMT4">
                  <p:embed/>
                  <p:pic>
                    <p:nvPicPr>
                      <p:cNvPr id="13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2170758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1560513" y="2990850"/>
          <a:ext cx="28448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800" imgH="2578100" progId="Equation.DSMT4">
                  <p:embed/>
                </p:oleObj>
              </mc:Choice>
              <mc:Fallback>
                <p:oleObj name="Equation" r:id="rId5" imgW="2844800" imgH="2578100" progId="Equation.DSMT4">
                  <p:embed/>
                  <p:pic>
                    <p:nvPicPr>
                      <p:cNvPr id="134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2990850"/>
                        <a:ext cx="28448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1520825" y="5794375"/>
          <a:ext cx="105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100" imgH="342900" progId="Equation.DSMT4">
                  <p:embed/>
                </p:oleObj>
              </mc:Choice>
              <mc:Fallback>
                <p:oleObj name="Equation" r:id="rId7" imgW="1054100" imgH="342900" progId="Equation.DSMT4">
                  <p:embed/>
                  <p:pic>
                    <p:nvPicPr>
                      <p:cNvPr id="134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794375"/>
                        <a:ext cx="105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92250"/>
              </p:ext>
            </p:extLst>
          </p:nvPr>
        </p:nvGraphicFramePr>
        <p:xfrm>
          <a:off x="5305425" y="2114550"/>
          <a:ext cx="2882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82900" imgH="876300" progId="Equation.DSMT4">
                  <p:embed/>
                </p:oleObj>
              </mc:Choice>
              <mc:Fallback>
                <p:oleObj name="Equation" r:id="rId9" imgW="2882900" imgH="876300" progId="Equation.DSMT4">
                  <p:embed/>
                  <p:pic>
                    <p:nvPicPr>
                      <p:cNvPr id="134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114550"/>
                        <a:ext cx="2882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873625" y="2999581"/>
            <a:ext cx="3838575" cy="2987675"/>
            <a:chOff x="3115" y="2069"/>
            <a:chExt cx="2418" cy="1882"/>
          </a:xfrm>
        </p:grpSpPr>
        <p:sp>
          <p:nvSpPr>
            <p:cNvPr id="31753" name="Line 11"/>
            <p:cNvSpPr>
              <a:spLocks noChangeShapeType="1"/>
            </p:cNvSpPr>
            <p:nvPr/>
          </p:nvSpPr>
          <p:spPr bwMode="auto">
            <a:xfrm>
              <a:off x="3115" y="2596"/>
              <a:ext cx="24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 flipV="1">
              <a:off x="3261" y="2069"/>
              <a:ext cx="0" cy="18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55" name="Arc 13"/>
            <p:cNvSpPr>
              <a:spLocks/>
            </p:cNvSpPr>
            <p:nvPr/>
          </p:nvSpPr>
          <p:spPr bwMode="auto">
            <a:xfrm>
              <a:off x="3262" y="2592"/>
              <a:ext cx="1654" cy="895"/>
            </a:xfrm>
            <a:custGeom>
              <a:avLst/>
              <a:gdLst>
                <a:gd name="T0" fmla="*/ 0 w 43200"/>
                <a:gd name="T1" fmla="*/ 0 h 23391"/>
                <a:gd name="T2" fmla="*/ 0 w 43200"/>
                <a:gd name="T3" fmla="*/ 0 h 23391"/>
                <a:gd name="T4" fmla="*/ 0 w 43200"/>
                <a:gd name="T5" fmla="*/ 0 h 23391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391"/>
                <a:gd name="T11" fmla="*/ 43200 w 43200"/>
                <a:gd name="T12" fmla="*/ 23391 h 233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391" fill="none" extrusionOk="0">
                  <a:moveTo>
                    <a:pt x="43125" y="0"/>
                  </a:moveTo>
                  <a:cubicBezTo>
                    <a:pt x="43175" y="595"/>
                    <a:pt x="43200" y="1193"/>
                    <a:pt x="43200" y="1791"/>
                  </a:cubicBezTo>
                  <a:cubicBezTo>
                    <a:pt x="43200" y="13720"/>
                    <a:pt x="33529" y="23391"/>
                    <a:pt x="21600" y="23391"/>
                  </a:cubicBezTo>
                  <a:cubicBezTo>
                    <a:pt x="9670" y="23391"/>
                    <a:pt x="0" y="13720"/>
                    <a:pt x="0" y="1791"/>
                  </a:cubicBezTo>
                  <a:cubicBezTo>
                    <a:pt x="-1" y="1223"/>
                    <a:pt x="22" y="656"/>
                    <a:pt x="67" y="91"/>
                  </a:cubicBezTo>
                </a:path>
                <a:path w="43200" h="23391" stroke="0" extrusionOk="0">
                  <a:moveTo>
                    <a:pt x="43125" y="0"/>
                  </a:moveTo>
                  <a:cubicBezTo>
                    <a:pt x="43175" y="595"/>
                    <a:pt x="43200" y="1193"/>
                    <a:pt x="43200" y="1791"/>
                  </a:cubicBezTo>
                  <a:cubicBezTo>
                    <a:pt x="43200" y="13720"/>
                    <a:pt x="33529" y="23391"/>
                    <a:pt x="21600" y="23391"/>
                  </a:cubicBezTo>
                  <a:cubicBezTo>
                    <a:pt x="9670" y="23391"/>
                    <a:pt x="0" y="13720"/>
                    <a:pt x="0" y="1791"/>
                  </a:cubicBezTo>
                  <a:cubicBezTo>
                    <a:pt x="-1" y="1223"/>
                    <a:pt x="22" y="656"/>
                    <a:pt x="67" y="91"/>
                  </a:cubicBezTo>
                  <a:lnTo>
                    <a:pt x="21600" y="1791"/>
                  </a:lnTo>
                  <a:lnTo>
                    <a:pt x="43125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756" name="Text Box 14"/>
            <p:cNvSpPr txBox="1">
              <a:spLocks noChangeArrowheads="1"/>
            </p:cNvSpPr>
            <p:nvPr/>
          </p:nvSpPr>
          <p:spPr bwMode="auto">
            <a:xfrm>
              <a:off x="4801" y="2277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i="1">
                  <a:latin typeface="Times New Roman" charset="0"/>
                </a:rPr>
                <a:t>K</a:t>
              </a:r>
            </a:p>
          </p:txBody>
        </p:sp>
        <p:sp>
          <p:nvSpPr>
            <p:cNvPr id="31757" name="Line 15"/>
            <p:cNvSpPr>
              <a:spLocks noChangeShapeType="1"/>
            </p:cNvSpPr>
            <p:nvPr/>
          </p:nvSpPr>
          <p:spPr bwMode="auto">
            <a:xfrm flipH="1">
              <a:off x="3253" y="2596"/>
              <a:ext cx="8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 flipV="1">
              <a:off x="4089" y="2531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59" name="Line 17"/>
            <p:cNvSpPr>
              <a:spLocks noChangeShapeType="1"/>
            </p:cNvSpPr>
            <p:nvPr/>
          </p:nvSpPr>
          <p:spPr bwMode="auto">
            <a:xfrm>
              <a:off x="4081" y="2596"/>
              <a:ext cx="592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60" name="Text Box 18"/>
            <p:cNvSpPr txBox="1">
              <a:spLocks noChangeArrowheads="1"/>
            </p:cNvSpPr>
            <p:nvPr/>
          </p:nvSpPr>
          <p:spPr bwMode="auto">
            <a:xfrm>
              <a:off x="4899" y="2548"/>
              <a:ext cx="6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sz="1800" dirty="0" err="1"/>
                <a:t>ω</a:t>
              </a:r>
              <a:r>
                <a:rPr lang="en-US" altLang="ja-JP" sz="1800" dirty="0"/>
                <a:t>=0</a:t>
              </a:r>
            </a:p>
          </p:txBody>
        </p:sp>
        <p:sp>
          <p:nvSpPr>
            <p:cNvPr id="31761" name="Text Box 19"/>
            <p:cNvSpPr txBox="1">
              <a:spLocks noChangeArrowheads="1"/>
            </p:cNvSpPr>
            <p:nvPr/>
          </p:nvSpPr>
          <p:spPr bwMode="auto">
            <a:xfrm>
              <a:off x="3196" y="2370"/>
              <a:ext cx="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en-US" altLang="ja-JP" sz="1800"/>
                <a:t>ω=∞</a:t>
              </a:r>
            </a:p>
          </p:txBody>
        </p:sp>
      </p:grpSp>
      <p:sp>
        <p:nvSpPr>
          <p:cNvPr id="31752" name="Rectangle 21"/>
          <p:cNvSpPr>
            <a:spLocks noChangeArrowheads="1"/>
          </p:cNvSpPr>
          <p:nvPr/>
        </p:nvSpPr>
        <p:spPr bwMode="auto">
          <a:xfrm>
            <a:off x="2295525" y="442913"/>
            <a:ext cx="445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kumimoji="0" lang="ja-JP" altLang="en-US" sz="2800">
                <a:solidFill>
                  <a:srgbClr val="C00000"/>
                </a:solidFill>
              </a:rPr>
              <a:t>周波数伝達関数の図的表現</a:t>
            </a:r>
          </a:p>
        </p:txBody>
      </p:sp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2EF08EF1-D2CC-9D4D-A526-19AA89766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9925" y="1209675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787400" progId="Equation.DSMT4">
                  <p:embed/>
                </p:oleObj>
              </mc:Choice>
              <mc:Fallback>
                <p:oleObj name="Equation" r:id="rId3" imgW="2108200" imgH="787400" progId="Equation.DSMT4">
                  <p:embed/>
                  <p:pic>
                    <p:nvPicPr>
                      <p:cNvPr id="19" name="Object 7">
                        <a:extLst>
                          <a:ext uri="{FF2B5EF4-FFF2-40B4-BE49-F238E27FC236}">
                            <a16:creationId xmlns:a16="http://schemas.microsoft.com/office/drawing/2014/main" id="{2EF08EF1-D2CC-9D4D-A526-19AA89766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209675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9FBE5C-AAB0-EE40-B03C-4A528E06A51D}"/>
              </a:ext>
            </a:extLst>
          </p:cNvPr>
          <p:cNvSpPr txBox="1"/>
          <p:nvPr/>
        </p:nvSpPr>
        <p:spPr>
          <a:xfrm>
            <a:off x="5805488" y="5461725"/>
            <a:ext cx="2646878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から</a:t>
            </a:r>
            <a:r>
              <a:rPr lang="en-US" altLang="ja-JP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ja-JP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ja-JP" altLang="en-US">
                <a:solidFill>
                  <a:srgbClr val="C00000"/>
                </a:solidFill>
              </a:rPr>
              <a:t>まで</a:t>
            </a:r>
            <a:endParaRPr lang="en-US" altLang="ja-JP" dirty="0">
              <a:solidFill>
                <a:srgbClr val="C00000"/>
              </a:solidFill>
            </a:endParaRPr>
          </a:p>
          <a:p>
            <a:r>
              <a:rPr lang="ja-JP" altLang="en-US">
                <a:solidFill>
                  <a:srgbClr val="C00000"/>
                </a:solidFill>
              </a:rPr>
              <a:t>全部描画できる！</a:t>
            </a:r>
            <a:endParaRPr kumimoji="1" lang="en-US" altLang="ja-JP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32450" y="2444750"/>
            <a:ext cx="1606550" cy="3998913"/>
            <a:chOff x="3548" y="1540"/>
            <a:chExt cx="1012" cy="2519"/>
          </a:xfrm>
        </p:grpSpPr>
        <p:sp>
          <p:nvSpPr>
            <p:cNvPr id="60432" name="AutoShape 3"/>
            <p:cNvSpPr>
              <a:spLocks noChangeArrowheads="1"/>
            </p:cNvSpPr>
            <p:nvPr/>
          </p:nvSpPr>
          <p:spPr bwMode="auto">
            <a:xfrm rot="10800000">
              <a:off x="3694" y="1540"/>
              <a:ext cx="615" cy="2244"/>
            </a:xfrm>
            <a:prstGeom prst="triangle">
              <a:avLst>
                <a:gd name="adj" fmla="val 50000"/>
              </a:avLst>
            </a:prstGeom>
            <a:solidFill>
              <a:srgbClr val="FF9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0433" name="Text Box 4"/>
            <p:cNvSpPr txBox="1">
              <a:spLocks noChangeArrowheads="1"/>
            </p:cNvSpPr>
            <p:nvPr/>
          </p:nvSpPr>
          <p:spPr bwMode="auto">
            <a:xfrm>
              <a:off x="3548" y="3732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HG丸ｺﾞｼｯｸM-PRO" charset="-128"/>
                </a:defRPr>
              </a:lvl9pPr>
            </a:lstStyle>
            <a:p>
              <a:pPr eaLnBrk="1" hangingPunct="1"/>
              <a:r>
                <a:rPr lang="ja-JP" altLang="en-US" sz="2800">
                  <a:solidFill>
                    <a:srgbClr val="C00000"/>
                  </a:solidFill>
                </a:rPr>
                <a:t>簡単化へ</a:t>
              </a:r>
            </a:p>
          </p:txBody>
        </p:sp>
      </p:grp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2865418" y="515662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C00000"/>
                </a:solidFill>
              </a:rPr>
              <a:t>モデルの変換の歴史</a:t>
            </a:r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1293813" y="2649538"/>
          <a:ext cx="287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70200" imgH="596900" progId="Equation.DSMT4">
                  <p:embed/>
                </p:oleObj>
              </mc:Choice>
              <mc:Fallback>
                <p:oleObj name="Equation" r:id="rId3" imgW="2870200" imgH="596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649538"/>
                        <a:ext cx="287020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3862388" y="1560513"/>
            <a:ext cx="1577975" cy="614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algn="ctr" eaLnBrk="1" hangingPunct="1"/>
            <a:r>
              <a:rPr lang="ja-JP" altLang="en-US"/>
              <a:t>制御対象</a:t>
            </a:r>
          </a:p>
        </p:txBody>
      </p:sp>
      <p:sp>
        <p:nvSpPr>
          <p:cNvPr id="60421" name="Line 8"/>
          <p:cNvSpPr>
            <a:spLocks noChangeShapeType="1"/>
          </p:cNvSpPr>
          <p:nvPr/>
        </p:nvSpPr>
        <p:spPr bwMode="auto">
          <a:xfrm>
            <a:off x="2995613" y="1843088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422" name="Line 9"/>
          <p:cNvSpPr>
            <a:spLocks noChangeShapeType="1"/>
          </p:cNvSpPr>
          <p:nvPr/>
        </p:nvSpPr>
        <p:spPr bwMode="auto">
          <a:xfrm>
            <a:off x="5445125" y="1833563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2100263" y="1316038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入力 </a:t>
            </a:r>
            <a:r>
              <a:rPr lang="en-US" altLang="ja-JP" i="1">
                <a:latin typeface="Times New Roman" charset="0"/>
              </a:rPr>
              <a:t>u</a:t>
            </a:r>
          </a:p>
        </p:txBody>
      </p:sp>
      <p:sp>
        <p:nvSpPr>
          <p:cNvPr id="60424" name="Text Box 11"/>
          <p:cNvSpPr txBox="1">
            <a:spLocks noChangeArrowheads="1"/>
          </p:cNvSpPr>
          <p:nvPr/>
        </p:nvSpPr>
        <p:spPr bwMode="auto">
          <a:xfrm>
            <a:off x="6000750" y="130651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出力 </a:t>
            </a:r>
            <a:r>
              <a:rPr lang="en-US" altLang="ja-JP" i="1">
                <a:latin typeface="Times New Roman" charset="0"/>
              </a:rPr>
              <a:t>y</a:t>
            </a:r>
          </a:p>
        </p:txBody>
      </p:sp>
      <p:graphicFrame>
        <p:nvGraphicFramePr>
          <p:cNvPr id="195596" name="Object 12"/>
          <p:cNvGraphicFramePr>
            <a:graphicFrameLocks noChangeAspect="1"/>
          </p:cNvGraphicFramePr>
          <p:nvPr/>
        </p:nvGraphicFramePr>
        <p:xfrm>
          <a:off x="1292225" y="3730625"/>
          <a:ext cx="264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600" imgH="342900" progId="Equation.DSMT4">
                  <p:embed/>
                </p:oleObj>
              </mc:Choice>
              <mc:Fallback>
                <p:oleObj name="Equation" r:id="rId5" imgW="2641600" imgH="342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3730625"/>
                        <a:ext cx="2641600" cy="34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559300"/>
            <a:ext cx="2393950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4448175" y="274478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：たたみ込み積分（積分）</a:t>
            </a: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4484688" y="3665538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：周波数伝達関数（かけ算）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616450" y="518477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：ボード線図（たし算）</a:t>
            </a:r>
          </a:p>
        </p:txBody>
      </p:sp>
      <p:sp>
        <p:nvSpPr>
          <p:cNvPr id="195601" name="AutoShape 17"/>
          <p:cNvSpPr>
            <a:spLocks noChangeArrowheads="1"/>
          </p:cNvSpPr>
          <p:nvPr/>
        </p:nvSpPr>
        <p:spPr bwMode="auto">
          <a:xfrm rot="5400000">
            <a:off x="2348707" y="3247231"/>
            <a:ext cx="347662" cy="5048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5602" name="AutoShape 18"/>
          <p:cNvSpPr>
            <a:spLocks noChangeArrowheads="1"/>
          </p:cNvSpPr>
          <p:nvPr/>
        </p:nvSpPr>
        <p:spPr bwMode="auto">
          <a:xfrm rot="5400000">
            <a:off x="2339181" y="4058444"/>
            <a:ext cx="347663" cy="50482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8" grpId="0"/>
      <p:bldP spid="195599" grpId="0"/>
      <p:bldP spid="195600" grpId="0"/>
      <p:bldP spid="195601" grpId="0" animBg="1"/>
      <p:bldP spid="19560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619" y="2703513"/>
            <a:ext cx="611738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　</a:t>
            </a:r>
            <a:r>
              <a:rPr lang="ja-JP" altLang="en-US"/>
              <a:t>第</a:t>
            </a:r>
            <a:r>
              <a:rPr lang="en-US" altLang="ja-JP" dirty="0"/>
              <a:t>13</a:t>
            </a:r>
            <a:r>
              <a:rPr lang="ja-JP" altLang="en-US"/>
              <a:t>話　周波数伝達関数の計算？</a:t>
            </a:r>
            <a:endParaRPr lang="en-US" altLang="ja-JP" dirty="0"/>
          </a:p>
          <a:p>
            <a:pPr eaLnBrk="1" hangingPunct="1"/>
            <a:r>
              <a:rPr lang="ja-JP" altLang="en-US"/>
              <a:t>　第</a:t>
            </a:r>
            <a:r>
              <a:rPr lang="en-US" altLang="ja-JP" dirty="0"/>
              <a:t>14</a:t>
            </a:r>
            <a:r>
              <a:rPr lang="ja-JP" altLang="en-US"/>
              <a:t>話　周波数伝達関数の図的表現？</a:t>
            </a:r>
            <a:endParaRPr lang="en-US" altLang="ja-JP" dirty="0"/>
          </a:p>
          <a:p>
            <a:pPr eaLnBrk="1" hangingPunct="1"/>
            <a:r>
              <a:rPr lang="ja-JP" altLang="en-US"/>
              <a:t>　　　　　　　　　</a:t>
            </a:r>
            <a:r>
              <a:rPr lang="en-US" altLang="ja-JP" sz="2000" dirty="0"/>
              <a:t>-</a:t>
            </a:r>
            <a:r>
              <a:rPr lang="ja-JP" altLang="en-US" sz="2000"/>
              <a:t>ボード線図とベクトル軌跡</a:t>
            </a:r>
            <a:endParaRPr lang="en-US" altLang="ja-JP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FD25DB-4AF7-3E4D-984B-B1681E3C4EDE}"/>
              </a:ext>
            </a:extLst>
          </p:cNvPr>
          <p:cNvSpPr txBox="1"/>
          <p:nvPr/>
        </p:nvSpPr>
        <p:spPr>
          <a:xfrm>
            <a:off x="7467600" y="3031517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OK</a:t>
            </a:r>
          </a:p>
          <a:p>
            <a:r>
              <a:rPr lang="en-US" altLang="ja-JP" dirty="0"/>
              <a:t>OK</a:t>
            </a:r>
            <a:endParaRPr kumimoji="1" lang="ja-JP" alt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2B5850E-DD04-597D-004C-AF7221E4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92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249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DAA55-9369-AD42-9691-58A35F187BC1}"/>
              </a:ext>
            </a:extLst>
          </p:cNvPr>
          <p:cNvSpPr txBox="1"/>
          <p:nvPr/>
        </p:nvSpPr>
        <p:spPr>
          <a:xfrm>
            <a:off x="3589617" y="592208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微分方程式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0F32-D7FA-A841-9031-768953F60B0A}"/>
              </a:ext>
            </a:extLst>
          </p:cNvPr>
          <p:cNvSpPr txBox="1"/>
          <p:nvPr/>
        </p:nvSpPr>
        <p:spPr>
          <a:xfrm>
            <a:off x="863363" y="5922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745A21-91CE-244F-9831-C307D0FA63BD}"/>
              </a:ext>
            </a:extLst>
          </p:cNvPr>
          <p:cNvSpPr txBox="1"/>
          <p:nvPr/>
        </p:nvSpPr>
        <p:spPr>
          <a:xfrm>
            <a:off x="2348284" y="50299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重み関数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3479B-8507-B845-9CC2-B66BFD2406F2}"/>
              </a:ext>
            </a:extLst>
          </p:cNvPr>
          <p:cNvSpPr txBox="1"/>
          <p:nvPr/>
        </p:nvSpPr>
        <p:spPr>
          <a:xfrm>
            <a:off x="4762390" y="4071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安定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160651-DFF7-904F-8B1D-569CC5D7F894}"/>
              </a:ext>
            </a:extLst>
          </p:cNvPr>
          <p:cNvSpPr txBox="1"/>
          <p:nvPr/>
        </p:nvSpPr>
        <p:spPr>
          <a:xfrm>
            <a:off x="2050767" y="40673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一般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D18D-CA6A-9C47-9ADF-AF566FE6F93E}"/>
              </a:ext>
            </a:extLst>
          </p:cNvPr>
          <p:cNvSpPr txBox="1"/>
          <p:nvPr/>
        </p:nvSpPr>
        <p:spPr>
          <a:xfrm>
            <a:off x="4796325" y="3095322"/>
            <a:ext cx="162095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周波数伝達関数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3AE6A-5FD0-1A45-A3BD-92AB99A6DF65}"/>
              </a:ext>
            </a:extLst>
          </p:cNvPr>
          <p:cNvSpPr txBox="1"/>
          <p:nvPr/>
        </p:nvSpPr>
        <p:spPr>
          <a:xfrm>
            <a:off x="5470224" y="228644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ボード線図・ベクトル軌跡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79015A-CBE1-8742-91FC-130DEFBB8683}"/>
              </a:ext>
            </a:extLst>
          </p:cNvPr>
          <p:cNvSpPr txBox="1"/>
          <p:nvPr/>
        </p:nvSpPr>
        <p:spPr>
          <a:xfrm>
            <a:off x="2530096" y="30953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伝達関数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91E8-5EB7-3F4D-9FEB-51276F4E6170}"/>
              </a:ext>
            </a:extLst>
          </p:cNvPr>
          <p:cNvSpPr txBox="1"/>
          <p:nvPr/>
        </p:nvSpPr>
        <p:spPr>
          <a:xfrm>
            <a:off x="604807" y="309532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>
                    <a:lumMod val="65000"/>
                  </a:schemeClr>
                </a:solidFill>
              </a:rPr>
              <a:t>状態方程式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E9E6467-0656-0E46-A33D-ADF246B6C104}"/>
              </a:ext>
            </a:extLst>
          </p:cNvPr>
          <p:cNvSpPr/>
          <p:nvPr/>
        </p:nvSpPr>
        <p:spPr>
          <a:xfrm rot="16200000">
            <a:off x="4008397" y="5559758"/>
            <a:ext cx="394004" cy="210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7601F4C-964C-6942-8BFC-80DCB0BE65C2}"/>
              </a:ext>
            </a:extLst>
          </p:cNvPr>
          <p:cNvSpPr/>
          <p:nvPr/>
        </p:nvSpPr>
        <p:spPr>
          <a:xfrm rot="18574856">
            <a:off x="4414993" y="457546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AE95595-BFF4-9E4F-9304-96DDD4A8B243}"/>
              </a:ext>
            </a:extLst>
          </p:cNvPr>
          <p:cNvSpPr/>
          <p:nvPr/>
        </p:nvSpPr>
        <p:spPr>
          <a:xfrm rot="18574856">
            <a:off x="5228063" y="366848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E8EE22CD-6DC9-0F41-B350-ED25F55179BD}"/>
              </a:ext>
            </a:extLst>
          </p:cNvPr>
          <p:cNvSpPr/>
          <p:nvPr/>
        </p:nvSpPr>
        <p:spPr>
          <a:xfrm rot="18574856">
            <a:off x="5840503" y="2648418"/>
            <a:ext cx="407778" cy="240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6E9FA5D-FA2A-5F41-9927-CFE7C46859B6}"/>
              </a:ext>
            </a:extLst>
          </p:cNvPr>
          <p:cNvSpPr/>
          <p:nvPr/>
        </p:nvSpPr>
        <p:spPr>
          <a:xfrm rot="3025144" flipH="1">
            <a:off x="3408366" y="455171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0BFCBD87-BDC6-C645-BF3B-5078E052CA87}"/>
              </a:ext>
            </a:extLst>
          </p:cNvPr>
          <p:cNvSpPr/>
          <p:nvPr/>
        </p:nvSpPr>
        <p:spPr>
          <a:xfrm rot="3025144" flipH="1">
            <a:off x="2785020" y="367357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7B49FC2A-5D50-6F4B-9B67-58229B2E603F}"/>
              </a:ext>
            </a:extLst>
          </p:cNvPr>
          <p:cNvSpPr/>
          <p:nvPr/>
        </p:nvSpPr>
        <p:spPr>
          <a:xfrm>
            <a:off x="2218414" y="6029638"/>
            <a:ext cx="1356195" cy="123453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57A56DAF-AC0E-4B48-BE61-E9FDA8D027FD}"/>
              </a:ext>
            </a:extLst>
          </p:cNvPr>
          <p:cNvSpPr/>
          <p:nvPr/>
        </p:nvSpPr>
        <p:spPr>
          <a:xfrm rot="16200000">
            <a:off x="1026675" y="3604003"/>
            <a:ext cx="522013" cy="26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E4E15E-3D85-F549-A7A3-B165A098BC07}"/>
              </a:ext>
            </a:extLst>
          </p:cNvPr>
          <p:cNvSpPr txBox="1"/>
          <p:nvPr/>
        </p:nvSpPr>
        <p:spPr>
          <a:xfrm>
            <a:off x="2291310" y="950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制御則の設計理論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0B6C85-BB98-0D4F-8119-2757574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963" y="287968"/>
            <a:ext cx="8740239" cy="1897534"/>
          </a:xfrm>
          <a:prstGeom prst="rect">
            <a:avLst/>
          </a:prstGeom>
        </p:spPr>
      </p:pic>
      <p:sp>
        <p:nvSpPr>
          <p:cNvPr id="27" name="山形 26">
            <a:extLst>
              <a:ext uri="{FF2B5EF4-FFF2-40B4-BE49-F238E27FC236}">
                <a16:creationId xmlns:a16="http://schemas.microsoft.com/office/drawing/2014/main" id="{6B744550-E40D-4640-9CC4-F29A6484104F}"/>
              </a:ext>
            </a:extLst>
          </p:cNvPr>
          <p:cNvSpPr/>
          <p:nvPr/>
        </p:nvSpPr>
        <p:spPr>
          <a:xfrm rot="16200000">
            <a:off x="804102" y="2279969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山形 27">
            <a:extLst>
              <a:ext uri="{FF2B5EF4-FFF2-40B4-BE49-F238E27FC236}">
                <a16:creationId xmlns:a16="http://schemas.microsoft.com/office/drawing/2014/main" id="{7107429E-BC4A-D945-AD68-44A6B04335CA}"/>
              </a:ext>
            </a:extLst>
          </p:cNvPr>
          <p:cNvSpPr/>
          <p:nvPr/>
        </p:nvSpPr>
        <p:spPr>
          <a:xfrm rot="16200000">
            <a:off x="2466084" y="2320505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>
            <a:extLst>
              <a:ext uri="{FF2B5EF4-FFF2-40B4-BE49-F238E27FC236}">
                <a16:creationId xmlns:a16="http://schemas.microsoft.com/office/drawing/2014/main" id="{F50954ED-C01C-C84C-B42D-8EBEE23F86DA}"/>
              </a:ext>
            </a:extLst>
          </p:cNvPr>
          <p:cNvSpPr/>
          <p:nvPr/>
        </p:nvSpPr>
        <p:spPr>
          <a:xfrm rot="16200000">
            <a:off x="4630439" y="2420881"/>
            <a:ext cx="985652" cy="10876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山形 29">
            <a:extLst>
              <a:ext uri="{FF2B5EF4-FFF2-40B4-BE49-F238E27FC236}">
                <a16:creationId xmlns:a16="http://schemas.microsoft.com/office/drawing/2014/main" id="{2ED4111C-A9F2-6E49-81BB-F96ECC8C10F8}"/>
              </a:ext>
            </a:extLst>
          </p:cNvPr>
          <p:cNvSpPr/>
          <p:nvPr/>
        </p:nvSpPr>
        <p:spPr>
          <a:xfrm rot="16200000">
            <a:off x="5938164" y="1982144"/>
            <a:ext cx="426373" cy="21391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F38EC6C-B476-8247-BDA6-F88848A62685}"/>
              </a:ext>
            </a:extLst>
          </p:cNvPr>
          <p:cNvSpPr/>
          <p:nvPr/>
        </p:nvSpPr>
        <p:spPr>
          <a:xfrm rot="16200000">
            <a:off x="1087748" y="4602061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8466E50-8D20-2343-A1C3-9F43178CBA73}"/>
              </a:ext>
            </a:extLst>
          </p:cNvPr>
          <p:cNvSpPr/>
          <p:nvPr/>
        </p:nvSpPr>
        <p:spPr>
          <a:xfrm>
            <a:off x="1175656" y="4067006"/>
            <a:ext cx="4775343" cy="327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15A9EB3-EE60-2644-A28E-ACA5DC87756E}"/>
              </a:ext>
            </a:extLst>
          </p:cNvPr>
          <p:cNvSpPr/>
          <p:nvPr/>
        </p:nvSpPr>
        <p:spPr>
          <a:xfrm>
            <a:off x="4221772" y="4094006"/>
            <a:ext cx="1685858" cy="249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山形 33">
            <a:extLst>
              <a:ext uri="{FF2B5EF4-FFF2-40B4-BE49-F238E27FC236}">
                <a16:creationId xmlns:a16="http://schemas.microsoft.com/office/drawing/2014/main" id="{0B761329-88D5-1F46-BB39-2A836F2F9191}"/>
              </a:ext>
            </a:extLst>
          </p:cNvPr>
          <p:cNvSpPr/>
          <p:nvPr/>
        </p:nvSpPr>
        <p:spPr>
          <a:xfrm>
            <a:off x="1973345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山形 34">
            <a:extLst>
              <a:ext uri="{FF2B5EF4-FFF2-40B4-BE49-F238E27FC236}">
                <a16:creationId xmlns:a16="http://schemas.microsoft.com/office/drawing/2014/main" id="{CBC5B762-02BE-E14E-A6E5-86C16CDB9AE9}"/>
              </a:ext>
            </a:extLst>
          </p:cNvPr>
          <p:cNvSpPr/>
          <p:nvPr/>
        </p:nvSpPr>
        <p:spPr>
          <a:xfrm>
            <a:off x="4096861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52544FCB-177A-9F47-8A0A-091D1F992A51}"/>
              </a:ext>
            </a:extLst>
          </p:cNvPr>
          <p:cNvSpPr/>
          <p:nvPr/>
        </p:nvSpPr>
        <p:spPr>
          <a:xfrm rot="16200000">
            <a:off x="1069255" y="5591410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2826E0-3871-A94D-B67C-99314A17D91F}"/>
              </a:ext>
            </a:extLst>
          </p:cNvPr>
          <p:cNvSpPr txBox="1"/>
          <p:nvPr/>
        </p:nvSpPr>
        <p:spPr>
          <a:xfrm>
            <a:off x="4791349" y="507189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9</a:t>
            </a:r>
            <a:r>
              <a:rPr kumimoji="1" lang="ja-JP" altLang="en-US" sz="1200"/>
              <a:t>話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BD198E2-FB94-8645-BB70-AFAA8EEFF539}"/>
              </a:ext>
            </a:extLst>
          </p:cNvPr>
          <p:cNvSpPr txBox="1"/>
          <p:nvPr/>
        </p:nvSpPr>
        <p:spPr>
          <a:xfrm>
            <a:off x="1342171" y="560115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7</a:t>
            </a:r>
            <a:r>
              <a:rPr lang="ja-JP" altLang="en-US" sz="1200"/>
              <a:t>，</a:t>
            </a:r>
            <a:r>
              <a:rPr lang="en-US" altLang="ja-JP" sz="1200" dirty="0"/>
              <a:t>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E158B8-0C25-F541-818C-DC035B7C5301}"/>
              </a:ext>
            </a:extLst>
          </p:cNvPr>
          <p:cNvSpPr txBox="1"/>
          <p:nvPr/>
        </p:nvSpPr>
        <p:spPr>
          <a:xfrm>
            <a:off x="6405070" y="3126099"/>
            <a:ext cx="167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11</a:t>
            </a:r>
            <a:r>
              <a:rPr lang="ja-JP" altLang="en-US" sz="1200"/>
              <a:t>，</a:t>
            </a:r>
            <a:r>
              <a:rPr lang="en-US" altLang="ja-JP" sz="1200" dirty="0"/>
              <a:t>12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81B67429-3196-6047-846A-4C101C2CB445}"/>
              </a:ext>
            </a:extLst>
          </p:cNvPr>
          <p:cNvSpPr/>
          <p:nvPr/>
        </p:nvSpPr>
        <p:spPr>
          <a:xfrm>
            <a:off x="3555225" y="5917548"/>
            <a:ext cx="1509476" cy="4046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A14FA676-3045-5E4A-A31C-6C9DCA870E9B}"/>
              </a:ext>
            </a:extLst>
          </p:cNvPr>
          <p:cNvSpPr/>
          <p:nvPr/>
        </p:nvSpPr>
        <p:spPr>
          <a:xfrm>
            <a:off x="712181" y="5916870"/>
            <a:ext cx="1509476" cy="404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7D3BF583-9677-EF46-85AB-4EE6925B3AE6}"/>
              </a:ext>
            </a:extLst>
          </p:cNvPr>
          <p:cNvSpPr/>
          <p:nvPr/>
        </p:nvSpPr>
        <p:spPr>
          <a:xfrm>
            <a:off x="1110566" y="4988732"/>
            <a:ext cx="3651824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8CAC3F1D-E83E-D643-BAD8-C1A4DBBBE726}"/>
              </a:ext>
            </a:extLst>
          </p:cNvPr>
          <p:cNvSpPr/>
          <p:nvPr/>
        </p:nvSpPr>
        <p:spPr>
          <a:xfrm>
            <a:off x="4735287" y="3066087"/>
            <a:ext cx="1694327" cy="437561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FA039182-B4B4-3646-AE3A-17452DEF686B}"/>
              </a:ext>
            </a:extLst>
          </p:cNvPr>
          <p:cNvSpPr/>
          <p:nvPr/>
        </p:nvSpPr>
        <p:spPr>
          <a:xfrm>
            <a:off x="2489791" y="3052692"/>
            <a:ext cx="1058208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8B079DC6-1A74-6649-8E62-4C062DDA603B}"/>
              </a:ext>
            </a:extLst>
          </p:cNvPr>
          <p:cNvSpPr/>
          <p:nvPr/>
        </p:nvSpPr>
        <p:spPr>
          <a:xfrm>
            <a:off x="564979" y="3048774"/>
            <a:ext cx="1250416" cy="437561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E81B6-BABA-3A47-9AD5-6DADF876BA5E}"/>
              </a:ext>
            </a:extLst>
          </p:cNvPr>
          <p:cNvSpPr txBox="1"/>
          <p:nvPr/>
        </p:nvSpPr>
        <p:spPr>
          <a:xfrm>
            <a:off x="5071782" y="615958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61359E-3013-4F49-A3E2-25E4E42670DE}"/>
              </a:ext>
            </a:extLst>
          </p:cNvPr>
          <p:cNvSpPr txBox="1"/>
          <p:nvPr/>
        </p:nvSpPr>
        <p:spPr>
          <a:xfrm>
            <a:off x="3326206" y="3742783"/>
            <a:ext cx="1909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10</a:t>
            </a:r>
            <a:r>
              <a:rPr lang="ja-JP" altLang="en-US" sz="1200"/>
              <a:t>話），</a:t>
            </a:r>
            <a:r>
              <a:rPr lang="en-US" altLang="ja-JP" sz="1200" dirty="0"/>
              <a:t>9</a:t>
            </a:r>
            <a:r>
              <a:rPr lang="ja-JP" altLang="en-US" sz="1200"/>
              <a:t>回目</a:t>
            </a:r>
            <a:endParaRPr kumimoji="1" lang="ja-JP" altLang="en-US" sz="12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980901-8F3C-294B-BD2A-99459F2FCA1E}"/>
              </a:ext>
            </a:extLst>
          </p:cNvPr>
          <p:cNvSpPr txBox="1"/>
          <p:nvPr/>
        </p:nvSpPr>
        <p:spPr>
          <a:xfrm>
            <a:off x="3244452" y="55672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Start</a:t>
            </a:r>
            <a:endParaRPr kumimoji="1" lang="ja-JP" altLang="en-US" sz="1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55AF2-E071-754E-9136-FDA7B1E9161E}"/>
              </a:ext>
            </a:extLst>
          </p:cNvPr>
          <p:cNvSpPr txBox="1"/>
          <p:nvPr/>
        </p:nvSpPr>
        <p:spPr>
          <a:xfrm>
            <a:off x="3307396" y="17255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Goal</a:t>
            </a:r>
            <a:endParaRPr kumimoji="1" lang="ja-JP" altLang="en-US" sz="1800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DB8897B-21A6-7847-8282-32B1D9374C53}"/>
              </a:ext>
            </a:extLst>
          </p:cNvPr>
          <p:cNvSpPr/>
          <p:nvPr/>
        </p:nvSpPr>
        <p:spPr>
          <a:xfrm>
            <a:off x="712181" y="1528864"/>
            <a:ext cx="6329887" cy="632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D131F3-9A04-824E-BB7F-16784F996762}"/>
              </a:ext>
            </a:extLst>
          </p:cNvPr>
          <p:cNvSpPr txBox="1"/>
          <p:nvPr/>
        </p:nvSpPr>
        <p:spPr>
          <a:xfrm>
            <a:off x="7691874" y="2097278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7</a:t>
            </a:r>
            <a:r>
              <a:rPr kumimoji="1" lang="ja-JP" altLang="en-US" sz="1200"/>
              <a:t>回目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41C609-06AE-FC42-9A96-B6C8DBFA6384}"/>
              </a:ext>
            </a:extLst>
          </p:cNvPr>
          <p:cNvSpPr txBox="1"/>
          <p:nvPr/>
        </p:nvSpPr>
        <p:spPr>
          <a:xfrm>
            <a:off x="3144372" y="268731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ja-JP" altLang="en-US" sz="1200"/>
              <a:t>回目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7166A67-ED91-F641-B375-093922A40195}"/>
              </a:ext>
            </a:extLst>
          </p:cNvPr>
          <p:cNvSpPr txBox="1"/>
          <p:nvPr/>
        </p:nvSpPr>
        <p:spPr>
          <a:xfrm>
            <a:off x="3877124" y="17805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10</a:t>
            </a:r>
            <a:r>
              <a:rPr kumimoji="1" lang="ja-JP" altLang="en-US" sz="1200"/>
              <a:t>回目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42C760-DFF5-5743-8FAB-7D4962DF7074}"/>
              </a:ext>
            </a:extLst>
          </p:cNvPr>
          <p:cNvSpPr txBox="1"/>
          <p:nvPr/>
        </p:nvSpPr>
        <p:spPr>
          <a:xfrm>
            <a:off x="5751258" y="53183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aoyagireisyo2" panose="02000600000000000000" pitchFamily="2" charset="-128"/>
                <a:ea typeface="aoyagireisyo2" panose="02000600000000000000" pitchFamily="2" charset="-128"/>
              </a:rPr>
              <a:t>制御則への道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B277E-7E98-5841-BE35-CC7A604791FB}"/>
              </a:ext>
            </a:extLst>
          </p:cNvPr>
          <p:cNvSpPr txBox="1"/>
          <p:nvPr/>
        </p:nvSpPr>
        <p:spPr>
          <a:xfrm>
            <a:off x="3871848" y="27671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FCFA16-6FE3-7D40-88BF-C7B7D7228739}"/>
              </a:ext>
            </a:extLst>
          </p:cNvPr>
          <p:cNvSpPr txBox="1"/>
          <p:nvPr/>
        </p:nvSpPr>
        <p:spPr>
          <a:xfrm>
            <a:off x="1624579" y="27888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D04F29BA-E8DB-2940-A8F7-CF21FB555B16}"/>
              </a:ext>
            </a:extLst>
          </p:cNvPr>
          <p:cNvCxnSpPr/>
          <p:nvPr/>
        </p:nvCxnSpPr>
        <p:spPr>
          <a:xfrm flipH="1">
            <a:off x="2424798" y="6321519"/>
            <a:ext cx="928889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8E2D7D9-5053-AC42-AD1A-E3706F4CD648}"/>
              </a:ext>
            </a:extLst>
          </p:cNvPr>
          <p:cNvGrpSpPr/>
          <p:nvPr/>
        </p:nvGrpSpPr>
        <p:grpSpPr>
          <a:xfrm>
            <a:off x="2255156" y="1825219"/>
            <a:ext cx="1801132" cy="2613985"/>
            <a:chOff x="4777061" y="1539852"/>
            <a:chExt cx="4510139" cy="1400507"/>
          </a:xfrm>
        </p:grpSpPr>
        <p:sp>
          <p:nvSpPr>
            <p:cNvPr id="3" name="円/楕円 2">
              <a:extLst>
                <a:ext uri="{FF2B5EF4-FFF2-40B4-BE49-F238E27FC236}">
                  <a16:creationId xmlns:a16="http://schemas.microsoft.com/office/drawing/2014/main" id="{9C8E122F-88B1-5B48-AEEA-257370BF26EE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454848A-E901-164A-94E9-F51E68BFA072}"/>
                </a:ext>
              </a:extLst>
            </p:cNvPr>
            <p:cNvSpPr txBox="1"/>
            <p:nvPr/>
          </p:nvSpPr>
          <p:spPr>
            <a:xfrm>
              <a:off x="7275377" y="1763047"/>
              <a:ext cx="2011823" cy="2473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</a:rPr>
                <a:t>次回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9FB5682-6402-2145-84CD-AE8C66079858}"/>
              </a:ext>
            </a:extLst>
          </p:cNvPr>
          <p:cNvGrpSpPr/>
          <p:nvPr/>
        </p:nvGrpSpPr>
        <p:grpSpPr>
          <a:xfrm>
            <a:off x="4937214" y="1539315"/>
            <a:ext cx="3795439" cy="4184591"/>
            <a:chOff x="4937214" y="1539315"/>
            <a:chExt cx="3795439" cy="4184591"/>
          </a:xfrm>
        </p:grpSpPr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E0800BCA-40E0-3646-AEE5-50D966742E47}"/>
                </a:ext>
              </a:extLst>
            </p:cNvPr>
            <p:cNvSpPr/>
            <p:nvPr/>
          </p:nvSpPr>
          <p:spPr>
            <a:xfrm>
              <a:off x="5033547" y="2625002"/>
              <a:ext cx="1684297" cy="3098904"/>
            </a:xfrm>
            <a:custGeom>
              <a:avLst/>
              <a:gdLst>
                <a:gd name="connsiteX0" fmla="*/ 13465 w 975366"/>
                <a:gd name="connsiteY0" fmla="*/ 2101932 h 2101932"/>
                <a:gd name="connsiteX1" fmla="*/ 84717 w 975366"/>
                <a:gd name="connsiteY1" fmla="*/ 1341912 h 2101932"/>
                <a:gd name="connsiteX2" fmla="*/ 654733 w 975366"/>
                <a:gd name="connsiteY2" fmla="*/ 391886 h 2101932"/>
                <a:gd name="connsiteX3" fmla="*/ 975366 w 975366"/>
                <a:gd name="connsiteY3" fmla="*/ 0 h 210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5366" h="2101932">
                  <a:moveTo>
                    <a:pt x="13465" y="2101932"/>
                  </a:moveTo>
                  <a:cubicBezTo>
                    <a:pt x="-4348" y="1864426"/>
                    <a:pt x="-22161" y="1626920"/>
                    <a:pt x="84717" y="1341912"/>
                  </a:cubicBezTo>
                  <a:cubicBezTo>
                    <a:pt x="191595" y="1056904"/>
                    <a:pt x="506292" y="615538"/>
                    <a:pt x="654733" y="391886"/>
                  </a:cubicBezTo>
                  <a:cubicBezTo>
                    <a:pt x="803174" y="168234"/>
                    <a:pt x="889270" y="84117"/>
                    <a:pt x="975366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A641B1A1-CE82-A44B-BA1E-3EAE061E1674}"/>
                </a:ext>
              </a:extLst>
            </p:cNvPr>
            <p:cNvGrpSpPr/>
            <p:nvPr/>
          </p:nvGrpSpPr>
          <p:grpSpPr>
            <a:xfrm>
              <a:off x="4937214" y="1539315"/>
              <a:ext cx="3795439" cy="1400507"/>
              <a:chOff x="4777061" y="1539852"/>
              <a:chExt cx="3795439" cy="1400507"/>
            </a:xfrm>
          </p:grpSpPr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D6F97EE6-42AF-5D43-9AD8-C1F1BC0DED45}"/>
                  </a:ext>
                </a:extLst>
              </p:cNvPr>
              <p:cNvSpPr/>
              <p:nvPr/>
            </p:nvSpPr>
            <p:spPr>
              <a:xfrm>
                <a:off x="4777061" y="1539852"/>
                <a:ext cx="3795439" cy="140050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4A6369D-A88A-104E-A881-00BD2B9F0719}"/>
                  </a:ext>
                </a:extLst>
              </p:cNvPr>
              <p:cNvSpPr txBox="1"/>
              <p:nvPr/>
            </p:nvSpPr>
            <p:spPr>
              <a:xfrm>
                <a:off x="7129505" y="1650683"/>
                <a:ext cx="80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>
                    <a:solidFill>
                      <a:srgbClr val="C00000"/>
                    </a:solidFill>
                  </a:rPr>
                  <a:t>今回</a:t>
                </a:r>
              </a:p>
            </p:txBody>
          </p:sp>
        </p:grp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6EDF049-4644-E444-BD4A-500927C64EDC}"/>
              </a:ext>
            </a:extLst>
          </p:cNvPr>
          <p:cNvSpPr txBox="1"/>
          <p:nvPr/>
        </p:nvSpPr>
        <p:spPr>
          <a:xfrm>
            <a:off x="5461983" y="2278207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C00000"/>
                </a:solidFill>
              </a:rPr>
              <a:t>ボード線図・ベクトル軌跡</a:t>
            </a: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EE946E3D-BF06-7B4C-B4F4-042EAE408066}"/>
              </a:ext>
            </a:extLst>
          </p:cNvPr>
          <p:cNvSpPr/>
          <p:nvPr/>
        </p:nvSpPr>
        <p:spPr>
          <a:xfrm flipH="1">
            <a:off x="3428855" y="4049753"/>
            <a:ext cx="1048099" cy="1692638"/>
          </a:xfrm>
          <a:custGeom>
            <a:avLst/>
            <a:gdLst>
              <a:gd name="connsiteX0" fmla="*/ 13465 w 975366"/>
              <a:gd name="connsiteY0" fmla="*/ 2101932 h 2101932"/>
              <a:gd name="connsiteX1" fmla="*/ 84717 w 975366"/>
              <a:gd name="connsiteY1" fmla="*/ 1341912 h 2101932"/>
              <a:gd name="connsiteX2" fmla="*/ 654733 w 975366"/>
              <a:gd name="connsiteY2" fmla="*/ 391886 h 2101932"/>
              <a:gd name="connsiteX3" fmla="*/ 975366 w 975366"/>
              <a:gd name="connsiteY3" fmla="*/ 0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6" h="2101932">
                <a:moveTo>
                  <a:pt x="13465" y="2101932"/>
                </a:moveTo>
                <a:cubicBezTo>
                  <a:pt x="-4348" y="1864426"/>
                  <a:pt x="-22161" y="1626920"/>
                  <a:pt x="84717" y="1341912"/>
                </a:cubicBezTo>
                <a:cubicBezTo>
                  <a:pt x="191595" y="1056904"/>
                  <a:pt x="506292" y="615538"/>
                  <a:pt x="654733" y="391886"/>
                </a:cubicBezTo>
                <a:cubicBezTo>
                  <a:pt x="803174" y="168234"/>
                  <a:pt x="889270" y="84117"/>
                  <a:pt x="975366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91DE885-B076-E44B-A124-3F4172C8C1F3}"/>
              </a:ext>
            </a:extLst>
          </p:cNvPr>
          <p:cNvSpPr txBox="1"/>
          <p:nvPr/>
        </p:nvSpPr>
        <p:spPr>
          <a:xfrm>
            <a:off x="2530097" y="30953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C00000"/>
                </a:solidFill>
              </a:rPr>
              <a:t>伝達関数</a:t>
            </a:r>
          </a:p>
        </p:txBody>
      </p:sp>
    </p:spTree>
    <p:extLst>
      <p:ext uri="{BB962C8B-B14F-4D97-AF65-F5344CB8AC3E}">
        <p14:creationId xmlns:p14="http://schemas.microsoft.com/office/powerpoint/2010/main" val="3519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619" y="2703513"/>
            <a:ext cx="611738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　</a:t>
            </a:r>
            <a:r>
              <a:rPr lang="ja-JP" altLang="en-US"/>
              <a:t>第</a:t>
            </a:r>
            <a:r>
              <a:rPr lang="en-US" altLang="ja-JP" dirty="0"/>
              <a:t>13</a:t>
            </a:r>
            <a:r>
              <a:rPr lang="ja-JP" altLang="en-US"/>
              <a:t>話　周波数伝達関数の計算？</a:t>
            </a:r>
            <a:endParaRPr lang="en-US" altLang="ja-JP" dirty="0"/>
          </a:p>
          <a:p>
            <a:pPr eaLnBrk="1" hangingPunct="1"/>
            <a:r>
              <a:rPr lang="ja-JP" altLang="en-US"/>
              <a:t>　第</a:t>
            </a:r>
            <a:r>
              <a:rPr lang="en-US" altLang="ja-JP" dirty="0"/>
              <a:t>14</a:t>
            </a:r>
            <a:r>
              <a:rPr lang="ja-JP" altLang="en-US"/>
              <a:t>話　周波数伝達関数の図的表現？</a:t>
            </a:r>
            <a:endParaRPr lang="en-US" altLang="ja-JP" dirty="0"/>
          </a:p>
          <a:p>
            <a:pPr eaLnBrk="1" hangingPunct="1"/>
            <a:r>
              <a:rPr lang="ja-JP" altLang="en-US"/>
              <a:t>　　　　　　　　　</a:t>
            </a:r>
            <a:r>
              <a:rPr lang="en-US" altLang="ja-JP" sz="2000" dirty="0"/>
              <a:t>-</a:t>
            </a:r>
            <a:r>
              <a:rPr lang="ja-JP" altLang="en-US" sz="2000"/>
              <a:t>ボード線図とベクトル軌跡</a:t>
            </a:r>
            <a:endParaRPr lang="en-US" altLang="ja-JP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E2048D5-ADCA-1531-7B1E-C5597E262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92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197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8A3D3B3E-4799-154E-9529-9222BC6D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619" y="2703513"/>
            <a:ext cx="611738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今日の「めあて」</a:t>
            </a:r>
            <a:endParaRPr lang="en-US" altLang="ja-JP" dirty="0">
              <a:solidFill>
                <a:srgbClr val="224B50"/>
              </a:solidFill>
            </a:endParaRPr>
          </a:p>
          <a:p>
            <a:pPr eaLnBrk="1" hangingPunct="1"/>
            <a:r>
              <a:rPr lang="ja-JP" altLang="en-US">
                <a:solidFill>
                  <a:srgbClr val="224B50"/>
                </a:solidFill>
              </a:rPr>
              <a:t>　</a:t>
            </a:r>
            <a:r>
              <a:rPr lang="ja-JP" altLang="en-US">
                <a:solidFill>
                  <a:srgbClr val="C00000"/>
                </a:solidFill>
              </a:rPr>
              <a:t>第</a:t>
            </a:r>
            <a:r>
              <a:rPr lang="en-US" altLang="ja-JP" dirty="0">
                <a:solidFill>
                  <a:srgbClr val="C00000"/>
                </a:solidFill>
              </a:rPr>
              <a:t>13</a:t>
            </a:r>
            <a:r>
              <a:rPr lang="ja-JP" altLang="en-US">
                <a:solidFill>
                  <a:srgbClr val="C00000"/>
                </a:solidFill>
              </a:rPr>
              <a:t>話　周波数伝達関数の計算？</a:t>
            </a:r>
            <a:endParaRPr lang="en-US" altLang="ja-JP" dirty="0">
              <a:solidFill>
                <a:srgbClr val="C00000"/>
              </a:solidFill>
            </a:endParaRPr>
          </a:p>
          <a:p>
            <a:pPr eaLnBrk="1" hangingPunct="1"/>
            <a:r>
              <a:rPr lang="ja-JP" altLang="en-US"/>
              <a:t>　第</a:t>
            </a:r>
            <a:r>
              <a:rPr lang="en-US" altLang="ja-JP" dirty="0"/>
              <a:t>14</a:t>
            </a:r>
            <a:r>
              <a:rPr lang="ja-JP" altLang="en-US"/>
              <a:t>話　周波数伝達関数の図的表現？</a:t>
            </a:r>
            <a:endParaRPr lang="en-US" altLang="ja-JP" dirty="0"/>
          </a:p>
          <a:p>
            <a:pPr eaLnBrk="1" hangingPunct="1"/>
            <a:r>
              <a:rPr lang="ja-JP" altLang="en-US"/>
              <a:t>　　　　　　　　　</a:t>
            </a:r>
            <a:r>
              <a:rPr lang="en-US" altLang="ja-JP" sz="2000" dirty="0"/>
              <a:t>-</a:t>
            </a:r>
            <a:r>
              <a:rPr lang="ja-JP" altLang="en-US" sz="2000"/>
              <a:t>ボード線図とベクトル軌跡</a:t>
            </a:r>
            <a:endParaRPr lang="en-US" altLang="ja-JP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0881E5E-0398-0F75-1FC2-AEF01A41F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92" y="4926438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721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テキスト ボックス 1">
            <a:extLst>
              <a:ext uri="{FF2B5EF4-FFF2-40B4-BE49-F238E27FC236}">
                <a16:creationId xmlns:a16="http://schemas.microsoft.com/office/drawing/2014/main" id="{13D15DE4-A63D-324A-9524-DB36613F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5930900"/>
            <a:ext cx="4095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1800"/>
              <a:t>大須賀：制御工学，共立，</a:t>
            </a:r>
            <a:r>
              <a:rPr lang="en-US" altLang="ja-JP" sz="1800" dirty="0"/>
              <a:t>3.2</a:t>
            </a:r>
            <a:r>
              <a:rPr lang="ja-JP" altLang="en-US" sz="1800"/>
              <a:t>（</a:t>
            </a:r>
            <a:r>
              <a:rPr lang="en-US" altLang="ja-JP" sz="1800" dirty="0"/>
              <a:t>1995)</a:t>
            </a:r>
            <a:endParaRPr lang="ja-JP" altLang="en-US" sz="180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E81AFCF-DD5D-4B4F-89E1-F3F577AB2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32" y="988769"/>
            <a:ext cx="780213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 eaLnBrk="1" hangingPunct="1"/>
            <a:r>
              <a:rPr lang="ja-JP" altLang="en-US" sz="4000"/>
              <a:t>第</a:t>
            </a:r>
            <a:r>
              <a:rPr lang="en-US" altLang="ja-JP" sz="4000" dirty="0"/>
              <a:t>13</a:t>
            </a:r>
            <a:r>
              <a:rPr lang="ja-JP" altLang="en-US" sz="4000"/>
              <a:t>話</a:t>
            </a:r>
          </a:p>
          <a:p>
            <a:pPr algn="ctr" eaLnBrk="1" hangingPunct="1"/>
            <a:endParaRPr lang="ja-JP" altLang="en-US" sz="4000"/>
          </a:p>
          <a:p>
            <a:pPr algn="ctr" eaLnBrk="1" hangingPunct="1"/>
            <a:r>
              <a:rPr lang="ja-JP" altLang="en-US" sz="5400"/>
              <a:t>周波数伝達関数の計算？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99DA57-D697-F04A-9255-96ADEC5DC461}"/>
              </a:ext>
            </a:extLst>
          </p:cNvPr>
          <p:cNvSpPr txBox="1"/>
          <p:nvPr/>
        </p:nvSpPr>
        <p:spPr>
          <a:xfrm>
            <a:off x="2259526" y="335653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—</a:t>
            </a:r>
            <a:r>
              <a:rPr lang="ja-JP" altLang="en-US"/>
              <a:t>数学として割り切りましょう</a:t>
            </a:r>
            <a:r>
              <a:rPr lang="en-US" altLang="ja-JP" dirty="0"/>
              <a:t>—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8F3A91-E210-6143-B57F-E8E9E505101E}"/>
              </a:ext>
            </a:extLst>
          </p:cNvPr>
          <p:cNvSpPr txBox="1"/>
          <p:nvPr/>
        </p:nvSpPr>
        <p:spPr>
          <a:xfrm>
            <a:off x="4106148" y="4827796"/>
            <a:ext cx="100540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数式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4B49339-06F5-9E4C-85E2-4CC75E977686}"/>
              </a:ext>
            </a:extLst>
          </p:cNvPr>
          <p:cNvGrpSpPr/>
          <p:nvPr/>
        </p:nvGrpSpPr>
        <p:grpSpPr>
          <a:xfrm>
            <a:off x="1026751" y="4827796"/>
            <a:ext cx="2776032" cy="461665"/>
            <a:chOff x="1074260" y="5107524"/>
            <a:chExt cx="2776032" cy="461665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00D4DE0-44ED-F847-A4C7-CC7BE5649772}"/>
                </a:ext>
              </a:extLst>
            </p:cNvPr>
            <p:cNvSpPr txBox="1"/>
            <p:nvPr/>
          </p:nvSpPr>
          <p:spPr>
            <a:xfrm>
              <a:off x="1074260" y="5107524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物理的視座</a:t>
              </a: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3C9052CC-0394-464B-980A-6CE52FBBF897}"/>
                </a:ext>
              </a:extLst>
            </p:cNvPr>
            <p:cNvGrpSpPr>
              <a:grpSpLocks/>
            </p:cNvGrpSpPr>
            <p:nvPr/>
          </p:nvGrpSpPr>
          <p:grpSpPr bwMode="auto">
            <a:xfrm rot="20140266" flipH="1">
              <a:off x="2942590" y="5237327"/>
              <a:ext cx="439502" cy="315198"/>
              <a:chOff x="3438" y="1256"/>
              <a:chExt cx="594" cy="426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C157901C-C915-A54A-8485-80C01C715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1256"/>
                <a:ext cx="594" cy="115"/>
              </a:xfrm>
              <a:custGeom>
                <a:avLst/>
                <a:gdLst>
                  <a:gd name="T0" fmla="*/ 0 w 594"/>
                  <a:gd name="T1" fmla="*/ 115 h 115"/>
                  <a:gd name="T2" fmla="*/ 274 w 594"/>
                  <a:gd name="T3" fmla="*/ 15 h 115"/>
                  <a:gd name="T4" fmla="*/ 484 w 594"/>
                  <a:gd name="T5" fmla="*/ 24 h 115"/>
                  <a:gd name="T6" fmla="*/ 594 w 594"/>
                  <a:gd name="T7" fmla="*/ 7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115"/>
                  <a:gd name="T14" fmla="*/ 594 w 594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115">
                    <a:moveTo>
                      <a:pt x="0" y="115"/>
                    </a:moveTo>
                    <a:cubicBezTo>
                      <a:pt x="96" y="72"/>
                      <a:pt x="193" y="30"/>
                      <a:pt x="274" y="15"/>
                    </a:cubicBezTo>
                    <a:cubicBezTo>
                      <a:pt x="355" y="0"/>
                      <a:pt x="431" y="15"/>
                      <a:pt x="484" y="24"/>
                    </a:cubicBezTo>
                    <a:cubicBezTo>
                      <a:pt x="537" y="33"/>
                      <a:pt x="565" y="51"/>
                      <a:pt x="594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05A51F03-7755-9143-9FBF-F8471C8C1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362"/>
                <a:ext cx="201" cy="311"/>
              </a:xfrm>
              <a:custGeom>
                <a:avLst/>
                <a:gdLst>
                  <a:gd name="T0" fmla="*/ 0 w 201"/>
                  <a:gd name="T1" fmla="*/ 311 h 311"/>
                  <a:gd name="T2" fmla="*/ 128 w 201"/>
                  <a:gd name="T3" fmla="*/ 183 h 311"/>
                  <a:gd name="T4" fmla="*/ 201 w 201"/>
                  <a:gd name="T5" fmla="*/ 0 h 311"/>
                  <a:gd name="T6" fmla="*/ 0 60000 65536"/>
                  <a:gd name="T7" fmla="*/ 0 60000 65536"/>
                  <a:gd name="T8" fmla="*/ 0 60000 65536"/>
                  <a:gd name="T9" fmla="*/ 0 w 201"/>
                  <a:gd name="T10" fmla="*/ 0 h 311"/>
                  <a:gd name="T11" fmla="*/ 201 w 201"/>
                  <a:gd name="T12" fmla="*/ 311 h 3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" h="311">
                    <a:moveTo>
                      <a:pt x="0" y="311"/>
                    </a:moveTo>
                    <a:cubicBezTo>
                      <a:pt x="47" y="273"/>
                      <a:pt x="94" y="235"/>
                      <a:pt x="128" y="183"/>
                    </a:cubicBezTo>
                    <a:cubicBezTo>
                      <a:pt x="162" y="131"/>
                      <a:pt x="190" y="38"/>
                      <a:pt x="20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Oval 11">
                <a:extLst>
                  <a:ext uri="{FF2B5EF4-FFF2-40B4-BE49-F238E27FC236}">
                    <a16:creationId xmlns:a16="http://schemas.microsoft.com/office/drawing/2014/main" id="{AFFB32A5-E3AE-2144-83A7-963D8F27A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654605">
                <a:off x="3528" y="1326"/>
                <a:ext cx="192" cy="35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9" name="Oval 12">
                <a:extLst>
                  <a:ext uri="{FF2B5EF4-FFF2-40B4-BE49-F238E27FC236}">
                    <a16:creationId xmlns:a16="http://schemas.microsoft.com/office/drawing/2014/main" id="{859F44CE-8F0C-0A41-ACE0-4C261EDB3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654605">
                <a:off x="3559" y="1426"/>
                <a:ext cx="100" cy="23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5A5787E4-FA5B-3D45-B203-6ECBED17DE00}"/>
                </a:ext>
              </a:extLst>
            </p:cNvPr>
            <p:cNvSpPr/>
            <p:nvPr/>
          </p:nvSpPr>
          <p:spPr>
            <a:xfrm>
              <a:off x="3457567" y="5296807"/>
              <a:ext cx="392725" cy="2100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8CF2892-B66A-0E42-BDBC-34F16955867A}"/>
              </a:ext>
            </a:extLst>
          </p:cNvPr>
          <p:cNvGrpSpPr/>
          <p:nvPr/>
        </p:nvGrpSpPr>
        <p:grpSpPr>
          <a:xfrm>
            <a:off x="5414917" y="4852255"/>
            <a:ext cx="2910176" cy="461665"/>
            <a:chOff x="4957717" y="5130542"/>
            <a:chExt cx="2910176" cy="46166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AF7F849-9F15-B242-9C4C-B1DCCC70D9E5}"/>
                </a:ext>
              </a:extLst>
            </p:cNvPr>
            <p:cNvSpPr txBox="1"/>
            <p:nvPr/>
          </p:nvSpPr>
          <p:spPr>
            <a:xfrm>
              <a:off x="6144344" y="513054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数学的視座</a:t>
              </a:r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A7F22218-0FB2-0546-9F17-591B4653AE9B}"/>
                </a:ext>
              </a:extLst>
            </p:cNvPr>
            <p:cNvGrpSpPr>
              <a:grpSpLocks/>
            </p:cNvGrpSpPr>
            <p:nvPr/>
          </p:nvGrpSpPr>
          <p:grpSpPr bwMode="auto">
            <a:xfrm rot="1459734">
              <a:off x="5561100" y="5224417"/>
              <a:ext cx="439502" cy="315198"/>
              <a:chOff x="3438" y="1256"/>
              <a:chExt cx="594" cy="426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FBF5961-6B98-404E-8228-10BF35ED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1256"/>
                <a:ext cx="594" cy="115"/>
              </a:xfrm>
              <a:custGeom>
                <a:avLst/>
                <a:gdLst>
                  <a:gd name="T0" fmla="*/ 0 w 594"/>
                  <a:gd name="T1" fmla="*/ 115 h 115"/>
                  <a:gd name="T2" fmla="*/ 274 w 594"/>
                  <a:gd name="T3" fmla="*/ 15 h 115"/>
                  <a:gd name="T4" fmla="*/ 484 w 594"/>
                  <a:gd name="T5" fmla="*/ 24 h 115"/>
                  <a:gd name="T6" fmla="*/ 594 w 594"/>
                  <a:gd name="T7" fmla="*/ 7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4"/>
                  <a:gd name="T13" fmla="*/ 0 h 115"/>
                  <a:gd name="T14" fmla="*/ 594 w 594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4" h="115">
                    <a:moveTo>
                      <a:pt x="0" y="115"/>
                    </a:moveTo>
                    <a:cubicBezTo>
                      <a:pt x="96" y="72"/>
                      <a:pt x="193" y="30"/>
                      <a:pt x="274" y="15"/>
                    </a:cubicBezTo>
                    <a:cubicBezTo>
                      <a:pt x="355" y="0"/>
                      <a:pt x="431" y="15"/>
                      <a:pt x="484" y="24"/>
                    </a:cubicBezTo>
                    <a:cubicBezTo>
                      <a:pt x="537" y="33"/>
                      <a:pt x="565" y="51"/>
                      <a:pt x="594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EE06329B-12DE-8B46-84F9-3F618AB6A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362"/>
                <a:ext cx="201" cy="311"/>
              </a:xfrm>
              <a:custGeom>
                <a:avLst/>
                <a:gdLst>
                  <a:gd name="T0" fmla="*/ 0 w 201"/>
                  <a:gd name="T1" fmla="*/ 311 h 311"/>
                  <a:gd name="T2" fmla="*/ 128 w 201"/>
                  <a:gd name="T3" fmla="*/ 183 h 311"/>
                  <a:gd name="T4" fmla="*/ 201 w 201"/>
                  <a:gd name="T5" fmla="*/ 0 h 311"/>
                  <a:gd name="T6" fmla="*/ 0 60000 65536"/>
                  <a:gd name="T7" fmla="*/ 0 60000 65536"/>
                  <a:gd name="T8" fmla="*/ 0 60000 65536"/>
                  <a:gd name="T9" fmla="*/ 0 w 201"/>
                  <a:gd name="T10" fmla="*/ 0 h 311"/>
                  <a:gd name="T11" fmla="*/ 201 w 201"/>
                  <a:gd name="T12" fmla="*/ 311 h 3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" h="311">
                    <a:moveTo>
                      <a:pt x="0" y="311"/>
                    </a:moveTo>
                    <a:cubicBezTo>
                      <a:pt x="47" y="273"/>
                      <a:pt x="94" y="235"/>
                      <a:pt x="128" y="183"/>
                    </a:cubicBezTo>
                    <a:cubicBezTo>
                      <a:pt x="162" y="131"/>
                      <a:pt x="190" y="38"/>
                      <a:pt x="20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Oval 11">
                <a:extLst>
                  <a:ext uri="{FF2B5EF4-FFF2-40B4-BE49-F238E27FC236}">
                    <a16:creationId xmlns:a16="http://schemas.microsoft.com/office/drawing/2014/main" id="{67C34095-0665-BA43-96EB-448C00AF0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654605">
                <a:off x="3528" y="1326"/>
                <a:ext cx="192" cy="35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4" name="Oval 12">
                <a:extLst>
                  <a:ext uri="{FF2B5EF4-FFF2-40B4-BE49-F238E27FC236}">
                    <a16:creationId xmlns:a16="http://schemas.microsoft.com/office/drawing/2014/main" id="{3D0AA1BB-AB40-0843-920C-F01B4EA35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654605">
                <a:off x="3559" y="1426"/>
                <a:ext cx="100" cy="23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34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F52C2368-44A7-C845-8859-FA7A1F19A56D}"/>
                </a:ext>
              </a:extLst>
            </p:cNvPr>
            <p:cNvSpPr/>
            <p:nvPr/>
          </p:nvSpPr>
          <p:spPr>
            <a:xfrm rot="10800000">
              <a:off x="4957717" y="5296807"/>
              <a:ext cx="392725" cy="2100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C861550-2807-FD4C-B193-2D7D5B11D129}"/>
              </a:ext>
            </a:extLst>
          </p:cNvPr>
          <p:cNvGrpSpPr/>
          <p:nvPr/>
        </p:nvGrpSpPr>
        <p:grpSpPr>
          <a:xfrm>
            <a:off x="2165036" y="4152804"/>
            <a:ext cx="5240575" cy="631126"/>
            <a:chOff x="2165036" y="4152804"/>
            <a:chExt cx="5240575" cy="631126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F04D6DB-2189-044F-B350-6A8F77C77C6F}"/>
                </a:ext>
              </a:extLst>
            </p:cNvPr>
            <p:cNvSpPr txBox="1"/>
            <p:nvPr/>
          </p:nvSpPr>
          <p:spPr>
            <a:xfrm>
              <a:off x="3330796" y="4152804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両方の立場を自在に</a:t>
              </a:r>
            </a:p>
          </p:txBody>
        </p:sp>
        <p:sp>
          <p:nvSpPr>
            <p:cNvPr id="24" name="曲折矢印 23">
              <a:extLst>
                <a:ext uri="{FF2B5EF4-FFF2-40B4-BE49-F238E27FC236}">
                  <a16:creationId xmlns:a16="http://schemas.microsoft.com/office/drawing/2014/main" id="{E362CFA0-F82B-3847-9103-3AE9E01052D5}"/>
                </a:ext>
              </a:extLst>
            </p:cNvPr>
            <p:cNvSpPr/>
            <p:nvPr/>
          </p:nvSpPr>
          <p:spPr>
            <a:xfrm rot="5400000" flipV="1">
              <a:off x="2496060" y="3994794"/>
              <a:ext cx="458112" cy="112016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曲折矢印 25">
              <a:extLst>
                <a:ext uri="{FF2B5EF4-FFF2-40B4-BE49-F238E27FC236}">
                  <a16:creationId xmlns:a16="http://schemas.microsoft.com/office/drawing/2014/main" id="{3BFB6D87-B64D-4B47-BDE6-7A9AA3EF2EE9}"/>
                </a:ext>
              </a:extLst>
            </p:cNvPr>
            <p:cNvSpPr/>
            <p:nvPr/>
          </p:nvSpPr>
          <p:spPr>
            <a:xfrm rot="16200000" flipH="1" flipV="1">
              <a:off x="6616475" y="3994794"/>
              <a:ext cx="458112" cy="112016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04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1E04D30-70D6-DD46-9FF4-EB437813D8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64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337" name="Object 6"/>
          <p:cNvGraphicFramePr>
            <a:graphicFrameLocks noChangeAspect="1"/>
          </p:cNvGraphicFramePr>
          <p:nvPr/>
        </p:nvGraphicFramePr>
        <p:xfrm>
          <a:off x="1952625" y="1752600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75100" imgH="596900" progId="Equation.DSMT4">
                  <p:embed/>
                </p:oleObj>
              </mc:Choice>
              <mc:Fallback>
                <p:oleObj name="Equation" r:id="rId3" imgW="3975100" imgH="596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752600"/>
                        <a:ext cx="397510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958975" y="3302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r>
              <a:rPr lang="ja-JP" altLang="en-US"/>
              <a:t>フーリエ変換の復習・まとめ</a:t>
            </a:r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2486025" y="912813"/>
          <a:ext cx="337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78200" imgH="736600" progId="Equation.DSMT4">
                  <p:embed/>
                </p:oleObj>
              </mc:Choice>
              <mc:Fallback>
                <p:oleObj name="Equation" r:id="rId5" imgW="3378200" imgH="736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912813"/>
                        <a:ext cx="337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6ECE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309563" y="2508250"/>
            <a:ext cx="8402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336550" y="2724150"/>
            <a:ext cx="2732088" cy="1120775"/>
          </a:xfrm>
          <a:prstGeom prst="rect">
            <a:avLst/>
          </a:prstGeom>
          <a:solidFill>
            <a:srgbClr val="E7F6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rgbClr val="0000FF"/>
                </a:solidFill>
                <a:latin typeface="Century" charset="0"/>
                <a:ea typeface="ＭＳ 明朝" charset="-128"/>
              </a:rPr>
              <a:t>線形性</a:t>
            </a:r>
            <a:endParaRPr lang="en-US" altLang="ja-JP" sz="2000">
              <a:solidFill>
                <a:srgbClr val="0000FF"/>
              </a:solidFill>
              <a:latin typeface="Century" charset="0"/>
              <a:ea typeface="ＭＳ 明朝" charset="-128"/>
            </a:endParaRPr>
          </a:p>
          <a:p>
            <a:pPr eaLnBrk="1" hangingPunct="1"/>
            <a:endParaRPr lang="ja-JP" altLang="en-US" sz="2000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4343" name="Object 11"/>
          <p:cNvGraphicFramePr>
            <a:graphicFrameLocks noChangeAspect="1"/>
          </p:cNvGraphicFramePr>
          <p:nvPr/>
        </p:nvGraphicFramePr>
        <p:xfrm>
          <a:off x="400050" y="3097213"/>
          <a:ext cx="26035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03500" imgH="685800" progId="Equation.DSMT4">
                  <p:embed/>
                </p:oleObj>
              </mc:Choice>
              <mc:Fallback>
                <p:oleObj name="Equation" r:id="rId7" imgW="2603500" imgH="685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097213"/>
                        <a:ext cx="26035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15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72015"/>
              </p:ext>
            </p:extLst>
          </p:nvPr>
        </p:nvGraphicFramePr>
        <p:xfrm>
          <a:off x="4475521" y="3466585"/>
          <a:ext cx="21129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08200" imgH="304800" progId="Equation.DSMT4">
                  <p:embed/>
                </p:oleObj>
              </mc:Choice>
              <mc:Fallback>
                <p:oleObj name="Equation" r:id="rId9" imgW="2108200" imgH="304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521" y="3466585"/>
                        <a:ext cx="21129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15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00801"/>
              </p:ext>
            </p:extLst>
          </p:nvPr>
        </p:nvGraphicFramePr>
        <p:xfrm>
          <a:off x="2499044" y="4229101"/>
          <a:ext cx="55292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24500" imgH="495300" progId="Equation.DSMT4">
                  <p:embed/>
                </p:oleObj>
              </mc:Choice>
              <mc:Fallback>
                <p:oleObj name="Equation" r:id="rId11" imgW="5524500" imgH="495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044" y="4229101"/>
                        <a:ext cx="552926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15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15916"/>
              </p:ext>
            </p:extLst>
          </p:nvPr>
        </p:nvGraphicFramePr>
        <p:xfrm>
          <a:off x="3294748" y="4972843"/>
          <a:ext cx="3644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44900" imgH="495300" progId="Equation.DSMT4">
                  <p:embed/>
                </p:oleObj>
              </mc:Choice>
              <mc:Fallback>
                <p:oleObj name="Equation" r:id="rId13" imgW="3644900" imgH="495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748" y="4972843"/>
                        <a:ext cx="36449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15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59409"/>
              </p:ext>
            </p:extLst>
          </p:nvPr>
        </p:nvGraphicFramePr>
        <p:xfrm>
          <a:off x="3294748" y="5851525"/>
          <a:ext cx="214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2145369" imgH="304668" progId="Equation.3">
                  <p:embed/>
                </p:oleObj>
              </mc:Choice>
              <mc:Fallback>
                <p:oleObj name="数式" r:id="rId15" imgW="2145369" imgH="304668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748" y="5851525"/>
                        <a:ext cx="214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5F9042-10F1-C644-A52C-7A80280506D4}"/>
              </a:ext>
            </a:extLst>
          </p:cNvPr>
          <p:cNvSpPr txBox="1"/>
          <p:nvPr/>
        </p:nvSpPr>
        <p:spPr>
          <a:xfrm>
            <a:off x="6519486" y="27955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とする．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27D7CF-BC15-BF47-B303-213329CA1CC9}"/>
              </a:ext>
            </a:extLst>
          </p:cNvPr>
          <p:cNvSpPr txBox="1"/>
          <p:nvPr/>
        </p:nvSpPr>
        <p:spPr>
          <a:xfrm>
            <a:off x="3294748" y="34278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/>
              <a:t>このとき，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3EB401-575E-CE4F-A55B-D5E36F9326A4}"/>
              </a:ext>
            </a:extLst>
          </p:cNvPr>
          <p:cNvSpPr txBox="1"/>
          <p:nvPr/>
        </p:nvSpPr>
        <p:spPr>
          <a:xfrm>
            <a:off x="6588483" y="34585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/>
              <a:t>をフーリエ変換する．</a:t>
            </a:r>
            <a:endParaRPr kumimoji="1" lang="ja-JP" altLang="en-US" sz="1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15138E0-9490-3745-872A-45ECF80B36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2138" y="2696376"/>
            <a:ext cx="3588544" cy="605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15313</TotalTime>
  <Words>3127</Words>
  <Application>Microsoft Macintosh PowerPoint</Application>
  <PresentationFormat>画面に合わせる (4:3)</PresentationFormat>
  <Paragraphs>540</Paragraphs>
  <Slides>54</Slides>
  <Notes>22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54</vt:i4>
      </vt:variant>
    </vt:vector>
  </HeadingPairs>
  <TitlesOfParts>
    <vt:vector size="65" baseType="lpstr">
      <vt:lpstr>aoyagireisyo2</vt:lpstr>
      <vt:lpstr>DFPSoKing-W3</vt:lpstr>
      <vt:lpstr>ＭＳ Ｐゴシック</vt:lpstr>
      <vt:lpstr>Arial</vt:lpstr>
      <vt:lpstr>Cambria Math</vt:lpstr>
      <vt:lpstr>Century</vt:lpstr>
      <vt:lpstr>Impact</vt:lpstr>
      <vt:lpstr>Times New Roman</vt:lpstr>
      <vt:lpstr>標準デザイン</vt:lpstr>
      <vt:lpstr>Equation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Kyoto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Koichi Osuka</dc:creator>
  <cp:lastModifiedBy>大須賀　公一</cp:lastModifiedBy>
  <cp:revision>457</cp:revision>
  <cp:lastPrinted>2014-05-18T23:22:36Z</cp:lastPrinted>
  <dcterms:created xsi:type="dcterms:W3CDTF">2002-04-04T23:59:29Z</dcterms:created>
  <dcterms:modified xsi:type="dcterms:W3CDTF">2025-08-24T13:43:07Z</dcterms:modified>
</cp:coreProperties>
</file>