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38" r:id="rId2"/>
    <p:sldId id="402" r:id="rId3"/>
    <p:sldId id="476" r:id="rId4"/>
    <p:sldId id="477" r:id="rId5"/>
    <p:sldId id="474" r:id="rId6"/>
    <p:sldId id="385" r:id="rId7"/>
    <p:sldId id="478" r:id="rId8"/>
    <p:sldId id="479" r:id="rId9"/>
    <p:sldId id="307" r:id="rId10"/>
    <p:sldId id="318" r:id="rId11"/>
    <p:sldId id="325" r:id="rId12"/>
    <p:sldId id="326" r:id="rId13"/>
    <p:sldId id="327" r:id="rId14"/>
    <p:sldId id="328" r:id="rId15"/>
    <p:sldId id="329" r:id="rId16"/>
    <p:sldId id="319" r:id="rId17"/>
    <p:sldId id="320" r:id="rId18"/>
    <p:sldId id="321" r:id="rId19"/>
    <p:sldId id="322" r:id="rId20"/>
    <p:sldId id="323" r:id="rId21"/>
    <p:sldId id="341" r:id="rId22"/>
    <p:sldId id="482" r:id="rId23"/>
    <p:sldId id="480" r:id="rId24"/>
    <p:sldId id="481" r:id="rId25"/>
    <p:sldId id="405" r:id="rId26"/>
    <p:sldId id="484" r:id="rId27"/>
    <p:sldId id="470" r:id="rId28"/>
    <p:sldId id="471" r:id="rId29"/>
    <p:sldId id="472" r:id="rId30"/>
    <p:sldId id="331" r:id="rId31"/>
    <p:sldId id="460" r:id="rId32"/>
    <p:sldId id="330" r:id="rId33"/>
    <p:sldId id="332" r:id="rId34"/>
    <p:sldId id="334" r:id="rId35"/>
    <p:sldId id="335" r:id="rId36"/>
    <p:sldId id="485" r:id="rId37"/>
    <p:sldId id="486" r:id="rId38"/>
  </p:sldIdLst>
  <p:sldSz cx="9144000" cy="6858000" type="screen4x3"/>
  <p:notesSz cx="6858000" cy="9144000"/>
  <p:custDataLst>
    <p:tags r:id="rId41"/>
  </p:custData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93673"/>
  </p:normalViewPr>
  <p:slideViewPr>
    <p:cSldViewPr snapToGrid="0">
      <p:cViewPr varScale="1">
        <p:scale>
          <a:sx n="115" d="100"/>
          <a:sy n="115" d="100"/>
        </p:scale>
        <p:origin x="149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2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6B82277-E996-9548-A6DC-7A4B8644D9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HG丸ｺﾞｼｯｸM-PRO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9565DF4-970C-974D-8AE2-FBAE57AE0E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HG丸ｺﾞｼｯｸM-PRO" charset="-128"/>
              </a:defRPr>
            </a:lvl1pPr>
          </a:lstStyle>
          <a:p>
            <a:pPr>
              <a:defRPr/>
            </a:pPr>
            <a:fld id="{83B24EC3-3EE3-3F44-BD04-A13C1457F4CB}" type="datetimeFigureOut">
              <a:rPr lang="ja-JP" altLang="en-US"/>
              <a:pPr>
                <a:defRPr/>
              </a:pPr>
              <a:t>2025/8/24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9DEF247-0DE0-D44E-ADA1-6ADE6CC445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HG丸ｺﾞｼｯｸM-PRO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B681B2-B702-724C-9BA0-E01BDE840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HG丸ｺﾞｼｯｸM-PRO" charset="-128"/>
              </a:defRPr>
            </a:lvl1pPr>
          </a:lstStyle>
          <a:p>
            <a:pPr>
              <a:defRPr/>
            </a:pPr>
            <a:fld id="{1B8A219B-7594-0E4E-B56B-134FEEB3E5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27D2467-8230-3644-80B9-9D9746D56B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441BEC4-8E19-7544-8339-762275195B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853157F-CE60-2E45-9744-8CF26CDAC0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BE275794-448B-B745-970B-D047E7F23B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95238" name="Rectangle 6">
            <a:extLst>
              <a:ext uri="{FF2B5EF4-FFF2-40B4-BE49-F238E27FC236}">
                <a16:creationId xmlns:a16="http://schemas.microsoft.com/office/drawing/2014/main" id="{CB4CC354-EF95-B547-B416-0BC2A70173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5239" name="Rectangle 7">
            <a:extLst>
              <a:ext uri="{FF2B5EF4-FFF2-40B4-BE49-F238E27FC236}">
                <a16:creationId xmlns:a16="http://schemas.microsoft.com/office/drawing/2014/main" id="{FAF685EA-E4F9-214E-8463-4DCBC493CF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FEF3898-8456-6243-AA7E-7FB13925B8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8916E052-F87B-A84B-9283-CBE03FD6F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257473C-B5AA-D244-95E2-3D1BB05CBC5F}" type="slidenum">
              <a:rPr lang="en-US" altLang="ja-JP" sz="1200" smtClean="0">
                <a:ea typeface="ＭＳ Ｐゴシック" panose="020B0600070205080204" pitchFamily="34" charset="-128"/>
              </a:rPr>
              <a:pPr/>
              <a:t>1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22D81F3F-DB25-0142-8331-DE5B2237A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D4AD8A5-80D4-AA4B-9CD9-45863C85A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69A75FB9-9A26-E14C-82C2-063BE05F42A2}" type="slidenum">
              <a:rPr lang="en-US" altLang="ja-JP" sz="1200">
                <a:ea typeface="ＭＳ Ｐゴシック" charset="-128"/>
              </a:rPr>
              <a:pPr/>
              <a:t>2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97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D6ABE01-1D63-6949-AFD8-8A9508FEE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125EC93-C8A5-E84D-8B4C-892608161319}" type="slidenum">
              <a:rPr lang="en-US" altLang="ja-JP" sz="1200" smtClean="0">
                <a:ea typeface="ＭＳ Ｐゴシック" panose="020B0600070205080204" pitchFamily="34" charset="-128"/>
              </a:rPr>
              <a:pPr/>
              <a:t>6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4F065CA-AA95-3946-8E23-66D1A2C80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9892F99-2268-104F-A9D7-08E189DEE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91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D6ABE01-1D63-6949-AFD8-8A9508FEE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125EC93-C8A5-E84D-8B4C-892608161319}" type="slidenum">
              <a:rPr lang="en-US" altLang="ja-JP" sz="1200" smtClean="0">
                <a:ea typeface="ＭＳ Ｐゴシック" panose="020B0600070205080204" pitchFamily="34" charset="-128"/>
              </a:rPr>
              <a:pPr/>
              <a:t>7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4F065CA-AA95-3946-8E23-66D1A2C80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9892F99-2268-104F-A9D7-08E189DEE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D6ABE01-1D63-6949-AFD8-8A9508FEE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125EC93-C8A5-E84D-8B4C-892608161319}" type="slidenum">
              <a:rPr lang="en-US" altLang="ja-JP" sz="1200" smtClean="0">
                <a:ea typeface="ＭＳ Ｐゴシック" panose="020B0600070205080204" pitchFamily="34" charset="-128"/>
              </a:rPr>
              <a:pPr/>
              <a:t>23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4F065CA-AA95-3946-8E23-66D1A2C80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9892F99-2268-104F-A9D7-08E189DEE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2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D6ABE01-1D63-6949-AFD8-8A9508FEE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125EC93-C8A5-E84D-8B4C-892608161319}" type="slidenum">
              <a:rPr lang="en-US" altLang="ja-JP" sz="1200" smtClean="0">
                <a:ea typeface="ＭＳ Ｐゴシック" panose="020B0600070205080204" pitchFamily="34" charset="-128"/>
              </a:rPr>
              <a:pPr/>
              <a:t>36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4F065CA-AA95-3946-8E23-66D1A2C80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9892F99-2268-104F-A9D7-08E189DEE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6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8953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9627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3674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0566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0689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5626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2371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84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34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482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2016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03E30-FFB6-384C-9208-1B93525F9C41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0" y="6573838"/>
            <a:ext cx="9144000" cy="284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HG丸ｺﾞｼｯｸM-PRO" pitchFamily="49" charset="-12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05B8AE6-D91E-CF46-8A23-BDB8BBB921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841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HG丸ｺﾞｼｯｸM-PRO" pitchFamily="49" charset="-128"/>
            </a:endParaRP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304A979A-677B-5B26-88C6-189A54638B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844" y="6552248"/>
            <a:ext cx="354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9pPr>
          </a:lstStyle>
          <a:p>
            <a:pPr eaLnBrk="1" hangingPunct="1">
              <a:defRPr/>
            </a:pPr>
            <a:r>
              <a:rPr lang="en-US" altLang="ja-JP" sz="1800" dirty="0">
                <a:solidFill>
                  <a:srgbClr val="595959"/>
                </a:solidFill>
                <a:latin typeface="Impact" charset="0"/>
                <a:ea typeface="ＭＳ Ｐゴシック" charset="0"/>
                <a:cs typeface="ＭＳ Ｐゴシック" charset="0"/>
              </a:rPr>
              <a:t>OSAKA INSTITUTE OF University</a:t>
            </a:r>
          </a:p>
        </p:txBody>
      </p:sp>
      <p:pic>
        <p:nvPicPr>
          <p:cNvPr id="3" name="Google Shape;16;p5">
            <a:extLst>
              <a:ext uri="{FF2B5EF4-FFF2-40B4-BE49-F238E27FC236}">
                <a16:creationId xmlns:a16="http://schemas.microsoft.com/office/drawing/2014/main" id="{968B6498-65AE-4BBF-0989-B456B5507D49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4605" y="6244572"/>
            <a:ext cx="1158239" cy="5537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7.e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4.emf"/><Relationship Id="rId17" Type="http://schemas.openxmlformats.org/officeDocument/2006/relationships/oleObject" Target="../embeddings/oleObject17.bin"/><Relationship Id="rId2" Type="http://schemas.openxmlformats.org/officeDocument/2006/relationships/image" Target="../media/image15.png"/><Relationship Id="rId16" Type="http://schemas.openxmlformats.org/officeDocument/2006/relationships/image" Target="../media/image26.emf"/><Relationship Id="rId20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3.e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5.emf"/><Relationship Id="rId22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1.emf"/><Relationship Id="rId7" Type="http://schemas.openxmlformats.org/officeDocument/2006/relationships/oleObject" Target="../embeddings/oleObject22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5.png"/><Relationship Id="rId10" Type="http://schemas.openxmlformats.org/officeDocument/2006/relationships/image" Target="../media/image33.emf"/><Relationship Id="rId9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7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29.bin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3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6.emf"/><Relationship Id="rId1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9.png"/><Relationship Id="rId3" Type="http://schemas.openxmlformats.org/officeDocument/2006/relationships/image" Target="../media/image31.emf"/><Relationship Id="rId7" Type="http://schemas.openxmlformats.org/officeDocument/2006/relationships/image" Target="../media/image36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7.emf"/><Relationship Id="rId5" Type="http://schemas.openxmlformats.org/officeDocument/2006/relationships/image" Target="../media/image35.emf"/><Relationship Id="rId15" Type="http://schemas.openxmlformats.org/officeDocument/2006/relationships/image" Target="../media/image43.png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3.emf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9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0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2.emf"/><Relationship Id="rId7" Type="http://schemas.openxmlformats.org/officeDocument/2006/relationships/image" Target="../media/image51.png"/><Relationship Id="rId12" Type="http://schemas.openxmlformats.org/officeDocument/2006/relationships/image" Target="../media/image58.png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png"/><Relationship Id="rId5" Type="http://schemas.openxmlformats.org/officeDocument/2006/relationships/image" Target="../media/image43.emf"/><Relationship Id="rId10" Type="http://schemas.openxmlformats.org/officeDocument/2006/relationships/image" Target="../media/image56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3.emf"/><Relationship Id="rId7" Type="http://schemas.openxmlformats.org/officeDocument/2006/relationships/image" Target="../media/image59.png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3.png"/><Relationship Id="rId5" Type="http://schemas.openxmlformats.org/officeDocument/2006/relationships/image" Target="../media/image42.emf"/><Relationship Id="rId10" Type="http://schemas.openxmlformats.org/officeDocument/2006/relationships/image" Target="../media/image62.png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64.png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2.png"/><Relationship Id="rId5" Type="http://schemas.openxmlformats.org/officeDocument/2006/relationships/image" Target="../media/image43.emf"/><Relationship Id="rId10" Type="http://schemas.openxmlformats.org/officeDocument/2006/relationships/image" Target="../media/image67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0.png"/><Relationship Id="rId7" Type="http://schemas.openxmlformats.org/officeDocument/2006/relationships/image" Target="../media/image51.emf"/><Relationship Id="rId12" Type="http://schemas.openxmlformats.org/officeDocument/2006/relationships/image" Target="../media/image52.w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50.emf"/><Relationship Id="rId10" Type="http://schemas.openxmlformats.org/officeDocument/2006/relationships/image" Target="../media/image52.wmf"/><Relationship Id="rId4" Type="http://schemas.openxmlformats.org/officeDocument/2006/relationships/image" Target="../media/image75.png"/><Relationship Id="rId9" Type="http://schemas.openxmlformats.org/officeDocument/2006/relationships/oleObject" Target="../embeddings/oleObject4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53.emf"/><Relationship Id="rId7" Type="http://schemas.openxmlformats.org/officeDocument/2006/relationships/image" Target="../media/image54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10" Type="http://schemas.openxmlformats.org/officeDocument/2006/relationships/image" Target="../media/image13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AF707E0-01D5-0C4B-8882-92DEC56C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05" y="294917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6000">
                <a:solidFill>
                  <a:srgbClr val="C00000"/>
                </a:solidFill>
              </a:rPr>
              <a:t>制御工学</a:t>
            </a:r>
            <a:endParaRPr lang="en-US" altLang="ja-JP" sz="6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2525EE-5AED-064F-A8DF-1B400D25F7FC}"/>
              </a:ext>
            </a:extLst>
          </p:cNvPr>
          <p:cNvSpPr txBox="1"/>
          <p:nvPr/>
        </p:nvSpPr>
        <p:spPr>
          <a:xfrm>
            <a:off x="159310" y="1112932"/>
            <a:ext cx="4301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/>
              <a:t>「制御工学の館」</a:t>
            </a:r>
            <a:endParaRPr kumimoji="1" lang="en-US" altLang="ja-JP" sz="4000" b="1" dirty="0"/>
          </a:p>
        </p:txBody>
      </p:sp>
      <p:pic>
        <p:nvPicPr>
          <p:cNvPr id="3" name="Picture 2" descr="梅田が知の集う場所になる。">
            <a:extLst>
              <a:ext uri="{FF2B5EF4-FFF2-40B4-BE49-F238E27FC236}">
                <a16:creationId xmlns:a16="http://schemas.microsoft.com/office/drawing/2014/main" id="{05A7A8F0-6AD3-DCEB-D65A-4F1CD7666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4" r="9815"/>
          <a:stretch>
            <a:fillRect/>
          </a:stretch>
        </p:blipFill>
        <p:spPr bwMode="auto">
          <a:xfrm>
            <a:off x="5350932" y="1328737"/>
            <a:ext cx="3793068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E877BAF6-BF9F-F60B-BED7-0A2B49B77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48" y="4698266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大阪工業大学　</a:t>
            </a:r>
          </a:p>
          <a:p>
            <a:pPr eaLnBrk="1" hangingPunct="1"/>
            <a:r>
              <a:rPr lang="ja-JP" altLang="en-US"/>
              <a:t>　　　ロボット工学科</a:t>
            </a:r>
            <a:r>
              <a:rPr lang="en-US" altLang="ja-JP" dirty="0"/>
              <a:t> </a:t>
            </a:r>
            <a:r>
              <a:rPr lang="ja-JP" altLang="en-US"/>
              <a:t>大須賀公一　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4">
            <a:extLst>
              <a:ext uri="{FF2B5EF4-FFF2-40B4-BE49-F238E27FC236}">
                <a16:creationId xmlns:a16="http://schemas.microsoft.com/office/drawing/2014/main" id="{8AA89B5D-5487-874B-A788-824D5223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309563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　伝達関数って？</a:t>
            </a:r>
          </a:p>
        </p:txBody>
      </p:sp>
      <p:sp>
        <p:nvSpPr>
          <p:cNvPr id="9218" name="Text Box 5">
            <a:extLst>
              <a:ext uri="{FF2B5EF4-FFF2-40B4-BE49-F238E27FC236}">
                <a16:creationId xmlns:a16="http://schemas.microsoft.com/office/drawing/2014/main" id="{E20F656C-510A-D44E-9531-4009FAE98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95" y="1084392"/>
            <a:ext cx="84641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やりたいこと：０に収束しない重み関数をもつ</a:t>
            </a:r>
            <a:endParaRPr lang="en-US" altLang="ja-JP" dirty="0"/>
          </a:p>
          <a:p>
            <a:pPr eaLnBrk="1" hangingPunct="1"/>
            <a:r>
              <a:rPr lang="en-US" altLang="ja-JP" dirty="0"/>
              <a:t>                         </a:t>
            </a:r>
            <a:r>
              <a:rPr lang="ja-JP" altLang="en-US"/>
              <a:t>制御対象（安定とは限らない）に対して周波</a:t>
            </a:r>
            <a:endParaRPr lang="en-US" altLang="ja-JP" dirty="0"/>
          </a:p>
          <a:p>
            <a:pPr eaLnBrk="1" hangingPunct="1"/>
            <a:r>
              <a:rPr lang="en-US" altLang="ja-JP" dirty="0"/>
              <a:t>                         </a:t>
            </a:r>
            <a:r>
              <a:rPr lang="ja-JP" altLang="en-US"/>
              <a:t>数伝達関数を拡張したものを求める．</a:t>
            </a:r>
          </a:p>
        </p:txBody>
      </p:sp>
      <p:grpSp>
        <p:nvGrpSpPr>
          <p:cNvPr id="2" name="Group 59">
            <a:extLst>
              <a:ext uri="{FF2B5EF4-FFF2-40B4-BE49-F238E27FC236}">
                <a16:creationId xmlns:a16="http://schemas.microsoft.com/office/drawing/2014/main" id="{46E5101F-C8CC-0543-9825-EA4405D752D9}"/>
              </a:ext>
            </a:extLst>
          </p:cNvPr>
          <p:cNvGrpSpPr>
            <a:grpSpLocks/>
          </p:cNvGrpSpPr>
          <p:nvPr/>
        </p:nvGrpSpPr>
        <p:grpSpPr bwMode="auto">
          <a:xfrm>
            <a:off x="2309767" y="2703694"/>
            <a:ext cx="5249863" cy="1250950"/>
            <a:chOff x="1348" y="1843"/>
            <a:chExt cx="3307" cy="788"/>
          </a:xfrm>
        </p:grpSpPr>
        <p:grpSp>
          <p:nvGrpSpPr>
            <p:cNvPr id="9238" name="Group 39">
              <a:extLst>
                <a:ext uri="{FF2B5EF4-FFF2-40B4-BE49-F238E27FC236}">
                  <a16:creationId xmlns:a16="http://schemas.microsoft.com/office/drawing/2014/main" id="{286B2F50-FAF0-BB4B-BE0D-2DEFE182D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8" y="1843"/>
              <a:ext cx="3307" cy="436"/>
              <a:chOff x="1348" y="1843"/>
              <a:chExt cx="3307" cy="436"/>
            </a:xfrm>
          </p:grpSpPr>
          <p:sp>
            <p:nvSpPr>
              <p:cNvPr id="9240" name="Rectangle 21">
                <a:extLst>
                  <a:ext uri="{FF2B5EF4-FFF2-40B4-BE49-F238E27FC236}">
                    <a16:creationId xmlns:a16="http://schemas.microsoft.com/office/drawing/2014/main" id="{30F3F8A0-1A9F-2F49-BA7A-A60F2F259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1902"/>
                <a:ext cx="1121" cy="3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9241" name="Line 22">
                <a:extLst>
                  <a:ext uri="{FF2B5EF4-FFF2-40B4-BE49-F238E27FC236}">
                    <a16:creationId xmlns:a16="http://schemas.microsoft.com/office/drawing/2014/main" id="{9769D0A0-FD8E-9444-83E5-D2BFE4D04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8" y="2101"/>
                <a:ext cx="2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2" name="Line 23">
                <a:extLst>
                  <a:ext uri="{FF2B5EF4-FFF2-40B4-BE49-F238E27FC236}">
                    <a16:creationId xmlns:a16="http://schemas.microsoft.com/office/drawing/2014/main" id="{FDAA99E4-8FE6-7C4E-A5A6-6670CEB1B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2" y="2090"/>
                <a:ext cx="2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3" name="Line 24">
                <a:extLst>
                  <a:ext uri="{FF2B5EF4-FFF2-40B4-BE49-F238E27FC236}">
                    <a16:creationId xmlns:a16="http://schemas.microsoft.com/office/drawing/2014/main" id="{716409CF-846B-4A4C-A84F-B991DA5D1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8" y="2152"/>
                <a:ext cx="3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4" name="Line 25">
                <a:extLst>
                  <a:ext uri="{FF2B5EF4-FFF2-40B4-BE49-F238E27FC236}">
                    <a16:creationId xmlns:a16="http://schemas.microsoft.com/office/drawing/2014/main" id="{0B5331C9-A562-204D-ACEF-F93886851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1" y="1878"/>
                <a:ext cx="0" cy="2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5" name="Line 26">
                <a:extLst>
                  <a:ext uri="{FF2B5EF4-FFF2-40B4-BE49-F238E27FC236}">
                    <a16:creationId xmlns:a16="http://schemas.microsoft.com/office/drawing/2014/main" id="{B8DAC895-E093-2E46-8CC4-BCF96C5DD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8" y="2147"/>
                <a:ext cx="2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6" name="Line 27">
                <a:extLst>
                  <a:ext uri="{FF2B5EF4-FFF2-40B4-BE49-F238E27FC236}">
                    <a16:creationId xmlns:a16="http://schemas.microsoft.com/office/drawing/2014/main" id="{3DD8592B-8103-AC49-9EA1-9C5BD5DF5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1" y="1958"/>
                <a:ext cx="0" cy="1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7" name="Line 28">
                <a:extLst>
                  <a:ext uri="{FF2B5EF4-FFF2-40B4-BE49-F238E27FC236}">
                    <a16:creationId xmlns:a16="http://schemas.microsoft.com/office/drawing/2014/main" id="{1DB3C3C2-44B0-DC42-A502-9DF562F0A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1" y="2152"/>
                <a:ext cx="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8" name="Line 29">
                <a:extLst>
                  <a:ext uri="{FF2B5EF4-FFF2-40B4-BE49-F238E27FC236}">
                    <a16:creationId xmlns:a16="http://schemas.microsoft.com/office/drawing/2014/main" id="{47A60118-1768-EF4E-9B82-1D4FE663A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4" y="184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9" name="Freeform 30">
                <a:extLst>
                  <a:ext uri="{FF2B5EF4-FFF2-40B4-BE49-F238E27FC236}">
                    <a16:creationId xmlns:a16="http://schemas.microsoft.com/office/drawing/2014/main" id="{4FD37996-E34B-194E-9B17-64018C7BB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" y="1958"/>
                <a:ext cx="354" cy="120"/>
              </a:xfrm>
              <a:custGeom>
                <a:avLst/>
                <a:gdLst>
                  <a:gd name="T0" fmla="*/ 0 w 541"/>
                  <a:gd name="T1" fmla="*/ 0 h 183"/>
                  <a:gd name="T2" fmla="*/ 1 w 541"/>
                  <a:gd name="T3" fmla="*/ 0 h 183"/>
                  <a:gd name="T4" fmla="*/ 1 w 541"/>
                  <a:gd name="T5" fmla="*/ 1 h 183"/>
                  <a:gd name="T6" fmla="*/ 0 60000 65536"/>
                  <a:gd name="T7" fmla="*/ 0 60000 65536"/>
                  <a:gd name="T8" fmla="*/ 0 60000 65536"/>
                  <a:gd name="T9" fmla="*/ 0 w 541"/>
                  <a:gd name="T10" fmla="*/ 0 h 183"/>
                  <a:gd name="T11" fmla="*/ 541 w 541"/>
                  <a:gd name="T12" fmla="*/ 183 h 1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1" h="183">
                    <a:moveTo>
                      <a:pt x="0" y="0"/>
                    </a:moveTo>
                    <a:lnTo>
                      <a:pt x="375" y="0"/>
                    </a:lnTo>
                    <a:lnTo>
                      <a:pt x="541" y="1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0" name="Freeform 31">
                <a:extLst>
                  <a:ext uri="{FF2B5EF4-FFF2-40B4-BE49-F238E27FC236}">
                    <a16:creationId xmlns:a16="http://schemas.microsoft.com/office/drawing/2014/main" id="{C329B159-8B93-7E4F-8AB3-C5917AEC9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992"/>
                <a:ext cx="515" cy="63"/>
              </a:xfrm>
              <a:custGeom>
                <a:avLst/>
                <a:gdLst>
                  <a:gd name="T0" fmla="*/ 0 w 785"/>
                  <a:gd name="T1" fmla="*/ 1 h 96"/>
                  <a:gd name="T2" fmla="*/ 1 w 785"/>
                  <a:gd name="T3" fmla="*/ 0 h 96"/>
                  <a:gd name="T4" fmla="*/ 1 w 785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785"/>
                  <a:gd name="T10" fmla="*/ 0 h 96"/>
                  <a:gd name="T11" fmla="*/ 785 w 785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5" h="96">
                    <a:moveTo>
                      <a:pt x="0" y="96"/>
                    </a:moveTo>
                    <a:cubicBezTo>
                      <a:pt x="116" y="6"/>
                      <a:pt x="79" y="43"/>
                      <a:pt x="122" y="0"/>
                    </a:cubicBezTo>
                    <a:lnTo>
                      <a:pt x="785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1" name="Freeform 33">
                <a:extLst>
                  <a:ext uri="{FF2B5EF4-FFF2-40B4-BE49-F238E27FC236}">
                    <a16:creationId xmlns:a16="http://schemas.microsoft.com/office/drawing/2014/main" id="{600718F0-A551-6844-B046-9592072E6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1932"/>
                <a:ext cx="681" cy="278"/>
              </a:xfrm>
              <a:custGeom>
                <a:avLst/>
                <a:gdLst>
                  <a:gd name="T0" fmla="*/ 0 w 1039"/>
                  <a:gd name="T1" fmla="*/ 1 h 423"/>
                  <a:gd name="T2" fmla="*/ 1 w 1039"/>
                  <a:gd name="T3" fmla="*/ 1 h 423"/>
                  <a:gd name="T4" fmla="*/ 1 w 1039"/>
                  <a:gd name="T5" fmla="*/ 1 h 423"/>
                  <a:gd name="T6" fmla="*/ 1 w 1039"/>
                  <a:gd name="T7" fmla="*/ 1 h 423"/>
                  <a:gd name="T8" fmla="*/ 1 w 1039"/>
                  <a:gd name="T9" fmla="*/ 1 h 423"/>
                  <a:gd name="T10" fmla="*/ 1 w 1039"/>
                  <a:gd name="T11" fmla="*/ 1 h 423"/>
                  <a:gd name="T12" fmla="*/ 1 w 1039"/>
                  <a:gd name="T13" fmla="*/ 1 h 423"/>
                  <a:gd name="T14" fmla="*/ 1 w 1039"/>
                  <a:gd name="T15" fmla="*/ 1 h 423"/>
                  <a:gd name="T16" fmla="*/ 1 w 1039"/>
                  <a:gd name="T17" fmla="*/ 1 h 423"/>
                  <a:gd name="T18" fmla="*/ 1 w 1039"/>
                  <a:gd name="T19" fmla="*/ 1 h 423"/>
                  <a:gd name="T20" fmla="*/ 1 w 1039"/>
                  <a:gd name="T21" fmla="*/ 1 h 423"/>
                  <a:gd name="T22" fmla="*/ 1 w 1039"/>
                  <a:gd name="T23" fmla="*/ 1 h 423"/>
                  <a:gd name="T24" fmla="*/ 1 w 1039"/>
                  <a:gd name="T25" fmla="*/ 1 h 4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9"/>
                  <a:gd name="T40" fmla="*/ 0 h 423"/>
                  <a:gd name="T41" fmla="*/ 1039 w 1039"/>
                  <a:gd name="T42" fmla="*/ 423 h 4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9" h="423">
                    <a:moveTo>
                      <a:pt x="0" y="327"/>
                    </a:moveTo>
                    <a:cubicBezTo>
                      <a:pt x="49" y="310"/>
                      <a:pt x="98" y="294"/>
                      <a:pt x="131" y="266"/>
                    </a:cubicBezTo>
                    <a:cubicBezTo>
                      <a:pt x="164" y="238"/>
                      <a:pt x="178" y="194"/>
                      <a:pt x="201" y="161"/>
                    </a:cubicBezTo>
                    <a:cubicBezTo>
                      <a:pt x="224" y="128"/>
                      <a:pt x="245" y="91"/>
                      <a:pt x="271" y="65"/>
                    </a:cubicBezTo>
                    <a:cubicBezTo>
                      <a:pt x="297" y="39"/>
                      <a:pt x="333" y="8"/>
                      <a:pt x="358" y="4"/>
                    </a:cubicBezTo>
                    <a:cubicBezTo>
                      <a:pt x="383" y="0"/>
                      <a:pt x="399" y="3"/>
                      <a:pt x="419" y="39"/>
                    </a:cubicBezTo>
                    <a:cubicBezTo>
                      <a:pt x="439" y="75"/>
                      <a:pt x="460" y="162"/>
                      <a:pt x="480" y="222"/>
                    </a:cubicBezTo>
                    <a:cubicBezTo>
                      <a:pt x="500" y="282"/>
                      <a:pt x="510" y="371"/>
                      <a:pt x="541" y="397"/>
                    </a:cubicBezTo>
                    <a:cubicBezTo>
                      <a:pt x="572" y="423"/>
                      <a:pt x="631" y="394"/>
                      <a:pt x="664" y="379"/>
                    </a:cubicBezTo>
                    <a:cubicBezTo>
                      <a:pt x="697" y="364"/>
                      <a:pt x="713" y="322"/>
                      <a:pt x="742" y="309"/>
                    </a:cubicBezTo>
                    <a:cubicBezTo>
                      <a:pt x="771" y="296"/>
                      <a:pt x="806" y="298"/>
                      <a:pt x="838" y="301"/>
                    </a:cubicBezTo>
                    <a:cubicBezTo>
                      <a:pt x="870" y="304"/>
                      <a:pt x="901" y="321"/>
                      <a:pt x="934" y="327"/>
                    </a:cubicBezTo>
                    <a:cubicBezTo>
                      <a:pt x="967" y="333"/>
                      <a:pt x="1003" y="334"/>
                      <a:pt x="1039" y="33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2" name="Text Box 37">
                <a:extLst>
                  <a:ext uri="{FF2B5EF4-FFF2-40B4-BE49-F238E27FC236}">
                    <a16:creationId xmlns:a16="http://schemas.microsoft.com/office/drawing/2014/main" id="{62F13D72-469C-8B4F-9E18-E877BD5681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3" y="1994"/>
                <a:ext cx="10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 sz="1600"/>
                  <a:t>安定な制御対象</a:t>
                </a:r>
              </a:p>
            </p:txBody>
          </p:sp>
        </p:grpSp>
        <p:sp>
          <p:nvSpPr>
            <p:cNvPr id="9239" name="Text Box 55">
              <a:extLst>
                <a:ext uri="{FF2B5EF4-FFF2-40B4-BE49-F238E27FC236}">
                  <a16:creationId xmlns:a16="http://schemas.microsoft.com/office/drawing/2014/main" id="{3C9C1C49-B4C4-E949-BABF-037557BE8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343"/>
              <a:ext cx="19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周波数伝達関数</a:t>
              </a:r>
              <a:r>
                <a:rPr lang="en-US" altLang="ja-JP" i="1" dirty="0">
                  <a:latin typeface="Times New Roman" panose="02020603050405020304" pitchFamily="18" charset="0"/>
                </a:rPr>
                <a:t>G</a:t>
              </a:r>
              <a:r>
                <a:rPr lang="en-US" altLang="ja-JP" dirty="0">
                  <a:latin typeface="Times New Roman" panose="02020603050405020304" pitchFamily="18" charset="0"/>
                </a:rPr>
                <a:t>(</a:t>
              </a:r>
              <a:r>
                <a:rPr lang="en-US" altLang="ja-JP" i="1" dirty="0" err="1">
                  <a:latin typeface="Times New Roman" panose="02020603050405020304" pitchFamily="18" charset="0"/>
                </a:rPr>
                <a:t>j</a:t>
              </a:r>
              <a:r>
                <a:rPr lang="en-US" altLang="ja-JP" dirty="0" err="1"/>
                <a:t>ω</a:t>
              </a:r>
              <a:r>
                <a:rPr lang="en-US" altLang="ja-JP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4" name="Group 61">
            <a:extLst>
              <a:ext uri="{FF2B5EF4-FFF2-40B4-BE49-F238E27FC236}">
                <a16:creationId xmlns:a16="http://schemas.microsoft.com/office/drawing/2014/main" id="{C85B772F-6A5D-9F4B-9985-69375DFCACC2}"/>
              </a:ext>
            </a:extLst>
          </p:cNvPr>
          <p:cNvGrpSpPr>
            <a:grpSpLocks/>
          </p:cNvGrpSpPr>
          <p:nvPr/>
        </p:nvGrpSpPr>
        <p:grpSpPr bwMode="auto">
          <a:xfrm>
            <a:off x="2241505" y="5067481"/>
            <a:ext cx="5249862" cy="1160463"/>
            <a:chOff x="1305" y="3332"/>
            <a:chExt cx="3307" cy="731"/>
          </a:xfrm>
        </p:grpSpPr>
        <p:sp>
          <p:nvSpPr>
            <p:cNvPr id="9224" name="Rectangle 41">
              <a:extLst>
                <a:ext uri="{FF2B5EF4-FFF2-40B4-BE49-F238E27FC236}">
                  <a16:creationId xmlns:a16="http://schemas.microsoft.com/office/drawing/2014/main" id="{34857593-4C31-4647-937B-47B8DC5F3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3622"/>
              <a:ext cx="1121" cy="3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9225" name="Line 42">
              <a:extLst>
                <a:ext uri="{FF2B5EF4-FFF2-40B4-BE49-F238E27FC236}">
                  <a16:creationId xmlns:a16="http://schemas.microsoft.com/office/drawing/2014/main" id="{461D3754-5E43-954D-9418-0E196105F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5" y="3821"/>
              <a:ext cx="2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26" name="Line 43">
              <a:extLst>
                <a:ext uri="{FF2B5EF4-FFF2-40B4-BE49-F238E27FC236}">
                  <a16:creationId xmlns:a16="http://schemas.microsoft.com/office/drawing/2014/main" id="{506F0720-10C8-284C-859E-9183F2881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9" y="3810"/>
              <a:ext cx="2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27" name="Line 44">
              <a:extLst>
                <a:ext uri="{FF2B5EF4-FFF2-40B4-BE49-F238E27FC236}">
                  <a16:creationId xmlns:a16="http://schemas.microsoft.com/office/drawing/2014/main" id="{976AB6D7-E866-994F-8F7F-39D256BBA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5" y="3872"/>
              <a:ext cx="3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28" name="Line 45">
              <a:extLst>
                <a:ext uri="{FF2B5EF4-FFF2-40B4-BE49-F238E27FC236}">
                  <a16:creationId xmlns:a16="http://schemas.microsoft.com/office/drawing/2014/main" id="{3E8EE432-5CD0-EA46-9495-9EC0AA8B0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8" y="3598"/>
              <a:ext cx="0" cy="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29" name="Line 46">
              <a:extLst>
                <a:ext uri="{FF2B5EF4-FFF2-40B4-BE49-F238E27FC236}">
                  <a16:creationId xmlns:a16="http://schemas.microsoft.com/office/drawing/2014/main" id="{BA2C5261-7244-5747-B1AE-738E5C40C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5" y="3867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0" name="Line 47">
              <a:extLst>
                <a:ext uri="{FF2B5EF4-FFF2-40B4-BE49-F238E27FC236}">
                  <a16:creationId xmlns:a16="http://schemas.microsoft.com/office/drawing/2014/main" id="{0EBE039A-EA9B-B14A-B64F-A1221B0DD7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8" y="3678"/>
              <a:ext cx="0" cy="1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1" name="Line 48">
              <a:extLst>
                <a:ext uri="{FF2B5EF4-FFF2-40B4-BE49-F238E27FC236}">
                  <a16:creationId xmlns:a16="http://schemas.microsoft.com/office/drawing/2014/main" id="{634A6D8C-FE61-404B-A3B1-1A39D5C60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3872"/>
              <a:ext cx="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2" name="Line 49">
              <a:extLst>
                <a:ext uri="{FF2B5EF4-FFF2-40B4-BE49-F238E27FC236}">
                  <a16:creationId xmlns:a16="http://schemas.microsoft.com/office/drawing/2014/main" id="{063314D3-67D0-7E41-B056-B0CA38A4E9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1" y="3563"/>
              <a:ext cx="0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3" name="Freeform 50">
              <a:extLst>
                <a:ext uri="{FF2B5EF4-FFF2-40B4-BE49-F238E27FC236}">
                  <a16:creationId xmlns:a16="http://schemas.microsoft.com/office/drawing/2014/main" id="{592DEEBF-A40A-BC4C-9FAB-6F654C368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3678"/>
              <a:ext cx="354" cy="120"/>
            </a:xfrm>
            <a:custGeom>
              <a:avLst/>
              <a:gdLst>
                <a:gd name="T0" fmla="*/ 0 w 541"/>
                <a:gd name="T1" fmla="*/ 0 h 183"/>
                <a:gd name="T2" fmla="*/ 1 w 541"/>
                <a:gd name="T3" fmla="*/ 0 h 183"/>
                <a:gd name="T4" fmla="*/ 1 w 541"/>
                <a:gd name="T5" fmla="*/ 1 h 183"/>
                <a:gd name="T6" fmla="*/ 0 60000 65536"/>
                <a:gd name="T7" fmla="*/ 0 60000 65536"/>
                <a:gd name="T8" fmla="*/ 0 60000 65536"/>
                <a:gd name="T9" fmla="*/ 0 w 541"/>
                <a:gd name="T10" fmla="*/ 0 h 183"/>
                <a:gd name="T11" fmla="*/ 541 w 541"/>
                <a:gd name="T12" fmla="*/ 183 h 1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1" h="183">
                  <a:moveTo>
                    <a:pt x="0" y="0"/>
                  </a:moveTo>
                  <a:lnTo>
                    <a:pt x="375" y="0"/>
                  </a:lnTo>
                  <a:lnTo>
                    <a:pt x="541" y="18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4" name="Freeform 51">
              <a:extLst>
                <a:ext uri="{FF2B5EF4-FFF2-40B4-BE49-F238E27FC236}">
                  <a16:creationId xmlns:a16="http://schemas.microsoft.com/office/drawing/2014/main" id="{EFB67A3F-E3D1-264E-841C-FBE75721C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3712"/>
              <a:ext cx="515" cy="63"/>
            </a:xfrm>
            <a:custGeom>
              <a:avLst/>
              <a:gdLst>
                <a:gd name="T0" fmla="*/ 0 w 785"/>
                <a:gd name="T1" fmla="*/ 1 h 96"/>
                <a:gd name="T2" fmla="*/ 1 w 785"/>
                <a:gd name="T3" fmla="*/ 0 h 96"/>
                <a:gd name="T4" fmla="*/ 1 w 785"/>
                <a:gd name="T5" fmla="*/ 0 h 96"/>
                <a:gd name="T6" fmla="*/ 0 60000 65536"/>
                <a:gd name="T7" fmla="*/ 0 60000 65536"/>
                <a:gd name="T8" fmla="*/ 0 60000 65536"/>
                <a:gd name="T9" fmla="*/ 0 w 785"/>
                <a:gd name="T10" fmla="*/ 0 h 96"/>
                <a:gd name="T11" fmla="*/ 785 w 785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5" h="96">
                  <a:moveTo>
                    <a:pt x="0" y="96"/>
                  </a:moveTo>
                  <a:cubicBezTo>
                    <a:pt x="116" y="6"/>
                    <a:pt x="79" y="43"/>
                    <a:pt x="122" y="0"/>
                  </a:cubicBezTo>
                  <a:lnTo>
                    <a:pt x="78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5" name="Text Box 53">
              <a:extLst>
                <a:ext uri="{FF2B5EF4-FFF2-40B4-BE49-F238E27FC236}">
                  <a16:creationId xmlns:a16="http://schemas.microsoft.com/office/drawing/2014/main" id="{CC561968-0968-D049-AE58-A88132173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3714"/>
              <a:ext cx="11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1600"/>
                <a:t>不安定な制御対象</a:t>
              </a:r>
            </a:p>
          </p:txBody>
        </p:sp>
        <p:sp>
          <p:nvSpPr>
            <p:cNvPr id="9236" name="Freeform 54">
              <a:extLst>
                <a:ext uri="{FF2B5EF4-FFF2-40B4-BE49-F238E27FC236}">
                  <a16:creationId xmlns:a16="http://schemas.microsoft.com/office/drawing/2014/main" id="{7896ECC8-BB6A-1C42-B5C6-207D2B07C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3562"/>
              <a:ext cx="515" cy="501"/>
            </a:xfrm>
            <a:custGeom>
              <a:avLst/>
              <a:gdLst>
                <a:gd name="T0" fmla="*/ 0 w 515"/>
                <a:gd name="T1" fmla="*/ 305 h 501"/>
                <a:gd name="T2" fmla="*/ 70 w 515"/>
                <a:gd name="T3" fmla="*/ 244 h 501"/>
                <a:gd name="T4" fmla="*/ 122 w 515"/>
                <a:gd name="T5" fmla="*/ 366 h 501"/>
                <a:gd name="T6" fmla="*/ 209 w 515"/>
                <a:gd name="T7" fmla="*/ 261 h 501"/>
                <a:gd name="T8" fmla="*/ 236 w 515"/>
                <a:gd name="T9" fmla="*/ 200 h 501"/>
                <a:gd name="T10" fmla="*/ 279 w 515"/>
                <a:gd name="T11" fmla="*/ 261 h 501"/>
                <a:gd name="T12" fmla="*/ 305 w 515"/>
                <a:gd name="T13" fmla="*/ 410 h 501"/>
                <a:gd name="T14" fmla="*/ 349 w 515"/>
                <a:gd name="T15" fmla="*/ 497 h 501"/>
                <a:gd name="T16" fmla="*/ 410 w 515"/>
                <a:gd name="T17" fmla="*/ 384 h 501"/>
                <a:gd name="T18" fmla="*/ 454 w 515"/>
                <a:gd name="T19" fmla="*/ 209 h 501"/>
                <a:gd name="T20" fmla="*/ 489 w 515"/>
                <a:gd name="T21" fmla="*/ 78 h 501"/>
                <a:gd name="T22" fmla="*/ 515 w 515"/>
                <a:gd name="T23" fmla="*/ 0 h 5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5"/>
                <a:gd name="T37" fmla="*/ 0 h 501"/>
                <a:gd name="T38" fmla="*/ 515 w 515"/>
                <a:gd name="T39" fmla="*/ 501 h 5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5" h="501">
                  <a:moveTo>
                    <a:pt x="0" y="305"/>
                  </a:moveTo>
                  <a:cubicBezTo>
                    <a:pt x="25" y="269"/>
                    <a:pt x="50" y="234"/>
                    <a:pt x="70" y="244"/>
                  </a:cubicBezTo>
                  <a:cubicBezTo>
                    <a:pt x="90" y="254"/>
                    <a:pt x="99" y="363"/>
                    <a:pt x="122" y="366"/>
                  </a:cubicBezTo>
                  <a:cubicBezTo>
                    <a:pt x="145" y="369"/>
                    <a:pt x="190" y="289"/>
                    <a:pt x="209" y="261"/>
                  </a:cubicBezTo>
                  <a:cubicBezTo>
                    <a:pt x="228" y="233"/>
                    <a:pt x="224" y="200"/>
                    <a:pt x="236" y="200"/>
                  </a:cubicBezTo>
                  <a:cubicBezTo>
                    <a:pt x="248" y="200"/>
                    <a:pt x="267" y="226"/>
                    <a:pt x="279" y="261"/>
                  </a:cubicBezTo>
                  <a:cubicBezTo>
                    <a:pt x="291" y="296"/>
                    <a:pt x="293" y="371"/>
                    <a:pt x="305" y="410"/>
                  </a:cubicBezTo>
                  <a:cubicBezTo>
                    <a:pt x="317" y="449"/>
                    <a:pt x="332" y="501"/>
                    <a:pt x="349" y="497"/>
                  </a:cubicBezTo>
                  <a:cubicBezTo>
                    <a:pt x="366" y="493"/>
                    <a:pt x="393" y="432"/>
                    <a:pt x="410" y="384"/>
                  </a:cubicBezTo>
                  <a:cubicBezTo>
                    <a:pt x="427" y="336"/>
                    <a:pt x="441" y="260"/>
                    <a:pt x="454" y="209"/>
                  </a:cubicBezTo>
                  <a:cubicBezTo>
                    <a:pt x="467" y="158"/>
                    <a:pt x="479" y="113"/>
                    <a:pt x="489" y="78"/>
                  </a:cubicBezTo>
                  <a:cubicBezTo>
                    <a:pt x="499" y="43"/>
                    <a:pt x="509" y="14"/>
                    <a:pt x="51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7" name="Text Box 56">
              <a:extLst>
                <a:ext uri="{FF2B5EF4-FFF2-40B4-BE49-F238E27FC236}">
                  <a16:creationId xmlns:a16="http://schemas.microsoft.com/office/drawing/2014/main" id="{A8FCBDAA-85FE-AC49-BF96-E50BC7235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" y="3332"/>
              <a:ext cx="10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>
                  <a:solidFill>
                    <a:srgbClr val="C00000"/>
                  </a:solidFill>
                </a:rPr>
                <a:t>？？？？？</a:t>
              </a:r>
              <a:endParaRPr lang="ja-JP" altLang="en-US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60">
            <a:extLst>
              <a:ext uri="{FF2B5EF4-FFF2-40B4-BE49-F238E27FC236}">
                <a16:creationId xmlns:a16="http://schemas.microsoft.com/office/drawing/2014/main" id="{0AE67AF8-86ED-8A48-9BF9-D2096D73217D}"/>
              </a:ext>
            </a:extLst>
          </p:cNvPr>
          <p:cNvGrpSpPr>
            <a:grpSpLocks/>
          </p:cNvGrpSpPr>
          <p:nvPr/>
        </p:nvGrpSpPr>
        <p:grpSpPr bwMode="auto">
          <a:xfrm>
            <a:off x="3943305" y="4011794"/>
            <a:ext cx="793750" cy="1108075"/>
            <a:chOff x="2377" y="2667"/>
            <a:chExt cx="500" cy="698"/>
          </a:xfrm>
        </p:grpSpPr>
        <p:sp>
          <p:nvSpPr>
            <p:cNvPr id="9222" name="AutoShape 58">
              <a:extLst>
                <a:ext uri="{FF2B5EF4-FFF2-40B4-BE49-F238E27FC236}">
                  <a16:creationId xmlns:a16="http://schemas.microsoft.com/office/drawing/2014/main" id="{14E7E286-D64A-4A4B-B829-F074B6D4C2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287" y="2959"/>
              <a:ext cx="698" cy="113"/>
            </a:xfrm>
            <a:prstGeom prst="homePlate">
              <a:avLst>
                <a:gd name="adj" fmla="val 1544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9223" name="Text Box 57">
              <a:extLst>
                <a:ext uri="{FF2B5EF4-FFF2-40B4-BE49-F238E27FC236}">
                  <a16:creationId xmlns:a16="http://schemas.microsoft.com/office/drawing/2014/main" id="{3C9BC675-7661-C541-A011-2139C3C0F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7" y="2836"/>
              <a:ext cx="500" cy="288"/>
            </a:xfrm>
            <a:prstGeom prst="rect">
              <a:avLst/>
            </a:prstGeom>
            <a:solidFill>
              <a:srgbClr val="EA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拡張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0A79732-80EE-D64A-B131-F574EBE00E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64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2" name="Text Box 5">
            <a:extLst>
              <a:ext uri="{FF2B5EF4-FFF2-40B4-BE49-F238E27FC236}">
                <a16:creationId xmlns:a16="http://schemas.microsoft.com/office/drawing/2014/main" id="{ACE57A89-E3D5-D448-8E44-DCE32B67B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014416"/>
            <a:ext cx="688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accent2"/>
                </a:solidFill>
              </a:rPr>
              <a:t>フーリエ級数展開，フーリエ変換，ラプラス変換</a:t>
            </a:r>
          </a:p>
        </p:txBody>
      </p:sp>
      <p:graphicFrame>
        <p:nvGraphicFramePr>
          <p:cNvPr id="80903" name="Object 7">
            <a:extLst>
              <a:ext uri="{FF2B5EF4-FFF2-40B4-BE49-F238E27FC236}">
                <a16:creationId xmlns:a16="http://schemas.microsoft.com/office/drawing/2014/main" id="{31E59503-9EE2-A344-9479-7610E67425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6738" y="4090988"/>
          <a:ext cx="678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35400" imgH="18135600" progId="Equation.DSMT4">
                  <p:embed/>
                </p:oleObj>
              </mc:Choice>
              <mc:Fallback>
                <p:oleObj name="Equation" r:id="rId3" imgW="156235400" imgH="18135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4090988"/>
                        <a:ext cx="6781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8" name="Text Box 12">
            <a:extLst>
              <a:ext uri="{FF2B5EF4-FFF2-40B4-BE49-F238E27FC236}">
                <a16:creationId xmlns:a16="http://schemas.microsoft.com/office/drawing/2014/main" id="{29BF7B72-35FD-F64B-AB53-6691E3A7E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8" y="349885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/>
              <a:t>☆</a:t>
            </a:r>
            <a:r>
              <a:rPr lang="ja-JP" altLang="en-US"/>
              <a:t>アイデア　たくさんの関数の和でかける</a:t>
            </a:r>
            <a:r>
              <a:rPr lang="en-US" altLang="ja-JP"/>
              <a:t>‥</a:t>
            </a:r>
          </a:p>
        </p:txBody>
      </p:sp>
      <p:graphicFrame>
        <p:nvGraphicFramePr>
          <p:cNvPr id="80915" name="Object 19">
            <a:extLst>
              <a:ext uri="{FF2B5EF4-FFF2-40B4-BE49-F238E27FC236}">
                <a16:creationId xmlns:a16="http://schemas.microsoft.com/office/drawing/2014/main" id="{ED199C56-F8B5-FD4A-BD4D-855A6701ED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9288" y="5430838"/>
          <a:ext cx="2717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611000" imgH="19900900" progId="Equation.DSMT4">
                  <p:embed/>
                </p:oleObj>
              </mc:Choice>
              <mc:Fallback>
                <p:oleObj name="Equation" r:id="rId5" imgW="62611000" imgH="199009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5430838"/>
                        <a:ext cx="2717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2">
            <a:extLst>
              <a:ext uri="{FF2B5EF4-FFF2-40B4-BE49-F238E27FC236}">
                <a16:creationId xmlns:a16="http://schemas.microsoft.com/office/drawing/2014/main" id="{A09D9129-738B-5745-B4BB-0C11275F28C8}"/>
              </a:ext>
            </a:extLst>
          </p:cNvPr>
          <p:cNvGrpSpPr>
            <a:grpSpLocks/>
          </p:cNvGrpSpPr>
          <p:nvPr/>
        </p:nvGrpSpPr>
        <p:grpSpPr bwMode="auto">
          <a:xfrm>
            <a:off x="5616575" y="4965700"/>
            <a:ext cx="2927350" cy="1495425"/>
            <a:chOff x="3538" y="3128"/>
            <a:chExt cx="1844" cy="942"/>
          </a:xfrm>
        </p:grpSpPr>
        <p:sp>
          <p:nvSpPr>
            <p:cNvPr id="10260" name="Text Box 17">
              <a:extLst>
                <a:ext uri="{FF2B5EF4-FFF2-40B4-BE49-F238E27FC236}">
                  <a16:creationId xmlns:a16="http://schemas.microsoft.com/office/drawing/2014/main" id="{790F5270-115B-B74C-8475-7D5F0454F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3128"/>
              <a:ext cx="18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>
                  <a:solidFill>
                    <a:srgbClr val="C00000"/>
                  </a:solidFill>
                </a:rPr>
                <a:t>＝フーリエ級数展開</a:t>
              </a:r>
            </a:p>
          </p:txBody>
        </p:sp>
        <p:sp>
          <p:nvSpPr>
            <p:cNvPr id="10261" name="Text Box 20">
              <a:extLst>
                <a:ext uri="{FF2B5EF4-FFF2-40B4-BE49-F238E27FC236}">
                  <a16:creationId xmlns:a16="http://schemas.microsoft.com/office/drawing/2014/main" id="{EB50918B-3014-A34D-ABA9-E0F32C08E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" y="3782"/>
              <a:ext cx="1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>
                  <a:solidFill>
                    <a:srgbClr val="C00000"/>
                  </a:solidFill>
                </a:rPr>
                <a:t>＝フーリエ係数</a:t>
              </a:r>
            </a:p>
          </p:txBody>
        </p:sp>
      </p:grpSp>
      <p:sp>
        <p:nvSpPr>
          <p:cNvPr id="10247" name="Text Box 22">
            <a:extLst>
              <a:ext uri="{FF2B5EF4-FFF2-40B4-BE49-F238E27FC236}">
                <a16:creationId xmlns:a16="http://schemas.microsoft.com/office/drawing/2014/main" id="{BB32FC82-C1B8-C249-99C7-7D9402E7E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1477966"/>
            <a:ext cx="485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/>
              <a:t>--</a:t>
            </a:r>
            <a:r>
              <a:rPr lang="ja-JP" altLang="en-US"/>
              <a:t>扱う関数のクラスを広げている</a:t>
            </a:r>
            <a:r>
              <a:rPr lang="en-US" altLang="ja-JP"/>
              <a:t>--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664686FA-5698-9F45-B1C3-B8E40ED9A7C1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182813"/>
            <a:ext cx="7135813" cy="923925"/>
            <a:chOff x="204" y="1375"/>
            <a:chExt cx="4495" cy="582"/>
          </a:xfrm>
        </p:grpSpPr>
        <p:grpSp>
          <p:nvGrpSpPr>
            <p:cNvPr id="10249" name="Group 31">
              <a:extLst>
                <a:ext uri="{FF2B5EF4-FFF2-40B4-BE49-F238E27FC236}">
                  <a16:creationId xmlns:a16="http://schemas.microsoft.com/office/drawing/2014/main" id="{6CCE785A-DAC6-0447-8C26-9FEF57C15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454"/>
              <a:ext cx="4308" cy="503"/>
              <a:chOff x="204" y="1454"/>
              <a:chExt cx="4308" cy="503"/>
            </a:xfrm>
          </p:grpSpPr>
          <p:sp>
            <p:nvSpPr>
              <p:cNvPr id="10251" name="Text Box 6">
                <a:extLst>
                  <a:ext uri="{FF2B5EF4-FFF2-40B4-BE49-F238E27FC236}">
                    <a16:creationId xmlns:a16="http://schemas.microsoft.com/office/drawing/2014/main" id="{C0409269-1377-A840-A30B-E50B319B46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" y="1454"/>
                <a:ext cx="18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 u="sng">
                    <a:solidFill>
                      <a:srgbClr val="008000"/>
                    </a:solidFill>
                  </a:rPr>
                  <a:t>第１段階：周期関数</a:t>
                </a:r>
              </a:p>
            </p:txBody>
          </p:sp>
          <p:sp>
            <p:nvSpPr>
              <p:cNvPr id="10252" name="Line 23">
                <a:extLst>
                  <a:ext uri="{FF2B5EF4-FFF2-40B4-BE49-F238E27FC236}">
                    <a16:creationId xmlns:a16="http://schemas.microsoft.com/office/drawing/2014/main" id="{75AB6C20-4F7E-F14E-90CE-B3C742BA5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4" y="1467"/>
                <a:ext cx="0" cy="4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3" name="Line 24">
                <a:extLst>
                  <a:ext uri="{FF2B5EF4-FFF2-40B4-BE49-F238E27FC236}">
                    <a16:creationId xmlns:a16="http://schemas.microsoft.com/office/drawing/2014/main" id="{566E5975-40CD-D046-BA95-523425949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8" y="1737"/>
                <a:ext cx="20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4" name="Freeform 25">
                <a:extLst>
                  <a:ext uri="{FF2B5EF4-FFF2-40B4-BE49-F238E27FC236}">
                    <a16:creationId xmlns:a16="http://schemas.microsoft.com/office/drawing/2014/main" id="{D0F62576-B846-4849-9696-8B2169A53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2" y="1572"/>
                <a:ext cx="594" cy="385"/>
              </a:xfrm>
              <a:custGeom>
                <a:avLst/>
                <a:gdLst>
                  <a:gd name="T0" fmla="*/ 0 w 594"/>
                  <a:gd name="T1" fmla="*/ 162 h 385"/>
                  <a:gd name="T2" fmla="*/ 126 w 594"/>
                  <a:gd name="T3" fmla="*/ 48 h 385"/>
                  <a:gd name="T4" fmla="*/ 216 w 594"/>
                  <a:gd name="T5" fmla="*/ 84 h 385"/>
                  <a:gd name="T6" fmla="*/ 234 w 594"/>
                  <a:gd name="T7" fmla="*/ 150 h 385"/>
                  <a:gd name="T8" fmla="*/ 348 w 594"/>
                  <a:gd name="T9" fmla="*/ 102 h 385"/>
                  <a:gd name="T10" fmla="*/ 444 w 594"/>
                  <a:gd name="T11" fmla="*/ 24 h 385"/>
                  <a:gd name="T12" fmla="*/ 510 w 594"/>
                  <a:gd name="T13" fmla="*/ 246 h 385"/>
                  <a:gd name="T14" fmla="*/ 552 w 594"/>
                  <a:gd name="T15" fmla="*/ 372 h 385"/>
                  <a:gd name="T16" fmla="*/ 594 w 594"/>
                  <a:gd name="T17" fmla="*/ 168 h 3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4"/>
                  <a:gd name="T28" fmla="*/ 0 h 385"/>
                  <a:gd name="T29" fmla="*/ 594 w 594"/>
                  <a:gd name="T30" fmla="*/ 385 h 3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4" h="385">
                    <a:moveTo>
                      <a:pt x="0" y="162"/>
                    </a:moveTo>
                    <a:cubicBezTo>
                      <a:pt x="45" y="111"/>
                      <a:pt x="90" y="61"/>
                      <a:pt x="126" y="48"/>
                    </a:cubicBezTo>
                    <a:cubicBezTo>
                      <a:pt x="162" y="35"/>
                      <a:pt x="198" y="67"/>
                      <a:pt x="216" y="84"/>
                    </a:cubicBezTo>
                    <a:cubicBezTo>
                      <a:pt x="234" y="101"/>
                      <a:pt x="212" y="147"/>
                      <a:pt x="234" y="150"/>
                    </a:cubicBezTo>
                    <a:cubicBezTo>
                      <a:pt x="256" y="153"/>
                      <a:pt x="313" y="123"/>
                      <a:pt x="348" y="102"/>
                    </a:cubicBezTo>
                    <a:cubicBezTo>
                      <a:pt x="383" y="81"/>
                      <a:pt x="417" y="0"/>
                      <a:pt x="444" y="24"/>
                    </a:cubicBezTo>
                    <a:cubicBezTo>
                      <a:pt x="471" y="48"/>
                      <a:pt x="492" y="188"/>
                      <a:pt x="510" y="246"/>
                    </a:cubicBezTo>
                    <a:cubicBezTo>
                      <a:pt x="528" y="304"/>
                      <a:pt x="538" y="385"/>
                      <a:pt x="552" y="372"/>
                    </a:cubicBezTo>
                    <a:cubicBezTo>
                      <a:pt x="566" y="359"/>
                      <a:pt x="587" y="202"/>
                      <a:pt x="594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5" name="Freeform 26">
                <a:extLst>
                  <a:ext uri="{FF2B5EF4-FFF2-40B4-BE49-F238E27FC236}">
                    <a16:creationId xmlns:a16="http://schemas.microsoft.com/office/drawing/2014/main" id="{73CA811E-C93C-2247-A2F3-B85D40549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" y="1571"/>
                <a:ext cx="594" cy="385"/>
              </a:xfrm>
              <a:custGeom>
                <a:avLst/>
                <a:gdLst>
                  <a:gd name="T0" fmla="*/ 0 w 594"/>
                  <a:gd name="T1" fmla="*/ 162 h 385"/>
                  <a:gd name="T2" fmla="*/ 126 w 594"/>
                  <a:gd name="T3" fmla="*/ 48 h 385"/>
                  <a:gd name="T4" fmla="*/ 216 w 594"/>
                  <a:gd name="T5" fmla="*/ 84 h 385"/>
                  <a:gd name="T6" fmla="*/ 234 w 594"/>
                  <a:gd name="T7" fmla="*/ 150 h 385"/>
                  <a:gd name="T8" fmla="*/ 348 w 594"/>
                  <a:gd name="T9" fmla="*/ 102 h 385"/>
                  <a:gd name="T10" fmla="*/ 444 w 594"/>
                  <a:gd name="T11" fmla="*/ 24 h 385"/>
                  <a:gd name="T12" fmla="*/ 510 w 594"/>
                  <a:gd name="T13" fmla="*/ 246 h 385"/>
                  <a:gd name="T14" fmla="*/ 552 w 594"/>
                  <a:gd name="T15" fmla="*/ 372 h 385"/>
                  <a:gd name="T16" fmla="*/ 594 w 594"/>
                  <a:gd name="T17" fmla="*/ 168 h 3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4"/>
                  <a:gd name="T28" fmla="*/ 0 h 385"/>
                  <a:gd name="T29" fmla="*/ 594 w 594"/>
                  <a:gd name="T30" fmla="*/ 385 h 3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4" h="385">
                    <a:moveTo>
                      <a:pt x="0" y="162"/>
                    </a:moveTo>
                    <a:cubicBezTo>
                      <a:pt x="45" y="111"/>
                      <a:pt x="90" y="61"/>
                      <a:pt x="126" y="48"/>
                    </a:cubicBezTo>
                    <a:cubicBezTo>
                      <a:pt x="162" y="35"/>
                      <a:pt x="198" y="67"/>
                      <a:pt x="216" y="84"/>
                    </a:cubicBezTo>
                    <a:cubicBezTo>
                      <a:pt x="234" y="101"/>
                      <a:pt x="212" y="147"/>
                      <a:pt x="234" y="150"/>
                    </a:cubicBezTo>
                    <a:cubicBezTo>
                      <a:pt x="256" y="153"/>
                      <a:pt x="313" y="123"/>
                      <a:pt x="348" y="102"/>
                    </a:cubicBezTo>
                    <a:cubicBezTo>
                      <a:pt x="383" y="81"/>
                      <a:pt x="417" y="0"/>
                      <a:pt x="444" y="24"/>
                    </a:cubicBezTo>
                    <a:cubicBezTo>
                      <a:pt x="471" y="48"/>
                      <a:pt x="492" y="188"/>
                      <a:pt x="510" y="246"/>
                    </a:cubicBezTo>
                    <a:cubicBezTo>
                      <a:pt x="528" y="304"/>
                      <a:pt x="538" y="385"/>
                      <a:pt x="552" y="372"/>
                    </a:cubicBezTo>
                    <a:cubicBezTo>
                      <a:pt x="566" y="359"/>
                      <a:pt x="587" y="202"/>
                      <a:pt x="594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6" name="Freeform 27">
                <a:extLst>
                  <a:ext uri="{FF2B5EF4-FFF2-40B4-BE49-F238E27FC236}">
                    <a16:creationId xmlns:a16="http://schemas.microsoft.com/office/drawing/2014/main" id="{4706FA9B-932F-2741-9423-52AE6A720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1571"/>
                <a:ext cx="216" cy="375"/>
              </a:xfrm>
              <a:custGeom>
                <a:avLst/>
                <a:gdLst>
                  <a:gd name="T0" fmla="*/ 0 w 216"/>
                  <a:gd name="T1" fmla="*/ 55 h 375"/>
                  <a:gd name="T2" fmla="*/ 42 w 216"/>
                  <a:gd name="T3" fmla="*/ 7 h 375"/>
                  <a:gd name="T4" fmla="*/ 78 w 216"/>
                  <a:gd name="T5" fmla="*/ 37 h 375"/>
                  <a:gd name="T6" fmla="*/ 126 w 216"/>
                  <a:gd name="T7" fmla="*/ 229 h 375"/>
                  <a:gd name="T8" fmla="*/ 168 w 216"/>
                  <a:gd name="T9" fmla="*/ 367 h 375"/>
                  <a:gd name="T10" fmla="*/ 204 w 216"/>
                  <a:gd name="T11" fmla="*/ 277 h 375"/>
                  <a:gd name="T12" fmla="*/ 216 w 216"/>
                  <a:gd name="T13" fmla="*/ 169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375"/>
                  <a:gd name="T23" fmla="*/ 216 w 216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375">
                    <a:moveTo>
                      <a:pt x="0" y="55"/>
                    </a:moveTo>
                    <a:cubicBezTo>
                      <a:pt x="14" y="32"/>
                      <a:pt x="29" y="10"/>
                      <a:pt x="42" y="7"/>
                    </a:cubicBezTo>
                    <a:cubicBezTo>
                      <a:pt x="55" y="4"/>
                      <a:pt x="64" y="0"/>
                      <a:pt x="78" y="37"/>
                    </a:cubicBezTo>
                    <a:cubicBezTo>
                      <a:pt x="92" y="74"/>
                      <a:pt x="111" y="174"/>
                      <a:pt x="126" y="229"/>
                    </a:cubicBezTo>
                    <a:cubicBezTo>
                      <a:pt x="141" y="284"/>
                      <a:pt x="155" y="359"/>
                      <a:pt x="168" y="367"/>
                    </a:cubicBezTo>
                    <a:cubicBezTo>
                      <a:pt x="181" y="375"/>
                      <a:pt x="196" y="310"/>
                      <a:pt x="204" y="277"/>
                    </a:cubicBezTo>
                    <a:cubicBezTo>
                      <a:pt x="212" y="244"/>
                      <a:pt x="214" y="187"/>
                      <a:pt x="216" y="16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7" name="Freeform 28">
                <a:extLst>
                  <a:ext uri="{FF2B5EF4-FFF2-40B4-BE49-F238E27FC236}">
                    <a16:creationId xmlns:a16="http://schemas.microsoft.com/office/drawing/2014/main" id="{69E9AA7D-E547-7342-9651-A78C2BA13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1620"/>
                <a:ext cx="162" cy="108"/>
              </a:xfrm>
              <a:custGeom>
                <a:avLst/>
                <a:gdLst>
                  <a:gd name="T0" fmla="*/ 0 w 162"/>
                  <a:gd name="T1" fmla="*/ 108 h 108"/>
                  <a:gd name="T2" fmla="*/ 108 w 162"/>
                  <a:gd name="T3" fmla="*/ 18 h 108"/>
                  <a:gd name="T4" fmla="*/ 162 w 162"/>
                  <a:gd name="T5" fmla="*/ 0 h 108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108"/>
                  <a:gd name="T11" fmla="*/ 162 w 162"/>
                  <a:gd name="T12" fmla="*/ 108 h 1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108">
                    <a:moveTo>
                      <a:pt x="0" y="108"/>
                    </a:moveTo>
                    <a:cubicBezTo>
                      <a:pt x="40" y="72"/>
                      <a:pt x="81" y="36"/>
                      <a:pt x="108" y="18"/>
                    </a:cubicBezTo>
                    <a:cubicBezTo>
                      <a:pt x="135" y="0"/>
                      <a:pt x="148" y="2"/>
                      <a:pt x="1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8" name="Text Box 29">
                <a:extLst>
                  <a:ext uri="{FF2B5EF4-FFF2-40B4-BE49-F238E27FC236}">
                    <a16:creationId xmlns:a16="http://schemas.microsoft.com/office/drawing/2014/main" id="{E1AE9EA3-CF82-CC4A-AF32-882D14EC7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4" y="1717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ja-JP" sz="1400" i="1">
                    <a:latin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10259" name="Text Box 30">
                <a:extLst>
                  <a:ext uri="{FF2B5EF4-FFF2-40B4-BE49-F238E27FC236}">
                    <a16:creationId xmlns:a16="http://schemas.microsoft.com/office/drawing/2014/main" id="{7368D2D5-9328-E84D-ABA2-BFAB2F6457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3" y="1734"/>
                <a:ext cx="23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ja-JP" sz="1400" i="1">
                    <a:latin typeface="Times New Roman" panose="02020603050405020304" pitchFamily="18" charset="0"/>
                  </a:rPr>
                  <a:t>2T</a:t>
                </a:r>
              </a:p>
            </p:txBody>
          </p:sp>
        </p:grpSp>
        <p:sp>
          <p:nvSpPr>
            <p:cNvPr id="10250" name="Text Box 33">
              <a:extLst>
                <a:ext uri="{FF2B5EF4-FFF2-40B4-BE49-F238E27FC236}">
                  <a16:creationId xmlns:a16="http://schemas.microsoft.com/office/drawing/2014/main" id="{4BA5F1D1-DE77-1247-847D-83DEDED2F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6" y="1375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en-US" altLang="ja-JP" i="1">
                  <a:latin typeface="Times New Roman" panose="02020603050405020304" pitchFamily="18" charset="0"/>
                </a:rPr>
                <a:t>g</a:t>
              </a:r>
              <a:r>
                <a:rPr lang="en-US" altLang="ja-JP">
                  <a:latin typeface="Times New Roman" panose="02020603050405020304" pitchFamily="18" charset="0"/>
                </a:rPr>
                <a:t>(</a:t>
              </a:r>
              <a:r>
                <a:rPr lang="en-US" altLang="ja-JP" i="1">
                  <a:latin typeface="Times New Roman" panose="02020603050405020304" pitchFamily="18" charset="0"/>
                </a:rPr>
                <a:t>t</a:t>
              </a:r>
              <a:r>
                <a:rPr lang="en-US" altLang="ja-JP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23" name="Text Box 4">
            <a:extLst>
              <a:ext uri="{FF2B5EF4-FFF2-40B4-BE49-F238E27FC236}">
                <a16:creationId xmlns:a16="http://schemas.microsoft.com/office/drawing/2014/main" id="{2D312F72-178B-D64B-A7B3-3D443B33D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309563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　アイデアの素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FB27AE0-59B7-954D-BAAA-8D217A9F03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64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204FD5D2-DE37-A741-8559-55249457E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122488"/>
            <a:ext cx="585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/>
              <a:t>☆</a:t>
            </a:r>
            <a:r>
              <a:rPr lang="ja-JP" altLang="en-US"/>
              <a:t>アイデア　第１段階で周期</a:t>
            </a:r>
            <a:r>
              <a:rPr lang="en-US" altLang="ja-JP"/>
              <a:t>T</a:t>
            </a:r>
            <a:r>
              <a:rPr lang="ja-JP" altLang="en-US"/>
              <a:t>を無限大に</a:t>
            </a:r>
          </a:p>
        </p:txBody>
      </p:sp>
      <p:graphicFrame>
        <p:nvGraphicFramePr>
          <p:cNvPr id="81926" name="Object 6">
            <a:extLst>
              <a:ext uri="{FF2B5EF4-FFF2-40B4-BE49-F238E27FC236}">
                <a16:creationId xmlns:a16="http://schemas.microsoft.com/office/drawing/2014/main" id="{134732EF-812A-2E41-BC28-0371A4E2BA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3400" y="2790825"/>
          <a:ext cx="3238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599800" imgH="16967200" progId="Equation.DSMT4">
                  <p:embed/>
                </p:oleObj>
              </mc:Choice>
              <mc:Fallback>
                <p:oleObj name="Equation" r:id="rId3" imgW="74599800" imgH="1696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790825"/>
                        <a:ext cx="32385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23">
            <a:extLst>
              <a:ext uri="{FF2B5EF4-FFF2-40B4-BE49-F238E27FC236}">
                <a16:creationId xmlns:a16="http://schemas.microsoft.com/office/drawing/2014/main" id="{3EDE5D61-46C4-504A-82C8-E9F3D7B08E5E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1147763"/>
            <a:ext cx="6896100" cy="793750"/>
            <a:chOff x="168" y="723"/>
            <a:chExt cx="4344" cy="500"/>
          </a:xfrm>
        </p:grpSpPr>
        <p:sp>
          <p:nvSpPr>
            <p:cNvPr id="11277" name="Text Box 4">
              <a:extLst>
                <a:ext uri="{FF2B5EF4-FFF2-40B4-BE49-F238E27FC236}">
                  <a16:creationId xmlns:a16="http://schemas.microsoft.com/office/drawing/2014/main" id="{EFB012FD-F340-D34A-9915-A49A74C39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" y="723"/>
              <a:ext cx="20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u="sng">
                  <a:solidFill>
                    <a:srgbClr val="008000"/>
                  </a:solidFill>
                </a:rPr>
                <a:t>第２段階：非周期関数</a:t>
              </a:r>
            </a:p>
          </p:txBody>
        </p:sp>
        <p:sp>
          <p:nvSpPr>
            <p:cNvPr id="11278" name="Line 9">
              <a:extLst>
                <a:ext uri="{FF2B5EF4-FFF2-40B4-BE49-F238E27FC236}">
                  <a16:creationId xmlns:a16="http://schemas.microsoft.com/office/drawing/2014/main" id="{DF121ECA-E30A-A340-A78E-0C4444475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4" y="752"/>
              <a:ext cx="0" cy="4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79" name="Line 10">
              <a:extLst>
                <a:ext uri="{FF2B5EF4-FFF2-40B4-BE49-F238E27FC236}">
                  <a16:creationId xmlns:a16="http://schemas.microsoft.com/office/drawing/2014/main" id="{12068574-10A5-6A48-8E1F-203A33D6E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1022"/>
              <a:ext cx="2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80" name="Freeform 17">
              <a:extLst>
                <a:ext uri="{FF2B5EF4-FFF2-40B4-BE49-F238E27FC236}">
                  <a16:creationId xmlns:a16="http://schemas.microsoft.com/office/drawing/2014/main" id="{9FAC4741-E3B5-1E45-A29F-6B3519C7D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836"/>
              <a:ext cx="1440" cy="307"/>
            </a:xfrm>
            <a:custGeom>
              <a:avLst/>
              <a:gdLst>
                <a:gd name="T0" fmla="*/ 0 w 1440"/>
                <a:gd name="T1" fmla="*/ 194 h 307"/>
                <a:gd name="T2" fmla="*/ 78 w 1440"/>
                <a:gd name="T3" fmla="*/ 98 h 307"/>
                <a:gd name="T4" fmla="*/ 183 w 1440"/>
                <a:gd name="T5" fmla="*/ 2 h 307"/>
                <a:gd name="T6" fmla="*/ 340 w 1440"/>
                <a:gd name="T7" fmla="*/ 89 h 307"/>
                <a:gd name="T8" fmla="*/ 427 w 1440"/>
                <a:gd name="T9" fmla="*/ 255 h 307"/>
                <a:gd name="T10" fmla="*/ 558 w 1440"/>
                <a:gd name="T11" fmla="*/ 290 h 307"/>
                <a:gd name="T12" fmla="*/ 707 w 1440"/>
                <a:gd name="T13" fmla="*/ 150 h 307"/>
                <a:gd name="T14" fmla="*/ 785 w 1440"/>
                <a:gd name="T15" fmla="*/ 107 h 307"/>
                <a:gd name="T16" fmla="*/ 1073 w 1440"/>
                <a:gd name="T17" fmla="*/ 159 h 307"/>
                <a:gd name="T18" fmla="*/ 1440 w 1440"/>
                <a:gd name="T19" fmla="*/ 176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0"/>
                <a:gd name="T31" fmla="*/ 0 h 307"/>
                <a:gd name="T32" fmla="*/ 1440 w 1440"/>
                <a:gd name="T33" fmla="*/ 307 h 3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0" h="307">
                  <a:moveTo>
                    <a:pt x="0" y="194"/>
                  </a:moveTo>
                  <a:cubicBezTo>
                    <a:pt x="24" y="162"/>
                    <a:pt x="48" y="130"/>
                    <a:pt x="78" y="98"/>
                  </a:cubicBezTo>
                  <a:cubicBezTo>
                    <a:pt x="108" y="66"/>
                    <a:pt x="139" y="4"/>
                    <a:pt x="183" y="2"/>
                  </a:cubicBezTo>
                  <a:cubicBezTo>
                    <a:pt x="227" y="0"/>
                    <a:pt x="300" y="47"/>
                    <a:pt x="340" y="89"/>
                  </a:cubicBezTo>
                  <a:cubicBezTo>
                    <a:pt x="380" y="131"/>
                    <a:pt x="391" y="222"/>
                    <a:pt x="427" y="255"/>
                  </a:cubicBezTo>
                  <a:cubicBezTo>
                    <a:pt x="463" y="288"/>
                    <a:pt x="511" y="307"/>
                    <a:pt x="558" y="290"/>
                  </a:cubicBezTo>
                  <a:cubicBezTo>
                    <a:pt x="605" y="273"/>
                    <a:pt x="669" y="181"/>
                    <a:pt x="707" y="150"/>
                  </a:cubicBezTo>
                  <a:cubicBezTo>
                    <a:pt x="745" y="119"/>
                    <a:pt x="724" y="106"/>
                    <a:pt x="785" y="107"/>
                  </a:cubicBezTo>
                  <a:cubicBezTo>
                    <a:pt x="846" y="108"/>
                    <a:pt x="964" y="148"/>
                    <a:pt x="1073" y="159"/>
                  </a:cubicBezTo>
                  <a:cubicBezTo>
                    <a:pt x="1182" y="170"/>
                    <a:pt x="1372" y="174"/>
                    <a:pt x="1440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aphicFrame>
        <p:nvGraphicFramePr>
          <p:cNvPr id="81941" name="Object 21">
            <a:extLst>
              <a:ext uri="{FF2B5EF4-FFF2-40B4-BE49-F238E27FC236}">
                <a16:creationId xmlns:a16="http://schemas.microsoft.com/office/drawing/2014/main" id="{7489F561-2FB8-2145-917A-E1CA734CE4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4400550"/>
          <a:ext cx="2743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3195200" imgH="13754100" progId="Equation.DSMT4">
                  <p:embed/>
                </p:oleObj>
              </mc:Choice>
              <mc:Fallback>
                <p:oleObj name="Equation" r:id="rId5" imgW="63195200" imgH="13754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400550"/>
                        <a:ext cx="2743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4">
            <a:extLst>
              <a:ext uri="{FF2B5EF4-FFF2-40B4-BE49-F238E27FC236}">
                <a16:creationId xmlns:a16="http://schemas.microsoft.com/office/drawing/2014/main" id="{9C08A60B-7DF0-8447-A56C-AF1D7C577B65}"/>
              </a:ext>
            </a:extLst>
          </p:cNvPr>
          <p:cNvGrpSpPr>
            <a:grpSpLocks/>
          </p:cNvGrpSpPr>
          <p:nvPr/>
        </p:nvGrpSpPr>
        <p:grpSpPr bwMode="auto">
          <a:xfrm>
            <a:off x="2822575" y="3632200"/>
            <a:ext cx="6280150" cy="1938338"/>
            <a:chOff x="1778" y="2288"/>
            <a:chExt cx="3956" cy="1221"/>
          </a:xfrm>
        </p:grpSpPr>
        <p:sp>
          <p:nvSpPr>
            <p:cNvPr id="11275" name="Text Box 7">
              <a:extLst>
                <a:ext uri="{FF2B5EF4-FFF2-40B4-BE49-F238E27FC236}">
                  <a16:creationId xmlns:a16="http://schemas.microsoft.com/office/drawing/2014/main" id="{A46018F9-0FC7-4847-8738-F38EEE735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288"/>
              <a:ext cx="39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>
                  <a:solidFill>
                    <a:srgbClr val="C00000"/>
                  </a:solidFill>
                </a:rPr>
                <a:t>＝拡張フーリエ級数展開（逆フーリエ変換）</a:t>
              </a:r>
            </a:p>
          </p:txBody>
        </p:sp>
        <p:sp>
          <p:nvSpPr>
            <p:cNvPr id="11276" name="Text Box 22">
              <a:extLst>
                <a:ext uri="{FF2B5EF4-FFF2-40B4-BE49-F238E27FC236}">
                  <a16:creationId xmlns:a16="http://schemas.microsoft.com/office/drawing/2014/main" id="{A0ADBB6F-DFF1-2449-84AC-60741C5C7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1" y="3221"/>
              <a:ext cx="3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>
                  <a:solidFill>
                    <a:srgbClr val="C00000"/>
                  </a:solidFill>
                </a:rPr>
                <a:t>＝拡張フーリエ係数（フーリエ変換）</a:t>
              </a:r>
            </a:p>
          </p:txBody>
        </p:sp>
      </p:grpSp>
      <p:grpSp>
        <p:nvGrpSpPr>
          <p:cNvPr id="4" name="Group 27">
            <a:extLst>
              <a:ext uri="{FF2B5EF4-FFF2-40B4-BE49-F238E27FC236}">
                <a16:creationId xmlns:a16="http://schemas.microsoft.com/office/drawing/2014/main" id="{ABBD9223-D3DD-CC46-8E8C-672D3145250F}"/>
              </a:ext>
            </a:extLst>
          </p:cNvPr>
          <p:cNvGrpSpPr>
            <a:grpSpLocks/>
          </p:cNvGrpSpPr>
          <p:nvPr/>
        </p:nvGrpSpPr>
        <p:grpSpPr bwMode="auto">
          <a:xfrm>
            <a:off x="962025" y="4946650"/>
            <a:ext cx="6280150" cy="1316038"/>
            <a:chOff x="606" y="3116"/>
            <a:chExt cx="3956" cy="829"/>
          </a:xfrm>
        </p:grpSpPr>
        <p:sp>
          <p:nvSpPr>
            <p:cNvPr id="11273" name="Text Box 25">
              <a:extLst>
                <a:ext uri="{FF2B5EF4-FFF2-40B4-BE49-F238E27FC236}">
                  <a16:creationId xmlns:a16="http://schemas.microsoft.com/office/drawing/2014/main" id="{8A47B7ED-9A0D-9343-9867-F91E1E575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" y="3657"/>
              <a:ext cx="3956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ただし，ｔ→∞で０に収束する関数に限る！</a:t>
              </a:r>
            </a:p>
          </p:txBody>
        </p:sp>
        <p:sp>
          <p:nvSpPr>
            <p:cNvPr id="11274" name="Line 26">
              <a:extLst>
                <a:ext uri="{FF2B5EF4-FFF2-40B4-BE49-F238E27FC236}">
                  <a16:creationId xmlns:a16="http://schemas.microsoft.com/office/drawing/2014/main" id="{A5EFEF68-221F-A242-93F9-93D365061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1" y="3116"/>
              <a:ext cx="323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272" name="Text Box 28">
            <a:extLst>
              <a:ext uri="{FF2B5EF4-FFF2-40B4-BE49-F238E27FC236}">
                <a16:creationId xmlns:a16="http://schemas.microsoft.com/office/drawing/2014/main" id="{90C46DF4-B49B-2D4A-B000-BA5716045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213" y="1071563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 i="1">
                <a:latin typeface="Times New Roman" panose="02020603050405020304" pitchFamily="18" charset="0"/>
              </a:rPr>
              <a:t>g</a:t>
            </a:r>
            <a:r>
              <a:rPr lang="en-US" altLang="ja-JP">
                <a:latin typeface="Times New Roman" panose="02020603050405020304" pitchFamily="18" charset="0"/>
              </a:rPr>
              <a:t>(</a:t>
            </a:r>
            <a:r>
              <a:rPr lang="en-US" altLang="ja-JP" i="1">
                <a:latin typeface="Times New Roman" panose="02020603050405020304" pitchFamily="18" charset="0"/>
              </a:rPr>
              <a:t>t</a:t>
            </a:r>
            <a:r>
              <a:rPr lang="en-US" altLang="ja-JP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3F182B34-492C-C14E-9660-9D1183FD0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309563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　アイデアの素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6B971ED6-6FF7-E14C-AEE9-6E6C3FC580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64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0" name="Text Box 6">
            <a:extLst>
              <a:ext uri="{FF2B5EF4-FFF2-40B4-BE49-F238E27FC236}">
                <a16:creationId xmlns:a16="http://schemas.microsoft.com/office/drawing/2014/main" id="{1FFFA946-0603-0744-8ACB-4A3D93EDA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962025"/>
            <a:ext cx="414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u="sng">
                <a:solidFill>
                  <a:srgbClr val="008000"/>
                </a:solidFill>
              </a:rPr>
              <a:t>第３段階：非周期関数＋発散</a:t>
            </a:r>
          </a:p>
        </p:txBody>
      </p:sp>
      <p:sp>
        <p:nvSpPr>
          <p:cNvPr id="12291" name="Line 10">
            <a:extLst>
              <a:ext uri="{FF2B5EF4-FFF2-40B4-BE49-F238E27FC236}">
                <a16:creationId xmlns:a16="http://schemas.microsoft.com/office/drawing/2014/main" id="{DD23911D-CDA2-7543-A324-1BF66DA72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250" y="1470025"/>
            <a:ext cx="258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2" name="Line 11">
            <a:extLst>
              <a:ext uri="{FF2B5EF4-FFF2-40B4-BE49-F238E27FC236}">
                <a16:creationId xmlns:a16="http://schemas.microsoft.com/office/drawing/2014/main" id="{7E7AD6BD-D943-544B-9DB3-590735E50B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0938" y="979488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3" name="Freeform 12">
            <a:extLst>
              <a:ext uri="{FF2B5EF4-FFF2-40B4-BE49-F238E27FC236}">
                <a16:creationId xmlns:a16="http://schemas.microsoft.com/office/drawing/2014/main" id="{4390331D-21D6-454A-A357-4D0C15A3128E}"/>
              </a:ext>
            </a:extLst>
          </p:cNvPr>
          <p:cNvSpPr>
            <a:spLocks/>
          </p:cNvSpPr>
          <p:nvPr/>
        </p:nvSpPr>
        <p:spPr bwMode="auto">
          <a:xfrm>
            <a:off x="4946650" y="977900"/>
            <a:ext cx="1846263" cy="795338"/>
          </a:xfrm>
          <a:custGeom>
            <a:avLst/>
            <a:gdLst>
              <a:gd name="T0" fmla="*/ 0 w 515"/>
              <a:gd name="T1" fmla="*/ 2147483646 h 501"/>
              <a:gd name="T2" fmla="*/ 2147483646 w 515"/>
              <a:gd name="T3" fmla="*/ 2147483646 h 501"/>
              <a:gd name="T4" fmla="*/ 2147483646 w 515"/>
              <a:gd name="T5" fmla="*/ 2147483646 h 501"/>
              <a:gd name="T6" fmla="*/ 2147483646 w 515"/>
              <a:gd name="T7" fmla="*/ 2147483646 h 501"/>
              <a:gd name="T8" fmla="*/ 2147483646 w 515"/>
              <a:gd name="T9" fmla="*/ 2147483646 h 501"/>
              <a:gd name="T10" fmla="*/ 2147483646 w 515"/>
              <a:gd name="T11" fmla="*/ 2147483646 h 501"/>
              <a:gd name="T12" fmla="*/ 2147483646 w 515"/>
              <a:gd name="T13" fmla="*/ 2147483646 h 501"/>
              <a:gd name="T14" fmla="*/ 2147483646 w 515"/>
              <a:gd name="T15" fmla="*/ 2147483646 h 501"/>
              <a:gd name="T16" fmla="*/ 2147483646 w 515"/>
              <a:gd name="T17" fmla="*/ 2147483646 h 501"/>
              <a:gd name="T18" fmla="*/ 2147483646 w 515"/>
              <a:gd name="T19" fmla="*/ 2147483646 h 501"/>
              <a:gd name="T20" fmla="*/ 2147483646 w 515"/>
              <a:gd name="T21" fmla="*/ 2147483646 h 501"/>
              <a:gd name="T22" fmla="*/ 2147483646 w 515"/>
              <a:gd name="T23" fmla="*/ 0 h 5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15"/>
              <a:gd name="T37" fmla="*/ 0 h 501"/>
              <a:gd name="T38" fmla="*/ 515 w 515"/>
              <a:gd name="T39" fmla="*/ 501 h 50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15" h="501">
                <a:moveTo>
                  <a:pt x="0" y="305"/>
                </a:moveTo>
                <a:cubicBezTo>
                  <a:pt x="25" y="269"/>
                  <a:pt x="50" y="234"/>
                  <a:pt x="70" y="244"/>
                </a:cubicBezTo>
                <a:cubicBezTo>
                  <a:pt x="90" y="254"/>
                  <a:pt x="99" y="363"/>
                  <a:pt x="122" y="366"/>
                </a:cubicBezTo>
                <a:cubicBezTo>
                  <a:pt x="145" y="369"/>
                  <a:pt x="190" y="289"/>
                  <a:pt x="209" y="261"/>
                </a:cubicBezTo>
                <a:cubicBezTo>
                  <a:pt x="228" y="233"/>
                  <a:pt x="224" y="200"/>
                  <a:pt x="236" y="200"/>
                </a:cubicBezTo>
                <a:cubicBezTo>
                  <a:pt x="248" y="200"/>
                  <a:pt x="267" y="226"/>
                  <a:pt x="279" y="261"/>
                </a:cubicBezTo>
                <a:cubicBezTo>
                  <a:pt x="291" y="296"/>
                  <a:pt x="293" y="371"/>
                  <a:pt x="305" y="410"/>
                </a:cubicBezTo>
                <a:cubicBezTo>
                  <a:pt x="317" y="449"/>
                  <a:pt x="332" y="501"/>
                  <a:pt x="349" y="497"/>
                </a:cubicBezTo>
                <a:cubicBezTo>
                  <a:pt x="366" y="493"/>
                  <a:pt x="393" y="432"/>
                  <a:pt x="410" y="384"/>
                </a:cubicBezTo>
                <a:cubicBezTo>
                  <a:pt x="427" y="336"/>
                  <a:pt x="441" y="260"/>
                  <a:pt x="454" y="209"/>
                </a:cubicBezTo>
                <a:cubicBezTo>
                  <a:pt x="467" y="158"/>
                  <a:pt x="479" y="113"/>
                  <a:pt x="489" y="78"/>
                </a:cubicBezTo>
                <a:cubicBezTo>
                  <a:pt x="499" y="43"/>
                  <a:pt x="509" y="14"/>
                  <a:pt x="515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958" name="Text Box 14">
            <a:extLst>
              <a:ext uri="{FF2B5EF4-FFF2-40B4-BE49-F238E27FC236}">
                <a16:creationId xmlns:a16="http://schemas.microsoft.com/office/drawing/2014/main" id="{DFFEB235-14CA-344D-A6E4-3722ED62C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31975"/>
            <a:ext cx="597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 dirty="0"/>
              <a:t>☆</a:t>
            </a:r>
            <a:r>
              <a:rPr lang="ja-JP" altLang="en-US"/>
              <a:t>アイデア　信号の</a:t>
            </a:r>
            <a:r>
              <a:rPr lang="ja-JP" altLang="en-US">
                <a:solidFill>
                  <a:srgbClr val="C00000"/>
                </a:solidFill>
              </a:rPr>
              <a:t>圧縮</a:t>
            </a:r>
            <a:r>
              <a:rPr lang="ja-JP" altLang="en-US"/>
              <a:t>＋第２段階の結果</a:t>
            </a:r>
          </a:p>
        </p:txBody>
      </p:sp>
      <p:sp>
        <p:nvSpPr>
          <p:cNvPr id="12295" name="Text Box 15">
            <a:extLst>
              <a:ext uri="{FF2B5EF4-FFF2-40B4-BE49-F238E27FC236}">
                <a16:creationId xmlns:a16="http://schemas.microsoft.com/office/drawing/2014/main" id="{5DDE92C6-6E6E-6C4B-80C1-F430E08E7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874713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 i="1">
                <a:latin typeface="Times New Roman" panose="02020603050405020304" pitchFamily="18" charset="0"/>
              </a:rPr>
              <a:t>g</a:t>
            </a:r>
            <a:r>
              <a:rPr lang="en-US" altLang="ja-JP">
                <a:latin typeface="Times New Roman" panose="02020603050405020304" pitchFamily="18" charset="0"/>
              </a:rPr>
              <a:t>(</a:t>
            </a:r>
            <a:r>
              <a:rPr lang="en-US" altLang="ja-JP" i="1">
                <a:latin typeface="Times New Roman" panose="02020603050405020304" pitchFamily="18" charset="0"/>
              </a:rPr>
              <a:t>t</a:t>
            </a:r>
            <a:r>
              <a:rPr lang="en-US" altLang="ja-JP"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B717CF45-A8D1-684B-A2FD-7100E34AAFEA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3416300"/>
            <a:ext cx="1827213" cy="628650"/>
            <a:chOff x="269" y="1846"/>
            <a:chExt cx="1628" cy="501"/>
          </a:xfrm>
        </p:grpSpPr>
        <p:sp>
          <p:nvSpPr>
            <p:cNvPr id="12340" name="Line 16">
              <a:extLst>
                <a:ext uri="{FF2B5EF4-FFF2-40B4-BE49-F238E27FC236}">
                  <a16:creationId xmlns:a16="http://schemas.microsoft.com/office/drawing/2014/main" id="{2D259B55-DCF0-A34A-B41A-C59491BD2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" y="2156"/>
              <a:ext cx="1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41" name="Line 17">
              <a:extLst>
                <a:ext uri="{FF2B5EF4-FFF2-40B4-BE49-F238E27FC236}">
                  <a16:creationId xmlns:a16="http://schemas.microsoft.com/office/drawing/2014/main" id="{645ECA2E-3955-A54A-8D29-1C7BEC5C0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" y="1847"/>
              <a:ext cx="0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42" name="Freeform 18">
              <a:extLst>
                <a:ext uri="{FF2B5EF4-FFF2-40B4-BE49-F238E27FC236}">
                  <a16:creationId xmlns:a16="http://schemas.microsoft.com/office/drawing/2014/main" id="{4FC054D0-0AA7-B647-BC97-49209DF54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846"/>
              <a:ext cx="1163" cy="501"/>
            </a:xfrm>
            <a:custGeom>
              <a:avLst/>
              <a:gdLst>
                <a:gd name="T0" fmla="*/ 0 w 515"/>
                <a:gd name="T1" fmla="*/ 305 h 501"/>
                <a:gd name="T2" fmla="*/ 32012774 w 515"/>
                <a:gd name="T3" fmla="*/ 244 h 501"/>
                <a:gd name="T4" fmla="*/ 55881199 w 515"/>
                <a:gd name="T5" fmla="*/ 366 h 501"/>
                <a:gd name="T6" fmla="*/ 95619557 w 515"/>
                <a:gd name="T7" fmla="*/ 261 h 501"/>
                <a:gd name="T8" fmla="*/ 108007126 w 515"/>
                <a:gd name="T9" fmla="*/ 200 h 501"/>
                <a:gd name="T10" fmla="*/ 127635917 w 515"/>
                <a:gd name="T11" fmla="*/ 261 h 501"/>
                <a:gd name="T12" fmla="*/ 139576971 w 515"/>
                <a:gd name="T13" fmla="*/ 410 h 501"/>
                <a:gd name="T14" fmla="*/ 159680550 w 515"/>
                <a:gd name="T15" fmla="*/ 497 h 501"/>
                <a:gd name="T16" fmla="*/ 187567710 w 515"/>
                <a:gd name="T17" fmla="*/ 384 h 501"/>
                <a:gd name="T18" fmla="*/ 207669988 w 515"/>
                <a:gd name="T19" fmla="*/ 209 h 501"/>
                <a:gd name="T20" fmla="*/ 223638733 w 515"/>
                <a:gd name="T21" fmla="*/ 78 h 501"/>
                <a:gd name="T22" fmla="*/ 235549546 w 515"/>
                <a:gd name="T23" fmla="*/ 0 h 5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5"/>
                <a:gd name="T37" fmla="*/ 0 h 501"/>
                <a:gd name="T38" fmla="*/ 515 w 515"/>
                <a:gd name="T39" fmla="*/ 501 h 5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5" h="501">
                  <a:moveTo>
                    <a:pt x="0" y="305"/>
                  </a:moveTo>
                  <a:cubicBezTo>
                    <a:pt x="25" y="269"/>
                    <a:pt x="50" y="234"/>
                    <a:pt x="70" y="244"/>
                  </a:cubicBezTo>
                  <a:cubicBezTo>
                    <a:pt x="90" y="254"/>
                    <a:pt x="99" y="363"/>
                    <a:pt x="122" y="366"/>
                  </a:cubicBezTo>
                  <a:cubicBezTo>
                    <a:pt x="145" y="369"/>
                    <a:pt x="190" y="289"/>
                    <a:pt x="209" y="261"/>
                  </a:cubicBezTo>
                  <a:cubicBezTo>
                    <a:pt x="228" y="233"/>
                    <a:pt x="224" y="200"/>
                    <a:pt x="236" y="200"/>
                  </a:cubicBezTo>
                  <a:cubicBezTo>
                    <a:pt x="248" y="200"/>
                    <a:pt x="267" y="226"/>
                    <a:pt x="279" y="261"/>
                  </a:cubicBezTo>
                  <a:cubicBezTo>
                    <a:pt x="291" y="296"/>
                    <a:pt x="293" y="371"/>
                    <a:pt x="305" y="410"/>
                  </a:cubicBezTo>
                  <a:cubicBezTo>
                    <a:pt x="317" y="449"/>
                    <a:pt x="332" y="501"/>
                    <a:pt x="349" y="497"/>
                  </a:cubicBezTo>
                  <a:cubicBezTo>
                    <a:pt x="366" y="493"/>
                    <a:pt x="393" y="432"/>
                    <a:pt x="410" y="384"/>
                  </a:cubicBezTo>
                  <a:cubicBezTo>
                    <a:pt x="427" y="336"/>
                    <a:pt x="441" y="260"/>
                    <a:pt x="454" y="209"/>
                  </a:cubicBezTo>
                  <a:cubicBezTo>
                    <a:pt x="467" y="158"/>
                    <a:pt x="479" y="113"/>
                    <a:pt x="489" y="78"/>
                  </a:cubicBezTo>
                  <a:cubicBezTo>
                    <a:pt x="499" y="43"/>
                    <a:pt x="509" y="14"/>
                    <a:pt x="515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62">
            <a:extLst>
              <a:ext uri="{FF2B5EF4-FFF2-40B4-BE49-F238E27FC236}">
                <a16:creationId xmlns:a16="http://schemas.microsoft.com/office/drawing/2014/main" id="{47159302-FE54-AF45-A720-949500F38D5D}"/>
              </a:ext>
            </a:extLst>
          </p:cNvPr>
          <p:cNvGrpSpPr>
            <a:grpSpLocks/>
          </p:cNvGrpSpPr>
          <p:nvPr/>
        </p:nvGrpSpPr>
        <p:grpSpPr bwMode="auto">
          <a:xfrm>
            <a:off x="0" y="4473575"/>
            <a:ext cx="2317750" cy="1212850"/>
            <a:chOff x="0" y="2818"/>
            <a:chExt cx="1460" cy="764"/>
          </a:xfrm>
        </p:grpSpPr>
        <p:sp>
          <p:nvSpPr>
            <p:cNvPr id="12338" name="Text Box 19">
              <a:extLst>
                <a:ext uri="{FF2B5EF4-FFF2-40B4-BE49-F238E27FC236}">
                  <a16:creationId xmlns:a16="http://schemas.microsoft.com/office/drawing/2014/main" id="{F83B84C6-50BE-C341-9F69-BD370DA3F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818"/>
              <a:ext cx="1460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en-US" altLang="ja-JP" i="1" dirty="0">
                  <a:latin typeface="Times New Roman" panose="02020603050405020304" pitchFamily="18" charset="0"/>
                </a:rPr>
                <a:t>g</a:t>
              </a:r>
              <a:r>
                <a:rPr lang="en-US" altLang="ja-JP" dirty="0">
                  <a:latin typeface="Times New Roman" panose="02020603050405020304" pitchFamily="18" charset="0"/>
                </a:rPr>
                <a:t>(</a:t>
              </a:r>
              <a:r>
                <a:rPr lang="en-US" altLang="ja-JP" i="1" dirty="0">
                  <a:latin typeface="Times New Roman" panose="02020603050405020304" pitchFamily="18" charset="0"/>
                </a:rPr>
                <a:t>t</a:t>
              </a:r>
              <a:r>
                <a:rPr lang="en-US" altLang="ja-JP" dirty="0">
                  <a:latin typeface="Times New Roman" panose="02020603050405020304" pitchFamily="18" charset="0"/>
                </a:rPr>
                <a:t>)</a:t>
              </a:r>
            </a:p>
            <a:p>
              <a:pPr eaLnBrk="1" hangingPunct="1"/>
              <a:r>
                <a:rPr lang="ja-JP" altLang="en-US">
                  <a:latin typeface="Times New Roman" panose="02020603050405020304" pitchFamily="18" charset="0"/>
                </a:rPr>
                <a:t>　指数位</a:t>
              </a:r>
            </a:p>
            <a:p>
              <a:pPr eaLnBrk="1" hangingPunct="1"/>
              <a:r>
                <a:rPr lang="ja-JP" altLang="en-US">
                  <a:latin typeface="Times New Roman" panose="02020603050405020304" pitchFamily="18" charset="0"/>
                </a:rPr>
                <a:t>（　　　　　）</a:t>
              </a:r>
            </a:p>
          </p:txBody>
        </p:sp>
        <p:graphicFrame>
          <p:nvGraphicFramePr>
            <p:cNvPr id="12339" name="Object 21">
              <a:extLst>
                <a:ext uri="{FF2B5EF4-FFF2-40B4-BE49-F238E27FC236}">
                  <a16:creationId xmlns:a16="http://schemas.microsoft.com/office/drawing/2014/main" id="{17461316-5378-004E-B512-EB1D077854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4" y="3302"/>
            <a:ext cx="960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102800" imgH="10236200" progId="Equation.DSMT4">
                    <p:embed/>
                  </p:oleObj>
                </mc:Choice>
                <mc:Fallback>
                  <p:oleObj name="Equation" r:id="rId3" imgW="35102800" imgH="102362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" y="3302"/>
                          <a:ext cx="960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61">
            <a:extLst>
              <a:ext uri="{FF2B5EF4-FFF2-40B4-BE49-F238E27FC236}">
                <a16:creationId xmlns:a16="http://schemas.microsoft.com/office/drawing/2014/main" id="{040A282A-80DB-C345-B141-5C3049F008C0}"/>
              </a:ext>
            </a:extLst>
          </p:cNvPr>
          <p:cNvGrpSpPr>
            <a:grpSpLocks/>
          </p:cNvGrpSpPr>
          <p:nvPr/>
        </p:nvGrpSpPr>
        <p:grpSpPr bwMode="auto">
          <a:xfrm>
            <a:off x="1860550" y="3463925"/>
            <a:ext cx="1487488" cy="1225550"/>
            <a:chOff x="1208" y="2182"/>
            <a:chExt cx="937" cy="772"/>
          </a:xfrm>
        </p:grpSpPr>
        <p:graphicFrame>
          <p:nvGraphicFramePr>
            <p:cNvPr id="12333" name="Object 23">
              <a:extLst>
                <a:ext uri="{FF2B5EF4-FFF2-40B4-BE49-F238E27FC236}">
                  <a16:creationId xmlns:a16="http://schemas.microsoft.com/office/drawing/2014/main" id="{A49710E2-CB29-B543-AA3F-A2A04DCE59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79" y="2279"/>
            <a:ext cx="28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0236200" imgH="7899400" progId="Equation.DSMT4">
                    <p:embed/>
                  </p:oleObj>
                </mc:Choice>
                <mc:Fallback>
                  <p:oleObj name="Equation" r:id="rId5" imgW="10236200" imgH="78994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9" y="2279"/>
                          <a:ext cx="280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34" name="Text Box 24">
              <a:extLst>
                <a:ext uri="{FF2B5EF4-FFF2-40B4-BE49-F238E27FC236}">
                  <a16:creationId xmlns:a16="http://schemas.microsoft.com/office/drawing/2014/main" id="{D439924E-7AC8-0847-95C8-669940DCB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7" y="2666"/>
              <a:ext cx="5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en-US" altLang="ja-JP" i="1">
                  <a:latin typeface="Times New Roman" panose="02020603050405020304" pitchFamily="18" charset="0"/>
                </a:rPr>
                <a:t>a</a:t>
              </a:r>
              <a:r>
                <a:rPr lang="en-US" altLang="ja-JP">
                  <a:latin typeface="Times New Roman" panose="02020603050405020304" pitchFamily="18" charset="0"/>
                </a:rPr>
                <a:t>&gt;</a:t>
              </a:r>
              <a:r>
                <a:rPr lang="en-US" altLang="ja-JP"/>
                <a:t>α</a:t>
              </a:r>
            </a:p>
          </p:txBody>
        </p:sp>
        <p:sp>
          <p:nvSpPr>
            <p:cNvPr id="12335" name="Oval 25">
              <a:extLst>
                <a:ext uri="{FF2B5EF4-FFF2-40B4-BE49-F238E27FC236}">
                  <a16:creationId xmlns:a16="http://schemas.microsoft.com/office/drawing/2014/main" id="{3708224B-E24E-AF44-BDC5-D6C292D34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2182"/>
              <a:ext cx="506" cy="4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2336" name="AutoShape 26">
              <a:extLst>
                <a:ext uri="{FF2B5EF4-FFF2-40B4-BE49-F238E27FC236}">
                  <a16:creationId xmlns:a16="http://schemas.microsoft.com/office/drawing/2014/main" id="{B5C6FDD1-36D1-E94F-953D-622245EB1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2322"/>
              <a:ext cx="192" cy="192"/>
            </a:xfrm>
            <a:prstGeom prst="notched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2337" name="AutoShape 31">
              <a:extLst>
                <a:ext uri="{FF2B5EF4-FFF2-40B4-BE49-F238E27FC236}">
                  <a16:creationId xmlns:a16="http://schemas.microsoft.com/office/drawing/2014/main" id="{C1F2EFCD-6A91-EA45-AFA2-3C08EBB46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2313"/>
              <a:ext cx="192" cy="192"/>
            </a:xfrm>
            <a:prstGeom prst="notched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5" name="Group 66">
            <a:extLst>
              <a:ext uri="{FF2B5EF4-FFF2-40B4-BE49-F238E27FC236}">
                <a16:creationId xmlns:a16="http://schemas.microsoft.com/office/drawing/2014/main" id="{FF0A16B9-2419-4A43-83E5-F3F7C2FA623B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325813"/>
            <a:ext cx="1827213" cy="1079500"/>
            <a:chOff x="2259" y="2086"/>
            <a:chExt cx="1151" cy="680"/>
          </a:xfrm>
        </p:grpSpPr>
        <p:sp>
          <p:nvSpPr>
            <p:cNvPr id="12324" name="Line 33">
              <a:extLst>
                <a:ext uri="{FF2B5EF4-FFF2-40B4-BE49-F238E27FC236}">
                  <a16:creationId xmlns:a16="http://schemas.microsoft.com/office/drawing/2014/main" id="{5588A907-1981-D343-87AF-93EC6294E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9" y="2406"/>
              <a:ext cx="11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2325" name="Group 63">
              <a:extLst>
                <a:ext uri="{FF2B5EF4-FFF2-40B4-BE49-F238E27FC236}">
                  <a16:creationId xmlns:a16="http://schemas.microsoft.com/office/drawing/2014/main" id="{08158A60-D8AA-D245-8369-B4D606021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3" y="2086"/>
              <a:ext cx="970" cy="680"/>
              <a:chOff x="2383" y="2086"/>
              <a:chExt cx="970" cy="680"/>
            </a:xfrm>
          </p:grpSpPr>
          <p:sp>
            <p:nvSpPr>
              <p:cNvPr id="12326" name="Line 34">
                <a:extLst>
                  <a:ext uri="{FF2B5EF4-FFF2-40B4-BE49-F238E27FC236}">
                    <a16:creationId xmlns:a16="http://schemas.microsoft.com/office/drawing/2014/main" id="{5E1B70DC-DD02-6E42-A8B7-AE52D2A2E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0" y="216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27" name="Freeform 35">
                <a:extLst>
                  <a:ext uri="{FF2B5EF4-FFF2-40B4-BE49-F238E27FC236}">
                    <a16:creationId xmlns:a16="http://schemas.microsoft.com/office/drawing/2014/main" id="{721BC80C-68FF-2344-A374-9B5E4F7AB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161"/>
                <a:ext cx="823" cy="396"/>
              </a:xfrm>
              <a:custGeom>
                <a:avLst/>
                <a:gdLst>
                  <a:gd name="T0" fmla="*/ 0 w 515"/>
                  <a:gd name="T1" fmla="*/ 6 h 501"/>
                  <a:gd name="T2" fmla="*/ 126747 w 515"/>
                  <a:gd name="T3" fmla="*/ 6 h 501"/>
                  <a:gd name="T4" fmla="*/ 221184 w 515"/>
                  <a:gd name="T5" fmla="*/ 8 h 501"/>
                  <a:gd name="T6" fmla="*/ 378142 w 515"/>
                  <a:gd name="T7" fmla="*/ 6 h 501"/>
                  <a:gd name="T8" fmla="*/ 426312 w 515"/>
                  <a:gd name="T9" fmla="*/ 5 h 501"/>
                  <a:gd name="T10" fmla="*/ 504764 w 515"/>
                  <a:gd name="T11" fmla="*/ 6 h 501"/>
                  <a:gd name="T12" fmla="*/ 550911 w 515"/>
                  <a:gd name="T13" fmla="*/ 10 h 501"/>
                  <a:gd name="T14" fmla="*/ 631693 w 515"/>
                  <a:gd name="T15" fmla="*/ 11 h 501"/>
                  <a:gd name="T16" fmla="*/ 741795 w 515"/>
                  <a:gd name="T17" fmla="*/ 8 h 501"/>
                  <a:gd name="T18" fmla="*/ 821960 w 515"/>
                  <a:gd name="T19" fmla="*/ 5 h 501"/>
                  <a:gd name="T20" fmla="*/ 884123 w 515"/>
                  <a:gd name="T21" fmla="*/ 2 h 501"/>
                  <a:gd name="T22" fmla="*/ 931411 w 515"/>
                  <a:gd name="T23" fmla="*/ 0 h 5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5"/>
                  <a:gd name="T37" fmla="*/ 0 h 501"/>
                  <a:gd name="T38" fmla="*/ 515 w 515"/>
                  <a:gd name="T39" fmla="*/ 501 h 5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5" h="501">
                    <a:moveTo>
                      <a:pt x="0" y="305"/>
                    </a:moveTo>
                    <a:cubicBezTo>
                      <a:pt x="25" y="269"/>
                      <a:pt x="50" y="234"/>
                      <a:pt x="70" y="244"/>
                    </a:cubicBezTo>
                    <a:cubicBezTo>
                      <a:pt x="90" y="254"/>
                      <a:pt x="99" y="363"/>
                      <a:pt x="122" y="366"/>
                    </a:cubicBezTo>
                    <a:cubicBezTo>
                      <a:pt x="145" y="369"/>
                      <a:pt x="190" y="289"/>
                      <a:pt x="209" y="261"/>
                    </a:cubicBezTo>
                    <a:cubicBezTo>
                      <a:pt x="228" y="233"/>
                      <a:pt x="224" y="200"/>
                      <a:pt x="236" y="200"/>
                    </a:cubicBezTo>
                    <a:cubicBezTo>
                      <a:pt x="248" y="200"/>
                      <a:pt x="267" y="226"/>
                      <a:pt x="279" y="261"/>
                    </a:cubicBezTo>
                    <a:cubicBezTo>
                      <a:pt x="291" y="296"/>
                      <a:pt x="293" y="371"/>
                      <a:pt x="305" y="410"/>
                    </a:cubicBezTo>
                    <a:cubicBezTo>
                      <a:pt x="317" y="449"/>
                      <a:pt x="332" y="501"/>
                      <a:pt x="349" y="497"/>
                    </a:cubicBezTo>
                    <a:cubicBezTo>
                      <a:pt x="366" y="493"/>
                      <a:pt x="393" y="432"/>
                      <a:pt x="410" y="384"/>
                    </a:cubicBezTo>
                    <a:cubicBezTo>
                      <a:pt x="427" y="336"/>
                      <a:pt x="441" y="260"/>
                      <a:pt x="454" y="209"/>
                    </a:cubicBezTo>
                    <a:cubicBezTo>
                      <a:pt x="467" y="158"/>
                      <a:pt x="479" y="113"/>
                      <a:pt x="489" y="78"/>
                    </a:cubicBezTo>
                    <a:cubicBezTo>
                      <a:pt x="499" y="43"/>
                      <a:pt x="509" y="14"/>
                      <a:pt x="515" y="0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28" name="Freeform 37">
                <a:extLst>
                  <a:ext uri="{FF2B5EF4-FFF2-40B4-BE49-F238E27FC236}">
                    <a16:creationId xmlns:a16="http://schemas.microsoft.com/office/drawing/2014/main" id="{4132ED88-8D29-C44E-9BE6-082E74E90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086"/>
                <a:ext cx="890" cy="271"/>
              </a:xfrm>
              <a:custGeom>
                <a:avLst/>
                <a:gdLst>
                  <a:gd name="T0" fmla="*/ 0 w 890"/>
                  <a:gd name="T1" fmla="*/ 0 h 271"/>
                  <a:gd name="T2" fmla="*/ 192 w 890"/>
                  <a:gd name="T3" fmla="*/ 131 h 271"/>
                  <a:gd name="T4" fmla="*/ 428 w 890"/>
                  <a:gd name="T5" fmla="*/ 201 h 271"/>
                  <a:gd name="T6" fmla="*/ 663 w 890"/>
                  <a:gd name="T7" fmla="*/ 244 h 271"/>
                  <a:gd name="T8" fmla="*/ 890 w 890"/>
                  <a:gd name="T9" fmla="*/ 271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0"/>
                  <a:gd name="T16" fmla="*/ 0 h 271"/>
                  <a:gd name="T17" fmla="*/ 890 w 890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0" h="271">
                    <a:moveTo>
                      <a:pt x="0" y="0"/>
                    </a:moveTo>
                    <a:lnTo>
                      <a:pt x="192" y="131"/>
                    </a:lnTo>
                    <a:lnTo>
                      <a:pt x="428" y="201"/>
                    </a:lnTo>
                    <a:lnTo>
                      <a:pt x="663" y="244"/>
                    </a:lnTo>
                    <a:lnTo>
                      <a:pt x="890" y="27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29" name="Freeform 38">
                <a:extLst>
                  <a:ext uri="{FF2B5EF4-FFF2-40B4-BE49-F238E27FC236}">
                    <a16:creationId xmlns:a16="http://schemas.microsoft.com/office/drawing/2014/main" id="{6F5DEE7D-A965-B749-A93E-A2891984B0E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427" y="2452"/>
                <a:ext cx="890" cy="271"/>
              </a:xfrm>
              <a:custGeom>
                <a:avLst/>
                <a:gdLst>
                  <a:gd name="T0" fmla="*/ 0 w 890"/>
                  <a:gd name="T1" fmla="*/ 0 h 271"/>
                  <a:gd name="T2" fmla="*/ 192 w 890"/>
                  <a:gd name="T3" fmla="*/ 131 h 271"/>
                  <a:gd name="T4" fmla="*/ 428 w 890"/>
                  <a:gd name="T5" fmla="*/ 201 h 271"/>
                  <a:gd name="T6" fmla="*/ 663 w 890"/>
                  <a:gd name="T7" fmla="*/ 244 h 271"/>
                  <a:gd name="T8" fmla="*/ 890 w 890"/>
                  <a:gd name="T9" fmla="*/ 271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0"/>
                  <a:gd name="T16" fmla="*/ 0 h 271"/>
                  <a:gd name="T17" fmla="*/ 890 w 890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0" h="271">
                    <a:moveTo>
                      <a:pt x="0" y="0"/>
                    </a:moveTo>
                    <a:lnTo>
                      <a:pt x="192" y="131"/>
                    </a:lnTo>
                    <a:lnTo>
                      <a:pt x="428" y="201"/>
                    </a:lnTo>
                    <a:lnTo>
                      <a:pt x="663" y="244"/>
                    </a:lnTo>
                    <a:lnTo>
                      <a:pt x="890" y="27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30" name="Freeform 39">
                <a:extLst>
                  <a:ext uri="{FF2B5EF4-FFF2-40B4-BE49-F238E27FC236}">
                    <a16:creationId xmlns:a16="http://schemas.microsoft.com/office/drawing/2014/main" id="{7D611D15-2A7C-134A-A40C-37ECA31DA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339"/>
                <a:ext cx="960" cy="131"/>
              </a:xfrm>
              <a:custGeom>
                <a:avLst/>
                <a:gdLst>
                  <a:gd name="T0" fmla="*/ 0 w 960"/>
                  <a:gd name="T1" fmla="*/ 44 h 131"/>
                  <a:gd name="T2" fmla="*/ 43 w 960"/>
                  <a:gd name="T3" fmla="*/ 9 h 131"/>
                  <a:gd name="T4" fmla="*/ 104 w 960"/>
                  <a:gd name="T5" fmla="*/ 61 h 131"/>
                  <a:gd name="T6" fmla="*/ 157 w 960"/>
                  <a:gd name="T7" fmla="*/ 96 h 131"/>
                  <a:gd name="T8" fmla="*/ 314 w 960"/>
                  <a:gd name="T9" fmla="*/ 26 h 131"/>
                  <a:gd name="T10" fmla="*/ 392 w 960"/>
                  <a:gd name="T11" fmla="*/ 0 h 131"/>
                  <a:gd name="T12" fmla="*/ 462 w 960"/>
                  <a:gd name="T13" fmla="*/ 96 h 131"/>
                  <a:gd name="T14" fmla="*/ 584 w 960"/>
                  <a:gd name="T15" fmla="*/ 131 h 131"/>
                  <a:gd name="T16" fmla="*/ 663 w 960"/>
                  <a:gd name="T17" fmla="*/ 61 h 131"/>
                  <a:gd name="T18" fmla="*/ 759 w 960"/>
                  <a:gd name="T19" fmla="*/ 18 h 131"/>
                  <a:gd name="T20" fmla="*/ 855 w 960"/>
                  <a:gd name="T21" fmla="*/ 79 h 131"/>
                  <a:gd name="T22" fmla="*/ 960 w 960"/>
                  <a:gd name="T23" fmla="*/ 79 h 1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60"/>
                  <a:gd name="T37" fmla="*/ 0 h 131"/>
                  <a:gd name="T38" fmla="*/ 960 w 960"/>
                  <a:gd name="T39" fmla="*/ 131 h 1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60" h="131">
                    <a:moveTo>
                      <a:pt x="0" y="44"/>
                    </a:moveTo>
                    <a:lnTo>
                      <a:pt x="43" y="9"/>
                    </a:lnTo>
                    <a:lnTo>
                      <a:pt x="104" y="61"/>
                    </a:lnTo>
                    <a:lnTo>
                      <a:pt x="157" y="96"/>
                    </a:lnTo>
                    <a:lnTo>
                      <a:pt x="314" y="26"/>
                    </a:lnTo>
                    <a:lnTo>
                      <a:pt x="392" y="0"/>
                    </a:lnTo>
                    <a:lnTo>
                      <a:pt x="462" y="96"/>
                    </a:lnTo>
                    <a:lnTo>
                      <a:pt x="584" y="131"/>
                    </a:lnTo>
                    <a:lnTo>
                      <a:pt x="663" y="61"/>
                    </a:lnTo>
                    <a:cubicBezTo>
                      <a:pt x="711" y="2"/>
                      <a:pt x="680" y="18"/>
                      <a:pt x="759" y="18"/>
                    </a:cubicBezTo>
                    <a:lnTo>
                      <a:pt x="855" y="79"/>
                    </a:lnTo>
                    <a:lnTo>
                      <a:pt x="960" y="79"/>
                    </a:lnTo>
                  </a:path>
                </a:pathLst>
              </a:cu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31" name="Line 40">
                <a:extLst>
                  <a:ext uri="{FF2B5EF4-FFF2-40B4-BE49-F238E27FC236}">
                    <a16:creationId xmlns:a16="http://schemas.microsoft.com/office/drawing/2014/main" id="{4389AFB1-6035-1648-BDDA-458D12151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2" y="2103"/>
                <a:ext cx="0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32" name="Line 41">
                <a:extLst>
                  <a:ext uri="{FF2B5EF4-FFF2-40B4-BE49-F238E27FC236}">
                    <a16:creationId xmlns:a16="http://schemas.microsoft.com/office/drawing/2014/main" id="{742CA8EB-353A-9E43-B853-BDFF8F26B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3" y="2618"/>
                <a:ext cx="0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7" name="Group 65">
            <a:extLst>
              <a:ext uri="{FF2B5EF4-FFF2-40B4-BE49-F238E27FC236}">
                <a16:creationId xmlns:a16="http://schemas.microsoft.com/office/drawing/2014/main" id="{1B164A2B-23FC-2D4D-BB86-8BF314FC2E09}"/>
              </a:ext>
            </a:extLst>
          </p:cNvPr>
          <p:cNvGrpSpPr>
            <a:grpSpLocks/>
          </p:cNvGrpSpPr>
          <p:nvPr/>
        </p:nvGrpSpPr>
        <p:grpSpPr bwMode="auto">
          <a:xfrm>
            <a:off x="3290888" y="4383088"/>
            <a:ext cx="2025650" cy="1322387"/>
            <a:chOff x="2163" y="2761"/>
            <a:chExt cx="1276" cy="833"/>
          </a:xfrm>
        </p:grpSpPr>
        <p:graphicFrame>
          <p:nvGraphicFramePr>
            <p:cNvPr id="12321" name="Object 42">
              <a:extLst>
                <a:ext uri="{FF2B5EF4-FFF2-40B4-BE49-F238E27FC236}">
                  <a16:creationId xmlns:a16="http://schemas.microsoft.com/office/drawing/2014/main" id="{4A0AED7B-81FB-8C48-8DF4-9BFF2EBC02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63" y="2761"/>
            <a:ext cx="117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3002200" imgH="9652000" progId="Equation.DSMT4">
                    <p:embed/>
                  </p:oleObj>
                </mc:Choice>
                <mc:Fallback>
                  <p:oleObj name="Equation" r:id="rId7" imgW="43002200" imgH="9652000" progId="Equation.DSMT4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3" y="2761"/>
                          <a:ext cx="1176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22" name="Object 43">
              <a:extLst>
                <a:ext uri="{FF2B5EF4-FFF2-40B4-BE49-F238E27FC236}">
                  <a16:creationId xmlns:a16="http://schemas.microsoft.com/office/drawing/2014/main" id="{73911816-80BC-D445-9796-278DE8A7A3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35" y="3290"/>
            <a:ext cx="1104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0373300" imgH="11112500" progId="Equation.DSMT4">
                    <p:embed/>
                  </p:oleObj>
                </mc:Choice>
                <mc:Fallback>
                  <p:oleObj name="Equation" r:id="rId9" imgW="40373300" imgH="1111250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5" y="3290"/>
                          <a:ext cx="1104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3" name="Text Box 44">
              <a:extLst>
                <a:ext uri="{FF2B5EF4-FFF2-40B4-BE49-F238E27FC236}">
                  <a16:creationId xmlns:a16="http://schemas.microsoft.com/office/drawing/2014/main" id="{572AB198-4CF9-E343-ACD1-E3E8004C5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6" y="3011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収束</a:t>
              </a:r>
            </a:p>
          </p:txBody>
        </p:sp>
      </p:grpSp>
      <p:grpSp>
        <p:nvGrpSpPr>
          <p:cNvPr id="8" name="Group 64">
            <a:extLst>
              <a:ext uri="{FF2B5EF4-FFF2-40B4-BE49-F238E27FC236}">
                <a16:creationId xmlns:a16="http://schemas.microsoft.com/office/drawing/2014/main" id="{81154D9F-4B26-E04C-BA95-D0819B05E663}"/>
              </a:ext>
            </a:extLst>
          </p:cNvPr>
          <p:cNvGrpSpPr>
            <a:grpSpLocks/>
          </p:cNvGrpSpPr>
          <p:nvPr/>
        </p:nvGrpSpPr>
        <p:grpSpPr bwMode="auto">
          <a:xfrm>
            <a:off x="5510213" y="3492500"/>
            <a:ext cx="2776537" cy="636588"/>
            <a:chOff x="3471" y="2200"/>
            <a:chExt cx="1749" cy="401"/>
          </a:xfrm>
        </p:grpSpPr>
        <p:grpSp>
          <p:nvGrpSpPr>
            <p:cNvPr id="12315" name="Group 47">
              <a:extLst>
                <a:ext uri="{FF2B5EF4-FFF2-40B4-BE49-F238E27FC236}">
                  <a16:creationId xmlns:a16="http://schemas.microsoft.com/office/drawing/2014/main" id="{6F5ADB63-2048-DB48-9564-B1B16F2FA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5" y="2200"/>
              <a:ext cx="582" cy="401"/>
              <a:chOff x="4087" y="1842"/>
              <a:chExt cx="582" cy="401"/>
            </a:xfrm>
          </p:grpSpPr>
          <p:sp>
            <p:nvSpPr>
              <p:cNvPr id="12319" name="Text Box 45">
                <a:extLst>
                  <a:ext uri="{FF2B5EF4-FFF2-40B4-BE49-F238E27FC236}">
                    <a16:creationId xmlns:a16="http://schemas.microsoft.com/office/drawing/2014/main" id="{CAB6F9B4-F0DD-0348-9E27-4544282B2E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7" y="1881"/>
                <a:ext cx="5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 sz="1400"/>
                  <a:t>フーリエ</a:t>
                </a:r>
              </a:p>
              <a:p>
                <a:pPr eaLnBrk="1" hangingPunct="1"/>
                <a:r>
                  <a:rPr lang="ja-JP" altLang="en-US" sz="1400"/>
                  <a:t>　変換</a:t>
                </a:r>
              </a:p>
            </p:txBody>
          </p:sp>
          <p:sp>
            <p:nvSpPr>
              <p:cNvPr id="12320" name="Rectangle 46">
                <a:extLst>
                  <a:ext uri="{FF2B5EF4-FFF2-40B4-BE49-F238E27FC236}">
                    <a16:creationId xmlns:a16="http://schemas.microsoft.com/office/drawing/2014/main" id="{23627470-C588-2446-8732-837200BFA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3" y="1842"/>
                <a:ext cx="576" cy="4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sp>
          <p:nvSpPr>
            <p:cNvPr id="12316" name="AutoShape 48">
              <a:extLst>
                <a:ext uri="{FF2B5EF4-FFF2-40B4-BE49-F238E27FC236}">
                  <a16:creationId xmlns:a16="http://schemas.microsoft.com/office/drawing/2014/main" id="{B49DCA9B-E4D9-FD40-A44D-1583087E1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2295"/>
              <a:ext cx="192" cy="192"/>
            </a:xfrm>
            <a:prstGeom prst="notched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2317" name="AutoShape 49">
              <a:extLst>
                <a:ext uri="{FF2B5EF4-FFF2-40B4-BE49-F238E27FC236}">
                  <a16:creationId xmlns:a16="http://schemas.microsoft.com/office/drawing/2014/main" id="{92AAA812-D980-1545-8C1B-87FD6E230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" y="2286"/>
              <a:ext cx="192" cy="192"/>
            </a:xfrm>
            <a:prstGeom prst="notched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graphicFrame>
          <p:nvGraphicFramePr>
            <p:cNvPr id="12318" name="Object 50">
              <a:extLst>
                <a:ext uri="{FF2B5EF4-FFF2-40B4-BE49-F238E27FC236}">
                  <a16:creationId xmlns:a16="http://schemas.microsoft.com/office/drawing/2014/main" id="{80814425-4E95-EB49-BB22-3A1DA66622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28" y="2267"/>
            <a:ext cx="59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1653500" imgH="8775700" progId="Equation.DSMT4">
                    <p:embed/>
                  </p:oleObj>
                </mc:Choice>
                <mc:Fallback>
                  <p:oleObj name="Equation" r:id="rId11" imgW="21653500" imgH="8775700" progId="Equation.DSMT4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8" y="2267"/>
                          <a:ext cx="59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996" name="Object 52">
            <a:extLst>
              <a:ext uri="{FF2B5EF4-FFF2-40B4-BE49-F238E27FC236}">
                <a16:creationId xmlns:a16="http://schemas.microsoft.com/office/drawing/2014/main" id="{C68CD116-A866-174F-9932-A038525587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6600" y="4213225"/>
          <a:ext cx="3009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9342000" imgH="13754100" progId="Equation.DSMT4">
                  <p:embed/>
                </p:oleObj>
              </mc:Choice>
              <mc:Fallback>
                <p:oleObj name="Equation" r:id="rId13" imgW="69342000" imgH="137541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4213225"/>
                        <a:ext cx="3009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7" name="Object 53">
            <a:extLst>
              <a:ext uri="{FF2B5EF4-FFF2-40B4-BE49-F238E27FC236}">
                <a16:creationId xmlns:a16="http://schemas.microsoft.com/office/drawing/2014/main" id="{7286C433-601C-C147-AA15-1774DA4770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1600" y="4781550"/>
          <a:ext cx="2349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4127400" imgH="13754100" progId="Equation.DSMT4">
                  <p:embed/>
                </p:oleObj>
              </mc:Choice>
              <mc:Fallback>
                <p:oleObj name="Equation" r:id="rId15" imgW="54127400" imgH="137541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4781550"/>
                        <a:ext cx="2349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8" name="Object 54">
            <a:extLst>
              <a:ext uri="{FF2B5EF4-FFF2-40B4-BE49-F238E27FC236}">
                <a16:creationId xmlns:a16="http://schemas.microsoft.com/office/drawing/2014/main" id="{879E4255-6358-ED40-91CA-99A7F93FAD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7150" y="5389563"/>
          <a:ext cx="2298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2959000" imgH="13754100" progId="Equation.DSMT4">
                  <p:embed/>
                </p:oleObj>
              </mc:Choice>
              <mc:Fallback>
                <p:oleObj name="Equation" r:id="rId17" imgW="52959000" imgH="137541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5389563"/>
                        <a:ext cx="22987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9" name="Object 55">
            <a:extLst>
              <a:ext uri="{FF2B5EF4-FFF2-40B4-BE49-F238E27FC236}">
                <a16:creationId xmlns:a16="http://schemas.microsoft.com/office/drawing/2014/main" id="{DCF4BBAB-4639-D940-BA53-FBCA006E42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2550" y="5984875"/>
          <a:ext cx="1803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1541700" imgH="13754100" progId="Equation.DSMT4">
                  <p:embed/>
                </p:oleObj>
              </mc:Choice>
              <mc:Fallback>
                <p:oleObj name="Equation" r:id="rId19" imgW="41541700" imgH="137541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5984875"/>
                        <a:ext cx="1803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68">
            <a:extLst>
              <a:ext uri="{FF2B5EF4-FFF2-40B4-BE49-F238E27FC236}">
                <a16:creationId xmlns:a16="http://schemas.microsoft.com/office/drawing/2014/main" id="{303CFBAF-5298-6A4B-B168-952EC8FF38D7}"/>
              </a:ext>
            </a:extLst>
          </p:cNvPr>
          <p:cNvGrpSpPr>
            <a:grpSpLocks/>
          </p:cNvGrpSpPr>
          <p:nvPr/>
        </p:nvGrpSpPr>
        <p:grpSpPr bwMode="auto">
          <a:xfrm>
            <a:off x="3546475" y="2819400"/>
            <a:ext cx="4808538" cy="603250"/>
            <a:chOff x="2234" y="1776"/>
            <a:chExt cx="3029" cy="380"/>
          </a:xfrm>
        </p:grpSpPr>
        <p:sp>
          <p:nvSpPr>
            <p:cNvPr id="12313" name="Freeform 56">
              <a:extLst>
                <a:ext uri="{FF2B5EF4-FFF2-40B4-BE49-F238E27FC236}">
                  <a16:creationId xmlns:a16="http://schemas.microsoft.com/office/drawing/2014/main" id="{4E1C7710-F689-874D-9441-040FAD0DB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972"/>
              <a:ext cx="3029" cy="184"/>
            </a:xfrm>
            <a:custGeom>
              <a:avLst/>
              <a:gdLst>
                <a:gd name="T0" fmla="*/ 0 w 3029"/>
                <a:gd name="T1" fmla="*/ 114 h 184"/>
                <a:gd name="T2" fmla="*/ 0 w 3029"/>
                <a:gd name="T3" fmla="*/ 0 h 184"/>
                <a:gd name="T4" fmla="*/ 3029 w 3029"/>
                <a:gd name="T5" fmla="*/ 0 h 184"/>
                <a:gd name="T6" fmla="*/ 3029 w 3029"/>
                <a:gd name="T7" fmla="*/ 184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29"/>
                <a:gd name="T13" fmla="*/ 0 h 184"/>
                <a:gd name="T14" fmla="*/ 3029 w 3029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29" h="184">
                  <a:moveTo>
                    <a:pt x="0" y="114"/>
                  </a:moveTo>
                  <a:lnTo>
                    <a:pt x="0" y="0"/>
                  </a:lnTo>
                  <a:lnTo>
                    <a:pt x="3029" y="0"/>
                  </a:lnTo>
                  <a:lnTo>
                    <a:pt x="3029" y="1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4" name="Text Box 57">
              <a:extLst>
                <a:ext uri="{FF2B5EF4-FFF2-40B4-BE49-F238E27FC236}">
                  <a16:creationId xmlns:a16="http://schemas.microsoft.com/office/drawing/2014/main" id="{7D640165-96EE-824F-AA26-3FEBE5BE1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" y="1776"/>
              <a:ext cx="8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1600"/>
                <a:t>フーリエ変換</a:t>
              </a:r>
            </a:p>
          </p:txBody>
        </p:sp>
      </p:grpSp>
      <p:grpSp>
        <p:nvGrpSpPr>
          <p:cNvPr id="11" name="Group 70">
            <a:extLst>
              <a:ext uri="{FF2B5EF4-FFF2-40B4-BE49-F238E27FC236}">
                <a16:creationId xmlns:a16="http://schemas.microsoft.com/office/drawing/2014/main" id="{E1540E3D-C225-A04E-B8F4-60797D289195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473325"/>
            <a:ext cx="6427788" cy="3995738"/>
            <a:chOff x="1292" y="1558"/>
            <a:chExt cx="4049" cy="2517"/>
          </a:xfrm>
        </p:grpSpPr>
        <p:grpSp>
          <p:nvGrpSpPr>
            <p:cNvPr id="12309" name="Group 67">
              <a:extLst>
                <a:ext uri="{FF2B5EF4-FFF2-40B4-BE49-F238E27FC236}">
                  <a16:creationId xmlns:a16="http://schemas.microsoft.com/office/drawing/2014/main" id="{F570DA09-450A-CA47-934C-612BB3D74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1558"/>
              <a:ext cx="4049" cy="579"/>
              <a:chOff x="1292" y="1558"/>
              <a:chExt cx="4049" cy="579"/>
            </a:xfrm>
          </p:grpSpPr>
          <p:sp>
            <p:nvSpPr>
              <p:cNvPr id="12311" name="Freeform 59">
                <a:extLst>
                  <a:ext uri="{FF2B5EF4-FFF2-40B4-BE49-F238E27FC236}">
                    <a16:creationId xmlns:a16="http://schemas.microsoft.com/office/drawing/2014/main" id="{CCF2C9DA-ECC7-7649-A1D4-986FBD4D0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1797"/>
                <a:ext cx="4049" cy="340"/>
              </a:xfrm>
              <a:custGeom>
                <a:avLst/>
                <a:gdLst>
                  <a:gd name="T0" fmla="*/ 0 w 4049"/>
                  <a:gd name="T1" fmla="*/ 305 h 340"/>
                  <a:gd name="T2" fmla="*/ 0 w 4049"/>
                  <a:gd name="T3" fmla="*/ 0 h 340"/>
                  <a:gd name="T4" fmla="*/ 4049 w 4049"/>
                  <a:gd name="T5" fmla="*/ 0 h 340"/>
                  <a:gd name="T6" fmla="*/ 4049 w 4049"/>
                  <a:gd name="T7" fmla="*/ 340 h 3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49"/>
                  <a:gd name="T13" fmla="*/ 0 h 340"/>
                  <a:gd name="T14" fmla="*/ 4049 w 4049"/>
                  <a:gd name="T15" fmla="*/ 340 h 3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49" h="340">
                    <a:moveTo>
                      <a:pt x="0" y="305"/>
                    </a:moveTo>
                    <a:lnTo>
                      <a:pt x="0" y="0"/>
                    </a:lnTo>
                    <a:lnTo>
                      <a:pt x="4049" y="0"/>
                    </a:lnTo>
                    <a:lnTo>
                      <a:pt x="4049" y="3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12" name="Text Box 60">
                <a:extLst>
                  <a:ext uri="{FF2B5EF4-FFF2-40B4-BE49-F238E27FC236}">
                    <a16:creationId xmlns:a16="http://schemas.microsoft.com/office/drawing/2014/main" id="{0E5D32B0-B70D-4F44-9393-04089DDB3A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5" y="1558"/>
                <a:ext cx="9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 sz="1800"/>
                  <a:t>ラプラス変換</a:t>
                </a:r>
              </a:p>
            </p:txBody>
          </p:sp>
        </p:grpSp>
        <p:graphicFrame>
          <p:nvGraphicFramePr>
            <p:cNvPr id="12310" name="Object 69">
              <a:extLst>
                <a:ext uri="{FF2B5EF4-FFF2-40B4-BE49-F238E27FC236}">
                  <a16:creationId xmlns:a16="http://schemas.microsoft.com/office/drawing/2014/main" id="{09F633A9-7CBF-1547-98F8-717F64DC17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22" y="3859"/>
            <a:ext cx="38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4046200" imgH="7899400" progId="Equation.DSMT4">
                    <p:embed/>
                  </p:oleObj>
                </mc:Choice>
                <mc:Fallback>
                  <p:oleObj name="Equation" r:id="rId21" imgW="14046200" imgH="7899400" progId="Equation.DSMT4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2" y="3859"/>
                          <a:ext cx="38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015" name="Rectangle 71">
            <a:extLst>
              <a:ext uri="{FF2B5EF4-FFF2-40B4-BE49-F238E27FC236}">
                <a16:creationId xmlns:a16="http://schemas.microsoft.com/office/drawing/2014/main" id="{309DF433-84C3-BB44-B47D-8A2D15821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5984875"/>
            <a:ext cx="2868613" cy="609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7" name="Text Box 4">
            <a:extLst>
              <a:ext uri="{FF2B5EF4-FFF2-40B4-BE49-F238E27FC236}">
                <a16:creationId xmlns:a16="http://schemas.microsoft.com/office/drawing/2014/main" id="{33885B75-D242-C44A-BC8B-C4AD8FDE4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309563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　アイデアの素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8" grpId="0"/>
      <p:bldP spid="830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795B3F0-FBBA-3F41-9BF8-5F0AF4FFB36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64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4" name="Text Box 5">
            <a:extLst>
              <a:ext uri="{FF2B5EF4-FFF2-40B4-BE49-F238E27FC236}">
                <a16:creationId xmlns:a16="http://schemas.microsoft.com/office/drawing/2014/main" id="{E54892A9-C95C-B044-9FC6-1E5F1C239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962025"/>
            <a:ext cx="414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u="sng">
                <a:solidFill>
                  <a:srgbClr val="008000"/>
                </a:solidFill>
              </a:rPr>
              <a:t>第３段階：非周期関数＋発散</a:t>
            </a:r>
          </a:p>
        </p:txBody>
      </p:sp>
      <p:sp>
        <p:nvSpPr>
          <p:cNvPr id="13315" name="Line 6">
            <a:extLst>
              <a:ext uri="{FF2B5EF4-FFF2-40B4-BE49-F238E27FC236}">
                <a16:creationId xmlns:a16="http://schemas.microsoft.com/office/drawing/2014/main" id="{92CC7381-B3A7-544B-81DB-97DB6A5BB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250" y="1470025"/>
            <a:ext cx="258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6" name="Line 7">
            <a:extLst>
              <a:ext uri="{FF2B5EF4-FFF2-40B4-BE49-F238E27FC236}">
                <a16:creationId xmlns:a16="http://schemas.microsoft.com/office/drawing/2014/main" id="{27EA6FBA-8293-9149-9787-F24538B976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0938" y="979488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7" name="Freeform 8">
            <a:extLst>
              <a:ext uri="{FF2B5EF4-FFF2-40B4-BE49-F238E27FC236}">
                <a16:creationId xmlns:a16="http://schemas.microsoft.com/office/drawing/2014/main" id="{25F8D07A-E6FD-5440-A009-77069A7F46CC}"/>
              </a:ext>
            </a:extLst>
          </p:cNvPr>
          <p:cNvSpPr>
            <a:spLocks/>
          </p:cNvSpPr>
          <p:nvPr/>
        </p:nvSpPr>
        <p:spPr bwMode="auto">
          <a:xfrm>
            <a:off x="4946650" y="977900"/>
            <a:ext cx="1846263" cy="795338"/>
          </a:xfrm>
          <a:custGeom>
            <a:avLst/>
            <a:gdLst>
              <a:gd name="T0" fmla="*/ 0 w 515"/>
              <a:gd name="T1" fmla="*/ 2147483646 h 501"/>
              <a:gd name="T2" fmla="*/ 2147483646 w 515"/>
              <a:gd name="T3" fmla="*/ 2147483646 h 501"/>
              <a:gd name="T4" fmla="*/ 2147483646 w 515"/>
              <a:gd name="T5" fmla="*/ 2147483646 h 501"/>
              <a:gd name="T6" fmla="*/ 2147483646 w 515"/>
              <a:gd name="T7" fmla="*/ 2147483646 h 501"/>
              <a:gd name="T8" fmla="*/ 2147483646 w 515"/>
              <a:gd name="T9" fmla="*/ 2147483646 h 501"/>
              <a:gd name="T10" fmla="*/ 2147483646 w 515"/>
              <a:gd name="T11" fmla="*/ 2147483646 h 501"/>
              <a:gd name="T12" fmla="*/ 2147483646 w 515"/>
              <a:gd name="T13" fmla="*/ 2147483646 h 501"/>
              <a:gd name="T14" fmla="*/ 2147483646 w 515"/>
              <a:gd name="T15" fmla="*/ 2147483646 h 501"/>
              <a:gd name="T16" fmla="*/ 2147483646 w 515"/>
              <a:gd name="T17" fmla="*/ 2147483646 h 501"/>
              <a:gd name="T18" fmla="*/ 2147483646 w 515"/>
              <a:gd name="T19" fmla="*/ 2147483646 h 501"/>
              <a:gd name="T20" fmla="*/ 2147483646 w 515"/>
              <a:gd name="T21" fmla="*/ 2147483646 h 501"/>
              <a:gd name="T22" fmla="*/ 2147483646 w 515"/>
              <a:gd name="T23" fmla="*/ 0 h 5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15"/>
              <a:gd name="T37" fmla="*/ 0 h 501"/>
              <a:gd name="T38" fmla="*/ 515 w 515"/>
              <a:gd name="T39" fmla="*/ 501 h 50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15" h="501">
                <a:moveTo>
                  <a:pt x="0" y="305"/>
                </a:moveTo>
                <a:cubicBezTo>
                  <a:pt x="25" y="269"/>
                  <a:pt x="50" y="234"/>
                  <a:pt x="70" y="244"/>
                </a:cubicBezTo>
                <a:cubicBezTo>
                  <a:pt x="90" y="254"/>
                  <a:pt x="99" y="363"/>
                  <a:pt x="122" y="366"/>
                </a:cubicBezTo>
                <a:cubicBezTo>
                  <a:pt x="145" y="369"/>
                  <a:pt x="190" y="289"/>
                  <a:pt x="209" y="261"/>
                </a:cubicBezTo>
                <a:cubicBezTo>
                  <a:pt x="228" y="233"/>
                  <a:pt x="224" y="200"/>
                  <a:pt x="236" y="200"/>
                </a:cubicBezTo>
                <a:cubicBezTo>
                  <a:pt x="248" y="200"/>
                  <a:pt x="267" y="226"/>
                  <a:pt x="279" y="261"/>
                </a:cubicBezTo>
                <a:cubicBezTo>
                  <a:pt x="291" y="296"/>
                  <a:pt x="293" y="371"/>
                  <a:pt x="305" y="410"/>
                </a:cubicBezTo>
                <a:cubicBezTo>
                  <a:pt x="317" y="449"/>
                  <a:pt x="332" y="501"/>
                  <a:pt x="349" y="497"/>
                </a:cubicBezTo>
                <a:cubicBezTo>
                  <a:pt x="366" y="493"/>
                  <a:pt x="393" y="432"/>
                  <a:pt x="410" y="384"/>
                </a:cubicBezTo>
                <a:cubicBezTo>
                  <a:pt x="427" y="336"/>
                  <a:pt x="441" y="260"/>
                  <a:pt x="454" y="209"/>
                </a:cubicBezTo>
                <a:cubicBezTo>
                  <a:pt x="467" y="158"/>
                  <a:pt x="479" y="113"/>
                  <a:pt x="489" y="78"/>
                </a:cubicBezTo>
                <a:cubicBezTo>
                  <a:pt x="499" y="43"/>
                  <a:pt x="509" y="14"/>
                  <a:pt x="515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3977" name="Text Box 9">
            <a:extLst>
              <a:ext uri="{FF2B5EF4-FFF2-40B4-BE49-F238E27FC236}">
                <a16:creationId xmlns:a16="http://schemas.microsoft.com/office/drawing/2014/main" id="{E22D9879-CA4A-C545-A48C-E24A1FDB5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31975"/>
            <a:ext cx="597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/>
              <a:t>☆</a:t>
            </a:r>
            <a:r>
              <a:rPr lang="ja-JP" altLang="en-US"/>
              <a:t>アイデア　信号の圧縮＋第２段階の結果</a:t>
            </a:r>
          </a:p>
        </p:txBody>
      </p:sp>
      <p:sp>
        <p:nvSpPr>
          <p:cNvPr id="13319" name="Text Box 10">
            <a:extLst>
              <a:ext uri="{FF2B5EF4-FFF2-40B4-BE49-F238E27FC236}">
                <a16:creationId xmlns:a16="http://schemas.microsoft.com/office/drawing/2014/main" id="{47035D8C-C650-7C40-BA83-27F03ADE1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874713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 i="1">
                <a:latin typeface="Times New Roman" panose="02020603050405020304" pitchFamily="18" charset="0"/>
              </a:rPr>
              <a:t>g</a:t>
            </a:r>
            <a:r>
              <a:rPr lang="en-US" altLang="ja-JP">
                <a:latin typeface="Times New Roman" panose="02020603050405020304" pitchFamily="18" charset="0"/>
              </a:rPr>
              <a:t>(</a:t>
            </a:r>
            <a:r>
              <a:rPr lang="en-US" altLang="ja-JP" i="1">
                <a:latin typeface="Times New Roman" panose="02020603050405020304" pitchFamily="18" charset="0"/>
              </a:rPr>
              <a:t>t</a:t>
            </a:r>
            <a:r>
              <a:rPr lang="en-US" altLang="ja-JP"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4E1CE23C-A7F8-914B-A1DF-BEB463E21879}"/>
              </a:ext>
            </a:extLst>
          </p:cNvPr>
          <p:cNvGrpSpPr>
            <a:grpSpLocks/>
          </p:cNvGrpSpPr>
          <p:nvPr/>
        </p:nvGrpSpPr>
        <p:grpSpPr bwMode="auto">
          <a:xfrm>
            <a:off x="1400175" y="2520950"/>
            <a:ext cx="5264150" cy="706438"/>
            <a:chOff x="847" y="1772"/>
            <a:chExt cx="3316" cy="445"/>
          </a:xfrm>
        </p:grpSpPr>
        <p:sp>
          <p:nvSpPr>
            <p:cNvPr id="13330" name="Rectangle 18">
              <a:extLst>
                <a:ext uri="{FF2B5EF4-FFF2-40B4-BE49-F238E27FC236}">
                  <a16:creationId xmlns:a16="http://schemas.microsoft.com/office/drawing/2014/main" id="{4FB1EBE8-194C-854C-BB7B-7D0CB9FB9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1772"/>
              <a:ext cx="3316" cy="44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grpSp>
          <p:nvGrpSpPr>
            <p:cNvPr id="13331" name="Group 17">
              <a:extLst>
                <a:ext uri="{FF2B5EF4-FFF2-40B4-BE49-F238E27FC236}">
                  <a16:creationId xmlns:a16="http://schemas.microsoft.com/office/drawing/2014/main" id="{96DF61FA-30EB-0742-A5D1-2386C5B20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2" y="1790"/>
              <a:ext cx="3200" cy="392"/>
              <a:chOff x="882" y="1790"/>
              <a:chExt cx="3200" cy="392"/>
            </a:xfrm>
          </p:grpSpPr>
          <p:graphicFrame>
            <p:nvGraphicFramePr>
              <p:cNvPr id="13332" name="Object 15">
                <a:extLst>
                  <a:ext uri="{FF2B5EF4-FFF2-40B4-BE49-F238E27FC236}">
                    <a16:creationId xmlns:a16="http://schemas.microsoft.com/office/drawing/2014/main" id="{76BD4D26-A4F0-D24F-8609-0B99E35253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82" y="1790"/>
              <a:ext cx="1648" cy="3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60274200" imgH="14338300" progId="Equation.DSMT4">
                      <p:embed/>
                    </p:oleObj>
                  </mc:Choice>
                  <mc:Fallback>
                    <p:oleObj name="Equation" r:id="rId3" imgW="60274200" imgH="14338300" progId="Equation.DSMT4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2" y="1790"/>
                            <a:ext cx="1648" cy="392"/>
                          </a:xfrm>
                          <a:prstGeom prst="rect">
                            <a:avLst/>
                          </a:prstGeom>
                          <a:solidFill>
                            <a:srgbClr val="FFFFCC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33" name="Text Box 16">
                <a:extLst>
                  <a:ext uri="{FF2B5EF4-FFF2-40B4-BE49-F238E27FC236}">
                    <a16:creationId xmlns:a16="http://schemas.microsoft.com/office/drawing/2014/main" id="{F61BDCB3-5488-0343-9404-BF729EA467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2" y="1842"/>
                <a:ext cx="1460" cy="28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/>
                  <a:t>：ラプラス変換</a:t>
                </a:r>
              </a:p>
            </p:txBody>
          </p:sp>
        </p:grp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8BE143D0-28EC-974B-86E3-1882DB6D340D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4530727"/>
            <a:ext cx="7129462" cy="1371601"/>
            <a:chOff x="927" y="2854"/>
            <a:chExt cx="4491" cy="864"/>
          </a:xfrm>
        </p:grpSpPr>
        <p:sp>
          <p:nvSpPr>
            <p:cNvPr id="13326" name="Text Box 21">
              <a:extLst>
                <a:ext uri="{FF2B5EF4-FFF2-40B4-BE49-F238E27FC236}">
                  <a16:creationId xmlns:a16="http://schemas.microsoft.com/office/drawing/2014/main" id="{FF05C895-E4C2-474A-99E6-C14DD465E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" y="2854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＊逆は？</a:t>
              </a:r>
            </a:p>
          </p:txBody>
        </p:sp>
        <p:sp>
          <p:nvSpPr>
            <p:cNvPr id="13327" name="Text Box 22">
              <a:extLst>
                <a:ext uri="{FF2B5EF4-FFF2-40B4-BE49-F238E27FC236}">
                  <a16:creationId xmlns:a16="http://schemas.microsoft.com/office/drawing/2014/main" id="{94CE23DA-533F-4D44-AAF6-360E1D626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" y="3195"/>
              <a:ext cx="203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・フーリエ逆変換</a:t>
              </a:r>
            </a:p>
            <a:p>
              <a:pPr eaLnBrk="1" hangingPunct="1"/>
              <a:r>
                <a:rPr lang="ja-JP" altLang="en-US"/>
                <a:t>・その関数を</a:t>
              </a:r>
              <a:r>
                <a:rPr lang="ja-JP" altLang="en-US">
                  <a:solidFill>
                    <a:srgbClr val="C00000"/>
                  </a:solidFill>
                </a:rPr>
                <a:t>解凍</a:t>
              </a:r>
              <a:r>
                <a:rPr lang="ja-JP" altLang="en-US"/>
                <a:t>する</a:t>
              </a:r>
            </a:p>
          </p:txBody>
        </p:sp>
        <p:sp>
          <p:nvSpPr>
            <p:cNvPr id="13328" name="Text Box 23">
              <a:extLst>
                <a:ext uri="{FF2B5EF4-FFF2-40B4-BE49-F238E27FC236}">
                  <a16:creationId xmlns:a16="http://schemas.microsoft.com/office/drawing/2014/main" id="{D9A14A7E-9E13-2A40-AE4F-336C3B29F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3265"/>
              <a:ext cx="1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逆ラプラス変換</a:t>
              </a:r>
            </a:p>
          </p:txBody>
        </p:sp>
        <p:sp>
          <p:nvSpPr>
            <p:cNvPr id="13329" name="Freeform 24">
              <a:extLst>
                <a:ext uri="{FF2B5EF4-FFF2-40B4-BE49-F238E27FC236}">
                  <a16:creationId xmlns:a16="http://schemas.microsoft.com/office/drawing/2014/main" id="{9EC4848B-CCC1-014F-8B2F-06C023EC2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3151"/>
              <a:ext cx="166" cy="541"/>
            </a:xfrm>
            <a:custGeom>
              <a:avLst/>
              <a:gdLst>
                <a:gd name="T0" fmla="*/ 18 w 166"/>
                <a:gd name="T1" fmla="*/ 0 h 541"/>
                <a:gd name="T2" fmla="*/ 166 w 166"/>
                <a:gd name="T3" fmla="*/ 0 h 541"/>
                <a:gd name="T4" fmla="*/ 166 w 166"/>
                <a:gd name="T5" fmla="*/ 541 h 541"/>
                <a:gd name="T6" fmla="*/ 0 w 166"/>
                <a:gd name="T7" fmla="*/ 541 h 5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"/>
                <a:gd name="T13" fmla="*/ 0 h 541"/>
                <a:gd name="T14" fmla="*/ 166 w 166"/>
                <a:gd name="T15" fmla="*/ 541 h 5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" h="541">
                  <a:moveTo>
                    <a:pt x="18" y="0"/>
                  </a:moveTo>
                  <a:lnTo>
                    <a:pt x="166" y="0"/>
                  </a:lnTo>
                  <a:lnTo>
                    <a:pt x="166" y="541"/>
                  </a:lnTo>
                  <a:lnTo>
                    <a:pt x="0" y="54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C2089F5B-AE05-4644-9629-972955D9B09D}"/>
              </a:ext>
            </a:extLst>
          </p:cNvPr>
          <p:cNvGrpSpPr>
            <a:grpSpLocks/>
          </p:cNvGrpSpPr>
          <p:nvPr/>
        </p:nvGrpSpPr>
        <p:grpSpPr bwMode="auto">
          <a:xfrm>
            <a:off x="1776413" y="3311525"/>
            <a:ext cx="6575425" cy="928688"/>
            <a:chOff x="1119" y="2086"/>
            <a:chExt cx="4142" cy="585"/>
          </a:xfrm>
        </p:grpSpPr>
        <p:sp>
          <p:nvSpPr>
            <p:cNvPr id="13323" name="Text Box 20">
              <a:extLst>
                <a:ext uri="{FF2B5EF4-FFF2-40B4-BE49-F238E27FC236}">
                  <a16:creationId xmlns:a16="http://schemas.microsoft.com/office/drawing/2014/main" id="{424B61B3-CC4B-784C-93B3-823231FAD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9" y="2086"/>
              <a:ext cx="283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・発散する信号を圧縮</a:t>
              </a:r>
            </a:p>
            <a:p>
              <a:pPr eaLnBrk="1" hangingPunct="1"/>
              <a:r>
                <a:rPr lang="ja-JP" altLang="en-US"/>
                <a:t>・</a:t>
              </a:r>
              <a:r>
                <a:rPr lang="ja-JP" altLang="en-US">
                  <a:solidFill>
                    <a:srgbClr val="C00000"/>
                  </a:solidFill>
                </a:rPr>
                <a:t>圧縮</a:t>
              </a:r>
              <a:r>
                <a:rPr lang="ja-JP" altLang="en-US"/>
                <a:t>した信号をフーリエ変換</a:t>
              </a:r>
            </a:p>
          </p:txBody>
        </p:sp>
        <p:sp>
          <p:nvSpPr>
            <p:cNvPr id="13324" name="Text Box 25">
              <a:extLst>
                <a:ext uri="{FF2B5EF4-FFF2-40B4-BE49-F238E27FC236}">
                  <a16:creationId xmlns:a16="http://schemas.microsoft.com/office/drawing/2014/main" id="{90B2DCFD-652B-5C41-B1C4-4C7E9A96B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3" y="2244"/>
              <a:ext cx="12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ラプラス変換</a:t>
              </a:r>
            </a:p>
          </p:txBody>
        </p:sp>
        <p:sp>
          <p:nvSpPr>
            <p:cNvPr id="13325" name="Freeform 26">
              <a:extLst>
                <a:ext uri="{FF2B5EF4-FFF2-40B4-BE49-F238E27FC236}">
                  <a16:creationId xmlns:a16="http://schemas.microsoft.com/office/drawing/2014/main" id="{75BF2484-C259-7343-BBCC-32B2AE6B5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130"/>
              <a:ext cx="166" cy="541"/>
            </a:xfrm>
            <a:custGeom>
              <a:avLst/>
              <a:gdLst>
                <a:gd name="T0" fmla="*/ 18 w 166"/>
                <a:gd name="T1" fmla="*/ 0 h 541"/>
                <a:gd name="T2" fmla="*/ 166 w 166"/>
                <a:gd name="T3" fmla="*/ 0 h 541"/>
                <a:gd name="T4" fmla="*/ 166 w 166"/>
                <a:gd name="T5" fmla="*/ 541 h 541"/>
                <a:gd name="T6" fmla="*/ 0 w 166"/>
                <a:gd name="T7" fmla="*/ 541 h 5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"/>
                <a:gd name="T13" fmla="*/ 0 h 541"/>
                <a:gd name="T14" fmla="*/ 166 w 166"/>
                <a:gd name="T15" fmla="*/ 541 h 5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" h="541">
                  <a:moveTo>
                    <a:pt x="18" y="0"/>
                  </a:moveTo>
                  <a:lnTo>
                    <a:pt x="166" y="0"/>
                  </a:lnTo>
                  <a:lnTo>
                    <a:pt x="166" y="541"/>
                  </a:lnTo>
                  <a:lnTo>
                    <a:pt x="0" y="54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4" name="Text Box 4">
            <a:extLst>
              <a:ext uri="{FF2B5EF4-FFF2-40B4-BE49-F238E27FC236}">
                <a16:creationId xmlns:a16="http://schemas.microsoft.com/office/drawing/2014/main" id="{558EFCFD-7747-2541-876D-D6DF1BAEF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309563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　アイデアの素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CB08396-A35A-C744-B6B9-BD75F1556F1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64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8" name="Text Box 5">
            <a:extLst>
              <a:ext uri="{FF2B5EF4-FFF2-40B4-BE49-F238E27FC236}">
                <a16:creationId xmlns:a16="http://schemas.microsoft.com/office/drawing/2014/main" id="{F86E80E8-C247-1B41-B83A-D94EB587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871538"/>
            <a:ext cx="688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accent2"/>
                </a:solidFill>
              </a:rPr>
              <a:t>フーリエ級数展開，フーリエ変換，ラプラス変換</a:t>
            </a:r>
          </a:p>
        </p:txBody>
      </p:sp>
      <p:sp>
        <p:nvSpPr>
          <p:cNvPr id="14339" name="Text Box 6">
            <a:extLst>
              <a:ext uri="{FF2B5EF4-FFF2-40B4-BE49-F238E27FC236}">
                <a16:creationId xmlns:a16="http://schemas.microsoft.com/office/drawing/2014/main" id="{DB68196A-87CE-054D-9BDE-9C8A585D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1335088"/>
            <a:ext cx="485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/>
              <a:t>--</a:t>
            </a:r>
            <a:r>
              <a:rPr lang="ja-JP" altLang="en-US"/>
              <a:t>扱う関数のクラスを広げている</a:t>
            </a:r>
            <a:r>
              <a:rPr lang="en-US" altLang="ja-JP"/>
              <a:t>--</a:t>
            </a:r>
          </a:p>
        </p:txBody>
      </p:sp>
      <p:sp>
        <p:nvSpPr>
          <p:cNvPr id="14340" name="Text Box 7">
            <a:extLst>
              <a:ext uri="{FF2B5EF4-FFF2-40B4-BE49-F238E27FC236}">
                <a16:creationId xmlns:a16="http://schemas.microsoft.com/office/drawing/2014/main" id="{09537C96-190C-7F44-813B-FDF76EDC0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5" y="2425700"/>
            <a:ext cx="69557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C00000"/>
                </a:solidFill>
              </a:rPr>
              <a:t>・周期関数</a:t>
            </a:r>
          </a:p>
          <a:p>
            <a:pPr eaLnBrk="1" hangingPunct="1"/>
            <a:r>
              <a:rPr lang="ja-JP" altLang="en-US"/>
              <a:t>　　フーリエ級数展開</a:t>
            </a:r>
          </a:p>
          <a:p>
            <a:pPr eaLnBrk="1" hangingPunct="1"/>
            <a:endParaRPr lang="ja-JP" altLang="en-US"/>
          </a:p>
          <a:p>
            <a:pPr eaLnBrk="1" hangingPunct="1"/>
            <a:endParaRPr lang="ja-JP" altLang="en-US"/>
          </a:p>
          <a:p>
            <a:pPr eaLnBrk="1" hangingPunct="1"/>
            <a:r>
              <a:rPr lang="ja-JP" altLang="en-US">
                <a:solidFill>
                  <a:srgbClr val="C00000"/>
                </a:solidFill>
              </a:rPr>
              <a:t>・非周期関数（収束）</a:t>
            </a:r>
            <a:r>
              <a:rPr lang="ja-JP" altLang="en-US"/>
              <a:t>　</a:t>
            </a:r>
          </a:p>
          <a:p>
            <a:pPr eaLnBrk="1" hangingPunct="1"/>
            <a:r>
              <a:rPr lang="ja-JP" altLang="en-US"/>
              <a:t>　　拡張フーリエ級数展開（逆フーリエ変換）</a:t>
            </a:r>
          </a:p>
          <a:p>
            <a:pPr eaLnBrk="1" hangingPunct="1"/>
            <a:endParaRPr lang="ja-JP" altLang="en-US"/>
          </a:p>
          <a:p>
            <a:pPr eaLnBrk="1" hangingPunct="1"/>
            <a:endParaRPr lang="ja-JP" altLang="en-US"/>
          </a:p>
          <a:p>
            <a:pPr eaLnBrk="1" hangingPunct="1"/>
            <a:r>
              <a:rPr lang="ja-JP" altLang="en-US">
                <a:solidFill>
                  <a:srgbClr val="C00000"/>
                </a:solidFill>
              </a:rPr>
              <a:t>・発散関数（指数位）</a:t>
            </a:r>
            <a:r>
              <a:rPr lang="ja-JP" altLang="en-US"/>
              <a:t>　</a:t>
            </a:r>
          </a:p>
          <a:p>
            <a:pPr eaLnBrk="1" hangingPunct="1"/>
            <a:r>
              <a:rPr lang="ja-JP" altLang="en-US"/>
              <a:t>　　一般化フーリエ級数展開（逆ラプラス変換）</a:t>
            </a:r>
          </a:p>
        </p:txBody>
      </p:sp>
      <p:grpSp>
        <p:nvGrpSpPr>
          <p:cNvPr id="14341" name="Group 13">
            <a:extLst>
              <a:ext uri="{FF2B5EF4-FFF2-40B4-BE49-F238E27FC236}">
                <a16:creationId xmlns:a16="http://schemas.microsoft.com/office/drawing/2014/main" id="{119B0883-631C-4443-83F9-39FB9019F299}"/>
              </a:ext>
            </a:extLst>
          </p:cNvPr>
          <p:cNvGrpSpPr>
            <a:grpSpLocks/>
          </p:cNvGrpSpPr>
          <p:nvPr/>
        </p:nvGrpSpPr>
        <p:grpSpPr bwMode="auto">
          <a:xfrm>
            <a:off x="4129088" y="3881438"/>
            <a:ext cx="1398587" cy="401637"/>
            <a:chOff x="2985" y="1476"/>
            <a:chExt cx="2024" cy="471"/>
          </a:xfrm>
        </p:grpSpPr>
        <p:sp>
          <p:nvSpPr>
            <p:cNvPr id="14358" name="Line 10">
              <a:extLst>
                <a:ext uri="{FF2B5EF4-FFF2-40B4-BE49-F238E27FC236}">
                  <a16:creationId xmlns:a16="http://schemas.microsoft.com/office/drawing/2014/main" id="{05ACD0D2-6FE0-5E41-860B-A7C135C04E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1" y="1476"/>
              <a:ext cx="0" cy="4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9" name="Line 11">
              <a:extLst>
                <a:ext uri="{FF2B5EF4-FFF2-40B4-BE49-F238E27FC236}">
                  <a16:creationId xmlns:a16="http://schemas.microsoft.com/office/drawing/2014/main" id="{1ACDFE16-129E-684A-AC3D-7D89D2B42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1746"/>
              <a:ext cx="2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60" name="Freeform 12">
              <a:extLst>
                <a:ext uri="{FF2B5EF4-FFF2-40B4-BE49-F238E27FC236}">
                  <a16:creationId xmlns:a16="http://schemas.microsoft.com/office/drawing/2014/main" id="{759052B2-E9F7-4D48-8894-9F01C947C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560"/>
              <a:ext cx="1440" cy="307"/>
            </a:xfrm>
            <a:custGeom>
              <a:avLst/>
              <a:gdLst>
                <a:gd name="T0" fmla="*/ 0 w 1440"/>
                <a:gd name="T1" fmla="*/ 194 h 307"/>
                <a:gd name="T2" fmla="*/ 78 w 1440"/>
                <a:gd name="T3" fmla="*/ 98 h 307"/>
                <a:gd name="T4" fmla="*/ 183 w 1440"/>
                <a:gd name="T5" fmla="*/ 2 h 307"/>
                <a:gd name="T6" fmla="*/ 340 w 1440"/>
                <a:gd name="T7" fmla="*/ 89 h 307"/>
                <a:gd name="T8" fmla="*/ 427 w 1440"/>
                <a:gd name="T9" fmla="*/ 255 h 307"/>
                <a:gd name="T10" fmla="*/ 558 w 1440"/>
                <a:gd name="T11" fmla="*/ 290 h 307"/>
                <a:gd name="T12" fmla="*/ 707 w 1440"/>
                <a:gd name="T13" fmla="*/ 150 h 307"/>
                <a:gd name="T14" fmla="*/ 785 w 1440"/>
                <a:gd name="T15" fmla="*/ 107 h 307"/>
                <a:gd name="T16" fmla="*/ 1073 w 1440"/>
                <a:gd name="T17" fmla="*/ 159 h 307"/>
                <a:gd name="T18" fmla="*/ 1440 w 1440"/>
                <a:gd name="T19" fmla="*/ 176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0"/>
                <a:gd name="T31" fmla="*/ 0 h 307"/>
                <a:gd name="T32" fmla="*/ 1440 w 1440"/>
                <a:gd name="T33" fmla="*/ 307 h 3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0" h="307">
                  <a:moveTo>
                    <a:pt x="0" y="194"/>
                  </a:moveTo>
                  <a:cubicBezTo>
                    <a:pt x="24" y="162"/>
                    <a:pt x="48" y="130"/>
                    <a:pt x="78" y="98"/>
                  </a:cubicBezTo>
                  <a:cubicBezTo>
                    <a:pt x="108" y="66"/>
                    <a:pt x="139" y="4"/>
                    <a:pt x="183" y="2"/>
                  </a:cubicBezTo>
                  <a:cubicBezTo>
                    <a:pt x="227" y="0"/>
                    <a:pt x="300" y="47"/>
                    <a:pt x="340" y="89"/>
                  </a:cubicBezTo>
                  <a:cubicBezTo>
                    <a:pt x="380" y="131"/>
                    <a:pt x="391" y="222"/>
                    <a:pt x="427" y="255"/>
                  </a:cubicBezTo>
                  <a:cubicBezTo>
                    <a:pt x="463" y="288"/>
                    <a:pt x="511" y="307"/>
                    <a:pt x="558" y="290"/>
                  </a:cubicBezTo>
                  <a:cubicBezTo>
                    <a:pt x="605" y="273"/>
                    <a:pt x="669" y="181"/>
                    <a:pt x="707" y="150"/>
                  </a:cubicBezTo>
                  <a:cubicBezTo>
                    <a:pt x="745" y="119"/>
                    <a:pt x="724" y="106"/>
                    <a:pt x="785" y="107"/>
                  </a:cubicBezTo>
                  <a:cubicBezTo>
                    <a:pt x="846" y="108"/>
                    <a:pt x="964" y="148"/>
                    <a:pt x="1073" y="159"/>
                  </a:cubicBezTo>
                  <a:cubicBezTo>
                    <a:pt x="1182" y="170"/>
                    <a:pt x="1372" y="174"/>
                    <a:pt x="1440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342" name="Group 17">
            <a:extLst>
              <a:ext uri="{FF2B5EF4-FFF2-40B4-BE49-F238E27FC236}">
                <a16:creationId xmlns:a16="http://schemas.microsoft.com/office/drawing/2014/main" id="{4BB6ED4E-5155-F348-8D0D-B2F6A49A306E}"/>
              </a:ext>
            </a:extLst>
          </p:cNvPr>
          <p:cNvGrpSpPr>
            <a:grpSpLocks/>
          </p:cNvGrpSpPr>
          <p:nvPr/>
        </p:nvGrpSpPr>
        <p:grpSpPr bwMode="auto">
          <a:xfrm>
            <a:off x="4170363" y="5300663"/>
            <a:ext cx="1462087" cy="449262"/>
            <a:chOff x="2940" y="616"/>
            <a:chExt cx="1628" cy="501"/>
          </a:xfrm>
        </p:grpSpPr>
        <p:sp>
          <p:nvSpPr>
            <p:cNvPr id="14355" name="Line 14">
              <a:extLst>
                <a:ext uri="{FF2B5EF4-FFF2-40B4-BE49-F238E27FC236}">
                  <a16:creationId xmlns:a16="http://schemas.microsoft.com/office/drawing/2014/main" id="{8F9396D5-9342-B84D-9317-0C6768A71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0" y="926"/>
              <a:ext cx="1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6" name="Line 15">
              <a:extLst>
                <a:ext uri="{FF2B5EF4-FFF2-40B4-BE49-F238E27FC236}">
                  <a16:creationId xmlns:a16="http://schemas.microsoft.com/office/drawing/2014/main" id="{27373F0B-AB20-CE40-BD1A-9D8D033E7C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5" y="617"/>
              <a:ext cx="0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7" name="Freeform 16">
              <a:extLst>
                <a:ext uri="{FF2B5EF4-FFF2-40B4-BE49-F238E27FC236}">
                  <a16:creationId xmlns:a16="http://schemas.microsoft.com/office/drawing/2014/main" id="{8B9AF80E-12EA-494A-99A3-223D3ACFD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616"/>
              <a:ext cx="1163" cy="501"/>
            </a:xfrm>
            <a:custGeom>
              <a:avLst/>
              <a:gdLst>
                <a:gd name="T0" fmla="*/ 0 w 515"/>
                <a:gd name="T1" fmla="*/ 305 h 501"/>
                <a:gd name="T2" fmla="*/ 32012774 w 515"/>
                <a:gd name="T3" fmla="*/ 244 h 501"/>
                <a:gd name="T4" fmla="*/ 55881199 w 515"/>
                <a:gd name="T5" fmla="*/ 366 h 501"/>
                <a:gd name="T6" fmla="*/ 95619557 w 515"/>
                <a:gd name="T7" fmla="*/ 261 h 501"/>
                <a:gd name="T8" fmla="*/ 108007126 w 515"/>
                <a:gd name="T9" fmla="*/ 200 h 501"/>
                <a:gd name="T10" fmla="*/ 127635917 w 515"/>
                <a:gd name="T11" fmla="*/ 261 h 501"/>
                <a:gd name="T12" fmla="*/ 139576971 w 515"/>
                <a:gd name="T13" fmla="*/ 410 h 501"/>
                <a:gd name="T14" fmla="*/ 159680550 w 515"/>
                <a:gd name="T15" fmla="*/ 497 h 501"/>
                <a:gd name="T16" fmla="*/ 187567710 w 515"/>
                <a:gd name="T17" fmla="*/ 384 h 501"/>
                <a:gd name="T18" fmla="*/ 207669988 w 515"/>
                <a:gd name="T19" fmla="*/ 209 h 501"/>
                <a:gd name="T20" fmla="*/ 223638733 w 515"/>
                <a:gd name="T21" fmla="*/ 78 h 501"/>
                <a:gd name="T22" fmla="*/ 235549546 w 515"/>
                <a:gd name="T23" fmla="*/ 0 h 5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5"/>
                <a:gd name="T37" fmla="*/ 0 h 501"/>
                <a:gd name="T38" fmla="*/ 515 w 515"/>
                <a:gd name="T39" fmla="*/ 501 h 5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5" h="501">
                  <a:moveTo>
                    <a:pt x="0" y="305"/>
                  </a:moveTo>
                  <a:cubicBezTo>
                    <a:pt x="25" y="269"/>
                    <a:pt x="50" y="234"/>
                    <a:pt x="70" y="244"/>
                  </a:cubicBezTo>
                  <a:cubicBezTo>
                    <a:pt x="90" y="254"/>
                    <a:pt x="99" y="363"/>
                    <a:pt x="122" y="366"/>
                  </a:cubicBezTo>
                  <a:cubicBezTo>
                    <a:pt x="145" y="369"/>
                    <a:pt x="190" y="289"/>
                    <a:pt x="209" y="261"/>
                  </a:cubicBezTo>
                  <a:cubicBezTo>
                    <a:pt x="228" y="233"/>
                    <a:pt x="224" y="200"/>
                    <a:pt x="236" y="200"/>
                  </a:cubicBezTo>
                  <a:cubicBezTo>
                    <a:pt x="248" y="200"/>
                    <a:pt x="267" y="226"/>
                    <a:pt x="279" y="261"/>
                  </a:cubicBezTo>
                  <a:cubicBezTo>
                    <a:pt x="291" y="296"/>
                    <a:pt x="293" y="371"/>
                    <a:pt x="305" y="410"/>
                  </a:cubicBezTo>
                  <a:cubicBezTo>
                    <a:pt x="317" y="449"/>
                    <a:pt x="332" y="501"/>
                    <a:pt x="349" y="497"/>
                  </a:cubicBezTo>
                  <a:cubicBezTo>
                    <a:pt x="366" y="493"/>
                    <a:pt x="393" y="432"/>
                    <a:pt x="410" y="384"/>
                  </a:cubicBezTo>
                  <a:cubicBezTo>
                    <a:pt x="427" y="336"/>
                    <a:pt x="441" y="260"/>
                    <a:pt x="454" y="209"/>
                  </a:cubicBezTo>
                  <a:cubicBezTo>
                    <a:pt x="467" y="158"/>
                    <a:pt x="479" y="113"/>
                    <a:pt x="489" y="78"/>
                  </a:cubicBezTo>
                  <a:cubicBezTo>
                    <a:pt x="499" y="43"/>
                    <a:pt x="509" y="14"/>
                    <a:pt x="515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343" name="Group 30">
            <a:extLst>
              <a:ext uri="{FF2B5EF4-FFF2-40B4-BE49-F238E27FC236}">
                <a16:creationId xmlns:a16="http://schemas.microsoft.com/office/drawing/2014/main" id="{D3F53238-AB84-424B-AD61-8FBBD62C91EE}"/>
              </a:ext>
            </a:extLst>
          </p:cNvPr>
          <p:cNvGrpSpPr>
            <a:grpSpLocks/>
          </p:cNvGrpSpPr>
          <p:nvPr/>
        </p:nvGrpSpPr>
        <p:grpSpPr bwMode="auto">
          <a:xfrm>
            <a:off x="4005263" y="2398713"/>
            <a:ext cx="2035175" cy="530225"/>
            <a:chOff x="2488" y="1467"/>
            <a:chExt cx="2024" cy="624"/>
          </a:xfrm>
        </p:grpSpPr>
        <p:sp>
          <p:nvSpPr>
            <p:cNvPr id="14347" name="Line 21">
              <a:extLst>
                <a:ext uri="{FF2B5EF4-FFF2-40B4-BE49-F238E27FC236}">
                  <a16:creationId xmlns:a16="http://schemas.microsoft.com/office/drawing/2014/main" id="{D52601EF-FAFC-2748-A2B9-655D555C0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4" y="1467"/>
              <a:ext cx="0" cy="4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48" name="Line 22">
              <a:extLst>
                <a:ext uri="{FF2B5EF4-FFF2-40B4-BE49-F238E27FC236}">
                  <a16:creationId xmlns:a16="http://schemas.microsoft.com/office/drawing/2014/main" id="{813D432F-C13D-8740-8D5C-079CC4DC7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1737"/>
              <a:ext cx="2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49" name="Freeform 23">
              <a:extLst>
                <a:ext uri="{FF2B5EF4-FFF2-40B4-BE49-F238E27FC236}">
                  <a16:creationId xmlns:a16="http://schemas.microsoft.com/office/drawing/2014/main" id="{31792EE9-43FB-DD4E-B5D6-D7445E498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1572"/>
              <a:ext cx="594" cy="385"/>
            </a:xfrm>
            <a:custGeom>
              <a:avLst/>
              <a:gdLst>
                <a:gd name="T0" fmla="*/ 0 w 594"/>
                <a:gd name="T1" fmla="*/ 162 h 385"/>
                <a:gd name="T2" fmla="*/ 126 w 594"/>
                <a:gd name="T3" fmla="*/ 48 h 385"/>
                <a:gd name="T4" fmla="*/ 216 w 594"/>
                <a:gd name="T5" fmla="*/ 84 h 385"/>
                <a:gd name="T6" fmla="*/ 234 w 594"/>
                <a:gd name="T7" fmla="*/ 150 h 385"/>
                <a:gd name="T8" fmla="*/ 348 w 594"/>
                <a:gd name="T9" fmla="*/ 102 h 385"/>
                <a:gd name="T10" fmla="*/ 444 w 594"/>
                <a:gd name="T11" fmla="*/ 24 h 385"/>
                <a:gd name="T12" fmla="*/ 510 w 594"/>
                <a:gd name="T13" fmla="*/ 246 h 385"/>
                <a:gd name="T14" fmla="*/ 552 w 594"/>
                <a:gd name="T15" fmla="*/ 372 h 385"/>
                <a:gd name="T16" fmla="*/ 594 w 594"/>
                <a:gd name="T17" fmla="*/ 168 h 3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4"/>
                <a:gd name="T28" fmla="*/ 0 h 385"/>
                <a:gd name="T29" fmla="*/ 594 w 594"/>
                <a:gd name="T30" fmla="*/ 385 h 3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4" h="385">
                  <a:moveTo>
                    <a:pt x="0" y="162"/>
                  </a:moveTo>
                  <a:cubicBezTo>
                    <a:pt x="45" y="111"/>
                    <a:pt x="90" y="61"/>
                    <a:pt x="126" y="48"/>
                  </a:cubicBezTo>
                  <a:cubicBezTo>
                    <a:pt x="162" y="35"/>
                    <a:pt x="198" y="67"/>
                    <a:pt x="216" y="84"/>
                  </a:cubicBezTo>
                  <a:cubicBezTo>
                    <a:pt x="234" y="101"/>
                    <a:pt x="212" y="147"/>
                    <a:pt x="234" y="150"/>
                  </a:cubicBezTo>
                  <a:cubicBezTo>
                    <a:pt x="256" y="153"/>
                    <a:pt x="313" y="123"/>
                    <a:pt x="348" y="102"/>
                  </a:cubicBezTo>
                  <a:cubicBezTo>
                    <a:pt x="383" y="81"/>
                    <a:pt x="417" y="0"/>
                    <a:pt x="444" y="24"/>
                  </a:cubicBezTo>
                  <a:cubicBezTo>
                    <a:pt x="471" y="48"/>
                    <a:pt x="492" y="188"/>
                    <a:pt x="510" y="246"/>
                  </a:cubicBezTo>
                  <a:cubicBezTo>
                    <a:pt x="528" y="304"/>
                    <a:pt x="538" y="385"/>
                    <a:pt x="552" y="372"/>
                  </a:cubicBezTo>
                  <a:cubicBezTo>
                    <a:pt x="566" y="359"/>
                    <a:pt x="587" y="202"/>
                    <a:pt x="594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0" name="Freeform 24">
              <a:extLst>
                <a:ext uri="{FF2B5EF4-FFF2-40B4-BE49-F238E27FC236}">
                  <a16:creationId xmlns:a16="http://schemas.microsoft.com/office/drawing/2014/main" id="{E0665F82-7783-5847-8BB5-7C6E9255B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1571"/>
              <a:ext cx="594" cy="385"/>
            </a:xfrm>
            <a:custGeom>
              <a:avLst/>
              <a:gdLst>
                <a:gd name="T0" fmla="*/ 0 w 594"/>
                <a:gd name="T1" fmla="*/ 162 h 385"/>
                <a:gd name="T2" fmla="*/ 126 w 594"/>
                <a:gd name="T3" fmla="*/ 48 h 385"/>
                <a:gd name="T4" fmla="*/ 216 w 594"/>
                <a:gd name="T5" fmla="*/ 84 h 385"/>
                <a:gd name="T6" fmla="*/ 234 w 594"/>
                <a:gd name="T7" fmla="*/ 150 h 385"/>
                <a:gd name="T8" fmla="*/ 348 w 594"/>
                <a:gd name="T9" fmla="*/ 102 h 385"/>
                <a:gd name="T10" fmla="*/ 444 w 594"/>
                <a:gd name="T11" fmla="*/ 24 h 385"/>
                <a:gd name="T12" fmla="*/ 510 w 594"/>
                <a:gd name="T13" fmla="*/ 246 h 385"/>
                <a:gd name="T14" fmla="*/ 552 w 594"/>
                <a:gd name="T15" fmla="*/ 372 h 385"/>
                <a:gd name="T16" fmla="*/ 594 w 594"/>
                <a:gd name="T17" fmla="*/ 168 h 3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4"/>
                <a:gd name="T28" fmla="*/ 0 h 385"/>
                <a:gd name="T29" fmla="*/ 594 w 594"/>
                <a:gd name="T30" fmla="*/ 385 h 3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4" h="385">
                  <a:moveTo>
                    <a:pt x="0" y="162"/>
                  </a:moveTo>
                  <a:cubicBezTo>
                    <a:pt x="45" y="111"/>
                    <a:pt x="90" y="61"/>
                    <a:pt x="126" y="48"/>
                  </a:cubicBezTo>
                  <a:cubicBezTo>
                    <a:pt x="162" y="35"/>
                    <a:pt x="198" y="67"/>
                    <a:pt x="216" y="84"/>
                  </a:cubicBezTo>
                  <a:cubicBezTo>
                    <a:pt x="234" y="101"/>
                    <a:pt x="212" y="147"/>
                    <a:pt x="234" y="150"/>
                  </a:cubicBezTo>
                  <a:cubicBezTo>
                    <a:pt x="256" y="153"/>
                    <a:pt x="313" y="123"/>
                    <a:pt x="348" y="102"/>
                  </a:cubicBezTo>
                  <a:cubicBezTo>
                    <a:pt x="383" y="81"/>
                    <a:pt x="417" y="0"/>
                    <a:pt x="444" y="24"/>
                  </a:cubicBezTo>
                  <a:cubicBezTo>
                    <a:pt x="471" y="48"/>
                    <a:pt x="492" y="188"/>
                    <a:pt x="510" y="246"/>
                  </a:cubicBezTo>
                  <a:cubicBezTo>
                    <a:pt x="528" y="304"/>
                    <a:pt x="538" y="385"/>
                    <a:pt x="552" y="372"/>
                  </a:cubicBezTo>
                  <a:cubicBezTo>
                    <a:pt x="566" y="359"/>
                    <a:pt x="587" y="202"/>
                    <a:pt x="594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1" name="Freeform 25">
              <a:extLst>
                <a:ext uri="{FF2B5EF4-FFF2-40B4-BE49-F238E27FC236}">
                  <a16:creationId xmlns:a16="http://schemas.microsoft.com/office/drawing/2014/main" id="{8A6CD578-B07F-484B-BC52-16558F711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1571"/>
              <a:ext cx="216" cy="375"/>
            </a:xfrm>
            <a:custGeom>
              <a:avLst/>
              <a:gdLst>
                <a:gd name="T0" fmla="*/ 0 w 216"/>
                <a:gd name="T1" fmla="*/ 55 h 375"/>
                <a:gd name="T2" fmla="*/ 42 w 216"/>
                <a:gd name="T3" fmla="*/ 7 h 375"/>
                <a:gd name="T4" fmla="*/ 78 w 216"/>
                <a:gd name="T5" fmla="*/ 37 h 375"/>
                <a:gd name="T6" fmla="*/ 126 w 216"/>
                <a:gd name="T7" fmla="*/ 229 h 375"/>
                <a:gd name="T8" fmla="*/ 168 w 216"/>
                <a:gd name="T9" fmla="*/ 367 h 375"/>
                <a:gd name="T10" fmla="*/ 204 w 216"/>
                <a:gd name="T11" fmla="*/ 277 h 375"/>
                <a:gd name="T12" fmla="*/ 216 w 216"/>
                <a:gd name="T13" fmla="*/ 169 h 3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"/>
                <a:gd name="T22" fmla="*/ 0 h 375"/>
                <a:gd name="T23" fmla="*/ 216 w 216"/>
                <a:gd name="T24" fmla="*/ 375 h 3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" h="375">
                  <a:moveTo>
                    <a:pt x="0" y="55"/>
                  </a:moveTo>
                  <a:cubicBezTo>
                    <a:pt x="14" y="32"/>
                    <a:pt x="29" y="10"/>
                    <a:pt x="42" y="7"/>
                  </a:cubicBezTo>
                  <a:cubicBezTo>
                    <a:pt x="55" y="4"/>
                    <a:pt x="64" y="0"/>
                    <a:pt x="78" y="37"/>
                  </a:cubicBezTo>
                  <a:cubicBezTo>
                    <a:pt x="92" y="74"/>
                    <a:pt x="111" y="174"/>
                    <a:pt x="126" y="229"/>
                  </a:cubicBezTo>
                  <a:cubicBezTo>
                    <a:pt x="141" y="284"/>
                    <a:pt x="155" y="359"/>
                    <a:pt x="168" y="367"/>
                  </a:cubicBezTo>
                  <a:cubicBezTo>
                    <a:pt x="181" y="375"/>
                    <a:pt x="196" y="310"/>
                    <a:pt x="204" y="277"/>
                  </a:cubicBezTo>
                  <a:cubicBezTo>
                    <a:pt x="212" y="244"/>
                    <a:pt x="214" y="187"/>
                    <a:pt x="216" y="16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2" name="Freeform 26">
              <a:extLst>
                <a:ext uri="{FF2B5EF4-FFF2-40B4-BE49-F238E27FC236}">
                  <a16:creationId xmlns:a16="http://schemas.microsoft.com/office/drawing/2014/main" id="{C026C449-81C4-7243-82C2-4721BBB34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1620"/>
              <a:ext cx="162" cy="108"/>
            </a:xfrm>
            <a:custGeom>
              <a:avLst/>
              <a:gdLst>
                <a:gd name="T0" fmla="*/ 0 w 162"/>
                <a:gd name="T1" fmla="*/ 108 h 108"/>
                <a:gd name="T2" fmla="*/ 108 w 162"/>
                <a:gd name="T3" fmla="*/ 18 h 108"/>
                <a:gd name="T4" fmla="*/ 162 w 162"/>
                <a:gd name="T5" fmla="*/ 0 h 108"/>
                <a:gd name="T6" fmla="*/ 0 60000 65536"/>
                <a:gd name="T7" fmla="*/ 0 60000 65536"/>
                <a:gd name="T8" fmla="*/ 0 60000 65536"/>
                <a:gd name="T9" fmla="*/ 0 w 162"/>
                <a:gd name="T10" fmla="*/ 0 h 108"/>
                <a:gd name="T11" fmla="*/ 162 w 162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" h="108">
                  <a:moveTo>
                    <a:pt x="0" y="108"/>
                  </a:moveTo>
                  <a:cubicBezTo>
                    <a:pt x="40" y="72"/>
                    <a:pt x="81" y="36"/>
                    <a:pt x="108" y="18"/>
                  </a:cubicBezTo>
                  <a:cubicBezTo>
                    <a:pt x="135" y="0"/>
                    <a:pt x="148" y="2"/>
                    <a:pt x="16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3" name="Text Box 27">
              <a:extLst>
                <a:ext uri="{FF2B5EF4-FFF2-40B4-BE49-F238E27FC236}">
                  <a16:creationId xmlns:a16="http://schemas.microsoft.com/office/drawing/2014/main" id="{FD9651AD-AC37-0E40-9F1B-88946CA10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1702"/>
              <a:ext cx="18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 sz="1400" i="1">
                <a:latin typeface="Times New Roman" panose="02020603050405020304" pitchFamily="18" charset="0"/>
              </a:endParaRPr>
            </a:p>
          </p:txBody>
        </p:sp>
        <p:sp>
          <p:nvSpPr>
            <p:cNvPr id="14354" name="Text Box 28">
              <a:extLst>
                <a:ext uri="{FF2B5EF4-FFF2-40B4-BE49-F238E27FC236}">
                  <a16:creationId xmlns:a16="http://schemas.microsoft.com/office/drawing/2014/main" id="{252C82E4-6847-4F42-87A1-7480E6054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" y="1732"/>
              <a:ext cx="33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 sz="1400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14344" name="AutoShape 31">
            <a:extLst>
              <a:ext uri="{FF2B5EF4-FFF2-40B4-BE49-F238E27FC236}">
                <a16:creationId xmlns:a16="http://schemas.microsoft.com/office/drawing/2014/main" id="{DCA77B1F-D0FB-C643-A02E-1122A676492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40719" y="3337719"/>
            <a:ext cx="484188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45" name="AutoShape 32">
            <a:extLst>
              <a:ext uri="{FF2B5EF4-FFF2-40B4-BE49-F238E27FC236}">
                <a16:creationId xmlns:a16="http://schemas.microsoft.com/office/drawing/2014/main" id="{1D48EA25-C982-AA4E-865E-5D1AF8763DF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53419" y="4806157"/>
            <a:ext cx="484187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5025" name="Text Box 33">
            <a:extLst>
              <a:ext uri="{FF2B5EF4-FFF2-40B4-BE49-F238E27FC236}">
                <a16:creationId xmlns:a16="http://schemas.microsoft.com/office/drawing/2014/main" id="{A0A3A9A7-636F-2740-9270-A4F43252DEE0}"/>
              </a:ext>
            </a:extLst>
          </p:cNvPr>
          <p:cNvSpPr txBox="1">
            <a:spLocks noChangeArrowheads="1"/>
          </p:cNvSpPr>
          <p:nvPr/>
        </p:nvSpPr>
        <p:spPr bwMode="auto">
          <a:xfrm rot="-2482289">
            <a:off x="177800" y="3146425"/>
            <a:ext cx="8312150" cy="701675"/>
          </a:xfrm>
          <a:prstGeom prst="rect">
            <a:avLst/>
          </a:prstGeom>
          <a:solidFill>
            <a:srgbClr val="FFFFCC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4000"/>
              <a:t>いつでも気持ちはフーリエ級数展開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E527BAD6-912C-354E-A7B6-C8F016C4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309563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　アイデアの素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>
            <a:extLst>
              <a:ext uri="{FF2B5EF4-FFF2-40B4-BE49-F238E27FC236}">
                <a16:creationId xmlns:a16="http://schemas.microsoft.com/office/drawing/2014/main" id="{A497239F-0DB9-234A-A100-F204D14EB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862" y="311576"/>
            <a:ext cx="46987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　伝達関数って？（２）</a:t>
            </a:r>
          </a:p>
        </p:txBody>
      </p:sp>
      <p:sp>
        <p:nvSpPr>
          <p:cNvPr id="15362" name="Text Box 5">
            <a:extLst>
              <a:ext uri="{FF2B5EF4-FFF2-40B4-BE49-F238E27FC236}">
                <a16:creationId xmlns:a16="http://schemas.microsoft.com/office/drawing/2014/main" id="{D778FA82-6B46-3B4B-93F1-A25A08964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763588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accent2"/>
                </a:solidFill>
              </a:rPr>
              <a:t>☆</a:t>
            </a:r>
            <a:r>
              <a:rPr lang="ja-JP" altLang="en-US">
                <a:solidFill>
                  <a:schemeClr val="accent2"/>
                </a:solidFill>
              </a:rPr>
              <a:t>アイデア</a:t>
            </a:r>
            <a:r>
              <a:rPr lang="en-US" altLang="ja-JP">
                <a:solidFill>
                  <a:schemeClr val="accent2"/>
                </a:solidFill>
              </a:rPr>
              <a:t>‥</a:t>
            </a: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3F926DAC-C37B-734C-B6AD-7D6200768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909763"/>
            <a:ext cx="1779588" cy="59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364" name="Line 8">
            <a:extLst>
              <a:ext uri="{FF2B5EF4-FFF2-40B4-BE49-F238E27FC236}">
                <a16:creationId xmlns:a16="http://schemas.microsoft.com/office/drawing/2014/main" id="{234D0EC0-1792-7D40-9064-5ACDC64CB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2050" y="2225675"/>
            <a:ext cx="47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5" name="Line 9">
            <a:extLst>
              <a:ext uri="{FF2B5EF4-FFF2-40B4-BE49-F238E27FC236}">
                <a16:creationId xmlns:a16="http://schemas.microsoft.com/office/drawing/2014/main" id="{52026CC9-A89A-A944-9B70-7E66B5F48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2650" y="2208213"/>
            <a:ext cx="47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6" name="Line 10">
            <a:extLst>
              <a:ext uri="{FF2B5EF4-FFF2-40B4-BE49-F238E27FC236}">
                <a16:creationId xmlns:a16="http://schemas.microsoft.com/office/drawing/2014/main" id="{8C9DA93E-5EDF-984A-9834-71A14E375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425" y="2306638"/>
            <a:ext cx="608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7" name="Line 11">
            <a:extLst>
              <a:ext uri="{FF2B5EF4-FFF2-40B4-BE49-F238E27FC236}">
                <a16:creationId xmlns:a16="http://schemas.microsoft.com/office/drawing/2014/main" id="{E117D59B-F56B-E54A-9BB6-C2EC34F648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938" y="1871663"/>
            <a:ext cx="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8" name="Line 12">
            <a:extLst>
              <a:ext uri="{FF2B5EF4-FFF2-40B4-BE49-F238E27FC236}">
                <a16:creationId xmlns:a16="http://schemas.microsoft.com/office/drawing/2014/main" id="{4A5757FE-2697-444D-B333-BBE5E518E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925" y="2298700"/>
            <a:ext cx="390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9" name="Line 13">
            <a:extLst>
              <a:ext uri="{FF2B5EF4-FFF2-40B4-BE49-F238E27FC236}">
                <a16:creationId xmlns:a16="http://schemas.microsoft.com/office/drawing/2014/main" id="{9BDEB918-BA24-324F-9621-E57135964E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938" y="1998663"/>
            <a:ext cx="0" cy="300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0" name="Line 14">
            <a:extLst>
              <a:ext uri="{FF2B5EF4-FFF2-40B4-BE49-F238E27FC236}">
                <a16:creationId xmlns:a16="http://schemas.microsoft.com/office/drawing/2014/main" id="{43D77732-99CB-284C-9CD3-6679697AD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7188" y="2306638"/>
            <a:ext cx="143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1" name="Line 15">
            <a:extLst>
              <a:ext uri="{FF2B5EF4-FFF2-40B4-BE49-F238E27FC236}">
                <a16:creationId xmlns:a16="http://schemas.microsoft.com/office/drawing/2014/main" id="{A4FF4AE2-4655-B64E-A32C-C57022A1B4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0700" y="181610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2" name="Freeform 16">
            <a:extLst>
              <a:ext uri="{FF2B5EF4-FFF2-40B4-BE49-F238E27FC236}">
                <a16:creationId xmlns:a16="http://schemas.microsoft.com/office/drawing/2014/main" id="{D246178D-B605-A44C-966E-76AC8644DF82}"/>
              </a:ext>
            </a:extLst>
          </p:cNvPr>
          <p:cNvSpPr>
            <a:spLocks/>
          </p:cNvSpPr>
          <p:nvPr/>
        </p:nvSpPr>
        <p:spPr bwMode="auto">
          <a:xfrm>
            <a:off x="788988" y="1998663"/>
            <a:ext cx="561975" cy="190500"/>
          </a:xfrm>
          <a:custGeom>
            <a:avLst/>
            <a:gdLst>
              <a:gd name="T0" fmla="*/ 0 w 541"/>
              <a:gd name="T1" fmla="*/ 0 h 183"/>
              <a:gd name="T2" fmla="*/ 2147483646 w 541"/>
              <a:gd name="T3" fmla="*/ 0 h 183"/>
              <a:gd name="T4" fmla="*/ 2147483646 w 541"/>
              <a:gd name="T5" fmla="*/ 2147483646 h 183"/>
              <a:gd name="T6" fmla="*/ 0 60000 65536"/>
              <a:gd name="T7" fmla="*/ 0 60000 65536"/>
              <a:gd name="T8" fmla="*/ 0 60000 65536"/>
              <a:gd name="T9" fmla="*/ 0 w 541"/>
              <a:gd name="T10" fmla="*/ 0 h 183"/>
              <a:gd name="T11" fmla="*/ 541 w 541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1" h="183">
                <a:moveTo>
                  <a:pt x="0" y="0"/>
                </a:moveTo>
                <a:lnTo>
                  <a:pt x="375" y="0"/>
                </a:lnTo>
                <a:lnTo>
                  <a:pt x="541" y="18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3" name="Freeform 17">
            <a:extLst>
              <a:ext uri="{FF2B5EF4-FFF2-40B4-BE49-F238E27FC236}">
                <a16:creationId xmlns:a16="http://schemas.microsoft.com/office/drawing/2014/main" id="{695585E5-422C-BF4A-838B-FB7C42925654}"/>
              </a:ext>
            </a:extLst>
          </p:cNvPr>
          <p:cNvSpPr>
            <a:spLocks/>
          </p:cNvSpPr>
          <p:nvPr/>
        </p:nvSpPr>
        <p:spPr bwMode="auto">
          <a:xfrm>
            <a:off x="3613150" y="2052638"/>
            <a:ext cx="817563" cy="100012"/>
          </a:xfrm>
          <a:custGeom>
            <a:avLst/>
            <a:gdLst>
              <a:gd name="T0" fmla="*/ 0 w 785"/>
              <a:gd name="T1" fmla="*/ 2147483646 h 96"/>
              <a:gd name="T2" fmla="*/ 2147483646 w 785"/>
              <a:gd name="T3" fmla="*/ 0 h 96"/>
              <a:gd name="T4" fmla="*/ 2147483646 w 785"/>
              <a:gd name="T5" fmla="*/ 0 h 96"/>
              <a:gd name="T6" fmla="*/ 0 60000 65536"/>
              <a:gd name="T7" fmla="*/ 0 60000 65536"/>
              <a:gd name="T8" fmla="*/ 0 60000 65536"/>
              <a:gd name="T9" fmla="*/ 0 w 785"/>
              <a:gd name="T10" fmla="*/ 0 h 96"/>
              <a:gd name="T11" fmla="*/ 785 w 785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5" h="96">
                <a:moveTo>
                  <a:pt x="0" y="96"/>
                </a:moveTo>
                <a:cubicBezTo>
                  <a:pt x="116" y="6"/>
                  <a:pt x="79" y="43"/>
                  <a:pt x="122" y="0"/>
                </a:cubicBezTo>
                <a:lnTo>
                  <a:pt x="78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4" name="Text Box 18">
            <a:extLst>
              <a:ext uri="{FF2B5EF4-FFF2-40B4-BE49-F238E27FC236}">
                <a16:creationId xmlns:a16="http://schemas.microsoft.com/office/drawing/2014/main" id="{8E3F1B20-299B-944A-ACA5-2D6BD9A7C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2055813"/>
            <a:ext cx="180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1600"/>
              <a:t>不安定な制御対象</a:t>
            </a:r>
          </a:p>
        </p:txBody>
      </p:sp>
      <p:sp>
        <p:nvSpPr>
          <p:cNvPr id="15375" name="Freeform 19">
            <a:extLst>
              <a:ext uri="{FF2B5EF4-FFF2-40B4-BE49-F238E27FC236}">
                <a16:creationId xmlns:a16="http://schemas.microsoft.com/office/drawing/2014/main" id="{26022F32-3F20-AC4F-B480-81BA63D3494A}"/>
              </a:ext>
            </a:extLst>
          </p:cNvPr>
          <p:cNvSpPr>
            <a:spLocks/>
          </p:cNvSpPr>
          <p:nvPr/>
        </p:nvSpPr>
        <p:spPr bwMode="auto">
          <a:xfrm>
            <a:off x="4322763" y="1814513"/>
            <a:ext cx="817562" cy="795337"/>
          </a:xfrm>
          <a:custGeom>
            <a:avLst/>
            <a:gdLst>
              <a:gd name="T0" fmla="*/ 0 w 515"/>
              <a:gd name="T1" fmla="*/ 2147483646 h 501"/>
              <a:gd name="T2" fmla="*/ 2147483646 w 515"/>
              <a:gd name="T3" fmla="*/ 2147483646 h 501"/>
              <a:gd name="T4" fmla="*/ 2147483646 w 515"/>
              <a:gd name="T5" fmla="*/ 2147483646 h 501"/>
              <a:gd name="T6" fmla="*/ 2147483646 w 515"/>
              <a:gd name="T7" fmla="*/ 2147483646 h 501"/>
              <a:gd name="T8" fmla="*/ 2147483646 w 515"/>
              <a:gd name="T9" fmla="*/ 2147483646 h 501"/>
              <a:gd name="T10" fmla="*/ 2147483646 w 515"/>
              <a:gd name="T11" fmla="*/ 2147483646 h 501"/>
              <a:gd name="T12" fmla="*/ 2147483646 w 515"/>
              <a:gd name="T13" fmla="*/ 2147483646 h 501"/>
              <a:gd name="T14" fmla="*/ 2147483646 w 515"/>
              <a:gd name="T15" fmla="*/ 2147483646 h 501"/>
              <a:gd name="T16" fmla="*/ 2147483646 w 515"/>
              <a:gd name="T17" fmla="*/ 2147483646 h 501"/>
              <a:gd name="T18" fmla="*/ 2147483646 w 515"/>
              <a:gd name="T19" fmla="*/ 2147483646 h 501"/>
              <a:gd name="T20" fmla="*/ 2147483646 w 515"/>
              <a:gd name="T21" fmla="*/ 2147483646 h 501"/>
              <a:gd name="T22" fmla="*/ 2147483646 w 515"/>
              <a:gd name="T23" fmla="*/ 0 h 5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15"/>
              <a:gd name="T37" fmla="*/ 0 h 501"/>
              <a:gd name="T38" fmla="*/ 515 w 515"/>
              <a:gd name="T39" fmla="*/ 501 h 50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15" h="501">
                <a:moveTo>
                  <a:pt x="0" y="305"/>
                </a:moveTo>
                <a:cubicBezTo>
                  <a:pt x="25" y="269"/>
                  <a:pt x="50" y="234"/>
                  <a:pt x="70" y="244"/>
                </a:cubicBezTo>
                <a:cubicBezTo>
                  <a:pt x="90" y="254"/>
                  <a:pt x="99" y="363"/>
                  <a:pt x="122" y="366"/>
                </a:cubicBezTo>
                <a:cubicBezTo>
                  <a:pt x="145" y="369"/>
                  <a:pt x="190" y="289"/>
                  <a:pt x="209" y="261"/>
                </a:cubicBezTo>
                <a:cubicBezTo>
                  <a:pt x="228" y="233"/>
                  <a:pt x="224" y="200"/>
                  <a:pt x="236" y="200"/>
                </a:cubicBezTo>
                <a:cubicBezTo>
                  <a:pt x="248" y="200"/>
                  <a:pt x="267" y="226"/>
                  <a:pt x="279" y="261"/>
                </a:cubicBezTo>
                <a:cubicBezTo>
                  <a:pt x="291" y="296"/>
                  <a:pt x="293" y="371"/>
                  <a:pt x="305" y="410"/>
                </a:cubicBezTo>
                <a:cubicBezTo>
                  <a:pt x="317" y="449"/>
                  <a:pt x="332" y="501"/>
                  <a:pt x="349" y="497"/>
                </a:cubicBezTo>
                <a:cubicBezTo>
                  <a:pt x="366" y="493"/>
                  <a:pt x="393" y="432"/>
                  <a:pt x="410" y="384"/>
                </a:cubicBezTo>
                <a:cubicBezTo>
                  <a:pt x="427" y="336"/>
                  <a:pt x="441" y="260"/>
                  <a:pt x="454" y="209"/>
                </a:cubicBezTo>
                <a:cubicBezTo>
                  <a:pt x="467" y="158"/>
                  <a:pt x="479" y="113"/>
                  <a:pt x="489" y="78"/>
                </a:cubicBezTo>
                <a:cubicBezTo>
                  <a:pt x="499" y="43"/>
                  <a:pt x="509" y="14"/>
                  <a:pt x="515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6" name="Text Box 20">
            <a:extLst>
              <a:ext uri="{FF2B5EF4-FFF2-40B4-BE49-F238E27FC236}">
                <a16:creationId xmlns:a16="http://schemas.microsoft.com/office/drawing/2014/main" id="{CC8A0D0D-B557-F94F-A93A-6A1F829E8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144938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C00000"/>
                </a:solidFill>
              </a:rPr>
              <a:t>？？？？？</a:t>
            </a:r>
            <a:endParaRPr lang="ja-JP" altLang="en-US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566E9C91-3C84-4445-A8B5-60FF2F6E4449}"/>
              </a:ext>
            </a:extLst>
          </p:cNvPr>
          <p:cNvGrpSpPr>
            <a:grpSpLocks/>
          </p:cNvGrpSpPr>
          <p:nvPr/>
        </p:nvGrpSpPr>
        <p:grpSpPr bwMode="auto">
          <a:xfrm>
            <a:off x="4154488" y="3849688"/>
            <a:ext cx="1435100" cy="795337"/>
            <a:chOff x="2617" y="2425"/>
            <a:chExt cx="904" cy="501"/>
          </a:xfrm>
        </p:grpSpPr>
        <p:sp>
          <p:nvSpPr>
            <p:cNvPr id="15397" name="Line 21">
              <a:extLst>
                <a:ext uri="{FF2B5EF4-FFF2-40B4-BE49-F238E27FC236}">
                  <a16:creationId xmlns:a16="http://schemas.microsoft.com/office/drawing/2014/main" id="{A0E864AC-AAA5-C944-AE70-1A373BBBF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7" y="2735"/>
              <a:ext cx="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98" name="Line 22">
              <a:extLst>
                <a:ext uri="{FF2B5EF4-FFF2-40B4-BE49-F238E27FC236}">
                  <a16:creationId xmlns:a16="http://schemas.microsoft.com/office/drawing/2014/main" id="{F683333D-33B2-D34F-BC3A-5E346FB97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0" y="2426"/>
              <a:ext cx="0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99" name="Freeform 23">
              <a:extLst>
                <a:ext uri="{FF2B5EF4-FFF2-40B4-BE49-F238E27FC236}">
                  <a16:creationId xmlns:a16="http://schemas.microsoft.com/office/drawing/2014/main" id="{7295A74E-52F3-F748-BD16-A28E8D353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425"/>
              <a:ext cx="515" cy="501"/>
            </a:xfrm>
            <a:custGeom>
              <a:avLst/>
              <a:gdLst>
                <a:gd name="T0" fmla="*/ 0 w 515"/>
                <a:gd name="T1" fmla="*/ 305 h 501"/>
                <a:gd name="T2" fmla="*/ 70 w 515"/>
                <a:gd name="T3" fmla="*/ 244 h 501"/>
                <a:gd name="T4" fmla="*/ 122 w 515"/>
                <a:gd name="T5" fmla="*/ 366 h 501"/>
                <a:gd name="T6" fmla="*/ 209 w 515"/>
                <a:gd name="T7" fmla="*/ 261 h 501"/>
                <a:gd name="T8" fmla="*/ 236 w 515"/>
                <a:gd name="T9" fmla="*/ 200 h 501"/>
                <a:gd name="T10" fmla="*/ 279 w 515"/>
                <a:gd name="T11" fmla="*/ 261 h 501"/>
                <a:gd name="T12" fmla="*/ 305 w 515"/>
                <a:gd name="T13" fmla="*/ 410 h 501"/>
                <a:gd name="T14" fmla="*/ 349 w 515"/>
                <a:gd name="T15" fmla="*/ 497 h 501"/>
                <a:gd name="T16" fmla="*/ 410 w 515"/>
                <a:gd name="T17" fmla="*/ 384 h 501"/>
                <a:gd name="T18" fmla="*/ 454 w 515"/>
                <a:gd name="T19" fmla="*/ 209 h 501"/>
                <a:gd name="T20" fmla="*/ 489 w 515"/>
                <a:gd name="T21" fmla="*/ 78 h 501"/>
                <a:gd name="T22" fmla="*/ 515 w 515"/>
                <a:gd name="T23" fmla="*/ 0 h 5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5"/>
                <a:gd name="T37" fmla="*/ 0 h 501"/>
                <a:gd name="T38" fmla="*/ 515 w 515"/>
                <a:gd name="T39" fmla="*/ 501 h 5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5" h="501">
                  <a:moveTo>
                    <a:pt x="0" y="305"/>
                  </a:moveTo>
                  <a:cubicBezTo>
                    <a:pt x="25" y="269"/>
                    <a:pt x="50" y="234"/>
                    <a:pt x="70" y="244"/>
                  </a:cubicBezTo>
                  <a:cubicBezTo>
                    <a:pt x="90" y="254"/>
                    <a:pt x="99" y="363"/>
                    <a:pt x="122" y="366"/>
                  </a:cubicBezTo>
                  <a:cubicBezTo>
                    <a:pt x="145" y="369"/>
                    <a:pt x="190" y="289"/>
                    <a:pt x="209" y="261"/>
                  </a:cubicBezTo>
                  <a:cubicBezTo>
                    <a:pt x="228" y="233"/>
                    <a:pt x="224" y="200"/>
                    <a:pt x="236" y="200"/>
                  </a:cubicBezTo>
                  <a:cubicBezTo>
                    <a:pt x="248" y="200"/>
                    <a:pt x="267" y="226"/>
                    <a:pt x="279" y="261"/>
                  </a:cubicBezTo>
                  <a:cubicBezTo>
                    <a:pt x="291" y="296"/>
                    <a:pt x="293" y="371"/>
                    <a:pt x="305" y="410"/>
                  </a:cubicBezTo>
                  <a:cubicBezTo>
                    <a:pt x="317" y="449"/>
                    <a:pt x="332" y="501"/>
                    <a:pt x="349" y="497"/>
                  </a:cubicBezTo>
                  <a:cubicBezTo>
                    <a:pt x="366" y="493"/>
                    <a:pt x="393" y="432"/>
                    <a:pt x="410" y="384"/>
                  </a:cubicBezTo>
                  <a:cubicBezTo>
                    <a:pt x="427" y="336"/>
                    <a:pt x="441" y="260"/>
                    <a:pt x="454" y="209"/>
                  </a:cubicBezTo>
                  <a:cubicBezTo>
                    <a:pt x="467" y="158"/>
                    <a:pt x="479" y="113"/>
                    <a:pt x="489" y="78"/>
                  </a:cubicBezTo>
                  <a:cubicBezTo>
                    <a:pt x="499" y="43"/>
                    <a:pt x="509" y="14"/>
                    <a:pt x="51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4779" name="Arc 27">
            <a:extLst>
              <a:ext uri="{FF2B5EF4-FFF2-40B4-BE49-F238E27FC236}">
                <a16:creationId xmlns:a16="http://schemas.microsoft.com/office/drawing/2014/main" id="{2CCCB5F3-4AFC-2F46-BB07-2FE629FEE5BB}"/>
              </a:ext>
            </a:extLst>
          </p:cNvPr>
          <p:cNvSpPr>
            <a:spLocks/>
          </p:cNvSpPr>
          <p:nvPr/>
        </p:nvSpPr>
        <p:spPr bwMode="auto">
          <a:xfrm flipH="1" flipV="1">
            <a:off x="4295775" y="3502025"/>
            <a:ext cx="1316038" cy="6238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80" name="Arc 28">
            <a:extLst>
              <a:ext uri="{FF2B5EF4-FFF2-40B4-BE49-F238E27FC236}">
                <a16:creationId xmlns:a16="http://schemas.microsoft.com/office/drawing/2014/main" id="{38DEFB9C-F9B2-3341-A769-6970DA7ADFD9}"/>
              </a:ext>
            </a:extLst>
          </p:cNvPr>
          <p:cNvSpPr>
            <a:spLocks/>
          </p:cNvSpPr>
          <p:nvPr/>
        </p:nvSpPr>
        <p:spPr bwMode="auto">
          <a:xfrm flipH="1">
            <a:off x="4295775" y="4554538"/>
            <a:ext cx="1316038" cy="62388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0506124B-9B80-C24F-AEE4-2252E4E381E8}"/>
              </a:ext>
            </a:extLst>
          </p:cNvPr>
          <p:cNvGrpSpPr>
            <a:grpSpLocks/>
          </p:cNvGrpSpPr>
          <p:nvPr/>
        </p:nvGrpSpPr>
        <p:grpSpPr bwMode="auto">
          <a:xfrm>
            <a:off x="4092575" y="2714625"/>
            <a:ext cx="1555750" cy="1011238"/>
            <a:chOff x="2770" y="1728"/>
            <a:chExt cx="980" cy="637"/>
          </a:xfrm>
        </p:grpSpPr>
        <p:sp>
          <p:nvSpPr>
            <p:cNvPr id="15395" name="AutoShape 30">
              <a:extLst>
                <a:ext uri="{FF2B5EF4-FFF2-40B4-BE49-F238E27FC236}">
                  <a16:creationId xmlns:a16="http://schemas.microsoft.com/office/drawing/2014/main" id="{4245E962-325A-EE45-9A61-8079822FF7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80" y="1973"/>
              <a:ext cx="637" cy="148"/>
            </a:xfrm>
            <a:prstGeom prst="homePlate">
              <a:avLst>
                <a:gd name="adj" fmla="val 1076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5396" name="Text Box 24">
              <a:extLst>
                <a:ext uri="{FF2B5EF4-FFF2-40B4-BE49-F238E27FC236}">
                  <a16:creationId xmlns:a16="http://schemas.microsoft.com/office/drawing/2014/main" id="{F75ECE09-01B6-C64F-AE50-376200D4B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0" y="1890"/>
              <a:ext cx="980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1800"/>
                <a:t>圧縮できれば</a:t>
              </a:r>
            </a:p>
          </p:txBody>
        </p:sp>
      </p:grpSp>
      <p:graphicFrame>
        <p:nvGraphicFramePr>
          <p:cNvPr id="15381" name="Object 32">
            <a:extLst>
              <a:ext uri="{FF2B5EF4-FFF2-40B4-BE49-F238E27FC236}">
                <a16:creationId xmlns:a16="http://schemas.microsoft.com/office/drawing/2014/main" id="{51A72E74-48B9-3149-95D3-9EB33DD404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5013" y="2092325"/>
          <a:ext cx="533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293600" imgH="7899400" progId="Equation.DSMT4">
                  <p:embed/>
                </p:oleObj>
              </mc:Choice>
              <mc:Fallback>
                <p:oleObj name="Equation" r:id="rId2" imgW="12293600" imgH="78994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2092325"/>
                        <a:ext cx="533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DF3DB08-BFB1-154E-9AA4-0896F3011DA2}"/>
              </a:ext>
            </a:extLst>
          </p:cNvPr>
          <p:cNvGrpSpPr/>
          <p:nvPr/>
        </p:nvGrpSpPr>
        <p:grpSpPr>
          <a:xfrm>
            <a:off x="4322763" y="4125913"/>
            <a:ext cx="2314146" cy="401637"/>
            <a:chOff x="4322763" y="4125913"/>
            <a:chExt cx="2314146" cy="4016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821E78CC-EE03-D04D-97C8-BB95498DED81}"/>
                    </a:ext>
                  </a:extLst>
                </p:cNvPr>
                <p:cNvSpPr txBox="1"/>
                <p:nvPr/>
              </p:nvSpPr>
              <p:spPr>
                <a:xfrm>
                  <a:off x="5846500" y="4125913"/>
                  <a:ext cx="79040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821E78CC-EE03-D04D-97C8-BB95498DED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6500" y="4125913"/>
                  <a:ext cx="79040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6250" r="-9375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393" name="Freeform 29">
              <a:extLst>
                <a:ext uri="{FF2B5EF4-FFF2-40B4-BE49-F238E27FC236}">
                  <a16:creationId xmlns:a16="http://schemas.microsoft.com/office/drawing/2014/main" id="{DB4D72A3-B815-5B42-A4D5-2DE9DAE70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763" y="4167188"/>
              <a:ext cx="1454150" cy="360362"/>
            </a:xfrm>
            <a:custGeom>
              <a:avLst/>
              <a:gdLst>
                <a:gd name="T0" fmla="*/ 0 w 916"/>
                <a:gd name="T1" fmla="*/ 88 h 227"/>
                <a:gd name="T2" fmla="*/ 43 w 916"/>
                <a:gd name="T3" fmla="*/ 27 h 227"/>
                <a:gd name="T4" fmla="*/ 96 w 916"/>
                <a:gd name="T5" fmla="*/ 131 h 227"/>
                <a:gd name="T6" fmla="*/ 235 w 916"/>
                <a:gd name="T7" fmla="*/ 53 h 227"/>
                <a:gd name="T8" fmla="*/ 279 w 916"/>
                <a:gd name="T9" fmla="*/ 105 h 227"/>
                <a:gd name="T10" fmla="*/ 297 w 916"/>
                <a:gd name="T11" fmla="*/ 201 h 227"/>
                <a:gd name="T12" fmla="*/ 349 w 916"/>
                <a:gd name="T13" fmla="*/ 227 h 227"/>
                <a:gd name="T14" fmla="*/ 445 w 916"/>
                <a:gd name="T15" fmla="*/ 62 h 227"/>
                <a:gd name="T16" fmla="*/ 532 w 916"/>
                <a:gd name="T17" fmla="*/ 0 h 227"/>
                <a:gd name="T18" fmla="*/ 576 w 916"/>
                <a:gd name="T19" fmla="*/ 62 h 227"/>
                <a:gd name="T20" fmla="*/ 628 w 916"/>
                <a:gd name="T21" fmla="*/ 184 h 227"/>
                <a:gd name="T22" fmla="*/ 724 w 916"/>
                <a:gd name="T23" fmla="*/ 201 h 227"/>
                <a:gd name="T24" fmla="*/ 794 w 916"/>
                <a:gd name="T25" fmla="*/ 88 h 227"/>
                <a:gd name="T26" fmla="*/ 881 w 916"/>
                <a:gd name="T27" fmla="*/ 96 h 227"/>
                <a:gd name="T28" fmla="*/ 916 w 916"/>
                <a:gd name="T29" fmla="*/ 149 h 2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6"/>
                <a:gd name="T46" fmla="*/ 0 h 227"/>
                <a:gd name="T47" fmla="*/ 916 w 916"/>
                <a:gd name="T48" fmla="*/ 227 h 2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6" h="227">
                  <a:moveTo>
                    <a:pt x="0" y="88"/>
                  </a:moveTo>
                  <a:lnTo>
                    <a:pt x="43" y="27"/>
                  </a:lnTo>
                  <a:lnTo>
                    <a:pt x="96" y="131"/>
                  </a:lnTo>
                  <a:lnTo>
                    <a:pt x="235" y="53"/>
                  </a:lnTo>
                  <a:lnTo>
                    <a:pt x="279" y="105"/>
                  </a:lnTo>
                  <a:lnTo>
                    <a:pt x="297" y="201"/>
                  </a:lnTo>
                  <a:lnTo>
                    <a:pt x="349" y="227"/>
                  </a:lnTo>
                  <a:lnTo>
                    <a:pt x="445" y="62"/>
                  </a:lnTo>
                  <a:lnTo>
                    <a:pt x="532" y="0"/>
                  </a:lnTo>
                  <a:lnTo>
                    <a:pt x="576" y="62"/>
                  </a:lnTo>
                  <a:lnTo>
                    <a:pt x="628" y="184"/>
                  </a:lnTo>
                  <a:lnTo>
                    <a:pt x="724" y="201"/>
                  </a:lnTo>
                  <a:lnTo>
                    <a:pt x="794" y="88"/>
                  </a:lnTo>
                  <a:lnTo>
                    <a:pt x="881" y="96"/>
                  </a:lnTo>
                  <a:lnTo>
                    <a:pt x="916" y="149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aphicFrame>
        <p:nvGraphicFramePr>
          <p:cNvPr id="74786" name="Object 34">
            <a:extLst>
              <a:ext uri="{FF2B5EF4-FFF2-40B4-BE49-F238E27FC236}">
                <a16:creationId xmlns:a16="http://schemas.microsoft.com/office/drawing/2014/main" id="{D9D12D06-DBCA-1242-8FCE-520A7A2EDC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9438" y="4143375"/>
          <a:ext cx="154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699700" imgH="11112500" progId="Equation.DSMT4">
                  <p:embed/>
                </p:oleObj>
              </mc:Choice>
              <mc:Fallback>
                <p:oleObj name="Equation" r:id="rId7" imgW="35699700" imgH="111125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143375"/>
                        <a:ext cx="1549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9" name="Object 37">
            <a:extLst>
              <a:ext uri="{FF2B5EF4-FFF2-40B4-BE49-F238E27FC236}">
                <a16:creationId xmlns:a16="http://schemas.microsoft.com/office/drawing/2014/main" id="{631B6034-5766-014B-A748-314313D428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8200" y="5862638"/>
          <a:ext cx="3009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342000" imgH="13754100" progId="Equation.DSMT4">
                  <p:embed/>
                </p:oleObj>
              </mc:Choice>
              <mc:Fallback>
                <p:oleObj name="Equation" r:id="rId9" imgW="69342000" imgH="137541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862638"/>
                        <a:ext cx="3009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8">
            <a:extLst>
              <a:ext uri="{FF2B5EF4-FFF2-40B4-BE49-F238E27FC236}">
                <a16:creationId xmlns:a16="http://schemas.microsoft.com/office/drawing/2014/main" id="{3543CA94-3D82-CD49-9B18-ED504F24C755}"/>
              </a:ext>
            </a:extLst>
          </p:cNvPr>
          <p:cNvGrpSpPr>
            <a:grpSpLocks/>
          </p:cNvGrpSpPr>
          <p:nvPr/>
        </p:nvGrpSpPr>
        <p:grpSpPr bwMode="auto">
          <a:xfrm>
            <a:off x="6161088" y="4665663"/>
            <a:ext cx="2470150" cy="1011237"/>
            <a:chOff x="3881" y="2939"/>
            <a:chExt cx="1556" cy="637"/>
          </a:xfrm>
        </p:grpSpPr>
        <p:sp>
          <p:nvSpPr>
            <p:cNvPr id="15391" name="AutoShape 42">
              <a:extLst>
                <a:ext uri="{FF2B5EF4-FFF2-40B4-BE49-F238E27FC236}">
                  <a16:creationId xmlns:a16="http://schemas.microsoft.com/office/drawing/2014/main" id="{35ADAC1B-4468-8E4E-BABB-4838E82E63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67" y="3184"/>
              <a:ext cx="637" cy="148"/>
            </a:xfrm>
            <a:prstGeom prst="homePlate">
              <a:avLst>
                <a:gd name="adj" fmla="val 1076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5392" name="Text Box 43">
              <a:extLst>
                <a:ext uri="{FF2B5EF4-FFF2-40B4-BE49-F238E27FC236}">
                  <a16:creationId xmlns:a16="http://schemas.microsoft.com/office/drawing/2014/main" id="{EC7457F8-B5C7-D243-A9DD-4BCF83D34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092"/>
              <a:ext cx="1556" cy="231"/>
            </a:xfrm>
            <a:prstGeom prst="rect">
              <a:avLst/>
            </a:prstGeom>
            <a:solidFill>
              <a:srgbClr val="EA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1800"/>
                <a:t>周波数伝達関数もどき</a:t>
              </a:r>
            </a:p>
          </p:txBody>
        </p:sp>
      </p:grpSp>
      <p:grpSp>
        <p:nvGrpSpPr>
          <p:cNvPr id="6" name="Group 53">
            <a:extLst>
              <a:ext uri="{FF2B5EF4-FFF2-40B4-BE49-F238E27FC236}">
                <a16:creationId xmlns:a16="http://schemas.microsoft.com/office/drawing/2014/main" id="{20CBBACF-262C-044C-90C8-B95212A00090}"/>
              </a:ext>
            </a:extLst>
          </p:cNvPr>
          <p:cNvGrpSpPr>
            <a:grpSpLocks/>
          </p:cNvGrpSpPr>
          <p:nvPr/>
        </p:nvGrpSpPr>
        <p:grpSpPr bwMode="auto">
          <a:xfrm>
            <a:off x="4141788" y="1454150"/>
            <a:ext cx="5002212" cy="5210175"/>
            <a:chOff x="2609" y="916"/>
            <a:chExt cx="3151" cy="3282"/>
          </a:xfrm>
        </p:grpSpPr>
        <p:sp>
          <p:nvSpPr>
            <p:cNvPr id="15387" name="Oval 49">
              <a:extLst>
                <a:ext uri="{FF2B5EF4-FFF2-40B4-BE49-F238E27FC236}">
                  <a16:creationId xmlns:a16="http://schemas.microsoft.com/office/drawing/2014/main" id="{12EB2382-444D-A543-849C-BC6BBB497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916"/>
              <a:ext cx="1632" cy="85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5388" name="Oval 50">
              <a:extLst>
                <a:ext uri="{FF2B5EF4-FFF2-40B4-BE49-F238E27FC236}">
                  <a16:creationId xmlns:a16="http://schemas.microsoft.com/office/drawing/2014/main" id="{0CCC7848-C096-1C40-8E43-AA50723F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3499"/>
              <a:ext cx="2078" cy="699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5389" name="AutoShape 51">
              <a:extLst>
                <a:ext uri="{FF2B5EF4-FFF2-40B4-BE49-F238E27FC236}">
                  <a16:creationId xmlns:a16="http://schemas.microsoft.com/office/drawing/2014/main" id="{32726A9B-7C1C-5C42-B0EE-6410492266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88068">
              <a:off x="3239" y="2426"/>
              <a:ext cx="1629" cy="307"/>
            </a:xfrm>
            <a:prstGeom prst="chevron">
              <a:avLst>
                <a:gd name="adj" fmla="val 132655"/>
              </a:avLst>
            </a:prstGeom>
            <a:solidFill>
              <a:srgbClr val="FF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5390" name="Text Box 52">
              <a:extLst>
                <a:ext uri="{FF2B5EF4-FFF2-40B4-BE49-F238E27FC236}">
                  <a16:creationId xmlns:a16="http://schemas.microsoft.com/office/drawing/2014/main" id="{C761FF18-7F9B-7D46-8B30-97804AF09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6" y="2238"/>
              <a:ext cx="178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1600"/>
                <a:t>圧縮＋周波数伝達関数もどき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AF97D7B-F719-F74B-ADF1-B9B15268D307}"/>
                  </a:ext>
                </a:extLst>
              </p:cNvPr>
              <p:cNvSpPr txBox="1"/>
              <p:nvPr/>
            </p:nvSpPr>
            <p:spPr>
              <a:xfrm>
                <a:off x="4507605" y="3013656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_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AF97D7B-F719-F74B-ADF1-B9B15268D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05" y="3013656"/>
                <a:ext cx="1987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0577FC96-85DC-5545-8CBD-049799E8C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1936750"/>
            <a:ext cx="1114425" cy="59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7" name="Line 6">
            <a:extLst>
              <a:ext uri="{FF2B5EF4-FFF2-40B4-BE49-F238E27FC236}">
                <a16:creationId xmlns:a16="http://schemas.microsoft.com/office/drawing/2014/main" id="{A691AAB9-3C50-5942-981C-C006B3EF4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3175" y="2224088"/>
            <a:ext cx="47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8" name="Line 7">
            <a:extLst>
              <a:ext uri="{FF2B5EF4-FFF2-40B4-BE49-F238E27FC236}">
                <a16:creationId xmlns:a16="http://schemas.microsoft.com/office/drawing/2014/main" id="{82EBA969-8125-BE46-A3CD-073FCA3A79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4325" y="2235200"/>
            <a:ext cx="47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9" name="Line 8">
            <a:extLst>
              <a:ext uri="{FF2B5EF4-FFF2-40B4-BE49-F238E27FC236}">
                <a16:creationId xmlns:a16="http://schemas.microsoft.com/office/drawing/2014/main" id="{D79B2F35-A70E-F84F-9C49-CCFB006AE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550" y="2305050"/>
            <a:ext cx="608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0" name="Line 9">
            <a:extLst>
              <a:ext uri="{FF2B5EF4-FFF2-40B4-BE49-F238E27FC236}">
                <a16:creationId xmlns:a16="http://schemas.microsoft.com/office/drawing/2014/main" id="{901EED41-11BE-284B-928E-1EA45DD5F8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7063" y="1870075"/>
            <a:ext cx="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1" name="Line 10">
            <a:extLst>
              <a:ext uri="{FF2B5EF4-FFF2-40B4-BE49-F238E27FC236}">
                <a16:creationId xmlns:a16="http://schemas.microsoft.com/office/drawing/2014/main" id="{D9BDA171-AA76-C549-BC81-9D52506D9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050" y="2297113"/>
            <a:ext cx="390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2" name="Line 11">
            <a:extLst>
              <a:ext uri="{FF2B5EF4-FFF2-40B4-BE49-F238E27FC236}">
                <a16:creationId xmlns:a16="http://schemas.microsoft.com/office/drawing/2014/main" id="{B5C23428-FEEB-7640-812E-DD51FB96D4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7063" y="1997075"/>
            <a:ext cx="0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3" name="Line 12">
            <a:extLst>
              <a:ext uri="{FF2B5EF4-FFF2-40B4-BE49-F238E27FC236}">
                <a16:creationId xmlns:a16="http://schemas.microsoft.com/office/drawing/2014/main" id="{278332B5-4A47-7F4E-AEAA-81FA57DD9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3488" y="2333625"/>
            <a:ext cx="1157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4" name="Line 13">
            <a:extLst>
              <a:ext uri="{FF2B5EF4-FFF2-40B4-BE49-F238E27FC236}">
                <a16:creationId xmlns:a16="http://schemas.microsoft.com/office/drawing/2014/main" id="{33F47446-C897-4C4E-BB6E-538B368F03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65550" y="1843088"/>
            <a:ext cx="0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5" name="Freeform 14">
            <a:extLst>
              <a:ext uri="{FF2B5EF4-FFF2-40B4-BE49-F238E27FC236}">
                <a16:creationId xmlns:a16="http://schemas.microsoft.com/office/drawing/2014/main" id="{067AE595-DBFD-E24D-9A3E-A3D9FD9B1DF1}"/>
              </a:ext>
            </a:extLst>
          </p:cNvPr>
          <p:cNvSpPr>
            <a:spLocks/>
          </p:cNvSpPr>
          <p:nvPr/>
        </p:nvSpPr>
        <p:spPr bwMode="auto">
          <a:xfrm>
            <a:off x="900113" y="1997075"/>
            <a:ext cx="561975" cy="190500"/>
          </a:xfrm>
          <a:custGeom>
            <a:avLst/>
            <a:gdLst>
              <a:gd name="T0" fmla="*/ 0 w 541"/>
              <a:gd name="T1" fmla="*/ 0 h 183"/>
              <a:gd name="T2" fmla="*/ 2147483646 w 541"/>
              <a:gd name="T3" fmla="*/ 0 h 183"/>
              <a:gd name="T4" fmla="*/ 2147483646 w 541"/>
              <a:gd name="T5" fmla="*/ 2147483646 h 183"/>
              <a:gd name="T6" fmla="*/ 0 60000 65536"/>
              <a:gd name="T7" fmla="*/ 0 60000 65536"/>
              <a:gd name="T8" fmla="*/ 0 60000 65536"/>
              <a:gd name="T9" fmla="*/ 0 w 541"/>
              <a:gd name="T10" fmla="*/ 0 h 183"/>
              <a:gd name="T11" fmla="*/ 541 w 541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1" h="183">
                <a:moveTo>
                  <a:pt x="0" y="0"/>
                </a:moveTo>
                <a:lnTo>
                  <a:pt x="375" y="0"/>
                </a:lnTo>
                <a:lnTo>
                  <a:pt x="541" y="18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6" name="Freeform 15">
            <a:extLst>
              <a:ext uri="{FF2B5EF4-FFF2-40B4-BE49-F238E27FC236}">
                <a16:creationId xmlns:a16="http://schemas.microsoft.com/office/drawing/2014/main" id="{AFF92CC4-79D9-1C4D-98B3-B85779211E09}"/>
              </a:ext>
            </a:extLst>
          </p:cNvPr>
          <p:cNvSpPr>
            <a:spLocks/>
          </p:cNvSpPr>
          <p:nvPr/>
        </p:nvSpPr>
        <p:spPr bwMode="auto">
          <a:xfrm>
            <a:off x="3044825" y="2079625"/>
            <a:ext cx="817563" cy="100013"/>
          </a:xfrm>
          <a:custGeom>
            <a:avLst/>
            <a:gdLst>
              <a:gd name="T0" fmla="*/ 0 w 785"/>
              <a:gd name="T1" fmla="*/ 2147483646 h 96"/>
              <a:gd name="T2" fmla="*/ 2147483646 w 785"/>
              <a:gd name="T3" fmla="*/ 0 h 96"/>
              <a:gd name="T4" fmla="*/ 2147483646 w 785"/>
              <a:gd name="T5" fmla="*/ 0 h 96"/>
              <a:gd name="T6" fmla="*/ 0 60000 65536"/>
              <a:gd name="T7" fmla="*/ 0 60000 65536"/>
              <a:gd name="T8" fmla="*/ 0 60000 65536"/>
              <a:gd name="T9" fmla="*/ 0 w 785"/>
              <a:gd name="T10" fmla="*/ 0 h 96"/>
              <a:gd name="T11" fmla="*/ 785 w 785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5" h="96">
                <a:moveTo>
                  <a:pt x="0" y="96"/>
                </a:moveTo>
                <a:cubicBezTo>
                  <a:pt x="116" y="6"/>
                  <a:pt x="79" y="43"/>
                  <a:pt x="122" y="0"/>
                </a:cubicBezTo>
                <a:lnTo>
                  <a:pt x="78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7" name="Text Box 16">
            <a:extLst>
              <a:ext uri="{FF2B5EF4-FFF2-40B4-BE49-F238E27FC236}">
                <a16:creationId xmlns:a16="http://schemas.microsoft.com/office/drawing/2014/main" id="{14805DF5-9211-0B48-A3D5-492FE0939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1973263"/>
            <a:ext cx="996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1600"/>
              <a:t>不安定な</a:t>
            </a:r>
          </a:p>
          <a:p>
            <a:pPr eaLnBrk="1" hangingPunct="1"/>
            <a:r>
              <a:rPr lang="ja-JP" altLang="en-US" sz="1600"/>
              <a:t>制御対象</a:t>
            </a:r>
          </a:p>
        </p:txBody>
      </p:sp>
      <p:sp>
        <p:nvSpPr>
          <p:cNvPr id="16398" name="Freeform 17">
            <a:extLst>
              <a:ext uri="{FF2B5EF4-FFF2-40B4-BE49-F238E27FC236}">
                <a16:creationId xmlns:a16="http://schemas.microsoft.com/office/drawing/2014/main" id="{C63EB868-60BE-0B40-8210-1BF6677D7227}"/>
              </a:ext>
            </a:extLst>
          </p:cNvPr>
          <p:cNvSpPr>
            <a:spLocks/>
          </p:cNvSpPr>
          <p:nvPr/>
        </p:nvSpPr>
        <p:spPr bwMode="auto">
          <a:xfrm>
            <a:off x="3743325" y="1841500"/>
            <a:ext cx="817563" cy="795338"/>
          </a:xfrm>
          <a:custGeom>
            <a:avLst/>
            <a:gdLst>
              <a:gd name="T0" fmla="*/ 0 w 515"/>
              <a:gd name="T1" fmla="*/ 2147483646 h 501"/>
              <a:gd name="T2" fmla="*/ 2147483646 w 515"/>
              <a:gd name="T3" fmla="*/ 2147483646 h 501"/>
              <a:gd name="T4" fmla="*/ 2147483646 w 515"/>
              <a:gd name="T5" fmla="*/ 2147483646 h 501"/>
              <a:gd name="T6" fmla="*/ 2147483646 w 515"/>
              <a:gd name="T7" fmla="*/ 2147483646 h 501"/>
              <a:gd name="T8" fmla="*/ 2147483646 w 515"/>
              <a:gd name="T9" fmla="*/ 2147483646 h 501"/>
              <a:gd name="T10" fmla="*/ 2147483646 w 515"/>
              <a:gd name="T11" fmla="*/ 2147483646 h 501"/>
              <a:gd name="T12" fmla="*/ 2147483646 w 515"/>
              <a:gd name="T13" fmla="*/ 2147483646 h 501"/>
              <a:gd name="T14" fmla="*/ 2147483646 w 515"/>
              <a:gd name="T15" fmla="*/ 2147483646 h 501"/>
              <a:gd name="T16" fmla="*/ 2147483646 w 515"/>
              <a:gd name="T17" fmla="*/ 2147483646 h 501"/>
              <a:gd name="T18" fmla="*/ 2147483646 w 515"/>
              <a:gd name="T19" fmla="*/ 2147483646 h 501"/>
              <a:gd name="T20" fmla="*/ 2147483646 w 515"/>
              <a:gd name="T21" fmla="*/ 2147483646 h 501"/>
              <a:gd name="T22" fmla="*/ 2147483646 w 515"/>
              <a:gd name="T23" fmla="*/ 0 h 5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15"/>
              <a:gd name="T37" fmla="*/ 0 h 501"/>
              <a:gd name="T38" fmla="*/ 515 w 515"/>
              <a:gd name="T39" fmla="*/ 501 h 50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15" h="501">
                <a:moveTo>
                  <a:pt x="0" y="305"/>
                </a:moveTo>
                <a:cubicBezTo>
                  <a:pt x="25" y="269"/>
                  <a:pt x="50" y="234"/>
                  <a:pt x="70" y="244"/>
                </a:cubicBezTo>
                <a:cubicBezTo>
                  <a:pt x="90" y="254"/>
                  <a:pt x="99" y="363"/>
                  <a:pt x="122" y="366"/>
                </a:cubicBezTo>
                <a:cubicBezTo>
                  <a:pt x="145" y="369"/>
                  <a:pt x="190" y="289"/>
                  <a:pt x="209" y="261"/>
                </a:cubicBezTo>
                <a:cubicBezTo>
                  <a:pt x="228" y="233"/>
                  <a:pt x="224" y="200"/>
                  <a:pt x="236" y="200"/>
                </a:cubicBezTo>
                <a:cubicBezTo>
                  <a:pt x="248" y="200"/>
                  <a:pt x="267" y="226"/>
                  <a:pt x="279" y="261"/>
                </a:cubicBezTo>
                <a:cubicBezTo>
                  <a:pt x="291" y="296"/>
                  <a:pt x="293" y="371"/>
                  <a:pt x="305" y="410"/>
                </a:cubicBezTo>
                <a:cubicBezTo>
                  <a:pt x="317" y="449"/>
                  <a:pt x="332" y="501"/>
                  <a:pt x="349" y="497"/>
                </a:cubicBezTo>
                <a:cubicBezTo>
                  <a:pt x="366" y="493"/>
                  <a:pt x="393" y="432"/>
                  <a:pt x="410" y="384"/>
                </a:cubicBezTo>
                <a:cubicBezTo>
                  <a:pt x="427" y="336"/>
                  <a:pt x="441" y="260"/>
                  <a:pt x="454" y="209"/>
                </a:cubicBezTo>
                <a:cubicBezTo>
                  <a:pt x="467" y="158"/>
                  <a:pt x="479" y="113"/>
                  <a:pt x="489" y="78"/>
                </a:cubicBezTo>
                <a:cubicBezTo>
                  <a:pt x="499" y="43"/>
                  <a:pt x="509" y="14"/>
                  <a:pt x="515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6399" name="Object 19">
            <a:extLst>
              <a:ext uri="{FF2B5EF4-FFF2-40B4-BE49-F238E27FC236}">
                <a16:creationId xmlns:a16="http://schemas.microsoft.com/office/drawing/2014/main" id="{357DBF6B-26F7-EC4E-89AC-7C471B3F03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2238" y="2119313"/>
          <a:ext cx="533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293600" imgH="7899400" progId="Equation.DSMT4">
                  <p:embed/>
                </p:oleObj>
              </mc:Choice>
              <mc:Fallback>
                <p:oleObj name="Equation" r:id="rId2" imgW="12293600" imgH="7899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2119313"/>
                        <a:ext cx="533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Text Box 20">
            <a:extLst>
              <a:ext uri="{FF2B5EF4-FFF2-40B4-BE49-F238E27FC236}">
                <a16:creationId xmlns:a16="http://schemas.microsoft.com/office/drawing/2014/main" id="{EB974893-1076-F44E-A8A4-11423EAC8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046163"/>
            <a:ext cx="550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/>
              <a:t>☆</a:t>
            </a:r>
            <a:r>
              <a:rPr lang="en-US" altLang="ja-JP" i="1">
                <a:latin typeface="Times New Roman" panose="02020603050405020304" pitchFamily="18" charset="0"/>
              </a:rPr>
              <a:t>g</a:t>
            </a:r>
            <a:r>
              <a:rPr lang="en-US" altLang="ja-JP">
                <a:latin typeface="Times New Roman" panose="02020603050405020304" pitchFamily="18" charset="0"/>
              </a:rPr>
              <a:t>(</a:t>
            </a:r>
            <a:r>
              <a:rPr lang="en-US" altLang="ja-JP" i="1">
                <a:latin typeface="Times New Roman" panose="02020603050405020304" pitchFamily="18" charset="0"/>
              </a:rPr>
              <a:t>t</a:t>
            </a:r>
            <a:r>
              <a:rPr lang="en-US" altLang="ja-JP">
                <a:latin typeface="Times New Roman" panose="02020603050405020304" pitchFamily="18" charset="0"/>
              </a:rPr>
              <a:t>)</a:t>
            </a:r>
            <a:r>
              <a:rPr lang="ja-JP" altLang="en-US"/>
              <a:t>は指数位とする（線形システム）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8AF22293-842A-464E-9E30-7D54FE7DA41B}"/>
              </a:ext>
            </a:extLst>
          </p:cNvPr>
          <p:cNvGrpSpPr>
            <a:grpSpLocks/>
          </p:cNvGrpSpPr>
          <p:nvPr/>
        </p:nvGrpSpPr>
        <p:grpSpPr bwMode="auto">
          <a:xfrm>
            <a:off x="3754438" y="1071563"/>
            <a:ext cx="3589337" cy="1946275"/>
            <a:chOff x="2365" y="675"/>
            <a:chExt cx="2261" cy="1226"/>
          </a:xfrm>
        </p:grpSpPr>
        <p:graphicFrame>
          <p:nvGraphicFramePr>
            <p:cNvPr id="16427" name="Object 21">
              <a:extLst>
                <a:ext uri="{FF2B5EF4-FFF2-40B4-BE49-F238E27FC236}">
                  <a16:creationId xmlns:a16="http://schemas.microsoft.com/office/drawing/2014/main" id="{4949E294-35EE-DE43-B4A7-3A5504658B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10" y="675"/>
            <a:ext cx="1016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7160200" imgH="10236200" progId="Equation.DSMT4">
                    <p:embed/>
                  </p:oleObj>
                </mc:Choice>
                <mc:Fallback>
                  <p:oleObj name="Equation" r:id="rId4" imgW="37160200" imgH="102362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0" y="675"/>
                          <a:ext cx="1016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8" name="Arc 22">
              <a:extLst>
                <a:ext uri="{FF2B5EF4-FFF2-40B4-BE49-F238E27FC236}">
                  <a16:creationId xmlns:a16="http://schemas.microsoft.com/office/drawing/2014/main" id="{81794EA8-034F-9B42-B696-292C97455B2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65" y="1029"/>
              <a:ext cx="453" cy="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429" name="Arc 23">
              <a:extLst>
                <a:ext uri="{FF2B5EF4-FFF2-40B4-BE49-F238E27FC236}">
                  <a16:creationId xmlns:a16="http://schemas.microsoft.com/office/drawing/2014/main" id="{E64E3F44-7A9B-C848-8F6B-D375DD4D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595"/>
              <a:ext cx="453" cy="3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40">
            <a:extLst>
              <a:ext uri="{FF2B5EF4-FFF2-40B4-BE49-F238E27FC236}">
                <a16:creationId xmlns:a16="http://schemas.microsoft.com/office/drawing/2014/main" id="{E37011C5-A05F-2E4D-A0EB-1CF624FC582B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576513"/>
            <a:ext cx="1671638" cy="1423987"/>
            <a:chOff x="2967" y="1623"/>
            <a:chExt cx="1053" cy="897"/>
          </a:xfrm>
        </p:grpSpPr>
        <p:graphicFrame>
          <p:nvGraphicFramePr>
            <p:cNvPr id="16422" name="Object 26">
              <a:extLst>
                <a:ext uri="{FF2B5EF4-FFF2-40B4-BE49-F238E27FC236}">
                  <a16:creationId xmlns:a16="http://schemas.microsoft.com/office/drawing/2014/main" id="{1AA4D5B7-4BF6-EF46-977A-59A57B9225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53" y="2000"/>
            <a:ext cx="28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236200" imgH="7899400" progId="Equation.DSMT4">
                    <p:embed/>
                  </p:oleObj>
                </mc:Choice>
                <mc:Fallback>
                  <p:oleObj name="Equation" r:id="rId6" imgW="10236200" imgH="78994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3" y="2000"/>
                          <a:ext cx="280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3" name="Oval 27">
              <a:extLst>
                <a:ext uri="{FF2B5EF4-FFF2-40B4-BE49-F238E27FC236}">
                  <a16:creationId xmlns:a16="http://schemas.microsoft.com/office/drawing/2014/main" id="{C5AA56FF-D4ED-044D-BEE2-86B744965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1947"/>
              <a:ext cx="515" cy="35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6424" name="Line 28">
              <a:extLst>
                <a:ext uri="{FF2B5EF4-FFF2-40B4-BE49-F238E27FC236}">
                  <a16:creationId xmlns:a16="http://schemas.microsoft.com/office/drawing/2014/main" id="{F03C0128-9C75-0B40-932D-29AA3FC75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2" y="1623"/>
              <a:ext cx="0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25" name="Text Box 29">
              <a:extLst>
                <a:ext uri="{FF2B5EF4-FFF2-40B4-BE49-F238E27FC236}">
                  <a16:creationId xmlns:a16="http://schemas.microsoft.com/office/drawing/2014/main" id="{632387E4-E446-4547-B4E1-A64E0FF35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2" y="1978"/>
              <a:ext cx="4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en-US" altLang="ja-JP" i="1">
                  <a:latin typeface="Times New Roman" panose="02020603050405020304" pitchFamily="18" charset="0"/>
                </a:rPr>
                <a:t>b&gt;a</a:t>
              </a:r>
            </a:p>
          </p:txBody>
        </p:sp>
        <p:sp>
          <p:nvSpPr>
            <p:cNvPr id="16426" name="Line 30">
              <a:extLst>
                <a:ext uri="{FF2B5EF4-FFF2-40B4-BE49-F238E27FC236}">
                  <a16:creationId xmlns:a16="http://schemas.microsoft.com/office/drawing/2014/main" id="{F6A91243-87F0-B74B-9528-EBB562377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" y="2329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aphicFrame>
        <p:nvGraphicFramePr>
          <p:cNvPr id="75807" name="Object 31">
            <a:extLst>
              <a:ext uri="{FF2B5EF4-FFF2-40B4-BE49-F238E27FC236}">
                <a16:creationId xmlns:a16="http://schemas.microsoft.com/office/drawing/2014/main" id="{571140C8-E84B-6D48-A969-E13245D041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4288" y="4013200"/>
          <a:ext cx="647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22500" imgH="8775700" progId="Equation.DSMT4">
                  <p:embed/>
                </p:oleObj>
              </mc:Choice>
              <mc:Fallback>
                <p:oleObj name="Equation" r:id="rId8" imgW="14922500" imgH="87757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4013200"/>
                        <a:ext cx="647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8" name="Object 32">
            <a:extLst>
              <a:ext uri="{FF2B5EF4-FFF2-40B4-BE49-F238E27FC236}">
                <a16:creationId xmlns:a16="http://schemas.microsoft.com/office/drawing/2014/main" id="{46E58DFA-EB46-1A4B-8E03-7BF3F752B5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4038" y="5448300"/>
          <a:ext cx="3009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342000" imgH="13754100" progId="Equation.DSMT4">
                  <p:embed/>
                </p:oleObj>
              </mc:Choice>
              <mc:Fallback>
                <p:oleObj name="Equation" r:id="rId10" imgW="69342000" imgH="137541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5448300"/>
                        <a:ext cx="3009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1">
            <a:extLst>
              <a:ext uri="{FF2B5EF4-FFF2-40B4-BE49-F238E27FC236}">
                <a16:creationId xmlns:a16="http://schemas.microsoft.com/office/drawing/2014/main" id="{75065203-FE88-BE48-B889-930D3F1DEC7D}"/>
              </a:ext>
            </a:extLst>
          </p:cNvPr>
          <p:cNvGrpSpPr>
            <a:grpSpLocks/>
          </p:cNvGrpSpPr>
          <p:nvPr/>
        </p:nvGrpSpPr>
        <p:grpSpPr bwMode="auto">
          <a:xfrm>
            <a:off x="5186363" y="4416425"/>
            <a:ext cx="493712" cy="1106488"/>
            <a:chOff x="3058" y="2782"/>
            <a:chExt cx="311" cy="697"/>
          </a:xfrm>
        </p:grpSpPr>
        <p:grpSp>
          <p:nvGrpSpPr>
            <p:cNvPr id="16417" name="Group 35">
              <a:extLst>
                <a:ext uri="{FF2B5EF4-FFF2-40B4-BE49-F238E27FC236}">
                  <a16:creationId xmlns:a16="http://schemas.microsoft.com/office/drawing/2014/main" id="{DDEA0147-9ADE-7749-A35A-60A36E901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8" y="2977"/>
              <a:ext cx="311" cy="305"/>
              <a:chOff x="3084" y="3081"/>
              <a:chExt cx="311" cy="305"/>
            </a:xfrm>
          </p:grpSpPr>
          <p:sp>
            <p:nvSpPr>
              <p:cNvPr id="16420" name="Text Box 33">
                <a:extLst>
                  <a:ext uri="{FF2B5EF4-FFF2-40B4-BE49-F238E27FC236}">
                    <a16:creationId xmlns:a16="http://schemas.microsoft.com/office/drawing/2014/main" id="{6B328C6A-2EBA-E243-96A4-53FDAB7E9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4" y="3085"/>
                <a:ext cx="2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Kunstler Script" pitchFamily="66" charset="0"/>
                  </a:rPr>
                  <a:t>F</a:t>
                </a:r>
              </a:p>
            </p:txBody>
          </p:sp>
          <p:sp>
            <p:nvSpPr>
              <p:cNvPr id="16421" name="Rectangle 34">
                <a:extLst>
                  <a:ext uri="{FF2B5EF4-FFF2-40B4-BE49-F238E27FC236}">
                    <a16:creationId xmlns:a16="http://schemas.microsoft.com/office/drawing/2014/main" id="{ECFB2690-8088-1E40-B035-BD026A058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8" y="3081"/>
                <a:ext cx="297" cy="30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sp>
          <p:nvSpPr>
            <p:cNvPr id="16418" name="Line 36">
              <a:extLst>
                <a:ext uri="{FF2B5EF4-FFF2-40B4-BE49-F238E27FC236}">
                  <a16:creationId xmlns:a16="http://schemas.microsoft.com/office/drawing/2014/main" id="{01AF6B69-EF8A-1C46-B1F7-7DD16ABE3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0" y="2782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19" name="Line 37">
              <a:extLst>
                <a:ext uri="{FF2B5EF4-FFF2-40B4-BE49-F238E27FC236}">
                  <a16:creationId xmlns:a16="http://schemas.microsoft.com/office/drawing/2014/main" id="{B4F10B07-E9CE-E34F-877D-A35A524E3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9" y="3288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aphicFrame>
        <p:nvGraphicFramePr>
          <p:cNvPr id="75814" name="Object 38">
            <a:extLst>
              <a:ext uri="{FF2B5EF4-FFF2-40B4-BE49-F238E27FC236}">
                <a16:creationId xmlns:a16="http://schemas.microsoft.com/office/drawing/2014/main" id="{43137E85-077C-A34A-97A1-A841F00CC0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7063" y="3987800"/>
          <a:ext cx="119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495500" imgH="9359900" progId="Equation.DSMT4">
                  <p:embed/>
                </p:oleObj>
              </mc:Choice>
              <mc:Fallback>
                <p:oleObj name="Equation" r:id="rId12" imgW="27495500" imgH="93599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3987800"/>
                        <a:ext cx="1193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8">
            <a:extLst>
              <a:ext uri="{FF2B5EF4-FFF2-40B4-BE49-F238E27FC236}">
                <a16:creationId xmlns:a16="http://schemas.microsoft.com/office/drawing/2014/main" id="{7AD693B0-2F53-AD45-BBD2-13ADDC30063C}"/>
              </a:ext>
            </a:extLst>
          </p:cNvPr>
          <p:cNvGrpSpPr>
            <a:grpSpLocks/>
          </p:cNvGrpSpPr>
          <p:nvPr/>
        </p:nvGrpSpPr>
        <p:grpSpPr bwMode="auto">
          <a:xfrm>
            <a:off x="3432175" y="3390900"/>
            <a:ext cx="1624013" cy="1676400"/>
            <a:chOff x="1333" y="2066"/>
            <a:chExt cx="1023" cy="1056"/>
          </a:xfrm>
        </p:grpSpPr>
        <p:sp>
          <p:nvSpPr>
            <p:cNvPr id="16411" name="Line 49">
              <a:extLst>
                <a:ext uri="{FF2B5EF4-FFF2-40B4-BE49-F238E27FC236}">
                  <a16:creationId xmlns:a16="http://schemas.microsoft.com/office/drawing/2014/main" id="{7E82F163-518C-0B47-8955-2865B2343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3" y="2595"/>
              <a:ext cx="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12" name="Line 50">
              <a:extLst>
                <a:ext uri="{FF2B5EF4-FFF2-40B4-BE49-F238E27FC236}">
                  <a16:creationId xmlns:a16="http://schemas.microsoft.com/office/drawing/2014/main" id="{12C48C0F-3F75-634E-9BC2-3EC9CC8BD1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6" y="2286"/>
              <a:ext cx="0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13" name="Freeform 51">
              <a:extLst>
                <a:ext uri="{FF2B5EF4-FFF2-40B4-BE49-F238E27FC236}">
                  <a16:creationId xmlns:a16="http://schemas.microsoft.com/office/drawing/2014/main" id="{07B14A3D-9A5B-FA44-804A-9F6B1D1F1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285"/>
              <a:ext cx="515" cy="501"/>
            </a:xfrm>
            <a:custGeom>
              <a:avLst/>
              <a:gdLst>
                <a:gd name="T0" fmla="*/ 0 w 515"/>
                <a:gd name="T1" fmla="*/ 305 h 501"/>
                <a:gd name="T2" fmla="*/ 70 w 515"/>
                <a:gd name="T3" fmla="*/ 244 h 501"/>
                <a:gd name="T4" fmla="*/ 122 w 515"/>
                <a:gd name="T5" fmla="*/ 366 h 501"/>
                <a:gd name="T6" fmla="*/ 209 w 515"/>
                <a:gd name="T7" fmla="*/ 261 h 501"/>
                <a:gd name="T8" fmla="*/ 236 w 515"/>
                <a:gd name="T9" fmla="*/ 200 h 501"/>
                <a:gd name="T10" fmla="*/ 279 w 515"/>
                <a:gd name="T11" fmla="*/ 261 h 501"/>
                <a:gd name="T12" fmla="*/ 305 w 515"/>
                <a:gd name="T13" fmla="*/ 410 h 501"/>
                <a:gd name="T14" fmla="*/ 349 w 515"/>
                <a:gd name="T15" fmla="*/ 497 h 501"/>
                <a:gd name="T16" fmla="*/ 410 w 515"/>
                <a:gd name="T17" fmla="*/ 384 h 501"/>
                <a:gd name="T18" fmla="*/ 454 w 515"/>
                <a:gd name="T19" fmla="*/ 209 h 501"/>
                <a:gd name="T20" fmla="*/ 489 w 515"/>
                <a:gd name="T21" fmla="*/ 78 h 501"/>
                <a:gd name="T22" fmla="*/ 515 w 515"/>
                <a:gd name="T23" fmla="*/ 0 h 5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5"/>
                <a:gd name="T37" fmla="*/ 0 h 501"/>
                <a:gd name="T38" fmla="*/ 515 w 515"/>
                <a:gd name="T39" fmla="*/ 501 h 5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5" h="501">
                  <a:moveTo>
                    <a:pt x="0" y="305"/>
                  </a:moveTo>
                  <a:cubicBezTo>
                    <a:pt x="25" y="269"/>
                    <a:pt x="50" y="234"/>
                    <a:pt x="70" y="244"/>
                  </a:cubicBezTo>
                  <a:cubicBezTo>
                    <a:pt x="90" y="254"/>
                    <a:pt x="99" y="363"/>
                    <a:pt x="122" y="366"/>
                  </a:cubicBezTo>
                  <a:cubicBezTo>
                    <a:pt x="145" y="369"/>
                    <a:pt x="190" y="289"/>
                    <a:pt x="209" y="261"/>
                  </a:cubicBezTo>
                  <a:cubicBezTo>
                    <a:pt x="228" y="233"/>
                    <a:pt x="224" y="200"/>
                    <a:pt x="236" y="200"/>
                  </a:cubicBezTo>
                  <a:cubicBezTo>
                    <a:pt x="248" y="200"/>
                    <a:pt x="267" y="226"/>
                    <a:pt x="279" y="261"/>
                  </a:cubicBezTo>
                  <a:cubicBezTo>
                    <a:pt x="291" y="296"/>
                    <a:pt x="293" y="371"/>
                    <a:pt x="305" y="410"/>
                  </a:cubicBezTo>
                  <a:cubicBezTo>
                    <a:pt x="317" y="449"/>
                    <a:pt x="332" y="501"/>
                    <a:pt x="349" y="497"/>
                  </a:cubicBezTo>
                  <a:cubicBezTo>
                    <a:pt x="366" y="493"/>
                    <a:pt x="393" y="432"/>
                    <a:pt x="410" y="384"/>
                  </a:cubicBezTo>
                  <a:cubicBezTo>
                    <a:pt x="427" y="336"/>
                    <a:pt x="441" y="260"/>
                    <a:pt x="454" y="209"/>
                  </a:cubicBezTo>
                  <a:cubicBezTo>
                    <a:pt x="467" y="158"/>
                    <a:pt x="479" y="113"/>
                    <a:pt x="489" y="78"/>
                  </a:cubicBezTo>
                  <a:cubicBezTo>
                    <a:pt x="499" y="43"/>
                    <a:pt x="509" y="14"/>
                    <a:pt x="51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14" name="Arc 52">
              <a:extLst>
                <a:ext uri="{FF2B5EF4-FFF2-40B4-BE49-F238E27FC236}">
                  <a16:creationId xmlns:a16="http://schemas.microsoft.com/office/drawing/2014/main" id="{2B803CBE-9A56-0642-A968-14011050515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422" y="2066"/>
              <a:ext cx="829" cy="3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415" name="Arc 53">
              <a:extLst>
                <a:ext uri="{FF2B5EF4-FFF2-40B4-BE49-F238E27FC236}">
                  <a16:creationId xmlns:a16="http://schemas.microsoft.com/office/drawing/2014/main" id="{F3B563EC-48EE-9444-90F8-A8F5C5D051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22" y="2729"/>
              <a:ext cx="829" cy="3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416" name="Freeform 56">
              <a:extLst>
                <a:ext uri="{FF2B5EF4-FFF2-40B4-BE49-F238E27FC236}">
                  <a16:creationId xmlns:a16="http://schemas.microsoft.com/office/drawing/2014/main" id="{5AA067CF-A30C-7D41-B39B-7721845EF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504"/>
              <a:ext cx="916" cy="227"/>
            </a:xfrm>
            <a:custGeom>
              <a:avLst/>
              <a:gdLst>
                <a:gd name="T0" fmla="*/ 0 w 916"/>
                <a:gd name="T1" fmla="*/ 88 h 227"/>
                <a:gd name="T2" fmla="*/ 43 w 916"/>
                <a:gd name="T3" fmla="*/ 27 h 227"/>
                <a:gd name="T4" fmla="*/ 96 w 916"/>
                <a:gd name="T5" fmla="*/ 131 h 227"/>
                <a:gd name="T6" fmla="*/ 235 w 916"/>
                <a:gd name="T7" fmla="*/ 53 h 227"/>
                <a:gd name="T8" fmla="*/ 279 w 916"/>
                <a:gd name="T9" fmla="*/ 105 h 227"/>
                <a:gd name="T10" fmla="*/ 297 w 916"/>
                <a:gd name="T11" fmla="*/ 201 h 227"/>
                <a:gd name="T12" fmla="*/ 349 w 916"/>
                <a:gd name="T13" fmla="*/ 227 h 227"/>
                <a:gd name="T14" fmla="*/ 445 w 916"/>
                <a:gd name="T15" fmla="*/ 62 h 227"/>
                <a:gd name="T16" fmla="*/ 532 w 916"/>
                <a:gd name="T17" fmla="*/ 0 h 227"/>
                <a:gd name="T18" fmla="*/ 576 w 916"/>
                <a:gd name="T19" fmla="*/ 62 h 227"/>
                <a:gd name="T20" fmla="*/ 628 w 916"/>
                <a:gd name="T21" fmla="*/ 184 h 227"/>
                <a:gd name="T22" fmla="*/ 724 w 916"/>
                <a:gd name="T23" fmla="*/ 201 h 227"/>
                <a:gd name="T24" fmla="*/ 794 w 916"/>
                <a:gd name="T25" fmla="*/ 88 h 227"/>
                <a:gd name="T26" fmla="*/ 881 w 916"/>
                <a:gd name="T27" fmla="*/ 96 h 227"/>
                <a:gd name="T28" fmla="*/ 916 w 916"/>
                <a:gd name="T29" fmla="*/ 149 h 2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6"/>
                <a:gd name="T46" fmla="*/ 0 h 227"/>
                <a:gd name="T47" fmla="*/ 916 w 916"/>
                <a:gd name="T48" fmla="*/ 227 h 2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6" h="227">
                  <a:moveTo>
                    <a:pt x="0" y="88"/>
                  </a:moveTo>
                  <a:lnTo>
                    <a:pt x="43" y="27"/>
                  </a:lnTo>
                  <a:lnTo>
                    <a:pt x="96" y="131"/>
                  </a:lnTo>
                  <a:lnTo>
                    <a:pt x="235" y="53"/>
                  </a:lnTo>
                  <a:lnTo>
                    <a:pt x="279" y="105"/>
                  </a:lnTo>
                  <a:lnTo>
                    <a:pt x="297" y="201"/>
                  </a:lnTo>
                  <a:lnTo>
                    <a:pt x="349" y="227"/>
                  </a:lnTo>
                  <a:lnTo>
                    <a:pt x="445" y="62"/>
                  </a:lnTo>
                  <a:lnTo>
                    <a:pt x="532" y="0"/>
                  </a:lnTo>
                  <a:lnTo>
                    <a:pt x="576" y="62"/>
                  </a:lnTo>
                  <a:lnTo>
                    <a:pt x="628" y="184"/>
                  </a:lnTo>
                  <a:lnTo>
                    <a:pt x="724" y="201"/>
                  </a:lnTo>
                  <a:lnTo>
                    <a:pt x="794" y="88"/>
                  </a:lnTo>
                  <a:lnTo>
                    <a:pt x="881" y="96"/>
                  </a:lnTo>
                  <a:lnTo>
                    <a:pt x="916" y="149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" name="Group 61">
            <a:extLst>
              <a:ext uri="{FF2B5EF4-FFF2-40B4-BE49-F238E27FC236}">
                <a16:creationId xmlns:a16="http://schemas.microsoft.com/office/drawing/2014/main" id="{B8ED85B6-DFEA-514C-9DEA-1D4792769BF0}"/>
              </a:ext>
            </a:extLst>
          </p:cNvPr>
          <p:cNvGrpSpPr>
            <a:grpSpLocks/>
          </p:cNvGrpSpPr>
          <p:nvPr/>
        </p:nvGrpSpPr>
        <p:grpSpPr bwMode="auto">
          <a:xfrm>
            <a:off x="5597525" y="982663"/>
            <a:ext cx="3268663" cy="1951038"/>
            <a:chOff x="3526" y="619"/>
            <a:chExt cx="2059" cy="1229"/>
          </a:xfrm>
        </p:grpSpPr>
        <p:sp>
          <p:nvSpPr>
            <p:cNvPr id="16409" name="AutoShape 59">
              <a:extLst>
                <a:ext uri="{FF2B5EF4-FFF2-40B4-BE49-F238E27FC236}">
                  <a16:creationId xmlns:a16="http://schemas.microsoft.com/office/drawing/2014/main" id="{0902632B-1A34-114F-80F2-CDBA80A41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" y="995"/>
              <a:ext cx="1884" cy="853"/>
            </a:xfrm>
            <a:prstGeom prst="cloudCallout">
              <a:avLst>
                <a:gd name="adj1" fmla="val -42093"/>
                <a:gd name="adj2" fmla="val -46741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algn="ctr" eaLnBrk="1" hangingPunct="1"/>
              <a:r>
                <a:rPr lang="ja-JP" altLang="en-US" sz="1800"/>
                <a:t>線形微分方程式で表現できるものは</a:t>
              </a:r>
              <a:r>
                <a:rPr lang="en-US" altLang="ja-JP" sz="1800" dirty="0"/>
                <a:t>OK</a:t>
              </a:r>
            </a:p>
          </p:txBody>
        </p:sp>
        <p:sp>
          <p:nvSpPr>
            <p:cNvPr id="16410" name="Rectangle 60">
              <a:extLst>
                <a:ext uri="{FF2B5EF4-FFF2-40B4-BE49-F238E27FC236}">
                  <a16:creationId xmlns:a16="http://schemas.microsoft.com/office/drawing/2014/main" id="{9FE5663C-E3DC-E847-AB76-67E7D59A7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619"/>
              <a:ext cx="1221" cy="36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47" name="Text Box 4">
            <a:extLst>
              <a:ext uri="{FF2B5EF4-FFF2-40B4-BE49-F238E27FC236}">
                <a16:creationId xmlns:a16="http://schemas.microsoft.com/office/drawing/2014/main" id="{54E6B661-1FEA-4540-9AA6-EEF714EEB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862" y="311576"/>
            <a:ext cx="46987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　伝達関数って？（２）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FE6FD2A-3B6E-E744-8397-64E00A51B9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742806">
            <a:off x="1050131" y="2286532"/>
            <a:ext cx="5892800" cy="3860800"/>
          </a:xfrm>
          <a:prstGeom prst="rect">
            <a:avLst/>
          </a:prstGeom>
          <a:solidFill>
            <a:srgbClr val="FFFC00">
              <a:alpha val="53725"/>
            </a:srgb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Line 7">
            <a:extLst>
              <a:ext uri="{FF2B5EF4-FFF2-40B4-BE49-F238E27FC236}">
                <a16:creationId xmlns:a16="http://schemas.microsoft.com/office/drawing/2014/main" id="{6EA80D49-45EA-2C4D-9A5C-18349B5D1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063" y="1460500"/>
            <a:ext cx="1157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2" name="Line 8">
            <a:extLst>
              <a:ext uri="{FF2B5EF4-FFF2-40B4-BE49-F238E27FC236}">
                <a16:creationId xmlns:a16="http://schemas.microsoft.com/office/drawing/2014/main" id="{94BF0B66-793E-3741-B9F6-E8B25AD898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1575" y="969963"/>
            <a:ext cx="0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3" name="Freeform 10">
            <a:extLst>
              <a:ext uri="{FF2B5EF4-FFF2-40B4-BE49-F238E27FC236}">
                <a16:creationId xmlns:a16="http://schemas.microsoft.com/office/drawing/2014/main" id="{FDD13115-9F36-2A47-9EAF-D2D818610FF9}"/>
              </a:ext>
            </a:extLst>
          </p:cNvPr>
          <p:cNvSpPr>
            <a:spLocks/>
          </p:cNvSpPr>
          <p:nvPr/>
        </p:nvSpPr>
        <p:spPr bwMode="auto">
          <a:xfrm>
            <a:off x="1163638" y="968375"/>
            <a:ext cx="817562" cy="795338"/>
          </a:xfrm>
          <a:custGeom>
            <a:avLst/>
            <a:gdLst>
              <a:gd name="T0" fmla="*/ 0 w 515"/>
              <a:gd name="T1" fmla="*/ 2147483646 h 501"/>
              <a:gd name="T2" fmla="*/ 2147483646 w 515"/>
              <a:gd name="T3" fmla="*/ 2147483646 h 501"/>
              <a:gd name="T4" fmla="*/ 2147483646 w 515"/>
              <a:gd name="T5" fmla="*/ 2147483646 h 501"/>
              <a:gd name="T6" fmla="*/ 2147483646 w 515"/>
              <a:gd name="T7" fmla="*/ 2147483646 h 501"/>
              <a:gd name="T8" fmla="*/ 2147483646 w 515"/>
              <a:gd name="T9" fmla="*/ 2147483646 h 501"/>
              <a:gd name="T10" fmla="*/ 2147483646 w 515"/>
              <a:gd name="T11" fmla="*/ 2147483646 h 501"/>
              <a:gd name="T12" fmla="*/ 2147483646 w 515"/>
              <a:gd name="T13" fmla="*/ 2147483646 h 501"/>
              <a:gd name="T14" fmla="*/ 2147483646 w 515"/>
              <a:gd name="T15" fmla="*/ 2147483646 h 501"/>
              <a:gd name="T16" fmla="*/ 2147483646 w 515"/>
              <a:gd name="T17" fmla="*/ 2147483646 h 501"/>
              <a:gd name="T18" fmla="*/ 2147483646 w 515"/>
              <a:gd name="T19" fmla="*/ 2147483646 h 501"/>
              <a:gd name="T20" fmla="*/ 2147483646 w 515"/>
              <a:gd name="T21" fmla="*/ 2147483646 h 501"/>
              <a:gd name="T22" fmla="*/ 2147483646 w 515"/>
              <a:gd name="T23" fmla="*/ 0 h 5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15"/>
              <a:gd name="T37" fmla="*/ 0 h 501"/>
              <a:gd name="T38" fmla="*/ 515 w 515"/>
              <a:gd name="T39" fmla="*/ 501 h 50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15" h="501">
                <a:moveTo>
                  <a:pt x="0" y="305"/>
                </a:moveTo>
                <a:cubicBezTo>
                  <a:pt x="25" y="269"/>
                  <a:pt x="50" y="234"/>
                  <a:pt x="70" y="244"/>
                </a:cubicBezTo>
                <a:cubicBezTo>
                  <a:pt x="90" y="254"/>
                  <a:pt x="99" y="363"/>
                  <a:pt x="122" y="366"/>
                </a:cubicBezTo>
                <a:cubicBezTo>
                  <a:pt x="145" y="369"/>
                  <a:pt x="190" y="289"/>
                  <a:pt x="209" y="261"/>
                </a:cubicBezTo>
                <a:cubicBezTo>
                  <a:pt x="228" y="233"/>
                  <a:pt x="224" y="200"/>
                  <a:pt x="236" y="200"/>
                </a:cubicBezTo>
                <a:cubicBezTo>
                  <a:pt x="248" y="200"/>
                  <a:pt x="267" y="226"/>
                  <a:pt x="279" y="261"/>
                </a:cubicBezTo>
                <a:cubicBezTo>
                  <a:pt x="291" y="296"/>
                  <a:pt x="293" y="371"/>
                  <a:pt x="305" y="410"/>
                </a:cubicBezTo>
                <a:cubicBezTo>
                  <a:pt x="317" y="449"/>
                  <a:pt x="332" y="501"/>
                  <a:pt x="349" y="497"/>
                </a:cubicBezTo>
                <a:cubicBezTo>
                  <a:pt x="366" y="493"/>
                  <a:pt x="393" y="432"/>
                  <a:pt x="410" y="384"/>
                </a:cubicBezTo>
                <a:cubicBezTo>
                  <a:pt x="427" y="336"/>
                  <a:pt x="441" y="260"/>
                  <a:pt x="454" y="209"/>
                </a:cubicBezTo>
                <a:cubicBezTo>
                  <a:pt x="467" y="158"/>
                  <a:pt x="479" y="113"/>
                  <a:pt x="489" y="78"/>
                </a:cubicBezTo>
                <a:cubicBezTo>
                  <a:pt x="499" y="43"/>
                  <a:pt x="509" y="14"/>
                  <a:pt x="515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7414" name="Object 11">
            <a:extLst>
              <a:ext uri="{FF2B5EF4-FFF2-40B4-BE49-F238E27FC236}">
                <a16:creationId xmlns:a16="http://schemas.microsoft.com/office/drawing/2014/main" id="{1F10D689-2E55-EB4F-B58C-D478FE8A6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9650" y="1246188"/>
          <a:ext cx="533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293600" imgH="7899400" progId="Equation.DSMT4">
                  <p:embed/>
                </p:oleObj>
              </mc:Choice>
              <mc:Fallback>
                <p:oleObj name="Equation" r:id="rId2" imgW="12293600" imgH="789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246188"/>
                        <a:ext cx="533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3">
            <a:extLst>
              <a:ext uri="{FF2B5EF4-FFF2-40B4-BE49-F238E27FC236}">
                <a16:creationId xmlns:a16="http://schemas.microsoft.com/office/drawing/2014/main" id="{B056BCB8-8B48-684E-8CBA-D14F5EF6EBD7}"/>
              </a:ext>
            </a:extLst>
          </p:cNvPr>
          <p:cNvGrpSpPr>
            <a:grpSpLocks/>
          </p:cNvGrpSpPr>
          <p:nvPr/>
        </p:nvGrpSpPr>
        <p:grpSpPr bwMode="auto">
          <a:xfrm>
            <a:off x="2230438" y="1081088"/>
            <a:ext cx="6886575" cy="5054600"/>
            <a:chOff x="1405" y="681"/>
            <a:chExt cx="4338" cy="3184"/>
          </a:xfrm>
        </p:grpSpPr>
        <p:sp>
          <p:nvSpPr>
            <p:cNvPr id="17446" name="Freeform 28">
              <a:extLst>
                <a:ext uri="{FF2B5EF4-FFF2-40B4-BE49-F238E27FC236}">
                  <a16:creationId xmlns:a16="http://schemas.microsoft.com/office/drawing/2014/main" id="{309C4964-6BA2-2241-9974-6E9B36F63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1405"/>
              <a:ext cx="201" cy="1362"/>
            </a:xfrm>
            <a:custGeom>
              <a:avLst/>
              <a:gdLst>
                <a:gd name="T0" fmla="*/ 9 w 201"/>
                <a:gd name="T1" fmla="*/ 0 h 1362"/>
                <a:gd name="T2" fmla="*/ 201 w 201"/>
                <a:gd name="T3" fmla="*/ 0 h 1362"/>
                <a:gd name="T4" fmla="*/ 201 w 201"/>
                <a:gd name="T5" fmla="*/ 1362 h 1362"/>
                <a:gd name="T6" fmla="*/ 0 w 201"/>
                <a:gd name="T7" fmla="*/ 1362 h 13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362"/>
                <a:gd name="T14" fmla="*/ 201 w 201"/>
                <a:gd name="T15" fmla="*/ 1362 h 13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362">
                  <a:moveTo>
                    <a:pt x="9" y="0"/>
                  </a:moveTo>
                  <a:lnTo>
                    <a:pt x="201" y="0"/>
                  </a:lnTo>
                  <a:lnTo>
                    <a:pt x="201" y="1362"/>
                  </a:lnTo>
                  <a:lnTo>
                    <a:pt x="0" y="136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47" name="Text Box 29">
              <a:extLst>
                <a:ext uri="{FF2B5EF4-FFF2-40B4-BE49-F238E27FC236}">
                  <a16:creationId xmlns:a16="http://schemas.microsoft.com/office/drawing/2014/main" id="{7433B927-9C9B-DB40-8F38-1E3E548C7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0" y="1789"/>
              <a:ext cx="222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u="sng"/>
                <a:t>圧縮＋フーリエ変換</a:t>
              </a:r>
            </a:p>
            <a:p>
              <a:pPr eaLnBrk="1" hangingPunct="1"/>
              <a:r>
                <a:rPr lang="ja-JP" altLang="en-US" u="sng"/>
                <a:t>　　　　⇒</a:t>
              </a:r>
              <a:r>
                <a:rPr lang="ja-JP" altLang="en-US" u="sng">
                  <a:solidFill>
                    <a:srgbClr val="C00000"/>
                  </a:solidFill>
                </a:rPr>
                <a:t>ラプラス変換</a:t>
              </a:r>
            </a:p>
          </p:txBody>
        </p:sp>
        <p:sp>
          <p:nvSpPr>
            <p:cNvPr id="17448" name="Rectangle 30">
              <a:extLst>
                <a:ext uri="{FF2B5EF4-FFF2-40B4-BE49-F238E27FC236}">
                  <a16:creationId xmlns:a16="http://schemas.microsoft.com/office/drawing/2014/main" id="{D6E3C95E-94C7-FE45-980A-B47F9B381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681"/>
              <a:ext cx="471" cy="401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7449" name="Rectangle 31">
              <a:extLst>
                <a:ext uri="{FF2B5EF4-FFF2-40B4-BE49-F238E27FC236}">
                  <a16:creationId xmlns:a16="http://schemas.microsoft.com/office/drawing/2014/main" id="{BE35EF17-CD59-C24A-AA92-EB23BFB22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7" y="3316"/>
              <a:ext cx="1296" cy="549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76834" name="Text Box 34">
            <a:extLst>
              <a:ext uri="{FF2B5EF4-FFF2-40B4-BE49-F238E27FC236}">
                <a16:creationId xmlns:a16="http://schemas.microsoft.com/office/drawing/2014/main" id="{04F5E714-5D34-1841-BD17-E4C196291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4740275"/>
            <a:ext cx="186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 i="1" dirty="0">
                <a:latin typeface="Times New Roman" panose="02020603050405020304" pitchFamily="18" charset="0"/>
              </a:rPr>
              <a:t>b</a:t>
            </a:r>
            <a:r>
              <a:rPr lang="ja-JP" altLang="en-US"/>
              <a:t>：収束半径</a:t>
            </a: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66E8989C-C843-CE4B-A6C5-6403A7329DD5}"/>
              </a:ext>
            </a:extLst>
          </p:cNvPr>
          <p:cNvGrpSpPr>
            <a:grpSpLocks/>
          </p:cNvGrpSpPr>
          <p:nvPr/>
        </p:nvGrpSpPr>
        <p:grpSpPr bwMode="auto">
          <a:xfrm>
            <a:off x="5530851" y="4254499"/>
            <a:ext cx="1524000" cy="790575"/>
            <a:chOff x="4137" y="2722"/>
            <a:chExt cx="960" cy="498"/>
          </a:xfrm>
        </p:grpSpPr>
        <p:sp>
          <p:nvSpPr>
            <p:cNvPr id="17444" name="AutoShape 36">
              <a:extLst>
                <a:ext uri="{FF2B5EF4-FFF2-40B4-BE49-F238E27FC236}">
                  <a16:creationId xmlns:a16="http://schemas.microsoft.com/office/drawing/2014/main" id="{6B9A75FE-4CD0-E041-B65B-036C1A8AD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2722"/>
              <a:ext cx="960" cy="498"/>
            </a:xfrm>
            <a:prstGeom prst="wedgeEllipseCallout">
              <a:avLst>
                <a:gd name="adj1" fmla="val -30102"/>
                <a:gd name="adj2" fmla="val 1001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sp>
          <p:nvSpPr>
            <p:cNvPr id="17445" name="Text Box 35">
              <a:extLst>
                <a:ext uri="{FF2B5EF4-FFF2-40B4-BE49-F238E27FC236}">
                  <a16:creationId xmlns:a16="http://schemas.microsoft.com/office/drawing/2014/main" id="{CEC3CD36-C9A8-DB4E-B69D-7BB2799BA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7" y="2806"/>
              <a:ext cx="7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en-US" altLang="ja-JP" i="1" dirty="0">
                  <a:latin typeface="Times New Roman" panose="02020603050405020304" pitchFamily="18" charset="0"/>
                </a:rPr>
                <a:t>s</a:t>
              </a:r>
              <a:r>
                <a:rPr lang="en-US" altLang="ja-JP" dirty="0">
                  <a:latin typeface="Times New Roman" panose="02020603050405020304" pitchFamily="18" charset="0"/>
                </a:rPr>
                <a:t>=</a:t>
              </a:r>
              <a:r>
                <a:rPr lang="en-US" altLang="ja-JP" i="1" dirty="0" err="1">
                  <a:latin typeface="Times New Roman" panose="02020603050405020304" pitchFamily="18" charset="0"/>
                </a:rPr>
                <a:t>b+j</a:t>
              </a:r>
              <a:r>
                <a:rPr lang="en-US" altLang="ja-JP" dirty="0" err="1">
                  <a:latin typeface="Times New Roman" panose="02020603050405020304" pitchFamily="18" charset="0"/>
                </a:rPr>
                <a:t>ω</a:t>
              </a:r>
              <a:endParaRPr lang="en-US" altLang="ja-JP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47">
            <a:extLst>
              <a:ext uri="{FF2B5EF4-FFF2-40B4-BE49-F238E27FC236}">
                <a16:creationId xmlns:a16="http://schemas.microsoft.com/office/drawing/2014/main" id="{B891A2C6-5274-9D42-B6C1-3518AB20AF28}"/>
              </a:ext>
            </a:extLst>
          </p:cNvPr>
          <p:cNvGrpSpPr>
            <a:grpSpLocks/>
          </p:cNvGrpSpPr>
          <p:nvPr/>
        </p:nvGrpSpPr>
        <p:grpSpPr bwMode="auto">
          <a:xfrm>
            <a:off x="823913" y="1703388"/>
            <a:ext cx="3154362" cy="3494087"/>
            <a:chOff x="519" y="1073"/>
            <a:chExt cx="1987" cy="2201"/>
          </a:xfrm>
        </p:grpSpPr>
        <p:grpSp>
          <p:nvGrpSpPr>
            <p:cNvPr id="17421" name="Group 32">
              <a:extLst>
                <a:ext uri="{FF2B5EF4-FFF2-40B4-BE49-F238E27FC236}">
                  <a16:creationId xmlns:a16="http://schemas.microsoft.com/office/drawing/2014/main" id="{0453204D-BD13-B143-932D-B25E83EC42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" y="1073"/>
              <a:ext cx="1987" cy="2201"/>
              <a:chOff x="519" y="1073"/>
              <a:chExt cx="1987" cy="2201"/>
            </a:xfrm>
          </p:grpSpPr>
          <p:grpSp>
            <p:nvGrpSpPr>
              <p:cNvPr id="17429" name="Group 12">
                <a:extLst>
                  <a:ext uri="{FF2B5EF4-FFF2-40B4-BE49-F238E27FC236}">
                    <a16:creationId xmlns:a16="http://schemas.microsoft.com/office/drawing/2014/main" id="{65F9DB30-A532-E34A-A34E-D9EFFA88A2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5" y="1073"/>
                <a:ext cx="1053" cy="897"/>
                <a:chOff x="2967" y="1623"/>
                <a:chExt cx="1053" cy="897"/>
              </a:xfrm>
            </p:grpSpPr>
            <p:graphicFrame>
              <p:nvGraphicFramePr>
                <p:cNvPr id="17439" name="Object 13">
                  <a:extLst>
                    <a:ext uri="{FF2B5EF4-FFF2-40B4-BE49-F238E27FC236}">
                      <a16:creationId xmlns:a16="http://schemas.microsoft.com/office/drawing/2014/main" id="{AD526AED-D06E-AF48-9F0F-2F0D1B19E99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053" y="2000"/>
                <a:ext cx="280" cy="2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" imgW="10236200" imgH="7899400" progId="Equation.DSMT4">
                        <p:embed/>
                      </p:oleObj>
                    </mc:Choice>
                    <mc:Fallback>
                      <p:oleObj name="Equation" r:id="rId4" imgW="10236200" imgH="7899400" progId="Equation.DSMT4">
                        <p:embed/>
                        <p:pic>
                          <p:nvPicPr>
                            <p:cNvPr id="0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53" y="2000"/>
                              <a:ext cx="280" cy="2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440" name="Oval 14">
                  <a:extLst>
                    <a:ext uri="{FF2B5EF4-FFF2-40B4-BE49-F238E27FC236}">
                      <a16:creationId xmlns:a16="http://schemas.microsoft.com/office/drawing/2014/main" id="{1FE35A6C-2172-B34E-9A10-6D3BA5C3BD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7" y="1947"/>
                  <a:ext cx="515" cy="35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7441" name="Line 15">
                  <a:extLst>
                    <a:ext uri="{FF2B5EF4-FFF2-40B4-BE49-F238E27FC236}">
                      <a16:creationId xmlns:a16="http://schemas.microsoft.com/office/drawing/2014/main" id="{6E1D2E1B-516D-7648-AB24-7D8CDEA084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2" y="1623"/>
                  <a:ext cx="0" cy="30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442" name="Text Box 16">
                  <a:extLst>
                    <a:ext uri="{FF2B5EF4-FFF2-40B4-BE49-F238E27FC236}">
                      <a16:creationId xmlns:a16="http://schemas.microsoft.com/office/drawing/2014/main" id="{FBDD8FAE-E1BC-7944-A241-021E355E99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2" y="1978"/>
                  <a:ext cx="43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ja-JP" i="1">
                      <a:latin typeface="Times New Roman" panose="02020603050405020304" pitchFamily="18" charset="0"/>
                    </a:rPr>
                    <a:t>b&gt;a</a:t>
                  </a:r>
                </a:p>
              </p:txBody>
            </p:sp>
            <p:sp>
              <p:nvSpPr>
                <p:cNvPr id="17443" name="Line 17">
                  <a:extLst>
                    <a:ext uri="{FF2B5EF4-FFF2-40B4-BE49-F238E27FC236}">
                      <a16:creationId xmlns:a16="http://schemas.microsoft.com/office/drawing/2014/main" id="{554E7740-2EF1-3842-9D20-FE3B6C468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03" y="2329"/>
                  <a:ext cx="0" cy="1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aphicFrame>
            <p:nvGraphicFramePr>
              <p:cNvPr id="17430" name="Object 18">
                <a:extLst>
                  <a:ext uri="{FF2B5EF4-FFF2-40B4-BE49-F238E27FC236}">
                    <a16:creationId xmlns:a16="http://schemas.microsoft.com/office/drawing/2014/main" id="{43E644C5-33E2-B645-A36B-C8245B46D2E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68" y="1978"/>
              <a:ext cx="408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4922500" imgH="8775700" progId="Equation.DSMT4">
                      <p:embed/>
                    </p:oleObj>
                  </mc:Choice>
                  <mc:Fallback>
                    <p:oleObj name="Equation" r:id="rId6" imgW="14922500" imgH="8775700" progId="Equation.DSMT4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68" y="1978"/>
                            <a:ext cx="408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431" name="Object 19">
                <a:extLst>
                  <a:ext uri="{FF2B5EF4-FFF2-40B4-BE49-F238E27FC236}">
                    <a16:creationId xmlns:a16="http://schemas.microsoft.com/office/drawing/2014/main" id="{B1455BDE-290B-644F-80BD-5D3689BD233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416335"/>
                  </p:ext>
                </p:extLst>
              </p:nvPr>
            </p:nvGraphicFramePr>
            <p:xfrm>
              <a:off x="519" y="2898"/>
              <a:ext cx="1896" cy="3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69342000" imgH="13754100" progId="Equation.DSMT4">
                      <p:embed/>
                    </p:oleObj>
                  </mc:Choice>
                  <mc:Fallback>
                    <p:oleObj name="Equation" r:id="rId8" imgW="69342000" imgH="13754100" progId="Equation.DSMT4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9" y="2898"/>
                            <a:ext cx="1896" cy="3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7432" name="Group 20">
                <a:extLst>
                  <a:ext uri="{FF2B5EF4-FFF2-40B4-BE49-F238E27FC236}">
                    <a16:creationId xmlns:a16="http://schemas.microsoft.com/office/drawing/2014/main" id="{FC7C3520-D945-5540-A950-63A2F93472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6" y="2232"/>
                <a:ext cx="311" cy="697"/>
                <a:chOff x="3058" y="2782"/>
                <a:chExt cx="311" cy="697"/>
              </a:xfrm>
            </p:grpSpPr>
            <p:grpSp>
              <p:nvGrpSpPr>
                <p:cNvPr id="17434" name="Group 21">
                  <a:extLst>
                    <a:ext uri="{FF2B5EF4-FFF2-40B4-BE49-F238E27FC236}">
                      <a16:creationId xmlns:a16="http://schemas.microsoft.com/office/drawing/2014/main" id="{E6629AE7-D8E7-AF4D-92DE-0AE5E66A11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58" y="2977"/>
                  <a:ext cx="311" cy="305"/>
                  <a:chOff x="3084" y="3081"/>
                  <a:chExt cx="311" cy="305"/>
                </a:xfrm>
              </p:grpSpPr>
              <p:sp>
                <p:nvSpPr>
                  <p:cNvPr id="17437" name="Text Box 22">
                    <a:extLst>
                      <a:ext uri="{FF2B5EF4-FFF2-40B4-BE49-F238E27FC236}">
                        <a16:creationId xmlns:a16="http://schemas.microsoft.com/office/drawing/2014/main" id="{28EC71EE-A1CA-1A43-9CEA-8D4DCE053B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4" y="3085"/>
                    <a:ext cx="25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ja-JP">
                        <a:latin typeface="Kunstler Script" pitchFamily="66" charset="0"/>
                      </a:rPr>
                      <a:t>F</a:t>
                    </a:r>
                  </a:p>
                </p:txBody>
              </p:sp>
              <p:sp>
                <p:nvSpPr>
                  <p:cNvPr id="17438" name="Rectangle 23">
                    <a:extLst>
                      <a:ext uri="{FF2B5EF4-FFF2-40B4-BE49-F238E27FC236}">
                        <a16:creationId xmlns:a16="http://schemas.microsoft.com/office/drawing/2014/main" id="{CA5BEC77-B56F-1249-9857-A90B36199D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98" y="3081"/>
                    <a:ext cx="297" cy="305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</p:grpSp>
            <p:sp>
              <p:nvSpPr>
                <p:cNvPr id="17435" name="Line 24">
                  <a:extLst>
                    <a:ext uri="{FF2B5EF4-FFF2-40B4-BE49-F238E27FC236}">
                      <a16:creationId xmlns:a16="http://schemas.microsoft.com/office/drawing/2014/main" id="{02CFE3FB-9289-AD41-A418-073A097F3E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0" y="2782"/>
                  <a:ext cx="0" cy="1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436" name="Line 25">
                  <a:extLst>
                    <a:ext uri="{FF2B5EF4-FFF2-40B4-BE49-F238E27FC236}">
                      <a16:creationId xmlns:a16="http://schemas.microsoft.com/office/drawing/2014/main" id="{6D8D1507-C9F7-C345-939E-3DF521BB68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9" y="3288"/>
                  <a:ext cx="0" cy="1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aphicFrame>
            <p:nvGraphicFramePr>
              <p:cNvPr id="17433" name="Object 26">
                <a:extLst>
                  <a:ext uri="{FF2B5EF4-FFF2-40B4-BE49-F238E27FC236}">
                    <a16:creationId xmlns:a16="http://schemas.microsoft.com/office/drawing/2014/main" id="{7997A7D0-4656-D24B-84B8-CE6AAB9779A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54" y="1962"/>
              <a:ext cx="752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27495500" imgH="9359900" progId="Equation.DSMT4">
                      <p:embed/>
                    </p:oleObj>
                  </mc:Choice>
                  <mc:Fallback>
                    <p:oleObj name="Equation" r:id="rId10" imgW="27495500" imgH="9359900" progId="Equation.DSMT4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4" y="1962"/>
                            <a:ext cx="752" cy="2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422" name="Group 40">
              <a:extLst>
                <a:ext uri="{FF2B5EF4-FFF2-40B4-BE49-F238E27FC236}">
                  <a16:creationId xmlns:a16="http://schemas.microsoft.com/office/drawing/2014/main" id="{5D038716-2B2E-A14C-96D1-58F2C3B4BD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" y="1717"/>
              <a:ext cx="779" cy="856"/>
              <a:chOff x="1333" y="2066"/>
              <a:chExt cx="1023" cy="1056"/>
            </a:xfrm>
          </p:grpSpPr>
          <p:sp>
            <p:nvSpPr>
              <p:cNvPr id="17423" name="Line 41">
                <a:extLst>
                  <a:ext uri="{FF2B5EF4-FFF2-40B4-BE49-F238E27FC236}">
                    <a16:creationId xmlns:a16="http://schemas.microsoft.com/office/drawing/2014/main" id="{319E9B01-C463-7248-A57D-8C92A64AD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3" y="2595"/>
                <a:ext cx="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24" name="Line 42">
                <a:extLst>
                  <a:ext uri="{FF2B5EF4-FFF2-40B4-BE49-F238E27FC236}">
                    <a16:creationId xmlns:a16="http://schemas.microsoft.com/office/drawing/2014/main" id="{09066131-6847-A740-AB42-8FDB7051A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6" y="2286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25" name="Freeform 43">
                <a:extLst>
                  <a:ext uri="{FF2B5EF4-FFF2-40B4-BE49-F238E27FC236}">
                    <a16:creationId xmlns:a16="http://schemas.microsoft.com/office/drawing/2014/main" id="{B5557336-F9BA-904A-87D6-E7DFD481C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285"/>
                <a:ext cx="515" cy="501"/>
              </a:xfrm>
              <a:custGeom>
                <a:avLst/>
                <a:gdLst>
                  <a:gd name="T0" fmla="*/ 0 w 515"/>
                  <a:gd name="T1" fmla="*/ 305 h 501"/>
                  <a:gd name="T2" fmla="*/ 70 w 515"/>
                  <a:gd name="T3" fmla="*/ 244 h 501"/>
                  <a:gd name="T4" fmla="*/ 122 w 515"/>
                  <a:gd name="T5" fmla="*/ 366 h 501"/>
                  <a:gd name="T6" fmla="*/ 209 w 515"/>
                  <a:gd name="T7" fmla="*/ 261 h 501"/>
                  <a:gd name="T8" fmla="*/ 236 w 515"/>
                  <a:gd name="T9" fmla="*/ 200 h 501"/>
                  <a:gd name="T10" fmla="*/ 279 w 515"/>
                  <a:gd name="T11" fmla="*/ 261 h 501"/>
                  <a:gd name="T12" fmla="*/ 305 w 515"/>
                  <a:gd name="T13" fmla="*/ 410 h 501"/>
                  <a:gd name="T14" fmla="*/ 349 w 515"/>
                  <a:gd name="T15" fmla="*/ 497 h 501"/>
                  <a:gd name="T16" fmla="*/ 410 w 515"/>
                  <a:gd name="T17" fmla="*/ 384 h 501"/>
                  <a:gd name="T18" fmla="*/ 454 w 515"/>
                  <a:gd name="T19" fmla="*/ 209 h 501"/>
                  <a:gd name="T20" fmla="*/ 489 w 515"/>
                  <a:gd name="T21" fmla="*/ 78 h 501"/>
                  <a:gd name="T22" fmla="*/ 515 w 515"/>
                  <a:gd name="T23" fmla="*/ 0 h 5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5"/>
                  <a:gd name="T37" fmla="*/ 0 h 501"/>
                  <a:gd name="T38" fmla="*/ 515 w 515"/>
                  <a:gd name="T39" fmla="*/ 501 h 5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5" h="501">
                    <a:moveTo>
                      <a:pt x="0" y="305"/>
                    </a:moveTo>
                    <a:cubicBezTo>
                      <a:pt x="25" y="269"/>
                      <a:pt x="50" y="234"/>
                      <a:pt x="70" y="244"/>
                    </a:cubicBezTo>
                    <a:cubicBezTo>
                      <a:pt x="90" y="254"/>
                      <a:pt x="99" y="363"/>
                      <a:pt x="122" y="366"/>
                    </a:cubicBezTo>
                    <a:cubicBezTo>
                      <a:pt x="145" y="369"/>
                      <a:pt x="190" y="289"/>
                      <a:pt x="209" y="261"/>
                    </a:cubicBezTo>
                    <a:cubicBezTo>
                      <a:pt x="228" y="233"/>
                      <a:pt x="224" y="200"/>
                      <a:pt x="236" y="200"/>
                    </a:cubicBezTo>
                    <a:cubicBezTo>
                      <a:pt x="248" y="200"/>
                      <a:pt x="267" y="226"/>
                      <a:pt x="279" y="261"/>
                    </a:cubicBezTo>
                    <a:cubicBezTo>
                      <a:pt x="291" y="296"/>
                      <a:pt x="293" y="371"/>
                      <a:pt x="305" y="410"/>
                    </a:cubicBezTo>
                    <a:cubicBezTo>
                      <a:pt x="317" y="449"/>
                      <a:pt x="332" y="501"/>
                      <a:pt x="349" y="497"/>
                    </a:cubicBezTo>
                    <a:cubicBezTo>
                      <a:pt x="366" y="493"/>
                      <a:pt x="393" y="432"/>
                      <a:pt x="410" y="384"/>
                    </a:cubicBezTo>
                    <a:cubicBezTo>
                      <a:pt x="427" y="336"/>
                      <a:pt x="441" y="260"/>
                      <a:pt x="454" y="209"/>
                    </a:cubicBezTo>
                    <a:cubicBezTo>
                      <a:pt x="467" y="158"/>
                      <a:pt x="479" y="113"/>
                      <a:pt x="489" y="78"/>
                    </a:cubicBezTo>
                    <a:cubicBezTo>
                      <a:pt x="499" y="43"/>
                      <a:pt x="509" y="14"/>
                      <a:pt x="515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26" name="Arc 44">
                <a:extLst>
                  <a:ext uri="{FF2B5EF4-FFF2-40B4-BE49-F238E27FC236}">
                    <a16:creationId xmlns:a16="http://schemas.microsoft.com/office/drawing/2014/main" id="{5039F815-46DA-3448-8A08-EF1652136F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422" y="2066"/>
                <a:ext cx="829" cy="39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27" name="Arc 45">
                <a:extLst>
                  <a:ext uri="{FF2B5EF4-FFF2-40B4-BE49-F238E27FC236}">
                    <a16:creationId xmlns:a16="http://schemas.microsoft.com/office/drawing/2014/main" id="{76A73C53-F2B6-F747-ACB7-C1E2441C030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422" y="2729"/>
                <a:ext cx="829" cy="39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28" name="Freeform 46">
                <a:extLst>
                  <a:ext uri="{FF2B5EF4-FFF2-40B4-BE49-F238E27FC236}">
                    <a16:creationId xmlns:a16="http://schemas.microsoft.com/office/drawing/2014/main" id="{92EA16AE-D6F1-B446-8CB4-1FEFE63C4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2504"/>
                <a:ext cx="916" cy="227"/>
              </a:xfrm>
              <a:custGeom>
                <a:avLst/>
                <a:gdLst>
                  <a:gd name="T0" fmla="*/ 0 w 916"/>
                  <a:gd name="T1" fmla="*/ 88 h 227"/>
                  <a:gd name="T2" fmla="*/ 43 w 916"/>
                  <a:gd name="T3" fmla="*/ 27 h 227"/>
                  <a:gd name="T4" fmla="*/ 96 w 916"/>
                  <a:gd name="T5" fmla="*/ 131 h 227"/>
                  <a:gd name="T6" fmla="*/ 235 w 916"/>
                  <a:gd name="T7" fmla="*/ 53 h 227"/>
                  <a:gd name="T8" fmla="*/ 279 w 916"/>
                  <a:gd name="T9" fmla="*/ 105 h 227"/>
                  <a:gd name="T10" fmla="*/ 297 w 916"/>
                  <a:gd name="T11" fmla="*/ 201 h 227"/>
                  <a:gd name="T12" fmla="*/ 349 w 916"/>
                  <a:gd name="T13" fmla="*/ 227 h 227"/>
                  <a:gd name="T14" fmla="*/ 445 w 916"/>
                  <a:gd name="T15" fmla="*/ 62 h 227"/>
                  <a:gd name="T16" fmla="*/ 532 w 916"/>
                  <a:gd name="T17" fmla="*/ 0 h 227"/>
                  <a:gd name="T18" fmla="*/ 576 w 916"/>
                  <a:gd name="T19" fmla="*/ 62 h 227"/>
                  <a:gd name="T20" fmla="*/ 628 w 916"/>
                  <a:gd name="T21" fmla="*/ 184 h 227"/>
                  <a:gd name="T22" fmla="*/ 724 w 916"/>
                  <a:gd name="T23" fmla="*/ 201 h 227"/>
                  <a:gd name="T24" fmla="*/ 794 w 916"/>
                  <a:gd name="T25" fmla="*/ 88 h 227"/>
                  <a:gd name="T26" fmla="*/ 881 w 916"/>
                  <a:gd name="T27" fmla="*/ 96 h 227"/>
                  <a:gd name="T28" fmla="*/ 916 w 916"/>
                  <a:gd name="T29" fmla="*/ 149 h 2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16"/>
                  <a:gd name="T46" fmla="*/ 0 h 227"/>
                  <a:gd name="T47" fmla="*/ 916 w 916"/>
                  <a:gd name="T48" fmla="*/ 227 h 2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16" h="227">
                    <a:moveTo>
                      <a:pt x="0" y="88"/>
                    </a:moveTo>
                    <a:lnTo>
                      <a:pt x="43" y="27"/>
                    </a:lnTo>
                    <a:lnTo>
                      <a:pt x="96" y="131"/>
                    </a:lnTo>
                    <a:lnTo>
                      <a:pt x="235" y="53"/>
                    </a:lnTo>
                    <a:lnTo>
                      <a:pt x="279" y="105"/>
                    </a:lnTo>
                    <a:lnTo>
                      <a:pt x="297" y="201"/>
                    </a:lnTo>
                    <a:lnTo>
                      <a:pt x="349" y="227"/>
                    </a:lnTo>
                    <a:lnTo>
                      <a:pt x="445" y="62"/>
                    </a:lnTo>
                    <a:lnTo>
                      <a:pt x="532" y="0"/>
                    </a:lnTo>
                    <a:lnTo>
                      <a:pt x="576" y="62"/>
                    </a:lnTo>
                    <a:lnTo>
                      <a:pt x="628" y="184"/>
                    </a:lnTo>
                    <a:lnTo>
                      <a:pt x="724" y="201"/>
                    </a:lnTo>
                    <a:lnTo>
                      <a:pt x="794" y="88"/>
                    </a:lnTo>
                    <a:lnTo>
                      <a:pt x="881" y="96"/>
                    </a:lnTo>
                    <a:lnTo>
                      <a:pt x="916" y="14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43" name="Text Box 4">
            <a:extLst>
              <a:ext uri="{FF2B5EF4-FFF2-40B4-BE49-F238E27FC236}">
                <a16:creationId xmlns:a16="http://schemas.microsoft.com/office/drawing/2014/main" id="{274AC134-DDDA-9446-8A69-6E451262E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862" y="311576"/>
            <a:ext cx="46987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　伝達関数って？（２）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22E4541-744E-0945-82FB-EDB67AB533F8}"/>
                  </a:ext>
                </a:extLst>
              </p:cNvPr>
              <p:cNvSpPr txBox="1"/>
              <p:nvPr/>
            </p:nvSpPr>
            <p:spPr>
              <a:xfrm>
                <a:off x="927669" y="5278737"/>
                <a:ext cx="3074431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m:rPr>
                          <m:nor/>
                        </m:rP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22E4541-744E-0945-82FB-EDB67AB53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69" y="5278737"/>
                <a:ext cx="3074431" cy="799130"/>
              </a:xfrm>
              <a:prstGeom prst="rect">
                <a:avLst/>
              </a:prstGeom>
              <a:blipFill>
                <a:blip r:embed="rId13"/>
                <a:stretch>
                  <a:fillRect l="-30453" t="-193750" r="-1235" b="-27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5E1C759-ECE9-7B40-922B-7E9DA274BBAC}"/>
                  </a:ext>
                </a:extLst>
              </p:cNvPr>
              <p:cNvSpPr txBox="1"/>
              <p:nvPr/>
            </p:nvSpPr>
            <p:spPr>
              <a:xfrm>
                <a:off x="3942076" y="5291155"/>
                <a:ext cx="2984407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5E1C759-ECE9-7B40-922B-7E9DA274B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076" y="5291155"/>
                <a:ext cx="2984407" cy="799130"/>
              </a:xfrm>
              <a:prstGeom prst="rect">
                <a:avLst/>
              </a:prstGeom>
              <a:blipFill>
                <a:blip r:embed="rId14"/>
                <a:stretch>
                  <a:fillRect l="-31356" t="-193750" r="-1695" b="-27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AF09D3AF-3CCE-7042-A612-89ACE9F10BD4}"/>
                  </a:ext>
                </a:extLst>
              </p:cNvPr>
              <p:cNvSpPr txBox="1"/>
              <p:nvPr/>
            </p:nvSpPr>
            <p:spPr>
              <a:xfrm>
                <a:off x="6834201" y="5297461"/>
                <a:ext cx="2309799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AF09D3AF-3CCE-7042-A612-89ACE9F10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201" y="5297461"/>
                <a:ext cx="2309799" cy="799130"/>
              </a:xfrm>
              <a:prstGeom prst="rect">
                <a:avLst/>
              </a:prstGeom>
              <a:blipFill>
                <a:blip r:embed="rId15"/>
                <a:stretch>
                  <a:fillRect l="-40984" t="-193750" r="-1639" b="-276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4" grpId="0"/>
      <p:bldP spid="5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>
            <a:extLst>
              <a:ext uri="{FF2B5EF4-FFF2-40B4-BE49-F238E27FC236}">
                <a16:creationId xmlns:a16="http://schemas.microsoft.com/office/drawing/2014/main" id="{C76BB16C-CB8C-F247-8BCF-A70266785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494" y="1561513"/>
            <a:ext cx="489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：伝達関数（</a:t>
            </a:r>
            <a:r>
              <a:rPr lang="en-US" altLang="ja-JP" i="1">
                <a:latin typeface="Times New Roman" panose="02020603050405020304" pitchFamily="18" charset="0"/>
              </a:rPr>
              <a:t>g</a:t>
            </a:r>
            <a:r>
              <a:rPr lang="en-US" altLang="ja-JP">
                <a:latin typeface="Times New Roman" panose="02020603050405020304" pitchFamily="18" charset="0"/>
              </a:rPr>
              <a:t>(</a:t>
            </a:r>
            <a:r>
              <a:rPr lang="en-US" altLang="ja-JP" i="1">
                <a:latin typeface="Times New Roman" panose="02020603050405020304" pitchFamily="18" charset="0"/>
              </a:rPr>
              <a:t>t</a:t>
            </a:r>
            <a:r>
              <a:rPr lang="en-US" altLang="ja-JP">
                <a:latin typeface="Times New Roman" panose="02020603050405020304" pitchFamily="18" charset="0"/>
              </a:rPr>
              <a:t>)</a:t>
            </a:r>
            <a:r>
              <a:rPr lang="ja-JP" altLang="en-US"/>
              <a:t>のラプラス変換）</a:t>
            </a:r>
          </a:p>
        </p:txBody>
      </p:sp>
      <p:sp>
        <p:nvSpPr>
          <p:cNvPr id="77835" name="Text Box 11">
            <a:extLst>
              <a:ext uri="{FF2B5EF4-FFF2-40B4-BE49-F238E27FC236}">
                <a16:creationId xmlns:a16="http://schemas.microsoft.com/office/drawing/2014/main" id="{A38597AB-D793-454E-BEB3-335941426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2443163"/>
            <a:ext cx="7194550" cy="26479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/>
              <a:t>☆</a:t>
            </a:r>
            <a:r>
              <a:rPr lang="ja-JP" altLang="en-US"/>
              <a:t>伝達関数とは，重み関数</a:t>
            </a:r>
            <a:r>
              <a:rPr lang="en-US" altLang="ja-JP" i="1">
                <a:latin typeface="Times New Roman" panose="02020603050405020304" pitchFamily="18" charset="0"/>
              </a:rPr>
              <a:t>g</a:t>
            </a:r>
            <a:r>
              <a:rPr lang="en-US" altLang="ja-JP"/>
              <a:t>(</a:t>
            </a:r>
            <a:r>
              <a:rPr lang="en-US" altLang="ja-JP" i="1">
                <a:latin typeface="Times New Roman" panose="02020603050405020304" pitchFamily="18" charset="0"/>
              </a:rPr>
              <a:t>t</a:t>
            </a:r>
            <a:r>
              <a:rPr lang="en-US" altLang="ja-JP"/>
              <a:t>)</a:t>
            </a:r>
            <a:r>
              <a:rPr lang="ja-JP" altLang="en-US"/>
              <a:t>のラプラス変換．</a:t>
            </a:r>
          </a:p>
          <a:p>
            <a:pPr eaLnBrk="1" hangingPunct="1"/>
            <a:r>
              <a:rPr lang="ja-JP" altLang="en-US"/>
              <a:t>　　　　　　　　　</a:t>
            </a:r>
            <a:r>
              <a:rPr lang="en-US" altLang="ja-JP"/>
              <a:t>||</a:t>
            </a:r>
          </a:p>
          <a:p>
            <a:pPr eaLnBrk="1" hangingPunct="1"/>
            <a:r>
              <a:rPr kumimoji="0" lang="en-US" altLang="ja-JP"/>
              <a:t>☆</a:t>
            </a:r>
            <a:r>
              <a:rPr kumimoji="0" lang="ja-JP" altLang="en-US"/>
              <a:t>重み関数を指数的に減少するフィルターを通して</a:t>
            </a:r>
          </a:p>
          <a:p>
            <a:pPr eaLnBrk="1" hangingPunct="1"/>
            <a:r>
              <a:rPr kumimoji="0" lang="ja-JP" altLang="en-US"/>
              <a:t>　圧縮（→０）し，それをフーリエ変換したもの．</a:t>
            </a:r>
          </a:p>
          <a:p>
            <a:pPr eaLnBrk="1" hangingPunct="1"/>
            <a:endParaRPr kumimoji="0" lang="ja-JP" altLang="en-US"/>
          </a:p>
          <a:p>
            <a:pPr eaLnBrk="1" hangingPunct="1"/>
            <a:r>
              <a:rPr kumimoji="0" lang="ja-JP" altLang="en-US"/>
              <a:t>☆逆は，逆フーリエ変換したものを解凍する．</a:t>
            </a:r>
          </a:p>
          <a:p>
            <a:pPr eaLnBrk="1" hangingPunct="1"/>
            <a:r>
              <a:rPr kumimoji="0" lang="ja-JP" altLang="en-US"/>
              <a:t>　これを一度に行うものを逆ラプラス変換という．</a:t>
            </a:r>
          </a:p>
        </p:txBody>
      </p:sp>
      <p:sp>
        <p:nvSpPr>
          <p:cNvPr id="77836" name="Text Box 12">
            <a:extLst>
              <a:ext uri="{FF2B5EF4-FFF2-40B4-BE49-F238E27FC236}">
                <a16:creationId xmlns:a16="http://schemas.microsoft.com/office/drawing/2014/main" id="{E94E9164-BAE9-EA4C-AD0C-3DEE5CC3C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288" y="5692775"/>
            <a:ext cx="292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 i="1">
                <a:solidFill>
                  <a:schemeClr val="accent2"/>
                </a:solidFill>
              </a:rPr>
              <a:t>‥</a:t>
            </a:r>
            <a:r>
              <a:rPr lang="ja-JP" altLang="en-US" i="1">
                <a:solidFill>
                  <a:schemeClr val="accent2"/>
                </a:solidFill>
              </a:rPr>
              <a:t>かるくまとめると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1B85FDF-EA06-5F40-8B95-32A79A248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862" y="311576"/>
            <a:ext cx="46987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　伝達関数って？（２）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79686ED-DA3E-784E-944D-C4BBEA4B34A9}"/>
                  </a:ext>
                </a:extLst>
              </p:cNvPr>
              <p:cNvSpPr txBox="1"/>
              <p:nvPr/>
            </p:nvSpPr>
            <p:spPr>
              <a:xfrm>
                <a:off x="738200" y="1371598"/>
                <a:ext cx="3008196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79686ED-DA3E-784E-944D-C4BBEA4B3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00" y="1371598"/>
                <a:ext cx="3008196" cy="799130"/>
              </a:xfrm>
              <a:prstGeom prst="rect">
                <a:avLst/>
              </a:prstGeom>
              <a:blipFill>
                <a:blip r:embed="rId2"/>
                <a:stretch>
                  <a:fillRect l="-8403" t="-196825" r="-1261" b="-2809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 animBg="1"/>
      <p:bldP spid="7783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8D80CCBE-4821-134A-A134-8035C922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35" y="1572771"/>
            <a:ext cx="6482225" cy="4395103"/>
          </a:xfrm>
          <a:prstGeom prst="rect">
            <a:avLst/>
          </a:prstGeom>
        </p:spPr>
      </p:pic>
      <p:sp>
        <p:nvSpPr>
          <p:cNvPr id="25" name="Text Box 18">
            <a:extLst>
              <a:ext uri="{FF2B5EF4-FFF2-40B4-BE49-F238E27FC236}">
                <a16:creationId xmlns:a16="http://schemas.microsoft.com/office/drawing/2014/main" id="{700E7A3F-8FD5-8C49-83BF-42871BE21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81" y="554359"/>
            <a:ext cx="5873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C00000"/>
                </a:solidFill>
              </a:rPr>
              <a:t>制御系（則）設計のための「地図」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779DA228-89E5-4847-8D46-EDDC9C367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84" y="1677466"/>
            <a:ext cx="6217515" cy="147200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19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>
            <a:extLst>
              <a:ext uri="{FF2B5EF4-FFF2-40B4-BE49-F238E27FC236}">
                <a16:creationId xmlns:a16="http://schemas.microsoft.com/office/drawing/2014/main" id="{E7769B53-D58C-6D48-A6FF-D47F8BF18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254000"/>
            <a:ext cx="2622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かるいまとめ</a:t>
            </a:r>
          </a:p>
        </p:txBody>
      </p:sp>
      <p:grpSp>
        <p:nvGrpSpPr>
          <p:cNvPr id="19458" name="Group 24">
            <a:extLst>
              <a:ext uri="{FF2B5EF4-FFF2-40B4-BE49-F238E27FC236}">
                <a16:creationId xmlns:a16="http://schemas.microsoft.com/office/drawing/2014/main" id="{38B5FBA3-1CAA-314F-8B95-0EC2FCA95ADD}"/>
              </a:ext>
            </a:extLst>
          </p:cNvPr>
          <p:cNvGrpSpPr>
            <a:grpSpLocks/>
          </p:cNvGrpSpPr>
          <p:nvPr/>
        </p:nvGrpSpPr>
        <p:grpSpPr bwMode="auto">
          <a:xfrm>
            <a:off x="1870075" y="1316038"/>
            <a:ext cx="4710113" cy="638175"/>
            <a:chOff x="847" y="794"/>
            <a:chExt cx="2967" cy="402"/>
          </a:xfrm>
        </p:grpSpPr>
        <p:sp>
          <p:nvSpPr>
            <p:cNvPr id="19480" name="Rectangle 20">
              <a:extLst>
                <a:ext uri="{FF2B5EF4-FFF2-40B4-BE49-F238E27FC236}">
                  <a16:creationId xmlns:a16="http://schemas.microsoft.com/office/drawing/2014/main" id="{068F3B01-B3A3-BA42-AD21-2C5ADC1F5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794"/>
              <a:ext cx="2967" cy="402"/>
            </a:xfrm>
            <a:prstGeom prst="rect">
              <a:avLst/>
            </a:prstGeom>
            <a:solidFill>
              <a:srgbClr val="EAF5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grpSp>
          <p:nvGrpSpPr>
            <p:cNvPr id="19481" name="Group 19">
              <a:extLst>
                <a:ext uri="{FF2B5EF4-FFF2-40B4-BE49-F238E27FC236}">
                  <a16:creationId xmlns:a16="http://schemas.microsoft.com/office/drawing/2014/main" id="{67AB09A1-984A-4544-B287-125E105B4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856"/>
              <a:ext cx="1230" cy="288"/>
              <a:chOff x="369" y="847"/>
              <a:chExt cx="1230" cy="288"/>
            </a:xfrm>
          </p:grpSpPr>
          <p:sp>
            <p:nvSpPr>
              <p:cNvPr id="19482" name="Text Box 5">
                <a:extLst>
                  <a:ext uri="{FF2B5EF4-FFF2-40B4-BE49-F238E27FC236}">
                    <a16:creationId xmlns:a16="http://schemas.microsoft.com/office/drawing/2014/main" id="{D7F602C8-D259-5F4D-AC4E-B40E498293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" y="847"/>
                <a:ext cx="8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/>
                  <a:t>重み関数</a:t>
                </a:r>
              </a:p>
            </p:txBody>
          </p:sp>
          <p:graphicFrame>
            <p:nvGraphicFramePr>
              <p:cNvPr id="19483" name="Object 8">
                <a:extLst>
                  <a:ext uri="{FF2B5EF4-FFF2-40B4-BE49-F238E27FC236}">
                    <a16:creationId xmlns:a16="http://schemas.microsoft.com/office/drawing/2014/main" id="{C25F75A7-45DD-6846-A31E-637301F3D31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63" y="899"/>
              <a:ext cx="336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2293600" imgH="7899400" progId="Equation.DSMT4">
                      <p:embed/>
                    </p:oleObj>
                  </mc:Choice>
                  <mc:Fallback>
                    <p:oleObj name="Equation" r:id="rId2" imgW="12293600" imgH="7899400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63" y="899"/>
                            <a:ext cx="336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F290838-DC28-9D42-98CA-995B6C66722E}"/>
              </a:ext>
            </a:extLst>
          </p:cNvPr>
          <p:cNvGrpSpPr/>
          <p:nvPr/>
        </p:nvGrpSpPr>
        <p:grpSpPr>
          <a:xfrm>
            <a:off x="3340191" y="2271713"/>
            <a:ext cx="5493374" cy="3698875"/>
            <a:chOff x="3340191" y="2271713"/>
            <a:chExt cx="5493374" cy="3698875"/>
          </a:xfrm>
        </p:grpSpPr>
        <p:grpSp>
          <p:nvGrpSpPr>
            <p:cNvPr id="19460" name="Group 23">
              <a:extLst>
                <a:ext uri="{FF2B5EF4-FFF2-40B4-BE49-F238E27FC236}">
                  <a16:creationId xmlns:a16="http://schemas.microsoft.com/office/drawing/2014/main" id="{3CD2F7E2-325E-7843-B459-450B280BE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5525" y="5305425"/>
              <a:ext cx="3116263" cy="665163"/>
              <a:chOff x="873" y="2618"/>
              <a:chExt cx="1963" cy="419"/>
            </a:xfrm>
          </p:grpSpPr>
          <p:sp>
            <p:nvSpPr>
              <p:cNvPr id="19472" name="Rectangle 22">
                <a:extLst>
                  <a:ext uri="{FF2B5EF4-FFF2-40B4-BE49-F238E27FC236}">
                    <a16:creationId xmlns:a16="http://schemas.microsoft.com/office/drawing/2014/main" id="{3CCFBA93-B3A6-114B-ACBD-ABA6DFDE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2618"/>
                <a:ext cx="1963" cy="4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grpSp>
            <p:nvGrpSpPr>
              <p:cNvPr id="19473" name="Group 18">
                <a:extLst>
                  <a:ext uri="{FF2B5EF4-FFF2-40B4-BE49-F238E27FC236}">
                    <a16:creationId xmlns:a16="http://schemas.microsoft.com/office/drawing/2014/main" id="{513D7254-D8C2-9245-9A8A-4071742FAD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3" y="2671"/>
                <a:ext cx="1263" cy="288"/>
                <a:chOff x="1896" y="2540"/>
                <a:chExt cx="1263" cy="288"/>
              </a:xfrm>
            </p:grpSpPr>
            <p:sp>
              <p:nvSpPr>
                <p:cNvPr id="19474" name="Text Box 7">
                  <a:extLst>
                    <a:ext uri="{FF2B5EF4-FFF2-40B4-BE49-F238E27FC236}">
                      <a16:creationId xmlns:a16="http://schemas.microsoft.com/office/drawing/2014/main" id="{A9B4EC8B-9CB9-A54E-8CD1-88B06A1090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96" y="2540"/>
                  <a:ext cx="8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9pPr>
                </a:lstStyle>
                <a:p>
                  <a:pPr eaLnBrk="1" hangingPunct="1"/>
                  <a:r>
                    <a:rPr lang="ja-JP" altLang="en-US"/>
                    <a:t>伝達関数</a:t>
                  </a:r>
                </a:p>
              </p:txBody>
            </p:sp>
            <p:graphicFrame>
              <p:nvGraphicFramePr>
                <p:cNvPr id="19475" name="Object 10">
                  <a:extLst>
                    <a:ext uri="{FF2B5EF4-FFF2-40B4-BE49-F238E27FC236}">
                      <a16:creationId xmlns:a16="http://schemas.microsoft.com/office/drawing/2014/main" id="{D770575A-E0A4-CF4B-B3CE-B4C20FEF868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775" y="2610"/>
                <a:ext cx="384" cy="2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" imgW="14046200" imgH="7899400" progId="Equation.DSMT4">
                        <p:embed/>
                      </p:oleObj>
                    </mc:Choice>
                    <mc:Fallback>
                      <p:oleObj name="Equation" r:id="rId4" imgW="14046200" imgH="7899400" progId="Equation.DSMT4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75" y="2610"/>
                              <a:ext cx="384" cy="2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9461" name="Line 26">
              <a:extLst>
                <a:ext uri="{FF2B5EF4-FFF2-40B4-BE49-F238E27FC236}">
                  <a16:creationId xmlns:a16="http://schemas.microsoft.com/office/drawing/2014/main" id="{2034BB0E-01D2-0B47-844D-713EDCEC0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0" y="2271713"/>
              <a:ext cx="0" cy="285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2" name="Text Box 27">
              <a:extLst>
                <a:ext uri="{FF2B5EF4-FFF2-40B4-BE49-F238E27FC236}">
                  <a16:creationId xmlns:a16="http://schemas.microsoft.com/office/drawing/2014/main" id="{44FE9D8E-3DAC-7947-B5DB-C57E2EF73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0191" y="4184650"/>
              <a:ext cx="20313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>
                  <a:solidFill>
                    <a:srgbClr val="C00000"/>
                  </a:solidFill>
                </a:rPr>
                <a:t>ラプラス変換</a:t>
              </a:r>
            </a:p>
            <a:p>
              <a:pPr eaLnBrk="1" hangingPunct="1"/>
              <a:r>
                <a:rPr lang="ja-JP" altLang="en-US"/>
                <a:t>　</a:t>
              </a:r>
              <a:r>
                <a:rPr lang="ja-JP" altLang="en-US">
                  <a:solidFill>
                    <a:srgbClr val="C00000"/>
                  </a:solidFill>
                </a:rPr>
                <a:t>圧縮</a:t>
              </a:r>
              <a:r>
                <a:rPr lang="ja-JP" altLang="en-US"/>
                <a:t>＋</a:t>
              </a:r>
              <a:r>
                <a:rPr lang="en-US" altLang="ja-JP" dirty="0">
                  <a:solidFill>
                    <a:schemeClr val="accent2"/>
                  </a:solidFill>
                </a:rPr>
                <a:t>FT</a:t>
              </a:r>
            </a:p>
          </p:txBody>
        </p:sp>
        <p:sp>
          <p:nvSpPr>
            <p:cNvPr id="19463" name="Line 28">
              <a:extLst>
                <a:ext uri="{FF2B5EF4-FFF2-40B4-BE49-F238E27FC236}">
                  <a16:creationId xmlns:a16="http://schemas.microsoft.com/office/drawing/2014/main" id="{EB5C0A36-3F72-1046-9B49-F52AC8F11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9825" y="2284413"/>
              <a:ext cx="0" cy="285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4" name="Text Box 29">
              <a:extLst>
                <a:ext uri="{FF2B5EF4-FFF2-40B4-BE49-F238E27FC236}">
                  <a16:creationId xmlns:a16="http://schemas.microsoft.com/office/drawing/2014/main" id="{38416D38-95F1-F343-8129-C923B28B6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4463" y="4232275"/>
              <a:ext cx="233910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kumimoji="0" lang="ja-JP" altLang="en-US">
                  <a:solidFill>
                    <a:srgbClr val="C00000"/>
                  </a:solidFill>
                </a:rPr>
                <a:t>逆ラ</a:t>
              </a:r>
              <a:r>
                <a:rPr lang="ja-JP" altLang="en-US">
                  <a:solidFill>
                    <a:srgbClr val="C00000"/>
                  </a:solidFill>
                </a:rPr>
                <a:t>プラス変換</a:t>
              </a:r>
            </a:p>
            <a:p>
              <a:pPr eaLnBrk="1" hangingPunct="1"/>
              <a:r>
                <a:rPr lang="ja-JP" altLang="en-US"/>
                <a:t>　</a:t>
              </a:r>
              <a:r>
                <a:rPr lang="ja-JP" altLang="en-US">
                  <a:solidFill>
                    <a:schemeClr val="accent2"/>
                  </a:solidFill>
                </a:rPr>
                <a:t>逆</a:t>
              </a:r>
              <a:r>
                <a:rPr lang="en-US" altLang="ja-JP" dirty="0">
                  <a:solidFill>
                    <a:schemeClr val="accent2"/>
                  </a:solidFill>
                </a:rPr>
                <a:t>FT</a:t>
              </a:r>
              <a:r>
                <a:rPr lang="ja-JP" altLang="en-US"/>
                <a:t>＋</a:t>
              </a:r>
              <a:r>
                <a:rPr lang="ja-JP" altLang="en-US">
                  <a:solidFill>
                    <a:srgbClr val="C00000"/>
                  </a:solidFill>
                </a:rPr>
                <a:t>解凍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679E7F2-31F5-0546-8110-DD92F555C586}"/>
              </a:ext>
            </a:extLst>
          </p:cNvPr>
          <p:cNvGrpSpPr/>
          <p:nvPr/>
        </p:nvGrpSpPr>
        <p:grpSpPr>
          <a:xfrm>
            <a:off x="211813" y="2063750"/>
            <a:ext cx="4847550" cy="1633538"/>
            <a:chOff x="211813" y="2063750"/>
            <a:chExt cx="4847550" cy="1633538"/>
          </a:xfrm>
        </p:grpSpPr>
        <p:grpSp>
          <p:nvGrpSpPr>
            <p:cNvPr id="19459" name="Group 25">
              <a:extLst>
                <a:ext uri="{FF2B5EF4-FFF2-40B4-BE49-F238E27FC236}">
                  <a16:creationId xmlns:a16="http://schemas.microsoft.com/office/drawing/2014/main" id="{25F9027F-2A92-404D-98A9-A1086A8F1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1388" y="3087688"/>
              <a:ext cx="3395662" cy="609600"/>
              <a:chOff x="2740" y="1684"/>
              <a:chExt cx="2139" cy="384"/>
            </a:xfrm>
          </p:grpSpPr>
          <p:sp>
            <p:nvSpPr>
              <p:cNvPr id="19476" name="Rectangle 21">
                <a:extLst>
                  <a:ext uri="{FF2B5EF4-FFF2-40B4-BE49-F238E27FC236}">
                    <a16:creationId xmlns:a16="http://schemas.microsoft.com/office/drawing/2014/main" id="{156612B5-4950-4848-BD45-6D3B56350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0" y="1684"/>
                <a:ext cx="2139" cy="38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grpSp>
            <p:nvGrpSpPr>
              <p:cNvPr id="19477" name="Group 17">
                <a:extLst>
                  <a:ext uri="{FF2B5EF4-FFF2-40B4-BE49-F238E27FC236}">
                    <a16:creationId xmlns:a16="http://schemas.microsoft.com/office/drawing/2014/main" id="{4D20C87A-D65F-F74D-B742-A326D01955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8" y="1711"/>
                <a:ext cx="1989" cy="288"/>
                <a:chOff x="1836" y="1301"/>
                <a:chExt cx="1989" cy="288"/>
              </a:xfrm>
            </p:grpSpPr>
            <p:sp>
              <p:nvSpPr>
                <p:cNvPr id="19478" name="Text Box 6">
                  <a:extLst>
                    <a:ext uri="{FF2B5EF4-FFF2-40B4-BE49-F238E27FC236}">
                      <a16:creationId xmlns:a16="http://schemas.microsoft.com/office/drawing/2014/main" id="{C0CC5CE3-28A0-9942-9665-6A89F54B05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6" y="1301"/>
                  <a:ext cx="14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9pPr>
                </a:lstStyle>
                <a:p>
                  <a:pPr eaLnBrk="1" hangingPunct="1"/>
                  <a:r>
                    <a:rPr lang="ja-JP" altLang="en-US"/>
                    <a:t>周波数伝達関数</a:t>
                  </a:r>
                </a:p>
              </p:txBody>
            </p:sp>
            <p:graphicFrame>
              <p:nvGraphicFramePr>
                <p:cNvPr id="19479" name="Object 9">
                  <a:extLst>
                    <a:ext uri="{FF2B5EF4-FFF2-40B4-BE49-F238E27FC236}">
                      <a16:creationId xmlns:a16="http://schemas.microsoft.com/office/drawing/2014/main" id="{60705FBE-23D7-3542-8B20-373699EAA11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297" y="1372"/>
                <a:ext cx="528" cy="2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19304000" imgH="7899400" progId="Equation.DSMT4">
                        <p:embed/>
                      </p:oleObj>
                    </mc:Choice>
                    <mc:Fallback>
                      <p:oleObj name="Equation" r:id="rId6" imgW="19304000" imgH="7899400" progId="Equation.DSMT4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97" y="1372"/>
                              <a:ext cx="528" cy="2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9465" name="Line 30">
              <a:extLst>
                <a:ext uri="{FF2B5EF4-FFF2-40B4-BE49-F238E27FC236}">
                  <a16:creationId xmlns:a16="http://schemas.microsoft.com/office/drawing/2014/main" id="{70AB5F6E-3978-B74C-8C64-1D9C1F9DD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3138" y="206375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6" name="Line 31">
              <a:extLst>
                <a:ext uri="{FF2B5EF4-FFF2-40B4-BE49-F238E27FC236}">
                  <a16:creationId xmlns:a16="http://schemas.microsoft.com/office/drawing/2014/main" id="{7A1D0653-2C8F-7D46-8C74-458EE28808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6050" y="2103438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7" name="Text Box 32">
              <a:extLst>
                <a:ext uri="{FF2B5EF4-FFF2-40B4-BE49-F238E27FC236}">
                  <a16:creationId xmlns:a16="http://schemas.microsoft.com/office/drawing/2014/main" id="{6EB038FA-7452-A548-9B38-8A8648F68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13" y="2271713"/>
              <a:ext cx="20313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>
                  <a:solidFill>
                    <a:schemeClr val="accent2"/>
                  </a:solidFill>
                </a:rPr>
                <a:t>フーリエ変換</a:t>
              </a:r>
            </a:p>
          </p:txBody>
        </p:sp>
        <p:sp>
          <p:nvSpPr>
            <p:cNvPr id="19468" name="Text Box 33">
              <a:extLst>
                <a:ext uri="{FF2B5EF4-FFF2-40B4-BE49-F238E27FC236}">
                  <a16:creationId xmlns:a16="http://schemas.microsoft.com/office/drawing/2014/main" id="{13200BF4-D3AC-E845-8CC4-BD23DD856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261" y="2311847"/>
              <a:ext cx="23391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>
                  <a:solidFill>
                    <a:schemeClr val="accent2"/>
                  </a:solidFill>
                </a:rPr>
                <a:t>逆フーリエ変換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26E3F7E-0D81-554A-B441-F14F8AF797C8}"/>
              </a:ext>
            </a:extLst>
          </p:cNvPr>
          <p:cNvGrpSpPr/>
          <p:nvPr/>
        </p:nvGrpSpPr>
        <p:grpSpPr>
          <a:xfrm>
            <a:off x="1098550" y="3644900"/>
            <a:ext cx="6958013" cy="2728913"/>
            <a:chOff x="1098550" y="3644900"/>
            <a:chExt cx="6958013" cy="2728913"/>
          </a:xfrm>
        </p:grpSpPr>
        <p:sp>
          <p:nvSpPr>
            <p:cNvPr id="19469" name="Text Box 34">
              <a:extLst>
                <a:ext uri="{FF2B5EF4-FFF2-40B4-BE49-F238E27FC236}">
                  <a16:creationId xmlns:a16="http://schemas.microsoft.com/office/drawing/2014/main" id="{AA18BAE3-431D-844F-B9C1-DAF3B5BDE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8550" y="3644900"/>
              <a:ext cx="292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（安定な制御対象）</a:t>
              </a:r>
            </a:p>
          </p:txBody>
        </p:sp>
        <p:sp>
          <p:nvSpPr>
            <p:cNvPr id="19470" name="Text Box 35">
              <a:extLst>
                <a:ext uri="{FF2B5EF4-FFF2-40B4-BE49-F238E27FC236}">
                  <a16:creationId xmlns:a16="http://schemas.microsoft.com/office/drawing/2014/main" id="{80470F5A-B08B-5442-821C-BB1165E22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413" y="5916613"/>
              <a:ext cx="3232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（一般的な制御対象）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7">
            <a:extLst>
              <a:ext uri="{FF2B5EF4-FFF2-40B4-BE49-F238E27FC236}">
                <a16:creationId xmlns:a16="http://schemas.microsoft.com/office/drawing/2014/main" id="{0C2DBBC2-7FEE-314C-A30F-E1E41D226F88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1663700"/>
            <a:ext cx="3157538" cy="457200"/>
            <a:chOff x="1836" y="1301"/>
            <a:chExt cx="1989" cy="288"/>
          </a:xfrm>
        </p:grpSpPr>
        <p:sp>
          <p:nvSpPr>
            <p:cNvPr id="20492" name="Text Box 6">
              <a:extLst>
                <a:ext uri="{FF2B5EF4-FFF2-40B4-BE49-F238E27FC236}">
                  <a16:creationId xmlns:a16="http://schemas.microsoft.com/office/drawing/2014/main" id="{3DEEBCC3-DAB5-0745-AC45-22E1B04B2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6" y="1301"/>
              <a:ext cx="1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周波数伝達関数</a:t>
              </a:r>
            </a:p>
          </p:txBody>
        </p:sp>
        <p:graphicFrame>
          <p:nvGraphicFramePr>
            <p:cNvPr id="20493" name="Object 9">
              <a:extLst>
                <a:ext uri="{FF2B5EF4-FFF2-40B4-BE49-F238E27FC236}">
                  <a16:creationId xmlns:a16="http://schemas.microsoft.com/office/drawing/2014/main" id="{C995293E-0980-064C-9B44-E4B141EE66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97" y="1372"/>
            <a:ext cx="52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9304000" imgH="7899400" progId="Equation.DSMT4">
                    <p:embed/>
                  </p:oleObj>
                </mc:Choice>
                <mc:Fallback>
                  <p:oleObj name="Equation" r:id="rId2" imgW="19304000" imgH="78994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7" y="1372"/>
                          <a:ext cx="528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82" name="Group 18">
            <a:extLst>
              <a:ext uri="{FF2B5EF4-FFF2-40B4-BE49-F238E27FC236}">
                <a16:creationId xmlns:a16="http://schemas.microsoft.com/office/drawing/2014/main" id="{0A343091-FACC-CF44-8743-734A6C016693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4084638"/>
            <a:ext cx="2005013" cy="457200"/>
            <a:chOff x="1896" y="2540"/>
            <a:chExt cx="1263" cy="288"/>
          </a:xfrm>
        </p:grpSpPr>
        <p:sp>
          <p:nvSpPr>
            <p:cNvPr id="20490" name="Text Box 7">
              <a:extLst>
                <a:ext uri="{FF2B5EF4-FFF2-40B4-BE49-F238E27FC236}">
                  <a16:creationId xmlns:a16="http://schemas.microsoft.com/office/drawing/2014/main" id="{7BF38614-5436-984E-8D2C-92A1D632B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" y="2540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伝達関数</a:t>
              </a:r>
            </a:p>
          </p:txBody>
        </p:sp>
        <p:graphicFrame>
          <p:nvGraphicFramePr>
            <p:cNvPr id="20491" name="Object 10">
              <a:extLst>
                <a:ext uri="{FF2B5EF4-FFF2-40B4-BE49-F238E27FC236}">
                  <a16:creationId xmlns:a16="http://schemas.microsoft.com/office/drawing/2014/main" id="{2813E1A0-1011-CF4D-B964-5BD3DF2FAF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75" y="2610"/>
            <a:ext cx="38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4046200" imgH="7899400" progId="Equation.DSMT4">
                    <p:embed/>
                  </p:oleObj>
                </mc:Choice>
                <mc:Fallback>
                  <p:oleObj name="Equation" r:id="rId4" imgW="14046200" imgH="78994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5" y="2610"/>
                          <a:ext cx="38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83" name="図形グループ 14">
            <a:extLst>
              <a:ext uri="{FF2B5EF4-FFF2-40B4-BE49-F238E27FC236}">
                <a16:creationId xmlns:a16="http://schemas.microsoft.com/office/drawing/2014/main" id="{C18B7299-928F-7C4C-B7A0-BE3A098B585F}"/>
              </a:ext>
            </a:extLst>
          </p:cNvPr>
          <p:cNvGrpSpPr>
            <a:grpSpLocks/>
          </p:cNvGrpSpPr>
          <p:nvPr/>
        </p:nvGrpSpPr>
        <p:grpSpPr bwMode="auto">
          <a:xfrm>
            <a:off x="333375" y="1082675"/>
            <a:ext cx="5192713" cy="461963"/>
            <a:chOff x="708819" y="711200"/>
            <a:chExt cx="5191272" cy="462459"/>
          </a:xfrm>
        </p:grpSpPr>
        <p:sp>
          <p:nvSpPr>
            <p:cNvPr id="20487" name="Text Box 5">
              <a:extLst>
                <a:ext uri="{FF2B5EF4-FFF2-40B4-BE49-F238E27FC236}">
                  <a16:creationId xmlns:a16="http://schemas.microsoft.com/office/drawing/2014/main" id="{7A3A9DE3-078E-6940-A4DA-423EEC2CB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819" y="716459"/>
              <a:ext cx="1403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重み関数</a:t>
              </a:r>
            </a:p>
          </p:txBody>
        </p:sp>
        <p:graphicFrame>
          <p:nvGraphicFramePr>
            <p:cNvPr id="20488" name="Object 8">
              <a:extLst>
                <a:ext uri="{FF2B5EF4-FFF2-40B4-BE49-F238E27FC236}">
                  <a16:creationId xmlns:a16="http://schemas.microsoft.com/office/drawing/2014/main" id="{395A6A2E-B220-F04B-9A8A-202A49C756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12169" y="773609"/>
            <a:ext cx="5334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293600" imgH="7899400" progId="Equation.DSMT4">
                    <p:embed/>
                  </p:oleObj>
                </mc:Choice>
                <mc:Fallback>
                  <p:oleObj name="Equation" r:id="rId6" imgW="12293600" imgH="7899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169" y="773609"/>
                          <a:ext cx="5334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9" name="テキスト ボックス 13">
              <a:extLst>
                <a:ext uri="{FF2B5EF4-FFF2-40B4-BE49-F238E27FC236}">
                  <a16:creationId xmlns:a16="http://schemas.microsoft.com/office/drawing/2014/main" id="{CEA6F8E9-695A-634D-9823-87802449C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700" y="711200"/>
              <a:ext cx="33473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/>
                <a:t>：時間</a:t>
              </a:r>
              <a:r>
                <a:rPr lang="en-US" altLang="ja-JP"/>
                <a:t>t</a:t>
              </a:r>
              <a:r>
                <a:rPr lang="ja-JP" altLang="en-US"/>
                <a:t>の関数そのもの</a:t>
              </a:r>
            </a:p>
          </p:txBody>
        </p:sp>
      </p:grpSp>
      <p:sp>
        <p:nvSpPr>
          <p:cNvPr id="20484" name="テキスト ボックス 15">
            <a:extLst>
              <a:ext uri="{FF2B5EF4-FFF2-40B4-BE49-F238E27FC236}">
                <a16:creationId xmlns:a16="http://schemas.microsoft.com/office/drawing/2014/main" id="{F4E4BD4E-9BDF-C142-BA77-BF64D38E3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1663700"/>
            <a:ext cx="5521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：</a:t>
            </a:r>
            <a:r>
              <a:rPr lang="en-US" altLang="ja-JP"/>
              <a:t>g(t)</a:t>
            </a:r>
            <a:r>
              <a:rPr lang="ja-JP" altLang="en-US"/>
              <a:t>そのものの変換というよりは</a:t>
            </a:r>
            <a:endParaRPr lang="en-US" altLang="ja-JP"/>
          </a:p>
          <a:p>
            <a:r>
              <a:rPr lang="ja-JP" altLang="en-US"/>
              <a:t>　拡張フーリエ級数展開した時の係数</a:t>
            </a:r>
            <a:endParaRPr lang="en-US" altLang="ja-JP"/>
          </a:p>
          <a:p>
            <a:r>
              <a:rPr lang="ja-JP" altLang="en-US"/>
              <a:t>　→</a:t>
            </a:r>
            <a:r>
              <a:rPr lang="en-US" altLang="ja-JP"/>
              <a:t>g(t)</a:t>
            </a:r>
            <a:r>
              <a:rPr lang="ja-JP" altLang="en-US"/>
              <a:t>を再現するには</a:t>
            </a:r>
            <a:r>
              <a:rPr lang="en-US" altLang="ja-JP"/>
              <a:t>sin</a:t>
            </a:r>
            <a:r>
              <a:rPr lang="ja-JP" altLang="en-US"/>
              <a:t>と</a:t>
            </a:r>
            <a:r>
              <a:rPr lang="en-US" altLang="ja-JP"/>
              <a:t>cos</a:t>
            </a:r>
            <a:r>
              <a:rPr lang="ja-JP" altLang="en-US"/>
              <a:t>に係数</a:t>
            </a:r>
            <a:endParaRPr lang="en-US" altLang="ja-JP"/>
          </a:p>
          <a:p>
            <a:r>
              <a:rPr lang="ja-JP" altLang="en-US"/>
              <a:t>　　をかけて足さねばならない．</a:t>
            </a:r>
            <a:endParaRPr lang="en-US" altLang="ja-JP"/>
          </a:p>
          <a:p>
            <a:r>
              <a:rPr lang="ja-JP" altLang="en-US"/>
              <a:t>（ココロはフーリエ級数展開における</a:t>
            </a:r>
            <a:endParaRPr lang="en-US" altLang="ja-JP"/>
          </a:p>
          <a:p>
            <a:r>
              <a:rPr lang="ja-JP" altLang="en-US"/>
              <a:t>　フーリエ係数）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7F8CE06-1100-4C4D-94D0-AEC2FC4FF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254000"/>
            <a:ext cx="2622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かるいまとめ</a:t>
            </a:r>
          </a:p>
        </p:txBody>
      </p:sp>
      <p:sp>
        <p:nvSpPr>
          <p:cNvPr id="20486" name="テキスト ボックス 18">
            <a:extLst>
              <a:ext uri="{FF2B5EF4-FFF2-40B4-BE49-F238E27FC236}">
                <a16:creationId xmlns:a16="http://schemas.microsoft.com/office/drawing/2014/main" id="{86DF231A-1441-C844-84B5-D86CC8AD1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4084638"/>
            <a:ext cx="57261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：</a:t>
            </a:r>
            <a:r>
              <a:rPr lang="en-US" altLang="ja-JP"/>
              <a:t>g(t)</a:t>
            </a:r>
            <a:r>
              <a:rPr lang="ja-JP" altLang="en-US"/>
              <a:t>そのものの変換というよりは</a:t>
            </a:r>
            <a:endParaRPr lang="en-US" altLang="ja-JP"/>
          </a:p>
          <a:p>
            <a:r>
              <a:rPr lang="ja-JP" altLang="en-US"/>
              <a:t>　一般化フーリエ級数展開した時の係数</a:t>
            </a:r>
            <a:endParaRPr lang="en-US" altLang="ja-JP"/>
          </a:p>
          <a:p>
            <a:r>
              <a:rPr lang="ja-JP" altLang="en-US"/>
              <a:t>　→</a:t>
            </a:r>
            <a:r>
              <a:rPr lang="en-US" altLang="ja-JP"/>
              <a:t>g(t)</a:t>
            </a:r>
            <a:r>
              <a:rPr lang="ja-JP" altLang="en-US"/>
              <a:t>を再現するには</a:t>
            </a:r>
            <a:r>
              <a:rPr lang="en-US" altLang="ja-JP"/>
              <a:t>sin</a:t>
            </a:r>
            <a:r>
              <a:rPr lang="ja-JP" altLang="en-US"/>
              <a:t>と</a:t>
            </a:r>
            <a:r>
              <a:rPr lang="en-US" altLang="ja-JP"/>
              <a:t>cos</a:t>
            </a:r>
            <a:r>
              <a:rPr lang="ja-JP" altLang="en-US"/>
              <a:t>に係数</a:t>
            </a:r>
            <a:endParaRPr lang="en-US" altLang="ja-JP"/>
          </a:p>
          <a:p>
            <a:r>
              <a:rPr lang="ja-JP" altLang="en-US"/>
              <a:t>　　をかけて足して解凍する．</a:t>
            </a:r>
            <a:endParaRPr lang="en-US" altLang="ja-JP"/>
          </a:p>
          <a:p>
            <a:r>
              <a:rPr lang="ja-JP" altLang="en-US"/>
              <a:t>（ココロはフーリエ級数展開における</a:t>
            </a:r>
            <a:endParaRPr lang="en-US" altLang="ja-JP"/>
          </a:p>
          <a:p>
            <a:r>
              <a:rPr lang="ja-JP" altLang="en-US"/>
              <a:t>　フーリエ係数）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275811-CC7B-2642-826A-1F15BF7891F1}"/>
              </a:ext>
            </a:extLst>
          </p:cNvPr>
          <p:cNvSpPr txBox="1"/>
          <p:nvPr/>
        </p:nvSpPr>
        <p:spPr>
          <a:xfrm>
            <a:off x="3200400" y="2990335"/>
            <a:ext cx="2723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/>
              <a:t>･･･つづく</a:t>
            </a:r>
          </a:p>
        </p:txBody>
      </p:sp>
    </p:spTree>
    <p:extLst>
      <p:ext uri="{BB962C8B-B14F-4D97-AF65-F5344CB8AC3E}">
        <p14:creationId xmlns:p14="http://schemas.microsoft.com/office/powerpoint/2010/main" val="205602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テキスト ボックス 4">
            <a:extLst>
              <a:ext uri="{FF2B5EF4-FFF2-40B4-BE49-F238E27FC236}">
                <a16:creationId xmlns:a16="http://schemas.microsoft.com/office/drawing/2014/main" id="{FFB985E7-3760-2249-BDA8-441999ABD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7" y="2866067"/>
            <a:ext cx="8398453" cy="113877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224B50"/>
                </a:solidFill>
              </a:rPr>
              <a:t>今日の「めあて」</a:t>
            </a:r>
            <a:endParaRPr lang="en-US" altLang="ja-JP" dirty="0">
              <a:solidFill>
                <a:srgbClr val="224B50"/>
              </a:solidFill>
            </a:endParaRPr>
          </a:p>
          <a:p>
            <a:r>
              <a:rPr lang="ja-JP" altLang="en-US" sz="2200">
                <a:solidFill>
                  <a:srgbClr val="224B50"/>
                </a:solidFill>
              </a:rPr>
              <a:t>　</a:t>
            </a:r>
            <a:r>
              <a:rPr lang="ja-JP" altLang="en-US" sz="2200"/>
              <a:t>第15話　伝達関数って？</a:t>
            </a:r>
          </a:p>
          <a:p>
            <a:r>
              <a:rPr lang="ja-JP" altLang="en-US" sz="2200"/>
              <a:t>　</a:t>
            </a:r>
            <a:r>
              <a:rPr lang="ja-JP" altLang="en-US" sz="2200">
                <a:solidFill>
                  <a:srgbClr val="C00000"/>
                </a:solidFill>
              </a:rPr>
              <a:t>第16話　伝達関数・周波数伝達関数・重み関数・状態方程式？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DADC253-0A2D-6349-B352-1D279EE6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516063"/>
            <a:ext cx="8391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制御工学</a:t>
            </a:r>
            <a:r>
              <a:rPr lang="ja-JP" altLang="en-US" sz="3200"/>
              <a:t>：動的システムのモデリングと制御</a:t>
            </a:r>
            <a:endParaRPr lang="en-US" altLang="ja-JP" sz="320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1041066D-A419-4980-075B-85B37BE19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678" y="4926438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大阪工業大学　</a:t>
            </a:r>
          </a:p>
          <a:p>
            <a:pPr eaLnBrk="1" hangingPunct="1"/>
            <a:r>
              <a:rPr lang="ja-JP" altLang="en-US"/>
              <a:t>　　　ロボット工学科</a:t>
            </a:r>
            <a:r>
              <a:rPr lang="en-US" altLang="ja-JP" dirty="0"/>
              <a:t> </a:t>
            </a:r>
            <a:r>
              <a:rPr lang="ja-JP" altLang="en-US"/>
              <a:t>大須賀公一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934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4405A3E8-49BA-424B-B087-8F927A764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28" y="1450658"/>
            <a:ext cx="854432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algn="ctr" eaLnBrk="1" hangingPunct="1"/>
            <a:r>
              <a:rPr lang="ja-JP" altLang="en-US" sz="4000"/>
              <a:t>第</a:t>
            </a:r>
            <a:r>
              <a:rPr lang="en-US" altLang="ja-JP" sz="4000" dirty="0"/>
              <a:t>16</a:t>
            </a:r>
            <a:r>
              <a:rPr lang="ja-JP" altLang="en-US" sz="4000"/>
              <a:t>話</a:t>
            </a:r>
          </a:p>
          <a:p>
            <a:pPr algn="ctr" eaLnBrk="1" hangingPunct="1"/>
            <a:endParaRPr lang="ja-JP" altLang="en-US" sz="4000"/>
          </a:p>
          <a:p>
            <a:r>
              <a:rPr lang="ja-JP" altLang="en-US" sz="3200"/>
              <a:t>伝達関数・周波数伝達関数・重み関数，</a:t>
            </a:r>
            <a:endParaRPr lang="en-US" altLang="ja-JP" sz="3200" dirty="0"/>
          </a:p>
          <a:p>
            <a:r>
              <a:rPr lang="en-US" altLang="ja-JP" sz="3200" dirty="0"/>
              <a:t>                                         </a:t>
            </a:r>
            <a:r>
              <a:rPr lang="ja-JP" altLang="en-US" sz="3200"/>
              <a:t>そして状態方程式？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1D8499FE-8CEF-B948-A1E0-BB41BACDC8C6}"/>
              </a:ext>
            </a:extLst>
          </p:cNvPr>
          <p:cNvGrpSpPr/>
          <p:nvPr/>
        </p:nvGrpSpPr>
        <p:grpSpPr>
          <a:xfrm>
            <a:off x="107628" y="3934313"/>
            <a:ext cx="8165213" cy="2288155"/>
            <a:chOff x="107628" y="3934313"/>
            <a:chExt cx="8165213" cy="2288155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D9CD8A96-F1D6-6642-A13D-D282548E92A3}"/>
                </a:ext>
              </a:extLst>
            </p:cNvPr>
            <p:cNvGrpSpPr/>
            <p:nvPr/>
          </p:nvGrpSpPr>
          <p:grpSpPr>
            <a:xfrm>
              <a:off x="974499" y="4166429"/>
              <a:ext cx="7298342" cy="2056039"/>
              <a:chOff x="974499" y="4166429"/>
              <a:chExt cx="7298342" cy="2056039"/>
            </a:xfrm>
          </p:grpSpPr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4366893-F5F1-444D-BCD7-9ADE389A173E}"/>
                  </a:ext>
                </a:extLst>
              </p:cNvPr>
              <p:cNvSpPr txBox="1"/>
              <p:nvPr/>
            </p:nvSpPr>
            <p:spPr>
              <a:xfrm>
                <a:off x="2207274" y="4166429"/>
                <a:ext cx="4801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—</a:t>
                </a:r>
                <a:r>
                  <a:rPr lang="ja-JP" altLang="en-US"/>
                  <a:t>数学として割り切りましょう</a:t>
                </a:r>
                <a:r>
                  <a:rPr lang="en-US" altLang="ja-JP" dirty="0"/>
                  <a:t>—</a:t>
                </a:r>
                <a:endParaRPr kumimoji="1" lang="ja-JP" altLang="en-US"/>
              </a:p>
            </p:txBody>
          </p: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ABB3F-A0A7-7045-A3D8-82CA21BD796D}"/>
                  </a:ext>
                </a:extLst>
              </p:cNvPr>
              <p:cNvSpPr txBox="1"/>
              <p:nvPr/>
            </p:nvSpPr>
            <p:spPr>
              <a:xfrm>
                <a:off x="4053896" y="5637693"/>
                <a:ext cx="1005403" cy="58477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/>
                  <a:t>数式</a:t>
                </a:r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A04E9AEF-569A-8445-9C97-17A298E092FE}"/>
                  </a:ext>
                </a:extLst>
              </p:cNvPr>
              <p:cNvGrpSpPr/>
              <p:nvPr/>
            </p:nvGrpSpPr>
            <p:grpSpPr>
              <a:xfrm>
                <a:off x="974499" y="5637693"/>
                <a:ext cx="2776032" cy="461665"/>
                <a:chOff x="1074260" y="5107524"/>
                <a:chExt cx="2776032" cy="461665"/>
              </a:xfrm>
            </p:grpSpPr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CF9674D4-72D9-EA42-9DAA-7AE2439062DB}"/>
                    </a:ext>
                  </a:extLst>
                </p:cNvPr>
                <p:cNvSpPr txBox="1"/>
                <p:nvPr/>
              </p:nvSpPr>
              <p:spPr>
                <a:xfrm>
                  <a:off x="1074260" y="5107524"/>
                  <a:ext cx="17235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/>
                    <a:t>物理的視座</a:t>
                  </a:r>
                </a:p>
              </p:txBody>
            </p:sp>
            <p:grpSp>
              <p:nvGrpSpPr>
                <p:cNvPr id="8" name="Group 13">
                  <a:extLst>
                    <a:ext uri="{FF2B5EF4-FFF2-40B4-BE49-F238E27FC236}">
                      <a16:creationId xmlns:a16="http://schemas.microsoft.com/office/drawing/2014/main" id="{C00E8259-8F37-BE41-BD8F-C7B4DCE3F9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0140266" flipH="1">
                  <a:off x="2942590" y="5237327"/>
                  <a:ext cx="439502" cy="315198"/>
                  <a:chOff x="3438" y="1256"/>
                  <a:chExt cx="594" cy="426"/>
                </a:xfrm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D91B7AFA-FC6B-B747-94D8-065748E892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8" y="1256"/>
                    <a:ext cx="594" cy="115"/>
                  </a:xfrm>
                  <a:custGeom>
                    <a:avLst/>
                    <a:gdLst>
                      <a:gd name="T0" fmla="*/ 0 w 594"/>
                      <a:gd name="T1" fmla="*/ 115 h 115"/>
                      <a:gd name="T2" fmla="*/ 274 w 594"/>
                      <a:gd name="T3" fmla="*/ 15 h 115"/>
                      <a:gd name="T4" fmla="*/ 484 w 594"/>
                      <a:gd name="T5" fmla="*/ 24 h 115"/>
                      <a:gd name="T6" fmla="*/ 594 w 594"/>
                      <a:gd name="T7" fmla="*/ 70 h 1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94"/>
                      <a:gd name="T13" fmla="*/ 0 h 115"/>
                      <a:gd name="T14" fmla="*/ 594 w 594"/>
                      <a:gd name="T15" fmla="*/ 115 h 11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94" h="115">
                        <a:moveTo>
                          <a:pt x="0" y="115"/>
                        </a:moveTo>
                        <a:cubicBezTo>
                          <a:pt x="96" y="72"/>
                          <a:pt x="193" y="30"/>
                          <a:pt x="274" y="15"/>
                        </a:cubicBezTo>
                        <a:cubicBezTo>
                          <a:pt x="355" y="0"/>
                          <a:pt x="431" y="15"/>
                          <a:pt x="484" y="24"/>
                        </a:cubicBezTo>
                        <a:cubicBezTo>
                          <a:pt x="537" y="33"/>
                          <a:pt x="565" y="51"/>
                          <a:pt x="594" y="7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CFAD5FAA-140C-AE48-989D-F6ACC98EDC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30" y="1362"/>
                    <a:ext cx="201" cy="311"/>
                  </a:xfrm>
                  <a:custGeom>
                    <a:avLst/>
                    <a:gdLst>
                      <a:gd name="T0" fmla="*/ 0 w 201"/>
                      <a:gd name="T1" fmla="*/ 311 h 311"/>
                      <a:gd name="T2" fmla="*/ 128 w 201"/>
                      <a:gd name="T3" fmla="*/ 183 h 311"/>
                      <a:gd name="T4" fmla="*/ 201 w 201"/>
                      <a:gd name="T5" fmla="*/ 0 h 311"/>
                      <a:gd name="T6" fmla="*/ 0 60000 65536"/>
                      <a:gd name="T7" fmla="*/ 0 60000 65536"/>
                      <a:gd name="T8" fmla="*/ 0 60000 65536"/>
                      <a:gd name="T9" fmla="*/ 0 w 201"/>
                      <a:gd name="T10" fmla="*/ 0 h 311"/>
                      <a:gd name="T11" fmla="*/ 201 w 201"/>
                      <a:gd name="T12" fmla="*/ 311 h 31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1" h="311">
                        <a:moveTo>
                          <a:pt x="0" y="311"/>
                        </a:moveTo>
                        <a:cubicBezTo>
                          <a:pt x="47" y="273"/>
                          <a:pt x="94" y="235"/>
                          <a:pt x="128" y="183"/>
                        </a:cubicBezTo>
                        <a:cubicBezTo>
                          <a:pt x="162" y="131"/>
                          <a:pt x="190" y="38"/>
                          <a:pt x="201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0308D81A-C7DD-5048-ACF3-563C26731B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654605">
                    <a:off x="3528" y="1326"/>
                    <a:ext cx="192" cy="356"/>
                  </a:xfrm>
                  <a:prstGeom prst="ellipse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A2DF416B-3624-1E41-ABF1-BDDF411CCF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654605">
                    <a:off x="3559" y="1426"/>
                    <a:ext cx="100" cy="23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</p:grpSp>
            <p:sp>
              <p:nvSpPr>
                <p:cNvPr id="9" name="右矢印 8">
                  <a:extLst>
                    <a:ext uri="{FF2B5EF4-FFF2-40B4-BE49-F238E27FC236}">
                      <a16:creationId xmlns:a16="http://schemas.microsoft.com/office/drawing/2014/main" id="{9F34DBFC-2F43-1C4D-AE5F-9B07EDC09C4B}"/>
                    </a:ext>
                  </a:extLst>
                </p:cNvPr>
                <p:cNvSpPr/>
                <p:nvPr/>
              </p:nvSpPr>
              <p:spPr>
                <a:xfrm>
                  <a:off x="3457567" y="5296807"/>
                  <a:ext cx="392725" cy="210038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8E85C7F0-5B34-E243-A5B0-89D8A836A654}"/>
                  </a:ext>
                </a:extLst>
              </p:cNvPr>
              <p:cNvGrpSpPr/>
              <p:nvPr/>
            </p:nvGrpSpPr>
            <p:grpSpPr>
              <a:xfrm>
                <a:off x="5362665" y="5662152"/>
                <a:ext cx="2910176" cy="461665"/>
                <a:chOff x="4957717" y="5130542"/>
                <a:chExt cx="2910176" cy="461665"/>
              </a:xfrm>
            </p:grpSpPr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89F45D14-1B9E-E141-B4CD-4189ADBFCF64}"/>
                    </a:ext>
                  </a:extLst>
                </p:cNvPr>
                <p:cNvSpPr txBox="1"/>
                <p:nvPr/>
              </p:nvSpPr>
              <p:spPr>
                <a:xfrm>
                  <a:off x="6144344" y="5130542"/>
                  <a:ext cx="17235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/>
                    <a:t>数学的視座</a:t>
                  </a:r>
                </a:p>
              </p:txBody>
            </p:sp>
            <p:grpSp>
              <p:nvGrpSpPr>
                <p:cNvPr id="16" name="Group 13">
                  <a:extLst>
                    <a:ext uri="{FF2B5EF4-FFF2-40B4-BE49-F238E27FC236}">
                      <a16:creationId xmlns:a16="http://schemas.microsoft.com/office/drawing/2014/main" id="{72145E94-7A96-C84F-B7BD-2620FB7862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459734">
                  <a:off x="5561100" y="5224417"/>
                  <a:ext cx="439502" cy="315198"/>
                  <a:chOff x="3438" y="1256"/>
                  <a:chExt cx="594" cy="426"/>
                </a:xfrm>
              </p:grpSpPr>
              <p:sp>
                <p:nvSpPr>
                  <p:cNvPr id="18" name="Freeform 9">
                    <a:extLst>
                      <a:ext uri="{FF2B5EF4-FFF2-40B4-BE49-F238E27FC236}">
                        <a16:creationId xmlns:a16="http://schemas.microsoft.com/office/drawing/2014/main" id="{6C8C3037-C9F2-9B4E-BAFD-2F4A131B4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8" y="1256"/>
                    <a:ext cx="594" cy="115"/>
                  </a:xfrm>
                  <a:custGeom>
                    <a:avLst/>
                    <a:gdLst>
                      <a:gd name="T0" fmla="*/ 0 w 594"/>
                      <a:gd name="T1" fmla="*/ 115 h 115"/>
                      <a:gd name="T2" fmla="*/ 274 w 594"/>
                      <a:gd name="T3" fmla="*/ 15 h 115"/>
                      <a:gd name="T4" fmla="*/ 484 w 594"/>
                      <a:gd name="T5" fmla="*/ 24 h 115"/>
                      <a:gd name="T6" fmla="*/ 594 w 594"/>
                      <a:gd name="T7" fmla="*/ 70 h 1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94"/>
                      <a:gd name="T13" fmla="*/ 0 h 115"/>
                      <a:gd name="T14" fmla="*/ 594 w 594"/>
                      <a:gd name="T15" fmla="*/ 115 h 11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94" h="115">
                        <a:moveTo>
                          <a:pt x="0" y="115"/>
                        </a:moveTo>
                        <a:cubicBezTo>
                          <a:pt x="96" y="72"/>
                          <a:pt x="193" y="30"/>
                          <a:pt x="274" y="15"/>
                        </a:cubicBezTo>
                        <a:cubicBezTo>
                          <a:pt x="355" y="0"/>
                          <a:pt x="431" y="15"/>
                          <a:pt x="484" y="24"/>
                        </a:cubicBezTo>
                        <a:cubicBezTo>
                          <a:pt x="537" y="33"/>
                          <a:pt x="565" y="51"/>
                          <a:pt x="594" y="7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9" name="Freeform 10">
                    <a:extLst>
                      <a:ext uri="{FF2B5EF4-FFF2-40B4-BE49-F238E27FC236}">
                        <a16:creationId xmlns:a16="http://schemas.microsoft.com/office/drawing/2014/main" id="{4F8FB608-86B3-0D46-940D-6826A4001F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30" y="1362"/>
                    <a:ext cx="201" cy="311"/>
                  </a:xfrm>
                  <a:custGeom>
                    <a:avLst/>
                    <a:gdLst>
                      <a:gd name="T0" fmla="*/ 0 w 201"/>
                      <a:gd name="T1" fmla="*/ 311 h 311"/>
                      <a:gd name="T2" fmla="*/ 128 w 201"/>
                      <a:gd name="T3" fmla="*/ 183 h 311"/>
                      <a:gd name="T4" fmla="*/ 201 w 201"/>
                      <a:gd name="T5" fmla="*/ 0 h 311"/>
                      <a:gd name="T6" fmla="*/ 0 60000 65536"/>
                      <a:gd name="T7" fmla="*/ 0 60000 65536"/>
                      <a:gd name="T8" fmla="*/ 0 60000 65536"/>
                      <a:gd name="T9" fmla="*/ 0 w 201"/>
                      <a:gd name="T10" fmla="*/ 0 h 311"/>
                      <a:gd name="T11" fmla="*/ 201 w 201"/>
                      <a:gd name="T12" fmla="*/ 311 h 31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1" h="311">
                        <a:moveTo>
                          <a:pt x="0" y="311"/>
                        </a:moveTo>
                        <a:cubicBezTo>
                          <a:pt x="47" y="273"/>
                          <a:pt x="94" y="235"/>
                          <a:pt x="128" y="183"/>
                        </a:cubicBezTo>
                        <a:cubicBezTo>
                          <a:pt x="162" y="131"/>
                          <a:pt x="190" y="38"/>
                          <a:pt x="201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0" name="Oval 11">
                    <a:extLst>
                      <a:ext uri="{FF2B5EF4-FFF2-40B4-BE49-F238E27FC236}">
                        <a16:creationId xmlns:a16="http://schemas.microsoft.com/office/drawing/2014/main" id="{46985F97-29BA-3842-8CDE-ABFDEE00F9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654605">
                    <a:off x="3528" y="1326"/>
                    <a:ext cx="192" cy="356"/>
                  </a:xfrm>
                  <a:prstGeom prst="ellipse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  <p:sp>
                <p:nvSpPr>
                  <p:cNvPr id="21" name="Oval 12">
                    <a:extLst>
                      <a:ext uri="{FF2B5EF4-FFF2-40B4-BE49-F238E27FC236}">
                        <a16:creationId xmlns:a16="http://schemas.microsoft.com/office/drawing/2014/main" id="{D2607535-1FFE-6E4E-91BF-F08A291A73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654605">
                    <a:off x="3559" y="1426"/>
                    <a:ext cx="100" cy="23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HG丸ｺﾞｼｯｸM-PRO" panose="020F0600000000000000" pitchFamily="34" charset="-128"/>
                      </a:defRPr>
                    </a:lvl9pPr>
                  </a:lstStyle>
                  <a:p>
                    <a:pPr eaLnBrk="1" hangingPunct="1"/>
                    <a:endParaRPr lang="ja-JP" altLang="en-US"/>
                  </a:p>
                </p:txBody>
              </p:sp>
            </p:grpSp>
            <p:sp>
              <p:nvSpPr>
                <p:cNvPr id="17" name="右矢印 16">
                  <a:extLst>
                    <a:ext uri="{FF2B5EF4-FFF2-40B4-BE49-F238E27FC236}">
                      <a16:creationId xmlns:a16="http://schemas.microsoft.com/office/drawing/2014/main" id="{5C613281-3EF8-1248-AD67-A57BAF6DA6B3}"/>
                    </a:ext>
                  </a:extLst>
                </p:cNvPr>
                <p:cNvSpPr/>
                <p:nvPr/>
              </p:nvSpPr>
              <p:spPr>
                <a:xfrm rot="10800000">
                  <a:off x="4957717" y="5296807"/>
                  <a:ext cx="392725" cy="210038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663170B4-CC95-B744-943D-B80497EFF0D8}"/>
                  </a:ext>
                </a:extLst>
              </p:cNvPr>
              <p:cNvGrpSpPr/>
              <p:nvPr/>
            </p:nvGrpSpPr>
            <p:grpSpPr>
              <a:xfrm>
                <a:off x="2112784" y="4962701"/>
                <a:ext cx="5240575" cy="631126"/>
                <a:chOff x="2165036" y="4152804"/>
                <a:chExt cx="5240575" cy="631126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960CBCC6-0D03-D246-82A9-14D80DB8B6D0}"/>
                    </a:ext>
                  </a:extLst>
                </p:cNvPr>
                <p:cNvSpPr txBox="1"/>
                <p:nvPr/>
              </p:nvSpPr>
              <p:spPr>
                <a:xfrm>
                  <a:off x="3330796" y="4152804"/>
                  <a:ext cx="29546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/>
                    <a:t>両方の立場を自在に</a:t>
                  </a:r>
                </a:p>
              </p:txBody>
            </p:sp>
            <p:sp>
              <p:nvSpPr>
                <p:cNvPr id="24" name="曲折矢印 23">
                  <a:extLst>
                    <a:ext uri="{FF2B5EF4-FFF2-40B4-BE49-F238E27FC236}">
                      <a16:creationId xmlns:a16="http://schemas.microsoft.com/office/drawing/2014/main" id="{73981F83-BDA3-7B47-9D6A-3582338ECA88}"/>
                    </a:ext>
                  </a:extLst>
                </p:cNvPr>
                <p:cNvSpPr/>
                <p:nvPr/>
              </p:nvSpPr>
              <p:spPr>
                <a:xfrm rot="5400000" flipV="1">
                  <a:off x="2496060" y="3994794"/>
                  <a:ext cx="458112" cy="1120160"/>
                </a:xfrm>
                <a:prstGeom prst="ben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曲折矢印 24">
                  <a:extLst>
                    <a:ext uri="{FF2B5EF4-FFF2-40B4-BE49-F238E27FC236}">
                      <a16:creationId xmlns:a16="http://schemas.microsoft.com/office/drawing/2014/main" id="{AD1A78B2-5284-9845-8630-2DDACB67203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6616475" y="3994794"/>
                  <a:ext cx="458112" cy="1120160"/>
                </a:xfrm>
                <a:prstGeom prst="ben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A9C4257-3E5A-6949-B957-EBF1C29B40F0}"/>
                </a:ext>
              </a:extLst>
            </p:cNvPr>
            <p:cNvSpPr txBox="1"/>
            <p:nvPr/>
          </p:nvSpPr>
          <p:spPr>
            <a:xfrm rot="20352962">
              <a:off x="107628" y="3934313"/>
              <a:ext cx="40607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>
                  <a:solidFill>
                    <a:srgbClr val="C00000"/>
                  </a:solidFill>
                </a:rPr>
                <a:t>第７回（第</a:t>
              </a:r>
              <a:r>
                <a:rPr kumimoji="1" lang="en-US" altLang="ja-JP" sz="2000" dirty="0">
                  <a:solidFill>
                    <a:srgbClr val="C00000"/>
                  </a:solidFill>
                </a:rPr>
                <a:t>13</a:t>
              </a:r>
              <a:r>
                <a:rPr kumimoji="1" lang="ja-JP" altLang="en-US" sz="2000">
                  <a:solidFill>
                    <a:srgbClr val="C00000"/>
                  </a:solidFill>
                </a:rPr>
                <a:t>話）でもありました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13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1E04D30-70D6-DD46-9FF4-EB437813D81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64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1958975" y="330200"/>
            <a:ext cx="4185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/>
              <a:t>ラプラス変換の復習・まとめ</a:t>
            </a:r>
          </a:p>
        </p:txBody>
      </p:sp>
      <p:sp>
        <p:nvSpPr>
          <p:cNvPr id="14340" name="Line 9"/>
          <p:cNvSpPr>
            <a:spLocks noChangeShapeType="1"/>
          </p:cNvSpPr>
          <p:nvPr/>
        </p:nvSpPr>
        <p:spPr bwMode="auto">
          <a:xfrm>
            <a:off x="274202" y="1659164"/>
            <a:ext cx="8402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AFDC292-8B6D-6E4E-9980-4F06C4EEFDB1}"/>
                  </a:ext>
                </a:extLst>
              </p:cNvPr>
              <p:cNvSpPr txBox="1"/>
              <p:nvPr/>
            </p:nvSpPr>
            <p:spPr>
              <a:xfrm>
                <a:off x="2063931" y="825949"/>
                <a:ext cx="4442049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AFDC292-8B6D-6E4E-9980-4F06C4EEF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931" y="825949"/>
                <a:ext cx="4442049" cy="799130"/>
              </a:xfrm>
              <a:prstGeom prst="rect">
                <a:avLst/>
              </a:prstGeom>
              <a:blipFill>
                <a:blip r:embed="rId4"/>
                <a:stretch>
                  <a:fillRect l="-857" t="-192188" r="-857" b="-276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11794BE-D0E1-B04E-83E0-BA7BF92586D9}"/>
              </a:ext>
            </a:extLst>
          </p:cNvPr>
          <p:cNvGrpSpPr/>
          <p:nvPr/>
        </p:nvGrpSpPr>
        <p:grpSpPr>
          <a:xfrm>
            <a:off x="112883" y="1854926"/>
            <a:ext cx="7641496" cy="908593"/>
            <a:chOff x="112883" y="1854926"/>
            <a:chExt cx="7641496" cy="908593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B7563472-4D36-D14A-945E-1CBEA5DED778}"/>
                </a:ext>
              </a:extLst>
            </p:cNvPr>
            <p:cNvSpPr txBox="1"/>
            <p:nvPr/>
          </p:nvSpPr>
          <p:spPr>
            <a:xfrm>
              <a:off x="112883" y="1854926"/>
              <a:ext cx="63930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1)</a:t>
              </a:r>
              <a:r>
                <a:rPr kumimoji="1" lang="ja-JP" altLang="en-US"/>
                <a:t>線形性：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)=L(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)), 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)=L(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))</a:t>
              </a:r>
              <a:r>
                <a:rPr kumimoji="1" lang="ja-JP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のとき，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DDD536A-4083-794E-9B23-29AB8863A05B}"/>
                </a:ext>
              </a:extLst>
            </p:cNvPr>
            <p:cNvSpPr txBox="1"/>
            <p:nvPr/>
          </p:nvSpPr>
          <p:spPr>
            <a:xfrm>
              <a:off x="3788229" y="2301854"/>
              <a:ext cx="3966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L(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αf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)+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βf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))=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αF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)+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βF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518BFE3-2D6D-1940-BFDF-D62738A4A560}"/>
              </a:ext>
            </a:extLst>
          </p:cNvPr>
          <p:cNvGrpSpPr/>
          <p:nvPr/>
        </p:nvGrpSpPr>
        <p:grpSpPr>
          <a:xfrm>
            <a:off x="112883" y="2947164"/>
            <a:ext cx="5886208" cy="883318"/>
            <a:chOff x="112883" y="2947164"/>
            <a:chExt cx="5886208" cy="883318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0DA8810-C513-B54F-918D-7391399225B0}"/>
                </a:ext>
              </a:extLst>
            </p:cNvPr>
            <p:cNvSpPr txBox="1"/>
            <p:nvPr/>
          </p:nvSpPr>
          <p:spPr>
            <a:xfrm>
              <a:off x="112883" y="2947164"/>
              <a:ext cx="47596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2)</a:t>
              </a:r>
              <a:r>
                <a:rPr lang="ja-JP" altLang="en-US"/>
                <a:t>時間推移：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)=L(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))</a:t>
              </a:r>
              <a:r>
                <a: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のとき，</a:t>
              </a:r>
              <a:endParaRPr kumimoji="1" lang="en-US" altLang="ja-JP" dirty="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6A4676C-3784-F041-BD27-30F06B3D0ACF}"/>
                </a:ext>
              </a:extLst>
            </p:cNvPr>
            <p:cNvSpPr txBox="1"/>
            <p:nvPr/>
          </p:nvSpPr>
          <p:spPr>
            <a:xfrm>
              <a:off x="3788229" y="3368817"/>
              <a:ext cx="2210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L(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t-</a:t>
              </a:r>
              <a:r>
                <a:rPr kumimoji="1"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))=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1" lang="en-US" altLang="ja-JP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kumimoji="1" lang="en-US" altLang="ja-JP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sτ</a:t>
              </a:r>
              <a:endParaRPr kumimoji="1" lang="ja-JP" altLang="en-US" i="1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721500D-0AC5-2745-976D-4230E957A47A}"/>
              </a:ext>
            </a:extLst>
          </p:cNvPr>
          <p:cNvGrpSpPr/>
          <p:nvPr/>
        </p:nvGrpSpPr>
        <p:grpSpPr>
          <a:xfrm>
            <a:off x="112883" y="5533822"/>
            <a:ext cx="6720418" cy="1253782"/>
            <a:chOff x="112883" y="5533822"/>
            <a:chExt cx="6720418" cy="1253782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4A92034-D8FE-8840-B195-4C6558D635BC}"/>
                </a:ext>
              </a:extLst>
            </p:cNvPr>
            <p:cNvSpPr txBox="1"/>
            <p:nvPr/>
          </p:nvSpPr>
          <p:spPr>
            <a:xfrm>
              <a:off x="112883" y="5533822"/>
              <a:ext cx="4144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3)</a:t>
              </a:r>
              <a:r>
                <a:rPr lang="ja-JP" altLang="en-US"/>
                <a:t>微分：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)=L(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))</a:t>
              </a:r>
              <a:r>
                <a: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のとき，</a:t>
              </a:r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B10BCACF-0DED-604C-A318-2BBCC761671C}"/>
                    </a:ext>
                  </a:extLst>
                </p:cNvPr>
                <p:cNvSpPr txBox="1"/>
                <p:nvPr/>
              </p:nvSpPr>
              <p:spPr>
                <a:xfrm>
                  <a:off x="3571639" y="6077601"/>
                  <a:ext cx="3261662" cy="7100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</m:num>
                              <m:den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𝑠𝐹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B10BCACF-0DED-604C-A318-2BBCC7616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639" y="6077601"/>
                  <a:ext cx="3261662" cy="710003"/>
                </a:xfrm>
                <a:prstGeom prst="rect">
                  <a:avLst/>
                </a:prstGeom>
                <a:blipFill>
                  <a:blip r:embed="rId5"/>
                  <a:stretch>
                    <a:fillRect l="-1163" t="-3571" r="-2326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94CC933-907A-6A48-9A8A-E7BD5D329B88}"/>
              </a:ext>
            </a:extLst>
          </p:cNvPr>
          <p:cNvGrpSpPr/>
          <p:nvPr/>
        </p:nvGrpSpPr>
        <p:grpSpPr>
          <a:xfrm>
            <a:off x="112883" y="4104438"/>
            <a:ext cx="8154513" cy="1360446"/>
            <a:chOff x="112883" y="4104438"/>
            <a:chExt cx="8154513" cy="1360446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2BFC5351-A5A0-794F-937E-4E9064D99B40}"/>
                </a:ext>
              </a:extLst>
            </p:cNvPr>
            <p:cNvSpPr txBox="1"/>
            <p:nvPr/>
          </p:nvSpPr>
          <p:spPr>
            <a:xfrm>
              <a:off x="112883" y="4104438"/>
              <a:ext cx="73933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4)</a:t>
              </a:r>
              <a:r>
                <a:rPr kumimoji="1" lang="ja-JP" altLang="en-US"/>
                <a:t>たたみ込み積分：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)=L(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)), 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)=L(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))</a:t>
              </a:r>
              <a:r>
                <a: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のとき，</a:t>
              </a:r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4FD9D9BB-6617-8745-878D-91270254FDD4}"/>
                    </a:ext>
                  </a:extLst>
                </p:cNvPr>
                <p:cNvSpPr txBox="1"/>
                <p:nvPr/>
              </p:nvSpPr>
              <p:spPr>
                <a:xfrm>
                  <a:off x="3555337" y="4635041"/>
                  <a:ext cx="4712059" cy="8298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nary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4FD9D9BB-6617-8745-878D-91270254F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5337" y="4635041"/>
                  <a:ext cx="4712059" cy="829843"/>
                </a:xfrm>
                <a:prstGeom prst="rect">
                  <a:avLst/>
                </a:prstGeom>
                <a:blipFill>
                  <a:blip r:embed="rId6"/>
                  <a:stretch>
                    <a:fillRect l="-18280" t="-184848" r="-1613" b="-2681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7F1CF9-BB87-1245-B843-055F22640E97}"/>
              </a:ext>
            </a:extLst>
          </p:cNvPr>
          <p:cNvSpPr txBox="1"/>
          <p:nvPr/>
        </p:nvSpPr>
        <p:spPr>
          <a:xfrm rot="20560489">
            <a:off x="-135885" y="320705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C00000"/>
                </a:solidFill>
              </a:rPr>
              <a:t>フーリエ変換とほぼ同じ</a:t>
            </a:r>
          </a:p>
        </p:txBody>
      </p:sp>
    </p:spTree>
    <p:extLst>
      <p:ext uri="{BB962C8B-B14F-4D97-AF65-F5344CB8AC3E}">
        <p14:creationId xmlns:p14="http://schemas.microsoft.com/office/powerpoint/2010/main" val="61203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>
            <a:extLst>
              <a:ext uri="{FF2B5EF4-FFF2-40B4-BE49-F238E27FC236}">
                <a16:creationId xmlns:a16="http://schemas.microsoft.com/office/drawing/2014/main" id="{336572D5-433D-B04D-9FB9-F9EDB916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312738"/>
            <a:ext cx="3435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計算の方法（１）</a:t>
            </a:r>
          </a:p>
        </p:txBody>
      </p:sp>
      <p:sp>
        <p:nvSpPr>
          <p:cNvPr id="21506" name="Text Box 5">
            <a:extLst>
              <a:ext uri="{FF2B5EF4-FFF2-40B4-BE49-F238E27FC236}">
                <a16:creationId xmlns:a16="http://schemas.microsoft.com/office/drawing/2014/main" id="{FDF2C289-1540-7C46-9435-93F1D78F4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031875"/>
            <a:ext cx="7432675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/>
              <a:t>☆</a:t>
            </a:r>
            <a:r>
              <a:rPr lang="en-US" altLang="ja-JP" i="1">
                <a:latin typeface="Times New Roman" panose="02020603050405020304" pitchFamily="18" charset="0"/>
              </a:rPr>
              <a:t>g</a:t>
            </a:r>
            <a:r>
              <a:rPr lang="en-US" altLang="ja-JP">
                <a:latin typeface="Times New Roman" panose="02020603050405020304" pitchFamily="18" charset="0"/>
              </a:rPr>
              <a:t>(</a:t>
            </a:r>
            <a:r>
              <a:rPr lang="en-US" altLang="ja-JP" i="1">
                <a:latin typeface="Times New Roman" panose="02020603050405020304" pitchFamily="18" charset="0"/>
              </a:rPr>
              <a:t>t</a:t>
            </a:r>
            <a:r>
              <a:rPr lang="en-US" altLang="ja-JP">
                <a:latin typeface="Times New Roman" panose="02020603050405020304" pitchFamily="18" charset="0"/>
              </a:rPr>
              <a:t>)</a:t>
            </a:r>
            <a:r>
              <a:rPr lang="ja-JP" altLang="en-US">
                <a:latin typeface="Times New Roman" panose="02020603050405020304" pitchFamily="18" charset="0"/>
              </a:rPr>
              <a:t>か</a:t>
            </a:r>
            <a:r>
              <a:rPr lang="en-US" altLang="ja-JP" i="1">
                <a:latin typeface="Times New Roman" panose="02020603050405020304" pitchFamily="18" charset="0"/>
              </a:rPr>
              <a:t>G</a:t>
            </a:r>
            <a:r>
              <a:rPr lang="en-US" altLang="ja-JP">
                <a:latin typeface="Times New Roman" panose="02020603050405020304" pitchFamily="18" charset="0"/>
              </a:rPr>
              <a:t>(</a:t>
            </a:r>
            <a:r>
              <a:rPr lang="en-US" altLang="ja-JP" i="1">
                <a:latin typeface="Times New Roman" panose="02020603050405020304" pitchFamily="18" charset="0"/>
              </a:rPr>
              <a:t>s</a:t>
            </a:r>
            <a:r>
              <a:rPr lang="en-US" altLang="ja-JP">
                <a:latin typeface="Times New Roman" panose="02020603050405020304" pitchFamily="18" charset="0"/>
              </a:rPr>
              <a:t>)</a:t>
            </a:r>
            <a:r>
              <a:rPr lang="ja-JP" altLang="en-US"/>
              <a:t>がわかったらすべてがつながる</a:t>
            </a:r>
          </a:p>
          <a:p>
            <a:pPr eaLnBrk="1" hangingPunct="1"/>
            <a:r>
              <a:rPr kumimoji="0" lang="ja-JP" altLang="en-US"/>
              <a:t>☆制御対象が与えられたとき，計算で</a:t>
            </a:r>
            <a:r>
              <a:rPr kumimoji="0" lang="en-US" altLang="ja-JP" i="1">
                <a:latin typeface="Times New Roman" panose="02020603050405020304" pitchFamily="18" charset="0"/>
              </a:rPr>
              <a:t>G</a:t>
            </a:r>
            <a:r>
              <a:rPr kumimoji="0" lang="en-US" altLang="ja-JP">
                <a:latin typeface="Times New Roman" panose="02020603050405020304" pitchFamily="18" charset="0"/>
              </a:rPr>
              <a:t>(</a:t>
            </a:r>
            <a:r>
              <a:rPr kumimoji="0" lang="en-US" altLang="ja-JP" i="1">
                <a:latin typeface="Times New Roman" panose="02020603050405020304" pitchFamily="18" charset="0"/>
              </a:rPr>
              <a:t>s</a:t>
            </a:r>
            <a:r>
              <a:rPr kumimoji="0" lang="en-US" altLang="ja-JP">
                <a:latin typeface="Times New Roman" panose="02020603050405020304" pitchFamily="18" charset="0"/>
              </a:rPr>
              <a:t>)</a:t>
            </a:r>
            <a:r>
              <a:rPr kumimoji="0" lang="ja-JP" altLang="en-US"/>
              <a:t>を求めよう</a:t>
            </a:r>
          </a:p>
        </p:txBody>
      </p:sp>
      <p:graphicFrame>
        <p:nvGraphicFramePr>
          <p:cNvPr id="79926" name="Object 54">
            <a:extLst>
              <a:ext uri="{FF2B5EF4-FFF2-40B4-BE49-F238E27FC236}">
                <a16:creationId xmlns:a16="http://schemas.microsoft.com/office/drawing/2014/main" id="{C226D48D-0576-4B47-A0BE-3EE8F8C790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208704"/>
              </p:ext>
            </p:extLst>
          </p:nvPr>
        </p:nvGraphicFramePr>
        <p:xfrm>
          <a:off x="812800" y="2818945"/>
          <a:ext cx="2870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116200" imgH="13754100" progId="Equation.DSMT4">
                  <p:embed/>
                </p:oleObj>
              </mc:Choice>
              <mc:Fallback>
                <p:oleObj name="Equation" r:id="rId2" imgW="66116200" imgH="13754100" progId="Equation.DSMT4">
                  <p:embed/>
                  <p:pic>
                    <p:nvPicPr>
                      <p:cNvPr id="79926" name="Object 54">
                        <a:extLst>
                          <a:ext uri="{FF2B5EF4-FFF2-40B4-BE49-F238E27FC236}">
                            <a16:creationId xmlns:a16="http://schemas.microsoft.com/office/drawing/2014/main" id="{C226D48D-0576-4B47-A0BE-3EE8F8C790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818945"/>
                        <a:ext cx="2870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27" name="Text Box 55">
            <a:extLst>
              <a:ext uri="{FF2B5EF4-FFF2-40B4-BE49-F238E27FC236}">
                <a16:creationId xmlns:a16="http://schemas.microsoft.com/office/drawing/2014/main" id="{A9933F5D-7D16-5D4C-9CEF-1C3CF92BA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2090738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アイデア　☆ラプラス変換の性質を使おう！</a:t>
            </a:r>
          </a:p>
        </p:txBody>
      </p:sp>
      <p:grpSp>
        <p:nvGrpSpPr>
          <p:cNvPr id="2" name="Group 67">
            <a:extLst>
              <a:ext uri="{FF2B5EF4-FFF2-40B4-BE49-F238E27FC236}">
                <a16:creationId xmlns:a16="http://schemas.microsoft.com/office/drawing/2014/main" id="{34342F77-38B2-694C-8933-441CD0A91B12}"/>
              </a:ext>
            </a:extLst>
          </p:cNvPr>
          <p:cNvGrpSpPr>
            <a:grpSpLocks/>
          </p:cNvGrpSpPr>
          <p:nvPr/>
        </p:nvGrpSpPr>
        <p:grpSpPr bwMode="auto">
          <a:xfrm>
            <a:off x="3802063" y="2847520"/>
            <a:ext cx="2571750" cy="595313"/>
            <a:chOff x="2395" y="1876"/>
            <a:chExt cx="1620" cy="375"/>
          </a:xfrm>
        </p:grpSpPr>
        <p:sp>
          <p:nvSpPr>
            <p:cNvPr id="21516" name="Text Box 56">
              <a:extLst>
                <a:ext uri="{FF2B5EF4-FFF2-40B4-BE49-F238E27FC236}">
                  <a16:creationId xmlns:a16="http://schemas.microsoft.com/office/drawing/2014/main" id="{80BA512D-54D7-7045-89B2-E1B1B2305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5" y="1935"/>
              <a:ext cx="1556" cy="25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2000"/>
                <a:t>両辺をラプラス変換</a:t>
              </a:r>
              <a:endParaRPr kumimoji="0" lang="ja-JP" altLang="en-US" sz="2000"/>
            </a:p>
          </p:txBody>
        </p:sp>
        <p:sp>
          <p:nvSpPr>
            <p:cNvPr id="21517" name="Freeform 61">
              <a:extLst>
                <a:ext uri="{FF2B5EF4-FFF2-40B4-BE49-F238E27FC236}">
                  <a16:creationId xmlns:a16="http://schemas.microsoft.com/office/drawing/2014/main" id="{25D0575D-6406-2A4A-9527-93E993EDF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" y="1876"/>
              <a:ext cx="111" cy="375"/>
            </a:xfrm>
            <a:custGeom>
              <a:avLst/>
              <a:gdLst>
                <a:gd name="T0" fmla="*/ 6 w 111"/>
                <a:gd name="T1" fmla="*/ 0 h 375"/>
                <a:gd name="T2" fmla="*/ 111 w 111"/>
                <a:gd name="T3" fmla="*/ 182 h 375"/>
                <a:gd name="T4" fmla="*/ 0 w 111"/>
                <a:gd name="T5" fmla="*/ 375 h 375"/>
                <a:gd name="T6" fmla="*/ 0 60000 65536"/>
                <a:gd name="T7" fmla="*/ 0 60000 65536"/>
                <a:gd name="T8" fmla="*/ 0 60000 65536"/>
                <a:gd name="T9" fmla="*/ 0 w 111"/>
                <a:gd name="T10" fmla="*/ 0 h 375"/>
                <a:gd name="T11" fmla="*/ 111 w 111"/>
                <a:gd name="T12" fmla="*/ 375 h 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" h="375">
                  <a:moveTo>
                    <a:pt x="6" y="0"/>
                  </a:moveTo>
                  <a:lnTo>
                    <a:pt x="111" y="182"/>
                  </a:lnTo>
                  <a:lnTo>
                    <a:pt x="0" y="37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aphicFrame>
        <p:nvGraphicFramePr>
          <p:cNvPr id="79934" name="Object 62">
            <a:extLst>
              <a:ext uri="{FF2B5EF4-FFF2-40B4-BE49-F238E27FC236}">
                <a16:creationId xmlns:a16="http://schemas.microsoft.com/office/drawing/2014/main" id="{4800FCAF-9F05-8644-889C-2E50C0A4E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645301"/>
              </p:ext>
            </p:extLst>
          </p:nvPr>
        </p:nvGraphicFramePr>
        <p:xfrm>
          <a:off x="6503988" y="2945945"/>
          <a:ext cx="195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059600" imgH="7899400" progId="Equation.DSMT4">
                  <p:embed/>
                </p:oleObj>
              </mc:Choice>
              <mc:Fallback>
                <p:oleObj name="Equation" r:id="rId4" imgW="45059600" imgH="7899400" progId="Equation.DSMT4">
                  <p:embed/>
                  <p:pic>
                    <p:nvPicPr>
                      <p:cNvPr id="79934" name="Object 62">
                        <a:extLst>
                          <a:ext uri="{FF2B5EF4-FFF2-40B4-BE49-F238E27FC236}">
                            <a16:creationId xmlns:a16="http://schemas.microsoft.com/office/drawing/2014/main" id="{4800FCAF-9F05-8644-889C-2E50C0A4EE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2945945"/>
                        <a:ext cx="1955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38" name="Text Box 66">
            <a:extLst>
              <a:ext uri="{FF2B5EF4-FFF2-40B4-BE49-F238E27FC236}">
                <a16:creationId xmlns:a16="http://schemas.microsoft.com/office/drawing/2014/main" id="{0B69C473-E61D-C349-B1C0-DD5052C19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5970169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 i="1" dirty="0">
                <a:solidFill>
                  <a:schemeClr val="hlink"/>
                </a:solidFill>
              </a:rPr>
              <a:t>‥</a:t>
            </a:r>
            <a:r>
              <a:rPr lang="ja-JP" altLang="en-US" i="1">
                <a:solidFill>
                  <a:schemeClr val="hlink"/>
                </a:solidFill>
              </a:rPr>
              <a:t>具体的に計算してみよう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9DADF5A-64EE-0A41-BF31-783CD67C1A04}"/>
              </a:ext>
            </a:extLst>
          </p:cNvPr>
          <p:cNvGrpSpPr/>
          <p:nvPr/>
        </p:nvGrpSpPr>
        <p:grpSpPr>
          <a:xfrm>
            <a:off x="363538" y="3727172"/>
            <a:ext cx="8780462" cy="1984513"/>
            <a:chOff x="363538" y="3727172"/>
            <a:chExt cx="8780462" cy="1984513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842C48B1-1E49-D643-A944-72A723463027}"/>
                </a:ext>
              </a:extLst>
            </p:cNvPr>
            <p:cNvGrpSpPr/>
            <p:nvPr/>
          </p:nvGrpSpPr>
          <p:grpSpPr>
            <a:xfrm>
              <a:off x="363538" y="3727172"/>
              <a:ext cx="8780462" cy="1984513"/>
              <a:chOff x="363538" y="3727172"/>
              <a:chExt cx="8780462" cy="1984513"/>
            </a:xfrm>
          </p:grpSpPr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7EC9B461-2934-3C4E-A384-21FA0084F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538" y="3727172"/>
                <a:ext cx="8626475" cy="19845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8D57BEA-2755-9E40-AF5A-B0F169F96BFF}"/>
                  </a:ext>
                </a:extLst>
              </p:cNvPr>
              <p:cNvSpPr txBox="1"/>
              <p:nvPr/>
            </p:nvSpPr>
            <p:spPr>
              <a:xfrm>
                <a:off x="488950" y="3829864"/>
                <a:ext cx="86550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Step1) </a:t>
                </a:r>
                <a:r>
                  <a:rPr kumimoji="1" lang="ja-JP" altLang="en-US"/>
                  <a:t>もとのシステム（微分方程式や状態方程式など）の両</a:t>
                </a:r>
                <a:endParaRPr kumimoji="1" lang="en-US" altLang="ja-JP" dirty="0"/>
              </a:p>
              <a:p>
                <a:r>
                  <a:rPr lang="ja-JP" altLang="en-US"/>
                  <a:t>　　　</a:t>
                </a:r>
                <a:r>
                  <a:rPr kumimoji="1" lang="ja-JP" altLang="en-US"/>
                  <a:t>辺をラプラス変換する．</a:t>
                </a:r>
                <a:endParaRPr kumimoji="1" lang="en-US" altLang="ja-JP" dirty="0"/>
              </a:p>
              <a:p>
                <a:r>
                  <a:rPr lang="en-US" altLang="ja-JP" dirty="0"/>
                  <a:t>Step2) </a:t>
                </a:r>
                <a:r>
                  <a:rPr lang="ja-JP" altLang="en-US"/>
                  <a:t>上の式から次式を計算する．</a:t>
                </a:r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7EDDCD8E-79B2-214E-8743-BD033311D0C1}"/>
                    </a:ext>
                  </a:extLst>
                </p:cNvPr>
                <p:cNvSpPr txBox="1"/>
                <p:nvPr/>
              </p:nvSpPr>
              <p:spPr>
                <a:xfrm>
                  <a:off x="3344452" y="5132885"/>
                  <a:ext cx="226780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7EDDCD8E-79B2-214E-8743-BD033311D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452" y="5132885"/>
                  <a:ext cx="2267800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667" r="-3333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0EB1315-6C49-E448-9320-0D964C638F82}"/>
              </a:ext>
            </a:extLst>
          </p:cNvPr>
          <p:cNvSpPr txBox="1"/>
          <p:nvPr/>
        </p:nvSpPr>
        <p:spPr>
          <a:xfrm rot="20560489">
            <a:off x="-14434" y="416821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C00000"/>
                </a:solidFill>
              </a:rPr>
              <a:t>周波数伝達関数とほぼ同じ</a:t>
            </a:r>
          </a:p>
        </p:txBody>
      </p:sp>
    </p:spTree>
    <p:extLst>
      <p:ext uri="{BB962C8B-B14F-4D97-AF65-F5344CB8AC3E}">
        <p14:creationId xmlns:p14="http://schemas.microsoft.com/office/powerpoint/2010/main" val="241057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7" grpId="0"/>
      <p:bldP spid="799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5">
            <a:extLst>
              <a:ext uri="{FF2B5EF4-FFF2-40B4-BE49-F238E27FC236}">
                <a16:creationId xmlns:a16="http://schemas.microsoft.com/office/drawing/2014/main" id="{CAD9E5E9-D2BC-484D-8703-C02569FCC6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2299" y="1887307"/>
          <a:ext cx="2235976" cy="1140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968500" imgH="1003300" progId="Equation.3">
                  <p:embed/>
                </p:oleObj>
              </mc:Choice>
              <mc:Fallback>
                <p:oleObj name="数式" r:id="rId2" imgW="1968500" imgH="1003300" progId="Equation.3">
                  <p:embed/>
                  <p:pic>
                    <p:nvPicPr>
                      <p:cNvPr id="33" name="Object 5">
                        <a:extLst>
                          <a:ext uri="{FF2B5EF4-FFF2-40B4-BE49-F238E27FC236}">
                            <a16:creationId xmlns:a16="http://schemas.microsoft.com/office/drawing/2014/main" id="{CAD9E5E9-D2BC-484D-8703-C02569FCC6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299" y="1887307"/>
                        <a:ext cx="2235976" cy="1140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3">
            <a:extLst>
              <a:ext uri="{FF2B5EF4-FFF2-40B4-BE49-F238E27FC236}">
                <a16:creationId xmlns:a16="http://schemas.microsoft.com/office/drawing/2014/main" id="{910F2A41-8606-FC45-B707-B31285288C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692" y="1803644"/>
          <a:ext cx="472122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679700" imgH="762000" progId="Equation.3">
                  <p:embed/>
                </p:oleObj>
              </mc:Choice>
              <mc:Fallback>
                <p:oleObj name="数式" r:id="rId4" imgW="2679700" imgH="762000" progId="Equation.3">
                  <p:embed/>
                  <p:pic>
                    <p:nvPicPr>
                      <p:cNvPr id="2" name="Object 83">
                        <a:extLst>
                          <a:ext uri="{FF2B5EF4-FFF2-40B4-BE49-F238E27FC236}">
                            <a16:creationId xmlns:a16="http://schemas.microsoft.com/office/drawing/2014/main" id="{910F2A41-8606-FC45-B707-B31285288C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92" y="1803644"/>
                        <a:ext cx="4721225" cy="1284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0C527E-9381-4A44-976A-D8809E661D00}"/>
              </a:ext>
            </a:extLst>
          </p:cNvPr>
          <p:cNvSpPr txBox="1"/>
          <p:nvPr/>
        </p:nvSpPr>
        <p:spPr>
          <a:xfrm>
            <a:off x="218382" y="507694"/>
            <a:ext cx="759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Step1) </a:t>
            </a:r>
            <a:r>
              <a:rPr kumimoji="1" lang="ja-JP" altLang="en-US"/>
              <a:t>もとのシステムの両辺をラプラス変換する．</a:t>
            </a:r>
            <a:endParaRPr kumimoji="1" lang="en-US" altLang="ja-JP" dirty="0"/>
          </a:p>
          <a:p>
            <a:r>
              <a:rPr lang="en-US" altLang="ja-JP" dirty="0"/>
              <a:t>Step2) </a:t>
            </a:r>
            <a:r>
              <a:rPr lang="ja-JP" altLang="en-US"/>
              <a:t>上の式から次式を計算する．</a:t>
            </a:r>
            <a:endParaRPr kumimoji="1" lang="ja-JP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B358855-3B2F-6D4F-AD86-403620BE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82" y="433528"/>
            <a:ext cx="7093365" cy="1337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DBCCF66B-47B2-D34D-A9A6-A12EE36E828A}"/>
              </a:ext>
            </a:extLst>
          </p:cNvPr>
          <p:cNvGrpSpPr/>
          <p:nvPr/>
        </p:nvGrpSpPr>
        <p:grpSpPr>
          <a:xfrm>
            <a:off x="570515" y="3696863"/>
            <a:ext cx="7801210" cy="778155"/>
            <a:chOff x="178625" y="3696863"/>
            <a:chExt cx="7801210" cy="7781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F17F1F55-3D17-8342-AF7E-731347AD4AAD}"/>
                    </a:ext>
                  </a:extLst>
                </p:cNvPr>
                <p:cNvSpPr txBox="1"/>
                <p:nvPr/>
              </p:nvSpPr>
              <p:spPr>
                <a:xfrm>
                  <a:off x="178625" y="3696863"/>
                  <a:ext cx="667137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ja-JP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𝑠𝑦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r>
                    <a:rPr kumimoji="1" lang="en-US" altLang="ja-JP" dirty="0"/>
                    <a:t>=</a:t>
                  </a:r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F17F1F55-3D17-8342-AF7E-731347AD4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625" y="3696863"/>
                  <a:ext cx="667137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51" t="-23333" b="-4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D66BF51A-A410-8B48-895D-A95F904C00AB}"/>
                    </a:ext>
                  </a:extLst>
                </p:cNvPr>
                <p:cNvSpPr txBox="1"/>
                <p:nvPr/>
              </p:nvSpPr>
              <p:spPr>
                <a:xfrm>
                  <a:off x="3154796" y="4105686"/>
                  <a:ext cx="482503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altLang="ja-JP" b="0" i="1" smtClean="0">
                            <a:solidFill>
                              <a:srgbClr val="00905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b="0" i="1" smtClean="0">
                            <a:solidFill>
                              <a:srgbClr val="00905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905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kumimoji="1" lang="en-US" altLang="ja-JP" dirty="0"/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D66BF51A-A410-8B48-895D-A95F904C00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796" y="4105686"/>
                  <a:ext cx="482503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FB90396-7EAD-ED43-A2BD-B245920ECD86}"/>
              </a:ext>
            </a:extLst>
          </p:cNvPr>
          <p:cNvGrpSpPr/>
          <p:nvPr/>
        </p:nvGrpSpPr>
        <p:grpSpPr>
          <a:xfrm>
            <a:off x="570514" y="4810453"/>
            <a:ext cx="6724954" cy="855128"/>
            <a:chOff x="178624" y="4810453"/>
            <a:chExt cx="6724954" cy="8551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585B1B3E-E7CB-964B-828C-AB71AB8AE842}"/>
                    </a:ext>
                  </a:extLst>
                </p:cNvPr>
                <p:cNvSpPr txBox="1"/>
                <p:nvPr/>
              </p:nvSpPr>
              <p:spPr>
                <a:xfrm>
                  <a:off x="178624" y="4810453"/>
                  <a:ext cx="52145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ja-JP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r>
                    <a:rPr kumimoji="1" lang="en-US" altLang="ja-JP" dirty="0"/>
                    <a:t>=</a:t>
                  </a:r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585B1B3E-E7CB-964B-828C-AB71AB8AE8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624" y="4810453"/>
                  <a:ext cx="5214504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23333" b="-4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ECD9F9E4-6CF1-814F-BC15-B326DE1030B6}"/>
                    </a:ext>
                  </a:extLst>
                </p:cNvPr>
                <p:cNvSpPr txBox="1"/>
                <p:nvPr/>
              </p:nvSpPr>
              <p:spPr>
                <a:xfrm>
                  <a:off x="2926592" y="5296249"/>
                  <a:ext cx="397698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solidFill>
                              <a:srgbClr val="00905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kumimoji="1" lang="en-US" altLang="ja-JP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ECD9F9E4-6CF1-814F-BC15-B326DE1030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592" y="5296249"/>
                  <a:ext cx="3976986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3333" b="-3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9E50DED-5E64-E047-B304-A162566597A3}"/>
              </a:ext>
            </a:extLst>
          </p:cNvPr>
          <p:cNvGrpSpPr/>
          <p:nvPr/>
        </p:nvGrpSpPr>
        <p:grpSpPr>
          <a:xfrm>
            <a:off x="1652281" y="4269213"/>
            <a:ext cx="2019806" cy="472289"/>
            <a:chOff x="518279" y="4269213"/>
            <a:chExt cx="2019806" cy="472289"/>
          </a:xfrm>
        </p:grpSpPr>
        <p:sp>
          <p:nvSpPr>
            <p:cNvPr id="13" name="下矢印 12">
              <a:extLst>
                <a:ext uri="{FF2B5EF4-FFF2-40B4-BE49-F238E27FC236}">
                  <a16:creationId xmlns:a16="http://schemas.microsoft.com/office/drawing/2014/main" id="{FEEDFF24-AA70-584C-8AE1-4869EF5D899C}"/>
                </a:ext>
              </a:extLst>
            </p:cNvPr>
            <p:cNvSpPr/>
            <p:nvPr/>
          </p:nvSpPr>
          <p:spPr>
            <a:xfrm>
              <a:off x="518279" y="4269213"/>
              <a:ext cx="410817" cy="472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1BC1749-C316-5E4A-B0A4-18315CBB64E1}"/>
                </a:ext>
              </a:extLst>
            </p:cNvPr>
            <p:cNvSpPr txBox="1"/>
            <p:nvPr/>
          </p:nvSpPr>
          <p:spPr>
            <a:xfrm>
              <a:off x="955601" y="429703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と</a:t>
              </a:r>
              <a:r>
                <a:rPr lang="en-US" altLang="ja-JP" sz="18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ja-JP" altLang="en-US" sz="1800">
                  <a:solidFill>
                    <a:srgbClr val="C00000"/>
                  </a:solidFill>
                </a:rPr>
                <a:t>でくくる</a:t>
              </a:r>
              <a:endParaRPr kumimoji="1" lang="ja-JP" altLang="en-US" sz="180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394C666-07CB-7C46-B61A-47C227847106}"/>
              </a:ext>
            </a:extLst>
          </p:cNvPr>
          <p:cNvGrpSpPr/>
          <p:nvPr/>
        </p:nvGrpSpPr>
        <p:grpSpPr>
          <a:xfrm>
            <a:off x="1301591" y="3156830"/>
            <a:ext cx="3119945" cy="487871"/>
            <a:chOff x="559479" y="3156830"/>
            <a:chExt cx="3119945" cy="487871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0F875AE-9361-1B4B-9780-26E760500438}"/>
                </a:ext>
              </a:extLst>
            </p:cNvPr>
            <p:cNvSpPr txBox="1"/>
            <p:nvPr/>
          </p:nvSpPr>
          <p:spPr>
            <a:xfrm>
              <a:off x="955601" y="315683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>
                  <a:solidFill>
                    <a:srgbClr val="C00000"/>
                  </a:solidFill>
                </a:rPr>
                <a:t>両辺をラプラス変換する</a:t>
              </a:r>
            </a:p>
          </p:txBody>
        </p:sp>
        <p:sp>
          <p:nvSpPr>
            <p:cNvPr id="15" name="下矢印 14">
              <a:extLst>
                <a:ext uri="{FF2B5EF4-FFF2-40B4-BE49-F238E27FC236}">
                  <a16:creationId xmlns:a16="http://schemas.microsoft.com/office/drawing/2014/main" id="{7CA3CF15-4CCE-A14A-9060-80DBB1D313FA}"/>
                </a:ext>
              </a:extLst>
            </p:cNvPr>
            <p:cNvSpPr/>
            <p:nvPr/>
          </p:nvSpPr>
          <p:spPr>
            <a:xfrm>
              <a:off x="559479" y="3172412"/>
              <a:ext cx="410817" cy="472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2A91F87-9A86-0F47-8F03-E5AAA887B60F}"/>
              </a:ext>
            </a:extLst>
          </p:cNvPr>
          <p:cNvGrpSpPr/>
          <p:nvPr/>
        </p:nvGrpSpPr>
        <p:grpSpPr>
          <a:xfrm>
            <a:off x="1625776" y="5424270"/>
            <a:ext cx="1564554" cy="472289"/>
            <a:chOff x="491774" y="5424270"/>
            <a:chExt cx="1564554" cy="472289"/>
          </a:xfrm>
        </p:grpSpPr>
        <p:sp>
          <p:nvSpPr>
            <p:cNvPr id="16" name="下矢印 15">
              <a:extLst>
                <a:ext uri="{FF2B5EF4-FFF2-40B4-BE49-F238E27FC236}">
                  <a16:creationId xmlns:a16="http://schemas.microsoft.com/office/drawing/2014/main" id="{4C1838BB-982B-B841-A742-492B9B0070BF}"/>
                </a:ext>
              </a:extLst>
            </p:cNvPr>
            <p:cNvSpPr/>
            <p:nvPr/>
          </p:nvSpPr>
          <p:spPr>
            <a:xfrm>
              <a:off x="491774" y="5424270"/>
              <a:ext cx="410817" cy="472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5BEC03FF-60CA-AA45-B5D8-EBF616A0C064}"/>
                </a:ext>
              </a:extLst>
            </p:cNvPr>
            <p:cNvSpPr txBox="1"/>
            <p:nvPr/>
          </p:nvSpPr>
          <p:spPr>
            <a:xfrm>
              <a:off x="929096" y="5452093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ja-JP" sz="1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ja-JP" altLang="en-US" sz="1800">
                  <a:solidFill>
                    <a:srgbClr val="C00000"/>
                  </a:solidFill>
                </a:rPr>
                <a:t>とする</a:t>
              </a:r>
              <a:endParaRPr kumimoji="1" lang="ja-JP" altLang="en-US" sz="1800">
                <a:solidFill>
                  <a:srgbClr val="C00000"/>
                </a:solidFill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A2EC72C-EA87-7E4B-AC9D-1A05A88D1386}"/>
              </a:ext>
            </a:extLst>
          </p:cNvPr>
          <p:cNvSpPr txBox="1"/>
          <p:nvPr/>
        </p:nvSpPr>
        <p:spPr>
          <a:xfrm>
            <a:off x="0" y="1803644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(a)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9B43C72-B354-B549-BB3F-0471EA7403DB}"/>
              </a:ext>
            </a:extLst>
          </p:cNvPr>
          <p:cNvSpPr txBox="1"/>
          <p:nvPr/>
        </p:nvSpPr>
        <p:spPr>
          <a:xfrm>
            <a:off x="5390926" y="178853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(b)</a:t>
            </a:r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E57D56C-2D56-0C4E-93D0-C62B8FBC940A}"/>
              </a:ext>
            </a:extLst>
          </p:cNvPr>
          <p:cNvSpPr/>
          <p:nvPr/>
        </p:nvSpPr>
        <p:spPr>
          <a:xfrm>
            <a:off x="26126" y="5971556"/>
            <a:ext cx="9316278" cy="886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3885B7D-14D0-784A-8850-2C9ADF5DE7CE}"/>
                  </a:ext>
                </a:extLst>
              </p:cNvPr>
              <p:cNvSpPr txBox="1"/>
              <p:nvPr/>
            </p:nvSpPr>
            <p:spPr>
              <a:xfrm>
                <a:off x="1214524" y="5974785"/>
                <a:ext cx="5938613" cy="7738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3885B7D-14D0-784A-8850-2C9ADF5DE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24" y="5974785"/>
                <a:ext cx="5938613" cy="773802"/>
              </a:xfrm>
              <a:prstGeom prst="rect">
                <a:avLst/>
              </a:prstGeom>
              <a:blipFill>
                <a:blip r:embed="rId11"/>
                <a:stretch>
                  <a:fillRect t="-4839" b="-80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0D41D261-6EDD-7E4D-8A59-32530BBCF728}"/>
              </a:ext>
            </a:extLst>
          </p:cNvPr>
          <p:cNvGrpSpPr/>
          <p:nvPr/>
        </p:nvGrpSpPr>
        <p:grpSpPr>
          <a:xfrm>
            <a:off x="2261672" y="1328825"/>
            <a:ext cx="4095576" cy="5499020"/>
            <a:chOff x="2261672" y="1328825"/>
            <a:chExt cx="4095576" cy="5499020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F0727F03-72FC-9E49-9BCA-1CDCA500B99A}"/>
                </a:ext>
              </a:extLst>
            </p:cNvPr>
            <p:cNvSpPr/>
            <p:nvPr/>
          </p:nvSpPr>
          <p:spPr>
            <a:xfrm>
              <a:off x="2261672" y="5924043"/>
              <a:ext cx="4095576" cy="90380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610E664-7EDF-F84E-AA00-62DE28F87D78}"/>
                </a:ext>
              </a:extLst>
            </p:cNvPr>
            <p:cNvSpPr/>
            <p:nvPr/>
          </p:nvSpPr>
          <p:spPr>
            <a:xfrm>
              <a:off x="3765065" y="1328825"/>
              <a:ext cx="656472" cy="3429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A9007FA-EC16-6343-8189-AC95CA1A21CD}"/>
              </a:ext>
            </a:extLst>
          </p:cNvPr>
          <p:cNvSpPr/>
          <p:nvPr/>
        </p:nvSpPr>
        <p:spPr>
          <a:xfrm>
            <a:off x="5390926" y="1816896"/>
            <a:ext cx="2944691" cy="15378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8CE4E2C-12CC-9E4D-91E2-0964B7B1BAAA}"/>
                  </a:ext>
                </a:extLst>
              </p:cNvPr>
              <p:cNvSpPr txBox="1"/>
              <p:nvPr/>
            </p:nvSpPr>
            <p:spPr>
              <a:xfrm>
                <a:off x="2785876" y="1307013"/>
                <a:ext cx="2267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8CE4E2C-12CC-9E4D-91E2-0964B7B1B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876" y="1307013"/>
                <a:ext cx="2267800" cy="369332"/>
              </a:xfrm>
              <a:prstGeom prst="rect">
                <a:avLst/>
              </a:prstGeom>
              <a:blipFill>
                <a:blip r:embed="rId12"/>
                <a:stretch>
                  <a:fillRect l="-1667" r="-3889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11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3">
            <a:extLst>
              <a:ext uri="{FF2B5EF4-FFF2-40B4-BE49-F238E27FC236}">
                <a16:creationId xmlns:a16="http://schemas.microsoft.com/office/drawing/2014/main" id="{910F2A41-8606-FC45-B707-B31285288C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692" y="1803644"/>
          <a:ext cx="472122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79700" imgH="762000" progId="Equation.3">
                  <p:embed/>
                </p:oleObj>
              </mc:Choice>
              <mc:Fallback>
                <p:oleObj name="数式" r:id="rId2" imgW="2679700" imgH="762000" progId="Equation.3">
                  <p:embed/>
                  <p:pic>
                    <p:nvPicPr>
                      <p:cNvPr id="2" name="Object 83">
                        <a:extLst>
                          <a:ext uri="{FF2B5EF4-FFF2-40B4-BE49-F238E27FC236}">
                            <a16:creationId xmlns:a16="http://schemas.microsoft.com/office/drawing/2014/main" id="{910F2A41-8606-FC45-B707-B31285288C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92" y="1803644"/>
                        <a:ext cx="4721225" cy="1284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AB493EFB-39AA-CA4C-B6EB-10CAA897F8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2299" y="1887307"/>
          <a:ext cx="2235976" cy="1140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68500" imgH="1003300" progId="Equation.3">
                  <p:embed/>
                </p:oleObj>
              </mc:Choice>
              <mc:Fallback>
                <p:oleObj name="数式" r:id="rId4" imgW="1968500" imgH="1003300" progId="Equation.3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AB493EFB-39AA-CA4C-B6EB-10CAA897F8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299" y="1887307"/>
                        <a:ext cx="2235976" cy="1140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0C527E-9381-4A44-976A-D8809E661D00}"/>
              </a:ext>
            </a:extLst>
          </p:cNvPr>
          <p:cNvSpPr txBox="1"/>
          <p:nvPr/>
        </p:nvSpPr>
        <p:spPr>
          <a:xfrm>
            <a:off x="218382" y="507694"/>
            <a:ext cx="759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Step1) </a:t>
            </a:r>
            <a:r>
              <a:rPr kumimoji="1" lang="ja-JP" altLang="en-US"/>
              <a:t>もとのシステムの両辺をフーリエ変換する．</a:t>
            </a:r>
            <a:endParaRPr kumimoji="1" lang="en-US" altLang="ja-JP" dirty="0"/>
          </a:p>
          <a:p>
            <a:r>
              <a:rPr lang="en-US" altLang="ja-JP" dirty="0"/>
              <a:t>Step2) </a:t>
            </a:r>
            <a:r>
              <a:rPr lang="ja-JP" altLang="en-US"/>
              <a:t>上の式から次式を計算する．</a:t>
            </a:r>
            <a:endParaRPr kumimoji="1" lang="ja-JP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B358855-3B2F-6D4F-AD86-403620BE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82" y="433528"/>
            <a:ext cx="7093365" cy="1337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9E50DED-5E64-E047-B304-A162566597A3}"/>
              </a:ext>
            </a:extLst>
          </p:cNvPr>
          <p:cNvGrpSpPr/>
          <p:nvPr/>
        </p:nvGrpSpPr>
        <p:grpSpPr>
          <a:xfrm>
            <a:off x="4148434" y="4447523"/>
            <a:ext cx="2437237" cy="484366"/>
            <a:chOff x="511664" y="4283989"/>
            <a:chExt cx="2437237" cy="484366"/>
          </a:xfrm>
        </p:grpSpPr>
        <p:sp>
          <p:nvSpPr>
            <p:cNvPr id="13" name="下矢印 12">
              <a:extLst>
                <a:ext uri="{FF2B5EF4-FFF2-40B4-BE49-F238E27FC236}">
                  <a16:creationId xmlns:a16="http://schemas.microsoft.com/office/drawing/2014/main" id="{FEEDFF24-AA70-584C-8AE1-4869EF5D899C}"/>
                </a:ext>
              </a:extLst>
            </p:cNvPr>
            <p:cNvSpPr/>
            <p:nvPr/>
          </p:nvSpPr>
          <p:spPr>
            <a:xfrm>
              <a:off x="2538084" y="4296066"/>
              <a:ext cx="410817" cy="472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1BC1749-C316-5E4A-B0A4-18315CBB64E1}"/>
                </a:ext>
              </a:extLst>
            </p:cNvPr>
            <p:cNvSpPr txBox="1"/>
            <p:nvPr/>
          </p:nvSpPr>
          <p:spPr>
            <a:xfrm>
              <a:off x="511664" y="4283989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r>
                <a:rPr lang="ja-JP" alt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から</a:t>
              </a:r>
              <a:r>
                <a:rPr lang="en-US" altLang="ja-JP" sz="18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を求める</a:t>
              </a:r>
              <a:endParaRPr lang="en-US" altLang="ja-JP" sz="1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394C666-07CB-7C46-B61A-47C227847106}"/>
              </a:ext>
            </a:extLst>
          </p:cNvPr>
          <p:cNvGrpSpPr/>
          <p:nvPr/>
        </p:nvGrpSpPr>
        <p:grpSpPr>
          <a:xfrm>
            <a:off x="3451032" y="3076875"/>
            <a:ext cx="3134640" cy="472289"/>
            <a:chOff x="955601" y="3194519"/>
            <a:chExt cx="3134640" cy="472289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0F875AE-9361-1B4B-9780-26E760500438}"/>
                </a:ext>
              </a:extLst>
            </p:cNvPr>
            <p:cNvSpPr txBox="1"/>
            <p:nvPr/>
          </p:nvSpPr>
          <p:spPr>
            <a:xfrm>
              <a:off x="955601" y="3236342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>
                  <a:solidFill>
                    <a:srgbClr val="C00000"/>
                  </a:solidFill>
                </a:rPr>
                <a:t>両辺をラプラス変換する</a:t>
              </a:r>
            </a:p>
          </p:txBody>
        </p:sp>
        <p:sp>
          <p:nvSpPr>
            <p:cNvPr id="15" name="下矢印 14">
              <a:extLst>
                <a:ext uri="{FF2B5EF4-FFF2-40B4-BE49-F238E27FC236}">
                  <a16:creationId xmlns:a16="http://schemas.microsoft.com/office/drawing/2014/main" id="{7CA3CF15-4CCE-A14A-9060-80DBB1D313FA}"/>
                </a:ext>
              </a:extLst>
            </p:cNvPr>
            <p:cNvSpPr/>
            <p:nvPr/>
          </p:nvSpPr>
          <p:spPr>
            <a:xfrm>
              <a:off x="3679424" y="3194519"/>
              <a:ext cx="410817" cy="472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A2EC72C-EA87-7E4B-AC9D-1A05A88D1386}"/>
              </a:ext>
            </a:extLst>
          </p:cNvPr>
          <p:cNvSpPr txBox="1"/>
          <p:nvPr/>
        </p:nvSpPr>
        <p:spPr>
          <a:xfrm>
            <a:off x="0" y="1803644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(a)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9B43C72-B354-B549-BB3F-0471EA7403DB}"/>
              </a:ext>
            </a:extLst>
          </p:cNvPr>
          <p:cNvSpPr txBox="1"/>
          <p:nvPr/>
        </p:nvSpPr>
        <p:spPr>
          <a:xfrm>
            <a:off x="5390926" y="178853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(b)</a:t>
            </a:r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E57D56C-2D56-0C4E-93D0-C62B8FBC940A}"/>
              </a:ext>
            </a:extLst>
          </p:cNvPr>
          <p:cNvSpPr/>
          <p:nvPr/>
        </p:nvSpPr>
        <p:spPr>
          <a:xfrm>
            <a:off x="0" y="5971556"/>
            <a:ext cx="9316278" cy="886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A9007FA-EC16-6343-8189-AC95CA1A21CD}"/>
              </a:ext>
            </a:extLst>
          </p:cNvPr>
          <p:cNvSpPr/>
          <p:nvPr/>
        </p:nvSpPr>
        <p:spPr>
          <a:xfrm>
            <a:off x="123363" y="1881820"/>
            <a:ext cx="5063554" cy="11692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C49AC86-852F-1548-80FD-E6631230A575}"/>
                  </a:ext>
                </a:extLst>
              </p:cNvPr>
              <p:cNvSpPr txBox="1"/>
              <p:nvPr/>
            </p:nvSpPr>
            <p:spPr>
              <a:xfrm>
                <a:off x="4148434" y="6142193"/>
                <a:ext cx="34183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𝑠𝐼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𝐵𝑢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C49AC86-852F-1548-80FD-E6631230A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434" y="6142193"/>
                <a:ext cx="3418308" cy="369332"/>
              </a:xfrm>
              <a:prstGeom prst="rect">
                <a:avLst/>
              </a:prstGeom>
              <a:blipFill>
                <a:blip r:embed="rId7"/>
                <a:stretch>
                  <a:fillRect l="-1852" r="-2593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550FC472-1718-0B4B-9BF8-051C8990E84D}"/>
              </a:ext>
            </a:extLst>
          </p:cNvPr>
          <p:cNvGrpSpPr/>
          <p:nvPr/>
        </p:nvGrpSpPr>
        <p:grpSpPr>
          <a:xfrm>
            <a:off x="4388808" y="3538621"/>
            <a:ext cx="4272889" cy="773304"/>
            <a:chOff x="4388808" y="3538621"/>
            <a:chExt cx="4272889" cy="773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3D7028C7-8568-8145-8837-F4C6BA2680C1}"/>
                    </a:ext>
                  </a:extLst>
                </p:cNvPr>
                <p:cNvSpPr txBox="1"/>
                <p:nvPr/>
              </p:nvSpPr>
              <p:spPr>
                <a:xfrm>
                  <a:off x="4388808" y="3559268"/>
                  <a:ext cx="313438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𝑠𝑥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𝐴𝑥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𝐵𝑢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kumimoji="1" lang="en-US" altLang="ja-JP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3D7028C7-8568-8145-8837-F4C6BA268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8808" y="3559268"/>
                  <a:ext cx="313438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05"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358C448F-4AD9-854A-AC80-2D5B517F0567}"/>
                    </a:ext>
                  </a:extLst>
                </p:cNvPr>
                <p:cNvSpPr txBox="1"/>
                <p:nvPr/>
              </p:nvSpPr>
              <p:spPr>
                <a:xfrm>
                  <a:off x="4505582" y="3942593"/>
                  <a:ext cx="182889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𝐶𝑥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358C448F-4AD9-854A-AC80-2D5B517F05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5582" y="3942593"/>
                  <a:ext cx="1828899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759" r="-4138" b="-290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185FEB83-887B-704E-98F1-2F10F7AC158B}"/>
                </a:ext>
              </a:extLst>
            </p:cNvPr>
            <p:cNvSpPr txBox="1"/>
            <p:nvPr/>
          </p:nvSpPr>
          <p:spPr>
            <a:xfrm>
              <a:off x="8188275" y="353862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/>
                <a:t>(1)</a:t>
              </a:r>
              <a:endParaRPr kumimoji="1" lang="ja-JP" altLang="en-US" sz="180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D9A0CE47-CC86-144A-9429-F142D31C3EB7}"/>
                </a:ext>
              </a:extLst>
            </p:cNvPr>
            <p:cNvSpPr txBox="1"/>
            <p:nvPr/>
          </p:nvSpPr>
          <p:spPr>
            <a:xfrm>
              <a:off x="8194903" y="385004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/>
                <a:t>(2)</a:t>
              </a:r>
              <a:endParaRPr kumimoji="1" lang="ja-JP" altLang="en-US" sz="1800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ED642CCF-3173-AE41-B46E-7C090AB28825}"/>
              </a:ext>
            </a:extLst>
          </p:cNvPr>
          <p:cNvGrpSpPr/>
          <p:nvPr/>
        </p:nvGrpSpPr>
        <p:grpSpPr>
          <a:xfrm>
            <a:off x="4017087" y="5015514"/>
            <a:ext cx="4684366" cy="461665"/>
            <a:chOff x="4017087" y="5015514"/>
            <a:chExt cx="4684366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4EB7B74B-3EDD-8543-B305-783E5B8D7BC7}"/>
                    </a:ext>
                  </a:extLst>
                </p:cNvPr>
                <p:cNvSpPr/>
                <p:nvPr/>
              </p:nvSpPr>
              <p:spPr>
                <a:xfrm>
                  <a:off x="4017087" y="5015514"/>
                  <a:ext cx="340112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𝑠𝐼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𝐵𝑢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/>
                </a:p>
              </p:txBody>
            </p:sp>
          </mc:Choice>
          <mc:Fallback xmlns=""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4EB7B74B-3EDD-8543-B305-783E5B8D7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7087" y="5015514"/>
                  <a:ext cx="340112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899FAF35-2BB7-5749-95F8-AD789C5613F6}"/>
                </a:ext>
              </a:extLst>
            </p:cNvPr>
            <p:cNvSpPr txBox="1"/>
            <p:nvPr/>
          </p:nvSpPr>
          <p:spPr>
            <a:xfrm>
              <a:off x="8234659" y="505483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/>
                <a:t>(3)</a:t>
              </a:r>
              <a:endParaRPr kumimoji="1" lang="ja-JP" altLang="en-US" sz="1800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022E868D-6B89-3042-8C5D-F9BBBCC33124}"/>
              </a:ext>
            </a:extLst>
          </p:cNvPr>
          <p:cNvGrpSpPr/>
          <p:nvPr/>
        </p:nvGrpSpPr>
        <p:grpSpPr>
          <a:xfrm>
            <a:off x="2432456" y="5574958"/>
            <a:ext cx="4177088" cy="489146"/>
            <a:chOff x="-1228187" y="4279209"/>
            <a:chExt cx="4177088" cy="489146"/>
          </a:xfrm>
        </p:grpSpPr>
        <p:sp>
          <p:nvSpPr>
            <p:cNvPr id="43" name="下矢印 42">
              <a:extLst>
                <a:ext uri="{FF2B5EF4-FFF2-40B4-BE49-F238E27FC236}">
                  <a16:creationId xmlns:a16="http://schemas.microsoft.com/office/drawing/2014/main" id="{098491D3-DE2F-D847-AA5D-A30C092CD146}"/>
                </a:ext>
              </a:extLst>
            </p:cNvPr>
            <p:cNvSpPr/>
            <p:nvPr/>
          </p:nvSpPr>
          <p:spPr>
            <a:xfrm>
              <a:off x="2538084" y="4296066"/>
              <a:ext cx="410817" cy="472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0E7B3F6-3334-784E-BCA3-6B4FBAA016E9}"/>
                </a:ext>
              </a:extLst>
            </p:cNvPr>
            <p:cNvSpPr txBox="1"/>
            <p:nvPr/>
          </p:nvSpPr>
          <p:spPr>
            <a:xfrm>
              <a:off x="-1228187" y="4279209"/>
              <a:ext cx="3738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  <a:r>
                <a:rPr lang="ja-JP" alt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を</a:t>
              </a:r>
              <a:r>
                <a:rPr lang="en-US" altLang="ja-JP" sz="1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r>
                <a:rPr lang="ja-JP" alt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に代入することで</a:t>
              </a:r>
              <a:r>
                <a:rPr lang="en-US" altLang="ja-JP" sz="18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</a:t>
              </a:r>
              <a:r>
                <a:rPr lang="ja-JP" alt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とする</a:t>
              </a:r>
              <a:endParaRPr lang="en-US" altLang="ja-JP" sz="1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5D00820E-C484-964D-B31C-3F6F0CFE7823}"/>
              </a:ext>
            </a:extLst>
          </p:cNvPr>
          <p:cNvGrpSpPr/>
          <p:nvPr/>
        </p:nvGrpSpPr>
        <p:grpSpPr>
          <a:xfrm>
            <a:off x="3765065" y="1328825"/>
            <a:ext cx="3208794" cy="5257505"/>
            <a:chOff x="3765065" y="1328825"/>
            <a:chExt cx="3208794" cy="5257505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7C17BF93-C6E1-E04E-8250-C627AC0BF1B1}"/>
                </a:ext>
              </a:extLst>
            </p:cNvPr>
            <p:cNvSpPr/>
            <p:nvPr/>
          </p:nvSpPr>
          <p:spPr>
            <a:xfrm>
              <a:off x="5113744" y="6090608"/>
              <a:ext cx="1860115" cy="49572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798AF0E7-6FBA-9F42-BA6A-78749527E082}"/>
                </a:ext>
              </a:extLst>
            </p:cNvPr>
            <p:cNvSpPr/>
            <p:nvPr/>
          </p:nvSpPr>
          <p:spPr>
            <a:xfrm>
              <a:off x="3765065" y="1328825"/>
              <a:ext cx="740518" cy="3429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94712B9-140B-584A-A302-5ADBC1D0C2A0}"/>
                  </a:ext>
                </a:extLst>
              </p:cNvPr>
              <p:cNvSpPr txBox="1"/>
              <p:nvPr/>
            </p:nvSpPr>
            <p:spPr>
              <a:xfrm>
                <a:off x="2826304" y="1320542"/>
                <a:ext cx="2267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94712B9-140B-584A-A302-5ADBC1D0C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304" y="1320542"/>
                <a:ext cx="2267800" cy="369332"/>
              </a:xfrm>
              <a:prstGeom prst="rect">
                <a:avLst/>
              </a:prstGeom>
              <a:blipFill>
                <a:blip r:embed="rId11"/>
                <a:stretch>
                  <a:fillRect l="-2235" r="-3911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93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5">
            <a:extLst>
              <a:ext uri="{FF2B5EF4-FFF2-40B4-BE49-F238E27FC236}">
                <a16:creationId xmlns:a16="http://schemas.microsoft.com/office/drawing/2014/main" id="{CAD9E5E9-D2BC-484D-8703-C02569FCC6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2299" y="1887307"/>
          <a:ext cx="2235976" cy="1140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968500" imgH="1003300" progId="Equation.3">
                  <p:embed/>
                </p:oleObj>
              </mc:Choice>
              <mc:Fallback>
                <p:oleObj name="数式" r:id="rId2" imgW="1968500" imgH="1003300" progId="Equation.3">
                  <p:embed/>
                  <p:pic>
                    <p:nvPicPr>
                      <p:cNvPr id="33" name="Object 5">
                        <a:extLst>
                          <a:ext uri="{FF2B5EF4-FFF2-40B4-BE49-F238E27FC236}">
                            <a16:creationId xmlns:a16="http://schemas.microsoft.com/office/drawing/2014/main" id="{CAD9E5E9-D2BC-484D-8703-C02569FCC6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299" y="1887307"/>
                        <a:ext cx="2235976" cy="1140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3">
            <a:extLst>
              <a:ext uri="{FF2B5EF4-FFF2-40B4-BE49-F238E27FC236}">
                <a16:creationId xmlns:a16="http://schemas.microsoft.com/office/drawing/2014/main" id="{910F2A41-8606-FC45-B707-B31285288C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692" y="1803644"/>
          <a:ext cx="472122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679700" imgH="762000" progId="Equation.3">
                  <p:embed/>
                </p:oleObj>
              </mc:Choice>
              <mc:Fallback>
                <p:oleObj name="数式" r:id="rId4" imgW="2679700" imgH="762000" progId="Equation.3">
                  <p:embed/>
                  <p:pic>
                    <p:nvPicPr>
                      <p:cNvPr id="2" name="Object 83">
                        <a:extLst>
                          <a:ext uri="{FF2B5EF4-FFF2-40B4-BE49-F238E27FC236}">
                            <a16:creationId xmlns:a16="http://schemas.microsoft.com/office/drawing/2014/main" id="{910F2A41-8606-FC45-B707-B31285288C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92" y="1803644"/>
                        <a:ext cx="4721225" cy="1284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0C527E-9381-4A44-976A-D8809E661D00}"/>
              </a:ext>
            </a:extLst>
          </p:cNvPr>
          <p:cNvSpPr txBox="1"/>
          <p:nvPr/>
        </p:nvSpPr>
        <p:spPr>
          <a:xfrm>
            <a:off x="218382" y="507694"/>
            <a:ext cx="759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Step1) </a:t>
            </a:r>
            <a:r>
              <a:rPr kumimoji="1" lang="ja-JP" altLang="en-US"/>
              <a:t>もとのシステムの両辺をフーリエ変換する．</a:t>
            </a:r>
            <a:endParaRPr kumimoji="1" lang="en-US" altLang="ja-JP" dirty="0"/>
          </a:p>
          <a:p>
            <a:r>
              <a:rPr lang="en-US" altLang="ja-JP" dirty="0"/>
              <a:t>Step2) </a:t>
            </a:r>
            <a:r>
              <a:rPr lang="ja-JP" altLang="en-US"/>
              <a:t>上の式から次式を計算する．</a:t>
            </a:r>
            <a:endParaRPr kumimoji="1" lang="ja-JP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B358855-3B2F-6D4F-AD86-403620BE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82" y="433528"/>
            <a:ext cx="7093365" cy="1337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A2EC72C-EA87-7E4B-AC9D-1A05A88D1386}"/>
              </a:ext>
            </a:extLst>
          </p:cNvPr>
          <p:cNvSpPr txBox="1"/>
          <p:nvPr/>
        </p:nvSpPr>
        <p:spPr>
          <a:xfrm>
            <a:off x="0" y="1803644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(a)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9B43C72-B354-B549-BB3F-0471EA7403DB}"/>
              </a:ext>
            </a:extLst>
          </p:cNvPr>
          <p:cNvSpPr txBox="1"/>
          <p:nvPr/>
        </p:nvSpPr>
        <p:spPr>
          <a:xfrm>
            <a:off x="5390926" y="178853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(b)</a:t>
            </a:r>
            <a:endParaRPr kumimoji="1" lang="ja-JP" altLang="en-US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A745BFA8-2392-F245-A53B-5B59F7024C12}"/>
              </a:ext>
            </a:extLst>
          </p:cNvPr>
          <p:cNvGrpSpPr/>
          <p:nvPr/>
        </p:nvGrpSpPr>
        <p:grpSpPr>
          <a:xfrm>
            <a:off x="280686" y="3288085"/>
            <a:ext cx="5110239" cy="1701614"/>
            <a:chOff x="280686" y="3288085"/>
            <a:chExt cx="5110239" cy="1701614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09C160FA-9937-E04E-9D70-65C84FF02E09}"/>
                </a:ext>
              </a:extLst>
            </p:cNvPr>
            <p:cNvGrpSpPr/>
            <p:nvPr/>
          </p:nvGrpSpPr>
          <p:grpSpPr>
            <a:xfrm>
              <a:off x="280686" y="3828617"/>
              <a:ext cx="561372" cy="1161082"/>
              <a:chOff x="52474" y="3908129"/>
              <a:chExt cx="561372" cy="1161082"/>
            </a:xfrm>
          </p:grpSpPr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08103DB-19F4-2E43-B6F6-EA27276F4059}"/>
                  </a:ext>
                </a:extLst>
              </p:cNvPr>
              <p:cNvSpPr txBox="1"/>
              <p:nvPr/>
            </p:nvSpPr>
            <p:spPr>
              <a:xfrm>
                <a:off x="52474" y="390812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(a)</a:t>
                </a:r>
                <a:endParaRPr kumimoji="1" lang="ja-JP" altLang="en-US"/>
              </a:p>
            </p:txBody>
          </p: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7342820-9263-A145-9C88-A467D1210DEC}"/>
                  </a:ext>
                </a:extLst>
              </p:cNvPr>
              <p:cNvSpPr txBox="1"/>
              <p:nvPr/>
            </p:nvSpPr>
            <p:spPr>
              <a:xfrm>
                <a:off x="52474" y="4607546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(b)</a:t>
                </a:r>
                <a:endParaRPr kumimoji="1" lang="ja-JP" altLang="en-US"/>
              </a:p>
            </p:txBody>
          </p:sp>
        </p:grpSp>
        <p:sp>
          <p:nvSpPr>
            <p:cNvPr id="19" name="ホームベース 18">
              <a:extLst>
                <a:ext uri="{FF2B5EF4-FFF2-40B4-BE49-F238E27FC236}">
                  <a16:creationId xmlns:a16="http://schemas.microsoft.com/office/drawing/2014/main" id="{817EE3A1-9B4F-BE4C-AF92-C45827D42466}"/>
                </a:ext>
              </a:extLst>
            </p:cNvPr>
            <p:cNvSpPr/>
            <p:nvPr/>
          </p:nvSpPr>
          <p:spPr>
            <a:xfrm rot="5400000">
              <a:off x="4421118" y="2570789"/>
              <a:ext cx="252512" cy="1687103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8D4331F-5952-E543-BE43-4BAC311ACB25}"/>
              </a:ext>
            </a:extLst>
          </p:cNvPr>
          <p:cNvGrpSpPr/>
          <p:nvPr/>
        </p:nvGrpSpPr>
        <p:grpSpPr>
          <a:xfrm>
            <a:off x="671217" y="5080676"/>
            <a:ext cx="7517058" cy="1194878"/>
            <a:chOff x="671217" y="5080676"/>
            <a:chExt cx="7517058" cy="1194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9AAD0A0F-902F-964A-942B-C326C633184B}"/>
                    </a:ext>
                  </a:extLst>
                </p:cNvPr>
                <p:cNvSpPr txBox="1"/>
                <p:nvPr/>
              </p:nvSpPr>
              <p:spPr>
                <a:xfrm>
                  <a:off x="671217" y="5501752"/>
                  <a:ext cx="7517058" cy="773802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𝑠𝐼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9AAD0A0F-902F-964A-942B-C326C63318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217" y="5501752"/>
                  <a:ext cx="7517058" cy="773802"/>
                </a:xfrm>
                <a:prstGeom prst="rect">
                  <a:avLst/>
                </a:prstGeom>
                <a:blipFill>
                  <a:blip r:embed="rId7"/>
                  <a:stretch>
                    <a:fillRect t="-4762" b="-4762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ホームベース 35">
              <a:extLst>
                <a:ext uri="{FF2B5EF4-FFF2-40B4-BE49-F238E27FC236}">
                  <a16:creationId xmlns:a16="http://schemas.microsoft.com/office/drawing/2014/main" id="{FE8E5742-A5C9-054D-B9F9-8AEA03F3A868}"/>
                </a:ext>
              </a:extLst>
            </p:cNvPr>
            <p:cNvSpPr/>
            <p:nvPr/>
          </p:nvSpPr>
          <p:spPr>
            <a:xfrm rot="5400000">
              <a:off x="4366007" y="4363380"/>
              <a:ext cx="252512" cy="1687103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776D182-54BA-F44A-924F-5AF8E15E543B}"/>
                  </a:ext>
                </a:extLst>
              </p:cNvPr>
              <p:cNvSpPr txBox="1"/>
              <p:nvPr/>
            </p:nvSpPr>
            <p:spPr>
              <a:xfrm>
                <a:off x="842058" y="3606984"/>
                <a:ext cx="5938613" cy="7738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776D182-54BA-F44A-924F-5AF8E15E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58" y="3606984"/>
                <a:ext cx="5938613" cy="773802"/>
              </a:xfrm>
              <a:prstGeom prst="rect">
                <a:avLst/>
              </a:prstGeom>
              <a:blipFill>
                <a:blip r:embed="rId9"/>
                <a:stretch>
                  <a:fillRect t="-6452" b="-64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4599E78-2442-DD46-BB27-D5DD7831CB32}"/>
                  </a:ext>
                </a:extLst>
              </p:cNvPr>
              <p:cNvSpPr txBox="1"/>
              <p:nvPr/>
            </p:nvSpPr>
            <p:spPr>
              <a:xfrm>
                <a:off x="974160" y="4525541"/>
                <a:ext cx="34183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𝑠𝐼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𝐵𝑢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4599E78-2442-DD46-BB27-D5DD7831C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60" y="4525541"/>
                <a:ext cx="3418308" cy="369332"/>
              </a:xfrm>
              <a:prstGeom prst="rect">
                <a:avLst/>
              </a:prstGeom>
              <a:blipFill>
                <a:blip r:embed="rId10"/>
                <a:stretch>
                  <a:fillRect l="-1481" r="-2593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6A47BD2-513D-F34C-A5CB-5DB31B5856D1}"/>
                  </a:ext>
                </a:extLst>
              </p:cNvPr>
              <p:cNvSpPr txBox="1"/>
              <p:nvPr/>
            </p:nvSpPr>
            <p:spPr>
              <a:xfrm>
                <a:off x="2826304" y="1320542"/>
                <a:ext cx="2267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6A47BD2-513D-F34C-A5CB-5DB31B585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304" y="1320542"/>
                <a:ext cx="2267800" cy="369332"/>
              </a:xfrm>
              <a:prstGeom prst="rect">
                <a:avLst/>
              </a:prstGeom>
              <a:blipFill>
                <a:blip r:embed="rId11"/>
                <a:stretch>
                  <a:fillRect l="-2235" r="-3911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26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B478D83F-6226-164E-B48D-0BF9A60DB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52" y="428259"/>
            <a:ext cx="6340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久しぶりに，大工大ロボット研究所の一室</a:t>
            </a:r>
            <a:r>
              <a:rPr lang="en-US" altLang="ja-JP" dirty="0"/>
              <a:t>‥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3659288-9D7B-9749-9E59-DDE1834A5F06}"/>
              </a:ext>
            </a:extLst>
          </p:cNvPr>
          <p:cNvGrpSpPr/>
          <p:nvPr/>
        </p:nvGrpSpPr>
        <p:grpSpPr>
          <a:xfrm>
            <a:off x="283552" y="1047725"/>
            <a:ext cx="8676483" cy="769441"/>
            <a:chOff x="251159" y="3219907"/>
            <a:chExt cx="8676483" cy="769441"/>
          </a:xfrm>
        </p:grpSpPr>
        <p:sp>
          <p:nvSpPr>
            <p:cNvPr id="4" name="Text Box 14">
              <a:extLst>
                <a:ext uri="{FF2B5EF4-FFF2-40B4-BE49-F238E27FC236}">
                  <a16:creationId xmlns:a16="http://schemas.microsoft.com/office/drawing/2014/main" id="{B877C891-A4AC-FB41-A1EE-77FC88B32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9763" y="3219907"/>
              <a:ext cx="723787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2200">
                  <a:solidFill>
                    <a:srgbClr val="000099"/>
                  </a:solidFill>
                </a:rPr>
                <a:t>オスカ，</a:t>
              </a:r>
              <a:r>
                <a:rPr lang="ja-JP" altLang="en-US" sz="2200">
                  <a:solidFill>
                    <a:srgbClr val="800000"/>
                  </a:solidFill>
                </a:rPr>
                <a:t>スギモ</a:t>
              </a:r>
              <a:endParaRPr lang="en-US" altLang="ja-JP" sz="2200" dirty="0">
                <a:solidFill>
                  <a:srgbClr val="800000"/>
                </a:solidFill>
              </a:endParaRPr>
            </a:p>
            <a:p>
              <a:pPr eaLnBrk="1" hangingPunct="1"/>
              <a:r>
                <a:rPr lang="ja-JP" altLang="en-US" sz="2200"/>
                <a:t>「いやーすごいね．周波数伝達関数って面白いねぇ．」</a:t>
              </a: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8323EBBA-ECA5-164F-A991-63DB3D41A953}"/>
                </a:ext>
              </a:extLst>
            </p:cNvPr>
            <p:cNvGrpSpPr/>
            <p:nvPr/>
          </p:nvGrpSpPr>
          <p:grpSpPr>
            <a:xfrm>
              <a:off x="251159" y="3232352"/>
              <a:ext cx="1354540" cy="754374"/>
              <a:chOff x="2144526" y="3680015"/>
              <a:chExt cx="1354540" cy="754374"/>
            </a:xfrm>
          </p:grpSpPr>
          <p:pic>
            <p:nvPicPr>
              <p:cNvPr id="6" name="図 7">
                <a:extLst>
                  <a:ext uri="{FF2B5EF4-FFF2-40B4-BE49-F238E27FC236}">
                    <a16:creationId xmlns:a16="http://schemas.microsoft.com/office/drawing/2014/main" id="{154EE258-BC64-C142-9919-8DD65FC66D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4526" y="3680015"/>
                <a:ext cx="670357" cy="750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図 2">
                <a:extLst>
                  <a:ext uri="{FF2B5EF4-FFF2-40B4-BE49-F238E27FC236}">
                    <a16:creationId xmlns:a16="http://schemas.microsoft.com/office/drawing/2014/main" id="{B6F1318D-038C-F643-B29B-A969C960D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8709" y="3681526"/>
                <a:ext cx="670357" cy="752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C042B0E-0E1E-3345-B450-50C4C971170A}"/>
              </a:ext>
            </a:extLst>
          </p:cNvPr>
          <p:cNvGrpSpPr/>
          <p:nvPr/>
        </p:nvGrpSpPr>
        <p:grpSpPr>
          <a:xfrm>
            <a:off x="307335" y="1878083"/>
            <a:ext cx="8335238" cy="1107996"/>
            <a:chOff x="307335" y="1878083"/>
            <a:chExt cx="8335238" cy="1107996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43F8C549-F44C-2441-BBE4-813170944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335" y="1981311"/>
              <a:ext cx="660400" cy="838200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C27CAEB-6816-C040-96A2-DDB9743DAE55}"/>
                </a:ext>
              </a:extLst>
            </p:cNvPr>
            <p:cNvSpPr txBox="1"/>
            <p:nvPr/>
          </p:nvSpPr>
          <p:spPr>
            <a:xfrm>
              <a:off x="1122566" y="1878083"/>
              <a:ext cx="752000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/>
                <a:t>ミナミ</a:t>
              </a:r>
              <a:endParaRPr kumimoji="1" lang="en-US" altLang="ja-JP" sz="2200" dirty="0"/>
            </a:p>
            <a:p>
              <a:r>
                <a:rPr lang="ja-JP" altLang="en-US" sz="2200"/>
                <a:t>「こんにちは．でも，周波数伝達関数が定義できるのって</a:t>
              </a:r>
              <a:endParaRPr lang="en-US" altLang="ja-JP" sz="2200" dirty="0"/>
            </a:p>
            <a:p>
              <a:r>
                <a:rPr lang="ja-JP" altLang="en-US" sz="2200"/>
                <a:t>　安定な制御対象だけだって聞きましたけど？」</a:t>
              </a:r>
              <a:endParaRPr lang="en-US" altLang="ja-JP" sz="2200" dirty="0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9F391A1-5463-6A42-AAF4-91442D56BA72}"/>
              </a:ext>
            </a:extLst>
          </p:cNvPr>
          <p:cNvGrpSpPr/>
          <p:nvPr/>
        </p:nvGrpSpPr>
        <p:grpSpPr>
          <a:xfrm>
            <a:off x="283552" y="3112689"/>
            <a:ext cx="7830097" cy="769441"/>
            <a:chOff x="251159" y="3219907"/>
            <a:chExt cx="7830097" cy="769441"/>
          </a:xfrm>
        </p:grpSpPr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0EEACD75-5011-714B-840C-8D62CD4FD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9763" y="3219907"/>
              <a:ext cx="639149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2200">
                  <a:solidFill>
                    <a:srgbClr val="000099"/>
                  </a:solidFill>
                </a:rPr>
                <a:t>オスカ，</a:t>
              </a:r>
              <a:r>
                <a:rPr lang="ja-JP" altLang="en-US" sz="2200">
                  <a:solidFill>
                    <a:srgbClr val="800000"/>
                  </a:solidFill>
                </a:rPr>
                <a:t>スギモ</a:t>
              </a:r>
              <a:endParaRPr lang="en-US" altLang="ja-JP" sz="2200" dirty="0">
                <a:solidFill>
                  <a:srgbClr val="800000"/>
                </a:solidFill>
              </a:endParaRPr>
            </a:p>
            <a:p>
              <a:pPr eaLnBrk="1" hangingPunct="1"/>
              <a:r>
                <a:rPr lang="ja-JP" altLang="en-US" sz="2200"/>
                <a:t>「よぉ，ミナミ君．え？　あ，そうやったね．」</a:t>
              </a: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8734F2D6-C474-964E-932B-EDE73FEE1CFC}"/>
                </a:ext>
              </a:extLst>
            </p:cNvPr>
            <p:cNvGrpSpPr/>
            <p:nvPr/>
          </p:nvGrpSpPr>
          <p:grpSpPr>
            <a:xfrm>
              <a:off x="251159" y="3232352"/>
              <a:ext cx="1354540" cy="754374"/>
              <a:chOff x="2144526" y="3680015"/>
              <a:chExt cx="1354540" cy="754374"/>
            </a:xfrm>
          </p:grpSpPr>
          <p:pic>
            <p:nvPicPr>
              <p:cNvPr id="13" name="図 7">
                <a:extLst>
                  <a:ext uri="{FF2B5EF4-FFF2-40B4-BE49-F238E27FC236}">
                    <a16:creationId xmlns:a16="http://schemas.microsoft.com/office/drawing/2014/main" id="{F765CDAC-DDFD-E145-9972-11B1073C79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4526" y="3680015"/>
                <a:ext cx="670357" cy="750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図 2">
                <a:extLst>
                  <a:ext uri="{FF2B5EF4-FFF2-40B4-BE49-F238E27FC236}">
                    <a16:creationId xmlns:a16="http://schemas.microsoft.com/office/drawing/2014/main" id="{17454CEA-C75A-A54C-AE60-F347B69B41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8709" y="3681526"/>
                <a:ext cx="670357" cy="752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9FA5CAA-86F5-0C46-B675-8BDE3476DFAF}"/>
              </a:ext>
            </a:extLst>
          </p:cNvPr>
          <p:cNvGrpSpPr/>
          <p:nvPr/>
        </p:nvGrpSpPr>
        <p:grpSpPr>
          <a:xfrm>
            <a:off x="283552" y="4080134"/>
            <a:ext cx="8335238" cy="1107996"/>
            <a:chOff x="283552" y="4080134"/>
            <a:chExt cx="8335238" cy="1107996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2AE62BB3-227F-034A-8DEE-EF9A2084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552" y="4091921"/>
              <a:ext cx="660400" cy="838200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12E52AA-1324-CD41-8A3C-F5100D723C8E}"/>
                </a:ext>
              </a:extLst>
            </p:cNvPr>
            <p:cNvSpPr txBox="1"/>
            <p:nvPr/>
          </p:nvSpPr>
          <p:spPr>
            <a:xfrm>
              <a:off x="1098783" y="4080134"/>
              <a:ext cx="752000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200"/>
                <a:t>ミナミ</a:t>
              </a:r>
              <a:endParaRPr kumimoji="1" lang="en-US" altLang="ja-JP" sz="2200" dirty="0"/>
            </a:p>
            <a:p>
              <a:r>
                <a:rPr lang="ja-JP" altLang="en-US" sz="2200"/>
                <a:t>「ですよね．でも世の中には不安定な制御対象がいっぱい</a:t>
              </a:r>
              <a:endParaRPr lang="en-US" altLang="ja-JP" sz="2200" dirty="0"/>
            </a:p>
            <a:p>
              <a:r>
                <a:rPr lang="ja-JP" altLang="en-US" sz="2200"/>
                <a:t>　ありますよ．そんな時どうするんですか？」</a:t>
              </a:r>
              <a:endParaRPr lang="en-US" altLang="ja-JP" sz="2200" dirty="0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FA566E6-E3BB-9A44-86BE-4055E5540940}"/>
              </a:ext>
            </a:extLst>
          </p:cNvPr>
          <p:cNvGrpSpPr/>
          <p:nvPr/>
        </p:nvGrpSpPr>
        <p:grpSpPr>
          <a:xfrm>
            <a:off x="307335" y="5196199"/>
            <a:ext cx="8958611" cy="1107996"/>
            <a:chOff x="251159" y="3219907"/>
            <a:chExt cx="8958611" cy="1107996"/>
          </a:xfrm>
        </p:grpSpPr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3F05855B-4C20-244A-BC0A-C6BD7450E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9763" y="3219907"/>
              <a:ext cx="7520007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2200">
                  <a:solidFill>
                    <a:srgbClr val="000099"/>
                  </a:solidFill>
                </a:rPr>
                <a:t>オスカ，</a:t>
              </a:r>
              <a:r>
                <a:rPr lang="ja-JP" altLang="en-US" sz="2200">
                  <a:solidFill>
                    <a:srgbClr val="800000"/>
                  </a:solidFill>
                </a:rPr>
                <a:t>スギモ</a:t>
              </a:r>
              <a:endParaRPr lang="en-US" altLang="ja-JP" sz="2200" dirty="0">
                <a:solidFill>
                  <a:srgbClr val="800000"/>
                </a:solidFill>
              </a:endParaRPr>
            </a:p>
            <a:p>
              <a:pPr eaLnBrk="1" hangingPunct="1"/>
              <a:r>
                <a:rPr lang="ja-JP" altLang="en-US" sz="2200"/>
                <a:t>「そやなぁ．．．せっかく周波数伝達関数はえー考えや</a:t>
              </a:r>
              <a:endParaRPr lang="en-US" altLang="ja-JP" sz="2200" dirty="0"/>
            </a:p>
            <a:p>
              <a:pPr eaLnBrk="1" hangingPunct="1"/>
              <a:r>
                <a:rPr lang="ja-JP" altLang="en-US" sz="2200"/>
                <a:t>　と思ったけど，あかんかぁ．また何か考えないと．．」</a:t>
              </a:r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8F1FC97A-93D7-7841-BF9E-D57161205C2C}"/>
                </a:ext>
              </a:extLst>
            </p:cNvPr>
            <p:cNvGrpSpPr/>
            <p:nvPr/>
          </p:nvGrpSpPr>
          <p:grpSpPr>
            <a:xfrm>
              <a:off x="251159" y="3232352"/>
              <a:ext cx="1354540" cy="754374"/>
              <a:chOff x="2144526" y="3680015"/>
              <a:chExt cx="1354540" cy="754374"/>
            </a:xfrm>
          </p:grpSpPr>
          <p:pic>
            <p:nvPicPr>
              <p:cNvPr id="20" name="図 7">
                <a:extLst>
                  <a:ext uri="{FF2B5EF4-FFF2-40B4-BE49-F238E27FC236}">
                    <a16:creationId xmlns:a16="http://schemas.microsoft.com/office/drawing/2014/main" id="{92B4B54F-3FA3-7646-B6AD-4F55B3FA71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4526" y="3680015"/>
                <a:ext cx="670357" cy="750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図 2">
                <a:extLst>
                  <a:ext uri="{FF2B5EF4-FFF2-40B4-BE49-F238E27FC236}">
                    <a16:creationId xmlns:a16="http://schemas.microsoft.com/office/drawing/2014/main" id="{2A743918-7B3A-AD47-817A-C32864AF0B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8709" y="3681526"/>
                <a:ext cx="670357" cy="752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3460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>
            <a:extLst>
              <a:ext uri="{FF2B5EF4-FFF2-40B4-BE49-F238E27FC236}">
                <a16:creationId xmlns:a16="http://schemas.microsoft.com/office/drawing/2014/main" id="{0B2B3EC8-07F1-614A-AC61-30BE9269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2263"/>
            <a:ext cx="3433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/>
              <a:t>[</a:t>
            </a:r>
            <a:r>
              <a:rPr lang="ja-JP" altLang="en-US"/>
              <a:t>例</a:t>
            </a:r>
            <a:r>
              <a:rPr lang="en-US" altLang="ja-JP"/>
              <a:t>]</a:t>
            </a:r>
            <a:r>
              <a:rPr lang="ja-JP" altLang="en-US"/>
              <a:t>質量</a:t>
            </a:r>
            <a:r>
              <a:rPr lang="en-US" altLang="ja-JP"/>
              <a:t>-</a:t>
            </a:r>
            <a:r>
              <a:rPr lang="ja-JP" altLang="en-US"/>
              <a:t>バネ</a:t>
            </a:r>
            <a:r>
              <a:rPr lang="en-US" altLang="ja-JP"/>
              <a:t>-</a:t>
            </a:r>
            <a:r>
              <a:rPr lang="ja-JP" altLang="en-US"/>
              <a:t>ダンパ系</a:t>
            </a:r>
            <a:endParaRPr lang="en-US" altLang="ja-JP"/>
          </a:p>
        </p:txBody>
      </p:sp>
      <p:grpSp>
        <p:nvGrpSpPr>
          <p:cNvPr id="22530" name="Group 29">
            <a:extLst>
              <a:ext uri="{FF2B5EF4-FFF2-40B4-BE49-F238E27FC236}">
                <a16:creationId xmlns:a16="http://schemas.microsoft.com/office/drawing/2014/main" id="{D977F3DF-1CED-A14B-9438-A29E45B633BA}"/>
              </a:ext>
            </a:extLst>
          </p:cNvPr>
          <p:cNvGrpSpPr>
            <a:grpSpLocks/>
          </p:cNvGrpSpPr>
          <p:nvPr/>
        </p:nvGrpSpPr>
        <p:grpSpPr bwMode="auto">
          <a:xfrm>
            <a:off x="496888" y="2465388"/>
            <a:ext cx="3473450" cy="3529012"/>
            <a:chOff x="227" y="723"/>
            <a:chExt cx="2188" cy="2223"/>
          </a:xfrm>
        </p:grpSpPr>
        <p:grpSp>
          <p:nvGrpSpPr>
            <p:cNvPr id="22548" name="Group 5">
              <a:extLst>
                <a:ext uri="{FF2B5EF4-FFF2-40B4-BE49-F238E27FC236}">
                  <a16:creationId xmlns:a16="http://schemas.microsoft.com/office/drawing/2014/main" id="{0D1E07B9-35B1-CE4E-BF57-39D0A7D967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" y="1788"/>
              <a:ext cx="1485" cy="780"/>
              <a:chOff x="899" y="2260"/>
              <a:chExt cx="1485" cy="780"/>
            </a:xfrm>
          </p:grpSpPr>
          <p:sp>
            <p:nvSpPr>
              <p:cNvPr id="22557" name="Rectangle 6">
                <a:extLst>
                  <a:ext uri="{FF2B5EF4-FFF2-40B4-BE49-F238E27FC236}">
                    <a16:creationId xmlns:a16="http://schemas.microsoft.com/office/drawing/2014/main" id="{5A32EE40-6F1F-E242-960C-BC8AE8B41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" y="2260"/>
                <a:ext cx="27" cy="74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2558" name="Rectangle 7">
                <a:extLst>
                  <a:ext uri="{FF2B5EF4-FFF2-40B4-BE49-F238E27FC236}">
                    <a16:creationId xmlns:a16="http://schemas.microsoft.com/office/drawing/2014/main" id="{11C5DB53-3206-664F-8012-B7C0F18D5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3013"/>
                <a:ext cx="1476" cy="27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2559" name="Oval 8">
                <a:extLst>
                  <a:ext uri="{FF2B5EF4-FFF2-40B4-BE49-F238E27FC236}">
                    <a16:creationId xmlns:a16="http://schemas.microsoft.com/office/drawing/2014/main" id="{9B401BD0-6AFB-504E-97D3-2D55DFE4A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2758"/>
                <a:ext cx="157" cy="157"/>
              </a:xfrm>
              <a:prstGeom prst="ellipse">
                <a:avLst/>
              </a:prstGeom>
              <a:solidFill>
                <a:srgbClr val="333333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33333"/>
                </a:extrusionClr>
                <a:contourClr>
                  <a:srgbClr val="333333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2560" name="Oval 9">
                <a:extLst>
                  <a:ext uri="{FF2B5EF4-FFF2-40B4-BE49-F238E27FC236}">
                    <a16:creationId xmlns:a16="http://schemas.microsoft.com/office/drawing/2014/main" id="{08E03276-2B89-784B-88DE-1F960938C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" y="2765"/>
                <a:ext cx="157" cy="157"/>
              </a:xfrm>
              <a:prstGeom prst="ellipse">
                <a:avLst/>
              </a:prstGeom>
              <a:solidFill>
                <a:srgbClr val="333333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33333"/>
                </a:extrusionClr>
                <a:contourClr>
                  <a:srgbClr val="333333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2561" name="Oval 10">
                <a:extLst>
                  <a:ext uri="{FF2B5EF4-FFF2-40B4-BE49-F238E27FC236}">
                    <a16:creationId xmlns:a16="http://schemas.microsoft.com/office/drawing/2014/main" id="{C6CF0F54-8E47-5F4F-83AA-F72AD7E10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6" y="2810"/>
                <a:ext cx="56" cy="56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2562" name="Oval 11">
                <a:extLst>
                  <a:ext uri="{FF2B5EF4-FFF2-40B4-BE49-F238E27FC236}">
                    <a16:creationId xmlns:a16="http://schemas.microsoft.com/office/drawing/2014/main" id="{6C13ECD2-C30D-B44F-BB80-5787CD1D3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2818"/>
                <a:ext cx="56" cy="56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2563" name="Line 12">
                <a:extLst>
                  <a:ext uri="{FF2B5EF4-FFF2-40B4-BE49-F238E27FC236}">
                    <a16:creationId xmlns:a16="http://schemas.microsoft.com/office/drawing/2014/main" id="{66C098D7-857D-7A47-9EBB-CA638BE87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" y="2549"/>
                <a:ext cx="64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2564" name="Group 13">
                <a:extLst>
                  <a:ext uri="{FF2B5EF4-FFF2-40B4-BE49-F238E27FC236}">
                    <a16:creationId xmlns:a16="http://schemas.microsoft.com/office/drawing/2014/main" id="{92203A7C-E898-D74A-AE00-B39010278A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6" y="2453"/>
                <a:ext cx="304" cy="191"/>
                <a:chOff x="1615" y="3256"/>
                <a:chExt cx="444" cy="331"/>
              </a:xfrm>
            </p:grpSpPr>
            <p:sp>
              <p:nvSpPr>
                <p:cNvPr id="22567" name="Oval 14">
                  <a:extLst>
                    <a:ext uri="{FF2B5EF4-FFF2-40B4-BE49-F238E27FC236}">
                      <a16:creationId xmlns:a16="http://schemas.microsoft.com/office/drawing/2014/main" id="{D69B2A9E-00A0-FD4B-BA40-A60BC5F8D1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" y="3308"/>
                  <a:ext cx="148" cy="21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round/>
                  <a:headEnd/>
                  <a:tailEnd/>
                </a:ln>
                <a:scene3d>
                  <a:camera prst="legacyObliqueTopRight">
                    <a:rot lat="300000" lon="5400000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chemeClr val="hlink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22568" name="Oval 15">
                  <a:extLst>
                    <a:ext uri="{FF2B5EF4-FFF2-40B4-BE49-F238E27FC236}">
                      <a16:creationId xmlns:a16="http://schemas.microsoft.com/office/drawing/2014/main" id="{00E0D1FA-1D34-614C-A55C-99ACFE9E92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3" y="3256"/>
                  <a:ext cx="226" cy="331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round/>
                  <a:headEnd/>
                  <a:tailEnd/>
                </a:ln>
                <a:scene3d>
                  <a:camera prst="legacyObliqueTopRight">
                    <a:rot lat="300000" lon="5400000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2"/>
                  </a:extrusionClr>
                  <a:contourClr>
                    <a:schemeClr val="accent2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</p:grpSp>
          <p:sp>
            <p:nvSpPr>
              <p:cNvPr id="22565" name="Line 16">
                <a:extLst>
                  <a:ext uri="{FF2B5EF4-FFF2-40B4-BE49-F238E27FC236}">
                    <a16:creationId xmlns:a16="http://schemas.microsoft.com/office/drawing/2014/main" id="{0C31F156-6875-F04C-AF96-FECE7E4E7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6" y="2557"/>
                <a:ext cx="15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66" name="Rectangle 17">
                <a:extLst>
                  <a:ext uri="{FF2B5EF4-FFF2-40B4-BE49-F238E27FC236}">
                    <a16:creationId xmlns:a16="http://schemas.microsoft.com/office/drawing/2014/main" id="{88C3179A-A2A3-244A-8AB3-20ECA075F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" y="2295"/>
                <a:ext cx="568" cy="462"/>
              </a:xfrm>
              <a:prstGeom prst="rect">
                <a:avLst/>
              </a:prstGeom>
              <a:solidFill>
                <a:srgbClr val="FF66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00"/>
                </a:extrusionClr>
                <a:contourClr>
                  <a:srgbClr val="FF6600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sp>
          <p:nvSpPr>
            <p:cNvPr id="22549" name="Line 18">
              <a:extLst>
                <a:ext uri="{FF2B5EF4-FFF2-40B4-BE49-F238E27FC236}">
                  <a16:creationId xmlns:a16="http://schemas.microsoft.com/office/drawing/2014/main" id="{A17DB212-3029-6244-BBAF-C6A72040D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2" y="202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0" name="Freeform 19">
              <a:extLst>
                <a:ext uri="{FF2B5EF4-FFF2-40B4-BE49-F238E27FC236}">
                  <a16:creationId xmlns:a16="http://schemas.microsoft.com/office/drawing/2014/main" id="{0C0B9910-65D7-434B-8AD8-688C1A86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" y="1527"/>
              <a:ext cx="436" cy="236"/>
            </a:xfrm>
            <a:custGeom>
              <a:avLst/>
              <a:gdLst>
                <a:gd name="T0" fmla="*/ 0 w 436"/>
                <a:gd name="T1" fmla="*/ 236 h 236"/>
                <a:gd name="T2" fmla="*/ 0 w 436"/>
                <a:gd name="T3" fmla="*/ 0 h 236"/>
                <a:gd name="T4" fmla="*/ 436 w 436"/>
                <a:gd name="T5" fmla="*/ 0 h 236"/>
                <a:gd name="T6" fmla="*/ 0 60000 65536"/>
                <a:gd name="T7" fmla="*/ 0 60000 65536"/>
                <a:gd name="T8" fmla="*/ 0 60000 65536"/>
                <a:gd name="T9" fmla="*/ 0 w 436"/>
                <a:gd name="T10" fmla="*/ 0 h 236"/>
                <a:gd name="T11" fmla="*/ 436 w 436"/>
                <a:gd name="T12" fmla="*/ 236 h 2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6" h="236">
                  <a:moveTo>
                    <a:pt x="0" y="236"/>
                  </a:moveTo>
                  <a:lnTo>
                    <a:pt x="0" y="0"/>
                  </a:lnTo>
                  <a:lnTo>
                    <a:pt x="4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1" name="Text Box 20">
              <a:extLst>
                <a:ext uri="{FF2B5EF4-FFF2-40B4-BE49-F238E27FC236}">
                  <a16:creationId xmlns:a16="http://schemas.microsoft.com/office/drawing/2014/main" id="{EAFA7AFA-ECF2-304D-943E-ED4775A65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" y="2696"/>
              <a:ext cx="6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2000"/>
                <a:t>質量 </a:t>
              </a:r>
              <a:r>
                <a:rPr lang="en-US" altLang="ja-JP" sz="2000" i="1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2552" name="Line 21">
              <a:extLst>
                <a:ext uri="{FF2B5EF4-FFF2-40B4-BE49-F238E27FC236}">
                  <a16:creationId xmlns:a16="http://schemas.microsoft.com/office/drawing/2014/main" id="{5D797390-18EC-BE41-96BC-B8AD0D198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1" y="2112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3" name="Text Box 22">
              <a:extLst>
                <a:ext uri="{FF2B5EF4-FFF2-40B4-BE49-F238E27FC236}">
                  <a16:creationId xmlns:a16="http://schemas.microsoft.com/office/drawing/2014/main" id="{9760E96F-776D-F641-A1C5-DAB2D7967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" y="723"/>
              <a:ext cx="9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2000"/>
                <a:t>バネ </a:t>
              </a:r>
              <a:r>
                <a:rPr lang="en-US" altLang="ja-JP" sz="2000" i="1">
                  <a:latin typeface="Times New Roman" panose="02020603050405020304" pitchFamily="18" charset="0"/>
                </a:rPr>
                <a:t>K</a:t>
              </a:r>
            </a:p>
            <a:p>
              <a:pPr eaLnBrk="1" hangingPunct="1"/>
              <a:r>
                <a:rPr lang="ja-JP" altLang="en-US" sz="2000"/>
                <a:t>ダンパー </a:t>
              </a:r>
              <a:r>
                <a:rPr lang="en-US" altLang="ja-JP" sz="2000" i="1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2554" name="Line 23">
              <a:extLst>
                <a:ext uri="{FF2B5EF4-FFF2-40B4-BE49-F238E27FC236}">
                  <a16:creationId xmlns:a16="http://schemas.microsoft.com/office/drawing/2014/main" id="{57268405-D7A8-AD47-9408-2C77ED449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3" y="1178"/>
              <a:ext cx="253" cy="8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5" name="Text Box 24">
              <a:extLst>
                <a:ext uri="{FF2B5EF4-FFF2-40B4-BE49-F238E27FC236}">
                  <a16:creationId xmlns:a16="http://schemas.microsoft.com/office/drawing/2014/main" id="{C90EE4AB-E0E5-6A4D-8506-148E97440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1217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2000"/>
                <a:t>変位</a:t>
              </a:r>
              <a:r>
                <a:rPr lang="ja-JP" altLang="en-US"/>
                <a:t> </a:t>
              </a:r>
              <a:r>
                <a:rPr lang="en-US" altLang="ja-JP" i="1">
                  <a:latin typeface="Times New Roman" panose="02020603050405020304" pitchFamily="18" charset="0"/>
                </a:rPr>
                <a:t>y</a:t>
              </a:r>
              <a:r>
                <a:rPr lang="en-US" altLang="ja-JP">
                  <a:latin typeface="Times New Roman" panose="02020603050405020304" pitchFamily="18" charset="0"/>
                </a:rPr>
                <a:t>(</a:t>
              </a:r>
              <a:r>
                <a:rPr lang="en-US" altLang="ja-JP" i="1">
                  <a:latin typeface="Times New Roman" panose="02020603050405020304" pitchFamily="18" charset="0"/>
                </a:rPr>
                <a:t>t</a:t>
              </a:r>
              <a:r>
                <a:rPr lang="en-US" altLang="ja-JP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2556" name="Text Box 25">
              <a:extLst>
                <a:ext uri="{FF2B5EF4-FFF2-40B4-BE49-F238E27FC236}">
                  <a16:creationId xmlns:a16="http://schemas.microsoft.com/office/drawing/2014/main" id="{7A349C04-E6D6-1848-9778-4E26B4223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" y="1705"/>
              <a:ext cx="6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kumimoji="0" lang="ja-JP" altLang="en-US" sz="2000"/>
                <a:t>力</a:t>
              </a:r>
              <a:r>
                <a:rPr kumimoji="0" lang="ja-JP" altLang="en-US"/>
                <a:t> </a:t>
              </a:r>
              <a:r>
                <a:rPr lang="en-US" altLang="ja-JP" i="1">
                  <a:latin typeface="Times New Roman" panose="02020603050405020304" pitchFamily="18" charset="0"/>
                </a:rPr>
                <a:t>u</a:t>
              </a:r>
              <a:r>
                <a:rPr lang="en-US" altLang="ja-JP">
                  <a:latin typeface="Times New Roman" panose="02020603050405020304" pitchFamily="18" charset="0"/>
                </a:rPr>
                <a:t>(</a:t>
              </a:r>
              <a:r>
                <a:rPr lang="en-US" altLang="ja-JP" i="1">
                  <a:latin typeface="Times New Roman" panose="02020603050405020304" pitchFamily="18" charset="0"/>
                </a:rPr>
                <a:t>t</a:t>
              </a:r>
              <a:r>
                <a:rPr lang="en-US" altLang="ja-JP"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:a16="http://schemas.microsoft.com/office/drawing/2014/main" id="{11E618E5-D50F-6541-A636-2060BA8D4EAE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919163"/>
            <a:ext cx="5367338" cy="457200"/>
            <a:chOff x="430" y="579"/>
            <a:chExt cx="3381" cy="288"/>
          </a:xfrm>
        </p:grpSpPr>
        <p:sp>
          <p:nvSpPr>
            <p:cNvPr id="22546" name="Text Box 26">
              <a:extLst>
                <a:ext uri="{FF2B5EF4-FFF2-40B4-BE49-F238E27FC236}">
                  <a16:creationId xmlns:a16="http://schemas.microsoft.com/office/drawing/2014/main" id="{F726F383-D291-A045-8960-5084D534D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579"/>
              <a:ext cx="11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運動方程式</a:t>
              </a:r>
              <a:r>
                <a:rPr lang="en-US" altLang="ja-JP"/>
                <a:t>:</a:t>
              </a:r>
            </a:p>
          </p:txBody>
        </p:sp>
        <p:graphicFrame>
          <p:nvGraphicFramePr>
            <p:cNvPr id="22547" name="Object 27">
              <a:extLst>
                <a:ext uri="{FF2B5EF4-FFF2-40B4-BE49-F238E27FC236}">
                  <a16:creationId xmlns:a16="http://schemas.microsoft.com/office/drawing/2014/main" id="{00245201-08EB-E74E-9918-280DCEC776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19" y="631"/>
            <a:ext cx="2192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3479800" imgH="342900" progId="Equation.3">
                    <p:embed/>
                  </p:oleObj>
                </mc:Choice>
                <mc:Fallback>
                  <p:oleObj name="数式" r:id="rId2" imgW="3479800" imgH="34290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" y="631"/>
                          <a:ext cx="2192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42">
            <a:extLst>
              <a:ext uri="{FF2B5EF4-FFF2-40B4-BE49-F238E27FC236}">
                <a16:creationId xmlns:a16="http://schemas.microsoft.com/office/drawing/2014/main" id="{496BE0B3-B139-F042-9BBB-06696A50694A}"/>
              </a:ext>
            </a:extLst>
          </p:cNvPr>
          <p:cNvGrpSpPr>
            <a:grpSpLocks/>
          </p:cNvGrpSpPr>
          <p:nvPr/>
        </p:nvGrpSpPr>
        <p:grpSpPr bwMode="auto">
          <a:xfrm>
            <a:off x="3509963" y="1300163"/>
            <a:ext cx="4705350" cy="1655762"/>
            <a:chOff x="2211" y="819"/>
            <a:chExt cx="2964" cy="1043"/>
          </a:xfrm>
        </p:grpSpPr>
        <p:grpSp>
          <p:nvGrpSpPr>
            <p:cNvPr id="22542" name="Group 39">
              <a:extLst>
                <a:ext uri="{FF2B5EF4-FFF2-40B4-BE49-F238E27FC236}">
                  <a16:creationId xmlns:a16="http://schemas.microsoft.com/office/drawing/2014/main" id="{AEE30972-97DE-6A49-A9CF-17328DA872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1" y="819"/>
              <a:ext cx="1412" cy="795"/>
              <a:chOff x="2211" y="819"/>
              <a:chExt cx="1412" cy="795"/>
            </a:xfrm>
          </p:grpSpPr>
          <p:sp>
            <p:nvSpPr>
              <p:cNvPr id="22544" name="AutoShape 30">
                <a:extLst>
                  <a:ext uri="{FF2B5EF4-FFF2-40B4-BE49-F238E27FC236}">
                    <a16:creationId xmlns:a16="http://schemas.microsoft.com/office/drawing/2014/main" id="{E8CDB87E-CB84-2941-97DD-EE62A7250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443" y="1169"/>
                <a:ext cx="795" cy="96"/>
              </a:xfrm>
              <a:prstGeom prst="homePlate">
                <a:avLst>
                  <a:gd name="adj" fmla="val 20703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2545" name="Text Box 28">
                <a:extLst>
                  <a:ext uri="{FF2B5EF4-FFF2-40B4-BE49-F238E27FC236}">
                    <a16:creationId xmlns:a16="http://schemas.microsoft.com/office/drawing/2014/main" id="{C5AD0D9C-33CD-EE49-BB06-2F44D5752C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1" y="1096"/>
                <a:ext cx="1412" cy="231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 sz="1800"/>
                  <a:t>両辺をラプラス変換</a:t>
                </a:r>
              </a:p>
            </p:txBody>
          </p:sp>
        </p:grpSp>
        <p:graphicFrame>
          <p:nvGraphicFramePr>
            <p:cNvPr id="22543" name="Object 31">
              <a:extLst>
                <a:ext uri="{FF2B5EF4-FFF2-40B4-BE49-F238E27FC236}">
                  <a16:creationId xmlns:a16="http://schemas.microsoft.com/office/drawing/2014/main" id="{227F9B89-EFC2-564D-BAD7-A25A451B8B2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79" y="1606"/>
            <a:ext cx="2496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1287600" imgH="9359900" progId="Equation.DSMT4">
                    <p:embed/>
                  </p:oleObj>
                </mc:Choice>
                <mc:Fallback>
                  <p:oleObj name="Equation" r:id="rId4" imgW="91287600" imgH="93599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" y="1606"/>
                          <a:ext cx="2496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40">
            <a:extLst>
              <a:ext uri="{FF2B5EF4-FFF2-40B4-BE49-F238E27FC236}">
                <a16:creationId xmlns:a16="http://schemas.microsoft.com/office/drawing/2014/main" id="{DECF7A45-DF20-BA4B-9F4B-7E02BE4AB735}"/>
              </a:ext>
            </a:extLst>
          </p:cNvPr>
          <p:cNvGrpSpPr>
            <a:grpSpLocks/>
          </p:cNvGrpSpPr>
          <p:nvPr/>
        </p:nvGrpSpPr>
        <p:grpSpPr bwMode="auto">
          <a:xfrm>
            <a:off x="4883150" y="3011488"/>
            <a:ext cx="3251200" cy="982662"/>
            <a:chOff x="3076" y="1897"/>
            <a:chExt cx="2048" cy="619"/>
          </a:xfrm>
        </p:grpSpPr>
        <p:graphicFrame>
          <p:nvGraphicFramePr>
            <p:cNvPr id="22540" name="Object 32">
              <a:extLst>
                <a:ext uri="{FF2B5EF4-FFF2-40B4-BE49-F238E27FC236}">
                  <a16:creationId xmlns:a16="http://schemas.microsoft.com/office/drawing/2014/main" id="{990D90E5-6268-AD4E-AC6B-015D8A3AF37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6" y="2260"/>
            <a:ext cx="204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4904600" imgH="9359900" progId="Equation.DSMT4">
                    <p:embed/>
                  </p:oleObj>
                </mc:Choice>
                <mc:Fallback>
                  <p:oleObj name="Equation" r:id="rId6" imgW="74904600" imgH="935990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6" y="2260"/>
                          <a:ext cx="2048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1" name="Text Box 36">
              <a:extLst>
                <a:ext uri="{FF2B5EF4-FFF2-40B4-BE49-F238E27FC236}">
                  <a16:creationId xmlns:a16="http://schemas.microsoft.com/office/drawing/2014/main" id="{9F428BD0-3471-2F4C-A3B3-8A81D7FA6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4" y="1897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en-US" altLang="ja-JP"/>
                <a:t>||</a:t>
              </a:r>
            </a:p>
          </p:txBody>
        </p:sp>
      </p:grpSp>
      <p:grpSp>
        <p:nvGrpSpPr>
          <p:cNvPr id="9" name="Group 44">
            <a:extLst>
              <a:ext uri="{FF2B5EF4-FFF2-40B4-BE49-F238E27FC236}">
                <a16:creationId xmlns:a16="http://schemas.microsoft.com/office/drawing/2014/main" id="{0C13E330-E1A8-3942-BF65-817E364D3B8B}"/>
              </a:ext>
            </a:extLst>
          </p:cNvPr>
          <p:cNvGrpSpPr>
            <a:grpSpLocks/>
          </p:cNvGrpSpPr>
          <p:nvPr/>
        </p:nvGrpSpPr>
        <p:grpSpPr bwMode="auto">
          <a:xfrm>
            <a:off x="4894263" y="4295775"/>
            <a:ext cx="3086100" cy="2054225"/>
            <a:chOff x="3083" y="2706"/>
            <a:chExt cx="1944" cy="1294"/>
          </a:xfrm>
        </p:grpSpPr>
        <p:graphicFrame>
          <p:nvGraphicFramePr>
            <p:cNvPr id="22538" name="Object 35">
              <a:extLst>
                <a:ext uri="{FF2B5EF4-FFF2-40B4-BE49-F238E27FC236}">
                  <a16:creationId xmlns:a16="http://schemas.microsoft.com/office/drawing/2014/main" id="{7F4D8D52-19C0-D44D-82E2-15F76271DB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83" y="3536"/>
            <a:ext cx="1944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1094600" imgH="16967200" progId="Equation.DSMT4">
                    <p:embed/>
                  </p:oleObj>
                </mc:Choice>
                <mc:Fallback>
                  <p:oleObj name="Equation" r:id="rId8" imgW="71094600" imgH="16967200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3" y="3536"/>
                          <a:ext cx="1944" cy="464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9" name="Rectangle 34">
              <a:extLst>
                <a:ext uri="{FF2B5EF4-FFF2-40B4-BE49-F238E27FC236}">
                  <a16:creationId xmlns:a16="http://schemas.microsoft.com/office/drawing/2014/main" id="{57DA42A8-1E48-9849-B511-0ACD621B0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2706"/>
              <a:ext cx="1082" cy="55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E1DF8E2B-08A6-E047-ACF9-AFC83BAB5EDD}"/>
              </a:ext>
            </a:extLst>
          </p:cNvPr>
          <p:cNvGrpSpPr>
            <a:grpSpLocks/>
          </p:cNvGrpSpPr>
          <p:nvPr/>
        </p:nvGrpSpPr>
        <p:grpSpPr bwMode="auto">
          <a:xfrm>
            <a:off x="4837113" y="4024313"/>
            <a:ext cx="3124200" cy="1063625"/>
            <a:chOff x="3047" y="2535"/>
            <a:chExt cx="1968" cy="670"/>
          </a:xfrm>
        </p:grpSpPr>
        <p:graphicFrame>
          <p:nvGraphicFramePr>
            <p:cNvPr id="22536" name="Object 33">
              <a:extLst>
                <a:ext uri="{FF2B5EF4-FFF2-40B4-BE49-F238E27FC236}">
                  <a16:creationId xmlns:a16="http://schemas.microsoft.com/office/drawing/2014/main" id="{666A9783-C53E-6B46-A882-952F319378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47" y="2741"/>
            <a:ext cx="1968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71970900" imgH="16967200" progId="Equation.DSMT4">
                    <p:embed/>
                  </p:oleObj>
                </mc:Choice>
                <mc:Fallback>
                  <p:oleObj name="Equation" r:id="rId10" imgW="71970900" imgH="16967200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7" y="2741"/>
                          <a:ext cx="1968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7" name="Text Box 37">
              <a:extLst>
                <a:ext uri="{FF2B5EF4-FFF2-40B4-BE49-F238E27FC236}">
                  <a16:creationId xmlns:a16="http://schemas.microsoft.com/office/drawing/2014/main" id="{CCA84EB6-5D4F-5C47-A05F-1C6994497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4" y="2535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en-US" altLang="ja-JP"/>
                <a:t>||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63FAF7-A379-E244-8BC6-828FD27DBD38}"/>
              </a:ext>
            </a:extLst>
          </p:cNvPr>
          <p:cNvSpPr txBox="1"/>
          <p:nvPr/>
        </p:nvSpPr>
        <p:spPr>
          <a:xfrm>
            <a:off x="1962646" y="48368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伝達関数の御利益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EEC1E5-3241-584D-B46B-9890278F0AF0}"/>
              </a:ext>
            </a:extLst>
          </p:cNvPr>
          <p:cNvSpPr txBox="1"/>
          <p:nvPr/>
        </p:nvSpPr>
        <p:spPr>
          <a:xfrm>
            <a:off x="96083" y="1217597"/>
            <a:ext cx="660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C00000"/>
                </a:solidFill>
              </a:rPr>
              <a:t>1)</a:t>
            </a:r>
            <a:r>
              <a:rPr kumimoji="1" lang="ja-JP" altLang="en-US" sz="2800">
                <a:solidFill>
                  <a:srgbClr val="C00000"/>
                </a:solidFill>
              </a:rPr>
              <a:t>「たたみ込み積分」が「掛け算」に！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ED3C89-0CC4-7446-AAED-F942D338F790}"/>
              </a:ext>
            </a:extLst>
          </p:cNvPr>
          <p:cNvSpPr txBox="1"/>
          <p:nvPr/>
        </p:nvSpPr>
        <p:spPr>
          <a:xfrm>
            <a:off x="188848" y="2469051"/>
            <a:ext cx="696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C00000"/>
                </a:solidFill>
              </a:rPr>
              <a:t>2)</a:t>
            </a:r>
            <a:r>
              <a:rPr kumimoji="1" lang="ja-JP" altLang="en-US" sz="2800">
                <a:solidFill>
                  <a:srgbClr val="C00000"/>
                </a:solidFill>
              </a:rPr>
              <a:t>「システムの結合」が「代数計算」に！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F3EB518-0FA5-9243-B7C8-44FB3992B898}"/>
              </a:ext>
            </a:extLst>
          </p:cNvPr>
          <p:cNvGrpSpPr/>
          <p:nvPr/>
        </p:nvGrpSpPr>
        <p:grpSpPr>
          <a:xfrm>
            <a:off x="105353" y="3272182"/>
            <a:ext cx="8132434" cy="3304374"/>
            <a:chOff x="105353" y="3272182"/>
            <a:chExt cx="8132434" cy="3304374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E1E33AE0-542A-8E4F-94F2-C7065127AC8B}"/>
                </a:ext>
              </a:extLst>
            </p:cNvPr>
            <p:cNvGrpSpPr/>
            <p:nvPr/>
          </p:nvGrpSpPr>
          <p:grpSpPr>
            <a:xfrm>
              <a:off x="105353" y="3272182"/>
              <a:ext cx="7552387" cy="509508"/>
              <a:chOff x="449905" y="3232426"/>
              <a:chExt cx="7552387" cy="509508"/>
            </a:xfrm>
          </p:grpSpPr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6F515BD2-1457-7544-8524-CFE2202AC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9905" y="3232426"/>
                <a:ext cx="3827986" cy="483004"/>
              </a:xfrm>
              <a:prstGeom prst="rect">
                <a:avLst/>
              </a:prstGeom>
            </p:spPr>
          </p:pic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D357EFE-11CC-9246-8C13-E7FA42BFC4FF}"/>
                  </a:ext>
                </a:extLst>
              </p:cNvPr>
              <p:cNvSpPr/>
              <p:nvPr/>
            </p:nvSpPr>
            <p:spPr>
              <a:xfrm>
                <a:off x="1060178" y="3258930"/>
                <a:ext cx="2623930" cy="483004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テキスト ボックス 22">
                    <a:extLst>
                      <a:ext uri="{FF2B5EF4-FFF2-40B4-BE49-F238E27FC236}">
                        <a16:creationId xmlns:a16="http://schemas.microsoft.com/office/drawing/2014/main" id="{A8C8BF53-5861-8B47-B956-65DDA7759C50}"/>
                      </a:ext>
                    </a:extLst>
                  </p:cNvPr>
                  <p:cNvSpPr txBox="1"/>
                  <p:nvPr/>
                </p:nvSpPr>
                <p:spPr>
                  <a:xfrm>
                    <a:off x="4889645" y="3296196"/>
                    <a:ext cx="3112647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/>
                  </a:p>
                </p:txBody>
              </p:sp>
            </mc:Choice>
            <mc:Fallback xmlns="">
              <p:sp>
                <p:nvSpPr>
                  <p:cNvPr id="23" name="テキスト ボックス 22">
                    <a:extLst>
                      <a:ext uri="{FF2B5EF4-FFF2-40B4-BE49-F238E27FC236}">
                        <a16:creationId xmlns:a16="http://schemas.microsoft.com/office/drawing/2014/main" id="{A8C8BF53-5861-8B47-B956-65DDA7759C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9645" y="3296196"/>
                    <a:ext cx="311264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20" r="-2439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78077CA3-5E52-EF4F-A221-712ADA00D948}"/>
                  </a:ext>
                </a:extLst>
              </p:cNvPr>
              <p:cNvSpPr/>
              <p:nvPr/>
            </p:nvSpPr>
            <p:spPr>
              <a:xfrm>
                <a:off x="5830953" y="3239137"/>
                <a:ext cx="1515290" cy="483004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5EF8B12F-1AA4-9940-842E-C6610271D1B5}"/>
                </a:ext>
              </a:extLst>
            </p:cNvPr>
            <p:cNvGrpSpPr/>
            <p:nvPr/>
          </p:nvGrpSpPr>
          <p:grpSpPr>
            <a:xfrm>
              <a:off x="867381" y="3977401"/>
              <a:ext cx="7370406" cy="1206206"/>
              <a:chOff x="1211933" y="3937645"/>
              <a:chExt cx="7370406" cy="1206206"/>
            </a:xfrm>
          </p:grpSpPr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A28C1239-D123-C742-BF8B-7FAFFC1D1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1933" y="3937645"/>
                <a:ext cx="2623889" cy="1206206"/>
              </a:xfrm>
              <a:prstGeom prst="rect">
                <a:avLst/>
              </a:prstGeom>
            </p:spPr>
          </p:pic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8F24FF83-A1C7-C542-B65D-BA9981AFBE46}"/>
                  </a:ext>
                </a:extLst>
              </p:cNvPr>
              <p:cNvSpPr/>
              <p:nvPr/>
            </p:nvSpPr>
            <p:spPr>
              <a:xfrm>
                <a:off x="1613044" y="4014305"/>
                <a:ext cx="1832522" cy="1116294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F391A457-4EC3-9244-B4F7-F0A1DC72E18C}"/>
                      </a:ext>
                    </a:extLst>
                  </p:cNvPr>
                  <p:cNvSpPr txBox="1"/>
                  <p:nvPr/>
                </p:nvSpPr>
                <p:spPr>
                  <a:xfrm>
                    <a:off x="4860230" y="4261758"/>
                    <a:ext cx="3722109" cy="41684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/>
                  </a:p>
                </p:txBody>
              </p:sp>
            </mc:Choice>
            <mc:Fallback xmlns=""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F391A457-4EC3-9244-B4F7-F0A1DC72E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0230" y="4261758"/>
                    <a:ext cx="3722109" cy="41684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701" r="-2381" b="-2352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43B0AA8D-EC07-D64A-8EDE-05BE670F07CD}"/>
                  </a:ext>
                </a:extLst>
              </p:cNvPr>
              <p:cNvSpPr/>
              <p:nvPr/>
            </p:nvSpPr>
            <p:spPr>
              <a:xfrm>
                <a:off x="5857080" y="4218042"/>
                <a:ext cx="2063929" cy="501088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616C61CC-A9EE-344D-98C6-75068602A171}"/>
                </a:ext>
              </a:extLst>
            </p:cNvPr>
            <p:cNvGrpSpPr/>
            <p:nvPr/>
          </p:nvGrpSpPr>
          <p:grpSpPr>
            <a:xfrm>
              <a:off x="786074" y="5364491"/>
              <a:ext cx="7332445" cy="1212065"/>
              <a:chOff x="1130626" y="5324735"/>
              <a:chExt cx="7332445" cy="1212065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BA209E4F-5DCE-CC4F-87BD-954A4372A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0626" y="5324735"/>
                <a:ext cx="2950637" cy="1145805"/>
              </a:xfrm>
              <a:prstGeom prst="rect">
                <a:avLst/>
              </a:prstGeom>
            </p:spPr>
          </p:pic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437190D4-D0A0-064D-B4B6-8BAEC3C5A0EE}"/>
                  </a:ext>
                </a:extLst>
              </p:cNvPr>
              <p:cNvSpPr/>
              <p:nvPr/>
            </p:nvSpPr>
            <p:spPr>
              <a:xfrm>
                <a:off x="1510964" y="5392570"/>
                <a:ext cx="1961106" cy="1144230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テキスト ボックス 24">
                    <a:extLst>
                      <a:ext uri="{FF2B5EF4-FFF2-40B4-BE49-F238E27FC236}">
                        <a16:creationId xmlns:a16="http://schemas.microsoft.com/office/drawing/2014/main" id="{C08C51DC-71A8-0649-A32A-8569A73C4880}"/>
                      </a:ext>
                    </a:extLst>
                  </p:cNvPr>
                  <p:cNvSpPr txBox="1"/>
                  <p:nvPr/>
                </p:nvSpPr>
                <p:spPr>
                  <a:xfrm>
                    <a:off x="4796233" y="5424789"/>
                    <a:ext cx="3666838" cy="7772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den>
                          </m:f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/>
                  </a:p>
                </p:txBody>
              </p:sp>
            </mc:Choice>
            <mc:Fallback xmlns="">
              <p:sp>
                <p:nvSpPr>
                  <p:cNvPr id="25" name="テキスト ボックス 24">
                    <a:extLst>
                      <a:ext uri="{FF2B5EF4-FFF2-40B4-BE49-F238E27FC236}">
                        <a16:creationId xmlns:a16="http://schemas.microsoft.com/office/drawing/2014/main" id="{C08C51DC-71A8-0649-A32A-8569A73C48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6233" y="5424789"/>
                    <a:ext cx="3666838" cy="7772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730" r="-2768" b="-806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BC22F93D-448D-EE46-9AC1-1D7F5F890164}"/>
                  </a:ext>
                </a:extLst>
              </p:cNvPr>
              <p:cNvSpPr/>
              <p:nvPr/>
            </p:nvSpPr>
            <p:spPr>
              <a:xfrm>
                <a:off x="5726450" y="5452064"/>
                <a:ext cx="2090056" cy="809513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AED32154-1771-1A4B-BC26-3773927150D2}"/>
                </a:ext>
              </a:extLst>
            </p:cNvPr>
            <p:cNvGrpSpPr/>
            <p:nvPr/>
          </p:nvGrpSpPr>
          <p:grpSpPr>
            <a:xfrm>
              <a:off x="3978558" y="3335859"/>
              <a:ext cx="463702" cy="461665"/>
              <a:chOff x="4574904" y="1985388"/>
              <a:chExt cx="463702" cy="461665"/>
            </a:xfrm>
          </p:grpSpPr>
          <p:sp>
            <p:nvSpPr>
              <p:cNvPr id="32" name="ホームベース 31">
                <a:extLst>
                  <a:ext uri="{FF2B5EF4-FFF2-40B4-BE49-F238E27FC236}">
                    <a16:creationId xmlns:a16="http://schemas.microsoft.com/office/drawing/2014/main" id="{527848E4-3A0F-5446-AAEE-6B84C8CA9438}"/>
                  </a:ext>
                </a:extLst>
              </p:cNvPr>
              <p:cNvSpPr/>
              <p:nvPr/>
            </p:nvSpPr>
            <p:spPr>
              <a:xfrm>
                <a:off x="4588043" y="2027652"/>
                <a:ext cx="450563" cy="358642"/>
              </a:xfrm>
              <a:prstGeom prst="homePlate">
                <a:avLst/>
              </a:prstGeom>
              <a:solidFill>
                <a:srgbClr val="BBE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75C7C92-1CC2-F843-AFD9-BF8AC49E4DCE}"/>
                  </a:ext>
                </a:extLst>
              </p:cNvPr>
              <p:cNvSpPr txBox="1"/>
              <p:nvPr/>
            </p:nvSpPr>
            <p:spPr>
              <a:xfrm>
                <a:off x="4574904" y="198538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L</a:t>
                </a:r>
                <a:endParaRPr kumimoji="1" lang="ja-JP" altLang="en-US"/>
              </a:p>
            </p:txBody>
          </p:sp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8581DC8E-E9DC-2B4B-A5B7-C40CF0BB5B9D}"/>
                </a:ext>
              </a:extLst>
            </p:cNvPr>
            <p:cNvGrpSpPr/>
            <p:nvPr/>
          </p:nvGrpSpPr>
          <p:grpSpPr>
            <a:xfrm>
              <a:off x="3912873" y="4381375"/>
              <a:ext cx="520149" cy="461665"/>
              <a:chOff x="4574903" y="1985388"/>
              <a:chExt cx="520149" cy="461665"/>
            </a:xfrm>
          </p:grpSpPr>
          <p:sp>
            <p:nvSpPr>
              <p:cNvPr id="36" name="ホームベース 35">
                <a:extLst>
                  <a:ext uri="{FF2B5EF4-FFF2-40B4-BE49-F238E27FC236}">
                    <a16:creationId xmlns:a16="http://schemas.microsoft.com/office/drawing/2014/main" id="{78F2001F-9ABD-3C4F-83E0-BA706A60DC50}"/>
                  </a:ext>
                </a:extLst>
              </p:cNvPr>
              <p:cNvSpPr/>
              <p:nvPr/>
            </p:nvSpPr>
            <p:spPr>
              <a:xfrm>
                <a:off x="4574903" y="2025144"/>
                <a:ext cx="520149" cy="358642"/>
              </a:xfrm>
              <a:prstGeom prst="homePlate">
                <a:avLst/>
              </a:prstGeom>
              <a:solidFill>
                <a:srgbClr val="BBE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C62FBDB-5490-024D-B840-7B0D534574FB}"/>
                  </a:ext>
                </a:extLst>
              </p:cNvPr>
              <p:cNvSpPr txBox="1"/>
              <p:nvPr/>
            </p:nvSpPr>
            <p:spPr>
              <a:xfrm>
                <a:off x="4574904" y="198538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L</a:t>
                </a:r>
                <a:endParaRPr kumimoji="1" lang="ja-JP" altLang="en-US"/>
              </a:p>
            </p:txBody>
          </p:sp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B0681F18-A4F2-D141-8A48-2BD5084E3492}"/>
                </a:ext>
              </a:extLst>
            </p:cNvPr>
            <p:cNvGrpSpPr/>
            <p:nvPr/>
          </p:nvGrpSpPr>
          <p:grpSpPr>
            <a:xfrm>
              <a:off x="3852868" y="5706560"/>
              <a:ext cx="520149" cy="461665"/>
              <a:chOff x="4574903" y="1985388"/>
              <a:chExt cx="520149" cy="461665"/>
            </a:xfrm>
          </p:grpSpPr>
          <p:sp>
            <p:nvSpPr>
              <p:cNvPr id="39" name="ホームベース 38">
                <a:extLst>
                  <a:ext uri="{FF2B5EF4-FFF2-40B4-BE49-F238E27FC236}">
                    <a16:creationId xmlns:a16="http://schemas.microsoft.com/office/drawing/2014/main" id="{40C63891-ED4F-5E49-84E3-C172F15F8F2E}"/>
                  </a:ext>
                </a:extLst>
              </p:cNvPr>
              <p:cNvSpPr/>
              <p:nvPr/>
            </p:nvSpPr>
            <p:spPr>
              <a:xfrm>
                <a:off x="4574903" y="2025144"/>
                <a:ext cx="520149" cy="358642"/>
              </a:xfrm>
              <a:prstGeom prst="homePlate">
                <a:avLst/>
              </a:prstGeom>
              <a:solidFill>
                <a:srgbClr val="BBE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A196663-6EFD-ED47-95FF-E9E1FF9C48D2}"/>
                  </a:ext>
                </a:extLst>
              </p:cNvPr>
              <p:cNvSpPr txBox="1"/>
              <p:nvPr/>
            </p:nvSpPr>
            <p:spPr>
              <a:xfrm>
                <a:off x="4574904" y="198538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L</a:t>
                </a:r>
                <a:endParaRPr kumimoji="1" lang="ja-JP" altLang="en-US"/>
              </a:p>
            </p:txBody>
          </p:sp>
        </p:grp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E4E6D48-B6F8-BF42-A35D-AA13401BF4C9}"/>
              </a:ext>
            </a:extLst>
          </p:cNvPr>
          <p:cNvSpPr txBox="1"/>
          <p:nvPr/>
        </p:nvSpPr>
        <p:spPr>
          <a:xfrm rot="20560489">
            <a:off x="-14434" y="416821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C00000"/>
                </a:solidFill>
              </a:rPr>
              <a:t>周波数伝達関数とほぼ同じ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DA15F05-640C-094F-92AA-7E788D8AE929}"/>
              </a:ext>
            </a:extLst>
          </p:cNvPr>
          <p:cNvGrpSpPr/>
          <p:nvPr/>
        </p:nvGrpSpPr>
        <p:grpSpPr>
          <a:xfrm>
            <a:off x="1204160" y="1740224"/>
            <a:ext cx="6306472" cy="596900"/>
            <a:chOff x="1204160" y="1740224"/>
            <a:chExt cx="6306472" cy="596900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66A63C2-AB79-A543-A2C7-5E177F1DBEFE}"/>
                </a:ext>
              </a:extLst>
            </p:cNvPr>
            <p:cNvGrpSpPr/>
            <p:nvPr/>
          </p:nvGrpSpPr>
          <p:grpSpPr>
            <a:xfrm>
              <a:off x="1204160" y="1740224"/>
              <a:ext cx="3738493" cy="596900"/>
              <a:chOff x="1337090" y="2068717"/>
              <a:chExt cx="3738493" cy="596900"/>
            </a:xfrm>
          </p:grpSpPr>
          <p:sp>
            <p:nvSpPr>
              <p:cNvPr id="15" name="ホームベース 14">
                <a:extLst>
                  <a:ext uri="{FF2B5EF4-FFF2-40B4-BE49-F238E27FC236}">
                    <a16:creationId xmlns:a16="http://schemas.microsoft.com/office/drawing/2014/main" id="{8B0B126D-7D48-3445-9DAC-19FCED51083E}"/>
                  </a:ext>
                </a:extLst>
              </p:cNvPr>
              <p:cNvSpPr/>
              <p:nvPr/>
            </p:nvSpPr>
            <p:spPr>
              <a:xfrm>
                <a:off x="4452731" y="2201237"/>
                <a:ext cx="622852" cy="358642"/>
              </a:xfrm>
              <a:prstGeom prst="homePlate">
                <a:avLst/>
              </a:prstGeom>
              <a:solidFill>
                <a:srgbClr val="BBE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2" name="Object 4">
                    <a:extLst>
                      <a:ext uri="{FF2B5EF4-FFF2-40B4-BE49-F238E27FC236}">
                        <a16:creationId xmlns:a16="http://schemas.microsoft.com/office/drawing/2014/main" id="{3BF6124E-DC11-AA43-A539-1E5AD68C0AC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1337090" y="2068717"/>
                  <a:ext cx="2870200" cy="5969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9" imgW="2870200" imgH="596900" progId="Equation.DSMT4">
                          <p:embed/>
                        </p:oleObj>
                      </mc:Choice>
                      <mc:Fallback>
                        <p:oleObj name="Equation" r:id="rId9" imgW="2870200" imgH="596900" progId="Equation.DSMT4">
                          <p:embed/>
                          <p:pic>
                            <p:nvPicPr>
                              <p:cNvPr id="12" name="Object 4">
                                <a:extLst>
                                  <a:ext uri="{FF2B5EF4-FFF2-40B4-BE49-F238E27FC236}">
                                    <a16:creationId xmlns:a16="http://schemas.microsoft.com/office/drawing/2014/main" id="{3BF6124E-DC11-AA43-A539-1E5AD68C0AC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37090" y="2068717"/>
                                <a:ext cx="2870200" cy="5969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8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2" name="Object 4">
                    <a:extLst>
                      <a:ext uri="{FF2B5EF4-FFF2-40B4-BE49-F238E27FC236}">
                        <a16:creationId xmlns:a16="http://schemas.microsoft.com/office/drawing/2014/main" id="{3BF6124E-DC11-AA43-A539-1E5AD68C0AC9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337090" y="2068717"/>
                  <a:ext cx="2870200" cy="5969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5852" name="Equation" r:id="rId11" imgW="2870200" imgH="596900" progId="Equation.DSMT4">
                          <p:embed/>
                        </p:oleObj>
                      </mc:Choice>
                      <mc:Fallback>
                        <p:oleObj name="Equation" r:id="rId11" imgW="2870200" imgH="596900" progId="Equation.DSMT4">
                          <p:embed/>
                          <p:pic>
                            <p:nvPicPr>
                              <p:cNvPr id="12" name="Object 4">
                                <a:extLst>
                                  <a:ext uri="{FF2B5EF4-FFF2-40B4-BE49-F238E27FC236}">
                                    <a16:creationId xmlns:a16="http://schemas.microsoft.com/office/drawing/2014/main" id="{3BF6124E-DC11-AA43-A539-1E5AD68C0AC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37090" y="2068717"/>
                                <a:ext cx="2870200" cy="5969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8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175A8B4-3ABF-3A41-BC67-8615FFBEFF5C}"/>
                  </a:ext>
                </a:extLst>
              </p:cNvPr>
              <p:cNvSpPr txBox="1"/>
              <p:nvPr/>
            </p:nvSpPr>
            <p:spPr>
              <a:xfrm>
                <a:off x="4555434" y="216148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L</a:t>
                </a:r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87A3E2E0-3933-1542-A4DE-F07644715969}"/>
                    </a:ext>
                  </a:extLst>
                </p:cNvPr>
                <p:cNvSpPr txBox="1"/>
                <p:nvPr/>
              </p:nvSpPr>
              <p:spPr>
                <a:xfrm>
                  <a:off x="5242832" y="1829911"/>
                  <a:ext cx="226780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87A3E2E0-3933-1542-A4DE-F07644715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2832" y="1829911"/>
                  <a:ext cx="2267800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235" r="-3911" b="-3448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2308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76">
            <a:extLst>
              <a:ext uri="{FF2B5EF4-FFF2-40B4-BE49-F238E27FC236}">
                <a16:creationId xmlns:a16="http://schemas.microsoft.com/office/drawing/2014/main" id="{6055553A-8A0D-8548-90A9-B4EB08978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336550"/>
            <a:ext cx="3254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計算の方法（</a:t>
            </a:r>
            <a:r>
              <a:rPr lang="en-US" altLang="ja-JP" sz="3200">
                <a:solidFill>
                  <a:srgbClr val="C00000"/>
                </a:solidFill>
              </a:rPr>
              <a:t>2</a:t>
            </a:r>
            <a:r>
              <a:rPr lang="ja-JP" altLang="en-US" sz="3200">
                <a:solidFill>
                  <a:srgbClr val="C00000"/>
                </a:solidFill>
              </a:rPr>
              <a:t>）</a:t>
            </a:r>
          </a:p>
        </p:txBody>
      </p:sp>
      <p:sp>
        <p:nvSpPr>
          <p:cNvPr id="26626" name="Text Box 77">
            <a:extLst>
              <a:ext uri="{FF2B5EF4-FFF2-40B4-BE49-F238E27FC236}">
                <a16:creationId xmlns:a16="http://schemas.microsoft.com/office/drawing/2014/main" id="{826BFD34-782F-424C-9E3D-F808F567C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058863"/>
            <a:ext cx="6593386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 dirty="0"/>
              <a:t>☆</a:t>
            </a:r>
            <a:r>
              <a:rPr kumimoji="0" lang="ja-JP" altLang="en-US">
                <a:latin typeface="Times New Roman" panose="02020603050405020304" pitchFamily="18" charset="0"/>
              </a:rPr>
              <a:t>安定な制御対象の場合，</a:t>
            </a:r>
            <a:endParaRPr kumimoji="0" lang="en-US" altLang="ja-JP" dirty="0">
              <a:latin typeface="Times New Roman" panose="02020603050405020304" pitchFamily="18" charset="0"/>
            </a:endParaRPr>
          </a:p>
          <a:p>
            <a:pPr eaLnBrk="1" hangingPunct="1"/>
            <a:r>
              <a:rPr kumimoji="0" lang="ja-JP" altLang="en-US">
                <a:latin typeface="Times New Roman" panose="02020603050405020304" pitchFamily="18" charset="0"/>
              </a:rPr>
              <a:t>　　　　　周波数伝達関数</a:t>
            </a:r>
            <a:r>
              <a:rPr kumimoji="0" lang="en-US" altLang="ja-JP" i="1" dirty="0">
                <a:latin typeface="Times New Roman" panose="02020603050405020304" pitchFamily="18" charset="0"/>
              </a:rPr>
              <a:t>G</a:t>
            </a:r>
            <a:r>
              <a:rPr kumimoji="0" lang="en-US" altLang="ja-JP" dirty="0">
                <a:latin typeface="Times New Roman" panose="02020603050405020304" pitchFamily="18" charset="0"/>
              </a:rPr>
              <a:t>(</a:t>
            </a:r>
            <a:r>
              <a:rPr kumimoji="0" lang="en-US" altLang="ja-JP" i="1" dirty="0" err="1">
                <a:latin typeface="Times New Roman" panose="02020603050405020304" pitchFamily="18" charset="0"/>
              </a:rPr>
              <a:t>j</a:t>
            </a:r>
            <a:r>
              <a:rPr kumimoji="0" lang="en-US" altLang="ja-JP" dirty="0" err="1">
                <a:latin typeface="Times New Roman" panose="02020603050405020304" pitchFamily="18" charset="0"/>
              </a:rPr>
              <a:t>ω</a:t>
            </a:r>
            <a:r>
              <a:rPr kumimoji="0" lang="en-US" altLang="ja-JP" dirty="0">
                <a:latin typeface="Times New Roman" panose="02020603050405020304" pitchFamily="18" charset="0"/>
              </a:rPr>
              <a:t>)</a:t>
            </a:r>
            <a:r>
              <a:rPr kumimoji="0" lang="ja-JP" altLang="en-US">
                <a:latin typeface="Times New Roman" panose="02020603050405020304" pitchFamily="18" charset="0"/>
              </a:rPr>
              <a:t>がわかりたい</a:t>
            </a:r>
            <a:r>
              <a:rPr kumimoji="0" lang="en-US" altLang="ja-JP" dirty="0">
                <a:latin typeface="Times New Roman" panose="02020603050405020304" pitchFamily="18" charset="0"/>
              </a:rPr>
              <a:t>.</a:t>
            </a:r>
            <a:endParaRPr kumimoji="0" lang="en-US" altLang="ja-JP" dirty="0"/>
          </a:p>
        </p:txBody>
      </p:sp>
      <p:sp>
        <p:nvSpPr>
          <p:cNvPr id="86094" name="Text Box 78">
            <a:extLst>
              <a:ext uri="{FF2B5EF4-FFF2-40B4-BE49-F238E27FC236}">
                <a16:creationId xmlns:a16="http://schemas.microsoft.com/office/drawing/2014/main" id="{8E80BCC6-0A75-DA44-A4B3-6E7E3F568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380116"/>
            <a:ext cx="8312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アイデア　周波数伝達関数</a:t>
            </a:r>
            <a:r>
              <a:rPr lang="en-US" altLang="ja-JP" i="1">
                <a:latin typeface="Times New Roman" panose="02020603050405020304" pitchFamily="18" charset="0"/>
              </a:rPr>
              <a:t>G</a:t>
            </a:r>
            <a:r>
              <a:rPr lang="en-US" altLang="ja-JP">
                <a:latin typeface="Times New Roman" panose="02020603050405020304" pitchFamily="18" charset="0"/>
              </a:rPr>
              <a:t>(</a:t>
            </a:r>
            <a:r>
              <a:rPr lang="en-US" altLang="ja-JP" i="1">
                <a:latin typeface="Times New Roman" panose="02020603050405020304" pitchFamily="18" charset="0"/>
              </a:rPr>
              <a:t>j</a:t>
            </a:r>
            <a:r>
              <a:rPr lang="en-US" altLang="ja-JP">
                <a:latin typeface="Times New Roman" panose="02020603050405020304" pitchFamily="18" charset="0"/>
              </a:rPr>
              <a:t>ω)</a:t>
            </a:r>
            <a:r>
              <a:rPr lang="ja-JP" altLang="en-US"/>
              <a:t>は重み関数のフーリエ変換</a:t>
            </a:r>
          </a:p>
          <a:p>
            <a:pPr eaLnBrk="1" hangingPunct="1"/>
            <a:r>
              <a:rPr lang="ja-JP" altLang="en-US"/>
              <a:t>　　　　　伝達関数</a:t>
            </a:r>
            <a:r>
              <a:rPr lang="en-US" altLang="ja-JP" i="1">
                <a:latin typeface="Times New Roman" panose="02020603050405020304" pitchFamily="18" charset="0"/>
              </a:rPr>
              <a:t>G</a:t>
            </a:r>
            <a:r>
              <a:rPr lang="en-US" altLang="ja-JP">
                <a:latin typeface="Times New Roman" panose="02020603050405020304" pitchFamily="18" charset="0"/>
              </a:rPr>
              <a:t>(</a:t>
            </a:r>
            <a:r>
              <a:rPr lang="en-US" altLang="ja-JP" i="1">
                <a:latin typeface="Times New Roman" panose="02020603050405020304" pitchFamily="18" charset="0"/>
              </a:rPr>
              <a:t>s</a:t>
            </a:r>
            <a:r>
              <a:rPr lang="en-US" altLang="ja-JP">
                <a:latin typeface="Times New Roman" panose="02020603050405020304" pitchFamily="18" charset="0"/>
              </a:rPr>
              <a:t>)</a:t>
            </a:r>
            <a:r>
              <a:rPr lang="ja-JP" altLang="en-US"/>
              <a:t>は重み関数のラプラス変換</a:t>
            </a:r>
          </a:p>
        </p:txBody>
      </p:sp>
      <p:sp>
        <p:nvSpPr>
          <p:cNvPr id="86095" name="Text Box 79">
            <a:extLst>
              <a:ext uri="{FF2B5EF4-FFF2-40B4-BE49-F238E27FC236}">
                <a16:creationId xmlns:a16="http://schemas.microsoft.com/office/drawing/2014/main" id="{DC07FCBF-6939-A343-B59C-4772DDC87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2" y="5215119"/>
            <a:ext cx="7840662" cy="5286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 sz="2800" dirty="0"/>
              <a:t>∴</a:t>
            </a:r>
            <a:r>
              <a:rPr lang="ja-JP" altLang="en-US" sz="2800"/>
              <a:t>　</a:t>
            </a:r>
            <a:r>
              <a:rPr lang="en-US" altLang="ja-JP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  <a:r>
              <a:rPr lang="en-US" altLang="ja-JP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ja-JP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ja-JP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ja-JP" sz="2800" dirty="0">
                <a:solidFill>
                  <a:srgbClr val="C00000"/>
                </a:solidFill>
              </a:rPr>
              <a:t> </a:t>
            </a:r>
            <a:r>
              <a:rPr lang="ja-JP" altLang="en-US" sz="2800">
                <a:solidFill>
                  <a:srgbClr val="C00000"/>
                </a:solidFill>
              </a:rPr>
              <a:t>を求めて</a:t>
            </a:r>
            <a:r>
              <a:rPr lang="en-US" altLang="ja-JP" sz="2800" i="1" dirty="0">
                <a:solidFill>
                  <a:srgbClr val="C000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G</a:t>
            </a:r>
            <a:r>
              <a:rPr lang="en-US" altLang="ja-JP" sz="2800" dirty="0">
                <a:solidFill>
                  <a:srgbClr val="C000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(</a:t>
            </a:r>
            <a:r>
              <a:rPr lang="en-US" altLang="ja-JP" sz="2800" i="1" dirty="0">
                <a:solidFill>
                  <a:srgbClr val="C000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s</a:t>
            </a:r>
            <a:r>
              <a:rPr lang="en-US" altLang="ja-JP" sz="2800" dirty="0">
                <a:solidFill>
                  <a:srgbClr val="C000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)</a:t>
            </a:r>
            <a:r>
              <a:rPr lang="ja-JP" altLang="en-US" sz="2800">
                <a:solidFill>
                  <a:srgbClr val="C00000"/>
                </a:solidFill>
              </a:rPr>
              <a:t>の</a:t>
            </a:r>
            <a:r>
              <a:rPr lang="en-US" altLang="ja-JP" sz="2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  <a:r>
              <a:rPr lang="ja-JP" altLang="en-US" sz="2800">
                <a:solidFill>
                  <a:srgbClr val="C00000"/>
                </a:solidFill>
              </a:rPr>
              <a:t>に</a:t>
            </a:r>
            <a:r>
              <a:rPr lang="en-US" altLang="ja-JP" sz="28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j</a:t>
            </a:r>
            <a:r>
              <a:rPr lang="en-US" altLang="ja-JP" sz="2800" dirty="0" err="1">
                <a:solidFill>
                  <a:srgbClr val="C00000"/>
                </a:solidFill>
              </a:rPr>
              <a:t>ω</a:t>
            </a:r>
            <a:r>
              <a:rPr lang="ja-JP" altLang="en-US" sz="2800">
                <a:solidFill>
                  <a:srgbClr val="C00000"/>
                </a:solidFill>
              </a:rPr>
              <a:t>を代入すればいい</a:t>
            </a:r>
          </a:p>
        </p:txBody>
      </p:sp>
      <p:sp>
        <p:nvSpPr>
          <p:cNvPr id="86100" name="AutoShape 84">
            <a:extLst>
              <a:ext uri="{FF2B5EF4-FFF2-40B4-BE49-F238E27FC236}">
                <a16:creationId xmlns:a16="http://schemas.microsoft.com/office/drawing/2014/main" id="{8441C4B5-E6A8-A841-A3B1-4CB7ED76DF5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15866" y="4193491"/>
            <a:ext cx="609600" cy="5413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0B951BE-2F51-984D-8618-81EA7E4B6471}"/>
              </a:ext>
            </a:extLst>
          </p:cNvPr>
          <p:cNvGrpSpPr/>
          <p:nvPr/>
        </p:nvGrpSpPr>
        <p:grpSpPr>
          <a:xfrm>
            <a:off x="2204630" y="5643154"/>
            <a:ext cx="5314275" cy="708675"/>
            <a:chOff x="2204630" y="5643154"/>
            <a:chExt cx="5314275" cy="708675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E07EB7B0-83DD-544A-B87B-4F94BF128487}"/>
                </a:ext>
              </a:extLst>
            </p:cNvPr>
            <p:cNvSpPr txBox="1"/>
            <p:nvPr/>
          </p:nvSpPr>
          <p:spPr>
            <a:xfrm>
              <a:off x="2204630" y="5951719"/>
              <a:ext cx="5314275" cy="40011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/>
                <a:t>それが安定であるなら（その判定法は次回）</a:t>
              </a:r>
            </a:p>
          </p:txBody>
        </p:sp>
        <p:cxnSp>
          <p:nvCxnSpPr>
            <p:cNvPr id="4" name="直線矢印コネクタ 3">
              <a:extLst>
                <a:ext uri="{FF2B5EF4-FFF2-40B4-BE49-F238E27FC236}">
                  <a16:creationId xmlns:a16="http://schemas.microsoft.com/office/drawing/2014/main" id="{7DAB72FF-9FCE-434F-AD84-951408EF22AA}"/>
                </a:ext>
              </a:extLst>
            </p:cNvPr>
            <p:cNvCxnSpPr/>
            <p:nvPr/>
          </p:nvCxnSpPr>
          <p:spPr>
            <a:xfrm flipV="1">
              <a:off x="3655741" y="5643154"/>
              <a:ext cx="0" cy="3085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1243E4-C2AA-734C-96A0-5FD9CBFCB91A}"/>
              </a:ext>
            </a:extLst>
          </p:cNvPr>
          <p:cNvSpPr txBox="1"/>
          <p:nvPr/>
        </p:nvSpPr>
        <p:spPr>
          <a:xfrm>
            <a:off x="6138062" y="3285004"/>
            <a:ext cx="2512226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C00000"/>
                </a:solidFill>
              </a:rPr>
              <a:t>安定であるなら</a:t>
            </a:r>
            <a:endParaRPr kumimoji="1" lang="en-US" altLang="ja-JP" dirty="0">
              <a:solidFill>
                <a:srgbClr val="C00000"/>
              </a:solidFill>
            </a:endParaRPr>
          </a:p>
          <a:p>
            <a:r>
              <a:rPr lang="en-US" altLang="ja-JP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kumimoji="1" lang="ja-JP" altLang="en-US">
                <a:solidFill>
                  <a:srgbClr val="C00000"/>
                </a:solidFill>
              </a:rPr>
              <a:t>にしてもよい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A1E3D22-247E-A349-B74D-45C1656B18A4}"/>
                  </a:ext>
                </a:extLst>
              </p:cNvPr>
              <p:cNvSpPr txBox="1"/>
              <p:nvPr/>
            </p:nvSpPr>
            <p:spPr>
              <a:xfrm>
                <a:off x="505725" y="3335488"/>
                <a:ext cx="5412700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A1E3D22-247E-A349-B74D-45C1656B1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25" y="3335488"/>
                <a:ext cx="5412700" cy="799130"/>
              </a:xfrm>
              <a:prstGeom prst="rect">
                <a:avLst/>
              </a:prstGeom>
              <a:blipFill>
                <a:blip r:embed="rId2"/>
                <a:stretch>
                  <a:fillRect l="-703" t="-193750" r="-468" b="-276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2683C7E-EEB3-2348-A5CD-F91037D3F241}"/>
                  </a:ext>
                </a:extLst>
              </p:cNvPr>
              <p:cNvSpPr txBox="1"/>
              <p:nvPr/>
            </p:nvSpPr>
            <p:spPr>
              <a:xfrm>
                <a:off x="1791335" y="4198564"/>
                <a:ext cx="7344575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0+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0+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2683C7E-EEB3-2348-A5CD-F91037D3F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335" y="4198564"/>
                <a:ext cx="7344575" cy="799130"/>
              </a:xfrm>
              <a:prstGeom prst="rect">
                <a:avLst/>
              </a:prstGeom>
              <a:blipFill>
                <a:blip r:embed="rId3"/>
                <a:stretch>
                  <a:fillRect l="-345" t="-193750" r="-864" b="-27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94" grpId="0"/>
      <p:bldP spid="86095" grpId="0" animBg="1"/>
      <p:bldP spid="86100" grpId="0" animBg="1"/>
      <p:bldP spid="6" grpId="1" animBg="1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>
            <a:extLst>
              <a:ext uri="{FF2B5EF4-FFF2-40B4-BE49-F238E27FC236}">
                <a16:creationId xmlns:a16="http://schemas.microsoft.com/office/drawing/2014/main" id="{0428D6B6-4F3A-6F4A-AF64-9E7BAB743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2263"/>
            <a:ext cx="401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/>
              <a:t>[</a:t>
            </a:r>
            <a:r>
              <a:rPr lang="ja-JP" altLang="en-US"/>
              <a:t>例</a:t>
            </a:r>
            <a:r>
              <a:rPr lang="en-US" altLang="ja-JP"/>
              <a:t>]</a:t>
            </a:r>
            <a:r>
              <a:rPr lang="ja-JP" altLang="en-US"/>
              <a:t>質量</a:t>
            </a:r>
            <a:r>
              <a:rPr lang="en-US" altLang="ja-JP"/>
              <a:t>-</a:t>
            </a:r>
            <a:r>
              <a:rPr lang="ja-JP" altLang="en-US"/>
              <a:t>バネ</a:t>
            </a:r>
            <a:r>
              <a:rPr lang="en-US" altLang="ja-JP"/>
              <a:t>-</a:t>
            </a:r>
            <a:r>
              <a:rPr lang="ja-JP" altLang="en-US"/>
              <a:t>ダンパ系</a:t>
            </a:r>
            <a:r>
              <a:rPr lang="en-US" altLang="ja-JP"/>
              <a:t>(p15)</a:t>
            </a:r>
          </a:p>
        </p:txBody>
      </p:sp>
      <p:grpSp>
        <p:nvGrpSpPr>
          <p:cNvPr id="27650" name="Group 5">
            <a:extLst>
              <a:ext uri="{FF2B5EF4-FFF2-40B4-BE49-F238E27FC236}">
                <a16:creationId xmlns:a16="http://schemas.microsoft.com/office/drawing/2014/main" id="{5728C45B-FB1C-CA4B-9008-B02F0E172F4C}"/>
              </a:ext>
            </a:extLst>
          </p:cNvPr>
          <p:cNvGrpSpPr>
            <a:grpSpLocks/>
          </p:cNvGrpSpPr>
          <p:nvPr/>
        </p:nvGrpSpPr>
        <p:grpSpPr bwMode="auto">
          <a:xfrm>
            <a:off x="525463" y="2992438"/>
            <a:ext cx="3473450" cy="3529012"/>
            <a:chOff x="227" y="723"/>
            <a:chExt cx="2188" cy="2223"/>
          </a:xfrm>
        </p:grpSpPr>
        <p:grpSp>
          <p:nvGrpSpPr>
            <p:cNvPr id="27659" name="Group 6">
              <a:extLst>
                <a:ext uri="{FF2B5EF4-FFF2-40B4-BE49-F238E27FC236}">
                  <a16:creationId xmlns:a16="http://schemas.microsoft.com/office/drawing/2014/main" id="{C971BFB0-7F3A-394A-83E8-A993E82878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" y="1788"/>
              <a:ext cx="1485" cy="780"/>
              <a:chOff x="899" y="2260"/>
              <a:chExt cx="1485" cy="780"/>
            </a:xfrm>
          </p:grpSpPr>
          <p:sp>
            <p:nvSpPr>
              <p:cNvPr id="27668" name="Rectangle 7">
                <a:extLst>
                  <a:ext uri="{FF2B5EF4-FFF2-40B4-BE49-F238E27FC236}">
                    <a16:creationId xmlns:a16="http://schemas.microsoft.com/office/drawing/2014/main" id="{239F11C2-9FAF-CF4A-BAE6-8B5121BD5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" y="2260"/>
                <a:ext cx="27" cy="74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7669" name="Rectangle 8">
                <a:extLst>
                  <a:ext uri="{FF2B5EF4-FFF2-40B4-BE49-F238E27FC236}">
                    <a16:creationId xmlns:a16="http://schemas.microsoft.com/office/drawing/2014/main" id="{5882F74B-4A40-B242-969C-BB3319589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3013"/>
                <a:ext cx="1476" cy="27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7670" name="Oval 9">
                <a:extLst>
                  <a:ext uri="{FF2B5EF4-FFF2-40B4-BE49-F238E27FC236}">
                    <a16:creationId xmlns:a16="http://schemas.microsoft.com/office/drawing/2014/main" id="{42FC2426-B6FC-594E-9056-E02A5545A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2758"/>
                <a:ext cx="157" cy="157"/>
              </a:xfrm>
              <a:prstGeom prst="ellipse">
                <a:avLst/>
              </a:prstGeom>
              <a:solidFill>
                <a:srgbClr val="333333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33333"/>
                </a:extrusionClr>
                <a:contourClr>
                  <a:srgbClr val="333333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7671" name="Oval 10">
                <a:extLst>
                  <a:ext uri="{FF2B5EF4-FFF2-40B4-BE49-F238E27FC236}">
                    <a16:creationId xmlns:a16="http://schemas.microsoft.com/office/drawing/2014/main" id="{36F2E535-2E0E-4440-BA6A-9BDAAF3B2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" y="2765"/>
                <a:ext cx="157" cy="157"/>
              </a:xfrm>
              <a:prstGeom prst="ellipse">
                <a:avLst/>
              </a:prstGeom>
              <a:solidFill>
                <a:srgbClr val="333333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33333"/>
                </a:extrusionClr>
                <a:contourClr>
                  <a:srgbClr val="333333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7672" name="Oval 11">
                <a:extLst>
                  <a:ext uri="{FF2B5EF4-FFF2-40B4-BE49-F238E27FC236}">
                    <a16:creationId xmlns:a16="http://schemas.microsoft.com/office/drawing/2014/main" id="{877D46FD-8CFE-2D48-90B7-853ED1DAA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6" y="2810"/>
                <a:ext cx="56" cy="56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7673" name="Oval 12">
                <a:extLst>
                  <a:ext uri="{FF2B5EF4-FFF2-40B4-BE49-F238E27FC236}">
                    <a16:creationId xmlns:a16="http://schemas.microsoft.com/office/drawing/2014/main" id="{91EDA1E8-ED12-C042-B4C9-F07C48378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2818"/>
                <a:ext cx="56" cy="56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7674" name="Line 13">
                <a:extLst>
                  <a:ext uri="{FF2B5EF4-FFF2-40B4-BE49-F238E27FC236}">
                    <a16:creationId xmlns:a16="http://schemas.microsoft.com/office/drawing/2014/main" id="{5F0B255F-8096-3440-8DC7-21BC5E722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" y="2549"/>
                <a:ext cx="64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7675" name="Group 14">
                <a:extLst>
                  <a:ext uri="{FF2B5EF4-FFF2-40B4-BE49-F238E27FC236}">
                    <a16:creationId xmlns:a16="http://schemas.microsoft.com/office/drawing/2014/main" id="{5C7AEB9A-B5D8-DE44-ACEB-E584707726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6" y="2453"/>
                <a:ext cx="304" cy="191"/>
                <a:chOff x="1615" y="3256"/>
                <a:chExt cx="444" cy="331"/>
              </a:xfrm>
            </p:grpSpPr>
            <p:sp>
              <p:nvSpPr>
                <p:cNvPr id="27678" name="Oval 15">
                  <a:extLst>
                    <a:ext uri="{FF2B5EF4-FFF2-40B4-BE49-F238E27FC236}">
                      <a16:creationId xmlns:a16="http://schemas.microsoft.com/office/drawing/2014/main" id="{5D085741-B450-9B4A-9993-FFCBC4935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5" y="3308"/>
                  <a:ext cx="148" cy="21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round/>
                  <a:headEnd/>
                  <a:tailEnd/>
                </a:ln>
                <a:scene3d>
                  <a:camera prst="legacyObliqueTopRight">
                    <a:rot lat="300000" lon="5400000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chemeClr val="hlink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27679" name="Oval 16">
                  <a:extLst>
                    <a:ext uri="{FF2B5EF4-FFF2-40B4-BE49-F238E27FC236}">
                      <a16:creationId xmlns:a16="http://schemas.microsoft.com/office/drawing/2014/main" id="{E5345120-892E-A64F-AFCA-DD768D936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3" y="3256"/>
                  <a:ext cx="226" cy="331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round/>
                  <a:headEnd/>
                  <a:tailEnd/>
                </a:ln>
                <a:scene3d>
                  <a:camera prst="legacyObliqueTopRight">
                    <a:rot lat="300000" lon="5400000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2"/>
                  </a:extrusionClr>
                  <a:contourClr>
                    <a:schemeClr val="accent2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HG丸ｺﾞｼｯｸM-PRO" panose="020F0600000000000000" pitchFamily="34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</p:grpSp>
          <p:sp>
            <p:nvSpPr>
              <p:cNvPr id="27676" name="Line 17">
                <a:extLst>
                  <a:ext uri="{FF2B5EF4-FFF2-40B4-BE49-F238E27FC236}">
                    <a16:creationId xmlns:a16="http://schemas.microsoft.com/office/drawing/2014/main" id="{269C71B8-F5FC-CB44-BD1D-237D4BD77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6" y="2557"/>
                <a:ext cx="15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677" name="Rectangle 18">
                <a:extLst>
                  <a:ext uri="{FF2B5EF4-FFF2-40B4-BE49-F238E27FC236}">
                    <a16:creationId xmlns:a16="http://schemas.microsoft.com/office/drawing/2014/main" id="{F1FC0D80-C57D-3E4E-850F-1F27088DF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" y="2295"/>
                <a:ext cx="568" cy="462"/>
              </a:xfrm>
              <a:prstGeom prst="rect">
                <a:avLst/>
              </a:prstGeom>
              <a:solidFill>
                <a:srgbClr val="FF66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00"/>
                </a:extrusionClr>
                <a:contourClr>
                  <a:srgbClr val="FF6600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sp>
          <p:nvSpPr>
            <p:cNvPr id="27660" name="Line 19">
              <a:extLst>
                <a:ext uri="{FF2B5EF4-FFF2-40B4-BE49-F238E27FC236}">
                  <a16:creationId xmlns:a16="http://schemas.microsoft.com/office/drawing/2014/main" id="{1E274EF1-67D2-1B42-8FA9-275E76A41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2" y="202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61" name="Freeform 20">
              <a:extLst>
                <a:ext uri="{FF2B5EF4-FFF2-40B4-BE49-F238E27FC236}">
                  <a16:creationId xmlns:a16="http://schemas.microsoft.com/office/drawing/2014/main" id="{30E26FD7-43BF-E94E-A87B-8D5900092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" y="1527"/>
              <a:ext cx="436" cy="236"/>
            </a:xfrm>
            <a:custGeom>
              <a:avLst/>
              <a:gdLst>
                <a:gd name="T0" fmla="*/ 0 w 436"/>
                <a:gd name="T1" fmla="*/ 236 h 236"/>
                <a:gd name="T2" fmla="*/ 0 w 436"/>
                <a:gd name="T3" fmla="*/ 0 h 236"/>
                <a:gd name="T4" fmla="*/ 436 w 436"/>
                <a:gd name="T5" fmla="*/ 0 h 236"/>
                <a:gd name="T6" fmla="*/ 0 60000 65536"/>
                <a:gd name="T7" fmla="*/ 0 60000 65536"/>
                <a:gd name="T8" fmla="*/ 0 60000 65536"/>
                <a:gd name="T9" fmla="*/ 0 w 436"/>
                <a:gd name="T10" fmla="*/ 0 h 236"/>
                <a:gd name="T11" fmla="*/ 436 w 436"/>
                <a:gd name="T12" fmla="*/ 236 h 2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6" h="236">
                  <a:moveTo>
                    <a:pt x="0" y="236"/>
                  </a:moveTo>
                  <a:lnTo>
                    <a:pt x="0" y="0"/>
                  </a:lnTo>
                  <a:lnTo>
                    <a:pt x="4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62" name="Text Box 21">
              <a:extLst>
                <a:ext uri="{FF2B5EF4-FFF2-40B4-BE49-F238E27FC236}">
                  <a16:creationId xmlns:a16="http://schemas.microsoft.com/office/drawing/2014/main" id="{BE4AE00D-FF0C-7643-ACF5-FE0799212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" y="2696"/>
              <a:ext cx="6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2000"/>
                <a:t>質量 </a:t>
              </a:r>
              <a:r>
                <a:rPr lang="en-US" altLang="ja-JP" sz="2000" i="1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7663" name="Line 22">
              <a:extLst>
                <a:ext uri="{FF2B5EF4-FFF2-40B4-BE49-F238E27FC236}">
                  <a16:creationId xmlns:a16="http://schemas.microsoft.com/office/drawing/2014/main" id="{139D8DA8-33D7-CE41-A221-19A0EB919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1" y="2112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64" name="Text Box 23">
              <a:extLst>
                <a:ext uri="{FF2B5EF4-FFF2-40B4-BE49-F238E27FC236}">
                  <a16:creationId xmlns:a16="http://schemas.microsoft.com/office/drawing/2014/main" id="{63E632AA-1E34-5B4B-8DC5-F22D618D8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" y="723"/>
              <a:ext cx="9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2000"/>
                <a:t>バネ </a:t>
              </a:r>
              <a:r>
                <a:rPr lang="en-US" altLang="ja-JP" sz="2000" i="1">
                  <a:latin typeface="Times New Roman" panose="02020603050405020304" pitchFamily="18" charset="0"/>
                </a:rPr>
                <a:t>K</a:t>
              </a:r>
            </a:p>
            <a:p>
              <a:pPr eaLnBrk="1" hangingPunct="1"/>
              <a:r>
                <a:rPr lang="ja-JP" altLang="en-US" sz="2000"/>
                <a:t>ダンパー </a:t>
              </a:r>
              <a:r>
                <a:rPr lang="en-US" altLang="ja-JP" sz="2000" i="1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7665" name="Line 24">
              <a:extLst>
                <a:ext uri="{FF2B5EF4-FFF2-40B4-BE49-F238E27FC236}">
                  <a16:creationId xmlns:a16="http://schemas.microsoft.com/office/drawing/2014/main" id="{4469BC38-AF73-1E46-8DF9-220CFA0897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3" y="1178"/>
              <a:ext cx="253" cy="8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66" name="Text Box 25">
              <a:extLst>
                <a:ext uri="{FF2B5EF4-FFF2-40B4-BE49-F238E27FC236}">
                  <a16:creationId xmlns:a16="http://schemas.microsoft.com/office/drawing/2014/main" id="{59F73BF2-9A6D-4F4A-9F54-33A1CC2F9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1217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2000"/>
                <a:t>変位</a:t>
              </a:r>
              <a:r>
                <a:rPr lang="ja-JP" altLang="en-US"/>
                <a:t> </a:t>
              </a:r>
              <a:r>
                <a:rPr lang="en-US" altLang="ja-JP" i="1">
                  <a:latin typeface="Times New Roman" panose="02020603050405020304" pitchFamily="18" charset="0"/>
                </a:rPr>
                <a:t>y</a:t>
              </a:r>
              <a:r>
                <a:rPr lang="en-US" altLang="ja-JP">
                  <a:latin typeface="Times New Roman" panose="02020603050405020304" pitchFamily="18" charset="0"/>
                </a:rPr>
                <a:t>(</a:t>
              </a:r>
              <a:r>
                <a:rPr lang="en-US" altLang="ja-JP" i="1">
                  <a:latin typeface="Times New Roman" panose="02020603050405020304" pitchFamily="18" charset="0"/>
                </a:rPr>
                <a:t>t</a:t>
              </a:r>
              <a:r>
                <a:rPr lang="en-US" altLang="ja-JP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7667" name="Text Box 26">
              <a:extLst>
                <a:ext uri="{FF2B5EF4-FFF2-40B4-BE49-F238E27FC236}">
                  <a16:creationId xmlns:a16="http://schemas.microsoft.com/office/drawing/2014/main" id="{8FA28DDA-B19E-6B43-8A6D-50C9EB338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" y="1705"/>
              <a:ext cx="6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kumimoji="0" lang="ja-JP" altLang="en-US" sz="2000"/>
                <a:t>力</a:t>
              </a:r>
              <a:r>
                <a:rPr kumimoji="0" lang="ja-JP" altLang="en-US"/>
                <a:t> </a:t>
              </a:r>
              <a:r>
                <a:rPr lang="en-US" altLang="ja-JP" i="1">
                  <a:latin typeface="Times New Roman" panose="02020603050405020304" pitchFamily="18" charset="0"/>
                </a:rPr>
                <a:t>u</a:t>
              </a:r>
              <a:r>
                <a:rPr lang="en-US" altLang="ja-JP">
                  <a:latin typeface="Times New Roman" panose="02020603050405020304" pitchFamily="18" charset="0"/>
                </a:rPr>
                <a:t>(</a:t>
              </a:r>
              <a:r>
                <a:rPr lang="en-US" altLang="ja-JP" i="1">
                  <a:latin typeface="Times New Roman" panose="02020603050405020304" pitchFamily="18" charset="0"/>
                </a:rPr>
                <a:t>t</a:t>
              </a:r>
              <a:r>
                <a:rPr lang="en-US" altLang="ja-JP"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075B5251-F662-424C-8AB8-BE27933F809B}"/>
              </a:ext>
            </a:extLst>
          </p:cNvPr>
          <p:cNvGrpSpPr>
            <a:grpSpLocks/>
          </p:cNvGrpSpPr>
          <p:nvPr/>
        </p:nvGrpSpPr>
        <p:grpSpPr bwMode="auto">
          <a:xfrm>
            <a:off x="944563" y="2206625"/>
            <a:ext cx="5367337" cy="457200"/>
            <a:chOff x="430" y="579"/>
            <a:chExt cx="3381" cy="288"/>
          </a:xfrm>
        </p:grpSpPr>
        <p:sp>
          <p:nvSpPr>
            <p:cNvPr id="27657" name="Text Box 28">
              <a:extLst>
                <a:ext uri="{FF2B5EF4-FFF2-40B4-BE49-F238E27FC236}">
                  <a16:creationId xmlns:a16="http://schemas.microsoft.com/office/drawing/2014/main" id="{8AB6C5BC-796F-174F-B53D-D3A8FDAAB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579"/>
              <a:ext cx="11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運動方程式</a:t>
              </a:r>
              <a:r>
                <a:rPr lang="en-US" altLang="ja-JP"/>
                <a:t>:</a:t>
              </a:r>
            </a:p>
          </p:txBody>
        </p:sp>
        <p:graphicFrame>
          <p:nvGraphicFramePr>
            <p:cNvPr id="27658" name="Object 29">
              <a:extLst>
                <a:ext uri="{FF2B5EF4-FFF2-40B4-BE49-F238E27FC236}">
                  <a16:creationId xmlns:a16="http://schemas.microsoft.com/office/drawing/2014/main" id="{F627DAB0-EC86-A24B-9304-8D34519513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19" y="631"/>
            <a:ext cx="2192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3479800" imgH="342900" progId="Equation.3">
                    <p:embed/>
                  </p:oleObj>
                </mc:Choice>
                <mc:Fallback>
                  <p:oleObj name="数式" r:id="rId2" imgW="3479800" imgH="34290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" y="631"/>
                          <a:ext cx="2192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8103" name="Object 39">
            <a:extLst>
              <a:ext uri="{FF2B5EF4-FFF2-40B4-BE49-F238E27FC236}">
                <a16:creationId xmlns:a16="http://schemas.microsoft.com/office/drawing/2014/main" id="{9D7AF414-EE92-8F4A-BA87-0B5F13FF22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0438" y="2703513"/>
          <a:ext cx="3086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094600" imgH="16967200" progId="Equation.DSMT4">
                  <p:embed/>
                </p:oleObj>
              </mc:Choice>
              <mc:Fallback>
                <p:oleObj name="Equation" r:id="rId4" imgW="71094600" imgH="169672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8" y="2703513"/>
                        <a:ext cx="30861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44">
            <a:extLst>
              <a:ext uri="{FF2B5EF4-FFF2-40B4-BE49-F238E27FC236}">
                <a16:creationId xmlns:a16="http://schemas.microsoft.com/office/drawing/2014/main" id="{85BDB16A-FA42-7F4C-9647-59BD7B455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969963"/>
            <a:ext cx="7054850" cy="830262"/>
          </a:xfrm>
          <a:prstGeom prst="rect">
            <a:avLst/>
          </a:prstGeom>
          <a:solidFill>
            <a:srgbClr val="EAF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/>
              <a:t>☆</a:t>
            </a:r>
            <a:r>
              <a:rPr lang="ja-JP" altLang="en-US"/>
              <a:t>直感的にこのシステムは安定</a:t>
            </a:r>
            <a:endParaRPr lang="en-US" altLang="ja-JP"/>
          </a:p>
          <a:p>
            <a:pPr eaLnBrk="1" hangingPunct="1"/>
            <a:r>
              <a:rPr lang="ja-JP" altLang="en-US"/>
              <a:t>　　　　　　　⇒周波数伝達関数</a:t>
            </a:r>
            <a:r>
              <a:rPr lang="en-US" altLang="ja-JP" i="1">
                <a:latin typeface="Times New Roman" panose="02020603050405020304" pitchFamily="18" charset="0"/>
              </a:rPr>
              <a:t>G</a:t>
            </a:r>
            <a:r>
              <a:rPr lang="en-US" altLang="ja-JP">
                <a:latin typeface="Times New Roman" panose="02020603050405020304" pitchFamily="18" charset="0"/>
              </a:rPr>
              <a:t>(</a:t>
            </a:r>
            <a:r>
              <a:rPr lang="en-US" altLang="ja-JP" i="1">
                <a:latin typeface="Times New Roman" panose="02020603050405020304" pitchFamily="18" charset="0"/>
              </a:rPr>
              <a:t>j</a:t>
            </a:r>
            <a:r>
              <a:rPr lang="en-US" altLang="ja-JP">
                <a:latin typeface="Times New Roman" panose="02020603050405020304" pitchFamily="18" charset="0"/>
              </a:rPr>
              <a:t>ω)</a:t>
            </a:r>
            <a:r>
              <a:rPr lang="ja-JP" altLang="en-US"/>
              <a:t>がほしい！</a:t>
            </a:r>
          </a:p>
        </p:txBody>
      </p:sp>
      <p:sp>
        <p:nvSpPr>
          <p:cNvPr id="88109" name="AutoShape 45">
            <a:extLst>
              <a:ext uri="{FF2B5EF4-FFF2-40B4-BE49-F238E27FC236}">
                <a16:creationId xmlns:a16="http://schemas.microsoft.com/office/drawing/2014/main" id="{37ADEC59-62DE-7A4C-ACCE-624EAAD93D0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81775" y="3754438"/>
            <a:ext cx="568325" cy="276225"/>
          </a:xfrm>
          <a:prstGeom prst="notchedRightArrow">
            <a:avLst>
              <a:gd name="adj1" fmla="val 50000"/>
              <a:gd name="adj2" fmla="val 5143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88110" name="Object 46">
            <a:extLst>
              <a:ext uri="{FF2B5EF4-FFF2-40B4-BE49-F238E27FC236}">
                <a16:creationId xmlns:a16="http://schemas.microsoft.com/office/drawing/2014/main" id="{6F7790EB-63E0-D34C-8E45-931CA698CA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5488" y="4197350"/>
          <a:ext cx="4051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332300" imgH="20193000" progId="Equation.DSMT4">
                  <p:embed/>
                </p:oleObj>
              </mc:Choice>
              <mc:Fallback>
                <p:oleObj name="Equation" r:id="rId6" imgW="93332300" imgH="201930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4197350"/>
                        <a:ext cx="4051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1" name="Object 47">
            <a:extLst>
              <a:ext uri="{FF2B5EF4-FFF2-40B4-BE49-F238E27FC236}">
                <a16:creationId xmlns:a16="http://schemas.microsoft.com/office/drawing/2014/main" id="{88D4406D-D898-4E4B-AF81-85983A29B2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0738" y="5127625"/>
          <a:ext cx="228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666900" imgH="18135600" progId="Equation.DSMT4">
                  <p:embed/>
                </p:oleObj>
              </mc:Choice>
              <mc:Fallback>
                <p:oleObj name="Equation" r:id="rId8" imgW="52666900" imgH="181356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738" y="5127625"/>
                        <a:ext cx="2286000" cy="7874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>
            <a:extLst>
              <a:ext uri="{FF2B5EF4-FFF2-40B4-BE49-F238E27FC236}">
                <a16:creationId xmlns:a16="http://schemas.microsoft.com/office/drawing/2014/main" id="{775228B2-B30F-724F-9501-A3D09A5F2492}"/>
              </a:ext>
            </a:extLst>
          </p:cNvPr>
          <p:cNvGrpSpPr>
            <a:grpSpLocks/>
          </p:cNvGrpSpPr>
          <p:nvPr/>
        </p:nvGrpSpPr>
        <p:grpSpPr bwMode="auto">
          <a:xfrm>
            <a:off x="498475" y="608013"/>
            <a:ext cx="7758113" cy="5927725"/>
            <a:chOff x="314" y="383"/>
            <a:chExt cx="4887" cy="3734"/>
          </a:xfrm>
        </p:grpSpPr>
        <p:grpSp>
          <p:nvGrpSpPr>
            <p:cNvPr id="28677" name="Group 3">
              <a:extLst>
                <a:ext uri="{FF2B5EF4-FFF2-40B4-BE49-F238E27FC236}">
                  <a16:creationId xmlns:a16="http://schemas.microsoft.com/office/drawing/2014/main" id="{7022692A-D6E1-2347-953E-11BBE29B9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" y="383"/>
              <a:ext cx="4695" cy="3734"/>
              <a:chOff x="506" y="383"/>
              <a:chExt cx="4695" cy="3734"/>
            </a:xfrm>
          </p:grpSpPr>
          <p:sp>
            <p:nvSpPr>
              <p:cNvPr id="28679" name="Text Box 4">
                <a:extLst>
                  <a:ext uri="{FF2B5EF4-FFF2-40B4-BE49-F238E27FC236}">
                    <a16:creationId xmlns:a16="http://schemas.microsoft.com/office/drawing/2014/main" id="{B7E66389-61DC-BD4E-BE0E-7408DEE4A6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0" y="3790"/>
                <a:ext cx="370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 sz="2800">
                    <a:solidFill>
                      <a:srgbClr val="C00000"/>
                    </a:solidFill>
                  </a:rPr>
                  <a:t>制御系（則）設計のための「地図」</a:t>
                </a:r>
              </a:p>
            </p:txBody>
          </p:sp>
          <p:sp>
            <p:nvSpPr>
              <p:cNvPr id="28680" name="Rectangle 5">
                <a:extLst>
                  <a:ext uri="{FF2B5EF4-FFF2-40B4-BE49-F238E27FC236}">
                    <a16:creationId xmlns:a16="http://schemas.microsoft.com/office/drawing/2014/main" id="{D5D5FD64-200A-AC4B-B4E6-873321C14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" y="855"/>
                <a:ext cx="1423" cy="6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8681" name="Text Box 6">
                <a:extLst>
                  <a:ext uri="{FF2B5EF4-FFF2-40B4-BE49-F238E27FC236}">
                    <a16:creationId xmlns:a16="http://schemas.microsoft.com/office/drawing/2014/main" id="{F7EC1F84-C576-0540-B32D-120610DE69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" y="1074"/>
                <a:ext cx="8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/>
                  <a:t>制御対象</a:t>
                </a:r>
              </a:p>
            </p:txBody>
          </p:sp>
          <p:sp>
            <p:nvSpPr>
              <p:cNvPr id="28682" name="Rectangle 7">
                <a:extLst>
                  <a:ext uri="{FF2B5EF4-FFF2-40B4-BE49-F238E27FC236}">
                    <a16:creationId xmlns:a16="http://schemas.microsoft.com/office/drawing/2014/main" id="{21F99B03-D602-5D46-8BD1-0F8FC6616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" y="2362"/>
                <a:ext cx="1423" cy="6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/>
                  <a:t>制御器</a:t>
                </a:r>
              </a:p>
            </p:txBody>
          </p:sp>
          <p:sp>
            <p:nvSpPr>
              <p:cNvPr id="28683" name="AutoShape 8">
                <a:extLst>
                  <a:ext uri="{FF2B5EF4-FFF2-40B4-BE49-F238E27FC236}">
                    <a16:creationId xmlns:a16="http://schemas.microsoft.com/office/drawing/2014/main" id="{01986C2B-389D-284D-BDA0-D7B2E059C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766" y="1755"/>
                <a:ext cx="899" cy="357"/>
              </a:xfrm>
              <a:prstGeom prst="homePlate">
                <a:avLst>
                  <a:gd name="adj" fmla="val 62955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8684" name="Text Box 9">
                <a:extLst>
                  <a:ext uri="{FF2B5EF4-FFF2-40B4-BE49-F238E27FC236}">
                    <a16:creationId xmlns:a16="http://schemas.microsoft.com/office/drawing/2014/main" id="{45A69E33-34D5-5E49-9ABA-B5F3ACE585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8" y="1736"/>
                <a:ext cx="30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/>
                  <a:t>実</a:t>
                </a:r>
              </a:p>
              <a:p>
                <a:pPr eaLnBrk="1" hangingPunct="1"/>
                <a:r>
                  <a:rPr lang="ja-JP" altLang="en-US"/>
                  <a:t>装</a:t>
                </a:r>
              </a:p>
            </p:txBody>
          </p:sp>
          <p:sp>
            <p:nvSpPr>
              <p:cNvPr id="28685" name="Text Box 10">
                <a:extLst>
                  <a:ext uri="{FF2B5EF4-FFF2-40B4-BE49-F238E27FC236}">
                    <a16:creationId xmlns:a16="http://schemas.microsoft.com/office/drawing/2014/main" id="{BDF3AEF8-EC0F-D349-AB06-C8B8CD2509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" y="3325"/>
                <a:ext cx="10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/>
                  <a:t>現実の世界</a:t>
                </a:r>
              </a:p>
            </p:txBody>
          </p:sp>
          <p:sp>
            <p:nvSpPr>
              <p:cNvPr id="28686" name="Rectangle 11">
                <a:extLst>
                  <a:ext uri="{FF2B5EF4-FFF2-40B4-BE49-F238E27FC236}">
                    <a16:creationId xmlns:a16="http://schemas.microsoft.com/office/drawing/2014/main" id="{4D400B5C-EF40-E945-94F8-69B4C26BA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3" y="383"/>
                <a:ext cx="2818" cy="3352"/>
              </a:xfrm>
              <a:prstGeom prst="rect">
                <a:avLst/>
              </a:prstGeom>
              <a:solidFill>
                <a:srgbClr val="D6ECE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8687" name="Text Box 12">
                <a:extLst>
                  <a:ext uri="{FF2B5EF4-FFF2-40B4-BE49-F238E27FC236}">
                    <a16:creationId xmlns:a16="http://schemas.microsoft.com/office/drawing/2014/main" id="{19635F8E-A08F-EA41-B255-53BFF10F4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9" y="3395"/>
                <a:ext cx="12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/>
                  <a:t>紙の上の世界</a:t>
                </a:r>
              </a:p>
            </p:txBody>
          </p:sp>
          <p:sp>
            <p:nvSpPr>
              <p:cNvPr id="28688" name="Rectangle 13">
                <a:extLst>
                  <a:ext uri="{FF2B5EF4-FFF2-40B4-BE49-F238E27FC236}">
                    <a16:creationId xmlns:a16="http://schemas.microsoft.com/office/drawing/2014/main" id="{EBC47999-3EC3-5F44-93B6-69B45EDDE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838"/>
                <a:ext cx="1414" cy="76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/>
                  <a:t>モデル</a:t>
                </a:r>
              </a:p>
            </p:txBody>
          </p:sp>
          <p:sp>
            <p:nvSpPr>
              <p:cNvPr id="28689" name="AutoShape 14">
                <a:extLst>
                  <a:ext uri="{FF2B5EF4-FFF2-40B4-BE49-F238E27FC236}">
                    <a16:creationId xmlns:a16="http://schemas.microsoft.com/office/drawing/2014/main" id="{A5453824-E7DE-DA4C-B832-D43A72926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1021"/>
                <a:ext cx="986" cy="445"/>
              </a:xfrm>
              <a:prstGeom prst="homePlate">
                <a:avLst>
                  <a:gd name="adj" fmla="val 55393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 sz="2000"/>
                  <a:t>モデリング</a:t>
                </a:r>
              </a:p>
            </p:txBody>
          </p:sp>
          <p:sp>
            <p:nvSpPr>
              <p:cNvPr id="28690" name="Rectangle 15">
                <a:extLst>
                  <a:ext uri="{FF2B5EF4-FFF2-40B4-BE49-F238E27FC236}">
                    <a16:creationId xmlns:a16="http://schemas.microsoft.com/office/drawing/2014/main" id="{C96A4909-5B80-4C40-BCB2-482772703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9" y="2292"/>
                <a:ext cx="1414" cy="76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/>
                  <a:t>制御則</a:t>
                </a:r>
              </a:p>
            </p:txBody>
          </p:sp>
          <p:sp>
            <p:nvSpPr>
              <p:cNvPr id="28691" name="AutoShape 16">
                <a:extLst>
                  <a:ext uri="{FF2B5EF4-FFF2-40B4-BE49-F238E27FC236}">
                    <a16:creationId xmlns:a16="http://schemas.microsoft.com/office/drawing/2014/main" id="{F6137E94-983B-234D-9E7C-90BB472B9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3380" y="1778"/>
                <a:ext cx="899" cy="357"/>
              </a:xfrm>
              <a:prstGeom prst="homePlate">
                <a:avLst>
                  <a:gd name="adj" fmla="val 62955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algn="ctr" eaLnBrk="1" hangingPunct="1"/>
                <a:endParaRPr lang="ja-JP" altLang="en-US"/>
              </a:p>
            </p:txBody>
          </p:sp>
          <p:sp>
            <p:nvSpPr>
              <p:cNvPr id="28692" name="Text Box 17">
                <a:extLst>
                  <a:ext uri="{FF2B5EF4-FFF2-40B4-BE49-F238E27FC236}">
                    <a16:creationId xmlns:a16="http://schemas.microsoft.com/office/drawing/2014/main" id="{FC9031DE-07C9-9547-BEDE-DE4F08DEE4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0" y="1615"/>
                <a:ext cx="30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/>
                  <a:t>設</a:t>
                </a:r>
              </a:p>
              <a:p>
                <a:pPr eaLnBrk="1" hangingPunct="1"/>
                <a:r>
                  <a:rPr lang="ja-JP" altLang="en-US"/>
                  <a:t>計</a:t>
                </a:r>
              </a:p>
            </p:txBody>
          </p:sp>
          <p:sp>
            <p:nvSpPr>
              <p:cNvPr id="28693" name="AutoShape 18">
                <a:extLst>
                  <a:ext uri="{FF2B5EF4-FFF2-40B4-BE49-F238E27FC236}">
                    <a16:creationId xmlns:a16="http://schemas.microsoft.com/office/drawing/2014/main" id="{5FDA7F02-895B-AC49-A5E9-218E33179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075" y="2475"/>
                <a:ext cx="986" cy="445"/>
              </a:xfrm>
              <a:prstGeom prst="homePlate">
                <a:avLst>
                  <a:gd name="adj" fmla="val 55393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algn="ctr" eaLnBrk="1" hangingPunct="1"/>
                <a:r>
                  <a:rPr lang="ja-JP" altLang="en-US" sz="2000"/>
                  <a:t>実現</a:t>
                </a:r>
              </a:p>
            </p:txBody>
          </p:sp>
        </p:grpSp>
        <p:sp>
          <p:nvSpPr>
            <p:cNvPr id="28678" name="Rectangle 19">
              <a:extLst>
                <a:ext uri="{FF2B5EF4-FFF2-40B4-BE49-F238E27FC236}">
                  <a16:creationId xmlns:a16="http://schemas.microsoft.com/office/drawing/2014/main" id="{44F1B3F5-C299-2B4C-9380-CBFBE3A43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" y="637"/>
              <a:ext cx="4521" cy="120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A85DBBAF-2E8C-E94F-BA58-9CC1FE6CCDCB}"/>
              </a:ext>
            </a:extLst>
          </p:cNvPr>
          <p:cNvGrpSpPr>
            <a:grpSpLocks/>
          </p:cNvGrpSpPr>
          <p:nvPr/>
        </p:nvGrpSpPr>
        <p:grpSpPr bwMode="auto">
          <a:xfrm>
            <a:off x="3683000" y="3146425"/>
            <a:ext cx="3121025" cy="1620838"/>
            <a:chOff x="2320" y="1982"/>
            <a:chExt cx="1966" cy="1021"/>
          </a:xfrm>
        </p:grpSpPr>
        <p:sp>
          <p:nvSpPr>
            <p:cNvPr id="28675" name="AutoShape 20">
              <a:extLst>
                <a:ext uri="{FF2B5EF4-FFF2-40B4-BE49-F238E27FC236}">
                  <a16:creationId xmlns:a16="http://schemas.microsoft.com/office/drawing/2014/main" id="{80816C0D-238C-EA4C-8518-A95194D8E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1982"/>
              <a:ext cx="1966" cy="1021"/>
            </a:xfrm>
            <a:prstGeom prst="accentBorderCallout3">
              <a:avLst>
                <a:gd name="adj1" fmla="val 7370"/>
                <a:gd name="adj2" fmla="val 102440"/>
                <a:gd name="adj3" fmla="val 7370"/>
                <a:gd name="adj4" fmla="val 107528"/>
                <a:gd name="adj5" fmla="val -51380"/>
                <a:gd name="adj6" fmla="val 107528"/>
                <a:gd name="adj7" fmla="val -60796"/>
                <a:gd name="adj8" fmla="val 79907"/>
              </a:avLst>
            </a:prstGeom>
            <a:solidFill>
              <a:srgbClr val="E0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sp>
          <p:nvSpPr>
            <p:cNvPr id="28676" name="Text Box 21">
              <a:extLst>
                <a:ext uri="{FF2B5EF4-FFF2-40B4-BE49-F238E27FC236}">
                  <a16:creationId xmlns:a16="http://schemas.microsoft.com/office/drawing/2014/main" id="{BAD6318F-88ED-734C-9B6D-727E70657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5" y="2098"/>
              <a:ext cx="180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b="1">
                  <a:solidFill>
                    <a:srgbClr val="C00000"/>
                  </a:solidFill>
                </a:rPr>
                <a:t>周波数伝達関 </a:t>
              </a:r>
              <a:r>
                <a:rPr lang="en-US" altLang="ja-JP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G</a:t>
              </a:r>
              <a:r>
                <a:rPr lang="en-US" altLang="ja-JP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ja-JP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j</a:t>
              </a:r>
              <a:r>
                <a:rPr lang="en-US" altLang="ja-JP" b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ω</a:t>
              </a:r>
              <a:r>
                <a:rPr lang="en-US" altLang="ja-JP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)</a:t>
              </a:r>
            </a:p>
            <a:p>
              <a:pPr eaLnBrk="1" hangingPunct="1"/>
              <a:r>
                <a:rPr lang="ja-JP" altLang="en-US" b="1">
                  <a:solidFill>
                    <a:srgbClr val="C00000"/>
                  </a:solidFill>
                </a:rPr>
                <a:t>伝達関数         </a:t>
              </a:r>
              <a:r>
                <a:rPr lang="en-US" altLang="ja-JP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G</a:t>
              </a:r>
              <a:r>
                <a:rPr lang="en-US" altLang="ja-JP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ja-JP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ja-JP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)</a:t>
              </a:r>
            </a:p>
            <a:p>
              <a:pPr eaLnBrk="1" hangingPunct="1"/>
              <a:r>
                <a:rPr lang="ja-JP" altLang="en-US" b="1">
                  <a:solidFill>
                    <a:srgbClr val="C00000"/>
                  </a:solidFill>
                  <a:latin typeface="Times New Roman" panose="02020603050405020304" pitchFamily="18" charset="0"/>
                </a:rPr>
                <a:t>状態方程式　</a:t>
              </a:r>
              <a:endParaRPr lang="en-US" altLang="ja-JP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BBD0FCF5-9539-764B-8895-4022545A7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45" t="34754" r="5513" b="49270"/>
          <a:stretch/>
        </p:blipFill>
        <p:spPr>
          <a:xfrm>
            <a:off x="5592899" y="4116441"/>
            <a:ext cx="1155609" cy="50874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C79FD0C-C071-F44D-826D-9CF97F0BD688}"/>
              </a:ext>
            </a:extLst>
          </p:cNvPr>
          <p:cNvSpPr/>
          <p:nvPr/>
        </p:nvSpPr>
        <p:spPr>
          <a:xfrm>
            <a:off x="4921250" y="1344909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ja-JP" altLang="en-US" b="1">
                <a:solidFill>
                  <a:srgbClr val="C00000"/>
                </a:solidFill>
              </a:rPr>
              <a:t>重み関数    </a:t>
            </a:r>
            <a:r>
              <a:rPr lang="en-US" altLang="ja-JP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  <a:r>
              <a:rPr lang="en-US" altLang="ja-JP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ja-JP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ja-JP" b="1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>
            <a:extLst>
              <a:ext uri="{FF2B5EF4-FFF2-40B4-BE49-F238E27FC236}">
                <a16:creationId xmlns:a16="http://schemas.microsoft.com/office/drawing/2014/main" id="{020DAD24-D1AE-8645-9BFF-1F7448B8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388" y="763976"/>
            <a:ext cx="3841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モデリングのまとめ</a:t>
            </a:r>
          </a:p>
        </p:txBody>
      </p:sp>
      <p:sp>
        <p:nvSpPr>
          <p:cNvPr id="29698" name="Text Box 3">
            <a:extLst>
              <a:ext uri="{FF2B5EF4-FFF2-40B4-BE49-F238E27FC236}">
                <a16:creationId xmlns:a16="http://schemas.microsoft.com/office/drawing/2014/main" id="{139251AB-5A50-E049-B287-21DB4E813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169" y="1695930"/>
            <a:ext cx="772519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2800"/>
              <a:t>・インパルス応答（重み関数）の意味</a:t>
            </a:r>
          </a:p>
          <a:p>
            <a:pPr eaLnBrk="1" hangingPunct="1"/>
            <a:r>
              <a:rPr lang="ja-JP" altLang="en-US" sz="2800"/>
              <a:t>・周波数伝達関数の意味</a:t>
            </a:r>
          </a:p>
          <a:p>
            <a:pPr eaLnBrk="1" hangingPunct="1"/>
            <a:r>
              <a:rPr lang="ja-JP" altLang="en-US" sz="2800"/>
              <a:t>・伝達関数の意味</a:t>
            </a:r>
            <a:endParaRPr lang="en-US" altLang="ja-JP" sz="2800" dirty="0"/>
          </a:p>
          <a:p>
            <a:pPr eaLnBrk="1" hangingPunct="1"/>
            <a:endParaRPr lang="ja-JP" altLang="en-US" sz="2800"/>
          </a:p>
          <a:p>
            <a:pPr eaLnBrk="1" hangingPunct="1"/>
            <a:r>
              <a:rPr kumimoji="0" lang="ja-JP" altLang="en-US" sz="2800"/>
              <a:t>・周波数伝</a:t>
            </a:r>
            <a:r>
              <a:rPr lang="ja-JP" altLang="en-US" sz="2800"/>
              <a:t>達関数，伝達関数，重み関数の関係</a:t>
            </a:r>
          </a:p>
          <a:p>
            <a:pPr eaLnBrk="1" hangingPunct="1"/>
            <a:r>
              <a:rPr kumimoji="0" lang="ja-JP" altLang="en-US" sz="2800"/>
              <a:t>・周波数伝</a:t>
            </a:r>
            <a:r>
              <a:rPr lang="ja-JP" altLang="en-US" sz="2800"/>
              <a:t>達関数，伝達関数，重み関数の計算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A854E70-9719-C14B-84A6-6D0BAE6D7FE9}"/>
              </a:ext>
            </a:extLst>
          </p:cNvPr>
          <p:cNvGrpSpPr/>
          <p:nvPr/>
        </p:nvGrpSpPr>
        <p:grpSpPr>
          <a:xfrm>
            <a:off x="831169" y="4726102"/>
            <a:ext cx="8081193" cy="1709928"/>
            <a:chOff x="831169" y="4726102"/>
            <a:chExt cx="8081193" cy="1709928"/>
          </a:xfrm>
        </p:grpSpPr>
        <p:pic>
          <p:nvPicPr>
            <p:cNvPr id="4" name="図 7">
              <a:extLst>
                <a:ext uri="{FF2B5EF4-FFF2-40B4-BE49-F238E27FC236}">
                  <a16:creationId xmlns:a16="http://schemas.microsoft.com/office/drawing/2014/main" id="{17537598-B035-BE40-BA03-497D07A62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69" y="5484820"/>
              <a:ext cx="670357" cy="75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図 2">
              <a:extLst>
                <a:ext uri="{FF2B5EF4-FFF2-40B4-BE49-F238E27FC236}">
                  <a16:creationId xmlns:a16="http://schemas.microsoft.com/office/drawing/2014/main" id="{17CF85EE-BE8F-2046-9026-D8398B789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352" y="5486331"/>
              <a:ext cx="670357" cy="75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6EABE77-605E-0047-A3EF-04B5ED020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5172" y="5435526"/>
              <a:ext cx="633192" cy="803667"/>
            </a:xfrm>
            <a:prstGeom prst="rect">
              <a:avLst/>
            </a:prstGeom>
          </p:spPr>
        </p:pic>
        <p:pic>
          <p:nvPicPr>
            <p:cNvPr id="7" name="図 1">
              <a:extLst>
                <a:ext uri="{FF2B5EF4-FFF2-40B4-BE49-F238E27FC236}">
                  <a16:creationId xmlns:a16="http://schemas.microsoft.com/office/drawing/2014/main" id="{EBDF3219-E58A-C242-9B91-24C6F05818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7" b="14307"/>
            <a:stretch/>
          </p:blipFill>
          <p:spPr bwMode="auto">
            <a:xfrm rot="16200000">
              <a:off x="2321794" y="5415109"/>
              <a:ext cx="792504" cy="855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円形吹き出し 1">
              <a:extLst>
                <a:ext uri="{FF2B5EF4-FFF2-40B4-BE49-F238E27FC236}">
                  <a16:creationId xmlns:a16="http://schemas.microsoft.com/office/drawing/2014/main" id="{7114F0F2-D02A-C946-8770-CD0323D275C1}"/>
                </a:ext>
              </a:extLst>
            </p:cNvPr>
            <p:cNvSpPr/>
            <p:nvPr/>
          </p:nvSpPr>
          <p:spPr>
            <a:xfrm>
              <a:off x="4353424" y="4726102"/>
              <a:ext cx="4558938" cy="1709928"/>
            </a:xfrm>
            <a:prstGeom prst="wedgeEllipseCallout">
              <a:avLst>
                <a:gd name="adj1" fmla="val -59515"/>
                <a:gd name="adj2" fmla="val 174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>
                  <a:solidFill>
                    <a:srgbClr val="C00000"/>
                  </a:solidFill>
                </a:rPr>
                <a:t>すごいね！</a:t>
              </a:r>
              <a:endParaRPr kumimoji="1" lang="en-US" altLang="ja-JP" dirty="0">
                <a:solidFill>
                  <a:srgbClr val="C00000"/>
                </a:solidFill>
              </a:endParaRPr>
            </a:p>
            <a:p>
              <a:pPr algn="ctr"/>
              <a:r>
                <a:rPr kumimoji="1" lang="ja-JP" altLang="en-US">
                  <a:solidFill>
                    <a:srgbClr val="C00000"/>
                  </a:solidFill>
                </a:rPr>
                <a:t>４月にはチンプンカンプン</a:t>
              </a:r>
              <a:endParaRPr kumimoji="1" lang="en-US" altLang="ja-JP" dirty="0">
                <a:solidFill>
                  <a:srgbClr val="C00000"/>
                </a:solidFill>
              </a:endParaRPr>
            </a:p>
            <a:p>
              <a:pPr algn="ctr"/>
              <a:r>
                <a:rPr kumimoji="1" lang="ja-JP" altLang="en-US">
                  <a:solidFill>
                    <a:srgbClr val="C00000"/>
                  </a:solidFill>
                </a:rPr>
                <a:t>だったのに，驚くほどよくわかったね！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テキスト ボックス 4">
            <a:extLst>
              <a:ext uri="{FF2B5EF4-FFF2-40B4-BE49-F238E27FC236}">
                <a16:creationId xmlns:a16="http://schemas.microsoft.com/office/drawing/2014/main" id="{FFB985E7-3760-2249-BDA8-441999ABD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73" y="2877629"/>
            <a:ext cx="8398453" cy="113877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224B50"/>
                </a:solidFill>
              </a:rPr>
              <a:t>今日の「めあて」</a:t>
            </a:r>
            <a:endParaRPr lang="en-US" altLang="ja-JP" dirty="0">
              <a:solidFill>
                <a:srgbClr val="224B50"/>
              </a:solidFill>
            </a:endParaRPr>
          </a:p>
          <a:p>
            <a:r>
              <a:rPr lang="ja-JP" altLang="en-US" sz="2200">
                <a:solidFill>
                  <a:srgbClr val="224B50"/>
                </a:solidFill>
              </a:rPr>
              <a:t>　</a:t>
            </a:r>
            <a:r>
              <a:rPr lang="ja-JP" altLang="en-US" sz="2200"/>
              <a:t>第15話　伝達関数って？</a:t>
            </a:r>
          </a:p>
          <a:p>
            <a:r>
              <a:rPr lang="ja-JP" altLang="en-US" sz="2200"/>
              <a:t>　第16話　伝達関数・周波数伝達関数・重み関数・状態方程式？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DADC253-0A2D-6349-B352-1D279EE6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516063"/>
            <a:ext cx="8391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制御工学</a:t>
            </a:r>
            <a:r>
              <a:rPr lang="ja-JP" altLang="en-US" sz="3200"/>
              <a:t>：動的システムのモデリングと制御</a:t>
            </a:r>
            <a:endParaRPr lang="en-US" altLang="ja-JP" sz="320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CCB1DE-2D34-6F4D-B881-EE895E1D0FCA}"/>
              </a:ext>
            </a:extLst>
          </p:cNvPr>
          <p:cNvSpPr txBox="1"/>
          <p:nvPr/>
        </p:nvSpPr>
        <p:spPr>
          <a:xfrm>
            <a:off x="8601200" y="3194893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OK</a:t>
            </a:r>
          </a:p>
          <a:p>
            <a:r>
              <a:rPr lang="en-US" altLang="ja-JP" dirty="0"/>
              <a:t>OK</a:t>
            </a:r>
            <a:endParaRPr kumimoji="1" lang="ja-JP" altLang="en-US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B7859C70-895F-4D90-C7F3-BEB1390E9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678" y="4926438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大阪工業大学　</a:t>
            </a:r>
          </a:p>
          <a:p>
            <a:pPr eaLnBrk="1" hangingPunct="1"/>
            <a:r>
              <a:rPr lang="ja-JP" altLang="en-US"/>
              <a:t>　　　ロボット工学科</a:t>
            </a:r>
            <a:r>
              <a:rPr lang="en-US" altLang="ja-JP" dirty="0"/>
              <a:t> </a:t>
            </a:r>
            <a:r>
              <a:rPr lang="ja-JP" altLang="en-US"/>
              <a:t>大須賀公一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053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FDAA55-9369-AD42-9691-58A35F187BC1}"/>
              </a:ext>
            </a:extLst>
          </p:cNvPr>
          <p:cNvSpPr txBox="1"/>
          <p:nvPr/>
        </p:nvSpPr>
        <p:spPr>
          <a:xfrm>
            <a:off x="3589617" y="5922088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/>
              <a:t>微分方程式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600F32-D7FA-A841-9031-768953F60B0A}"/>
              </a:ext>
            </a:extLst>
          </p:cNvPr>
          <p:cNvSpPr txBox="1"/>
          <p:nvPr/>
        </p:nvSpPr>
        <p:spPr>
          <a:xfrm>
            <a:off x="863363" y="592208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状態方程式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745A21-91CE-244F-9831-C307D0FA63BD}"/>
              </a:ext>
            </a:extLst>
          </p:cNvPr>
          <p:cNvSpPr txBox="1"/>
          <p:nvPr/>
        </p:nvSpPr>
        <p:spPr>
          <a:xfrm>
            <a:off x="2348284" y="502997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重み関数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83479B-8507-B845-9CC2-B66BFD2406F2}"/>
              </a:ext>
            </a:extLst>
          </p:cNvPr>
          <p:cNvSpPr txBox="1"/>
          <p:nvPr/>
        </p:nvSpPr>
        <p:spPr>
          <a:xfrm>
            <a:off x="4762390" y="407173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安定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160651-DFF7-904F-8B1D-569CC5D7F894}"/>
              </a:ext>
            </a:extLst>
          </p:cNvPr>
          <p:cNvSpPr txBox="1"/>
          <p:nvPr/>
        </p:nvSpPr>
        <p:spPr>
          <a:xfrm>
            <a:off x="2050767" y="40673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一般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F8D18D-CA6A-9C47-9ADF-AF566FE6F93E}"/>
              </a:ext>
            </a:extLst>
          </p:cNvPr>
          <p:cNvSpPr txBox="1"/>
          <p:nvPr/>
        </p:nvSpPr>
        <p:spPr>
          <a:xfrm>
            <a:off x="4796325" y="3095322"/>
            <a:ext cx="1620957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周波数伝達関数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43AE6A-5FD0-1A45-A3BD-92AB99A6DF65}"/>
              </a:ext>
            </a:extLst>
          </p:cNvPr>
          <p:cNvSpPr txBox="1"/>
          <p:nvPr/>
        </p:nvSpPr>
        <p:spPr>
          <a:xfrm>
            <a:off x="5470224" y="2286448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ボード線図・ベクトル軌跡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79015A-CBE1-8742-91FC-130DEFBB8683}"/>
              </a:ext>
            </a:extLst>
          </p:cNvPr>
          <p:cNvSpPr txBox="1"/>
          <p:nvPr/>
        </p:nvSpPr>
        <p:spPr>
          <a:xfrm>
            <a:off x="2530096" y="309532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伝達関数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DD91E8-5EB7-3F4D-9FEB-51276F4E6170}"/>
              </a:ext>
            </a:extLst>
          </p:cNvPr>
          <p:cNvSpPr txBox="1"/>
          <p:nvPr/>
        </p:nvSpPr>
        <p:spPr>
          <a:xfrm>
            <a:off x="604807" y="309532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chemeClr val="bg1">
                    <a:lumMod val="65000"/>
                  </a:schemeClr>
                </a:solidFill>
              </a:rPr>
              <a:t>状態方程式</a:t>
            </a: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0E9E6467-0656-0E46-A33D-ADF246B6C104}"/>
              </a:ext>
            </a:extLst>
          </p:cNvPr>
          <p:cNvSpPr/>
          <p:nvPr/>
        </p:nvSpPr>
        <p:spPr>
          <a:xfrm rot="16200000">
            <a:off x="4008397" y="5559758"/>
            <a:ext cx="394004" cy="210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07601F4C-964C-6942-8BFC-80DCB0BE65C2}"/>
              </a:ext>
            </a:extLst>
          </p:cNvPr>
          <p:cNvSpPr/>
          <p:nvPr/>
        </p:nvSpPr>
        <p:spPr>
          <a:xfrm rot="18574856">
            <a:off x="4414993" y="4575464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9AE95595-BFF4-9E4F-9304-96DDD4A8B243}"/>
              </a:ext>
            </a:extLst>
          </p:cNvPr>
          <p:cNvSpPr/>
          <p:nvPr/>
        </p:nvSpPr>
        <p:spPr>
          <a:xfrm rot="18574856">
            <a:off x="5228063" y="3668480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>
            <a:extLst>
              <a:ext uri="{FF2B5EF4-FFF2-40B4-BE49-F238E27FC236}">
                <a16:creationId xmlns:a16="http://schemas.microsoft.com/office/drawing/2014/main" id="{E8EE22CD-6DC9-0F41-B350-ED25F55179BD}"/>
              </a:ext>
            </a:extLst>
          </p:cNvPr>
          <p:cNvSpPr/>
          <p:nvPr/>
        </p:nvSpPr>
        <p:spPr>
          <a:xfrm rot="18574856">
            <a:off x="5840503" y="2648418"/>
            <a:ext cx="407778" cy="240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>
            <a:extLst>
              <a:ext uri="{FF2B5EF4-FFF2-40B4-BE49-F238E27FC236}">
                <a16:creationId xmlns:a16="http://schemas.microsoft.com/office/drawing/2014/main" id="{96E9FA5D-FA2A-5F41-9927-CFE7C46859B6}"/>
              </a:ext>
            </a:extLst>
          </p:cNvPr>
          <p:cNvSpPr/>
          <p:nvPr/>
        </p:nvSpPr>
        <p:spPr>
          <a:xfrm rot="3025144" flipH="1">
            <a:off x="3408366" y="4551714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0BFCBD87-BDC6-C645-BF3B-5078E052CA87}"/>
              </a:ext>
            </a:extLst>
          </p:cNvPr>
          <p:cNvSpPr/>
          <p:nvPr/>
        </p:nvSpPr>
        <p:spPr>
          <a:xfrm rot="3025144" flipH="1">
            <a:off x="2785020" y="3673570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等号 20">
            <a:extLst>
              <a:ext uri="{FF2B5EF4-FFF2-40B4-BE49-F238E27FC236}">
                <a16:creationId xmlns:a16="http://schemas.microsoft.com/office/drawing/2014/main" id="{7B49FC2A-5D50-6F4B-9B67-58229B2E603F}"/>
              </a:ext>
            </a:extLst>
          </p:cNvPr>
          <p:cNvSpPr/>
          <p:nvPr/>
        </p:nvSpPr>
        <p:spPr>
          <a:xfrm>
            <a:off x="2218414" y="6029638"/>
            <a:ext cx="1356195" cy="123453"/>
          </a:xfrm>
          <a:prstGeom prst="mathEqual">
            <a:avLst>
              <a:gd name="adj1" fmla="val 23520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右矢印 21">
            <a:extLst>
              <a:ext uri="{FF2B5EF4-FFF2-40B4-BE49-F238E27FC236}">
                <a16:creationId xmlns:a16="http://schemas.microsoft.com/office/drawing/2014/main" id="{57A56DAF-AC0E-4B48-BE61-E9FDA8D027FD}"/>
              </a:ext>
            </a:extLst>
          </p:cNvPr>
          <p:cNvSpPr/>
          <p:nvPr/>
        </p:nvSpPr>
        <p:spPr>
          <a:xfrm rot="16200000">
            <a:off x="1026675" y="3604003"/>
            <a:ext cx="522013" cy="261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E4E15E-3D85-F549-A7A3-B165A098BC07}"/>
              </a:ext>
            </a:extLst>
          </p:cNvPr>
          <p:cNvSpPr txBox="1"/>
          <p:nvPr/>
        </p:nvSpPr>
        <p:spPr>
          <a:xfrm>
            <a:off x="2291310" y="95041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制御則の設計理論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90B6C85-BB98-0D4F-8119-2757574C6F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0963" y="287968"/>
            <a:ext cx="8740239" cy="1897534"/>
          </a:xfrm>
          <a:prstGeom prst="rect">
            <a:avLst/>
          </a:prstGeom>
        </p:spPr>
      </p:pic>
      <p:sp>
        <p:nvSpPr>
          <p:cNvPr id="27" name="山形 26">
            <a:extLst>
              <a:ext uri="{FF2B5EF4-FFF2-40B4-BE49-F238E27FC236}">
                <a16:creationId xmlns:a16="http://schemas.microsoft.com/office/drawing/2014/main" id="{6B744550-E40D-4640-9CC4-F29A6484104F}"/>
              </a:ext>
            </a:extLst>
          </p:cNvPr>
          <p:cNvSpPr/>
          <p:nvPr/>
        </p:nvSpPr>
        <p:spPr>
          <a:xfrm rot="16200000">
            <a:off x="804102" y="2279969"/>
            <a:ext cx="985652" cy="24299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山形 27">
            <a:extLst>
              <a:ext uri="{FF2B5EF4-FFF2-40B4-BE49-F238E27FC236}">
                <a16:creationId xmlns:a16="http://schemas.microsoft.com/office/drawing/2014/main" id="{7107429E-BC4A-D945-AD68-44A6B04335CA}"/>
              </a:ext>
            </a:extLst>
          </p:cNvPr>
          <p:cNvSpPr/>
          <p:nvPr/>
        </p:nvSpPr>
        <p:spPr>
          <a:xfrm rot="16200000">
            <a:off x="2466084" y="2320505"/>
            <a:ext cx="985652" cy="24299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山形 28">
            <a:extLst>
              <a:ext uri="{FF2B5EF4-FFF2-40B4-BE49-F238E27FC236}">
                <a16:creationId xmlns:a16="http://schemas.microsoft.com/office/drawing/2014/main" id="{F50954ED-C01C-C84C-B42D-8EBEE23F86DA}"/>
              </a:ext>
            </a:extLst>
          </p:cNvPr>
          <p:cNvSpPr/>
          <p:nvPr/>
        </p:nvSpPr>
        <p:spPr>
          <a:xfrm rot="16200000">
            <a:off x="4630439" y="2420881"/>
            <a:ext cx="985652" cy="10876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山形 29">
            <a:extLst>
              <a:ext uri="{FF2B5EF4-FFF2-40B4-BE49-F238E27FC236}">
                <a16:creationId xmlns:a16="http://schemas.microsoft.com/office/drawing/2014/main" id="{2ED4111C-A9F2-6E49-81BB-F96ECC8C10F8}"/>
              </a:ext>
            </a:extLst>
          </p:cNvPr>
          <p:cNvSpPr/>
          <p:nvPr/>
        </p:nvSpPr>
        <p:spPr>
          <a:xfrm rot="16200000">
            <a:off x="5938164" y="1982144"/>
            <a:ext cx="426373" cy="21391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4F38EC6C-B476-8247-BDA6-F88848A62685}"/>
              </a:ext>
            </a:extLst>
          </p:cNvPr>
          <p:cNvSpPr/>
          <p:nvPr/>
        </p:nvSpPr>
        <p:spPr>
          <a:xfrm rot="16200000">
            <a:off x="1087748" y="4602061"/>
            <a:ext cx="418359" cy="24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D8466E50-8D20-2343-A1C3-9F43178CBA73}"/>
              </a:ext>
            </a:extLst>
          </p:cNvPr>
          <p:cNvSpPr/>
          <p:nvPr/>
        </p:nvSpPr>
        <p:spPr>
          <a:xfrm>
            <a:off x="1175656" y="4067006"/>
            <a:ext cx="4775343" cy="3275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D15A9EB3-EE60-2644-A28E-ACA5DC87756E}"/>
              </a:ext>
            </a:extLst>
          </p:cNvPr>
          <p:cNvSpPr/>
          <p:nvPr/>
        </p:nvSpPr>
        <p:spPr>
          <a:xfrm>
            <a:off x="4221772" y="4107069"/>
            <a:ext cx="1685858" cy="249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山形 33">
            <a:extLst>
              <a:ext uri="{FF2B5EF4-FFF2-40B4-BE49-F238E27FC236}">
                <a16:creationId xmlns:a16="http://schemas.microsoft.com/office/drawing/2014/main" id="{0B761329-88D5-1F46-BB39-2A836F2F9191}"/>
              </a:ext>
            </a:extLst>
          </p:cNvPr>
          <p:cNvSpPr/>
          <p:nvPr/>
        </p:nvSpPr>
        <p:spPr>
          <a:xfrm>
            <a:off x="1973345" y="3048099"/>
            <a:ext cx="350195" cy="433001"/>
          </a:xfrm>
          <a:prstGeom prst="chevron">
            <a:avLst>
              <a:gd name="adj" fmla="val 8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山形 34">
            <a:extLst>
              <a:ext uri="{FF2B5EF4-FFF2-40B4-BE49-F238E27FC236}">
                <a16:creationId xmlns:a16="http://schemas.microsoft.com/office/drawing/2014/main" id="{CBC5B762-02BE-E14E-A6E5-86C16CDB9AE9}"/>
              </a:ext>
            </a:extLst>
          </p:cNvPr>
          <p:cNvSpPr/>
          <p:nvPr/>
        </p:nvSpPr>
        <p:spPr>
          <a:xfrm>
            <a:off x="4096861" y="3048099"/>
            <a:ext cx="350195" cy="433001"/>
          </a:xfrm>
          <a:prstGeom prst="chevron">
            <a:avLst>
              <a:gd name="adj" fmla="val 8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右矢印 35">
            <a:extLst>
              <a:ext uri="{FF2B5EF4-FFF2-40B4-BE49-F238E27FC236}">
                <a16:creationId xmlns:a16="http://schemas.microsoft.com/office/drawing/2014/main" id="{52544FCB-177A-9F47-8A0A-091D1F992A51}"/>
              </a:ext>
            </a:extLst>
          </p:cNvPr>
          <p:cNvSpPr/>
          <p:nvPr/>
        </p:nvSpPr>
        <p:spPr>
          <a:xfrm rot="16200000">
            <a:off x="1069255" y="5591410"/>
            <a:ext cx="418359" cy="24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C2826E0-3871-A94D-B67C-99314A17D91F}"/>
              </a:ext>
            </a:extLst>
          </p:cNvPr>
          <p:cNvSpPr txBox="1"/>
          <p:nvPr/>
        </p:nvSpPr>
        <p:spPr>
          <a:xfrm>
            <a:off x="4791349" y="5071897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5</a:t>
            </a:r>
            <a:r>
              <a:rPr kumimoji="1" lang="ja-JP" altLang="en-US" sz="1200"/>
              <a:t>回目（第</a:t>
            </a:r>
            <a:r>
              <a:rPr kumimoji="1" lang="en-US" altLang="ja-JP" sz="1200" dirty="0"/>
              <a:t>9</a:t>
            </a:r>
            <a:r>
              <a:rPr kumimoji="1" lang="ja-JP" altLang="en-US" sz="1200"/>
              <a:t>話</a:t>
            </a:r>
            <a:r>
              <a:rPr lang="ja-JP" altLang="en-US" sz="1200"/>
              <a:t>）</a:t>
            </a:r>
            <a:endParaRPr kumimoji="1" lang="ja-JP" altLang="en-US" sz="120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BD198E2-FB94-8645-BB70-AFAA8EEFF539}"/>
              </a:ext>
            </a:extLst>
          </p:cNvPr>
          <p:cNvSpPr txBox="1"/>
          <p:nvPr/>
        </p:nvSpPr>
        <p:spPr>
          <a:xfrm>
            <a:off x="1342171" y="5601153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4</a:t>
            </a:r>
            <a:r>
              <a:rPr kumimoji="1" lang="ja-JP" altLang="en-US" sz="1200"/>
              <a:t>回目（第</a:t>
            </a:r>
            <a:r>
              <a:rPr kumimoji="1" lang="en-US" altLang="ja-JP" sz="1200" dirty="0"/>
              <a:t>7</a:t>
            </a:r>
            <a:r>
              <a:rPr lang="ja-JP" altLang="en-US" sz="1200"/>
              <a:t>，</a:t>
            </a:r>
            <a:r>
              <a:rPr lang="en-US" altLang="ja-JP" sz="1200" dirty="0"/>
              <a:t>8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AE158B8-0C25-F541-818C-DC035B7C5301}"/>
              </a:ext>
            </a:extLst>
          </p:cNvPr>
          <p:cNvSpPr txBox="1"/>
          <p:nvPr/>
        </p:nvSpPr>
        <p:spPr>
          <a:xfrm>
            <a:off x="6405070" y="3126099"/>
            <a:ext cx="167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6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11</a:t>
            </a:r>
            <a:r>
              <a:rPr lang="ja-JP" altLang="en-US" sz="1200"/>
              <a:t>，</a:t>
            </a:r>
            <a:r>
              <a:rPr lang="en-US" altLang="ja-JP" sz="1200" dirty="0"/>
              <a:t>12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43" name="フレーム 42">
            <a:extLst>
              <a:ext uri="{FF2B5EF4-FFF2-40B4-BE49-F238E27FC236}">
                <a16:creationId xmlns:a16="http://schemas.microsoft.com/office/drawing/2014/main" id="{81B67429-3196-6047-846A-4C101C2CB445}"/>
              </a:ext>
            </a:extLst>
          </p:cNvPr>
          <p:cNvSpPr/>
          <p:nvPr/>
        </p:nvSpPr>
        <p:spPr>
          <a:xfrm>
            <a:off x="3555225" y="5917548"/>
            <a:ext cx="1509476" cy="404649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フレーム 43">
            <a:extLst>
              <a:ext uri="{FF2B5EF4-FFF2-40B4-BE49-F238E27FC236}">
                <a16:creationId xmlns:a16="http://schemas.microsoft.com/office/drawing/2014/main" id="{A14FA676-3045-5E4A-A31C-6C9DCA870E9B}"/>
              </a:ext>
            </a:extLst>
          </p:cNvPr>
          <p:cNvSpPr/>
          <p:nvPr/>
        </p:nvSpPr>
        <p:spPr>
          <a:xfrm>
            <a:off x="712181" y="5916870"/>
            <a:ext cx="1509476" cy="40464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フレーム 44">
            <a:extLst>
              <a:ext uri="{FF2B5EF4-FFF2-40B4-BE49-F238E27FC236}">
                <a16:creationId xmlns:a16="http://schemas.microsoft.com/office/drawing/2014/main" id="{7D3BF583-9677-EF46-85AB-4EE6925B3AE6}"/>
              </a:ext>
            </a:extLst>
          </p:cNvPr>
          <p:cNvSpPr/>
          <p:nvPr/>
        </p:nvSpPr>
        <p:spPr>
          <a:xfrm>
            <a:off x="1110566" y="4988732"/>
            <a:ext cx="3651824" cy="4375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フレーム 45">
            <a:extLst>
              <a:ext uri="{FF2B5EF4-FFF2-40B4-BE49-F238E27FC236}">
                <a16:creationId xmlns:a16="http://schemas.microsoft.com/office/drawing/2014/main" id="{8CAC3F1D-E83E-D643-BAD8-C1A4DBBBE726}"/>
              </a:ext>
            </a:extLst>
          </p:cNvPr>
          <p:cNvSpPr/>
          <p:nvPr/>
        </p:nvSpPr>
        <p:spPr>
          <a:xfrm>
            <a:off x="4735287" y="3066087"/>
            <a:ext cx="1694327" cy="437561"/>
          </a:xfrm>
          <a:prstGeom prst="fram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フレーム 46">
            <a:extLst>
              <a:ext uri="{FF2B5EF4-FFF2-40B4-BE49-F238E27FC236}">
                <a16:creationId xmlns:a16="http://schemas.microsoft.com/office/drawing/2014/main" id="{FA039182-B4B4-3646-AE3A-17452DEF686B}"/>
              </a:ext>
            </a:extLst>
          </p:cNvPr>
          <p:cNvSpPr/>
          <p:nvPr/>
        </p:nvSpPr>
        <p:spPr>
          <a:xfrm>
            <a:off x="2489791" y="3052692"/>
            <a:ext cx="1058208" cy="4375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フレーム 47">
            <a:extLst>
              <a:ext uri="{FF2B5EF4-FFF2-40B4-BE49-F238E27FC236}">
                <a16:creationId xmlns:a16="http://schemas.microsoft.com/office/drawing/2014/main" id="{8B079DC6-1A74-6649-8E62-4C062DDA603B}"/>
              </a:ext>
            </a:extLst>
          </p:cNvPr>
          <p:cNvSpPr/>
          <p:nvPr/>
        </p:nvSpPr>
        <p:spPr>
          <a:xfrm>
            <a:off x="564979" y="3048774"/>
            <a:ext cx="1250416" cy="437561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12E81B6-BABA-3A47-9AD5-6DADF876BA5E}"/>
              </a:ext>
            </a:extLst>
          </p:cNvPr>
          <p:cNvSpPr txBox="1"/>
          <p:nvPr/>
        </p:nvSpPr>
        <p:spPr>
          <a:xfrm>
            <a:off x="5071782" y="6159582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2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B61359E-3013-4F49-A3E2-25E4E42670DE}"/>
              </a:ext>
            </a:extLst>
          </p:cNvPr>
          <p:cNvSpPr txBox="1"/>
          <p:nvPr/>
        </p:nvSpPr>
        <p:spPr>
          <a:xfrm>
            <a:off x="3326206" y="3742783"/>
            <a:ext cx="1909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5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10</a:t>
            </a:r>
            <a:r>
              <a:rPr lang="ja-JP" altLang="en-US" sz="1200"/>
              <a:t>話），</a:t>
            </a:r>
            <a:r>
              <a:rPr lang="en-US" altLang="ja-JP" sz="1200" dirty="0"/>
              <a:t>9</a:t>
            </a:r>
            <a:r>
              <a:rPr lang="ja-JP" altLang="en-US" sz="1200"/>
              <a:t>回目</a:t>
            </a:r>
            <a:endParaRPr kumimoji="1" lang="ja-JP" altLang="en-US" sz="120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3980901-8F3C-294B-BD2A-99459F2FCA1E}"/>
              </a:ext>
            </a:extLst>
          </p:cNvPr>
          <p:cNvSpPr txBox="1"/>
          <p:nvPr/>
        </p:nvSpPr>
        <p:spPr>
          <a:xfrm>
            <a:off x="3244452" y="556723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Start</a:t>
            </a:r>
            <a:endParaRPr kumimoji="1" lang="ja-JP" altLang="en-US" sz="180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ED55AF2-E071-754E-9136-FDA7B1E9161E}"/>
              </a:ext>
            </a:extLst>
          </p:cNvPr>
          <p:cNvSpPr txBox="1"/>
          <p:nvPr/>
        </p:nvSpPr>
        <p:spPr>
          <a:xfrm>
            <a:off x="3307396" y="172559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Goal</a:t>
            </a:r>
            <a:endParaRPr kumimoji="1" lang="ja-JP" altLang="en-US" sz="1800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7DB8897B-21A6-7847-8282-32B1D9374C53}"/>
              </a:ext>
            </a:extLst>
          </p:cNvPr>
          <p:cNvSpPr/>
          <p:nvPr/>
        </p:nvSpPr>
        <p:spPr>
          <a:xfrm>
            <a:off x="712181" y="1528864"/>
            <a:ext cx="6329887" cy="63244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6D131F3-9A04-824E-BB7F-16784F996762}"/>
              </a:ext>
            </a:extLst>
          </p:cNvPr>
          <p:cNvSpPr txBox="1"/>
          <p:nvPr/>
        </p:nvSpPr>
        <p:spPr>
          <a:xfrm>
            <a:off x="7691874" y="2097278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7</a:t>
            </a:r>
            <a:r>
              <a:rPr kumimoji="1" lang="ja-JP" altLang="en-US" sz="1200"/>
              <a:t>回目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041C609-06AE-FC42-9A96-B6C8DBFA6384}"/>
              </a:ext>
            </a:extLst>
          </p:cNvPr>
          <p:cNvSpPr txBox="1"/>
          <p:nvPr/>
        </p:nvSpPr>
        <p:spPr>
          <a:xfrm>
            <a:off x="3144372" y="2687312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8</a:t>
            </a:r>
            <a:r>
              <a:rPr kumimoji="1" lang="ja-JP" altLang="en-US" sz="1200"/>
              <a:t>回目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7166A67-ED91-F641-B375-093922A40195}"/>
              </a:ext>
            </a:extLst>
          </p:cNvPr>
          <p:cNvSpPr txBox="1"/>
          <p:nvPr/>
        </p:nvSpPr>
        <p:spPr>
          <a:xfrm>
            <a:off x="3877124" y="178053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10</a:t>
            </a:r>
            <a:r>
              <a:rPr kumimoji="1" lang="ja-JP" altLang="en-US" sz="1200"/>
              <a:t>回目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A42C760-DFF5-5743-8FAB-7D4962DF7074}"/>
              </a:ext>
            </a:extLst>
          </p:cNvPr>
          <p:cNvSpPr txBox="1"/>
          <p:nvPr/>
        </p:nvSpPr>
        <p:spPr>
          <a:xfrm>
            <a:off x="5751258" y="5318327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latin typeface="aoyagireisyo2" panose="02000600000000000000" pitchFamily="2" charset="-128"/>
                <a:ea typeface="aoyagireisyo2" panose="02000600000000000000" pitchFamily="2" charset="-128"/>
              </a:rPr>
              <a:t>制御則への道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F9B277E-7E98-5841-BE35-CC7A604791FB}"/>
              </a:ext>
            </a:extLst>
          </p:cNvPr>
          <p:cNvSpPr txBox="1"/>
          <p:nvPr/>
        </p:nvSpPr>
        <p:spPr>
          <a:xfrm>
            <a:off x="3871848" y="276711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accent5">
                    <a:lumMod val="50000"/>
                  </a:schemeClr>
                </a:solidFill>
              </a:rPr>
              <a:t>守備範囲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0FCFA16-6FE3-7D40-88BF-C7B7D7228739}"/>
              </a:ext>
            </a:extLst>
          </p:cNvPr>
          <p:cNvSpPr txBox="1"/>
          <p:nvPr/>
        </p:nvSpPr>
        <p:spPr>
          <a:xfrm>
            <a:off x="1624579" y="278884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accent5">
                    <a:lumMod val="50000"/>
                  </a:schemeClr>
                </a:solidFill>
              </a:rPr>
              <a:t>守備範囲</a:t>
            </a: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D04F29BA-E8DB-2940-A8F7-CF21FB555B16}"/>
              </a:ext>
            </a:extLst>
          </p:cNvPr>
          <p:cNvCxnSpPr/>
          <p:nvPr/>
        </p:nvCxnSpPr>
        <p:spPr>
          <a:xfrm flipH="1">
            <a:off x="2424798" y="6321519"/>
            <a:ext cx="928889" cy="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8E2D7D9-5053-AC42-AD1A-E3706F4CD648}"/>
              </a:ext>
            </a:extLst>
          </p:cNvPr>
          <p:cNvGrpSpPr/>
          <p:nvPr/>
        </p:nvGrpSpPr>
        <p:grpSpPr>
          <a:xfrm>
            <a:off x="2255156" y="2246265"/>
            <a:ext cx="2049861" cy="2192941"/>
            <a:chOff x="4777061" y="1406305"/>
            <a:chExt cx="5132971" cy="1534054"/>
          </a:xfrm>
        </p:grpSpPr>
        <p:sp>
          <p:nvSpPr>
            <p:cNvPr id="3" name="円/楕円 2">
              <a:extLst>
                <a:ext uri="{FF2B5EF4-FFF2-40B4-BE49-F238E27FC236}">
                  <a16:creationId xmlns:a16="http://schemas.microsoft.com/office/drawing/2014/main" id="{9C8E122F-88B1-5B48-AEEA-257370BF26EE}"/>
                </a:ext>
              </a:extLst>
            </p:cNvPr>
            <p:cNvSpPr/>
            <p:nvPr/>
          </p:nvSpPr>
          <p:spPr>
            <a:xfrm>
              <a:off x="4777061" y="1539852"/>
              <a:ext cx="3795439" cy="140050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454848A-E901-164A-94E9-F51E68BFA072}"/>
                </a:ext>
              </a:extLst>
            </p:cNvPr>
            <p:cNvSpPr txBox="1"/>
            <p:nvPr/>
          </p:nvSpPr>
          <p:spPr>
            <a:xfrm>
              <a:off x="7898209" y="1406305"/>
              <a:ext cx="2011823" cy="24734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b="1">
                  <a:solidFill>
                    <a:srgbClr val="C00000"/>
                  </a:solidFill>
                </a:rPr>
                <a:t>今回</a:t>
              </a:r>
            </a:p>
          </p:txBody>
        </p:sp>
      </p:grp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EE946E3D-BF06-7B4C-B4F4-042EAE408066}"/>
              </a:ext>
            </a:extLst>
          </p:cNvPr>
          <p:cNvSpPr/>
          <p:nvPr/>
        </p:nvSpPr>
        <p:spPr>
          <a:xfrm flipH="1">
            <a:off x="3428855" y="4049753"/>
            <a:ext cx="1048099" cy="1692638"/>
          </a:xfrm>
          <a:custGeom>
            <a:avLst/>
            <a:gdLst>
              <a:gd name="connsiteX0" fmla="*/ 13465 w 975366"/>
              <a:gd name="connsiteY0" fmla="*/ 2101932 h 2101932"/>
              <a:gd name="connsiteX1" fmla="*/ 84717 w 975366"/>
              <a:gd name="connsiteY1" fmla="*/ 1341912 h 2101932"/>
              <a:gd name="connsiteX2" fmla="*/ 654733 w 975366"/>
              <a:gd name="connsiteY2" fmla="*/ 391886 h 2101932"/>
              <a:gd name="connsiteX3" fmla="*/ 975366 w 975366"/>
              <a:gd name="connsiteY3" fmla="*/ 0 h 210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366" h="2101932">
                <a:moveTo>
                  <a:pt x="13465" y="2101932"/>
                </a:moveTo>
                <a:cubicBezTo>
                  <a:pt x="-4348" y="1864426"/>
                  <a:pt x="-22161" y="1626920"/>
                  <a:pt x="84717" y="1341912"/>
                </a:cubicBezTo>
                <a:cubicBezTo>
                  <a:pt x="191595" y="1056904"/>
                  <a:pt x="506292" y="615538"/>
                  <a:pt x="654733" y="391886"/>
                </a:cubicBezTo>
                <a:cubicBezTo>
                  <a:pt x="803174" y="168234"/>
                  <a:pt x="889270" y="84117"/>
                  <a:pt x="975366" y="0"/>
                </a:cubicBezTo>
              </a:path>
            </a:pathLst>
          </a:custGeom>
          <a:noFill/>
          <a:ln w="7620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91DE885-B076-E44B-A124-3F4172C8C1F3}"/>
              </a:ext>
            </a:extLst>
          </p:cNvPr>
          <p:cNvSpPr txBox="1"/>
          <p:nvPr/>
        </p:nvSpPr>
        <p:spPr>
          <a:xfrm>
            <a:off x="2530097" y="309532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solidFill>
                  <a:srgbClr val="C00000"/>
                </a:solidFill>
              </a:rPr>
              <a:t>伝達関数</a:t>
            </a:r>
          </a:p>
        </p:txBody>
      </p:sp>
      <p:sp>
        <p:nvSpPr>
          <p:cNvPr id="66" name="角丸四角形 65">
            <a:extLst>
              <a:ext uri="{FF2B5EF4-FFF2-40B4-BE49-F238E27FC236}">
                <a16:creationId xmlns:a16="http://schemas.microsoft.com/office/drawing/2014/main" id="{1116FA8E-C191-2A4A-8762-5D54B02E15B3}"/>
              </a:ext>
            </a:extLst>
          </p:cNvPr>
          <p:cNvSpPr/>
          <p:nvPr/>
        </p:nvSpPr>
        <p:spPr>
          <a:xfrm>
            <a:off x="1171300" y="4075713"/>
            <a:ext cx="4775343" cy="3275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5C93939F-16AB-6A49-BDCC-0A41DE2F35BE}"/>
              </a:ext>
            </a:extLst>
          </p:cNvPr>
          <p:cNvGrpSpPr/>
          <p:nvPr/>
        </p:nvGrpSpPr>
        <p:grpSpPr>
          <a:xfrm>
            <a:off x="564979" y="3630186"/>
            <a:ext cx="6581613" cy="1013670"/>
            <a:chOff x="4777061" y="1293728"/>
            <a:chExt cx="4234283" cy="1646631"/>
          </a:xfrm>
        </p:grpSpPr>
        <p:sp>
          <p:nvSpPr>
            <p:cNvPr id="70" name="円/楕円 69">
              <a:extLst>
                <a:ext uri="{FF2B5EF4-FFF2-40B4-BE49-F238E27FC236}">
                  <a16:creationId xmlns:a16="http://schemas.microsoft.com/office/drawing/2014/main" id="{0DAFDFF7-09B5-374C-B1C3-7984E429E236}"/>
                </a:ext>
              </a:extLst>
            </p:cNvPr>
            <p:cNvSpPr/>
            <p:nvPr/>
          </p:nvSpPr>
          <p:spPr>
            <a:xfrm>
              <a:off x="4777061" y="1539852"/>
              <a:ext cx="3795439" cy="140050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ECC62597-5CF4-A24C-9B65-94ADC0A7D196}"/>
                </a:ext>
              </a:extLst>
            </p:cNvPr>
            <p:cNvSpPr txBox="1"/>
            <p:nvPr/>
          </p:nvSpPr>
          <p:spPr>
            <a:xfrm>
              <a:off x="8494460" y="1293728"/>
              <a:ext cx="516884" cy="74994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b="1">
                  <a:solidFill>
                    <a:srgbClr val="C00000"/>
                  </a:solidFill>
                </a:rPr>
                <a:t>次</a:t>
              </a:r>
              <a:r>
                <a:rPr kumimoji="1" lang="ja-JP" altLang="en-US" b="1">
                  <a:solidFill>
                    <a:srgbClr val="C00000"/>
                  </a:solidFill>
                </a:rPr>
                <a:t>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34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2AAB8093-37FA-E34E-859A-711C24C83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52" y="428259"/>
            <a:ext cx="6340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久しぶりに，大工大ロボット研究所の一室</a:t>
            </a:r>
            <a:r>
              <a:rPr lang="en-US" altLang="ja-JP" dirty="0"/>
              <a:t>‥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921406C-A22C-2F49-9238-D3CF90822079}"/>
              </a:ext>
            </a:extLst>
          </p:cNvPr>
          <p:cNvGrpSpPr/>
          <p:nvPr/>
        </p:nvGrpSpPr>
        <p:grpSpPr>
          <a:xfrm>
            <a:off x="283552" y="1239076"/>
            <a:ext cx="8824288" cy="792504"/>
            <a:chOff x="447675" y="1913479"/>
            <a:chExt cx="8824288" cy="792504"/>
          </a:xfrm>
        </p:grpSpPr>
        <p:sp>
          <p:nvSpPr>
            <p:cNvPr id="4" name="Text Box 9">
              <a:extLst>
                <a:ext uri="{FF2B5EF4-FFF2-40B4-BE49-F238E27FC236}">
                  <a16:creationId xmlns:a16="http://schemas.microsoft.com/office/drawing/2014/main" id="{3B709065-A6DE-7F47-80C3-E849A5DD5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9827" y="1934936"/>
              <a:ext cx="780213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2200">
                  <a:solidFill>
                    <a:srgbClr val="FF0000"/>
                  </a:solidFill>
                </a:rPr>
                <a:t>イシカ</a:t>
              </a:r>
              <a:endParaRPr lang="en-US" altLang="ja-JP" sz="2200" dirty="0">
                <a:solidFill>
                  <a:srgbClr val="FF0000"/>
                </a:solidFill>
              </a:endParaRPr>
            </a:p>
            <a:p>
              <a:pPr eaLnBrk="1" hangingPunct="1"/>
              <a:r>
                <a:rPr lang="ja-JP" altLang="en-US" sz="2200"/>
                <a:t>「相変わらず君ら，頭固いねぇ．ちょっと考えてみなよ．」</a:t>
              </a:r>
            </a:p>
          </p:txBody>
        </p:sp>
        <p:pic>
          <p:nvPicPr>
            <p:cNvPr id="5" name="図 1">
              <a:extLst>
                <a:ext uri="{FF2B5EF4-FFF2-40B4-BE49-F238E27FC236}">
                  <a16:creationId xmlns:a16="http://schemas.microsoft.com/office/drawing/2014/main" id="{1014467B-FB87-E64A-ACEB-363C9B60E4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7" b="14307"/>
            <a:stretch/>
          </p:blipFill>
          <p:spPr bwMode="auto">
            <a:xfrm rot="16200000">
              <a:off x="479256" y="1881898"/>
              <a:ext cx="792504" cy="855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雲形吹き出し 5">
            <a:extLst>
              <a:ext uri="{FF2B5EF4-FFF2-40B4-BE49-F238E27FC236}">
                <a16:creationId xmlns:a16="http://schemas.microsoft.com/office/drawing/2014/main" id="{1BE45CD3-656A-AB45-B06E-BEE7E7FBEBEE}"/>
              </a:ext>
            </a:extLst>
          </p:cNvPr>
          <p:cNvSpPr/>
          <p:nvPr/>
        </p:nvSpPr>
        <p:spPr>
          <a:xfrm>
            <a:off x="2482993" y="889924"/>
            <a:ext cx="2259021" cy="757967"/>
          </a:xfrm>
          <a:prstGeom prst="cloudCallout">
            <a:avLst>
              <a:gd name="adj1" fmla="val -55048"/>
              <a:gd name="adj2" fmla="val 34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</a:rPr>
              <a:t>でた</a:t>
            </a:r>
            <a:r>
              <a:rPr kumimoji="1" lang="en-US" altLang="ja-JP" sz="2000" dirty="0">
                <a:solidFill>
                  <a:schemeClr val="tx1"/>
                </a:solidFill>
              </a:rPr>
              <a:t>〜</a:t>
            </a:r>
            <a:r>
              <a:rPr kumimoji="1" lang="ja-JP" altLang="en-US" sz="2000">
                <a:solidFill>
                  <a:schemeClr val="tx1"/>
                </a:solidFill>
              </a:rPr>
              <a:t>！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>
                <a:solidFill>
                  <a:schemeClr val="tx1"/>
                </a:solidFill>
              </a:rPr>
              <a:t>イシカ君登場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CEEE90C-24F6-D248-8703-B14C0C2C4CCA}"/>
              </a:ext>
            </a:extLst>
          </p:cNvPr>
          <p:cNvGrpSpPr/>
          <p:nvPr/>
        </p:nvGrpSpPr>
        <p:grpSpPr>
          <a:xfrm>
            <a:off x="283552" y="2150180"/>
            <a:ext cx="6333906" cy="769441"/>
            <a:chOff x="283552" y="2150180"/>
            <a:chExt cx="6333906" cy="76944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64804F6E-6D23-904F-8C2C-F727FDFC5F2A}"/>
                </a:ext>
              </a:extLst>
            </p:cNvPr>
            <p:cNvGrpSpPr/>
            <p:nvPr/>
          </p:nvGrpSpPr>
          <p:grpSpPr>
            <a:xfrm>
              <a:off x="283552" y="2150180"/>
              <a:ext cx="6333906" cy="769441"/>
              <a:chOff x="251159" y="3232352"/>
              <a:chExt cx="6333906" cy="769441"/>
            </a:xfrm>
          </p:grpSpPr>
          <p:sp>
            <p:nvSpPr>
              <p:cNvPr id="8" name="Text Box 14">
                <a:extLst>
                  <a:ext uri="{FF2B5EF4-FFF2-40B4-BE49-F238E27FC236}">
                    <a16:creationId xmlns:a16="http://schemas.microsoft.com/office/drawing/2014/main" id="{A61DB4BC-1CF6-D340-A378-B25FCED194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0600" y="3232352"/>
                <a:ext cx="4134465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 sz="2200">
                    <a:solidFill>
                      <a:srgbClr val="000099"/>
                    </a:solidFill>
                  </a:rPr>
                  <a:t>オスカ，</a:t>
                </a:r>
                <a:r>
                  <a:rPr lang="ja-JP" altLang="en-US" sz="2200">
                    <a:solidFill>
                      <a:srgbClr val="800000"/>
                    </a:solidFill>
                  </a:rPr>
                  <a:t>スギモ，ミナミ</a:t>
                </a:r>
                <a:endParaRPr lang="en-US" altLang="ja-JP" sz="2200" dirty="0">
                  <a:solidFill>
                    <a:srgbClr val="800000"/>
                  </a:solidFill>
                </a:endParaRPr>
              </a:p>
              <a:p>
                <a:pPr eaLnBrk="1" hangingPunct="1"/>
                <a:r>
                  <a:rPr lang="ja-JP" altLang="en-US" sz="2200"/>
                  <a:t>「えぇーー．どうするの？　」</a:t>
                </a:r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39B9DE98-750F-7242-AD5E-D3782EF7F66A}"/>
                  </a:ext>
                </a:extLst>
              </p:cNvPr>
              <p:cNvGrpSpPr/>
              <p:nvPr/>
            </p:nvGrpSpPr>
            <p:grpSpPr>
              <a:xfrm>
                <a:off x="251159" y="3232352"/>
                <a:ext cx="1354540" cy="754374"/>
                <a:chOff x="2144526" y="3680015"/>
                <a:chExt cx="1354540" cy="754374"/>
              </a:xfrm>
            </p:grpSpPr>
            <p:pic>
              <p:nvPicPr>
                <p:cNvPr id="10" name="図 7">
                  <a:extLst>
                    <a:ext uri="{FF2B5EF4-FFF2-40B4-BE49-F238E27FC236}">
                      <a16:creationId xmlns:a16="http://schemas.microsoft.com/office/drawing/2014/main" id="{F61BF347-F372-CF42-AC32-E01BE391FA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4526" y="3680015"/>
                  <a:ext cx="670357" cy="7508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図 2">
                  <a:extLst>
                    <a:ext uri="{FF2B5EF4-FFF2-40B4-BE49-F238E27FC236}">
                      <a16:creationId xmlns:a16="http://schemas.microsoft.com/office/drawing/2014/main" id="{2CE2791C-7D5C-9D4D-B45C-088921F6F6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8709" y="3681526"/>
                  <a:ext cx="670357" cy="752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89186157-5F48-E54C-9240-A275D6F97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0416"/>
            <a:stretch/>
          </p:blipFill>
          <p:spPr>
            <a:xfrm>
              <a:off x="1671886" y="2150180"/>
              <a:ext cx="660400" cy="750895"/>
            </a:xfrm>
            <a:prstGeom prst="rect">
              <a:avLst/>
            </a:prstGeom>
          </p:spPr>
        </p:pic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D51167D-F658-0E4D-9A73-17C41A05D826}"/>
              </a:ext>
            </a:extLst>
          </p:cNvPr>
          <p:cNvGrpSpPr/>
          <p:nvPr/>
        </p:nvGrpSpPr>
        <p:grpSpPr>
          <a:xfrm>
            <a:off x="283552" y="3038220"/>
            <a:ext cx="8542159" cy="1806561"/>
            <a:chOff x="447675" y="1913479"/>
            <a:chExt cx="8542159" cy="1806561"/>
          </a:xfrm>
        </p:grpSpPr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606B1632-0FCC-C048-99D5-4AD47377D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9827" y="1934936"/>
              <a:ext cx="7520007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2200">
                  <a:solidFill>
                    <a:srgbClr val="FF0000"/>
                  </a:solidFill>
                </a:rPr>
                <a:t>イシカ</a:t>
              </a:r>
              <a:endParaRPr lang="en-US" altLang="ja-JP" sz="2200" dirty="0">
                <a:solidFill>
                  <a:srgbClr val="FF0000"/>
                </a:solidFill>
              </a:endParaRPr>
            </a:p>
            <a:p>
              <a:pPr eaLnBrk="1" hangingPunct="1"/>
              <a:r>
                <a:rPr lang="ja-JP" altLang="en-US" sz="2200"/>
                <a:t>「周波数伝達関数は非常にうまくできてるでしょ？</a:t>
              </a:r>
              <a:endParaRPr lang="en-US" altLang="ja-JP" sz="2200" dirty="0"/>
            </a:p>
            <a:p>
              <a:pPr eaLnBrk="1" hangingPunct="1"/>
              <a:r>
                <a:rPr lang="ja-JP" altLang="en-US" sz="2200"/>
                <a:t>　これを捨てて新しい表現を考えるのもいいけど，うまい</a:t>
              </a:r>
              <a:endParaRPr lang="en-US" altLang="ja-JP" sz="2200" dirty="0"/>
            </a:p>
            <a:p>
              <a:pPr eaLnBrk="1" hangingPunct="1"/>
              <a:r>
                <a:rPr lang="ja-JP" altLang="en-US" sz="2200"/>
                <a:t>　ことこの周波数伝達関数を拡張できたほうがもっといい</a:t>
              </a:r>
              <a:endParaRPr lang="en-US" altLang="ja-JP" sz="2200" dirty="0"/>
            </a:p>
            <a:p>
              <a:pPr eaLnBrk="1" hangingPunct="1"/>
              <a:r>
                <a:rPr lang="ja-JP" altLang="en-US" sz="2200"/>
                <a:t>　でしょ？．」</a:t>
              </a:r>
            </a:p>
          </p:txBody>
        </p:sp>
        <p:pic>
          <p:nvPicPr>
            <p:cNvPr id="15" name="図 1">
              <a:extLst>
                <a:ext uri="{FF2B5EF4-FFF2-40B4-BE49-F238E27FC236}">
                  <a16:creationId xmlns:a16="http://schemas.microsoft.com/office/drawing/2014/main" id="{FA72F606-1B1D-D64B-87DA-AA785FABBD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7" b="14307"/>
            <a:stretch/>
          </p:blipFill>
          <p:spPr bwMode="auto">
            <a:xfrm rot="16200000">
              <a:off x="479256" y="1881898"/>
              <a:ext cx="792504" cy="855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C511CA3-E16A-BC4D-8A4A-2556DDEBC4C8}"/>
              </a:ext>
            </a:extLst>
          </p:cNvPr>
          <p:cNvGrpSpPr/>
          <p:nvPr/>
        </p:nvGrpSpPr>
        <p:grpSpPr>
          <a:xfrm>
            <a:off x="283552" y="4951769"/>
            <a:ext cx="8873063" cy="769441"/>
            <a:chOff x="283552" y="4951769"/>
            <a:chExt cx="8873063" cy="769441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096625EC-28E4-0143-9EE7-56447A5A21EA}"/>
                </a:ext>
              </a:extLst>
            </p:cNvPr>
            <p:cNvGrpSpPr/>
            <p:nvPr/>
          </p:nvGrpSpPr>
          <p:grpSpPr>
            <a:xfrm>
              <a:off x="283552" y="4951769"/>
              <a:ext cx="8873063" cy="769441"/>
              <a:chOff x="251159" y="3232352"/>
              <a:chExt cx="8873063" cy="769441"/>
            </a:xfrm>
          </p:grpSpPr>
          <p:sp>
            <p:nvSpPr>
              <p:cNvPr id="18" name="Text Box 14">
                <a:extLst>
                  <a:ext uri="{FF2B5EF4-FFF2-40B4-BE49-F238E27FC236}">
                    <a16:creationId xmlns:a16="http://schemas.microsoft.com/office/drawing/2014/main" id="{75C0CD68-A945-7F4F-842C-4EA8FB820D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0600" y="3232352"/>
                <a:ext cx="6673622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 sz="2200">
                    <a:solidFill>
                      <a:srgbClr val="000099"/>
                    </a:solidFill>
                  </a:rPr>
                  <a:t>オスカ，</a:t>
                </a:r>
                <a:r>
                  <a:rPr lang="ja-JP" altLang="en-US" sz="2200">
                    <a:solidFill>
                      <a:srgbClr val="800000"/>
                    </a:solidFill>
                  </a:rPr>
                  <a:t>スギモ，ミナミ</a:t>
                </a:r>
                <a:endParaRPr lang="en-US" altLang="ja-JP" sz="2200" dirty="0">
                  <a:solidFill>
                    <a:srgbClr val="800000"/>
                  </a:solidFill>
                </a:endParaRPr>
              </a:p>
              <a:p>
                <a:pPr eaLnBrk="1" hangingPunct="1"/>
                <a:r>
                  <a:rPr lang="ja-JP" altLang="en-US" sz="2200"/>
                  <a:t>「まぁそらそうやけど，具体的にはどうするの？」</a:t>
                </a:r>
              </a:p>
            </p:txBody>
          </p: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85EF21B7-C104-9840-AFAC-FE2F62C26BF2}"/>
                  </a:ext>
                </a:extLst>
              </p:cNvPr>
              <p:cNvGrpSpPr/>
              <p:nvPr/>
            </p:nvGrpSpPr>
            <p:grpSpPr>
              <a:xfrm>
                <a:off x="251159" y="3232352"/>
                <a:ext cx="1354540" cy="754374"/>
                <a:chOff x="2144526" y="3680015"/>
                <a:chExt cx="1354540" cy="754374"/>
              </a:xfrm>
            </p:grpSpPr>
            <p:pic>
              <p:nvPicPr>
                <p:cNvPr id="20" name="図 7">
                  <a:extLst>
                    <a:ext uri="{FF2B5EF4-FFF2-40B4-BE49-F238E27FC236}">
                      <a16:creationId xmlns:a16="http://schemas.microsoft.com/office/drawing/2014/main" id="{53672F15-C683-5B40-BB5E-524F584FDA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4526" y="3680015"/>
                  <a:ext cx="670357" cy="7508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図 2">
                  <a:extLst>
                    <a:ext uri="{FF2B5EF4-FFF2-40B4-BE49-F238E27FC236}">
                      <a16:creationId xmlns:a16="http://schemas.microsoft.com/office/drawing/2014/main" id="{92BC9BB3-39D7-204B-90F7-D5FD31360C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8709" y="3681526"/>
                  <a:ext cx="670357" cy="752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C9505A18-ECF3-1144-A3A8-3FC6C70FD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0416"/>
            <a:stretch/>
          </p:blipFill>
          <p:spPr>
            <a:xfrm>
              <a:off x="1671886" y="4951769"/>
              <a:ext cx="660400" cy="750895"/>
            </a:xfrm>
            <a:prstGeom prst="rect">
              <a:avLst/>
            </a:prstGeom>
          </p:spPr>
        </p:pic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7EDD9D5-3B72-A843-99DE-CDD987B6B735}"/>
              </a:ext>
            </a:extLst>
          </p:cNvPr>
          <p:cNvSpPr txBox="1"/>
          <p:nvPr/>
        </p:nvSpPr>
        <p:spPr>
          <a:xfrm>
            <a:off x="6035040" y="5982788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i="1">
                <a:solidFill>
                  <a:schemeClr val="accent6">
                    <a:lumMod val="75000"/>
                  </a:schemeClr>
                </a:solidFill>
              </a:rPr>
              <a:t>･･･ということで</a:t>
            </a:r>
          </a:p>
        </p:txBody>
      </p:sp>
    </p:spTree>
    <p:extLst>
      <p:ext uri="{BB962C8B-B14F-4D97-AF65-F5344CB8AC3E}">
        <p14:creationId xmlns:p14="http://schemas.microsoft.com/office/powerpoint/2010/main" val="172489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FDAA55-9369-AD42-9691-58A35F187BC1}"/>
              </a:ext>
            </a:extLst>
          </p:cNvPr>
          <p:cNvSpPr txBox="1"/>
          <p:nvPr/>
        </p:nvSpPr>
        <p:spPr>
          <a:xfrm>
            <a:off x="3589617" y="5922088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/>
              <a:t>微分方程式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600F32-D7FA-A841-9031-768953F60B0A}"/>
              </a:ext>
            </a:extLst>
          </p:cNvPr>
          <p:cNvSpPr txBox="1"/>
          <p:nvPr/>
        </p:nvSpPr>
        <p:spPr>
          <a:xfrm>
            <a:off x="863363" y="592208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状態方程式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745A21-91CE-244F-9831-C307D0FA63BD}"/>
              </a:ext>
            </a:extLst>
          </p:cNvPr>
          <p:cNvSpPr txBox="1"/>
          <p:nvPr/>
        </p:nvSpPr>
        <p:spPr>
          <a:xfrm>
            <a:off x="2348284" y="502997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重み関数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83479B-8507-B845-9CC2-B66BFD2406F2}"/>
              </a:ext>
            </a:extLst>
          </p:cNvPr>
          <p:cNvSpPr txBox="1"/>
          <p:nvPr/>
        </p:nvSpPr>
        <p:spPr>
          <a:xfrm>
            <a:off x="4762390" y="407173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安定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160651-DFF7-904F-8B1D-569CC5D7F894}"/>
              </a:ext>
            </a:extLst>
          </p:cNvPr>
          <p:cNvSpPr txBox="1"/>
          <p:nvPr/>
        </p:nvSpPr>
        <p:spPr>
          <a:xfrm>
            <a:off x="2050767" y="40673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一般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F8D18D-CA6A-9C47-9ADF-AF566FE6F93E}"/>
              </a:ext>
            </a:extLst>
          </p:cNvPr>
          <p:cNvSpPr txBox="1"/>
          <p:nvPr/>
        </p:nvSpPr>
        <p:spPr>
          <a:xfrm>
            <a:off x="4796325" y="3095322"/>
            <a:ext cx="1620957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周波数伝達関数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43AE6A-5FD0-1A45-A3BD-92AB99A6DF65}"/>
              </a:ext>
            </a:extLst>
          </p:cNvPr>
          <p:cNvSpPr txBox="1"/>
          <p:nvPr/>
        </p:nvSpPr>
        <p:spPr>
          <a:xfrm>
            <a:off x="5470224" y="2286448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ボード線図・ベクトル軌跡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79015A-CBE1-8742-91FC-130DEFBB8683}"/>
              </a:ext>
            </a:extLst>
          </p:cNvPr>
          <p:cNvSpPr txBox="1"/>
          <p:nvPr/>
        </p:nvSpPr>
        <p:spPr>
          <a:xfrm>
            <a:off x="2530096" y="309532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伝達関数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DD91E8-5EB7-3F4D-9FEB-51276F4E6170}"/>
              </a:ext>
            </a:extLst>
          </p:cNvPr>
          <p:cNvSpPr txBox="1"/>
          <p:nvPr/>
        </p:nvSpPr>
        <p:spPr>
          <a:xfrm>
            <a:off x="604807" y="309532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chemeClr val="bg1">
                    <a:lumMod val="65000"/>
                  </a:schemeClr>
                </a:solidFill>
              </a:rPr>
              <a:t>状態方程式</a:t>
            </a: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0E9E6467-0656-0E46-A33D-ADF246B6C104}"/>
              </a:ext>
            </a:extLst>
          </p:cNvPr>
          <p:cNvSpPr/>
          <p:nvPr/>
        </p:nvSpPr>
        <p:spPr>
          <a:xfrm rot="16200000">
            <a:off x="4008397" y="5559758"/>
            <a:ext cx="394004" cy="210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07601F4C-964C-6942-8BFC-80DCB0BE65C2}"/>
              </a:ext>
            </a:extLst>
          </p:cNvPr>
          <p:cNvSpPr/>
          <p:nvPr/>
        </p:nvSpPr>
        <p:spPr>
          <a:xfrm rot="18574856">
            <a:off x="4414993" y="4575464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9AE95595-BFF4-9E4F-9304-96DDD4A8B243}"/>
              </a:ext>
            </a:extLst>
          </p:cNvPr>
          <p:cNvSpPr/>
          <p:nvPr/>
        </p:nvSpPr>
        <p:spPr>
          <a:xfrm rot="18574856">
            <a:off x="5228063" y="3668480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>
            <a:extLst>
              <a:ext uri="{FF2B5EF4-FFF2-40B4-BE49-F238E27FC236}">
                <a16:creationId xmlns:a16="http://schemas.microsoft.com/office/drawing/2014/main" id="{E8EE22CD-6DC9-0F41-B350-ED25F55179BD}"/>
              </a:ext>
            </a:extLst>
          </p:cNvPr>
          <p:cNvSpPr/>
          <p:nvPr/>
        </p:nvSpPr>
        <p:spPr>
          <a:xfrm rot="18574856">
            <a:off x="5840503" y="2648418"/>
            <a:ext cx="407778" cy="240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>
            <a:extLst>
              <a:ext uri="{FF2B5EF4-FFF2-40B4-BE49-F238E27FC236}">
                <a16:creationId xmlns:a16="http://schemas.microsoft.com/office/drawing/2014/main" id="{96E9FA5D-FA2A-5F41-9927-CFE7C46859B6}"/>
              </a:ext>
            </a:extLst>
          </p:cNvPr>
          <p:cNvSpPr/>
          <p:nvPr/>
        </p:nvSpPr>
        <p:spPr>
          <a:xfrm rot="3025144" flipH="1">
            <a:off x="3408366" y="4551714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0BFCBD87-BDC6-C645-BF3B-5078E052CA87}"/>
              </a:ext>
            </a:extLst>
          </p:cNvPr>
          <p:cNvSpPr/>
          <p:nvPr/>
        </p:nvSpPr>
        <p:spPr>
          <a:xfrm rot="3025144" flipH="1">
            <a:off x="2785020" y="3673570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等号 20">
            <a:extLst>
              <a:ext uri="{FF2B5EF4-FFF2-40B4-BE49-F238E27FC236}">
                <a16:creationId xmlns:a16="http://schemas.microsoft.com/office/drawing/2014/main" id="{7B49FC2A-5D50-6F4B-9B67-58229B2E603F}"/>
              </a:ext>
            </a:extLst>
          </p:cNvPr>
          <p:cNvSpPr/>
          <p:nvPr/>
        </p:nvSpPr>
        <p:spPr>
          <a:xfrm>
            <a:off x="2218414" y="6029638"/>
            <a:ext cx="1356195" cy="123453"/>
          </a:xfrm>
          <a:prstGeom prst="mathEqual">
            <a:avLst>
              <a:gd name="adj1" fmla="val 23520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右矢印 21">
            <a:extLst>
              <a:ext uri="{FF2B5EF4-FFF2-40B4-BE49-F238E27FC236}">
                <a16:creationId xmlns:a16="http://schemas.microsoft.com/office/drawing/2014/main" id="{57A56DAF-AC0E-4B48-BE61-E9FDA8D027FD}"/>
              </a:ext>
            </a:extLst>
          </p:cNvPr>
          <p:cNvSpPr/>
          <p:nvPr/>
        </p:nvSpPr>
        <p:spPr>
          <a:xfrm rot="16200000">
            <a:off x="1026675" y="3604003"/>
            <a:ext cx="522013" cy="261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E4E15E-3D85-F549-A7A3-B165A098BC07}"/>
              </a:ext>
            </a:extLst>
          </p:cNvPr>
          <p:cNvSpPr txBox="1"/>
          <p:nvPr/>
        </p:nvSpPr>
        <p:spPr>
          <a:xfrm>
            <a:off x="2291310" y="95041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制御則の設計理論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90B6C85-BB98-0D4F-8119-2757574C6F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0963" y="287968"/>
            <a:ext cx="8740239" cy="1897534"/>
          </a:xfrm>
          <a:prstGeom prst="rect">
            <a:avLst/>
          </a:prstGeom>
        </p:spPr>
      </p:pic>
      <p:sp>
        <p:nvSpPr>
          <p:cNvPr id="27" name="山形 26">
            <a:extLst>
              <a:ext uri="{FF2B5EF4-FFF2-40B4-BE49-F238E27FC236}">
                <a16:creationId xmlns:a16="http://schemas.microsoft.com/office/drawing/2014/main" id="{6B744550-E40D-4640-9CC4-F29A6484104F}"/>
              </a:ext>
            </a:extLst>
          </p:cNvPr>
          <p:cNvSpPr/>
          <p:nvPr/>
        </p:nvSpPr>
        <p:spPr>
          <a:xfrm rot="16200000">
            <a:off x="804102" y="2279969"/>
            <a:ext cx="985652" cy="24299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山形 27">
            <a:extLst>
              <a:ext uri="{FF2B5EF4-FFF2-40B4-BE49-F238E27FC236}">
                <a16:creationId xmlns:a16="http://schemas.microsoft.com/office/drawing/2014/main" id="{7107429E-BC4A-D945-AD68-44A6B04335CA}"/>
              </a:ext>
            </a:extLst>
          </p:cNvPr>
          <p:cNvSpPr/>
          <p:nvPr/>
        </p:nvSpPr>
        <p:spPr>
          <a:xfrm rot="16200000">
            <a:off x="2466084" y="2320505"/>
            <a:ext cx="985652" cy="24299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山形 28">
            <a:extLst>
              <a:ext uri="{FF2B5EF4-FFF2-40B4-BE49-F238E27FC236}">
                <a16:creationId xmlns:a16="http://schemas.microsoft.com/office/drawing/2014/main" id="{F50954ED-C01C-C84C-B42D-8EBEE23F86DA}"/>
              </a:ext>
            </a:extLst>
          </p:cNvPr>
          <p:cNvSpPr/>
          <p:nvPr/>
        </p:nvSpPr>
        <p:spPr>
          <a:xfrm rot="16200000">
            <a:off x="4630439" y="2420881"/>
            <a:ext cx="985652" cy="10876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山形 29">
            <a:extLst>
              <a:ext uri="{FF2B5EF4-FFF2-40B4-BE49-F238E27FC236}">
                <a16:creationId xmlns:a16="http://schemas.microsoft.com/office/drawing/2014/main" id="{2ED4111C-A9F2-6E49-81BB-F96ECC8C10F8}"/>
              </a:ext>
            </a:extLst>
          </p:cNvPr>
          <p:cNvSpPr/>
          <p:nvPr/>
        </p:nvSpPr>
        <p:spPr>
          <a:xfrm rot="16200000">
            <a:off x="5938164" y="1982144"/>
            <a:ext cx="426373" cy="21391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4F38EC6C-B476-8247-BDA6-F88848A62685}"/>
              </a:ext>
            </a:extLst>
          </p:cNvPr>
          <p:cNvSpPr/>
          <p:nvPr/>
        </p:nvSpPr>
        <p:spPr>
          <a:xfrm rot="16200000">
            <a:off x="1087748" y="4602061"/>
            <a:ext cx="418359" cy="24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D8466E50-8D20-2343-A1C3-9F43178CBA73}"/>
              </a:ext>
            </a:extLst>
          </p:cNvPr>
          <p:cNvSpPr/>
          <p:nvPr/>
        </p:nvSpPr>
        <p:spPr>
          <a:xfrm>
            <a:off x="1175656" y="4067006"/>
            <a:ext cx="4775343" cy="3275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D15A9EB3-EE60-2644-A28E-ACA5DC87756E}"/>
              </a:ext>
            </a:extLst>
          </p:cNvPr>
          <p:cNvSpPr/>
          <p:nvPr/>
        </p:nvSpPr>
        <p:spPr>
          <a:xfrm>
            <a:off x="4221772" y="4107069"/>
            <a:ext cx="1685858" cy="249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山形 33">
            <a:extLst>
              <a:ext uri="{FF2B5EF4-FFF2-40B4-BE49-F238E27FC236}">
                <a16:creationId xmlns:a16="http://schemas.microsoft.com/office/drawing/2014/main" id="{0B761329-88D5-1F46-BB39-2A836F2F9191}"/>
              </a:ext>
            </a:extLst>
          </p:cNvPr>
          <p:cNvSpPr/>
          <p:nvPr/>
        </p:nvSpPr>
        <p:spPr>
          <a:xfrm>
            <a:off x="1973345" y="3048099"/>
            <a:ext cx="350195" cy="433001"/>
          </a:xfrm>
          <a:prstGeom prst="chevron">
            <a:avLst>
              <a:gd name="adj" fmla="val 8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山形 34">
            <a:extLst>
              <a:ext uri="{FF2B5EF4-FFF2-40B4-BE49-F238E27FC236}">
                <a16:creationId xmlns:a16="http://schemas.microsoft.com/office/drawing/2014/main" id="{CBC5B762-02BE-E14E-A6E5-86C16CDB9AE9}"/>
              </a:ext>
            </a:extLst>
          </p:cNvPr>
          <p:cNvSpPr/>
          <p:nvPr/>
        </p:nvSpPr>
        <p:spPr>
          <a:xfrm>
            <a:off x="4096861" y="3048099"/>
            <a:ext cx="350195" cy="433001"/>
          </a:xfrm>
          <a:prstGeom prst="chevron">
            <a:avLst>
              <a:gd name="adj" fmla="val 8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右矢印 35">
            <a:extLst>
              <a:ext uri="{FF2B5EF4-FFF2-40B4-BE49-F238E27FC236}">
                <a16:creationId xmlns:a16="http://schemas.microsoft.com/office/drawing/2014/main" id="{52544FCB-177A-9F47-8A0A-091D1F992A51}"/>
              </a:ext>
            </a:extLst>
          </p:cNvPr>
          <p:cNvSpPr/>
          <p:nvPr/>
        </p:nvSpPr>
        <p:spPr>
          <a:xfrm rot="16200000">
            <a:off x="1069255" y="5591410"/>
            <a:ext cx="418359" cy="24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C2826E0-3871-A94D-B67C-99314A17D91F}"/>
              </a:ext>
            </a:extLst>
          </p:cNvPr>
          <p:cNvSpPr txBox="1"/>
          <p:nvPr/>
        </p:nvSpPr>
        <p:spPr>
          <a:xfrm>
            <a:off x="4791349" y="5071897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5</a:t>
            </a:r>
            <a:r>
              <a:rPr kumimoji="1" lang="ja-JP" altLang="en-US" sz="1200"/>
              <a:t>回目（第</a:t>
            </a:r>
            <a:r>
              <a:rPr kumimoji="1" lang="en-US" altLang="ja-JP" sz="1200" dirty="0"/>
              <a:t>9</a:t>
            </a:r>
            <a:r>
              <a:rPr kumimoji="1" lang="ja-JP" altLang="en-US" sz="1200"/>
              <a:t>話</a:t>
            </a:r>
            <a:r>
              <a:rPr lang="ja-JP" altLang="en-US" sz="1200"/>
              <a:t>）</a:t>
            </a:r>
            <a:endParaRPr kumimoji="1" lang="ja-JP" altLang="en-US" sz="120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BD198E2-FB94-8645-BB70-AFAA8EEFF539}"/>
              </a:ext>
            </a:extLst>
          </p:cNvPr>
          <p:cNvSpPr txBox="1"/>
          <p:nvPr/>
        </p:nvSpPr>
        <p:spPr>
          <a:xfrm>
            <a:off x="1342171" y="5601153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4</a:t>
            </a:r>
            <a:r>
              <a:rPr kumimoji="1" lang="ja-JP" altLang="en-US" sz="1200"/>
              <a:t>回目（第</a:t>
            </a:r>
            <a:r>
              <a:rPr kumimoji="1" lang="en-US" altLang="ja-JP" sz="1200" dirty="0"/>
              <a:t>7</a:t>
            </a:r>
            <a:r>
              <a:rPr lang="ja-JP" altLang="en-US" sz="1200"/>
              <a:t>，</a:t>
            </a:r>
            <a:r>
              <a:rPr lang="en-US" altLang="ja-JP" sz="1200" dirty="0"/>
              <a:t>8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AE158B8-0C25-F541-818C-DC035B7C5301}"/>
              </a:ext>
            </a:extLst>
          </p:cNvPr>
          <p:cNvSpPr txBox="1"/>
          <p:nvPr/>
        </p:nvSpPr>
        <p:spPr>
          <a:xfrm>
            <a:off x="6405070" y="3126099"/>
            <a:ext cx="167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6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11</a:t>
            </a:r>
            <a:r>
              <a:rPr lang="ja-JP" altLang="en-US" sz="1200"/>
              <a:t>，</a:t>
            </a:r>
            <a:r>
              <a:rPr lang="en-US" altLang="ja-JP" sz="1200" dirty="0"/>
              <a:t>12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43" name="フレーム 42">
            <a:extLst>
              <a:ext uri="{FF2B5EF4-FFF2-40B4-BE49-F238E27FC236}">
                <a16:creationId xmlns:a16="http://schemas.microsoft.com/office/drawing/2014/main" id="{81B67429-3196-6047-846A-4C101C2CB445}"/>
              </a:ext>
            </a:extLst>
          </p:cNvPr>
          <p:cNvSpPr/>
          <p:nvPr/>
        </p:nvSpPr>
        <p:spPr>
          <a:xfrm>
            <a:off x="3555225" y="5917548"/>
            <a:ext cx="1509476" cy="404649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フレーム 43">
            <a:extLst>
              <a:ext uri="{FF2B5EF4-FFF2-40B4-BE49-F238E27FC236}">
                <a16:creationId xmlns:a16="http://schemas.microsoft.com/office/drawing/2014/main" id="{A14FA676-3045-5E4A-A31C-6C9DCA870E9B}"/>
              </a:ext>
            </a:extLst>
          </p:cNvPr>
          <p:cNvSpPr/>
          <p:nvPr/>
        </p:nvSpPr>
        <p:spPr>
          <a:xfrm>
            <a:off x="712181" y="5916870"/>
            <a:ext cx="1509476" cy="40464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フレーム 44">
            <a:extLst>
              <a:ext uri="{FF2B5EF4-FFF2-40B4-BE49-F238E27FC236}">
                <a16:creationId xmlns:a16="http://schemas.microsoft.com/office/drawing/2014/main" id="{7D3BF583-9677-EF46-85AB-4EE6925B3AE6}"/>
              </a:ext>
            </a:extLst>
          </p:cNvPr>
          <p:cNvSpPr/>
          <p:nvPr/>
        </p:nvSpPr>
        <p:spPr>
          <a:xfrm>
            <a:off x="1110566" y="4988732"/>
            <a:ext cx="3651824" cy="4375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フレーム 45">
            <a:extLst>
              <a:ext uri="{FF2B5EF4-FFF2-40B4-BE49-F238E27FC236}">
                <a16:creationId xmlns:a16="http://schemas.microsoft.com/office/drawing/2014/main" id="{8CAC3F1D-E83E-D643-BAD8-C1A4DBBBE726}"/>
              </a:ext>
            </a:extLst>
          </p:cNvPr>
          <p:cNvSpPr/>
          <p:nvPr/>
        </p:nvSpPr>
        <p:spPr>
          <a:xfrm>
            <a:off x="4735287" y="3066087"/>
            <a:ext cx="1694327" cy="437561"/>
          </a:xfrm>
          <a:prstGeom prst="fram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フレーム 46">
            <a:extLst>
              <a:ext uri="{FF2B5EF4-FFF2-40B4-BE49-F238E27FC236}">
                <a16:creationId xmlns:a16="http://schemas.microsoft.com/office/drawing/2014/main" id="{FA039182-B4B4-3646-AE3A-17452DEF686B}"/>
              </a:ext>
            </a:extLst>
          </p:cNvPr>
          <p:cNvSpPr/>
          <p:nvPr/>
        </p:nvSpPr>
        <p:spPr>
          <a:xfrm>
            <a:off x="2489791" y="3052692"/>
            <a:ext cx="1058208" cy="4375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フレーム 47">
            <a:extLst>
              <a:ext uri="{FF2B5EF4-FFF2-40B4-BE49-F238E27FC236}">
                <a16:creationId xmlns:a16="http://schemas.microsoft.com/office/drawing/2014/main" id="{8B079DC6-1A74-6649-8E62-4C062DDA603B}"/>
              </a:ext>
            </a:extLst>
          </p:cNvPr>
          <p:cNvSpPr/>
          <p:nvPr/>
        </p:nvSpPr>
        <p:spPr>
          <a:xfrm>
            <a:off x="564979" y="3048774"/>
            <a:ext cx="1250416" cy="437561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12E81B6-BABA-3A47-9AD5-6DADF876BA5E}"/>
              </a:ext>
            </a:extLst>
          </p:cNvPr>
          <p:cNvSpPr txBox="1"/>
          <p:nvPr/>
        </p:nvSpPr>
        <p:spPr>
          <a:xfrm>
            <a:off x="5071782" y="6159582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2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B61359E-3013-4F49-A3E2-25E4E42670DE}"/>
              </a:ext>
            </a:extLst>
          </p:cNvPr>
          <p:cNvSpPr txBox="1"/>
          <p:nvPr/>
        </p:nvSpPr>
        <p:spPr>
          <a:xfrm>
            <a:off x="3326206" y="3742783"/>
            <a:ext cx="1909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5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10</a:t>
            </a:r>
            <a:r>
              <a:rPr lang="ja-JP" altLang="en-US" sz="1200"/>
              <a:t>話），</a:t>
            </a:r>
            <a:r>
              <a:rPr lang="en-US" altLang="ja-JP" sz="1200" dirty="0"/>
              <a:t>9</a:t>
            </a:r>
            <a:r>
              <a:rPr lang="ja-JP" altLang="en-US" sz="1200"/>
              <a:t>回目</a:t>
            </a:r>
            <a:endParaRPr kumimoji="1" lang="ja-JP" altLang="en-US" sz="120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3980901-8F3C-294B-BD2A-99459F2FCA1E}"/>
              </a:ext>
            </a:extLst>
          </p:cNvPr>
          <p:cNvSpPr txBox="1"/>
          <p:nvPr/>
        </p:nvSpPr>
        <p:spPr>
          <a:xfrm>
            <a:off x="3244452" y="556723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Start</a:t>
            </a:r>
            <a:endParaRPr kumimoji="1" lang="ja-JP" altLang="en-US" sz="180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ED55AF2-E071-754E-9136-FDA7B1E9161E}"/>
              </a:ext>
            </a:extLst>
          </p:cNvPr>
          <p:cNvSpPr txBox="1"/>
          <p:nvPr/>
        </p:nvSpPr>
        <p:spPr>
          <a:xfrm>
            <a:off x="3307396" y="172559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Goal</a:t>
            </a:r>
            <a:endParaRPr kumimoji="1" lang="ja-JP" altLang="en-US" sz="1800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7DB8897B-21A6-7847-8282-32B1D9374C53}"/>
              </a:ext>
            </a:extLst>
          </p:cNvPr>
          <p:cNvSpPr/>
          <p:nvPr/>
        </p:nvSpPr>
        <p:spPr>
          <a:xfrm>
            <a:off x="712181" y="1528864"/>
            <a:ext cx="6329887" cy="63244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6D131F3-9A04-824E-BB7F-16784F996762}"/>
              </a:ext>
            </a:extLst>
          </p:cNvPr>
          <p:cNvSpPr txBox="1"/>
          <p:nvPr/>
        </p:nvSpPr>
        <p:spPr>
          <a:xfrm>
            <a:off x="7691874" y="2097278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7</a:t>
            </a:r>
            <a:r>
              <a:rPr kumimoji="1" lang="ja-JP" altLang="en-US" sz="1200"/>
              <a:t>回目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041C609-06AE-FC42-9A96-B6C8DBFA6384}"/>
              </a:ext>
            </a:extLst>
          </p:cNvPr>
          <p:cNvSpPr txBox="1"/>
          <p:nvPr/>
        </p:nvSpPr>
        <p:spPr>
          <a:xfrm>
            <a:off x="3144372" y="2687312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8</a:t>
            </a:r>
            <a:r>
              <a:rPr kumimoji="1" lang="ja-JP" altLang="en-US" sz="1200"/>
              <a:t>回目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7166A67-ED91-F641-B375-093922A40195}"/>
              </a:ext>
            </a:extLst>
          </p:cNvPr>
          <p:cNvSpPr txBox="1"/>
          <p:nvPr/>
        </p:nvSpPr>
        <p:spPr>
          <a:xfrm>
            <a:off x="3877124" y="178053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10</a:t>
            </a:r>
            <a:r>
              <a:rPr kumimoji="1" lang="ja-JP" altLang="en-US" sz="1200"/>
              <a:t>回目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A42C760-DFF5-5743-8FAB-7D4962DF7074}"/>
              </a:ext>
            </a:extLst>
          </p:cNvPr>
          <p:cNvSpPr txBox="1"/>
          <p:nvPr/>
        </p:nvSpPr>
        <p:spPr>
          <a:xfrm>
            <a:off x="5751258" y="5318327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latin typeface="aoyagireisyo2" panose="02000600000000000000" pitchFamily="2" charset="-128"/>
                <a:ea typeface="aoyagireisyo2" panose="02000600000000000000" pitchFamily="2" charset="-128"/>
              </a:rPr>
              <a:t>制御則への道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F9B277E-7E98-5841-BE35-CC7A604791FB}"/>
              </a:ext>
            </a:extLst>
          </p:cNvPr>
          <p:cNvSpPr txBox="1"/>
          <p:nvPr/>
        </p:nvSpPr>
        <p:spPr>
          <a:xfrm>
            <a:off x="3871848" y="276711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accent5">
                    <a:lumMod val="50000"/>
                  </a:schemeClr>
                </a:solidFill>
              </a:rPr>
              <a:t>守備範囲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0FCFA16-6FE3-7D40-88BF-C7B7D7228739}"/>
              </a:ext>
            </a:extLst>
          </p:cNvPr>
          <p:cNvSpPr txBox="1"/>
          <p:nvPr/>
        </p:nvSpPr>
        <p:spPr>
          <a:xfrm>
            <a:off x="1624579" y="278884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accent5">
                    <a:lumMod val="50000"/>
                  </a:schemeClr>
                </a:solidFill>
              </a:rPr>
              <a:t>守備範囲</a:t>
            </a: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D04F29BA-E8DB-2940-A8F7-CF21FB555B16}"/>
              </a:ext>
            </a:extLst>
          </p:cNvPr>
          <p:cNvCxnSpPr/>
          <p:nvPr/>
        </p:nvCxnSpPr>
        <p:spPr>
          <a:xfrm flipH="1">
            <a:off x="2424798" y="6321519"/>
            <a:ext cx="928889" cy="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8E2D7D9-5053-AC42-AD1A-E3706F4CD648}"/>
              </a:ext>
            </a:extLst>
          </p:cNvPr>
          <p:cNvGrpSpPr/>
          <p:nvPr/>
        </p:nvGrpSpPr>
        <p:grpSpPr>
          <a:xfrm>
            <a:off x="2255156" y="1825219"/>
            <a:ext cx="1801132" cy="2613985"/>
            <a:chOff x="4777061" y="1539852"/>
            <a:chExt cx="4510139" cy="1400507"/>
          </a:xfrm>
        </p:grpSpPr>
        <p:sp>
          <p:nvSpPr>
            <p:cNvPr id="3" name="円/楕円 2">
              <a:extLst>
                <a:ext uri="{FF2B5EF4-FFF2-40B4-BE49-F238E27FC236}">
                  <a16:creationId xmlns:a16="http://schemas.microsoft.com/office/drawing/2014/main" id="{9C8E122F-88B1-5B48-AEEA-257370BF26EE}"/>
                </a:ext>
              </a:extLst>
            </p:cNvPr>
            <p:cNvSpPr/>
            <p:nvPr/>
          </p:nvSpPr>
          <p:spPr>
            <a:xfrm>
              <a:off x="4777061" y="1539852"/>
              <a:ext cx="3795439" cy="140050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454848A-E901-164A-94E9-F51E68BFA072}"/>
                </a:ext>
              </a:extLst>
            </p:cNvPr>
            <p:cNvSpPr txBox="1"/>
            <p:nvPr/>
          </p:nvSpPr>
          <p:spPr>
            <a:xfrm>
              <a:off x="7275377" y="1763047"/>
              <a:ext cx="2011823" cy="24734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b="1">
                  <a:solidFill>
                    <a:srgbClr val="C00000"/>
                  </a:solidFill>
                </a:rPr>
                <a:t>今回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9FB5682-6402-2145-84CD-AE8C66079858}"/>
              </a:ext>
            </a:extLst>
          </p:cNvPr>
          <p:cNvGrpSpPr/>
          <p:nvPr/>
        </p:nvGrpSpPr>
        <p:grpSpPr>
          <a:xfrm>
            <a:off x="4937214" y="1539315"/>
            <a:ext cx="3795439" cy="4184591"/>
            <a:chOff x="4937214" y="1539315"/>
            <a:chExt cx="3795439" cy="4184591"/>
          </a:xfrm>
        </p:grpSpPr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E0800BCA-40E0-3646-AEE5-50D966742E47}"/>
                </a:ext>
              </a:extLst>
            </p:cNvPr>
            <p:cNvSpPr/>
            <p:nvPr/>
          </p:nvSpPr>
          <p:spPr>
            <a:xfrm>
              <a:off x="5033547" y="2625002"/>
              <a:ext cx="1684297" cy="3098904"/>
            </a:xfrm>
            <a:custGeom>
              <a:avLst/>
              <a:gdLst>
                <a:gd name="connsiteX0" fmla="*/ 13465 w 975366"/>
                <a:gd name="connsiteY0" fmla="*/ 2101932 h 2101932"/>
                <a:gd name="connsiteX1" fmla="*/ 84717 w 975366"/>
                <a:gd name="connsiteY1" fmla="*/ 1341912 h 2101932"/>
                <a:gd name="connsiteX2" fmla="*/ 654733 w 975366"/>
                <a:gd name="connsiteY2" fmla="*/ 391886 h 2101932"/>
                <a:gd name="connsiteX3" fmla="*/ 975366 w 975366"/>
                <a:gd name="connsiteY3" fmla="*/ 0 h 210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366" h="2101932">
                  <a:moveTo>
                    <a:pt x="13465" y="2101932"/>
                  </a:moveTo>
                  <a:cubicBezTo>
                    <a:pt x="-4348" y="1864426"/>
                    <a:pt x="-22161" y="1626920"/>
                    <a:pt x="84717" y="1341912"/>
                  </a:cubicBezTo>
                  <a:cubicBezTo>
                    <a:pt x="191595" y="1056904"/>
                    <a:pt x="506292" y="615538"/>
                    <a:pt x="654733" y="391886"/>
                  </a:cubicBezTo>
                  <a:cubicBezTo>
                    <a:pt x="803174" y="168234"/>
                    <a:pt x="889270" y="84117"/>
                    <a:pt x="975366" y="0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A641B1A1-CE82-A44B-BA1E-3EAE061E1674}"/>
                </a:ext>
              </a:extLst>
            </p:cNvPr>
            <p:cNvGrpSpPr/>
            <p:nvPr/>
          </p:nvGrpSpPr>
          <p:grpSpPr>
            <a:xfrm>
              <a:off x="4937214" y="1539315"/>
              <a:ext cx="3795439" cy="1400507"/>
              <a:chOff x="4777061" y="1539852"/>
              <a:chExt cx="3795439" cy="1400507"/>
            </a:xfrm>
          </p:grpSpPr>
          <p:sp>
            <p:nvSpPr>
              <p:cNvPr id="61" name="円/楕円 60">
                <a:extLst>
                  <a:ext uri="{FF2B5EF4-FFF2-40B4-BE49-F238E27FC236}">
                    <a16:creationId xmlns:a16="http://schemas.microsoft.com/office/drawing/2014/main" id="{D6F97EE6-42AF-5D43-9AD8-C1F1BC0DED45}"/>
                  </a:ext>
                </a:extLst>
              </p:cNvPr>
              <p:cNvSpPr/>
              <p:nvPr/>
            </p:nvSpPr>
            <p:spPr>
              <a:xfrm>
                <a:off x="4777061" y="1539852"/>
                <a:ext cx="3795439" cy="140050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4A6369D-A88A-104E-A881-00BD2B9F0719}"/>
                  </a:ext>
                </a:extLst>
              </p:cNvPr>
              <p:cNvSpPr txBox="1"/>
              <p:nvPr/>
            </p:nvSpPr>
            <p:spPr>
              <a:xfrm>
                <a:off x="7129505" y="1650683"/>
                <a:ext cx="803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1">
                    <a:solidFill>
                      <a:srgbClr val="C00000"/>
                    </a:solidFill>
                  </a:rPr>
                  <a:t>前回</a:t>
                </a:r>
              </a:p>
            </p:txBody>
          </p:sp>
        </p:grp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6EDF049-4644-E444-BD4A-500927C64EDC}"/>
              </a:ext>
            </a:extLst>
          </p:cNvPr>
          <p:cNvSpPr txBox="1"/>
          <p:nvPr/>
        </p:nvSpPr>
        <p:spPr>
          <a:xfrm>
            <a:off x="5461983" y="2278207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solidFill>
                  <a:srgbClr val="C00000"/>
                </a:solidFill>
              </a:rPr>
              <a:t>ボード線図・ベクトル軌跡</a:t>
            </a: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EE946E3D-BF06-7B4C-B4F4-042EAE408066}"/>
              </a:ext>
            </a:extLst>
          </p:cNvPr>
          <p:cNvSpPr/>
          <p:nvPr/>
        </p:nvSpPr>
        <p:spPr>
          <a:xfrm flipH="1">
            <a:off x="3428855" y="4049753"/>
            <a:ext cx="1048099" cy="1692638"/>
          </a:xfrm>
          <a:custGeom>
            <a:avLst/>
            <a:gdLst>
              <a:gd name="connsiteX0" fmla="*/ 13465 w 975366"/>
              <a:gd name="connsiteY0" fmla="*/ 2101932 h 2101932"/>
              <a:gd name="connsiteX1" fmla="*/ 84717 w 975366"/>
              <a:gd name="connsiteY1" fmla="*/ 1341912 h 2101932"/>
              <a:gd name="connsiteX2" fmla="*/ 654733 w 975366"/>
              <a:gd name="connsiteY2" fmla="*/ 391886 h 2101932"/>
              <a:gd name="connsiteX3" fmla="*/ 975366 w 975366"/>
              <a:gd name="connsiteY3" fmla="*/ 0 h 210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366" h="2101932">
                <a:moveTo>
                  <a:pt x="13465" y="2101932"/>
                </a:moveTo>
                <a:cubicBezTo>
                  <a:pt x="-4348" y="1864426"/>
                  <a:pt x="-22161" y="1626920"/>
                  <a:pt x="84717" y="1341912"/>
                </a:cubicBezTo>
                <a:cubicBezTo>
                  <a:pt x="191595" y="1056904"/>
                  <a:pt x="506292" y="615538"/>
                  <a:pt x="654733" y="391886"/>
                </a:cubicBezTo>
                <a:cubicBezTo>
                  <a:pt x="803174" y="168234"/>
                  <a:pt x="889270" y="84117"/>
                  <a:pt x="975366" y="0"/>
                </a:cubicBezTo>
              </a:path>
            </a:pathLst>
          </a:custGeom>
          <a:noFill/>
          <a:ln w="7620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91DE885-B076-E44B-A124-3F4172C8C1F3}"/>
              </a:ext>
            </a:extLst>
          </p:cNvPr>
          <p:cNvSpPr txBox="1"/>
          <p:nvPr/>
        </p:nvSpPr>
        <p:spPr>
          <a:xfrm>
            <a:off x="2530097" y="309532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solidFill>
                  <a:srgbClr val="C00000"/>
                </a:solidFill>
              </a:rPr>
              <a:t>伝達関数</a:t>
            </a:r>
          </a:p>
        </p:txBody>
      </p:sp>
      <p:sp>
        <p:nvSpPr>
          <p:cNvPr id="66" name="角丸四角形 65">
            <a:extLst>
              <a:ext uri="{FF2B5EF4-FFF2-40B4-BE49-F238E27FC236}">
                <a16:creationId xmlns:a16="http://schemas.microsoft.com/office/drawing/2014/main" id="{1116FA8E-C191-2A4A-8762-5D54B02E15B3}"/>
              </a:ext>
            </a:extLst>
          </p:cNvPr>
          <p:cNvSpPr/>
          <p:nvPr/>
        </p:nvSpPr>
        <p:spPr>
          <a:xfrm>
            <a:off x="1171300" y="4075713"/>
            <a:ext cx="4775343" cy="3275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3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8" grpId="0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テキスト ボックス 4">
            <a:extLst>
              <a:ext uri="{FF2B5EF4-FFF2-40B4-BE49-F238E27FC236}">
                <a16:creationId xmlns:a16="http://schemas.microsoft.com/office/drawing/2014/main" id="{FFB985E7-3760-2249-BDA8-441999ABD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7" y="2866067"/>
            <a:ext cx="8398453" cy="113877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224B50"/>
                </a:solidFill>
              </a:rPr>
              <a:t>今日の「めあて」</a:t>
            </a:r>
            <a:endParaRPr lang="en-US" altLang="ja-JP" dirty="0">
              <a:solidFill>
                <a:srgbClr val="224B50"/>
              </a:solidFill>
            </a:endParaRPr>
          </a:p>
          <a:p>
            <a:r>
              <a:rPr lang="ja-JP" altLang="en-US" sz="2200">
                <a:solidFill>
                  <a:srgbClr val="224B50"/>
                </a:solidFill>
              </a:rPr>
              <a:t>　</a:t>
            </a:r>
            <a:r>
              <a:rPr lang="ja-JP" altLang="en-US" sz="2200"/>
              <a:t>第15話　伝達関数って？</a:t>
            </a:r>
          </a:p>
          <a:p>
            <a:r>
              <a:rPr lang="ja-JP" altLang="en-US" sz="2200"/>
              <a:t>　第16話　伝達関数・周波数伝達関数・重み関数・状態方程式？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DADC253-0A2D-6349-B352-1D279EE6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516063"/>
            <a:ext cx="8391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制御工学</a:t>
            </a:r>
            <a:r>
              <a:rPr lang="ja-JP" altLang="en-US" sz="3200"/>
              <a:t>：動的システムのモデリングと制御</a:t>
            </a:r>
            <a:endParaRPr lang="en-US" altLang="ja-JP" sz="3200"/>
          </a:p>
        </p:txBody>
      </p:sp>
      <p:sp>
        <p:nvSpPr>
          <p:cNvPr id="2" name="雲形吹き出し 1">
            <a:extLst>
              <a:ext uri="{FF2B5EF4-FFF2-40B4-BE49-F238E27FC236}">
                <a16:creationId xmlns:a16="http://schemas.microsoft.com/office/drawing/2014/main" id="{A455672E-DA62-0F41-A0D9-AAF8427093C9}"/>
              </a:ext>
            </a:extLst>
          </p:cNvPr>
          <p:cNvSpPr/>
          <p:nvPr/>
        </p:nvSpPr>
        <p:spPr>
          <a:xfrm>
            <a:off x="6270171" y="4113565"/>
            <a:ext cx="2873829" cy="1357231"/>
          </a:xfrm>
          <a:prstGeom prst="cloudCallout">
            <a:avLst>
              <a:gd name="adj1" fmla="val -55982"/>
              <a:gd name="adj2" fmla="val -57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C00000"/>
                </a:solidFill>
              </a:rPr>
              <a:t>今日，これらの概念が一つになる！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5B426D7-C9E1-7B15-3252-B66530289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678" y="4926438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大阪工業大学　</a:t>
            </a:r>
          </a:p>
          <a:p>
            <a:pPr eaLnBrk="1" hangingPunct="1"/>
            <a:r>
              <a:rPr lang="ja-JP" altLang="en-US"/>
              <a:t>　　　ロボット工学科</a:t>
            </a:r>
            <a:r>
              <a:rPr lang="en-US" altLang="ja-JP" dirty="0"/>
              <a:t> </a:t>
            </a:r>
            <a:r>
              <a:rPr lang="ja-JP" altLang="en-US"/>
              <a:t>大須賀公一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5610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テキスト ボックス 4">
            <a:extLst>
              <a:ext uri="{FF2B5EF4-FFF2-40B4-BE49-F238E27FC236}">
                <a16:creationId xmlns:a16="http://schemas.microsoft.com/office/drawing/2014/main" id="{FFB985E7-3760-2249-BDA8-441999ABD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7" y="2866067"/>
            <a:ext cx="8398453" cy="113877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224B50"/>
                </a:solidFill>
              </a:rPr>
              <a:t>今日の「めあて」</a:t>
            </a:r>
            <a:endParaRPr lang="en-US" altLang="ja-JP" dirty="0">
              <a:solidFill>
                <a:srgbClr val="224B50"/>
              </a:solidFill>
            </a:endParaRPr>
          </a:p>
          <a:p>
            <a:r>
              <a:rPr lang="ja-JP" altLang="en-US" sz="2200">
                <a:solidFill>
                  <a:srgbClr val="224B50"/>
                </a:solidFill>
              </a:rPr>
              <a:t>　</a:t>
            </a:r>
            <a:r>
              <a:rPr lang="ja-JP" altLang="en-US" sz="2200">
                <a:solidFill>
                  <a:srgbClr val="C00000"/>
                </a:solidFill>
              </a:rPr>
              <a:t>第15話　伝達関数って？</a:t>
            </a:r>
          </a:p>
          <a:p>
            <a:r>
              <a:rPr lang="ja-JP" altLang="en-US" sz="2200"/>
              <a:t>　第16話　伝達関数・周波数伝達関数・重み関数・状態方程式？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DADC253-0A2D-6349-B352-1D279EE6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516063"/>
            <a:ext cx="8391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制御工学</a:t>
            </a:r>
            <a:r>
              <a:rPr lang="ja-JP" altLang="en-US" sz="3200"/>
              <a:t>：動的システムのモデリングと制御</a:t>
            </a:r>
            <a:endParaRPr lang="en-US" altLang="ja-JP" sz="320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D702409C-3902-1BF0-7122-CB6F817B4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678" y="4926438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大阪工業大学　</a:t>
            </a:r>
          </a:p>
          <a:p>
            <a:pPr eaLnBrk="1" hangingPunct="1"/>
            <a:r>
              <a:rPr lang="ja-JP" altLang="en-US"/>
              <a:t>　　　ロボット工学科</a:t>
            </a:r>
            <a:r>
              <a:rPr lang="en-US" altLang="ja-JP" dirty="0"/>
              <a:t> </a:t>
            </a:r>
            <a:r>
              <a:rPr lang="ja-JP" altLang="en-US"/>
              <a:t>大須賀公一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655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4405A3E8-49BA-424B-B087-8F927A764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729" y="2090738"/>
            <a:ext cx="502329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algn="ctr" eaLnBrk="1" hangingPunct="1"/>
            <a:r>
              <a:rPr lang="ja-JP" altLang="en-US" sz="4000"/>
              <a:t>第</a:t>
            </a:r>
            <a:r>
              <a:rPr lang="en-US" altLang="ja-JP" sz="4000" dirty="0"/>
              <a:t>15</a:t>
            </a:r>
            <a:r>
              <a:rPr lang="ja-JP" altLang="en-US" sz="4000"/>
              <a:t>話</a:t>
            </a:r>
          </a:p>
          <a:p>
            <a:pPr algn="ctr" eaLnBrk="1" hangingPunct="1"/>
            <a:endParaRPr lang="ja-JP" altLang="en-US" sz="4000"/>
          </a:p>
          <a:p>
            <a:r>
              <a:rPr lang="ja-JP" altLang="en-US" sz="4800"/>
              <a:t>伝達関数って？</a:t>
            </a:r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3D889FC8-E00D-3647-8338-8A1BD6DF3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5930900"/>
            <a:ext cx="4467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1800"/>
              <a:t>大須賀：制御工学，共立，第６章（</a:t>
            </a:r>
            <a:r>
              <a:rPr lang="en-US" altLang="ja-JP" sz="1800" dirty="0"/>
              <a:t>1995)</a:t>
            </a:r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68814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4">
            <a:extLst>
              <a:ext uri="{FF2B5EF4-FFF2-40B4-BE49-F238E27FC236}">
                <a16:creationId xmlns:a16="http://schemas.microsoft.com/office/drawing/2014/main" id="{AD516B07-DA51-F448-AB24-C4C72303D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309563"/>
            <a:ext cx="4248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chemeClr val="accent2"/>
                </a:solidFill>
              </a:rPr>
              <a:t>周波数伝達関数（復）</a:t>
            </a:r>
          </a:p>
        </p:txBody>
      </p:sp>
      <p:sp>
        <p:nvSpPr>
          <p:cNvPr id="8194" name="Text Box 5">
            <a:extLst>
              <a:ext uri="{FF2B5EF4-FFF2-40B4-BE49-F238E27FC236}">
                <a16:creationId xmlns:a16="http://schemas.microsoft.com/office/drawing/2014/main" id="{622B605B-BF72-2F45-9146-D8B4CE11D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1392238"/>
            <a:ext cx="6416675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/>
              <a:t>☆</a:t>
            </a:r>
            <a:r>
              <a:rPr lang="ja-JP" altLang="en-US"/>
              <a:t>余弦波</a:t>
            </a:r>
            <a:r>
              <a:rPr lang="en-US" altLang="ja-JP"/>
              <a:t>(cos)</a:t>
            </a:r>
            <a:r>
              <a:rPr lang="ja-JP" altLang="en-US"/>
              <a:t>に対する応答も余弦波</a:t>
            </a:r>
            <a:r>
              <a:rPr lang="en-US" altLang="ja-JP"/>
              <a:t>(cos)</a:t>
            </a:r>
            <a:r>
              <a:rPr lang="ja-JP" altLang="en-US"/>
              <a:t>に☆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CE95AEA0-3111-AA4B-8FEA-C9568EC40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2368550"/>
            <a:ext cx="1565275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0C297356-482F-C445-914F-27486EEDA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245903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制御対象</a:t>
            </a:r>
          </a:p>
        </p:txBody>
      </p:sp>
      <p:sp>
        <p:nvSpPr>
          <p:cNvPr id="8197" name="Line 8">
            <a:extLst>
              <a:ext uri="{FF2B5EF4-FFF2-40B4-BE49-F238E27FC236}">
                <a16:creationId xmlns:a16="http://schemas.microsoft.com/office/drawing/2014/main" id="{B559B9C0-08D9-1646-B075-C3D26956B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9988" y="2687638"/>
            <a:ext cx="54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8" name="Line 9">
            <a:extLst>
              <a:ext uri="{FF2B5EF4-FFF2-40B4-BE49-F238E27FC236}">
                <a16:creationId xmlns:a16="http://schemas.microsoft.com/office/drawing/2014/main" id="{2D8340A4-9814-C346-B3EC-3E77BE362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2687638"/>
            <a:ext cx="54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199" name="Object 11">
            <a:extLst>
              <a:ext uri="{FF2B5EF4-FFF2-40B4-BE49-F238E27FC236}">
                <a16:creationId xmlns:a16="http://schemas.microsoft.com/office/drawing/2014/main" id="{E1ED24F9-E18D-BA48-951F-880DF6B5C6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788" y="2468563"/>
          <a:ext cx="1600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68100" imgH="7899400" progId="Equation.DSMT4">
                  <p:embed/>
                </p:oleObj>
              </mc:Choice>
              <mc:Fallback>
                <p:oleObj name="Equation" r:id="rId2" imgW="36868100" imgH="789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2468563"/>
                        <a:ext cx="1600200" cy="342900"/>
                      </a:xfrm>
                      <a:prstGeom prst="rect">
                        <a:avLst/>
                      </a:prstGeom>
                      <a:solidFill>
                        <a:srgbClr val="D6ECE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12">
            <a:extLst>
              <a:ext uri="{FF2B5EF4-FFF2-40B4-BE49-F238E27FC236}">
                <a16:creationId xmlns:a16="http://schemas.microsoft.com/office/drawing/2014/main" id="{C64352B6-B604-B948-9BE6-1004D0AAA3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6525" y="2481263"/>
          <a:ext cx="3314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365100" imgH="7899400" progId="Equation.DSMT4">
                  <p:embed/>
                </p:oleObj>
              </mc:Choice>
              <mc:Fallback>
                <p:oleObj name="Equation" r:id="rId4" imgW="76365100" imgH="7899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2481263"/>
                        <a:ext cx="3314700" cy="342900"/>
                      </a:xfrm>
                      <a:prstGeom prst="rect">
                        <a:avLst/>
                      </a:prstGeom>
                      <a:solidFill>
                        <a:srgbClr val="D6ECE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26">
            <a:extLst>
              <a:ext uri="{FF2B5EF4-FFF2-40B4-BE49-F238E27FC236}">
                <a16:creationId xmlns:a16="http://schemas.microsoft.com/office/drawing/2014/main" id="{8D52B6F4-891D-5C41-80FE-A853F08A542A}"/>
              </a:ext>
            </a:extLst>
          </p:cNvPr>
          <p:cNvSpPr txBox="1">
            <a:spLocks noChangeArrowheads="1"/>
          </p:cNvSpPr>
          <p:nvPr/>
        </p:nvSpPr>
        <p:spPr bwMode="auto">
          <a:xfrm rot="-1817096">
            <a:off x="555625" y="1258888"/>
            <a:ext cx="1784350" cy="366712"/>
          </a:xfrm>
          <a:prstGeom prst="rect">
            <a:avLst/>
          </a:prstGeom>
          <a:solidFill>
            <a:srgbClr val="CCFF99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1800"/>
              <a:t>安定な制御対象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45557DF4-A05F-294C-AFD5-E1461497840D}"/>
              </a:ext>
            </a:extLst>
          </p:cNvPr>
          <p:cNvGrpSpPr>
            <a:grpSpLocks/>
          </p:cNvGrpSpPr>
          <p:nvPr/>
        </p:nvGrpSpPr>
        <p:grpSpPr bwMode="auto">
          <a:xfrm>
            <a:off x="919163" y="3306763"/>
            <a:ext cx="7407275" cy="1233487"/>
            <a:chOff x="579" y="2083"/>
            <a:chExt cx="4666" cy="777"/>
          </a:xfrm>
        </p:grpSpPr>
        <p:sp>
          <p:nvSpPr>
            <p:cNvPr id="8215" name="Text Box 21">
              <a:extLst>
                <a:ext uri="{FF2B5EF4-FFF2-40B4-BE49-F238E27FC236}">
                  <a16:creationId xmlns:a16="http://schemas.microsoft.com/office/drawing/2014/main" id="{6FD481B7-7287-5F4D-BF9C-88ADE3040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" y="2123"/>
              <a:ext cx="189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en-US" altLang="ja-JP" i="1">
                  <a:latin typeface="Times New Roman" panose="02020603050405020304" pitchFamily="18" charset="0"/>
                </a:rPr>
                <a:t>A</a:t>
              </a:r>
              <a:r>
                <a:rPr lang="en-US" altLang="ja-JP"/>
                <a:t>(ω)</a:t>
              </a:r>
              <a:r>
                <a:rPr lang="ja-JP" altLang="en-US"/>
                <a:t>　：ゲイン特性</a:t>
              </a:r>
            </a:p>
            <a:p>
              <a:pPr eaLnBrk="1" hangingPunct="1"/>
              <a:r>
                <a:rPr lang="en-US" altLang="ja-JP"/>
                <a:t>θ(ω)  </a:t>
              </a:r>
              <a:r>
                <a:rPr lang="ja-JP" altLang="en-US"/>
                <a:t>：位相特性</a:t>
              </a:r>
            </a:p>
          </p:txBody>
        </p:sp>
        <p:graphicFrame>
          <p:nvGraphicFramePr>
            <p:cNvPr id="8216" name="Object 22">
              <a:extLst>
                <a:ext uri="{FF2B5EF4-FFF2-40B4-BE49-F238E27FC236}">
                  <a16:creationId xmlns:a16="http://schemas.microsoft.com/office/drawing/2014/main" id="{FD47A403-EB1B-064B-8167-5F04BCF096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1" y="2170"/>
            <a:ext cx="2274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5003700" imgH="9359900" progId="Equation.DSMT4">
                    <p:embed/>
                  </p:oleObj>
                </mc:Choice>
                <mc:Fallback>
                  <p:oleObj name="Equation" r:id="rId6" imgW="55003700" imgH="93599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1" y="2170"/>
                          <a:ext cx="2274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7" name="AutoShape 23">
              <a:extLst>
                <a:ext uri="{FF2B5EF4-FFF2-40B4-BE49-F238E27FC236}">
                  <a16:creationId xmlns:a16="http://schemas.microsoft.com/office/drawing/2014/main" id="{F2ED2022-C6BD-AB46-AC93-984C92AF1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2171"/>
              <a:ext cx="104" cy="445"/>
            </a:xfrm>
            <a:prstGeom prst="rightBrace">
              <a:avLst>
                <a:gd name="adj1" fmla="val 3565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grpSp>
          <p:nvGrpSpPr>
            <p:cNvPr id="8218" name="Group 28">
              <a:extLst>
                <a:ext uri="{FF2B5EF4-FFF2-40B4-BE49-F238E27FC236}">
                  <a16:creationId xmlns:a16="http://schemas.microsoft.com/office/drawing/2014/main" id="{AEDD09ED-965E-9841-9A97-C75C56466C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0" y="2083"/>
              <a:ext cx="2565" cy="777"/>
              <a:chOff x="2540" y="3316"/>
              <a:chExt cx="2565" cy="777"/>
            </a:xfrm>
          </p:grpSpPr>
          <p:sp>
            <p:nvSpPr>
              <p:cNvPr id="8219" name="Text Box 24">
                <a:extLst>
                  <a:ext uri="{FF2B5EF4-FFF2-40B4-BE49-F238E27FC236}">
                    <a16:creationId xmlns:a16="http://schemas.microsoft.com/office/drawing/2014/main" id="{B9983C2F-83BA-F442-9D0E-E7F54EBF06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771"/>
                <a:ext cx="14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>
                    <a:solidFill>
                      <a:srgbClr val="FF0000"/>
                    </a:solidFill>
                  </a:rPr>
                  <a:t>周波数伝達関数</a:t>
                </a:r>
              </a:p>
            </p:txBody>
          </p:sp>
          <p:sp>
            <p:nvSpPr>
              <p:cNvPr id="8220" name="Rectangle 27">
                <a:extLst>
                  <a:ext uri="{FF2B5EF4-FFF2-40B4-BE49-F238E27FC236}">
                    <a16:creationId xmlns:a16="http://schemas.microsoft.com/office/drawing/2014/main" id="{C7579C12-0E8D-F548-BA61-0C61F9ECC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" y="3316"/>
                <a:ext cx="2565" cy="77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</p:grpSp>
      <p:grpSp>
        <p:nvGrpSpPr>
          <p:cNvPr id="4" name="Group 37">
            <a:extLst>
              <a:ext uri="{FF2B5EF4-FFF2-40B4-BE49-F238E27FC236}">
                <a16:creationId xmlns:a16="http://schemas.microsoft.com/office/drawing/2014/main" id="{00180DA0-3893-984D-B765-31D9108FA5FC}"/>
              </a:ext>
            </a:extLst>
          </p:cNvPr>
          <p:cNvGrpSpPr>
            <a:grpSpLocks/>
          </p:cNvGrpSpPr>
          <p:nvPr/>
        </p:nvGrpSpPr>
        <p:grpSpPr bwMode="auto">
          <a:xfrm>
            <a:off x="596900" y="4835525"/>
            <a:ext cx="7924800" cy="1690688"/>
            <a:chOff x="376" y="3046"/>
            <a:chExt cx="4992" cy="1065"/>
          </a:xfrm>
        </p:grpSpPr>
        <p:graphicFrame>
          <p:nvGraphicFramePr>
            <p:cNvPr id="8210" name="Object 31">
              <a:extLst>
                <a:ext uri="{FF2B5EF4-FFF2-40B4-BE49-F238E27FC236}">
                  <a16:creationId xmlns:a16="http://schemas.microsoft.com/office/drawing/2014/main" id="{66913CD7-403C-8443-823C-1CC623A61D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1" y="3113"/>
            <a:ext cx="2112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7241400" imgH="16967200" progId="Equation.DSMT4">
                    <p:embed/>
                  </p:oleObj>
                </mc:Choice>
                <mc:Fallback>
                  <p:oleObj name="Equation" r:id="rId2" imgW="77241400" imgH="169672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3113"/>
                          <a:ext cx="2112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D6ECEE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1" name="Object 32">
              <a:extLst>
                <a:ext uri="{FF2B5EF4-FFF2-40B4-BE49-F238E27FC236}">
                  <a16:creationId xmlns:a16="http://schemas.microsoft.com/office/drawing/2014/main" id="{3DF18918-D867-1B40-B679-8B9ABCC554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8" y="3641"/>
            <a:ext cx="1768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64655700" imgH="13754100" progId="Equation.DSMT4">
                    <p:embed/>
                  </p:oleObj>
                </mc:Choice>
                <mc:Fallback>
                  <p:oleObj name="Equation" r:id="rId9" imgW="64655700" imgH="1375410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" y="3641"/>
                          <a:ext cx="1768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2" name="Text Box 34">
              <a:extLst>
                <a:ext uri="{FF2B5EF4-FFF2-40B4-BE49-F238E27FC236}">
                  <a16:creationId xmlns:a16="http://schemas.microsoft.com/office/drawing/2014/main" id="{2DBDB261-8CD5-224B-822E-7BEC62880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3177"/>
              <a:ext cx="2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：周波数伝達関数→重み関数</a:t>
              </a:r>
            </a:p>
          </p:txBody>
        </p:sp>
        <p:sp>
          <p:nvSpPr>
            <p:cNvPr id="8213" name="Text Box 35">
              <a:extLst>
                <a:ext uri="{FF2B5EF4-FFF2-40B4-BE49-F238E27FC236}">
                  <a16:creationId xmlns:a16="http://schemas.microsoft.com/office/drawing/2014/main" id="{D688D6EE-B9F6-A742-89DA-402A5C375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6" y="3701"/>
              <a:ext cx="2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：重み関数→周波数伝達関数</a:t>
              </a:r>
            </a:p>
          </p:txBody>
        </p:sp>
        <p:sp>
          <p:nvSpPr>
            <p:cNvPr id="8214" name="Rectangle 36">
              <a:extLst>
                <a:ext uri="{FF2B5EF4-FFF2-40B4-BE49-F238E27FC236}">
                  <a16:creationId xmlns:a16="http://schemas.microsoft.com/office/drawing/2014/main" id="{FE10F0AD-D8CF-FF43-A8BB-CDAE51FBF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3046"/>
              <a:ext cx="4992" cy="10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5" name="Group 45">
            <a:extLst>
              <a:ext uri="{FF2B5EF4-FFF2-40B4-BE49-F238E27FC236}">
                <a16:creationId xmlns:a16="http://schemas.microsoft.com/office/drawing/2014/main" id="{1C55695C-AB50-1747-81F4-141D6EB09EE1}"/>
              </a:ext>
            </a:extLst>
          </p:cNvPr>
          <p:cNvGrpSpPr>
            <a:grpSpLocks/>
          </p:cNvGrpSpPr>
          <p:nvPr/>
        </p:nvGrpSpPr>
        <p:grpSpPr bwMode="auto">
          <a:xfrm>
            <a:off x="3228975" y="2049463"/>
            <a:ext cx="5132388" cy="3074987"/>
            <a:chOff x="2034" y="1291"/>
            <a:chExt cx="3233" cy="1937"/>
          </a:xfrm>
        </p:grpSpPr>
        <p:sp>
          <p:nvSpPr>
            <p:cNvPr id="8205" name="AutoShape 39">
              <a:extLst>
                <a:ext uri="{FF2B5EF4-FFF2-40B4-BE49-F238E27FC236}">
                  <a16:creationId xmlns:a16="http://schemas.microsoft.com/office/drawing/2014/main" id="{529B23D8-AAE9-5845-9400-68AFA8E2C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291"/>
              <a:ext cx="3167" cy="1937"/>
            </a:xfrm>
            <a:prstGeom prst="cloudCallout">
              <a:avLst>
                <a:gd name="adj1" fmla="val -57704"/>
                <a:gd name="adj2" fmla="val 71579"/>
              </a:avLst>
            </a:prstGeom>
            <a:solidFill>
              <a:srgbClr val="EAF5F6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graphicFrame>
          <p:nvGraphicFramePr>
            <p:cNvPr id="8206" name="Object 41">
              <a:extLst>
                <a:ext uri="{FF2B5EF4-FFF2-40B4-BE49-F238E27FC236}">
                  <a16:creationId xmlns:a16="http://schemas.microsoft.com/office/drawing/2014/main" id="{E3EDC6AE-DBA4-8F4D-9829-DD0417522E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68" y="1704"/>
            <a:ext cx="904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3058100" imgH="11112500" progId="Equation.DSMT4">
                    <p:embed/>
                  </p:oleObj>
                </mc:Choice>
                <mc:Fallback>
                  <p:oleObj name="Equation" r:id="rId11" imgW="33058100" imgH="11112500" progId="Equation.DSMT4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8" y="1704"/>
                          <a:ext cx="904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7" name="Text Box 42">
              <a:extLst>
                <a:ext uri="{FF2B5EF4-FFF2-40B4-BE49-F238E27FC236}">
                  <a16:creationId xmlns:a16="http://schemas.microsoft.com/office/drawing/2014/main" id="{80A730FA-5DC2-FC40-93B6-DEF5150E3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658"/>
              <a:ext cx="10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でないと，</a:t>
              </a:r>
            </a:p>
          </p:txBody>
        </p:sp>
        <p:sp>
          <p:nvSpPr>
            <p:cNvPr id="8208" name="Text Box 43">
              <a:extLst>
                <a:ext uri="{FF2B5EF4-FFF2-40B4-BE49-F238E27FC236}">
                  <a16:creationId xmlns:a16="http://schemas.microsoft.com/office/drawing/2014/main" id="{3E19ECDE-C502-7348-AB3C-E59A0F922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1" y="2044"/>
              <a:ext cx="29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周波数伝達関数が計算できない！</a:t>
              </a:r>
            </a:p>
          </p:txBody>
        </p:sp>
        <p:sp>
          <p:nvSpPr>
            <p:cNvPr id="8209" name="Text Box 44">
              <a:extLst>
                <a:ext uri="{FF2B5EF4-FFF2-40B4-BE49-F238E27FC236}">
                  <a16:creationId xmlns:a16="http://schemas.microsoft.com/office/drawing/2014/main" id="{26D58D7B-A4EE-B048-8868-8EB64343A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9" y="2431"/>
              <a:ext cx="22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>
                  <a:solidFill>
                    <a:srgbClr val="C00000"/>
                  </a:solidFill>
                </a:rPr>
                <a:t>「安定」でないとダメ！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スライド 1&quot;/&gt;&lt;property id=&quot;20307&quot; value=&quot;256&quot;/&gt;&lt;/object&gt;&lt;object type=&quot;3&quot; unique_id=&quot;10005&quot;&gt;&lt;property id=&quot;20148&quot; value=&quot;5&quot;/&gt;&lt;property id=&quot;20300&quot; value=&quot;スライド 2&quot;/&gt;&lt;property id=&quot;20307&quot; value=&quot;259&quot;/&gt;&lt;/object&gt;&lt;object type=&quot;3&quot; unique_id=&quot;10006&quot;&gt;&lt;property id=&quot;20148&quot; value=&quot;5&quot;/&gt;&lt;property id=&quot;20300&quot; value=&quot;スライド 3&quot;/&gt;&lt;property id=&quot;20307&quot; value=&quot;316&quot;/&gt;&lt;/object&gt;&lt;object type=&quot;3&quot; unique_id=&quot;10007&quot;&gt;&lt;property id=&quot;20148&quot; value=&quot;5&quot;/&gt;&lt;property id=&quot;20300&quot; value=&quot;スライド 4&quot;/&gt;&lt;property id=&quot;20307&quot; value=&quot;336&quot;/&gt;&lt;/object&gt;&lt;object type=&quot;3&quot; unique_id=&quot;10008&quot;&gt;&lt;property id=&quot;20148&quot; value=&quot;5&quot;/&gt;&lt;property id=&quot;20300&quot; value=&quot;スライド 5&quot;/&gt;&lt;property id=&quot;20307&quot; value=&quot;300&quot;/&gt;&lt;/object&gt;&lt;object type=&quot;3&quot; unique_id=&quot;10009&quot;&gt;&lt;property id=&quot;20148&quot; value=&quot;5&quot;/&gt;&lt;property id=&quot;20300&quot; value=&quot;スライド 6&quot;/&gt;&lt;property id=&quot;20307&quot; value=&quot;317&quot;/&gt;&lt;/object&gt;&lt;object type=&quot;3&quot; unique_id=&quot;10010&quot;&gt;&lt;property id=&quot;20148&quot; value=&quot;5&quot;/&gt;&lt;property id=&quot;20300&quot; value=&quot;スライド 7&quot;/&gt;&lt;property id=&quot;20307&quot; value=&quot;307&quot;/&gt;&lt;/object&gt;&lt;object type=&quot;3&quot; unique_id=&quot;10011&quot;&gt;&lt;property id=&quot;20148&quot; value=&quot;5&quot;/&gt;&lt;property id=&quot;20300&quot; value=&quot;スライド 8&quot;/&gt;&lt;property id=&quot;20307&quot; value=&quot;318&quot;/&gt;&lt;/object&gt;&lt;object type=&quot;3&quot; unique_id=&quot;10012&quot;&gt;&lt;property id=&quot;20148&quot; value=&quot;5&quot;/&gt;&lt;property id=&quot;20300&quot; value=&quot;スライド 9&quot;/&gt;&lt;property id=&quot;20307&quot; value=&quot;325&quot;/&gt;&lt;/object&gt;&lt;object type=&quot;3&quot; unique_id=&quot;10013&quot;&gt;&lt;property id=&quot;20148&quot; value=&quot;5&quot;/&gt;&lt;property id=&quot;20300&quot; value=&quot;スライド 10&quot;/&gt;&lt;property id=&quot;20307&quot; value=&quot;326&quot;/&gt;&lt;/object&gt;&lt;object type=&quot;3&quot; unique_id=&quot;10014&quot;&gt;&lt;property id=&quot;20148&quot; value=&quot;5&quot;/&gt;&lt;property id=&quot;20300&quot; value=&quot;スライド 11&quot;/&gt;&lt;property id=&quot;20307&quot; value=&quot;327&quot;/&gt;&lt;/object&gt;&lt;object type=&quot;3&quot; unique_id=&quot;10015&quot;&gt;&lt;property id=&quot;20148&quot; value=&quot;5&quot;/&gt;&lt;property id=&quot;20300&quot; value=&quot;スライド 12&quot;/&gt;&lt;property id=&quot;20307&quot; value=&quot;328&quot;/&gt;&lt;/object&gt;&lt;object type=&quot;3&quot; unique_id=&quot;10016&quot;&gt;&lt;property id=&quot;20148&quot; value=&quot;5&quot;/&gt;&lt;property id=&quot;20300&quot; value=&quot;スライド 13&quot;/&gt;&lt;property id=&quot;20307&quot; value=&quot;329&quot;/&gt;&lt;/object&gt;&lt;object type=&quot;3&quot; unique_id=&quot;10017&quot;&gt;&lt;property id=&quot;20148&quot; value=&quot;5&quot;/&gt;&lt;property id=&quot;20300&quot; value=&quot;スライド 14&quot;/&gt;&lt;property id=&quot;20307&quot; value=&quot;319&quot;/&gt;&lt;/object&gt;&lt;object type=&quot;3&quot; unique_id=&quot;10018&quot;&gt;&lt;property id=&quot;20148&quot; value=&quot;5&quot;/&gt;&lt;property id=&quot;20300&quot; value=&quot;スライド 15&quot;/&gt;&lt;property id=&quot;20307&quot; value=&quot;320&quot;/&gt;&lt;/object&gt;&lt;object type=&quot;3&quot; unique_id=&quot;10019&quot;&gt;&lt;property id=&quot;20148&quot; value=&quot;5&quot;/&gt;&lt;property id=&quot;20300&quot; value=&quot;スライド 16&quot;/&gt;&lt;property id=&quot;20307&quot; value=&quot;321&quot;/&gt;&lt;/object&gt;&lt;object type=&quot;3&quot; unique_id=&quot;10020&quot;&gt;&lt;property id=&quot;20148&quot; value=&quot;5&quot;/&gt;&lt;property id=&quot;20300&quot; value=&quot;スライド 17&quot;/&gt;&lt;property id=&quot;20307&quot; value=&quot;322&quot;/&gt;&lt;/object&gt;&lt;object type=&quot;3&quot; unique_id=&quot;10021&quot;&gt;&lt;property id=&quot;20148&quot; value=&quot;5&quot;/&gt;&lt;property id=&quot;20300&quot; value=&quot;スライド 18&quot;/&gt;&lt;property id=&quot;20307&quot; value=&quot;323&quot;/&gt;&lt;/object&gt;&lt;object type=&quot;3&quot; unique_id=&quot;10022&quot;&gt;&lt;property id=&quot;20148&quot; value=&quot;5&quot;/&gt;&lt;property id=&quot;20300&quot; value=&quot;スライド 19&quot;/&gt;&lt;property id=&quot;20307&quot; value=&quot;324&quot;/&gt;&lt;/object&gt;&lt;object type=&quot;3&quot; unique_id=&quot;10023&quot;&gt;&lt;property id=&quot;20148&quot; value=&quot;5&quot;/&gt;&lt;property id=&quot;20300&quot; value=&quot;スライド 20&quot;/&gt;&lt;property id=&quot;20307&quot; value=&quot;331&quot;/&gt;&lt;/object&gt;&lt;object type=&quot;3&quot; unique_id=&quot;10024&quot;&gt;&lt;property id=&quot;20148&quot; value=&quot;5&quot;/&gt;&lt;property id=&quot;20300&quot; value=&quot;スライド 21&quot;/&gt;&lt;property id=&quot;20307&quot; value=&quot;337&quot;/&gt;&lt;/object&gt;&lt;object type=&quot;3&quot; unique_id=&quot;10025&quot;&gt;&lt;property id=&quot;20148&quot; value=&quot;5&quot;/&gt;&lt;property id=&quot;20300&quot; value=&quot;スライド 22&quot;/&gt;&lt;property id=&quot;20307&quot; value=&quot;338&quot;/&gt;&lt;/object&gt;&lt;object type=&quot;3&quot; unique_id=&quot;10026&quot;&gt;&lt;property id=&quot;20148&quot; value=&quot;5&quot;/&gt;&lt;property id=&quot;20300&quot; value=&quot;スライド 23&quot;/&gt;&lt;property id=&quot;20307&quot; value=&quot;330&quot;/&gt;&lt;/object&gt;&lt;object type=&quot;3&quot; unique_id=&quot;10027&quot;&gt;&lt;property id=&quot;20148&quot; value=&quot;5&quot;/&gt;&lt;property id=&quot;20300&quot; value=&quot;スライド 24&quot;/&gt;&lt;property id=&quot;20307&quot; value=&quot;332&quot;/&gt;&lt;/object&gt;&lt;object type=&quot;3&quot; unique_id=&quot;10028&quot;&gt;&lt;property id=&quot;20148&quot; value=&quot;5&quot;/&gt;&lt;property id=&quot;20300&quot; value=&quot;スライド 25&quot;/&gt;&lt;property id=&quot;20307&quot; value=&quot;334&quot;/&gt;&lt;/object&gt;&lt;object type=&quot;3&quot; unique_id=&quot;10029&quot;&gt;&lt;property id=&quot;20148&quot; value=&quot;5&quot;/&gt;&lt;property id=&quot;20300&quot; value=&quot;スライド 26&quot;/&gt;&lt;property id=&quot;20307&quot; value=&quot;335&quot;/&gt;&lt;/object&gt;&lt;object type=&quot;3&quot; unique_id=&quot;10030&quot;&gt;&lt;property id=&quot;20148&quot; value=&quot;5&quot;/&gt;&lt;property id=&quot;20300&quot; value=&quot;スライド 27&quot;/&gt;&lt;property id=&quot;20307&quot; value=&quot;33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10028</TotalTime>
  <Words>2409</Words>
  <Application>Microsoft Macintosh PowerPoint</Application>
  <PresentationFormat>画面に合わせる (4:3)</PresentationFormat>
  <Paragraphs>407</Paragraphs>
  <Slides>37</Slides>
  <Notes>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37</vt:i4>
      </vt:variant>
    </vt:vector>
  </HeadingPairs>
  <TitlesOfParts>
    <vt:vector size="47" baseType="lpstr">
      <vt:lpstr>aoyagireisyo2</vt:lpstr>
      <vt:lpstr>ＭＳ Ｐゴシック</vt:lpstr>
      <vt:lpstr>Arial</vt:lpstr>
      <vt:lpstr>Cambria Math</vt:lpstr>
      <vt:lpstr>Impact</vt:lpstr>
      <vt:lpstr>Kunstler Script</vt:lpstr>
      <vt:lpstr>Times New Roman</vt:lpstr>
      <vt:lpstr>標準デザイン</vt:lpstr>
      <vt:lpstr>Equation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Kyoto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Koichi Osuka</dc:creator>
  <cp:lastModifiedBy>大須賀　公一</cp:lastModifiedBy>
  <cp:revision>256</cp:revision>
  <dcterms:created xsi:type="dcterms:W3CDTF">2010-04-22T22:47:59Z</dcterms:created>
  <dcterms:modified xsi:type="dcterms:W3CDTF">2025-08-24T13:44:06Z</dcterms:modified>
</cp:coreProperties>
</file>