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438" r:id="rId2"/>
    <p:sldId id="493" r:id="rId3"/>
    <p:sldId id="334" r:id="rId4"/>
    <p:sldId id="486" r:id="rId5"/>
    <p:sldId id="494" r:id="rId6"/>
    <p:sldId id="495" r:id="rId7"/>
    <p:sldId id="496" r:id="rId8"/>
    <p:sldId id="491" r:id="rId9"/>
    <p:sldId id="270" r:id="rId10"/>
    <p:sldId id="498" r:id="rId11"/>
    <p:sldId id="269" r:id="rId12"/>
    <p:sldId id="497" r:id="rId13"/>
    <p:sldId id="271" r:id="rId14"/>
    <p:sldId id="272" r:id="rId15"/>
    <p:sldId id="273" r:id="rId16"/>
    <p:sldId id="274" r:id="rId17"/>
    <p:sldId id="275" r:id="rId18"/>
    <p:sldId id="277" r:id="rId19"/>
    <p:sldId id="279" r:id="rId20"/>
    <p:sldId id="278" r:id="rId21"/>
    <p:sldId id="280" r:id="rId22"/>
    <p:sldId id="281" r:id="rId23"/>
    <p:sldId id="409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499" r:id="rId38"/>
    <p:sldId id="501" r:id="rId39"/>
    <p:sldId id="500" r:id="rId40"/>
    <p:sldId id="504" r:id="rId41"/>
    <p:sldId id="502" r:id="rId42"/>
    <p:sldId id="503" r:id="rId43"/>
    <p:sldId id="505" r:id="rId44"/>
    <p:sldId id="510" r:id="rId45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anose="020B0604020202020204" pitchFamily="34" charset="0"/>
        <a:ea typeface="HG丸ｺﾞｼｯｸM-PRO" panose="020F0600000000000000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anose="020B0604020202020204" pitchFamily="34" charset="0"/>
        <a:ea typeface="HG丸ｺﾞｼｯｸM-PRO" panose="020F0600000000000000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anose="020B0604020202020204" pitchFamily="34" charset="0"/>
        <a:ea typeface="HG丸ｺﾞｼｯｸM-PRO" panose="020F0600000000000000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anose="020B0604020202020204" pitchFamily="34" charset="0"/>
        <a:ea typeface="HG丸ｺﾞｼｯｸM-PRO" panose="020F0600000000000000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anose="020B0604020202020204" pitchFamily="34" charset="0"/>
        <a:ea typeface="HG丸ｺﾞｼｯｸM-PRO" panose="020F0600000000000000" pitchFamily="34" charset="-128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Arial" panose="020B0604020202020204" pitchFamily="34" charset="0"/>
        <a:ea typeface="HG丸ｺﾞｼｯｸM-PRO" panose="020F0600000000000000" pitchFamily="34" charset="-128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Arial" panose="020B0604020202020204" pitchFamily="34" charset="0"/>
        <a:ea typeface="HG丸ｺﾞｼｯｸM-PRO" panose="020F0600000000000000" pitchFamily="34" charset="-128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Arial" panose="020B0604020202020204" pitchFamily="34" charset="0"/>
        <a:ea typeface="HG丸ｺﾞｼｯｸM-PRO" panose="020F0600000000000000" pitchFamily="34" charset="-128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Arial" panose="020B0604020202020204" pitchFamily="34" charset="0"/>
        <a:ea typeface="HG丸ｺﾞｼｯｸM-PRO" panose="020F0600000000000000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543"/>
    <p:restoredTop sz="95994"/>
  </p:normalViewPr>
  <p:slideViewPr>
    <p:cSldViewPr snapToGrid="0">
      <p:cViewPr varScale="1">
        <p:scale>
          <a:sx n="111" d="100"/>
          <a:sy n="111" d="100"/>
        </p:scale>
        <p:origin x="208" y="4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19AC5B23-B759-6448-8441-D929F6A7610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E4EFFD62-9C1C-EC4E-A704-C22E184CA5B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65401E82-B0A2-7441-A011-4F92D2A10F6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5" name="Rectangle 5">
            <a:extLst>
              <a:ext uri="{FF2B5EF4-FFF2-40B4-BE49-F238E27FC236}">
                <a16:creationId xmlns:a16="http://schemas.microsoft.com/office/drawing/2014/main" id="{D89AEF36-E2FD-664F-9AA5-E9CA5B45447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51206" name="Rectangle 6">
            <a:extLst>
              <a:ext uri="{FF2B5EF4-FFF2-40B4-BE49-F238E27FC236}">
                <a16:creationId xmlns:a16="http://schemas.microsoft.com/office/drawing/2014/main" id="{95526875-34AB-BB48-9BDC-B20F667B535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1207" name="Rectangle 7">
            <a:extLst>
              <a:ext uri="{FF2B5EF4-FFF2-40B4-BE49-F238E27FC236}">
                <a16:creationId xmlns:a16="http://schemas.microsoft.com/office/drawing/2014/main" id="{3560D825-EA4C-104A-BB6F-85B7DAAA3D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anose="020B0600070205080204" pitchFamily="34" charset="-128"/>
              </a:defRPr>
            </a:lvl1pPr>
          </a:lstStyle>
          <a:p>
            <a:fld id="{B5FBA90D-B2EC-EB4D-855B-42CA6F94EA89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ＭＳ Ｐ明朝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ＭＳ Ｐ明朝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ＭＳ Ｐ明朝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ＭＳ Ｐ明朝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ＭＳ Ｐ明朝" charset="-128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>
            <a:extLst>
              <a:ext uri="{FF2B5EF4-FFF2-40B4-BE49-F238E27FC236}">
                <a16:creationId xmlns:a16="http://schemas.microsoft.com/office/drawing/2014/main" id="{8916E052-F87B-A84B-9283-CBE03FD6F6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fld id="{8257473C-B5AA-D244-95E2-3D1BB05CBC5F}" type="slidenum">
              <a:rPr lang="en-US" altLang="ja-JP" sz="1200" smtClean="0">
                <a:ea typeface="ＭＳ Ｐゴシック" panose="020B0600070205080204" pitchFamily="34" charset="-128"/>
              </a:rPr>
              <a:pPr/>
              <a:t>1</a:t>
            </a:fld>
            <a:endParaRPr lang="en-US" altLang="ja-JP" sz="1200">
              <a:ea typeface="ＭＳ Ｐゴシック" panose="020B0600070205080204" pitchFamily="34" charset="-128"/>
            </a:endParaRPr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22D81F3F-DB25-0142-8331-DE5B2237AA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CD4AD8A5-80D4-AA4B-9CD9-45863C85A4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>
            <a:extLst>
              <a:ext uri="{FF2B5EF4-FFF2-40B4-BE49-F238E27FC236}">
                <a16:creationId xmlns:a16="http://schemas.microsoft.com/office/drawing/2014/main" id="{8AE74C64-5F9C-3444-B6E6-8818DB4088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fld id="{C4144733-B560-F247-B66D-C3CEC70C6F02}" type="slidenum">
              <a:rPr lang="en-US" altLang="ja-JP" sz="1200">
                <a:ea typeface="ＭＳ Ｐゴシック" panose="020B0600070205080204" pitchFamily="34" charset="-128"/>
              </a:rPr>
              <a:pPr/>
              <a:t>14</a:t>
            </a:fld>
            <a:endParaRPr lang="en-US" altLang="ja-JP" sz="1200">
              <a:ea typeface="ＭＳ Ｐゴシック" panose="020B0600070205080204" pitchFamily="34" charset="-128"/>
            </a:endParaRP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E774FB35-57FB-774C-898F-F403F3DB15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56B01FB8-3BD8-3F45-B74C-57FF12F4B1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>
            <a:extLst>
              <a:ext uri="{FF2B5EF4-FFF2-40B4-BE49-F238E27FC236}">
                <a16:creationId xmlns:a16="http://schemas.microsoft.com/office/drawing/2014/main" id="{F7EAC331-E95F-D34F-B2F9-9C583B1600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fld id="{3E1CCF58-D011-2249-95F2-83E49D2BDD97}" type="slidenum">
              <a:rPr lang="en-US" altLang="ja-JP" sz="1200">
                <a:ea typeface="ＭＳ Ｐゴシック" panose="020B0600070205080204" pitchFamily="34" charset="-128"/>
              </a:rPr>
              <a:pPr/>
              <a:t>15</a:t>
            </a:fld>
            <a:endParaRPr lang="en-US" altLang="ja-JP" sz="1200">
              <a:ea typeface="ＭＳ Ｐゴシック" panose="020B0600070205080204" pitchFamily="34" charset="-128"/>
            </a:endParaRPr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138200AE-0E9D-DE45-A1E2-24462A0ED3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9770E1F7-E605-0F42-8263-5402557229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>
            <a:extLst>
              <a:ext uri="{FF2B5EF4-FFF2-40B4-BE49-F238E27FC236}">
                <a16:creationId xmlns:a16="http://schemas.microsoft.com/office/drawing/2014/main" id="{755768B4-0BB9-D74E-927F-5C0FA9B989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fld id="{4BC63019-E32B-A44D-BA86-57D48DED276F}" type="slidenum">
              <a:rPr lang="en-US" altLang="ja-JP" sz="1200">
                <a:ea typeface="ＭＳ Ｐゴシック" panose="020B0600070205080204" pitchFamily="34" charset="-128"/>
              </a:rPr>
              <a:pPr/>
              <a:t>16</a:t>
            </a:fld>
            <a:endParaRPr lang="en-US" altLang="ja-JP" sz="1200">
              <a:ea typeface="ＭＳ Ｐゴシック" panose="020B0600070205080204" pitchFamily="34" charset="-128"/>
            </a:endParaRPr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690D7FEF-6B57-2742-B77B-26FE00245D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077A5101-B677-8A46-8B1C-5DEB77C6C4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D26E1FA1-E3B3-C440-8D7B-AA44FEB438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fld id="{A98D21D9-0137-974A-9997-01B92743B668}" type="slidenum">
              <a:rPr lang="en-US" altLang="ja-JP" sz="1200">
                <a:ea typeface="ＭＳ Ｐゴシック" panose="020B0600070205080204" pitchFamily="34" charset="-128"/>
              </a:rPr>
              <a:pPr/>
              <a:t>17</a:t>
            </a:fld>
            <a:endParaRPr lang="en-US" altLang="ja-JP" sz="1200">
              <a:ea typeface="ＭＳ Ｐゴシック" panose="020B0600070205080204" pitchFamily="34" charset="-128"/>
            </a:endParaRPr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3298D566-989D-E640-B8B5-87693BE1E2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1B3ABF39-C163-294A-8224-BD2ACDD08E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>
            <a:extLst>
              <a:ext uri="{FF2B5EF4-FFF2-40B4-BE49-F238E27FC236}">
                <a16:creationId xmlns:a16="http://schemas.microsoft.com/office/drawing/2014/main" id="{87E08B5D-ECF2-884A-B8D6-A0D2F21461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fld id="{C2DF5771-CBE6-604D-964B-F2D9E12A3AE4}" type="slidenum">
              <a:rPr lang="en-US" altLang="ja-JP" sz="1200">
                <a:ea typeface="ＭＳ Ｐゴシック" panose="020B0600070205080204" pitchFamily="34" charset="-128"/>
              </a:rPr>
              <a:pPr/>
              <a:t>18</a:t>
            </a:fld>
            <a:endParaRPr lang="en-US" altLang="ja-JP" sz="1200">
              <a:ea typeface="ＭＳ Ｐゴシック" panose="020B0600070205080204" pitchFamily="34" charset="-128"/>
            </a:endParaRPr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90DFE45A-41A7-E142-ADC3-62E9B78924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26BC2B70-1C63-7A47-AE3C-60D559931E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>
            <a:extLst>
              <a:ext uri="{FF2B5EF4-FFF2-40B4-BE49-F238E27FC236}">
                <a16:creationId xmlns:a16="http://schemas.microsoft.com/office/drawing/2014/main" id="{B290197F-994A-4643-994D-FB6A855BA9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fld id="{6551F7A4-A2BD-7C4E-A68A-258984556FEC}" type="slidenum">
              <a:rPr lang="en-US" altLang="ja-JP" sz="1200">
                <a:ea typeface="ＭＳ Ｐゴシック" panose="020B0600070205080204" pitchFamily="34" charset="-128"/>
              </a:rPr>
              <a:pPr/>
              <a:t>19</a:t>
            </a:fld>
            <a:endParaRPr lang="en-US" altLang="ja-JP" sz="1200">
              <a:ea typeface="ＭＳ Ｐゴシック" panose="020B0600070205080204" pitchFamily="34" charset="-128"/>
            </a:endParaRPr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4D757EED-8FA4-5241-973D-A7B4003B3A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0C87FFFD-E59B-0E4C-8586-D42A7C7636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>
            <a:extLst>
              <a:ext uri="{FF2B5EF4-FFF2-40B4-BE49-F238E27FC236}">
                <a16:creationId xmlns:a16="http://schemas.microsoft.com/office/drawing/2014/main" id="{0E90784B-2FAD-DF41-8A18-F02D92422C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fld id="{AFA0556F-13AD-814B-B659-36A109F4D5A2}" type="slidenum">
              <a:rPr lang="en-US" altLang="ja-JP" sz="1200">
                <a:ea typeface="ＭＳ Ｐゴシック" panose="020B0600070205080204" pitchFamily="34" charset="-128"/>
              </a:rPr>
              <a:pPr/>
              <a:t>20</a:t>
            </a:fld>
            <a:endParaRPr lang="en-US" altLang="ja-JP" sz="1200">
              <a:ea typeface="ＭＳ Ｐゴシック" panose="020B0600070205080204" pitchFamily="34" charset="-128"/>
            </a:endParaRPr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55E6C098-F492-D748-AC2B-7FE6562532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35DB9208-BF26-F740-BA01-89F58BAA08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>
            <a:extLst>
              <a:ext uri="{FF2B5EF4-FFF2-40B4-BE49-F238E27FC236}">
                <a16:creationId xmlns:a16="http://schemas.microsoft.com/office/drawing/2014/main" id="{D9E53B4B-7B4D-CD42-B4DE-B33B117F64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fld id="{B826BFA5-0920-4146-85A8-A61132F0BE59}" type="slidenum">
              <a:rPr lang="en-US" altLang="ja-JP" sz="1200">
                <a:ea typeface="ＭＳ Ｐゴシック" panose="020B0600070205080204" pitchFamily="34" charset="-128"/>
              </a:rPr>
              <a:pPr/>
              <a:t>21</a:t>
            </a:fld>
            <a:endParaRPr lang="en-US" altLang="ja-JP" sz="1200">
              <a:ea typeface="ＭＳ Ｐゴシック" panose="020B0600070205080204" pitchFamily="34" charset="-128"/>
            </a:endParaRPr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C94DDA54-A5AD-3C4E-ACB5-FAF4FBB85D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B1B1CF72-F732-C94E-85DB-FADE8BF62F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>
            <a:extLst>
              <a:ext uri="{FF2B5EF4-FFF2-40B4-BE49-F238E27FC236}">
                <a16:creationId xmlns:a16="http://schemas.microsoft.com/office/drawing/2014/main" id="{2D65D610-D48F-6B4E-ADD6-EAA496FD0E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fld id="{66688A5D-8B70-B345-BAF0-CAB02D147AB5}" type="slidenum">
              <a:rPr lang="en-US" altLang="ja-JP" sz="1200">
                <a:ea typeface="ＭＳ Ｐゴシック" panose="020B0600070205080204" pitchFamily="34" charset="-128"/>
              </a:rPr>
              <a:pPr/>
              <a:t>22</a:t>
            </a:fld>
            <a:endParaRPr lang="en-US" altLang="ja-JP" sz="1200">
              <a:ea typeface="ＭＳ Ｐゴシック" panose="020B0600070205080204" pitchFamily="34" charset="-128"/>
            </a:endParaRPr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E71DE7BF-5C22-3349-9AC3-D70B516717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C62F2EB2-DDD8-E64D-83CF-20C1AFBD57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>
            <a:extLst>
              <a:ext uri="{FF2B5EF4-FFF2-40B4-BE49-F238E27FC236}">
                <a16:creationId xmlns:a16="http://schemas.microsoft.com/office/drawing/2014/main" id="{F2631FBC-E0CD-7049-B398-B271D0DBBF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fld id="{97C73901-31C5-9047-8301-2C16C3C81853}" type="slidenum">
              <a:rPr lang="en-US" altLang="ja-JP" sz="1200">
                <a:ea typeface="ＭＳ Ｐゴシック" panose="020B0600070205080204" pitchFamily="34" charset="-128"/>
              </a:rPr>
              <a:pPr/>
              <a:t>24</a:t>
            </a:fld>
            <a:endParaRPr lang="en-US" altLang="ja-JP" sz="1200">
              <a:ea typeface="ＭＳ Ｐゴシック" panose="020B0600070205080204" pitchFamily="34" charset="-128"/>
            </a:endParaRPr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287CB8F9-EEAD-604C-B289-787B6CD36C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15B71C23-2F5F-E64D-A7C1-B1E37DFF8F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>
            <a:extLst>
              <a:ext uri="{FF2B5EF4-FFF2-40B4-BE49-F238E27FC236}">
                <a16:creationId xmlns:a16="http://schemas.microsoft.com/office/drawing/2014/main" id="{8916E052-F87B-A84B-9283-CBE03FD6F6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fld id="{8257473C-B5AA-D244-95E2-3D1BB05CBC5F}" type="slidenum">
              <a:rPr lang="en-US" altLang="ja-JP" sz="1200" smtClean="0">
                <a:ea typeface="ＭＳ Ｐゴシック" panose="020B0600070205080204" pitchFamily="34" charset="-128"/>
              </a:rPr>
              <a:pPr/>
              <a:t>2</a:t>
            </a:fld>
            <a:endParaRPr lang="en-US" altLang="ja-JP" sz="1200">
              <a:ea typeface="ＭＳ Ｐゴシック" panose="020B0600070205080204" pitchFamily="34" charset="-128"/>
            </a:endParaRPr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22D81F3F-DB25-0142-8331-DE5B2237AA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CD4AD8A5-80D4-AA4B-9CD9-45863C85A4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748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>
            <a:extLst>
              <a:ext uri="{FF2B5EF4-FFF2-40B4-BE49-F238E27FC236}">
                <a16:creationId xmlns:a16="http://schemas.microsoft.com/office/drawing/2014/main" id="{6A5EDB29-819C-EC48-953E-C29355CB37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fld id="{3E436093-D4B7-DC41-B6C3-2A197CD028FA}" type="slidenum">
              <a:rPr lang="en-US" altLang="ja-JP" sz="1200">
                <a:ea typeface="ＭＳ Ｐゴシック" panose="020B0600070205080204" pitchFamily="34" charset="-128"/>
              </a:rPr>
              <a:pPr/>
              <a:t>25</a:t>
            </a:fld>
            <a:endParaRPr lang="en-US" altLang="ja-JP" sz="1200">
              <a:ea typeface="ＭＳ Ｐゴシック" panose="020B0600070205080204" pitchFamily="34" charset="-128"/>
            </a:endParaRPr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FD07FBC6-EC6A-7E42-BE18-8ABC0C7F10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1A06F14C-45B7-504F-9E94-5F2462102B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>
            <a:extLst>
              <a:ext uri="{FF2B5EF4-FFF2-40B4-BE49-F238E27FC236}">
                <a16:creationId xmlns:a16="http://schemas.microsoft.com/office/drawing/2014/main" id="{01F7F843-DF5D-E943-A079-FA13C8E5AA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fld id="{8853484B-261D-2640-AE2E-C3495181FAA1}" type="slidenum">
              <a:rPr lang="en-US" altLang="ja-JP" sz="1200">
                <a:ea typeface="ＭＳ Ｐゴシック" panose="020B0600070205080204" pitchFamily="34" charset="-128"/>
              </a:rPr>
              <a:pPr/>
              <a:t>26</a:t>
            </a:fld>
            <a:endParaRPr lang="en-US" altLang="ja-JP" sz="1200">
              <a:ea typeface="ＭＳ Ｐゴシック" panose="020B0600070205080204" pitchFamily="34" charset="-128"/>
            </a:endParaRPr>
          </a:p>
        </p:txBody>
      </p:sp>
      <p:sp>
        <p:nvSpPr>
          <p:cNvPr id="56322" name="Rectangle 2">
            <a:extLst>
              <a:ext uri="{FF2B5EF4-FFF2-40B4-BE49-F238E27FC236}">
                <a16:creationId xmlns:a16="http://schemas.microsoft.com/office/drawing/2014/main" id="{40E82EC3-814E-CB4C-B8C7-FF33F7FD5D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7CEA91A3-0025-D14A-9698-E9659F1EB0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>
            <a:extLst>
              <a:ext uri="{FF2B5EF4-FFF2-40B4-BE49-F238E27FC236}">
                <a16:creationId xmlns:a16="http://schemas.microsoft.com/office/drawing/2014/main" id="{539BCC12-E2E7-A244-B874-1F89E18D71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fld id="{B3B4C3B9-08AA-9146-A1A6-81D8D7D1FC03}" type="slidenum">
              <a:rPr lang="en-US" altLang="ja-JP" sz="1200">
                <a:ea typeface="ＭＳ Ｐゴシック" panose="020B0600070205080204" pitchFamily="34" charset="-128"/>
              </a:rPr>
              <a:pPr/>
              <a:t>27</a:t>
            </a:fld>
            <a:endParaRPr lang="en-US" altLang="ja-JP" sz="1200">
              <a:ea typeface="ＭＳ Ｐゴシック" panose="020B0600070205080204" pitchFamily="34" charset="-128"/>
            </a:endParaRPr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AAB74791-6D35-FC40-BBA6-BB970B17E8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7EE0B918-BE6C-D44A-8825-F61F5EF120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>
            <a:extLst>
              <a:ext uri="{FF2B5EF4-FFF2-40B4-BE49-F238E27FC236}">
                <a16:creationId xmlns:a16="http://schemas.microsoft.com/office/drawing/2014/main" id="{EA815C8B-009D-3D44-B89B-519DE18FAE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fld id="{47F2CC61-AAF0-6244-AD43-75A1D7BDC726}" type="slidenum">
              <a:rPr lang="en-US" altLang="ja-JP" sz="1200">
                <a:ea typeface="ＭＳ Ｐゴシック" panose="020B0600070205080204" pitchFamily="34" charset="-128"/>
              </a:rPr>
              <a:pPr/>
              <a:t>28</a:t>
            </a:fld>
            <a:endParaRPr lang="en-US" altLang="ja-JP" sz="1200">
              <a:ea typeface="ＭＳ Ｐゴシック" panose="020B0600070205080204" pitchFamily="34" charset="-128"/>
            </a:endParaRPr>
          </a:p>
        </p:txBody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DAB06170-10EA-CA4A-83DC-975919FEE7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B4AB65E2-BF7E-E84A-A80A-26D70262F6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>
            <a:extLst>
              <a:ext uri="{FF2B5EF4-FFF2-40B4-BE49-F238E27FC236}">
                <a16:creationId xmlns:a16="http://schemas.microsoft.com/office/drawing/2014/main" id="{D0A0D1A0-C04F-6541-9E41-8E96A62F6A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fld id="{01BBBBDB-73CC-A941-B478-7A3F81B66A70}" type="slidenum">
              <a:rPr lang="en-US" altLang="ja-JP" sz="1200">
                <a:ea typeface="ＭＳ Ｐゴシック" panose="020B0600070205080204" pitchFamily="34" charset="-128"/>
              </a:rPr>
              <a:pPr/>
              <a:t>29</a:t>
            </a:fld>
            <a:endParaRPr lang="en-US" altLang="ja-JP" sz="1200">
              <a:ea typeface="ＭＳ Ｐゴシック" panose="020B0600070205080204" pitchFamily="34" charset="-128"/>
            </a:endParaRPr>
          </a:p>
        </p:txBody>
      </p:sp>
      <p:sp>
        <p:nvSpPr>
          <p:cNvPr id="62466" name="Rectangle 2">
            <a:extLst>
              <a:ext uri="{FF2B5EF4-FFF2-40B4-BE49-F238E27FC236}">
                <a16:creationId xmlns:a16="http://schemas.microsoft.com/office/drawing/2014/main" id="{E5026CDB-33DF-7948-AD52-CCF873D4AE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9FB31CDB-4705-6E43-B3FC-03640468A3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>
            <a:extLst>
              <a:ext uri="{FF2B5EF4-FFF2-40B4-BE49-F238E27FC236}">
                <a16:creationId xmlns:a16="http://schemas.microsoft.com/office/drawing/2014/main" id="{F27848B8-D436-8745-8A9E-4147A8BFAA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fld id="{912CC9C6-A437-CC49-85CF-9DFA58B20C3B}" type="slidenum">
              <a:rPr lang="en-US" altLang="ja-JP" sz="1200">
                <a:ea typeface="ＭＳ Ｐゴシック" panose="020B0600070205080204" pitchFamily="34" charset="-128"/>
              </a:rPr>
              <a:pPr/>
              <a:t>30</a:t>
            </a:fld>
            <a:endParaRPr lang="en-US" altLang="ja-JP" sz="1200">
              <a:ea typeface="ＭＳ Ｐゴシック" panose="020B0600070205080204" pitchFamily="34" charset="-128"/>
            </a:endParaRPr>
          </a:p>
        </p:txBody>
      </p:sp>
      <p:sp>
        <p:nvSpPr>
          <p:cNvPr id="64514" name="Rectangle 2">
            <a:extLst>
              <a:ext uri="{FF2B5EF4-FFF2-40B4-BE49-F238E27FC236}">
                <a16:creationId xmlns:a16="http://schemas.microsoft.com/office/drawing/2014/main" id="{1100F462-CD08-CD4A-A34A-C9F92A9297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BF7D5BF4-9272-7C40-B0C7-94F7D1517E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>
            <a:extLst>
              <a:ext uri="{FF2B5EF4-FFF2-40B4-BE49-F238E27FC236}">
                <a16:creationId xmlns:a16="http://schemas.microsoft.com/office/drawing/2014/main" id="{732F2E23-ED3A-494B-BD5E-A9555D1CAB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fld id="{96287163-10C6-8142-A318-E840049FC50B}" type="slidenum">
              <a:rPr lang="en-US" altLang="ja-JP" sz="1200">
                <a:ea typeface="ＭＳ Ｐゴシック" panose="020B0600070205080204" pitchFamily="34" charset="-128"/>
              </a:rPr>
              <a:pPr/>
              <a:t>31</a:t>
            </a:fld>
            <a:endParaRPr lang="en-US" altLang="ja-JP" sz="1200">
              <a:ea typeface="ＭＳ Ｐゴシック" panose="020B0600070205080204" pitchFamily="34" charset="-128"/>
            </a:endParaRPr>
          </a:p>
        </p:txBody>
      </p:sp>
      <p:sp>
        <p:nvSpPr>
          <p:cNvPr id="66562" name="Rectangle 2">
            <a:extLst>
              <a:ext uri="{FF2B5EF4-FFF2-40B4-BE49-F238E27FC236}">
                <a16:creationId xmlns:a16="http://schemas.microsoft.com/office/drawing/2014/main" id="{315FF6B6-C690-034E-B79B-6FFA6769F1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36BBBCA7-0D17-6749-986E-EAAA00E34D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>
            <a:extLst>
              <a:ext uri="{FF2B5EF4-FFF2-40B4-BE49-F238E27FC236}">
                <a16:creationId xmlns:a16="http://schemas.microsoft.com/office/drawing/2014/main" id="{44E379F6-C3D3-854F-8858-2D7B106CF3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fld id="{541E0C8E-B761-924D-94B2-A8437A632D44}" type="slidenum">
              <a:rPr lang="en-US" altLang="ja-JP" sz="1200">
                <a:ea typeface="ＭＳ Ｐゴシック" panose="020B0600070205080204" pitchFamily="34" charset="-128"/>
              </a:rPr>
              <a:pPr/>
              <a:t>32</a:t>
            </a:fld>
            <a:endParaRPr lang="en-US" altLang="ja-JP" sz="1200">
              <a:ea typeface="ＭＳ Ｐゴシック" panose="020B0600070205080204" pitchFamily="34" charset="-128"/>
            </a:endParaRPr>
          </a:p>
        </p:txBody>
      </p:sp>
      <p:sp>
        <p:nvSpPr>
          <p:cNvPr id="68610" name="Rectangle 2">
            <a:extLst>
              <a:ext uri="{FF2B5EF4-FFF2-40B4-BE49-F238E27FC236}">
                <a16:creationId xmlns:a16="http://schemas.microsoft.com/office/drawing/2014/main" id="{78FB33D5-6B7E-F24D-9AF9-F91E2072AB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779B38A8-9AD1-2546-8F33-D5D9EC86F9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>
            <a:extLst>
              <a:ext uri="{FF2B5EF4-FFF2-40B4-BE49-F238E27FC236}">
                <a16:creationId xmlns:a16="http://schemas.microsoft.com/office/drawing/2014/main" id="{D0BE3A1B-400B-1143-B0FB-EB6C3802CB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fld id="{D3DC9691-2357-B94C-901F-70D8B1409F4D}" type="slidenum">
              <a:rPr lang="en-US" altLang="ja-JP" sz="1200">
                <a:ea typeface="ＭＳ Ｐゴシック" panose="020B0600070205080204" pitchFamily="34" charset="-128"/>
              </a:rPr>
              <a:pPr/>
              <a:t>33</a:t>
            </a:fld>
            <a:endParaRPr lang="en-US" altLang="ja-JP" sz="1200">
              <a:ea typeface="ＭＳ Ｐゴシック" panose="020B0600070205080204" pitchFamily="34" charset="-128"/>
            </a:endParaRPr>
          </a:p>
        </p:txBody>
      </p:sp>
      <p:sp>
        <p:nvSpPr>
          <p:cNvPr id="70658" name="Rectangle 2">
            <a:extLst>
              <a:ext uri="{FF2B5EF4-FFF2-40B4-BE49-F238E27FC236}">
                <a16:creationId xmlns:a16="http://schemas.microsoft.com/office/drawing/2014/main" id="{699E4E16-DFB1-E340-9392-81A4ABD4F7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2477E2B9-CF28-D842-9EC0-D0674070D5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>
            <a:extLst>
              <a:ext uri="{FF2B5EF4-FFF2-40B4-BE49-F238E27FC236}">
                <a16:creationId xmlns:a16="http://schemas.microsoft.com/office/drawing/2014/main" id="{160F05C1-31BF-6249-8015-E065D35933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fld id="{1069D165-7CCD-A74E-B000-551C030D50A3}" type="slidenum">
              <a:rPr lang="en-US" altLang="ja-JP" sz="1200">
                <a:ea typeface="ＭＳ Ｐゴシック" panose="020B0600070205080204" pitchFamily="34" charset="-128"/>
              </a:rPr>
              <a:pPr/>
              <a:t>34</a:t>
            </a:fld>
            <a:endParaRPr lang="en-US" altLang="ja-JP" sz="1200">
              <a:ea typeface="ＭＳ Ｐゴシック" panose="020B0600070205080204" pitchFamily="34" charset="-128"/>
            </a:endParaRPr>
          </a:p>
        </p:txBody>
      </p:sp>
      <p:sp>
        <p:nvSpPr>
          <p:cNvPr id="72706" name="Rectangle 2">
            <a:extLst>
              <a:ext uri="{FF2B5EF4-FFF2-40B4-BE49-F238E27FC236}">
                <a16:creationId xmlns:a16="http://schemas.microsoft.com/office/drawing/2014/main" id="{48C53C4C-2BD1-3341-A67C-A6D8DDC808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90F39164-7883-E642-8A4C-653E0D0650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>
            <a:extLst>
              <a:ext uri="{FF2B5EF4-FFF2-40B4-BE49-F238E27FC236}">
                <a16:creationId xmlns:a16="http://schemas.microsoft.com/office/drawing/2014/main" id="{5D6ABE01-1D63-6949-AFD8-8A9508FEE9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fld id="{8125EC93-C8A5-E84D-8B4C-892608161319}" type="slidenum">
              <a:rPr lang="en-US" altLang="ja-JP" sz="1200" smtClean="0">
                <a:ea typeface="ＭＳ Ｐゴシック" panose="020B0600070205080204" pitchFamily="34" charset="-128"/>
              </a:rPr>
              <a:pPr/>
              <a:t>6</a:t>
            </a:fld>
            <a:endParaRPr lang="en-US" altLang="ja-JP" sz="1200">
              <a:ea typeface="ＭＳ Ｐゴシック" panose="020B0600070205080204" pitchFamily="34" charset="-128"/>
            </a:endParaRPr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44F065CA-AA95-3946-8E23-66D1A2C80E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B9892F99-2268-104F-A9D7-08E189DEEE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20981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>
            <a:extLst>
              <a:ext uri="{FF2B5EF4-FFF2-40B4-BE49-F238E27FC236}">
                <a16:creationId xmlns:a16="http://schemas.microsoft.com/office/drawing/2014/main" id="{31959AAF-B9FC-0B44-BB9D-060FBB7070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fld id="{FFC68127-AD1B-FF48-8164-6EA410E263F0}" type="slidenum">
              <a:rPr lang="en-US" altLang="ja-JP" sz="1200">
                <a:ea typeface="ＭＳ Ｐゴシック" panose="020B0600070205080204" pitchFamily="34" charset="-128"/>
              </a:rPr>
              <a:pPr/>
              <a:t>35</a:t>
            </a:fld>
            <a:endParaRPr lang="en-US" altLang="ja-JP" sz="1200">
              <a:ea typeface="ＭＳ Ｐゴシック" panose="020B0600070205080204" pitchFamily="34" charset="-128"/>
            </a:endParaRPr>
          </a:p>
        </p:txBody>
      </p:sp>
      <p:sp>
        <p:nvSpPr>
          <p:cNvPr id="74754" name="Rectangle 2">
            <a:extLst>
              <a:ext uri="{FF2B5EF4-FFF2-40B4-BE49-F238E27FC236}">
                <a16:creationId xmlns:a16="http://schemas.microsoft.com/office/drawing/2014/main" id="{4BE86706-0BB2-5749-9DC5-C1E64808B1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E612EDF9-D291-5843-9999-AFA60BBFD7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>
            <a:extLst>
              <a:ext uri="{FF2B5EF4-FFF2-40B4-BE49-F238E27FC236}">
                <a16:creationId xmlns:a16="http://schemas.microsoft.com/office/drawing/2014/main" id="{B109E40F-0CF3-F441-8A43-49D52A59F3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fld id="{38516FA0-D8C8-7A46-B9B6-AAB60A52CD5D}" type="slidenum">
              <a:rPr lang="en-US" altLang="ja-JP" sz="1200">
                <a:ea typeface="ＭＳ Ｐゴシック" panose="020B0600070205080204" pitchFamily="34" charset="-128"/>
              </a:rPr>
              <a:pPr/>
              <a:t>36</a:t>
            </a:fld>
            <a:endParaRPr lang="en-US" altLang="ja-JP" sz="1200">
              <a:ea typeface="ＭＳ Ｐゴシック" panose="020B0600070205080204" pitchFamily="34" charset="-128"/>
            </a:endParaRPr>
          </a:p>
        </p:txBody>
      </p:sp>
      <p:sp>
        <p:nvSpPr>
          <p:cNvPr id="76802" name="Rectangle 2">
            <a:extLst>
              <a:ext uri="{FF2B5EF4-FFF2-40B4-BE49-F238E27FC236}">
                <a16:creationId xmlns:a16="http://schemas.microsoft.com/office/drawing/2014/main" id="{6EEF8E25-105C-7743-A186-3D12DBC05A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E36C9938-5475-F74D-8CEC-DDC94A9C39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>
            <a:extLst>
              <a:ext uri="{FF2B5EF4-FFF2-40B4-BE49-F238E27FC236}">
                <a16:creationId xmlns:a16="http://schemas.microsoft.com/office/drawing/2014/main" id="{5D6ABE01-1D63-6949-AFD8-8A9508FEE9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fld id="{8125EC93-C8A5-E84D-8B4C-892608161319}" type="slidenum">
              <a:rPr lang="en-US" altLang="ja-JP" sz="1200" smtClean="0">
                <a:ea typeface="ＭＳ Ｐゴシック" panose="020B0600070205080204" pitchFamily="34" charset="-128"/>
              </a:rPr>
              <a:pPr/>
              <a:t>37</a:t>
            </a:fld>
            <a:endParaRPr lang="en-US" altLang="ja-JP" sz="1200">
              <a:ea typeface="ＭＳ Ｐゴシック" panose="020B0600070205080204" pitchFamily="34" charset="-128"/>
            </a:endParaRPr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44F065CA-AA95-3946-8E23-66D1A2C80E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B9892F99-2268-104F-A9D7-08E189DEEE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047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>
            <a:extLst>
              <a:ext uri="{FF2B5EF4-FFF2-40B4-BE49-F238E27FC236}">
                <a16:creationId xmlns:a16="http://schemas.microsoft.com/office/drawing/2014/main" id="{5D6ABE01-1D63-6949-AFD8-8A9508FEE9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fld id="{8125EC93-C8A5-E84D-8B4C-892608161319}" type="slidenum">
              <a:rPr lang="en-US" altLang="ja-JP" sz="1200" smtClean="0">
                <a:ea typeface="ＭＳ Ｐゴシック" panose="020B0600070205080204" pitchFamily="34" charset="-128"/>
              </a:rPr>
              <a:pPr/>
              <a:t>7</a:t>
            </a:fld>
            <a:endParaRPr lang="en-US" altLang="ja-JP" sz="1200">
              <a:ea typeface="ＭＳ Ｐゴシック" panose="020B0600070205080204" pitchFamily="34" charset="-128"/>
            </a:endParaRPr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44F065CA-AA95-3946-8E23-66D1A2C80E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B9892F99-2268-104F-A9D7-08E189DEEE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1201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>
            <a:extLst>
              <a:ext uri="{FF2B5EF4-FFF2-40B4-BE49-F238E27FC236}">
                <a16:creationId xmlns:a16="http://schemas.microsoft.com/office/drawing/2014/main" id="{44DCBD12-7B5B-4747-952C-E0041FAB78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fld id="{A4F4C889-E776-1443-9B38-7D0B72A5977A}" type="slidenum">
              <a:rPr lang="en-US" altLang="ja-JP" sz="1200">
                <a:ea typeface="ＭＳ Ｐゴシック" panose="020B0600070205080204" pitchFamily="34" charset="-128"/>
              </a:rPr>
              <a:pPr/>
              <a:t>9</a:t>
            </a:fld>
            <a:endParaRPr lang="en-US" altLang="ja-JP" sz="1200">
              <a:ea typeface="ＭＳ Ｐゴシック" panose="020B0600070205080204" pitchFamily="34" charset="-128"/>
            </a:endParaRPr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05AE4CCC-CA40-0049-91A4-6D0FA913C5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4A3A0536-17E5-FF4D-81D1-254A56D755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>
            <a:extLst>
              <a:ext uri="{FF2B5EF4-FFF2-40B4-BE49-F238E27FC236}">
                <a16:creationId xmlns:a16="http://schemas.microsoft.com/office/drawing/2014/main" id="{44DCBD12-7B5B-4747-952C-E0041FAB78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fld id="{A4F4C889-E776-1443-9B38-7D0B72A5977A}" type="slidenum">
              <a:rPr lang="en-US" altLang="ja-JP" sz="1200">
                <a:ea typeface="ＭＳ Ｐゴシック" panose="020B0600070205080204" pitchFamily="34" charset="-128"/>
              </a:rPr>
              <a:pPr/>
              <a:t>10</a:t>
            </a:fld>
            <a:endParaRPr lang="en-US" altLang="ja-JP" sz="1200">
              <a:ea typeface="ＭＳ Ｐゴシック" panose="020B0600070205080204" pitchFamily="34" charset="-128"/>
            </a:endParaRPr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05AE4CCC-CA40-0049-91A4-6D0FA913C5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4A3A0536-17E5-FF4D-81D1-254A56D755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9491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>
            <a:extLst>
              <a:ext uri="{FF2B5EF4-FFF2-40B4-BE49-F238E27FC236}">
                <a16:creationId xmlns:a16="http://schemas.microsoft.com/office/drawing/2014/main" id="{71F60471-152C-9943-989A-D563C339C2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fld id="{AC14C82C-E1F0-334E-AF46-71E71A91BF73}" type="slidenum">
              <a:rPr lang="en-US" altLang="ja-JP" sz="1200" smtClean="0">
                <a:ea typeface="ＭＳ Ｐゴシック" panose="020B0600070205080204" pitchFamily="34" charset="-128"/>
              </a:rPr>
              <a:pPr/>
              <a:t>11</a:t>
            </a:fld>
            <a:endParaRPr lang="en-US" altLang="ja-JP" sz="1200">
              <a:ea typeface="ＭＳ Ｐゴシック" panose="020B0600070205080204" pitchFamily="34" charset="-128"/>
            </a:endParaRPr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4D427F2C-25F3-3541-8292-0F6B9C5F8C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E1FA80EA-38AB-084F-BB12-DD1FBEDE7E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3916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>
            <a:extLst>
              <a:ext uri="{FF2B5EF4-FFF2-40B4-BE49-F238E27FC236}">
                <a16:creationId xmlns:a16="http://schemas.microsoft.com/office/drawing/2014/main" id="{44DCBD12-7B5B-4747-952C-E0041FAB78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fld id="{A4F4C889-E776-1443-9B38-7D0B72A5977A}" type="slidenum">
              <a:rPr lang="en-US" altLang="ja-JP" sz="1200">
                <a:ea typeface="ＭＳ Ｐゴシック" panose="020B0600070205080204" pitchFamily="34" charset="-128"/>
              </a:rPr>
              <a:pPr/>
              <a:t>12</a:t>
            </a:fld>
            <a:endParaRPr lang="en-US" altLang="ja-JP" sz="1200">
              <a:ea typeface="ＭＳ Ｐゴシック" panose="020B0600070205080204" pitchFamily="34" charset="-128"/>
            </a:endParaRPr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05AE4CCC-CA40-0049-91A4-6D0FA913C5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4A3A0536-17E5-FF4D-81D1-254A56D755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8739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>
            <a:extLst>
              <a:ext uri="{FF2B5EF4-FFF2-40B4-BE49-F238E27FC236}">
                <a16:creationId xmlns:a16="http://schemas.microsoft.com/office/drawing/2014/main" id="{BF1A4F47-EE47-EA4B-94FB-37C80C5FB6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fld id="{51477975-DA4C-554E-90BC-2E00A33FA2A7}" type="slidenum">
              <a:rPr lang="en-US" altLang="ja-JP" sz="1200">
                <a:ea typeface="ＭＳ Ｐゴシック" panose="020B0600070205080204" pitchFamily="34" charset="-128"/>
              </a:rPr>
              <a:pPr/>
              <a:t>13</a:t>
            </a:fld>
            <a:endParaRPr lang="en-US" altLang="ja-JP" sz="1200">
              <a:ea typeface="ＭＳ Ｐゴシック" panose="020B0600070205080204" pitchFamily="34" charset="-128"/>
            </a:endParaRPr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BA0DE405-896D-4041-AC79-E53854FB79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5B29739F-764D-9642-8B76-71C99FE57E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014266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088112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227476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803120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651795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81998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012996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866008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3148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254619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104693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>
            <a:extLst>
              <a:ext uri="{FF2B5EF4-FFF2-40B4-BE49-F238E27FC236}">
                <a16:creationId xmlns:a16="http://schemas.microsoft.com/office/drawing/2014/main" id="{69C11AF0-218C-1847-9E4A-E0633F64D877}"/>
              </a:ext>
            </a:extLst>
          </p:cNvPr>
          <p:cNvSpPr>
            <a:spLocks noChangeArrowheads="1"/>
          </p:cNvSpPr>
          <p:nvPr userDrawn="1"/>
        </p:nvSpPr>
        <p:spPr bwMode="auto">
          <a:xfrm rot="10800000">
            <a:off x="0" y="6573838"/>
            <a:ext cx="9144000" cy="284162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lt"/>
              <a:ea typeface="HG丸ｺﾞｼｯｸM-PRO" pitchFamily="49" charset="-128"/>
            </a:endParaRP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1A6A616E-BDC0-ED4B-BBFB-F51E4636127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28416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lt"/>
              <a:ea typeface="HG丸ｺﾞｼｯｸM-PRO" pitchFamily="49" charset="-128"/>
            </a:endParaRPr>
          </a:p>
        </p:txBody>
      </p:sp>
      <p:sp>
        <p:nvSpPr>
          <p:cNvPr id="2" name="Text Box 10">
            <a:extLst>
              <a:ext uri="{FF2B5EF4-FFF2-40B4-BE49-F238E27FC236}">
                <a16:creationId xmlns:a16="http://schemas.microsoft.com/office/drawing/2014/main" id="{A9D49077-79C9-0EE4-EA44-480E5F0A688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72844" y="6552248"/>
            <a:ext cx="3549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HG丸ｺﾞｼｯｸM-PRO" charset="0"/>
                <a:cs typeface="HG丸ｺﾞｼｯｸM-PRO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0"/>
                <a:cs typeface="HG丸ｺﾞｼｯｸM-PRO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0"/>
                <a:cs typeface="HG丸ｺﾞｼｯｸM-PRO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0"/>
                <a:cs typeface="HG丸ｺﾞｼｯｸM-PRO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0"/>
                <a:cs typeface="HG丸ｺﾞｼｯｸM-PRO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0"/>
                <a:cs typeface="HG丸ｺﾞｼｯｸM-PRO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0"/>
                <a:cs typeface="HG丸ｺﾞｼｯｸM-PRO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0"/>
                <a:cs typeface="HG丸ｺﾞｼｯｸM-PRO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0"/>
                <a:cs typeface="HG丸ｺﾞｼｯｸM-PRO" charset="0"/>
              </a:defRPr>
            </a:lvl9pPr>
          </a:lstStyle>
          <a:p>
            <a:pPr eaLnBrk="1" hangingPunct="1">
              <a:defRPr/>
            </a:pPr>
            <a:r>
              <a:rPr lang="en-US" altLang="ja-JP" sz="1800" dirty="0">
                <a:solidFill>
                  <a:srgbClr val="595959"/>
                </a:solidFill>
                <a:latin typeface="Impact" charset="0"/>
                <a:ea typeface="ＭＳ Ｐゴシック" charset="0"/>
                <a:cs typeface="ＭＳ Ｐゴシック" charset="0"/>
              </a:rPr>
              <a:t>OSAKA INSTITUTE OF University</a:t>
            </a:r>
          </a:p>
        </p:txBody>
      </p:sp>
      <p:pic>
        <p:nvPicPr>
          <p:cNvPr id="3" name="Google Shape;16;p5">
            <a:extLst>
              <a:ext uri="{FF2B5EF4-FFF2-40B4-BE49-F238E27FC236}">
                <a16:creationId xmlns:a16="http://schemas.microsoft.com/office/drawing/2014/main" id="{455C2BB1-CAA5-CE3C-EBA3-7F45A641EAC7}"/>
              </a:ext>
            </a:extLst>
          </p:cNvPr>
          <p:cNvPicPr preferRelativeResize="0"/>
          <p:nvPr userDrawn="1"/>
        </p:nvPicPr>
        <p:blipFill rotWithShape="1">
          <a:blip r:embed="rId13">
            <a:alphaModFix/>
          </a:blip>
          <a:srcRect/>
          <a:stretch/>
        </p:blipFill>
        <p:spPr>
          <a:xfrm>
            <a:off x="14605" y="6244572"/>
            <a:ext cx="1158239" cy="55375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30.xml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9.e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image" Target="../media/image41.emf"/><Relationship Id="rId7" Type="http://schemas.openxmlformats.org/officeDocument/2006/relationships/image" Target="../media/image44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emf"/><Relationship Id="rId5" Type="http://schemas.openxmlformats.org/officeDocument/2006/relationships/image" Target="../media/image42.emf"/><Relationship Id="rId4" Type="http://schemas.openxmlformats.org/officeDocument/2006/relationships/oleObject" Target="../embeddings/oleObject5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>
            <a:extLst>
              <a:ext uri="{FF2B5EF4-FFF2-40B4-BE49-F238E27FC236}">
                <a16:creationId xmlns:a16="http://schemas.microsoft.com/office/drawing/2014/main" id="{EAF707E0-01D5-0C4B-8882-92DEC56CD9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3905" y="2949178"/>
            <a:ext cx="326243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pPr eaLnBrk="1" hangingPunct="1"/>
            <a:r>
              <a:rPr lang="ja-JP" altLang="en-US" sz="6000">
                <a:solidFill>
                  <a:srgbClr val="C00000"/>
                </a:solidFill>
              </a:rPr>
              <a:t>制御工学</a:t>
            </a:r>
            <a:endParaRPr lang="en-US" altLang="ja-JP" sz="6000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62525EE-5AED-064F-A8DF-1B400D25F7FC}"/>
              </a:ext>
            </a:extLst>
          </p:cNvPr>
          <p:cNvSpPr txBox="1"/>
          <p:nvPr/>
        </p:nvSpPr>
        <p:spPr>
          <a:xfrm>
            <a:off x="159310" y="1112932"/>
            <a:ext cx="43011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b="1"/>
              <a:t>「制御工学の館」</a:t>
            </a:r>
            <a:endParaRPr kumimoji="1" lang="en-US" altLang="ja-JP" sz="4000" b="1" dirty="0"/>
          </a:p>
        </p:txBody>
      </p:sp>
      <p:pic>
        <p:nvPicPr>
          <p:cNvPr id="3" name="Picture 2" descr="梅田が知の集う場所になる。">
            <a:extLst>
              <a:ext uri="{FF2B5EF4-FFF2-40B4-BE49-F238E27FC236}">
                <a16:creationId xmlns:a16="http://schemas.microsoft.com/office/drawing/2014/main" id="{05A7A8F0-6AD3-DCEB-D65A-4F1CD76669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74" r="9815"/>
          <a:stretch>
            <a:fillRect/>
          </a:stretch>
        </p:blipFill>
        <p:spPr bwMode="auto">
          <a:xfrm>
            <a:off x="5350932" y="1328737"/>
            <a:ext cx="3793068" cy="552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6">
            <a:extLst>
              <a:ext uri="{FF2B5EF4-FFF2-40B4-BE49-F238E27FC236}">
                <a16:creationId xmlns:a16="http://schemas.microsoft.com/office/drawing/2014/main" id="{E877BAF6-BF9F-F60B-BED7-0A2B49B772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48" y="4698266"/>
            <a:ext cx="572464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pPr eaLnBrk="1" hangingPunct="1"/>
            <a:r>
              <a:rPr lang="ja-JP" altLang="en-US"/>
              <a:t>大阪工業大学　</a:t>
            </a:r>
          </a:p>
          <a:p>
            <a:pPr eaLnBrk="1" hangingPunct="1"/>
            <a:r>
              <a:rPr lang="ja-JP" altLang="en-US"/>
              <a:t>　　　ロボット工学科</a:t>
            </a:r>
            <a:r>
              <a:rPr lang="en-US" altLang="ja-JP" dirty="0"/>
              <a:t> </a:t>
            </a:r>
            <a:r>
              <a:rPr lang="ja-JP" altLang="en-US"/>
              <a:t>大須賀公一　</a:t>
            </a:r>
            <a:endParaRPr lang="en-US" altLang="ja-JP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7" name="Group 8">
            <a:extLst>
              <a:ext uri="{FF2B5EF4-FFF2-40B4-BE49-F238E27FC236}">
                <a16:creationId xmlns:a16="http://schemas.microsoft.com/office/drawing/2014/main" id="{37B9F68A-53AF-9A44-953B-877D7B2014C0}"/>
              </a:ext>
            </a:extLst>
          </p:cNvPr>
          <p:cNvGrpSpPr>
            <a:grpSpLocks/>
          </p:cNvGrpSpPr>
          <p:nvPr/>
        </p:nvGrpSpPr>
        <p:grpSpPr bwMode="auto">
          <a:xfrm>
            <a:off x="1109663" y="457200"/>
            <a:ext cx="7754938" cy="5848350"/>
            <a:chOff x="699" y="288"/>
            <a:chExt cx="4885" cy="3684"/>
          </a:xfrm>
        </p:grpSpPr>
        <p:sp>
          <p:nvSpPr>
            <p:cNvPr id="24578" name="Text Box 4">
              <a:extLst>
                <a:ext uri="{FF2B5EF4-FFF2-40B4-BE49-F238E27FC236}">
                  <a16:creationId xmlns:a16="http://schemas.microsoft.com/office/drawing/2014/main" id="{49472717-D67A-B34C-9FA0-E128614655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7" y="288"/>
              <a:ext cx="8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r>
                <a:rPr lang="ja-JP" altLang="en-US"/>
                <a:t>話の概要</a:t>
              </a:r>
            </a:p>
          </p:txBody>
        </p:sp>
        <p:sp>
          <p:nvSpPr>
            <p:cNvPr id="24579" name="Text Box 5">
              <a:extLst>
                <a:ext uri="{FF2B5EF4-FFF2-40B4-BE49-F238E27FC236}">
                  <a16:creationId xmlns:a16="http://schemas.microsoft.com/office/drawing/2014/main" id="{9A7933F5-821B-7C4E-9A6D-45F5E6CE31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9" y="739"/>
              <a:ext cx="4382" cy="2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r>
                <a:rPr lang="en-US" altLang="ja-JP" u="sng" dirty="0">
                  <a:solidFill>
                    <a:srgbClr val="C00000"/>
                  </a:solidFill>
                </a:rPr>
                <a:t>A</a:t>
              </a:r>
              <a:r>
                <a:rPr lang="ja-JP" altLang="en-US" u="sng">
                  <a:solidFill>
                    <a:srgbClr val="C00000"/>
                  </a:solidFill>
                </a:rPr>
                <a:t>．制御とは</a:t>
              </a:r>
            </a:p>
            <a:p>
              <a:r>
                <a:rPr lang="ja-JP" altLang="en-US">
                  <a:solidFill>
                    <a:srgbClr val="C00000"/>
                  </a:solidFill>
                </a:rPr>
                <a:t>　　「制御」という言葉の意味</a:t>
              </a:r>
            </a:p>
            <a:p>
              <a:endParaRPr lang="ja-JP" altLang="en-US"/>
            </a:p>
            <a:p>
              <a:r>
                <a:rPr lang="en-US" altLang="ja-JP" u="sng" dirty="0"/>
                <a:t>B</a:t>
              </a:r>
              <a:r>
                <a:rPr lang="ja-JP" altLang="en-US" u="sng"/>
                <a:t>．制御のための構造</a:t>
              </a:r>
            </a:p>
            <a:p>
              <a:r>
                <a:rPr lang="ja-JP" altLang="en-US"/>
                <a:t>　　「制御」が行われているシステムをみると，</a:t>
              </a:r>
            </a:p>
            <a:p>
              <a:r>
                <a:rPr lang="ja-JP" altLang="en-US"/>
                <a:t>　　ある標準的な構造になっている．それは？</a:t>
              </a:r>
            </a:p>
            <a:p>
              <a:endParaRPr lang="ja-JP" altLang="en-US"/>
            </a:p>
            <a:p>
              <a:r>
                <a:rPr lang="en-US" altLang="ja-JP" u="sng" dirty="0"/>
                <a:t>C</a:t>
              </a:r>
              <a:r>
                <a:rPr lang="ja-JP" altLang="en-US" u="sng"/>
                <a:t>．制御系の構成法</a:t>
              </a:r>
            </a:p>
            <a:p>
              <a:r>
                <a:rPr lang="ja-JP" altLang="en-US"/>
                <a:t>　　制御対象が与えられて制御系を構成するまで</a:t>
              </a:r>
            </a:p>
            <a:p>
              <a:r>
                <a:rPr lang="ja-JP" altLang="en-US"/>
                <a:t>　　の最初から最後までの手順は？</a:t>
              </a:r>
            </a:p>
            <a:p>
              <a:r>
                <a:rPr lang="ja-JP" altLang="en-US"/>
                <a:t>　　これが，求めている「地図」である</a:t>
              </a:r>
              <a:r>
                <a:rPr lang="en-US" altLang="ja-JP" dirty="0"/>
                <a:t>‥</a:t>
              </a:r>
            </a:p>
            <a:p>
              <a:r>
                <a:rPr lang="ja-JP" altLang="en-US"/>
                <a:t>　　</a:t>
              </a:r>
            </a:p>
          </p:txBody>
        </p:sp>
        <p:sp>
          <p:nvSpPr>
            <p:cNvPr id="24580" name="Text Box 6">
              <a:extLst>
                <a:ext uri="{FF2B5EF4-FFF2-40B4-BE49-F238E27FC236}">
                  <a16:creationId xmlns:a16="http://schemas.microsoft.com/office/drawing/2014/main" id="{12A472E3-3685-2F4D-9382-705CE0F7E6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68" y="3741"/>
              <a:ext cx="37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r>
                <a:rPr lang="ja-JP" altLang="en-US" sz="1800">
                  <a:solidFill>
                    <a:schemeClr val="accent2"/>
                  </a:solidFill>
                </a:rPr>
                <a:t>大須賀，足立：システム制御へのアプローチ，コロナ社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4945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4">
            <a:extLst>
              <a:ext uri="{FF2B5EF4-FFF2-40B4-BE49-F238E27FC236}">
                <a16:creationId xmlns:a16="http://schemas.microsoft.com/office/drawing/2014/main" id="{17E8C7D6-47FC-D04E-A404-F74911581C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6637" y="1274098"/>
            <a:ext cx="27494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pPr eaLnBrk="1" hangingPunct="1"/>
            <a:r>
              <a:rPr lang="en-US" altLang="ja-JP" dirty="0"/>
              <a:t>--</a:t>
            </a:r>
            <a:r>
              <a:rPr lang="ja-JP" altLang="en-US"/>
              <a:t>「制御」の定義</a:t>
            </a:r>
            <a:r>
              <a:rPr lang="en-US" altLang="ja-JP" dirty="0"/>
              <a:t>--</a:t>
            </a:r>
          </a:p>
        </p:txBody>
      </p:sp>
      <p:sp>
        <p:nvSpPr>
          <p:cNvPr id="34818" name="Text Box 5">
            <a:extLst>
              <a:ext uri="{FF2B5EF4-FFF2-40B4-BE49-F238E27FC236}">
                <a16:creationId xmlns:a16="http://schemas.microsoft.com/office/drawing/2014/main" id="{14ED5A26-A680-9B48-94AF-AEB7C3BADC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129" y="2083773"/>
            <a:ext cx="7879080" cy="1200329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pPr eaLnBrk="1" hangingPunct="1"/>
            <a:r>
              <a:rPr lang="ja-JP" altLang="en-US">
                <a:latin typeface="HG丸ｺﾞｼｯｸM-PRO" panose="020F0600000000000000" pitchFamily="34" charset="-128"/>
              </a:rPr>
              <a:t>「</a:t>
            </a:r>
            <a:r>
              <a:rPr lang="ja-JP" altLang="en-US" u="sng">
                <a:solidFill>
                  <a:srgbClr val="C00000"/>
                </a:solidFill>
                <a:latin typeface="HG丸ｺﾞｼｯｸM-PRO" panose="020F0600000000000000" pitchFamily="34" charset="-128"/>
              </a:rPr>
              <a:t>注目している対象物</a:t>
            </a:r>
            <a:r>
              <a:rPr lang="ja-JP" altLang="en-US">
                <a:latin typeface="HG丸ｺﾞｼｯｸM-PRO" panose="020F0600000000000000" pitchFamily="34" charset="-128"/>
              </a:rPr>
              <a:t>に属する</a:t>
            </a:r>
            <a:r>
              <a:rPr lang="ja-JP" altLang="en-US" u="sng">
                <a:latin typeface="HG丸ｺﾞｼｯｸM-PRO" panose="020F0600000000000000" pitchFamily="34" charset="-128"/>
              </a:rPr>
              <a:t>注目している状態</a:t>
            </a:r>
            <a:r>
              <a:rPr lang="ja-JP" altLang="en-US">
                <a:latin typeface="HG丸ｺﾞｼｯｸM-PRO" panose="020F0600000000000000" pitchFamily="34" charset="-128"/>
              </a:rPr>
              <a:t>が，</a:t>
            </a:r>
          </a:p>
          <a:p>
            <a:pPr eaLnBrk="1" hangingPunct="1"/>
            <a:r>
              <a:rPr lang="ja-JP" altLang="en-US">
                <a:latin typeface="HG丸ｺﾞｼｯｸM-PRO" panose="020F0600000000000000" pitchFamily="34" charset="-128"/>
              </a:rPr>
              <a:t>　なんらかの</a:t>
            </a:r>
            <a:r>
              <a:rPr lang="ja-JP" altLang="en-US" u="sng">
                <a:solidFill>
                  <a:srgbClr val="800000"/>
                </a:solidFill>
                <a:latin typeface="HG丸ｺﾞｼｯｸM-PRO" panose="020F0600000000000000" pitchFamily="34" charset="-128"/>
              </a:rPr>
              <a:t>目標とする状態</a:t>
            </a:r>
            <a:r>
              <a:rPr lang="ja-JP" altLang="en-US">
                <a:latin typeface="HG丸ｺﾞｼｯｸM-PRO" panose="020F0600000000000000" pitchFamily="34" charset="-128"/>
              </a:rPr>
              <a:t>になるように，その対象物</a:t>
            </a:r>
          </a:p>
          <a:p>
            <a:pPr eaLnBrk="1" hangingPunct="1"/>
            <a:r>
              <a:rPr lang="ja-JP" altLang="en-US">
                <a:latin typeface="HG丸ｺﾞｼｯｸM-PRO" panose="020F0600000000000000" pitchFamily="34" charset="-128"/>
              </a:rPr>
              <a:t>　に</a:t>
            </a:r>
            <a:r>
              <a:rPr lang="ja-JP" altLang="en-US" u="sng">
                <a:solidFill>
                  <a:srgbClr val="000099"/>
                </a:solidFill>
                <a:latin typeface="HG丸ｺﾞｼｯｸM-PRO" panose="020F0600000000000000" pitchFamily="34" charset="-128"/>
              </a:rPr>
              <a:t>操作を加える</a:t>
            </a:r>
            <a:r>
              <a:rPr lang="ja-JP" altLang="en-US">
                <a:solidFill>
                  <a:srgbClr val="000099"/>
                </a:solidFill>
                <a:latin typeface="HG丸ｺﾞｼｯｸM-PRO" panose="020F0600000000000000" pitchFamily="34" charset="-128"/>
              </a:rPr>
              <a:t>行為</a:t>
            </a:r>
            <a:r>
              <a:rPr lang="ja-JP" altLang="en-US">
                <a:latin typeface="HG丸ｺﾞｼｯｸM-PRO" panose="020F0600000000000000" pitchFamily="34" charset="-128"/>
              </a:rPr>
              <a:t>（働き）」を制御という。</a:t>
            </a:r>
          </a:p>
        </p:txBody>
      </p:sp>
      <p:sp>
        <p:nvSpPr>
          <p:cNvPr id="15366" name="Text Box 6">
            <a:extLst>
              <a:ext uri="{FF2B5EF4-FFF2-40B4-BE49-F238E27FC236}">
                <a16:creationId xmlns:a16="http://schemas.microsoft.com/office/drawing/2014/main" id="{EB46FA2F-956F-4D41-9CE3-A62FCA5C0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2675" y="4195763"/>
            <a:ext cx="326243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pPr eaLnBrk="1" hangingPunct="1"/>
            <a:r>
              <a:rPr lang="ja-JP" altLang="en-US"/>
              <a:t>・</a:t>
            </a:r>
            <a:r>
              <a:rPr lang="ja-JP" altLang="en-US">
                <a:solidFill>
                  <a:srgbClr val="C00000"/>
                </a:solidFill>
              </a:rPr>
              <a:t>注目している対象物</a:t>
            </a:r>
          </a:p>
          <a:p>
            <a:pPr eaLnBrk="1" hangingPunct="1"/>
            <a:r>
              <a:rPr lang="ja-JP" altLang="en-US"/>
              <a:t>・注目している状態</a:t>
            </a:r>
          </a:p>
          <a:p>
            <a:pPr eaLnBrk="1" hangingPunct="1"/>
            <a:r>
              <a:rPr kumimoji="0" lang="ja-JP" altLang="en-US"/>
              <a:t>・</a:t>
            </a:r>
            <a:r>
              <a:rPr kumimoji="0" lang="ja-JP" altLang="en-US">
                <a:solidFill>
                  <a:srgbClr val="800000"/>
                </a:solidFill>
              </a:rPr>
              <a:t>目標とする状態</a:t>
            </a:r>
          </a:p>
          <a:p>
            <a:pPr eaLnBrk="1" hangingPunct="1"/>
            <a:r>
              <a:rPr kumimoji="0" lang="ja-JP" altLang="en-US"/>
              <a:t>・</a:t>
            </a:r>
            <a:r>
              <a:rPr kumimoji="0" lang="ja-JP" altLang="en-US">
                <a:solidFill>
                  <a:srgbClr val="000099"/>
                </a:solidFill>
              </a:rPr>
              <a:t>操作を加える</a:t>
            </a:r>
          </a:p>
        </p:txBody>
      </p:sp>
      <p:sp>
        <p:nvSpPr>
          <p:cNvPr id="15367" name="Text Box 7">
            <a:extLst>
              <a:ext uri="{FF2B5EF4-FFF2-40B4-BE49-F238E27FC236}">
                <a16:creationId xmlns:a16="http://schemas.microsoft.com/office/drawing/2014/main" id="{F04428A1-A865-C849-AA41-2B0F1505A3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5838" y="3611563"/>
            <a:ext cx="170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pPr eaLnBrk="1" hangingPunct="1"/>
            <a:r>
              <a:rPr lang="ja-JP" altLang="en-US"/>
              <a:t>自動車の例</a:t>
            </a:r>
          </a:p>
        </p:txBody>
      </p:sp>
      <p:sp>
        <p:nvSpPr>
          <p:cNvPr id="15368" name="Text Box 8">
            <a:extLst>
              <a:ext uri="{FF2B5EF4-FFF2-40B4-BE49-F238E27FC236}">
                <a16:creationId xmlns:a16="http://schemas.microsoft.com/office/drawing/2014/main" id="{E8FAEB03-F638-2448-88CA-EB8AC1A62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7338" y="4232275"/>
            <a:ext cx="41465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pPr eaLnBrk="1" hangingPunct="1"/>
            <a:r>
              <a:rPr lang="ja-JP" altLang="en-US"/>
              <a:t>：自動車</a:t>
            </a:r>
          </a:p>
          <a:p>
            <a:pPr eaLnBrk="1" hangingPunct="1"/>
            <a:r>
              <a:rPr lang="ja-JP" altLang="en-US"/>
              <a:t>：自動車の進行方向</a:t>
            </a:r>
          </a:p>
          <a:p>
            <a:pPr eaLnBrk="1" hangingPunct="1"/>
            <a:r>
              <a:rPr kumimoji="0" lang="ja-JP" altLang="en-US"/>
              <a:t>：道路に沿って走行する</a:t>
            </a:r>
          </a:p>
          <a:p>
            <a:pPr eaLnBrk="1" hangingPunct="1"/>
            <a:r>
              <a:rPr kumimoji="0" lang="ja-JP" altLang="en-US"/>
              <a:t>：ハンドル，ブレーキを操作</a:t>
            </a:r>
          </a:p>
        </p:txBody>
      </p:sp>
      <p:sp>
        <p:nvSpPr>
          <p:cNvPr id="2" name="雲形吹き出し 1">
            <a:extLst>
              <a:ext uri="{FF2B5EF4-FFF2-40B4-BE49-F238E27FC236}">
                <a16:creationId xmlns:a16="http://schemas.microsoft.com/office/drawing/2014/main" id="{06C8C248-E4F1-FE4C-BF0E-3161A463D1B3}"/>
              </a:ext>
            </a:extLst>
          </p:cNvPr>
          <p:cNvSpPr/>
          <p:nvPr/>
        </p:nvSpPr>
        <p:spPr>
          <a:xfrm>
            <a:off x="489857" y="1172112"/>
            <a:ext cx="1603375" cy="766763"/>
          </a:xfrm>
          <a:prstGeom prst="cloudCallout">
            <a:avLst>
              <a:gd name="adj1" fmla="val 1974"/>
              <a:gd name="adj2" fmla="val 808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dirty="0">
                <a:solidFill>
                  <a:srgbClr val="C00000"/>
                </a:solidFill>
              </a:rPr>
              <a:t>私が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BED3A8EC-028D-2F47-B797-69C269FEC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250" y="404813"/>
            <a:ext cx="54970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r>
              <a:rPr lang="en-US" altLang="ja-JP" sz="3200" u="sng" dirty="0">
                <a:solidFill>
                  <a:srgbClr val="C00000"/>
                </a:solidFill>
              </a:rPr>
              <a:t>A.</a:t>
            </a:r>
            <a:r>
              <a:rPr lang="ja-JP" altLang="en-US" sz="3200" u="sng">
                <a:solidFill>
                  <a:srgbClr val="C00000"/>
                </a:solidFill>
              </a:rPr>
              <a:t>「制御」という言葉の定義</a:t>
            </a:r>
          </a:p>
        </p:txBody>
      </p:sp>
    </p:spTree>
    <p:extLst>
      <p:ext uri="{BB962C8B-B14F-4D97-AF65-F5344CB8AC3E}">
        <p14:creationId xmlns:p14="http://schemas.microsoft.com/office/powerpoint/2010/main" val="899151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7" name="Group 8">
            <a:extLst>
              <a:ext uri="{FF2B5EF4-FFF2-40B4-BE49-F238E27FC236}">
                <a16:creationId xmlns:a16="http://schemas.microsoft.com/office/drawing/2014/main" id="{37B9F68A-53AF-9A44-953B-877D7B2014C0}"/>
              </a:ext>
            </a:extLst>
          </p:cNvPr>
          <p:cNvGrpSpPr>
            <a:grpSpLocks/>
          </p:cNvGrpSpPr>
          <p:nvPr/>
        </p:nvGrpSpPr>
        <p:grpSpPr bwMode="auto">
          <a:xfrm>
            <a:off x="1109663" y="457200"/>
            <a:ext cx="7754938" cy="5848350"/>
            <a:chOff x="699" y="288"/>
            <a:chExt cx="4885" cy="3684"/>
          </a:xfrm>
        </p:grpSpPr>
        <p:sp>
          <p:nvSpPr>
            <p:cNvPr id="24578" name="Text Box 4">
              <a:extLst>
                <a:ext uri="{FF2B5EF4-FFF2-40B4-BE49-F238E27FC236}">
                  <a16:creationId xmlns:a16="http://schemas.microsoft.com/office/drawing/2014/main" id="{49472717-D67A-B34C-9FA0-E128614655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7" y="288"/>
              <a:ext cx="8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r>
                <a:rPr lang="ja-JP" altLang="en-US"/>
                <a:t>話の概要</a:t>
              </a:r>
            </a:p>
          </p:txBody>
        </p:sp>
        <p:sp>
          <p:nvSpPr>
            <p:cNvPr id="24579" name="Text Box 5">
              <a:extLst>
                <a:ext uri="{FF2B5EF4-FFF2-40B4-BE49-F238E27FC236}">
                  <a16:creationId xmlns:a16="http://schemas.microsoft.com/office/drawing/2014/main" id="{9A7933F5-821B-7C4E-9A6D-45F5E6CE31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9" y="739"/>
              <a:ext cx="4382" cy="2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r>
                <a:rPr lang="en-US" altLang="ja-JP" u="sng" dirty="0"/>
                <a:t>A</a:t>
              </a:r>
              <a:r>
                <a:rPr lang="ja-JP" altLang="en-US" u="sng"/>
                <a:t>．制御とは</a:t>
              </a:r>
            </a:p>
            <a:p>
              <a:r>
                <a:rPr lang="ja-JP" altLang="en-US"/>
                <a:t>　　「制御」という言葉の意味</a:t>
              </a:r>
            </a:p>
            <a:p>
              <a:endParaRPr lang="ja-JP" altLang="en-US"/>
            </a:p>
            <a:p>
              <a:r>
                <a:rPr lang="en-US" altLang="ja-JP" u="sng" dirty="0">
                  <a:solidFill>
                    <a:srgbClr val="C00000"/>
                  </a:solidFill>
                </a:rPr>
                <a:t>B</a:t>
              </a:r>
              <a:r>
                <a:rPr lang="ja-JP" altLang="en-US" u="sng">
                  <a:solidFill>
                    <a:srgbClr val="C00000"/>
                  </a:solidFill>
                </a:rPr>
                <a:t>．制御のための構造</a:t>
              </a:r>
            </a:p>
            <a:p>
              <a:r>
                <a:rPr lang="ja-JP" altLang="en-US">
                  <a:solidFill>
                    <a:srgbClr val="C00000"/>
                  </a:solidFill>
                </a:rPr>
                <a:t>　　「制御」が行われているシステムをみると，</a:t>
              </a:r>
            </a:p>
            <a:p>
              <a:r>
                <a:rPr lang="ja-JP" altLang="en-US">
                  <a:solidFill>
                    <a:srgbClr val="C00000"/>
                  </a:solidFill>
                </a:rPr>
                <a:t>　　ある標準的な構造になっている．それは？</a:t>
              </a:r>
            </a:p>
            <a:p>
              <a:endParaRPr lang="ja-JP" altLang="en-US"/>
            </a:p>
            <a:p>
              <a:r>
                <a:rPr lang="en-US" altLang="ja-JP" u="sng" dirty="0"/>
                <a:t>C</a:t>
              </a:r>
              <a:r>
                <a:rPr lang="ja-JP" altLang="en-US" u="sng"/>
                <a:t>．制御系の構成法</a:t>
              </a:r>
            </a:p>
            <a:p>
              <a:r>
                <a:rPr lang="ja-JP" altLang="en-US"/>
                <a:t>　　制御対象が与えられて制御系を構成するまで</a:t>
              </a:r>
            </a:p>
            <a:p>
              <a:r>
                <a:rPr lang="ja-JP" altLang="en-US"/>
                <a:t>　　の最初から最後までの手順は？</a:t>
              </a:r>
            </a:p>
            <a:p>
              <a:r>
                <a:rPr lang="ja-JP" altLang="en-US"/>
                <a:t>　　これが，求めている「地図」である</a:t>
              </a:r>
              <a:r>
                <a:rPr lang="en-US" altLang="ja-JP" dirty="0"/>
                <a:t>‥</a:t>
              </a:r>
            </a:p>
            <a:p>
              <a:r>
                <a:rPr lang="ja-JP" altLang="en-US"/>
                <a:t>　　</a:t>
              </a:r>
            </a:p>
          </p:txBody>
        </p:sp>
        <p:sp>
          <p:nvSpPr>
            <p:cNvPr id="24580" name="Text Box 6">
              <a:extLst>
                <a:ext uri="{FF2B5EF4-FFF2-40B4-BE49-F238E27FC236}">
                  <a16:creationId xmlns:a16="http://schemas.microsoft.com/office/drawing/2014/main" id="{12A472E3-3685-2F4D-9382-705CE0F7E6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68" y="3741"/>
              <a:ext cx="37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r>
                <a:rPr lang="ja-JP" altLang="en-US" sz="1800">
                  <a:solidFill>
                    <a:schemeClr val="accent2"/>
                  </a:solidFill>
                </a:rPr>
                <a:t>大須賀，足立：システム制御へのアプローチ，コロナ社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90354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4">
            <a:extLst>
              <a:ext uri="{FF2B5EF4-FFF2-40B4-BE49-F238E27FC236}">
                <a16:creationId xmlns:a16="http://schemas.microsoft.com/office/drawing/2014/main" id="{83199B2C-028A-994F-806A-447765FDE6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250" y="404813"/>
            <a:ext cx="38195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r>
              <a:rPr lang="en-US" altLang="ja-JP" sz="3200" u="sng">
                <a:solidFill>
                  <a:srgbClr val="C00000"/>
                </a:solidFill>
              </a:rPr>
              <a:t>B.</a:t>
            </a:r>
            <a:r>
              <a:rPr lang="ja-JP" altLang="en-US" sz="3200" u="sng">
                <a:solidFill>
                  <a:srgbClr val="C00000"/>
                </a:solidFill>
              </a:rPr>
              <a:t>制御のための構造</a:t>
            </a:r>
          </a:p>
        </p:txBody>
      </p:sp>
      <p:sp>
        <p:nvSpPr>
          <p:cNvPr id="26626" name="Text Box 5">
            <a:extLst>
              <a:ext uri="{FF2B5EF4-FFF2-40B4-BE49-F238E27FC236}">
                <a16:creationId xmlns:a16="http://schemas.microsoft.com/office/drawing/2014/main" id="{5A80215D-BA42-1B4A-AC52-FDC21C941B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4575" y="1136650"/>
            <a:ext cx="59753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r>
              <a:rPr lang="en-US" altLang="ja-JP"/>
              <a:t>☆</a:t>
            </a:r>
            <a:r>
              <a:rPr lang="ja-JP" altLang="en-US"/>
              <a:t>前項：「制御」とは？</a:t>
            </a:r>
          </a:p>
          <a:p>
            <a:r>
              <a:rPr lang="ja-JP" altLang="en-US"/>
              <a:t>☆本項：制御されているシステムを観る．</a:t>
            </a:r>
          </a:p>
        </p:txBody>
      </p:sp>
      <p:grpSp>
        <p:nvGrpSpPr>
          <p:cNvPr id="2" name="Group 10">
            <a:extLst>
              <a:ext uri="{FF2B5EF4-FFF2-40B4-BE49-F238E27FC236}">
                <a16:creationId xmlns:a16="http://schemas.microsoft.com/office/drawing/2014/main" id="{8152453D-68D5-DD40-9A20-82A0AF591DF3}"/>
              </a:ext>
            </a:extLst>
          </p:cNvPr>
          <p:cNvGrpSpPr>
            <a:grpSpLocks/>
          </p:cNvGrpSpPr>
          <p:nvPr/>
        </p:nvGrpSpPr>
        <p:grpSpPr bwMode="auto">
          <a:xfrm>
            <a:off x="1966913" y="2138363"/>
            <a:ext cx="3492500" cy="2811462"/>
            <a:chOff x="1239" y="1347"/>
            <a:chExt cx="2200" cy="1771"/>
          </a:xfrm>
        </p:grpSpPr>
        <p:sp>
          <p:nvSpPr>
            <p:cNvPr id="26629" name="AutoShape 8">
              <a:extLst>
                <a:ext uri="{FF2B5EF4-FFF2-40B4-BE49-F238E27FC236}">
                  <a16:creationId xmlns:a16="http://schemas.microsoft.com/office/drawing/2014/main" id="{0DFFE5F6-B05A-2C42-82E7-430DB186F41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439" y="2041"/>
              <a:ext cx="1771" cy="38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378 w 21600"/>
                <a:gd name="T13" fmla="*/ 5400 h 21600"/>
                <a:gd name="T14" fmla="*/ 18905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6630" name="Oval 7">
              <a:extLst>
                <a:ext uri="{FF2B5EF4-FFF2-40B4-BE49-F238E27FC236}">
                  <a16:creationId xmlns:a16="http://schemas.microsoft.com/office/drawing/2014/main" id="{A48E95F8-57BF-8A4F-B6D2-CD6C80CC43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9" y="1701"/>
              <a:ext cx="2200" cy="8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26631" name="Text Box 6">
              <a:extLst>
                <a:ext uri="{FF2B5EF4-FFF2-40B4-BE49-F238E27FC236}">
                  <a16:creationId xmlns:a16="http://schemas.microsoft.com/office/drawing/2014/main" id="{6B0D7807-E4AE-914D-B25C-DD884CD724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57" y="1920"/>
              <a:ext cx="1844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r>
                <a:rPr lang="ja-JP" altLang="en-US"/>
                <a:t>「制御」されている</a:t>
              </a:r>
            </a:p>
            <a:p>
              <a:r>
                <a:rPr lang="ja-JP" altLang="en-US"/>
                <a:t>　　　システム</a:t>
              </a:r>
            </a:p>
          </p:txBody>
        </p:sp>
      </p:grpSp>
      <p:sp>
        <p:nvSpPr>
          <p:cNvPr id="17417" name="Text Box 9">
            <a:extLst>
              <a:ext uri="{FF2B5EF4-FFF2-40B4-BE49-F238E27FC236}">
                <a16:creationId xmlns:a16="http://schemas.microsoft.com/office/drawing/2014/main" id="{73F42328-57E8-8343-B6E8-EA2C8756EC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0800" y="5210175"/>
            <a:ext cx="5680075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r>
              <a:rPr lang="ja-JP" altLang="en-US"/>
              <a:t>？制御のための基本的な方法／構造は？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4" descr="タンク系">
            <a:extLst>
              <a:ext uri="{FF2B5EF4-FFF2-40B4-BE49-F238E27FC236}">
                <a16:creationId xmlns:a16="http://schemas.microsoft.com/office/drawing/2014/main" id="{03568AD0-51B0-BC46-B4A6-A451AAC54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054" y="1363663"/>
            <a:ext cx="4637088" cy="233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4" name="Text Box 5">
            <a:extLst>
              <a:ext uri="{FF2B5EF4-FFF2-40B4-BE49-F238E27FC236}">
                <a16:creationId xmlns:a16="http://schemas.microsoft.com/office/drawing/2014/main" id="{F7FA432B-31E2-9F4B-9C2B-8042688DEF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8975" y="350838"/>
            <a:ext cx="5534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r>
              <a:rPr lang="en-US" altLang="ja-JP">
                <a:solidFill>
                  <a:srgbClr val="000099"/>
                </a:solidFill>
              </a:rPr>
              <a:t>[</a:t>
            </a:r>
            <a:r>
              <a:rPr lang="ja-JP" altLang="en-US">
                <a:solidFill>
                  <a:srgbClr val="000099"/>
                </a:solidFill>
              </a:rPr>
              <a:t>想定する「制御」されているシステム</a:t>
            </a:r>
            <a:r>
              <a:rPr lang="en-US" altLang="ja-JP">
                <a:solidFill>
                  <a:srgbClr val="000099"/>
                </a:solidFill>
              </a:rPr>
              <a:t>]</a:t>
            </a:r>
          </a:p>
        </p:txBody>
      </p:sp>
      <p:sp>
        <p:nvSpPr>
          <p:cNvPr id="28675" name="Text Box 6">
            <a:extLst>
              <a:ext uri="{FF2B5EF4-FFF2-40B4-BE49-F238E27FC236}">
                <a16:creationId xmlns:a16="http://schemas.microsoft.com/office/drawing/2014/main" id="{43723023-C097-8545-816F-51CB7D2766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9013" y="3698875"/>
            <a:ext cx="7499350" cy="228282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r>
              <a:rPr lang="ja-JP" altLang="en-US"/>
              <a:t>液体の温度制御　</a:t>
            </a:r>
          </a:p>
          <a:p>
            <a:r>
              <a:rPr lang="ja-JP" altLang="en-US"/>
              <a:t>　・状況：液体が供給されている．　　</a:t>
            </a:r>
          </a:p>
          <a:p>
            <a:r>
              <a:rPr lang="ja-JP" altLang="en-US"/>
              <a:t>　　　　　液体は排出されている．</a:t>
            </a:r>
          </a:p>
          <a:p>
            <a:r>
              <a:rPr lang="ja-JP" altLang="en-US"/>
              <a:t>　・目的：液体の液温を一定に保つ．</a:t>
            </a:r>
          </a:p>
          <a:p>
            <a:r>
              <a:rPr lang="ja-JP" altLang="en-US"/>
              <a:t>　・動作：オペレータはガスバーナのバルブの開閉を</a:t>
            </a:r>
          </a:p>
          <a:p>
            <a:r>
              <a:rPr lang="ja-JP" altLang="en-US"/>
              <a:t>　　　　　行うことで目的を達成しようとする．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4" descr="タンク系">
            <a:extLst>
              <a:ext uri="{FF2B5EF4-FFF2-40B4-BE49-F238E27FC236}">
                <a16:creationId xmlns:a16="http://schemas.microsoft.com/office/drawing/2014/main" id="{6CE17AEB-4526-724E-88A2-9A28718BB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313" y="940594"/>
            <a:ext cx="2779713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Text Box 5">
            <a:extLst>
              <a:ext uri="{FF2B5EF4-FFF2-40B4-BE49-F238E27FC236}">
                <a16:creationId xmlns:a16="http://schemas.microsoft.com/office/drawing/2014/main" id="{A53A272A-CFAD-D04D-B7CD-59186DDA7C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8975" y="350838"/>
            <a:ext cx="5534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r>
              <a:rPr lang="en-US" altLang="ja-JP">
                <a:solidFill>
                  <a:srgbClr val="000099"/>
                </a:solidFill>
              </a:rPr>
              <a:t>[</a:t>
            </a:r>
            <a:r>
              <a:rPr lang="ja-JP" altLang="en-US">
                <a:solidFill>
                  <a:srgbClr val="000099"/>
                </a:solidFill>
              </a:rPr>
              <a:t>想定する「制御」されているシステム</a:t>
            </a:r>
            <a:r>
              <a:rPr lang="en-US" altLang="ja-JP">
                <a:solidFill>
                  <a:srgbClr val="000099"/>
                </a:solidFill>
              </a:rPr>
              <a:t>]</a:t>
            </a:r>
          </a:p>
        </p:txBody>
      </p:sp>
      <p:sp>
        <p:nvSpPr>
          <p:cNvPr id="30723" name="Text Box 6">
            <a:extLst>
              <a:ext uri="{FF2B5EF4-FFF2-40B4-BE49-F238E27FC236}">
                <a16:creationId xmlns:a16="http://schemas.microsoft.com/office/drawing/2014/main" id="{DF0E06AC-F1AE-CD46-A200-561235D08E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363" y="1206500"/>
            <a:ext cx="44513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r>
              <a:rPr lang="en-US" altLang="ja-JP"/>
              <a:t>☆</a:t>
            </a:r>
            <a:r>
              <a:rPr lang="ja-JP" altLang="en-US"/>
              <a:t>「液温」を保つには</a:t>
            </a:r>
            <a:r>
              <a:rPr lang="en-US" altLang="ja-JP"/>
              <a:t>‥</a:t>
            </a:r>
          </a:p>
          <a:p>
            <a:r>
              <a:rPr lang="ja-JP" altLang="en-US"/>
              <a:t>　　　　　二つの方策がある．</a:t>
            </a:r>
          </a:p>
        </p:txBody>
      </p:sp>
      <p:sp>
        <p:nvSpPr>
          <p:cNvPr id="30724" name="Text Box 7">
            <a:extLst>
              <a:ext uri="{FF2B5EF4-FFF2-40B4-BE49-F238E27FC236}">
                <a16:creationId xmlns:a16="http://schemas.microsoft.com/office/drawing/2014/main" id="{4285B3A7-1DD7-794C-BD6D-EC508590DE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513" y="3136900"/>
            <a:ext cx="13017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r>
              <a:rPr lang="ja-JP" altLang="en-US" sz="2200"/>
              <a:t>目標液温</a:t>
            </a:r>
          </a:p>
        </p:txBody>
      </p:sp>
      <p:sp>
        <p:nvSpPr>
          <p:cNvPr id="30725" name="Text Box 8">
            <a:extLst>
              <a:ext uri="{FF2B5EF4-FFF2-40B4-BE49-F238E27FC236}">
                <a16:creationId xmlns:a16="http://schemas.microsoft.com/office/drawing/2014/main" id="{26D664D4-8770-F748-ADD2-72CEC2B0B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5025" y="3094038"/>
            <a:ext cx="15811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r>
              <a:rPr lang="ja-JP" altLang="en-US" sz="2200"/>
              <a:t>現在の液温</a:t>
            </a:r>
          </a:p>
        </p:txBody>
      </p:sp>
      <p:sp>
        <p:nvSpPr>
          <p:cNvPr id="30726" name="Text Box 9">
            <a:extLst>
              <a:ext uri="{FF2B5EF4-FFF2-40B4-BE49-F238E27FC236}">
                <a16:creationId xmlns:a16="http://schemas.microsoft.com/office/drawing/2014/main" id="{CDA83FD8-4C94-414B-986B-0D40BA01CA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0313" y="3070225"/>
            <a:ext cx="170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r>
              <a:rPr lang="ja-JP" altLang="en-US"/>
              <a:t>液体タンク</a:t>
            </a:r>
          </a:p>
        </p:txBody>
      </p:sp>
      <p:sp>
        <p:nvSpPr>
          <p:cNvPr id="30727" name="Line 10">
            <a:extLst>
              <a:ext uri="{FF2B5EF4-FFF2-40B4-BE49-F238E27FC236}">
                <a16:creationId xmlns:a16="http://schemas.microsoft.com/office/drawing/2014/main" id="{55A22552-8C89-3D40-A4F8-CC24AA8340FE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2425" y="3336925"/>
            <a:ext cx="5095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9467" name="Line 11">
            <a:extLst>
              <a:ext uri="{FF2B5EF4-FFF2-40B4-BE49-F238E27FC236}">
                <a16:creationId xmlns:a16="http://schemas.microsoft.com/office/drawing/2014/main" id="{BA9192E5-D85F-4342-B5A3-045A382567D6}"/>
              </a:ext>
            </a:extLst>
          </p:cNvPr>
          <p:cNvSpPr>
            <a:spLocks noChangeShapeType="1"/>
          </p:cNvSpPr>
          <p:nvPr/>
        </p:nvSpPr>
        <p:spPr bwMode="auto">
          <a:xfrm>
            <a:off x="1692275" y="3351213"/>
            <a:ext cx="5095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9468" name="Freeform 12">
            <a:extLst>
              <a:ext uri="{FF2B5EF4-FFF2-40B4-BE49-F238E27FC236}">
                <a16:creationId xmlns:a16="http://schemas.microsoft.com/office/drawing/2014/main" id="{266CBAD7-9187-DD4E-8A06-48B0615BE03D}"/>
              </a:ext>
            </a:extLst>
          </p:cNvPr>
          <p:cNvSpPr>
            <a:spLocks/>
          </p:cNvSpPr>
          <p:nvPr/>
        </p:nvSpPr>
        <p:spPr bwMode="auto">
          <a:xfrm>
            <a:off x="2524125" y="3348038"/>
            <a:ext cx="4467225" cy="836612"/>
          </a:xfrm>
          <a:custGeom>
            <a:avLst/>
            <a:gdLst>
              <a:gd name="T0" fmla="*/ 2147483647 w 2666"/>
              <a:gd name="T1" fmla="*/ 0 h 527"/>
              <a:gd name="T2" fmla="*/ 2147483647 w 2666"/>
              <a:gd name="T3" fmla="*/ 2147483647 h 527"/>
              <a:gd name="T4" fmla="*/ 0 w 2666"/>
              <a:gd name="T5" fmla="*/ 2147483647 h 527"/>
              <a:gd name="T6" fmla="*/ 0 w 2666"/>
              <a:gd name="T7" fmla="*/ 2147483647 h 527"/>
              <a:gd name="T8" fmla="*/ 0 60000 65536"/>
              <a:gd name="T9" fmla="*/ 0 60000 65536"/>
              <a:gd name="T10" fmla="*/ 0 60000 65536"/>
              <a:gd name="T11" fmla="*/ 0 60000 65536"/>
              <a:gd name="T12" fmla="*/ 0 w 2666"/>
              <a:gd name="T13" fmla="*/ 0 h 527"/>
              <a:gd name="T14" fmla="*/ 2666 w 2666"/>
              <a:gd name="T15" fmla="*/ 527 h 52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66" h="527">
                <a:moveTo>
                  <a:pt x="2666" y="0"/>
                </a:moveTo>
                <a:lnTo>
                  <a:pt x="2666" y="527"/>
                </a:lnTo>
                <a:lnTo>
                  <a:pt x="0" y="527"/>
                </a:lnTo>
                <a:lnTo>
                  <a:pt x="0" y="132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9469" name="Text Box 13">
            <a:extLst>
              <a:ext uri="{FF2B5EF4-FFF2-40B4-BE49-F238E27FC236}">
                <a16:creationId xmlns:a16="http://schemas.microsoft.com/office/drawing/2014/main" id="{0A791659-C4FB-D147-8D0F-846C1E7CA8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4713" y="3132138"/>
            <a:ext cx="7429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r>
              <a:rPr lang="ja-JP" altLang="en-US" sz="2200"/>
              <a:t>比較</a:t>
            </a:r>
          </a:p>
        </p:txBody>
      </p:sp>
      <p:sp>
        <p:nvSpPr>
          <p:cNvPr id="19471" name="Line 15">
            <a:extLst>
              <a:ext uri="{FF2B5EF4-FFF2-40B4-BE49-F238E27FC236}">
                <a16:creationId xmlns:a16="http://schemas.microsoft.com/office/drawing/2014/main" id="{3B0475E7-4786-CD4C-A810-6DBB8CD14DAC}"/>
              </a:ext>
            </a:extLst>
          </p:cNvPr>
          <p:cNvSpPr>
            <a:spLocks noChangeShapeType="1"/>
          </p:cNvSpPr>
          <p:nvPr/>
        </p:nvSpPr>
        <p:spPr bwMode="auto">
          <a:xfrm>
            <a:off x="2927350" y="3344863"/>
            <a:ext cx="5095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grpSp>
        <p:nvGrpSpPr>
          <p:cNvPr id="2" name="Group 17">
            <a:extLst>
              <a:ext uri="{FF2B5EF4-FFF2-40B4-BE49-F238E27FC236}">
                <a16:creationId xmlns:a16="http://schemas.microsoft.com/office/drawing/2014/main" id="{05532A9D-C827-F843-B424-C1C6422BE2F1}"/>
              </a:ext>
            </a:extLst>
          </p:cNvPr>
          <p:cNvGrpSpPr>
            <a:grpSpLocks/>
          </p:cNvGrpSpPr>
          <p:nvPr/>
        </p:nvGrpSpPr>
        <p:grpSpPr bwMode="auto">
          <a:xfrm>
            <a:off x="3489325" y="3133725"/>
            <a:ext cx="1423988" cy="427038"/>
            <a:chOff x="2172" y="2786"/>
            <a:chExt cx="897" cy="269"/>
          </a:xfrm>
        </p:grpSpPr>
        <p:sp>
          <p:nvSpPr>
            <p:cNvPr id="30744" name="Text Box 14">
              <a:extLst>
                <a:ext uri="{FF2B5EF4-FFF2-40B4-BE49-F238E27FC236}">
                  <a16:creationId xmlns:a16="http://schemas.microsoft.com/office/drawing/2014/main" id="{0ABA3535-BCA3-1C42-B14D-D684814C30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72" y="2786"/>
              <a:ext cx="468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r>
                <a:rPr lang="ja-JP" altLang="en-US" sz="2200"/>
                <a:t>判断</a:t>
              </a:r>
            </a:p>
          </p:txBody>
        </p:sp>
        <p:sp>
          <p:nvSpPr>
            <p:cNvPr id="30745" name="Line 16">
              <a:extLst>
                <a:ext uri="{FF2B5EF4-FFF2-40B4-BE49-F238E27FC236}">
                  <a16:creationId xmlns:a16="http://schemas.microsoft.com/office/drawing/2014/main" id="{9B7AF8AB-0899-EB40-BCB0-E31B9F825F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2" y="2919"/>
              <a:ext cx="3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30733" name="Text Box 19">
            <a:extLst>
              <a:ext uri="{FF2B5EF4-FFF2-40B4-BE49-F238E27FC236}">
                <a16:creationId xmlns:a16="http://schemas.microsoft.com/office/drawing/2014/main" id="{E58B7D79-9E2C-8045-9887-9CB2F0206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013" y="5556250"/>
            <a:ext cx="13017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r>
              <a:rPr lang="ja-JP" altLang="en-US" sz="2200"/>
              <a:t>目標液温</a:t>
            </a:r>
          </a:p>
        </p:txBody>
      </p:sp>
      <p:sp>
        <p:nvSpPr>
          <p:cNvPr id="30734" name="Text Box 20">
            <a:extLst>
              <a:ext uri="{FF2B5EF4-FFF2-40B4-BE49-F238E27FC236}">
                <a16:creationId xmlns:a16="http://schemas.microsoft.com/office/drawing/2014/main" id="{EB30399A-F160-A847-AE45-9BA3480342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8525" y="5513388"/>
            <a:ext cx="15811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r>
              <a:rPr lang="ja-JP" altLang="en-US" sz="2200"/>
              <a:t>現在の液温</a:t>
            </a:r>
          </a:p>
        </p:txBody>
      </p:sp>
      <p:sp>
        <p:nvSpPr>
          <p:cNvPr id="30735" name="Text Box 21">
            <a:extLst>
              <a:ext uri="{FF2B5EF4-FFF2-40B4-BE49-F238E27FC236}">
                <a16:creationId xmlns:a16="http://schemas.microsoft.com/office/drawing/2014/main" id="{32A3AB4B-18CA-4F40-8133-83C28C6215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3813" y="5489575"/>
            <a:ext cx="170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r>
              <a:rPr lang="ja-JP" altLang="en-US"/>
              <a:t>液体タンク</a:t>
            </a:r>
          </a:p>
        </p:txBody>
      </p:sp>
      <p:sp>
        <p:nvSpPr>
          <p:cNvPr id="30736" name="Line 22">
            <a:extLst>
              <a:ext uri="{FF2B5EF4-FFF2-40B4-BE49-F238E27FC236}">
                <a16:creationId xmlns:a16="http://schemas.microsoft.com/office/drawing/2014/main" id="{F5A4F3E6-5A47-8448-9729-FC85A5671E0F}"/>
              </a:ext>
            </a:extLst>
          </p:cNvPr>
          <p:cNvSpPr>
            <a:spLocks noChangeShapeType="1"/>
          </p:cNvSpPr>
          <p:nvPr/>
        </p:nvSpPr>
        <p:spPr bwMode="auto">
          <a:xfrm>
            <a:off x="6765925" y="5756275"/>
            <a:ext cx="5095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9479" name="Line 23">
            <a:extLst>
              <a:ext uri="{FF2B5EF4-FFF2-40B4-BE49-F238E27FC236}">
                <a16:creationId xmlns:a16="http://schemas.microsoft.com/office/drawing/2014/main" id="{54FBC838-3E4D-2B4E-8751-9E53C120C605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5775" y="5770563"/>
            <a:ext cx="11477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9486" name="Text Box 30">
            <a:extLst>
              <a:ext uri="{FF2B5EF4-FFF2-40B4-BE49-F238E27FC236}">
                <a16:creationId xmlns:a16="http://schemas.microsoft.com/office/drawing/2014/main" id="{B191AC70-94A1-1A4C-ADDD-3B2C5C0FE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1788" y="5513388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r>
              <a:rPr lang="ja-JP" altLang="en-US"/>
              <a:t>計画</a:t>
            </a:r>
          </a:p>
        </p:txBody>
      </p:sp>
      <p:sp>
        <p:nvSpPr>
          <p:cNvPr id="19487" name="Line 31">
            <a:extLst>
              <a:ext uri="{FF2B5EF4-FFF2-40B4-BE49-F238E27FC236}">
                <a16:creationId xmlns:a16="http://schemas.microsoft.com/office/drawing/2014/main" id="{EC896F0F-F321-F140-AC54-C563C107681E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4763" y="5765800"/>
            <a:ext cx="1216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0740" name="Text Box 32">
            <a:extLst>
              <a:ext uri="{FF2B5EF4-FFF2-40B4-BE49-F238E27FC236}">
                <a16:creationId xmlns:a16="http://schemas.microsoft.com/office/drawing/2014/main" id="{0BD00023-5739-6A44-B7B0-AA5C2202D3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00" y="2327275"/>
            <a:ext cx="1403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r>
              <a:rPr lang="ja-JP" altLang="en-US">
                <a:solidFill>
                  <a:srgbClr val="000099"/>
                </a:solidFill>
              </a:rPr>
              <a:t>方法１）</a:t>
            </a:r>
          </a:p>
        </p:txBody>
      </p:sp>
      <p:sp>
        <p:nvSpPr>
          <p:cNvPr id="30741" name="Text Box 33">
            <a:extLst>
              <a:ext uri="{FF2B5EF4-FFF2-40B4-BE49-F238E27FC236}">
                <a16:creationId xmlns:a16="http://schemas.microsoft.com/office/drawing/2014/main" id="{90393BAF-1CB3-6345-A778-08BA490B9A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638" y="4800600"/>
            <a:ext cx="1403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r>
              <a:rPr lang="ja-JP" altLang="en-US">
                <a:solidFill>
                  <a:srgbClr val="000099"/>
                </a:solidFill>
              </a:rPr>
              <a:t>方法２）</a:t>
            </a:r>
          </a:p>
        </p:txBody>
      </p:sp>
      <p:sp>
        <p:nvSpPr>
          <p:cNvPr id="19490" name="Text Box 34">
            <a:extLst>
              <a:ext uri="{FF2B5EF4-FFF2-40B4-BE49-F238E27FC236}">
                <a16:creationId xmlns:a16="http://schemas.microsoft.com/office/drawing/2014/main" id="{574BF370-4195-4146-8EC2-A5DEB3FBF5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0188" y="2370138"/>
            <a:ext cx="292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r>
              <a:rPr lang="ja-JP" altLang="en-US">
                <a:solidFill>
                  <a:srgbClr val="C00000"/>
                </a:solidFill>
              </a:rPr>
              <a:t>フィードバック制御</a:t>
            </a:r>
          </a:p>
        </p:txBody>
      </p:sp>
      <p:sp>
        <p:nvSpPr>
          <p:cNvPr id="19491" name="Text Box 35">
            <a:extLst>
              <a:ext uri="{FF2B5EF4-FFF2-40B4-BE49-F238E27FC236}">
                <a16:creationId xmlns:a16="http://schemas.microsoft.com/office/drawing/2014/main" id="{4CF715A5-04C0-AD4E-9B9A-24A1A75351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8763" y="4792663"/>
            <a:ext cx="3536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r>
              <a:rPr lang="ja-JP" altLang="en-US">
                <a:solidFill>
                  <a:srgbClr val="C00000"/>
                </a:solidFill>
              </a:rPr>
              <a:t>フィードフォワード制御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9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9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9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9" grpId="0"/>
      <p:bldP spid="19486" grpId="0"/>
      <p:bldP spid="19490" grpId="0"/>
      <p:bldP spid="1949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4">
            <a:extLst>
              <a:ext uri="{FF2B5EF4-FFF2-40B4-BE49-F238E27FC236}">
                <a16:creationId xmlns:a16="http://schemas.microsoft.com/office/drawing/2014/main" id="{7497E640-BB51-8D42-805B-7AF67AE69E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838" y="655638"/>
            <a:ext cx="3400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r>
              <a:rPr lang="en-US" altLang="ja-JP"/>
              <a:t>[</a:t>
            </a:r>
            <a:r>
              <a:rPr lang="ja-JP" altLang="en-US"/>
              <a:t>例</a:t>
            </a:r>
            <a:r>
              <a:rPr lang="en-US" altLang="ja-JP"/>
              <a:t>]</a:t>
            </a:r>
            <a:r>
              <a:rPr lang="ja-JP" altLang="en-US"/>
              <a:t>フィードバック制御</a:t>
            </a:r>
          </a:p>
        </p:txBody>
      </p:sp>
      <p:pic>
        <p:nvPicPr>
          <p:cNvPr id="32770" name="Picture 5" descr="車の運転">
            <a:extLst>
              <a:ext uri="{FF2B5EF4-FFF2-40B4-BE49-F238E27FC236}">
                <a16:creationId xmlns:a16="http://schemas.microsoft.com/office/drawing/2014/main" id="{88CD1E14-15CA-034F-B4E9-55F51E5EC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977900"/>
            <a:ext cx="374332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 Box 6">
            <a:extLst>
              <a:ext uri="{FF2B5EF4-FFF2-40B4-BE49-F238E27FC236}">
                <a16:creationId xmlns:a16="http://schemas.microsoft.com/office/drawing/2014/main" id="{0EC1AB52-E5D8-7048-B70C-5A34B68669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775" y="1500188"/>
            <a:ext cx="39433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r>
              <a:rPr lang="en-US" altLang="ja-JP"/>
              <a:t>-</a:t>
            </a:r>
            <a:r>
              <a:rPr lang="ja-JP" altLang="en-US"/>
              <a:t>自動車を直進させる．</a:t>
            </a:r>
          </a:p>
          <a:p>
            <a:r>
              <a:rPr lang="en-US" altLang="ja-JP"/>
              <a:t>-</a:t>
            </a:r>
            <a:r>
              <a:rPr lang="ja-JP" altLang="en-US"/>
              <a:t>ハンドルなどを操作する．</a:t>
            </a:r>
          </a:p>
        </p:txBody>
      </p:sp>
      <p:grpSp>
        <p:nvGrpSpPr>
          <p:cNvPr id="2" name="Group 10">
            <a:extLst>
              <a:ext uri="{FF2B5EF4-FFF2-40B4-BE49-F238E27FC236}">
                <a16:creationId xmlns:a16="http://schemas.microsoft.com/office/drawing/2014/main" id="{98A11406-74C6-D64A-B078-975513D72A5F}"/>
              </a:ext>
            </a:extLst>
          </p:cNvPr>
          <p:cNvGrpSpPr>
            <a:grpSpLocks/>
          </p:cNvGrpSpPr>
          <p:nvPr/>
        </p:nvGrpSpPr>
        <p:grpSpPr bwMode="auto">
          <a:xfrm>
            <a:off x="373063" y="3836988"/>
            <a:ext cx="8205787" cy="2500312"/>
            <a:chOff x="235" y="2417"/>
            <a:chExt cx="5169" cy="1575"/>
          </a:xfrm>
        </p:grpSpPr>
        <p:sp>
          <p:nvSpPr>
            <p:cNvPr id="32773" name="Text Box 7">
              <a:extLst>
                <a:ext uri="{FF2B5EF4-FFF2-40B4-BE49-F238E27FC236}">
                  <a16:creationId xmlns:a16="http://schemas.microsoft.com/office/drawing/2014/main" id="{286D55F7-E629-134D-8427-025980A6ED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" y="2417"/>
              <a:ext cx="252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r>
                <a:rPr lang="en-US" altLang="ja-JP"/>
                <a:t>[</a:t>
              </a:r>
              <a:r>
                <a:rPr lang="ja-JP" altLang="en-US"/>
                <a:t>例</a:t>
              </a:r>
              <a:r>
                <a:rPr lang="en-US" altLang="ja-JP"/>
                <a:t>]</a:t>
              </a:r>
              <a:r>
                <a:rPr lang="ja-JP" altLang="en-US"/>
                <a:t>フィードフォワード制御</a:t>
              </a:r>
            </a:p>
          </p:txBody>
        </p:sp>
        <p:pic>
          <p:nvPicPr>
            <p:cNvPr id="32774" name="Picture 8" descr="テレビ教室">
              <a:extLst>
                <a:ext uri="{FF2B5EF4-FFF2-40B4-BE49-F238E27FC236}">
                  <a16:creationId xmlns:a16="http://schemas.microsoft.com/office/drawing/2014/main" id="{13A1D1F3-EA50-F042-97BC-AFA4FC1FEC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4" y="2558"/>
              <a:ext cx="1740" cy="1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75" name="Text Box 9">
              <a:extLst>
                <a:ext uri="{FF2B5EF4-FFF2-40B4-BE49-F238E27FC236}">
                  <a16:creationId xmlns:a16="http://schemas.microsoft.com/office/drawing/2014/main" id="{724F106D-C0D7-FC4B-99AC-ACEFF827E6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5" y="2917"/>
              <a:ext cx="3444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r>
                <a:rPr lang="en-US" altLang="ja-JP"/>
                <a:t>-</a:t>
              </a:r>
              <a:r>
                <a:rPr lang="ja-JP" altLang="en-US"/>
                <a:t>学生の意識を「制御がわかった」</a:t>
              </a:r>
            </a:p>
            <a:p>
              <a:r>
                <a:rPr lang="ja-JP" altLang="en-US"/>
                <a:t> 状態にもってゆく．</a:t>
              </a:r>
            </a:p>
            <a:p>
              <a:r>
                <a:rPr lang="en-US" altLang="ja-JP"/>
                <a:t>-</a:t>
              </a:r>
              <a:r>
                <a:rPr lang="ja-JP" altLang="en-US"/>
                <a:t>言葉や身振り手振りで「制御」する．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4">
            <a:extLst>
              <a:ext uri="{FF2B5EF4-FFF2-40B4-BE49-F238E27FC236}">
                <a16:creationId xmlns:a16="http://schemas.microsoft.com/office/drawing/2014/main" id="{921BE2CB-3986-3C4A-B1F5-3EB74D475E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784" y="1419566"/>
            <a:ext cx="7499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r>
              <a:rPr lang="ja-JP" altLang="en-US">
                <a:solidFill>
                  <a:srgbClr val="000099"/>
                </a:solidFill>
              </a:rPr>
              <a:t>フィードバック制御とフィードフォワード制御の比較</a:t>
            </a:r>
          </a:p>
        </p:txBody>
      </p:sp>
      <p:graphicFrame>
        <p:nvGraphicFramePr>
          <p:cNvPr id="21541" name="Group 37">
            <a:extLst>
              <a:ext uri="{FF2B5EF4-FFF2-40B4-BE49-F238E27FC236}">
                <a16:creationId xmlns:a16="http://schemas.microsoft.com/office/drawing/2014/main" id="{214560A9-E7E7-074E-9F2E-C285E2F0DE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1702501"/>
              </p:ext>
            </p:extLst>
          </p:nvPr>
        </p:nvGraphicFramePr>
        <p:xfrm>
          <a:off x="285547" y="2253797"/>
          <a:ext cx="8505825" cy="3194051"/>
        </p:xfrm>
        <a:graphic>
          <a:graphicData uri="http://schemas.openxmlformats.org/drawingml/2006/table">
            <a:tbl>
              <a:tblPr/>
              <a:tblGrid>
                <a:gridCol w="2506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7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81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4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丸ｺﾞｼｯｸM-PRO" charset="0"/>
                        <a:cs typeface="HG丸ｺﾞｼｯｸM-PRO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丸ｺﾞｼｯｸM-PRO" charset="0"/>
                          <a:cs typeface="HG丸ｺﾞｼｯｸM-PRO" charset="0"/>
                        </a:rPr>
                        <a:t>長所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丸ｺﾞｼｯｸM-PRO" charset="0"/>
                          <a:cs typeface="HG丸ｺﾞｼｯｸM-PRO" charset="0"/>
                        </a:rPr>
                        <a:t>短所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5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丸ｺﾞｼｯｸM-PRO" charset="0"/>
                          <a:cs typeface="HG丸ｺﾞｼｯｸM-PRO" charset="0"/>
                        </a:rPr>
                        <a:t>フィードフォワード制御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丸ｺﾞｼｯｸM-PRO" charset="0"/>
                          <a:cs typeface="HG丸ｺﾞｼｯｸM-PRO" charset="0"/>
                        </a:rPr>
                        <a:t>構成が単純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丸ｺﾞｼｯｸM-PRO" charset="0"/>
                          <a:cs typeface="HG丸ｺﾞｼｯｸM-PRO" charset="0"/>
                        </a:rPr>
                        <a:t>対処を先手に打てる</a:t>
                      </a:r>
                      <a:endParaRPr kumimoji="1" lang="ja-JP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丸ｺﾞｼｯｸM-PRO" charset="0"/>
                        <a:cs typeface="HG丸ｺﾞｼｯｸM-PRO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21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HG丸ｺﾞｼｯｸM-PRO" charset="0"/>
                        <a:cs typeface="HG丸ｺﾞｼｯｸM-PRO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丸ｺﾞｼｯｸM-PRO" charset="0"/>
                          <a:cs typeface="HG丸ｺﾞｼｯｸM-PRO" charset="0"/>
                        </a:rPr>
                        <a:t>予期せぬ事態に弱い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54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丸ｺﾞｼｯｸM-PRO" charset="0"/>
                          <a:cs typeface="HG丸ｺﾞｼｯｸM-PRO" charset="0"/>
                        </a:rPr>
                        <a:t>フィードバック制御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丸ｺﾞｼｯｸM-PRO" charset="0"/>
                          <a:cs typeface="HG丸ｺﾞｼｯｸM-PRO" charset="0"/>
                        </a:rPr>
                        <a:t>予期せぬ事態に強い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丸ｺﾞｼｯｸM-PRO" charset="0"/>
                        <a:cs typeface="HG丸ｺﾞｼｯｸM-PRO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21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HG丸ｺﾞｼｯｸM-PRO" charset="0"/>
                        <a:cs typeface="HG丸ｺﾞｼｯｸM-PRO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丸ｺﾞｼｯｸM-PRO" charset="0"/>
                          <a:cs typeface="HG丸ｺﾞｼｯｸM-PRO" charset="0"/>
                        </a:rPr>
                        <a:t>構造が複雑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丸ｺﾞｼｯｸM-PRO" charset="0"/>
                          <a:cs typeface="HG丸ｺﾞｼｯｸM-PRO" charset="0"/>
                        </a:rPr>
                        <a:t>対処が後手になる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2" name="Group 55">
            <a:extLst>
              <a:ext uri="{FF2B5EF4-FFF2-40B4-BE49-F238E27FC236}">
                <a16:creationId xmlns:a16="http://schemas.microsoft.com/office/drawing/2014/main" id="{F21CB062-30B7-4B40-9789-56FDACE0FF38}"/>
              </a:ext>
            </a:extLst>
          </p:cNvPr>
          <p:cNvGrpSpPr>
            <a:grpSpLocks/>
          </p:cNvGrpSpPr>
          <p:nvPr/>
        </p:nvGrpSpPr>
        <p:grpSpPr bwMode="auto">
          <a:xfrm>
            <a:off x="2879522" y="3568247"/>
            <a:ext cx="2622550" cy="1668463"/>
            <a:chOff x="1792" y="1754"/>
            <a:chExt cx="1652" cy="1051"/>
          </a:xfrm>
        </p:grpSpPr>
        <p:sp>
          <p:nvSpPr>
            <p:cNvPr id="36886" name="Text Box 53">
              <a:extLst>
                <a:ext uri="{FF2B5EF4-FFF2-40B4-BE49-F238E27FC236}">
                  <a16:creationId xmlns:a16="http://schemas.microsoft.com/office/drawing/2014/main" id="{178AC807-D681-8B4F-8187-6D159D0C91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2" y="1754"/>
              <a:ext cx="165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r>
                <a:rPr lang="en-US" altLang="ja-JP" dirty="0">
                  <a:solidFill>
                    <a:srgbClr val="C00000"/>
                  </a:solidFill>
                </a:rPr>
                <a:t>⇒</a:t>
              </a:r>
              <a:r>
                <a:rPr lang="ja-JP" altLang="en-US">
                  <a:solidFill>
                    <a:srgbClr val="C00000"/>
                  </a:solidFill>
                </a:rPr>
                <a:t>単純な家電製品</a:t>
              </a:r>
            </a:p>
          </p:txBody>
        </p:sp>
        <p:sp>
          <p:nvSpPr>
            <p:cNvPr id="36887" name="Text Box 54">
              <a:extLst>
                <a:ext uri="{FF2B5EF4-FFF2-40B4-BE49-F238E27FC236}">
                  <a16:creationId xmlns:a16="http://schemas.microsoft.com/office/drawing/2014/main" id="{B44986C8-1904-5A41-AAE2-C4E2DF5F76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7" y="2517"/>
              <a:ext cx="97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r>
                <a:rPr lang="en-US" altLang="ja-JP" dirty="0">
                  <a:solidFill>
                    <a:srgbClr val="C00000"/>
                  </a:solidFill>
                </a:rPr>
                <a:t>⇒CD</a:t>
              </a:r>
              <a:r>
                <a:rPr lang="ja-JP" altLang="en-US">
                  <a:solidFill>
                    <a:srgbClr val="C00000"/>
                  </a:solidFill>
                </a:rPr>
                <a:t>など</a:t>
              </a:r>
            </a:p>
          </p:txBody>
        </p:sp>
      </p:grpSp>
      <p:sp>
        <p:nvSpPr>
          <p:cNvPr id="21562" name="Text Box 58">
            <a:extLst>
              <a:ext uri="{FF2B5EF4-FFF2-40B4-BE49-F238E27FC236}">
                <a16:creationId xmlns:a16="http://schemas.microsoft.com/office/drawing/2014/main" id="{F89708E5-83D5-2748-B19B-0D45D191B3C1}"/>
              </a:ext>
            </a:extLst>
          </p:cNvPr>
          <p:cNvSpPr txBox="1">
            <a:spLocks noChangeArrowheads="1"/>
          </p:cNvSpPr>
          <p:nvPr/>
        </p:nvSpPr>
        <p:spPr bwMode="auto">
          <a:xfrm rot="-1629434">
            <a:off x="6149772" y="4803322"/>
            <a:ext cx="30289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r>
              <a:rPr lang="ja-JP" altLang="en-US" sz="3200">
                <a:solidFill>
                  <a:srgbClr val="C00000"/>
                </a:solidFill>
              </a:rPr>
              <a:t>この講義でやる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6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13">
            <a:extLst>
              <a:ext uri="{FF2B5EF4-FFF2-40B4-BE49-F238E27FC236}">
                <a16:creationId xmlns:a16="http://schemas.microsoft.com/office/drawing/2014/main" id="{C17ACDB2-A754-3740-B547-E47E35912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7563" y="319088"/>
            <a:ext cx="170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r>
              <a:rPr lang="ja-JP" altLang="en-US">
                <a:solidFill>
                  <a:schemeClr val="accent2"/>
                </a:solidFill>
              </a:rPr>
              <a:t>制御系とは</a:t>
            </a:r>
          </a:p>
        </p:txBody>
      </p:sp>
      <p:sp>
        <p:nvSpPr>
          <p:cNvPr id="23566" name="Text Box 14">
            <a:extLst>
              <a:ext uri="{FF2B5EF4-FFF2-40B4-BE49-F238E27FC236}">
                <a16:creationId xmlns:a16="http://schemas.microsoft.com/office/drawing/2014/main" id="{EE40C812-84B2-C84B-A07D-A4B202BE76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6725" y="1389063"/>
            <a:ext cx="5772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r>
              <a:rPr lang="ja-JP" altLang="en-US" sz="2000"/>
              <a:t>　より詳細に制御されている様子を観察しよう</a:t>
            </a:r>
          </a:p>
          <a:p>
            <a:r>
              <a:rPr lang="ja-JP" altLang="en-US" sz="2000" u="sng"/>
              <a:t>（１）制御対象，（２）制御装置，（３）制御系</a:t>
            </a:r>
          </a:p>
        </p:txBody>
      </p:sp>
      <p:pic>
        <p:nvPicPr>
          <p:cNvPr id="23567" name="Picture 15" descr="タンク系">
            <a:extLst>
              <a:ext uri="{FF2B5EF4-FFF2-40B4-BE49-F238E27FC236}">
                <a16:creationId xmlns:a16="http://schemas.microsoft.com/office/drawing/2014/main" id="{22AD5B14-0A13-8B4F-99AA-9FF2AF4BE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763" y="2608263"/>
            <a:ext cx="6708775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8" name="Text Box 16">
            <a:extLst>
              <a:ext uri="{FF2B5EF4-FFF2-40B4-BE49-F238E27FC236}">
                <a16:creationId xmlns:a16="http://schemas.microsoft.com/office/drawing/2014/main" id="{1FEF67D6-79D2-2343-A832-1F948661A4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800" y="735013"/>
            <a:ext cx="2317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r>
              <a:rPr lang="ja-JP" altLang="en-US"/>
              <a:t>（１）制御対象</a:t>
            </a:r>
          </a:p>
        </p:txBody>
      </p:sp>
      <p:pic>
        <p:nvPicPr>
          <p:cNvPr id="23569" name="Picture 17" descr="制御対象実態">
            <a:extLst>
              <a:ext uri="{FF2B5EF4-FFF2-40B4-BE49-F238E27FC236}">
                <a16:creationId xmlns:a16="http://schemas.microsoft.com/office/drawing/2014/main" id="{F9D80260-7592-664D-A0F3-6BE545BF3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38" y="1317625"/>
            <a:ext cx="5183187" cy="271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0">
            <a:extLst>
              <a:ext uri="{FF2B5EF4-FFF2-40B4-BE49-F238E27FC236}">
                <a16:creationId xmlns:a16="http://schemas.microsoft.com/office/drawing/2014/main" id="{66A358C6-5074-9F43-8B70-DD4554E2E16C}"/>
              </a:ext>
            </a:extLst>
          </p:cNvPr>
          <p:cNvGrpSpPr>
            <a:grpSpLocks/>
          </p:cNvGrpSpPr>
          <p:nvPr/>
        </p:nvGrpSpPr>
        <p:grpSpPr bwMode="auto">
          <a:xfrm>
            <a:off x="469900" y="1314450"/>
            <a:ext cx="7183438" cy="3282950"/>
            <a:chOff x="296" y="828"/>
            <a:chExt cx="4525" cy="2068"/>
          </a:xfrm>
        </p:grpSpPr>
        <p:sp>
          <p:nvSpPr>
            <p:cNvPr id="40987" name="Text Box 18">
              <a:extLst>
                <a:ext uri="{FF2B5EF4-FFF2-40B4-BE49-F238E27FC236}">
                  <a16:creationId xmlns:a16="http://schemas.microsoft.com/office/drawing/2014/main" id="{7008759C-77FF-F144-AFAB-4F53C9227D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6" y="2627"/>
              <a:ext cx="258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r>
                <a:rPr lang="ja-JP" altLang="en-US" sz="2200" u="sng"/>
                <a:t>制御対象：注目している対象物</a:t>
              </a:r>
            </a:p>
          </p:txBody>
        </p:sp>
        <p:sp>
          <p:nvSpPr>
            <p:cNvPr id="40988" name="Rectangle 19">
              <a:extLst>
                <a:ext uri="{FF2B5EF4-FFF2-40B4-BE49-F238E27FC236}">
                  <a16:creationId xmlns:a16="http://schemas.microsoft.com/office/drawing/2014/main" id="{5E3C6430-ED5C-1147-85D3-CD8AD0EEF3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0" y="828"/>
              <a:ext cx="3811" cy="174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endParaRPr lang="ja-JP" altLang="en-US"/>
            </a:p>
          </p:txBody>
        </p:sp>
      </p:grpSp>
      <p:grpSp>
        <p:nvGrpSpPr>
          <p:cNvPr id="3" name="Group 38">
            <a:extLst>
              <a:ext uri="{FF2B5EF4-FFF2-40B4-BE49-F238E27FC236}">
                <a16:creationId xmlns:a16="http://schemas.microsoft.com/office/drawing/2014/main" id="{9D51713A-8912-F349-BD18-2A6D9EDD1331}"/>
              </a:ext>
            </a:extLst>
          </p:cNvPr>
          <p:cNvGrpSpPr>
            <a:grpSpLocks/>
          </p:cNvGrpSpPr>
          <p:nvPr/>
        </p:nvGrpSpPr>
        <p:grpSpPr bwMode="auto">
          <a:xfrm>
            <a:off x="882650" y="1878013"/>
            <a:ext cx="7805738" cy="3073400"/>
            <a:chOff x="556" y="1183"/>
            <a:chExt cx="4917" cy="1936"/>
          </a:xfrm>
        </p:grpSpPr>
        <p:sp>
          <p:nvSpPr>
            <p:cNvPr id="40983" name="Text Box 22">
              <a:extLst>
                <a:ext uri="{FF2B5EF4-FFF2-40B4-BE49-F238E27FC236}">
                  <a16:creationId xmlns:a16="http://schemas.microsoft.com/office/drawing/2014/main" id="{7C3A48FB-BE5A-E143-8F99-F9AFC14DCE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" y="2850"/>
              <a:ext cx="4164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r>
                <a:rPr lang="ja-JP" altLang="en-US" sz="2200">
                  <a:solidFill>
                    <a:srgbClr val="009900"/>
                  </a:solidFill>
                </a:rPr>
                <a:t>制御量</a:t>
              </a:r>
              <a:r>
                <a:rPr lang="ja-JP" altLang="en-US" sz="2200"/>
                <a:t>：制御対象に属する量の内，注目している量</a:t>
              </a:r>
            </a:p>
          </p:txBody>
        </p:sp>
        <p:sp>
          <p:nvSpPr>
            <p:cNvPr id="40984" name="Rectangle 23">
              <a:extLst>
                <a:ext uri="{FF2B5EF4-FFF2-40B4-BE49-F238E27FC236}">
                  <a16:creationId xmlns:a16="http://schemas.microsoft.com/office/drawing/2014/main" id="{1F891CDF-33BD-4C41-A38B-85410F3DA5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7" y="1183"/>
              <a:ext cx="5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r>
                <a:rPr lang="ja-JP" altLang="en-US" sz="2000">
                  <a:solidFill>
                    <a:srgbClr val="009900"/>
                  </a:solidFill>
                </a:rPr>
                <a:t>制御量</a:t>
              </a:r>
            </a:p>
          </p:txBody>
        </p:sp>
        <p:sp>
          <p:nvSpPr>
            <p:cNvPr id="40985" name="Line 25">
              <a:extLst>
                <a:ext uri="{FF2B5EF4-FFF2-40B4-BE49-F238E27FC236}">
                  <a16:creationId xmlns:a16="http://schemas.microsoft.com/office/drawing/2014/main" id="{CEE39F2D-D2C6-F748-B752-EDFDAEEB6F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22" y="1499"/>
              <a:ext cx="1207" cy="0"/>
            </a:xfrm>
            <a:prstGeom prst="line">
              <a:avLst/>
            </a:prstGeom>
            <a:noFill/>
            <a:ln w="19050">
              <a:solidFill>
                <a:srgbClr val="4D4D4D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0986" name="Text Box 24">
              <a:extLst>
                <a:ext uri="{FF2B5EF4-FFF2-40B4-BE49-F238E27FC236}">
                  <a16:creationId xmlns:a16="http://schemas.microsoft.com/office/drawing/2014/main" id="{6F86E139-FBD9-7F42-80E4-8D555501D2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00" y="1300"/>
              <a:ext cx="62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r>
                <a:rPr lang="ja-JP" altLang="en-US" sz="1600"/>
                <a:t>現在温度</a:t>
              </a:r>
            </a:p>
          </p:txBody>
        </p:sp>
      </p:grpSp>
      <p:grpSp>
        <p:nvGrpSpPr>
          <p:cNvPr id="4" name="Group 32">
            <a:extLst>
              <a:ext uri="{FF2B5EF4-FFF2-40B4-BE49-F238E27FC236}">
                <a16:creationId xmlns:a16="http://schemas.microsoft.com/office/drawing/2014/main" id="{4C2BA4C7-2E0B-9748-89EA-3E85C1EA33EE}"/>
              </a:ext>
            </a:extLst>
          </p:cNvPr>
          <p:cNvGrpSpPr>
            <a:grpSpLocks/>
          </p:cNvGrpSpPr>
          <p:nvPr/>
        </p:nvGrpSpPr>
        <p:grpSpPr bwMode="auto">
          <a:xfrm>
            <a:off x="377825" y="2171700"/>
            <a:ext cx="6823075" cy="3124200"/>
            <a:chOff x="238" y="1368"/>
            <a:chExt cx="4298" cy="1968"/>
          </a:xfrm>
        </p:grpSpPr>
        <p:sp>
          <p:nvSpPr>
            <p:cNvPr id="40979" name="Text Box 28">
              <a:extLst>
                <a:ext uri="{FF2B5EF4-FFF2-40B4-BE49-F238E27FC236}">
                  <a16:creationId xmlns:a16="http://schemas.microsoft.com/office/drawing/2014/main" id="{843EF9D3-023A-8745-9AD3-D9FD749208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8" y="3067"/>
              <a:ext cx="3988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r>
                <a:rPr lang="ja-JP" altLang="en-US" sz="2200">
                  <a:solidFill>
                    <a:srgbClr val="FF0000"/>
                  </a:solidFill>
                </a:rPr>
                <a:t>操作量</a:t>
              </a:r>
              <a:r>
                <a:rPr lang="ja-JP" altLang="en-US" sz="2200"/>
                <a:t>：制御対象を操作するために加えられる量</a:t>
              </a:r>
            </a:p>
          </p:txBody>
        </p:sp>
        <p:sp>
          <p:nvSpPr>
            <p:cNvPr id="40980" name="Rectangle 29">
              <a:extLst>
                <a:ext uri="{FF2B5EF4-FFF2-40B4-BE49-F238E27FC236}">
                  <a16:creationId xmlns:a16="http://schemas.microsoft.com/office/drawing/2014/main" id="{7A1F09BC-549B-5B47-B286-17D989A12E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" y="1419"/>
              <a:ext cx="5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r>
                <a:rPr lang="ja-JP" altLang="en-US" sz="2000">
                  <a:solidFill>
                    <a:srgbClr val="FF0000"/>
                  </a:solidFill>
                </a:rPr>
                <a:t>操作量</a:t>
              </a:r>
            </a:p>
          </p:txBody>
        </p:sp>
        <p:sp>
          <p:nvSpPr>
            <p:cNvPr id="40981" name="Line 30">
              <a:extLst>
                <a:ext uri="{FF2B5EF4-FFF2-40B4-BE49-F238E27FC236}">
                  <a16:creationId xmlns:a16="http://schemas.microsoft.com/office/drawing/2014/main" id="{4F4AA357-386F-1E49-8EA7-5B771947F6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8" y="1570"/>
              <a:ext cx="111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0982" name="Text Box 31">
              <a:extLst>
                <a:ext uri="{FF2B5EF4-FFF2-40B4-BE49-F238E27FC236}">
                  <a16:creationId xmlns:a16="http://schemas.microsoft.com/office/drawing/2014/main" id="{50BF31F9-9C01-0249-942C-66EB02F7C7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26" y="1368"/>
              <a:ext cx="54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r>
                <a:rPr lang="ja-JP" altLang="en-US" sz="1800"/>
                <a:t>トルク</a:t>
              </a:r>
            </a:p>
          </p:txBody>
        </p:sp>
      </p:grpSp>
      <p:grpSp>
        <p:nvGrpSpPr>
          <p:cNvPr id="5" name="Group 39">
            <a:extLst>
              <a:ext uri="{FF2B5EF4-FFF2-40B4-BE49-F238E27FC236}">
                <a16:creationId xmlns:a16="http://schemas.microsoft.com/office/drawing/2014/main" id="{55E5C760-E3AB-F149-9C00-47CEE29EE783}"/>
              </a:ext>
            </a:extLst>
          </p:cNvPr>
          <p:cNvGrpSpPr>
            <a:grpSpLocks/>
          </p:cNvGrpSpPr>
          <p:nvPr/>
        </p:nvGrpSpPr>
        <p:grpSpPr bwMode="auto">
          <a:xfrm>
            <a:off x="844550" y="2317750"/>
            <a:ext cx="8007350" cy="3333750"/>
            <a:chOff x="532" y="1460"/>
            <a:chExt cx="5044" cy="2100"/>
          </a:xfrm>
        </p:grpSpPr>
        <p:sp>
          <p:nvSpPr>
            <p:cNvPr id="40975" name="Text Box 34">
              <a:extLst>
                <a:ext uri="{FF2B5EF4-FFF2-40B4-BE49-F238E27FC236}">
                  <a16:creationId xmlns:a16="http://schemas.microsoft.com/office/drawing/2014/main" id="{C047F736-52B1-0F45-9587-F48416A7EC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2" y="3291"/>
              <a:ext cx="5044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r>
                <a:rPr lang="ja-JP" altLang="en-US" sz="2200">
                  <a:solidFill>
                    <a:srgbClr val="FF9900"/>
                  </a:solidFill>
                </a:rPr>
                <a:t>観測量</a:t>
              </a:r>
              <a:r>
                <a:rPr lang="ja-JP" altLang="en-US" sz="2200"/>
                <a:t>：操作量を決定するために測定される制御対象からの量</a:t>
              </a:r>
            </a:p>
          </p:txBody>
        </p:sp>
        <p:sp>
          <p:nvSpPr>
            <p:cNvPr id="40976" name="Rectangle 35">
              <a:extLst>
                <a:ext uri="{FF2B5EF4-FFF2-40B4-BE49-F238E27FC236}">
                  <a16:creationId xmlns:a16="http://schemas.microsoft.com/office/drawing/2014/main" id="{D4FDC086-2A14-A745-ADE1-C06CF6B9D6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4" y="2079"/>
              <a:ext cx="5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r>
                <a:rPr lang="ja-JP" altLang="en-US" sz="2000">
                  <a:solidFill>
                    <a:srgbClr val="FF9900"/>
                  </a:solidFill>
                </a:rPr>
                <a:t>観測量</a:t>
              </a:r>
            </a:p>
          </p:txBody>
        </p:sp>
        <p:sp>
          <p:nvSpPr>
            <p:cNvPr id="40977" name="Freeform 36">
              <a:extLst>
                <a:ext uri="{FF2B5EF4-FFF2-40B4-BE49-F238E27FC236}">
                  <a16:creationId xmlns:a16="http://schemas.microsoft.com/office/drawing/2014/main" id="{B22FA91D-017B-D14A-9438-43DC9CB025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8" y="1460"/>
              <a:ext cx="2281" cy="584"/>
            </a:xfrm>
            <a:custGeom>
              <a:avLst/>
              <a:gdLst>
                <a:gd name="T0" fmla="*/ 0 w 2281"/>
                <a:gd name="T1" fmla="*/ 0 h 584"/>
                <a:gd name="T2" fmla="*/ 1034 w 2281"/>
                <a:gd name="T3" fmla="*/ 584 h 584"/>
                <a:gd name="T4" fmla="*/ 2281 w 2281"/>
                <a:gd name="T5" fmla="*/ 584 h 584"/>
                <a:gd name="T6" fmla="*/ 0 60000 65536"/>
                <a:gd name="T7" fmla="*/ 0 60000 65536"/>
                <a:gd name="T8" fmla="*/ 0 60000 65536"/>
                <a:gd name="T9" fmla="*/ 0 w 2281"/>
                <a:gd name="T10" fmla="*/ 0 h 584"/>
                <a:gd name="T11" fmla="*/ 2281 w 2281"/>
                <a:gd name="T12" fmla="*/ 584 h 5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81" h="584">
                  <a:moveTo>
                    <a:pt x="0" y="0"/>
                  </a:moveTo>
                  <a:lnTo>
                    <a:pt x="1034" y="584"/>
                  </a:lnTo>
                  <a:lnTo>
                    <a:pt x="2281" y="584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0978" name="Text Box 37">
              <a:extLst>
                <a:ext uri="{FF2B5EF4-FFF2-40B4-BE49-F238E27FC236}">
                  <a16:creationId xmlns:a16="http://schemas.microsoft.com/office/drawing/2014/main" id="{15416152-3A73-4242-B92E-0C75FE356D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2" y="1810"/>
              <a:ext cx="9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r>
                <a:rPr lang="ja-JP" altLang="en-US" sz="1800"/>
                <a:t>温度計の読み</a:t>
              </a:r>
            </a:p>
          </p:txBody>
        </p:sp>
      </p:grpSp>
      <p:grpSp>
        <p:nvGrpSpPr>
          <p:cNvPr id="6" name="Group 47">
            <a:extLst>
              <a:ext uri="{FF2B5EF4-FFF2-40B4-BE49-F238E27FC236}">
                <a16:creationId xmlns:a16="http://schemas.microsoft.com/office/drawing/2014/main" id="{B87C42AC-393B-8840-910B-AA85BC667AD2}"/>
              </a:ext>
            </a:extLst>
          </p:cNvPr>
          <p:cNvGrpSpPr>
            <a:grpSpLocks/>
          </p:cNvGrpSpPr>
          <p:nvPr/>
        </p:nvGrpSpPr>
        <p:grpSpPr bwMode="auto">
          <a:xfrm>
            <a:off x="633413" y="1323975"/>
            <a:ext cx="7673975" cy="4711700"/>
            <a:chOff x="399" y="834"/>
            <a:chExt cx="4834" cy="2968"/>
          </a:xfrm>
        </p:grpSpPr>
        <p:sp>
          <p:nvSpPr>
            <p:cNvPr id="40971" name="Text Box 41">
              <a:extLst>
                <a:ext uri="{FF2B5EF4-FFF2-40B4-BE49-F238E27FC236}">
                  <a16:creationId xmlns:a16="http://schemas.microsoft.com/office/drawing/2014/main" id="{BD184408-D8DA-AE48-8F4C-BE235BF04B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9" y="834"/>
              <a:ext cx="1140" cy="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r>
                <a:rPr lang="ja-JP" altLang="en-US" sz="1600"/>
                <a:t>・熱放射</a:t>
              </a:r>
            </a:p>
            <a:p>
              <a:r>
                <a:rPr lang="ja-JP" altLang="en-US" sz="1600"/>
                <a:t>・外気温の変化</a:t>
              </a:r>
            </a:p>
            <a:p>
              <a:r>
                <a:rPr lang="ja-JP" altLang="en-US" sz="1600"/>
                <a:t>・供給液体の脈動</a:t>
              </a:r>
            </a:p>
            <a:p>
              <a:r>
                <a:rPr lang="ja-JP" altLang="en-US" sz="1600"/>
                <a:t>　　　：</a:t>
              </a:r>
            </a:p>
          </p:txBody>
        </p:sp>
        <p:sp>
          <p:nvSpPr>
            <p:cNvPr id="40972" name="Line 42">
              <a:extLst>
                <a:ext uri="{FF2B5EF4-FFF2-40B4-BE49-F238E27FC236}">
                  <a16:creationId xmlns:a16="http://schemas.microsoft.com/office/drawing/2014/main" id="{44001963-1FAD-1748-8F10-1A9FA79424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5" y="1097"/>
              <a:ext cx="30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0973" name="Text Box 45">
              <a:extLst>
                <a:ext uri="{FF2B5EF4-FFF2-40B4-BE49-F238E27FC236}">
                  <a16:creationId xmlns:a16="http://schemas.microsoft.com/office/drawing/2014/main" id="{4D7D5606-D0DC-A742-BCEB-CF7892D55D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1" y="3533"/>
              <a:ext cx="4692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r>
                <a:rPr lang="ja-JP" altLang="en-US" sz="2200">
                  <a:solidFill>
                    <a:srgbClr val="800000"/>
                  </a:solidFill>
                </a:rPr>
                <a:t>外乱</a:t>
              </a:r>
              <a:r>
                <a:rPr lang="ja-JP" altLang="en-US" sz="2200"/>
                <a:t>：人為的に操作できない量で制御に悪影響を及ぼす量</a:t>
              </a:r>
            </a:p>
          </p:txBody>
        </p:sp>
        <p:sp>
          <p:nvSpPr>
            <p:cNvPr id="40974" name="Rectangle 46">
              <a:extLst>
                <a:ext uri="{FF2B5EF4-FFF2-40B4-BE49-F238E27FC236}">
                  <a16:creationId xmlns:a16="http://schemas.microsoft.com/office/drawing/2014/main" id="{08E567FF-51F0-CF44-A940-034034381B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" y="944"/>
              <a:ext cx="43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r>
                <a:rPr lang="ja-JP" altLang="en-US" sz="2000">
                  <a:solidFill>
                    <a:srgbClr val="800000"/>
                  </a:solidFill>
                </a:rPr>
                <a:t>外乱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6" grpId="0"/>
      <p:bldP spid="2356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09" name="Group 32">
            <a:extLst>
              <a:ext uri="{FF2B5EF4-FFF2-40B4-BE49-F238E27FC236}">
                <a16:creationId xmlns:a16="http://schemas.microsoft.com/office/drawing/2014/main" id="{361B79A1-0802-5C47-90F7-A0D648A3A3AB}"/>
              </a:ext>
            </a:extLst>
          </p:cNvPr>
          <p:cNvGrpSpPr>
            <a:grpSpLocks/>
          </p:cNvGrpSpPr>
          <p:nvPr/>
        </p:nvGrpSpPr>
        <p:grpSpPr bwMode="auto">
          <a:xfrm>
            <a:off x="377825" y="-896937"/>
            <a:ext cx="8515350" cy="4978400"/>
            <a:chOff x="238" y="-565"/>
            <a:chExt cx="5364" cy="3136"/>
          </a:xfrm>
        </p:grpSpPr>
        <p:sp>
          <p:nvSpPr>
            <p:cNvPr id="43014" name="Text Box 4">
              <a:extLst>
                <a:ext uri="{FF2B5EF4-FFF2-40B4-BE49-F238E27FC236}">
                  <a16:creationId xmlns:a16="http://schemas.microsoft.com/office/drawing/2014/main" id="{01805B2E-5F67-434D-AAEC-6409413659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5" y="201"/>
              <a:ext cx="10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r>
                <a:rPr lang="ja-JP" altLang="en-US">
                  <a:solidFill>
                    <a:schemeClr val="accent2"/>
                  </a:solidFill>
                </a:rPr>
                <a:t>制御系とは</a:t>
              </a:r>
            </a:p>
          </p:txBody>
        </p:sp>
        <p:sp>
          <p:nvSpPr>
            <p:cNvPr id="43015" name="Text Box 5">
              <a:extLst>
                <a:ext uri="{FF2B5EF4-FFF2-40B4-BE49-F238E27FC236}">
                  <a16:creationId xmlns:a16="http://schemas.microsoft.com/office/drawing/2014/main" id="{5431F9D7-99D6-C349-BB5D-225F392DF8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6" y="-565"/>
              <a:ext cx="363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r>
                <a:rPr lang="ja-JP" altLang="en-US" sz="2000"/>
                <a:t>　より詳細に制御されている様子を観察しよう</a:t>
              </a:r>
            </a:p>
            <a:p>
              <a:r>
                <a:rPr lang="ja-JP" altLang="en-US" sz="2000" u="sng"/>
                <a:t>（１）制御対象，（２）制御装置，（３）制御系</a:t>
              </a:r>
            </a:p>
          </p:txBody>
        </p:sp>
        <p:sp>
          <p:nvSpPr>
            <p:cNvPr id="43016" name="Text Box 7">
              <a:extLst>
                <a:ext uri="{FF2B5EF4-FFF2-40B4-BE49-F238E27FC236}">
                  <a16:creationId xmlns:a16="http://schemas.microsoft.com/office/drawing/2014/main" id="{59332E91-19DF-7E47-B547-31C713AE00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2" y="463"/>
              <a:ext cx="14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r>
                <a:rPr lang="ja-JP" altLang="en-US"/>
                <a:t>（１）制御対象</a:t>
              </a:r>
            </a:p>
          </p:txBody>
        </p:sp>
        <p:pic>
          <p:nvPicPr>
            <p:cNvPr id="43017" name="Picture 8" descr="制御対象実態">
              <a:extLst>
                <a:ext uri="{FF2B5EF4-FFF2-40B4-BE49-F238E27FC236}">
                  <a16:creationId xmlns:a16="http://schemas.microsoft.com/office/drawing/2014/main" id="{39C8CF6F-C5E3-DF4B-8B18-561922BAA6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1" y="830"/>
              <a:ext cx="3265" cy="1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18" name="Rectangle 11">
              <a:extLst>
                <a:ext uri="{FF2B5EF4-FFF2-40B4-BE49-F238E27FC236}">
                  <a16:creationId xmlns:a16="http://schemas.microsoft.com/office/drawing/2014/main" id="{B8619D8B-DD75-444C-A66B-0A2F1DF6DD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0" y="828"/>
              <a:ext cx="3811" cy="174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43019" name="Rectangle 14">
              <a:extLst>
                <a:ext uri="{FF2B5EF4-FFF2-40B4-BE49-F238E27FC236}">
                  <a16:creationId xmlns:a16="http://schemas.microsoft.com/office/drawing/2014/main" id="{4532314D-2030-D045-930C-51B57108A3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7" y="1183"/>
              <a:ext cx="5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r>
                <a:rPr lang="ja-JP" altLang="en-US" sz="2000">
                  <a:solidFill>
                    <a:srgbClr val="009900"/>
                  </a:solidFill>
                </a:rPr>
                <a:t>制御量</a:t>
              </a:r>
            </a:p>
          </p:txBody>
        </p:sp>
        <p:sp>
          <p:nvSpPr>
            <p:cNvPr id="43020" name="Line 15">
              <a:extLst>
                <a:ext uri="{FF2B5EF4-FFF2-40B4-BE49-F238E27FC236}">
                  <a16:creationId xmlns:a16="http://schemas.microsoft.com/office/drawing/2014/main" id="{FE32F1CB-2ABB-F24C-BE93-97619D144A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22" y="1499"/>
              <a:ext cx="1207" cy="0"/>
            </a:xfrm>
            <a:prstGeom prst="line">
              <a:avLst/>
            </a:prstGeom>
            <a:noFill/>
            <a:ln w="19050">
              <a:solidFill>
                <a:srgbClr val="4D4D4D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3021" name="Text Box 16">
              <a:extLst>
                <a:ext uri="{FF2B5EF4-FFF2-40B4-BE49-F238E27FC236}">
                  <a16:creationId xmlns:a16="http://schemas.microsoft.com/office/drawing/2014/main" id="{BE5CADE6-8EDA-C242-AB83-7A45DE24B0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00" y="1300"/>
              <a:ext cx="62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r>
                <a:rPr lang="ja-JP" altLang="en-US" sz="1600"/>
                <a:t>現在温度</a:t>
              </a:r>
            </a:p>
          </p:txBody>
        </p:sp>
        <p:sp>
          <p:nvSpPr>
            <p:cNvPr id="43022" name="Rectangle 19">
              <a:extLst>
                <a:ext uri="{FF2B5EF4-FFF2-40B4-BE49-F238E27FC236}">
                  <a16:creationId xmlns:a16="http://schemas.microsoft.com/office/drawing/2014/main" id="{1E758517-359C-5B41-9FF8-D2CD5F3480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" y="1419"/>
              <a:ext cx="5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r>
                <a:rPr lang="ja-JP" altLang="en-US" sz="2000">
                  <a:solidFill>
                    <a:srgbClr val="FF0000"/>
                  </a:solidFill>
                </a:rPr>
                <a:t>操作量</a:t>
              </a:r>
            </a:p>
          </p:txBody>
        </p:sp>
        <p:sp>
          <p:nvSpPr>
            <p:cNvPr id="43023" name="Line 20">
              <a:extLst>
                <a:ext uri="{FF2B5EF4-FFF2-40B4-BE49-F238E27FC236}">
                  <a16:creationId xmlns:a16="http://schemas.microsoft.com/office/drawing/2014/main" id="{9E226E2B-9CDB-BE49-8D5C-4E035CC1AA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8" y="1570"/>
              <a:ext cx="111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3024" name="Text Box 21">
              <a:extLst>
                <a:ext uri="{FF2B5EF4-FFF2-40B4-BE49-F238E27FC236}">
                  <a16:creationId xmlns:a16="http://schemas.microsoft.com/office/drawing/2014/main" id="{79074A89-E04D-B147-94E4-A3F46F5112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26" y="1368"/>
              <a:ext cx="54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r>
                <a:rPr lang="ja-JP" altLang="en-US" sz="1800"/>
                <a:t>トルク</a:t>
              </a:r>
            </a:p>
          </p:txBody>
        </p:sp>
        <p:sp>
          <p:nvSpPr>
            <p:cNvPr id="43025" name="Rectangle 24">
              <a:extLst>
                <a:ext uri="{FF2B5EF4-FFF2-40B4-BE49-F238E27FC236}">
                  <a16:creationId xmlns:a16="http://schemas.microsoft.com/office/drawing/2014/main" id="{2E9D26FF-1A4F-9644-9D02-C6F4B3D963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4" y="2079"/>
              <a:ext cx="5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r>
                <a:rPr lang="ja-JP" altLang="en-US" sz="2000">
                  <a:solidFill>
                    <a:srgbClr val="FF9900"/>
                  </a:solidFill>
                </a:rPr>
                <a:t>観測量</a:t>
              </a:r>
            </a:p>
          </p:txBody>
        </p:sp>
        <p:sp>
          <p:nvSpPr>
            <p:cNvPr id="43026" name="Freeform 25">
              <a:extLst>
                <a:ext uri="{FF2B5EF4-FFF2-40B4-BE49-F238E27FC236}">
                  <a16:creationId xmlns:a16="http://schemas.microsoft.com/office/drawing/2014/main" id="{BE197ABD-ABD0-C848-BBFB-BD4383D8E6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8" y="1460"/>
              <a:ext cx="2281" cy="584"/>
            </a:xfrm>
            <a:custGeom>
              <a:avLst/>
              <a:gdLst>
                <a:gd name="T0" fmla="*/ 0 w 2281"/>
                <a:gd name="T1" fmla="*/ 0 h 584"/>
                <a:gd name="T2" fmla="*/ 1034 w 2281"/>
                <a:gd name="T3" fmla="*/ 584 h 584"/>
                <a:gd name="T4" fmla="*/ 2281 w 2281"/>
                <a:gd name="T5" fmla="*/ 584 h 584"/>
                <a:gd name="T6" fmla="*/ 0 60000 65536"/>
                <a:gd name="T7" fmla="*/ 0 60000 65536"/>
                <a:gd name="T8" fmla="*/ 0 60000 65536"/>
                <a:gd name="T9" fmla="*/ 0 w 2281"/>
                <a:gd name="T10" fmla="*/ 0 h 584"/>
                <a:gd name="T11" fmla="*/ 2281 w 2281"/>
                <a:gd name="T12" fmla="*/ 584 h 5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81" h="584">
                  <a:moveTo>
                    <a:pt x="0" y="0"/>
                  </a:moveTo>
                  <a:lnTo>
                    <a:pt x="1034" y="584"/>
                  </a:lnTo>
                  <a:lnTo>
                    <a:pt x="2281" y="584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3027" name="Text Box 26">
              <a:extLst>
                <a:ext uri="{FF2B5EF4-FFF2-40B4-BE49-F238E27FC236}">
                  <a16:creationId xmlns:a16="http://schemas.microsoft.com/office/drawing/2014/main" id="{09109B5C-3F66-E847-AF96-3AE1D79076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2" y="1810"/>
              <a:ext cx="9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r>
                <a:rPr lang="ja-JP" altLang="en-US" sz="1800"/>
                <a:t>温度計の読み</a:t>
              </a:r>
            </a:p>
          </p:txBody>
        </p:sp>
        <p:sp>
          <p:nvSpPr>
            <p:cNvPr id="43028" name="Text Box 28">
              <a:extLst>
                <a:ext uri="{FF2B5EF4-FFF2-40B4-BE49-F238E27FC236}">
                  <a16:creationId xmlns:a16="http://schemas.microsoft.com/office/drawing/2014/main" id="{6C390DF6-D96B-A345-AC41-07813424AF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9" y="834"/>
              <a:ext cx="1140" cy="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r>
                <a:rPr lang="ja-JP" altLang="en-US" sz="1600"/>
                <a:t>・熱放射</a:t>
              </a:r>
            </a:p>
            <a:p>
              <a:r>
                <a:rPr lang="ja-JP" altLang="en-US" sz="1600"/>
                <a:t>・外気温の変化</a:t>
              </a:r>
            </a:p>
            <a:p>
              <a:r>
                <a:rPr lang="ja-JP" altLang="en-US" sz="1600"/>
                <a:t>・供給液体の脈動</a:t>
              </a:r>
            </a:p>
            <a:p>
              <a:r>
                <a:rPr lang="ja-JP" altLang="en-US" sz="1600"/>
                <a:t>　　　：</a:t>
              </a:r>
            </a:p>
          </p:txBody>
        </p:sp>
        <p:sp>
          <p:nvSpPr>
            <p:cNvPr id="43029" name="Line 29">
              <a:extLst>
                <a:ext uri="{FF2B5EF4-FFF2-40B4-BE49-F238E27FC236}">
                  <a16:creationId xmlns:a16="http://schemas.microsoft.com/office/drawing/2014/main" id="{B007F615-476F-5049-A518-810BA2EB33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5" y="1097"/>
              <a:ext cx="30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3030" name="Rectangle 31">
              <a:extLst>
                <a:ext uri="{FF2B5EF4-FFF2-40B4-BE49-F238E27FC236}">
                  <a16:creationId xmlns:a16="http://schemas.microsoft.com/office/drawing/2014/main" id="{41ADBDD3-D92A-1E43-AB17-46CACF40F4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" y="944"/>
              <a:ext cx="43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r>
                <a:rPr lang="ja-JP" altLang="en-US" sz="2000">
                  <a:solidFill>
                    <a:srgbClr val="800000"/>
                  </a:solidFill>
                </a:rPr>
                <a:t>外乱</a:t>
              </a:r>
            </a:p>
          </p:txBody>
        </p:sp>
      </p:grpSp>
      <p:grpSp>
        <p:nvGrpSpPr>
          <p:cNvPr id="3" name="Group 33">
            <a:extLst>
              <a:ext uri="{FF2B5EF4-FFF2-40B4-BE49-F238E27FC236}">
                <a16:creationId xmlns:a16="http://schemas.microsoft.com/office/drawing/2014/main" id="{7A38BD5D-1162-4B42-AAE5-F510D65845D1}"/>
              </a:ext>
            </a:extLst>
          </p:cNvPr>
          <p:cNvGrpSpPr>
            <a:grpSpLocks/>
          </p:cNvGrpSpPr>
          <p:nvPr/>
        </p:nvGrpSpPr>
        <p:grpSpPr bwMode="auto">
          <a:xfrm>
            <a:off x="2424113" y="4386263"/>
            <a:ext cx="4572000" cy="1995487"/>
            <a:chOff x="1503" y="3063"/>
            <a:chExt cx="2880" cy="1257"/>
          </a:xfrm>
        </p:grpSpPr>
        <p:pic>
          <p:nvPicPr>
            <p:cNvPr id="43011" name="Picture 34" descr="制御対象ブロック">
              <a:extLst>
                <a:ext uri="{FF2B5EF4-FFF2-40B4-BE49-F238E27FC236}">
                  <a16:creationId xmlns:a16="http://schemas.microsoft.com/office/drawing/2014/main" id="{237D8508-7202-6B43-87A6-789D1FF2F9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3" y="3679"/>
              <a:ext cx="2880" cy="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12" name="AutoShape 35">
              <a:extLst>
                <a:ext uri="{FF2B5EF4-FFF2-40B4-BE49-F238E27FC236}">
                  <a16:creationId xmlns:a16="http://schemas.microsoft.com/office/drawing/2014/main" id="{E319DB47-B916-0C49-A1AC-865B482A307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588" y="3244"/>
              <a:ext cx="552" cy="189"/>
            </a:xfrm>
            <a:prstGeom prst="homePlate">
              <a:avLst>
                <a:gd name="adj" fmla="val 7301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43013" name="Text Box 36">
              <a:extLst>
                <a:ext uri="{FF2B5EF4-FFF2-40B4-BE49-F238E27FC236}">
                  <a16:creationId xmlns:a16="http://schemas.microsoft.com/office/drawing/2014/main" id="{941BE784-CC97-2741-AFC7-0FDE0C0C74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4" y="3144"/>
              <a:ext cx="1268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r>
                <a:rPr lang="ja-JP" altLang="en-US"/>
                <a:t>ブロック線図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>
            <a:extLst>
              <a:ext uri="{FF2B5EF4-FFF2-40B4-BE49-F238E27FC236}">
                <a16:creationId xmlns:a16="http://schemas.microsoft.com/office/drawing/2014/main" id="{D66FFABD-856A-3049-94D6-267573011B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569" y="395361"/>
            <a:ext cx="83915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pPr eaLnBrk="1" hangingPunct="1"/>
            <a:r>
              <a:rPr lang="ja-JP" altLang="en-US" sz="3200">
                <a:solidFill>
                  <a:srgbClr val="C00000"/>
                </a:solidFill>
              </a:rPr>
              <a:t>制御工学</a:t>
            </a:r>
            <a:r>
              <a:rPr lang="ja-JP" altLang="en-US" sz="3200"/>
              <a:t>：動的システムのモデリングと制御</a:t>
            </a:r>
            <a:endParaRPr lang="en-US" altLang="ja-JP" sz="3200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9A9576B-A248-5143-9DE1-530ACFF4FA37}"/>
              </a:ext>
            </a:extLst>
          </p:cNvPr>
          <p:cNvSpPr/>
          <p:nvPr/>
        </p:nvSpPr>
        <p:spPr>
          <a:xfrm>
            <a:off x="4941870" y="5537771"/>
            <a:ext cx="4015463" cy="7294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BE89E04-A818-734B-A3F4-314D0658A82B}"/>
              </a:ext>
            </a:extLst>
          </p:cNvPr>
          <p:cNvSpPr txBox="1"/>
          <p:nvPr/>
        </p:nvSpPr>
        <p:spPr>
          <a:xfrm>
            <a:off x="141785" y="1977170"/>
            <a:ext cx="4314001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/>
              <a:t> </a:t>
            </a:r>
            <a:endParaRPr lang="ja-JP" altLang="ja-JP" sz="1400"/>
          </a:p>
          <a:p>
            <a:r>
              <a:rPr lang="ja-JP" altLang="ja-JP" sz="1400"/>
              <a:t>第０部　予告編</a:t>
            </a:r>
          </a:p>
          <a:p>
            <a:r>
              <a:rPr lang="ja-JP" altLang="en-US" sz="1400"/>
              <a:t>　　　　　　</a:t>
            </a:r>
            <a:r>
              <a:rPr lang="ja-JP" altLang="ja-JP" sz="1400"/>
              <a:t>ようこそ「制御工学の館」へ</a:t>
            </a:r>
          </a:p>
          <a:p>
            <a:r>
              <a:rPr lang="ja-JP" altLang="ja-JP" sz="1400"/>
              <a:t>第一部　導入</a:t>
            </a:r>
          </a:p>
          <a:p>
            <a:r>
              <a:rPr lang="ja-JP" altLang="en-US" sz="1400"/>
              <a:t>　　　　</a:t>
            </a:r>
            <a:r>
              <a:rPr lang="ja-JP" altLang="ja-JP" sz="1400"/>
              <a:t>第１回目</a:t>
            </a:r>
            <a:r>
              <a:rPr lang="en-US" altLang="ja-JP" sz="1400" dirty="0"/>
              <a:t>--</a:t>
            </a:r>
            <a:endParaRPr lang="ja-JP" altLang="ja-JP" sz="1400"/>
          </a:p>
          <a:p>
            <a:r>
              <a:rPr lang="ja-JP" altLang="ja-JP" sz="1400"/>
              <a:t>　　　</a:t>
            </a:r>
            <a:r>
              <a:rPr lang="en-US" altLang="ja-JP" sz="1400" dirty="0"/>
              <a:t>	</a:t>
            </a:r>
            <a:r>
              <a:rPr lang="ja-JP" altLang="ja-JP" sz="1400"/>
              <a:t>第０話　制御とは？</a:t>
            </a:r>
          </a:p>
          <a:p>
            <a:r>
              <a:rPr lang="ja-JP" altLang="ja-JP" sz="1400"/>
              <a:t>　</a:t>
            </a:r>
            <a:r>
              <a:rPr lang="ja-JP" altLang="en-US" sz="1400"/>
              <a:t>　　　</a:t>
            </a:r>
            <a:r>
              <a:rPr lang="ja-JP" altLang="ja-JP" sz="1400"/>
              <a:t>第２回目</a:t>
            </a:r>
            <a:r>
              <a:rPr lang="en-US" altLang="ja-JP" sz="1400" dirty="0"/>
              <a:t>--</a:t>
            </a:r>
            <a:endParaRPr lang="ja-JP" altLang="ja-JP" sz="1400"/>
          </a:p>
          <a:p>
            <a:r>
              <a:rPr lang="ja-JP" altLang="ja-JP" sz="1400"/>
              <a:t>　　　</a:t>
            </a:r>
            <a:r>
              <a:rPr lang="en-US" altLang="ja-JP" sz="1400" dirty="0"/>
              <a:t>	</a:t>
            </a:r>
            <a:r>
              <a:rPr lang="ja-JP" altLang="ja-JP" sz="1400"/>
              <a:t>第１話　モデルって？ー</a:t>
            </a:r>
            <a:endParaRPr lang="en-US" altLang="ja-JP" sz="1400" dirty="0"/>
          </a:p>
          <a:p>
            <a:r>
              <a:rPr lang="ja-JP" altLang="en-US" sz="1400"/>
              <a:t>　　　　　　　　　　　　　</a:t>
            </a:r>
            <a:r>
              <a:rPr lang="ja-JP" altLang="ja-JP" sz="1400"/>
              <a:t>「モデリング」とは？</a:t>
            </a:r>
          </a:p>
          <a:p>
            <a:r>
              <a:rPr lang="ja-JP" altLang="ja-JP" sz="1400"/>
              <a:t>　　　</a:t>
            </a:r>
            <a:r>
              <a:rPr lang="en-US" altLang="ja-JP" sz="1400" dirty="0"/>
              <a:t>	</a:t>
            </a:r>
            <a:r>
              <a:rPr lang="ja-JP" altLang="ja-JP" sz="1400"/>
              <a:t>第２話　静的システムと動的システム</a:t>
            </a:r>
          </a:p>
          <a:p>
            <a:r>
              <a:rPr lang="ja-JP" altLang="ja-JP" sz="1400"/>
              <a:t>　</a:t>
            </a:r>
            <a:r>
              <a:rPr lang="ja-JP" altLang="en-US" sz="1400"/>
              <a:t>　　　</a:t>
            </a:r>
            <a:r>
              <a:rPr lang="ja-JP" altLang="ja-JP" sz="1400"/>
              <a:t>第３回目</a:t>
            </a:r>
            <a:r>
              <a:rPr lang="en-US" altLang="ja-JP" sz="1400" dirty="0"/>
              <a:t>--</a:t>
            </a:r>
            <a:endParaRPr lang="ja-JP" altLang="ja-JP" sz="1400"/>
          </a:p>
          <a:p>
            <a:r>
              <a:rPr lang="ja-JP" altLang="ja-JP" sz="1400"/>
              <a:t>　　　</a:t>
            </a:r>
            <a:r>
              <a:rPr lang="en-US" altLang="ja-JP" sz="1400" dirty="0"/>
              <a:t>	</a:t>
            </a:r>
            <a:r>
              <a:rPr lang="ja-JP" altLang="ja-JP" sz="1400"/>
              <a:t>第３話　ブロック線図って？</a:t>
            </a:r>
          </a:p>
          <a:p>
            <a:r>
              <a:rPr lang="ja-JP" altLang="ja-JP" sz="1400"/>
              <a:t>　　　</a:t>
            </a:r>
            <a:r>
              <a:rPr lang="en-US" altLang="ja-JP" sz="1400" dirty="0"/>
              <a:t>	</a:t>
            </a:r>
            <a:r>
              <a:rPr lang="ja-JP" altLang="ja-JP" sz="1400"/>
              <a:t>第４話　モータのモデルって？</a:t>
            </a:r>
          </a:p>
          <a:p>
            <a:r>
              <a:rPr lang="ja-JP" altLang="ja-JP" sz="1400"/>
              <a:t>　　　</a:t>
            </a:r>
            <a:r>
              <a:rPr lang="en-US" altLang="ja-JP" sz="1400" dirty="0"/>
              <a:t>	</a:t>
            </a:r>
            <a:r>
              <a:rPr lang="ja-JP" altLang="ja-JP" sz="1400"/>
              <a:t>第５話　ステップ応答計算できるの？</a:t>
            </a:r>
          </a:p>
          <a:p>
            <a:r>
              <a:rPr lang="ja-JP" altLang="ja-JP" sz="1400"/>
              <a:t>第二部　モデリング本論 </a:t>
            </a:r>
            <a:r>
              <a:rPr lang="en-US" altLang="ja-JP" sz="1400" dirty="0"/>
              <a:t> </a:t>
            </a:r>
            <a:endParaRPr lang="ja-JP" altLang="ja-JP" sz="1400"/>
          </a:p>
          <a:p>
            <a:r>
              <a:rPr lang="ja-JP" altLang="ja-JP" sz="1400"/>
              <a:t>　</a:t>
            </a:r>
            <a:r>
              <a:rPr lang="ja-JP" altLang="en-US" sz="1400"/>
              <a:t>　　　</a:t>
            </a:r>
            <a:r>
              <a:rPr lang="ja-JP" altLang="ja-JP" sz="1400"/>
              <a:t>第４回目</a:t>
            </a:r>
            <a:r>
              <a:rPr lang="en-US" altLang="ja-JP" sz="1400" dirty="0"/>
              <a:t>--</a:t>
            </a:r>
            <a:r>
              <a:rPr lang="ja-JP" altLang="ja-JP" sz="1400"/>
              <a:t> </a:t>
            </a:r>
            <a:r>
              <a:rPr lang="en-US" altLang="ja-JP" sz="1400" dirty="0"/>
              <a:t> </a:t>
            </a:r>
            <a:endParaRPr lang="ja-JP" altLang="ja-JP" sz="1400"/>
          </a:p>
          <a:p>
            <a:r>
              <a:rPr lang="ja-JP" altLang="ja-JP" sz="1400"/>
              <a:t>　</a:t>
            </a:r>
            <a:r>
              <a:rPr lang="en-US" altLang="ja-JP" sz="1400" dirty="0"/>
              <a:t>	</a:t>
            </a:r>
            <a:r>
              <a:rPr lang="ja-JP" altLang="ja-JP" sz="1400"/>
              <a:t>第６話　線形動的システムって？ </a:t>
            </a:r>
            <a:r>
              <a:rPr lang="en-US" altLang="ja-JP" sz="1400" dirty="0"/>
              <a:t> </a:t>
            </a:r>
            <a:endParaRPr lang="ja-JP" altLang="ja-JP" sz="1400"/>
          </a:p>
          <a:p>
            <a:r>
              <a:rPr lang="ja-JP" altLang="ja-JP" sz="1400"/>
              <a:t>　　　</a:t>
            </a:r>
            <a:r>
              <a:rPr lang="ja-JP" altLang="en-US" sz="1400"/>
              <a:t>　　</a:t>
            </a:r>
            <a:r>
              <a:rPr lang="en-US" altLang="ja-JP" sz="1400" dirty="0"/>
              <a:t> </a:t>
            </a:r>
            <a:r>
              <a:rPr lang="ja-JP" altLang="ja-JP" sz="1400"/>
              <a:t>第７話　状態方程式って？ </a:t>
            </a:r>
            <a:r>
              <a:rPr lang="en-US" altLang="ja-JP" sz="1400" dirty="0"/>
              <a:t> </a:t>
            </a:r>
            <a:endParaRPr lang="ja-JP" altLang="ja-JP" sz="1400"/>
          </a:p>
          <a:p>
            <a:r>
              <a:rPr lang="ja-JP" altLang="ja-JP" sz="1400"/>
              <a:t>　　　</a:t>
            </a:r>
            <a:r>
              <a:rPr lang="en-US" altLang="ja-JP" sz="1400" dirty="0"/>
              <a:t>	</a:t>
            </a:r>
            <a:r>
              <a:rPr lang="ja-JP" altLang="ja-JP" sz="1400"/>
              <a:t>第８話　線形動的システムの性質？ </a:t>
            </a:r>
            <a:r>
              <a:rPr lang="en-US" altLang="ja-JP" sz="1400" dirty="0"/>
              <a:t> </a:t>
            </a:r>
            <a:endParaRPr lang="ja-JP" altLang="ja-JP" sz="1400"/>
          </a:p>
          <a:p>
            <a:endParaRPr kumimoji="1" lang="ja-JP" altLang="en-US" sz="140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6D4C071-4734-AF42-BCFD-36CFADBB094F}"/>
              </a:ext>
            </a:extLst>
          </p:cNvPr>
          <p:cNvSpPr txBox="1"/>
          <p:nvPr/>
        </p:nvSpPr>
        <p:spPr>
          <a:xfrm>
            <a:off x="4355657" y="1869448"/>
            <a:ext cx="4860626" cy="46166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/>
              <a:t>　　　</a:t>
            </a:r>
            <a:r>
              <a:rPr lang="ja-JP" altLang="ja-JP" sz="1400"/>
              <a:t>第５回目</a:t>
            </a:r>
            <a:r>
              <a:rPr lang="en-US" altLang="ja-JP" sz="1400" dirty="0"/>
              <a:t>--</a:t>
            </a:r>
            <a:endParaRPr lang="ja-JP" altLang="ja-JP" sz="1400"/>
          </a:p>
          <a:p>
            <a:r>
              <a:rPr lang="ja-JP" altLang="en-US" sz="1400"/>
              <a:t>　　</a:t>
            </a:r>
            <a:r>
              <a:rPr lang="en-US" altLang="ja-JP" sz="1400" dirty="0"/>
              <a:t>           </a:t>
            </a:r>
            <a:r>
              <a:rPr lang="ja-JP" altLang="ja-JP" sz="1400"/>
              <a:t>第９話　モデリングの基本的考え方？</a:t>
            </a:r>
          </a:p>
          <a:p>
            <a:r>
              <a:rPr lang="ja-JP" altLang="ja-JP" sz="1400"/>
              <a:t>　　　</a:t>
            </a:r>
            <a:r>
              <a:rPr lang="en-US" altLang="ja-JP" sz="1400" dirty="0"/>
              <a:t>       </a:t>
            </a:r>
            <a:r>
              <a:rPr lang="ja-JP" altLang="ja-JP" sz="1400"/>
              <a:t>第</a:t>
            </a:r>
            <a:r>
              <a:rPr lang="en-US" altLang="ja-JP" sz="1400" dirty="0"/>
              <a:t>10</a:t>
            </a:r>
            <a:r>
              <a:rPr lang="ja-JP" altLang="ja-JP" sz="1400"/>
              <a:t>話　インパルス応答の効用？</a:t>
            </a:r>
          </a:p>
          <a:p>
            <a:r>
              <a:rPr lang="en-US" altLang="ja-JP" sz="1400" dirty="0"/>
              <a:t>           </a:t>
            </a:r>
            <a:r>
              <a:rPr lang="ja-JP" altLang="ja-JP" sz="1400"/>
              <a:t>第６回目</a:t>
            </a:r>
            <a:r>
              <a:rPr lang="en-US" altLang="ja-JP" sz="1400" dirty="0"/>
              <a:t>--</a:t>
            </a:r>
            <a:endParaRPr lang="ja-JP" altLang="ja-JP" sz="1400"/>
          </a:p>
          <a:p>
            <a:r>
              <a:rPr lang="en-US" altLang="ja-JP" sz="1400" dirty="0"/>
              <a:t> </a:t>
            </a:r>
            <a:r>
              <a:rPr lang="ja-JP" altLang="ja-JP" sz="1400"/>
              <a:t>　　　</a:t>
            </a:r>
            <a:r>
              <a:rPr lang="en-US" altLang="ja-JP" sz="1400" dirty="0"/>
              <a:t>      </a:t>
            </a:r>
            <a:r>
              <a:rPr lang="ja-JP" altLang="ja-JP" sz="1400"/>
              <a:t>第</a:t>
            </a:r>
            <a:r>
              <a:rPr lang="en-US" altLang="ja-JP" sz="1400" dirty="0"/>
              <a:t>11</a:t>
            </a:r>
            <a:r>
              <a:rPr lang="ja-JP" altLang="ja-JP" sz="1400"/>
              <a:t>話　周波数伝達関数って？</a:t>
            </a:r>
          </a:p>
          <a:p>
            <a:r>
              <a:rPr lang="ja-JP" altLang="ja-JP" sz="1400"/>
              <a:t>　　　</a:t>
            </a:r>
            <a:r>
              <a:rPr lang="en-US" altLang="ja-JP" sz="1400" dirty="0"/>
              <a:t>       </a:t>
            </a:r>
            <a:r>
              <a:rPr lang="ja-JP" altLang="ja-JP" sz="1400"/>
              <a:t>第</a:t>
            </a:r>
            <a:r>
              <a:rPr lang="en-US" altLang="ja-JP" sz="1400" dirty="0"/>
              <a:t>12</a:t>
            </a:r>
            <a:r>
              <a:rPr lang="ja-JP" altLang="ja-JP" sz="1400"/>
              <a:t>話　周波数伝達関数と重み関数の関係は？</a:t>
            </a:r>
          </a:p>
          <a:p>
            <a:r>
              <a:rPr lang="en-US" altLang="ja-JP" sz="1400" dirty="0"/>
              <a:t>            </a:t>
            </a:r>
            <a:r>
              <a:rPr lang="ja-JP" altLang="ja-JP" sz="1400"/>
              <a:t>第７回目</a:t>
            </a:r>
            <a:r>
              <a:rPr lang="en-US" altLang="ja-JP" sz="1400" dirty="0"/>
              <a:t>--</a:t>
            </a:r>
            <a:endParaRPr lang="ja-JP" altLang="ja-JP" sz="1400"/>
          </a:p>
          <a:p>
            <a:r>
              <a:rPr lang="ja-JP" altLang="ja-JP" sz="1400"/>
              <a:t>　　　</a:t>
            </a:r>
            <a:r>
              <a:rPr lang="en-US" altLang="ja-JP" sz="1400" dirty="0"/>
              <a:t>       </a:t>
            </a:r>
            <a:r>
              <a:rPr lang="ja-JP" altLang="ja-JP" sz="1400"/>
              <a:t>第</a:t>
            </a:r>
            <a:r>
              <a:rPr lang="en-US" altLang="ja-JP" sz="1400" dirty="0"/>
              <a:t>13</a:t>
            </a:r>
            <a:r>
              <a:rPr lang="ja-JP" altLang="ja-JP" sz="1400"/>
              <a:t>話　周波数伝達関数の計算？</a:t>
            </a:r>
          </a:p>
          <a:p>
            <a:r>
              <a:rPr lang="ja-JP" altLang="ja-JP" sz="1400"/>
              <a:t>　　　</a:t>
            </a:r>
            <a:r>
              <a:rPr lang="en-US" altLang="ja-JP" sz="1400" dirty="0"/>
              <a:t>       </a:t>
            </a:r>
            <a:r>
              <a:rPr lang="ja-JP" altLang="ja-JP" sz="1400"/>
              <a:t>第</a:t>
            </a:r>
            <a:r>
              <a:rPr lang="en-US" altLang="ja-JP" sz="1400" dirty="0"/>
              <a:t>14</a:t>
            </a:r>
            <a:r>
              <a:rPr lang="ja-JP" altLang="ja-JP" sz="1400"/>
              <a:t>話　周波数伝達関数の図的表現？</a:t>
            </a:r>
          </a:p>
          <a:p>
            <a:r>
              <a:rPr lang="en-US" altLang="ja-JP" sz="1400" dirty="0"/>
              <a:t>           </a:t>
            </a:r>
            <a:r>
              <a:rPr lang="ja-JP" altLang="ja-JP" sz="1400"/>
              <a:t>第８回目</a:t>
            </a:r>
            <a:r>
              <a:rPr lang="en-US" altLang="ja-JP" sz="1400" dirty="0"/>
              <a:t>--</a:t>
            </a:r>
            <a:endParaRPr lang="ja-JP" altLang="ja-JP" sz="1400"/>
          </a:p>
          <a:p>
            <a:r>
              <a:rPr lang="ja-JP" altLang="ja-JP" sz="1400"/>
              <a:t>　　　</a:t>
            </a:r>
            <a:r>
              <a:rPr lang="en-US" altLang="ja-JP" sz="1400" dirty="0"/>
              <a:t>       </a:t>
            </a:r>
            <a:r>
              <a:rPr lang="ja-JP" altLang="ja-JP" sz="1400"/>
              <a:t>第</a:t>
            </a:r>
            <a:r>
              <a:rPr lang="en-US" altLang="ja-JP" sz="1400" dirty="0"/>
              <a:t>15</a:t>
            </a:r>
            <a:r>
              <a:rPr lang="ja-JP" altLang="ja-JP" sz="1400"/>
              <a:t>話　伝達関数って？</a:t>
            </a:r>
          </a:p>
          <a:p>
            <a:r>
              <a:rPr lang="ja-JP" altLang="ja-JP" sz="1400"/>
              <a:t>　　　</a:t>
            </a:r>
            <a:r>
              <a:rPr lang="en-US" altLang="ja-JP" sz="1400" dirty="0"/>
              <a:t>       </a:t>
            </a:r>
            <a:r>
              <a:rPr lang="ja-JP" altLang="ja-JP" sz="1400"/>
              <a:t>第</a:t>
            </a:r>
            <a:r>
              <a:rPr lang="en-US" altLang="ja-JP" sz="1400" dirty="0"/>
              <a:t>16</a:t>
            </a:r>
            <a:r>
              <a:rPr lang="ja-JP" altLang="ja-JP" sz="1400"/>
              <a:t>話　伝達関数・周波数伝達関数・</a:t>
            </a:r>
            <a:endParaRPr lang="en-US" altLang="ja-JP" sz="1400" dirty="0"/>
          </a:p>
          <a:p>
            <a:r>
              <a:rPr lang="ja-JP" altLang="en-US" sz="1400"/>
              <a:t>　　　　　　　　　　　　　　</a:t>
            </a:r>
            <a:r>
              <a:rPr lang="ja-JP" altLang="ja-JP" sz="1400"/>
              <a:t>重み関数・状態方程式？</a:t>
            </a:r>
          </a:p>
          <a:p>
            <a:r>
              <a:rPr lang="ja-JP" altLang="ja-JP" sz="1400"/>
              <a:t>第三部　制御のための構造と構成</a:t>
            </a:r>
          </a:p>
          <a:p>
            <a:r>
              <a:rPr lang="en-US" altLang="ja-JP" sz="1400" dirty="0"/>
              <a:t>           </a:t>
            </a:r>
            <a:r>
              <a:rPr lang="ja-JP" altLang="ja-JP" sz="1400"/>
              <a:t>第９回目</a:t>
            </a:r>
            <a:r>
              <a:rPr lang="en-US" altLang="ja-JP" sz="1400" dirty="0"/>
              <a:t>--</a:t>
            </a:r>
            <a:endParaRPr lang="ja-JP" altLang="ja-JP" sz="1400"/>
          </a:p>
          <a:p>
            <a:r>
              <a:rPr lang="ja-JP" altLang="ja-JP" sz="1400"/>
              <a:t>　　　</a:t>
            </a:r>
            <a:r>
              <a:rPr lang="en-US" altLang="ja-JP" sz="1400" dirty="0"/>
              <a:t>        </a:t>
            </a:r>
            <a:r>
              <a:rPr lang="ja-JP" altLang="ja-JP" sz="1400"/>
              <a:t>第</a:t>
            </a:r>
            <a:r>
              <a:rPr lang="en-US" altLang="ja-JP" sz="1400" dirty="0"/>
              <a:t>18</a:t>
            </a:r>
            <a:r>
              <a:rPr lang="ja-JP" altLang="ja-JP" sz="1400"/>
              <a:t>話　制御対象の安定性って？</a:t>
            </a:r>
          </a:p>
          <a:p>
            <a:r>
              <a:rPr lang="ja-JP" altLang="ja-JP" sz="1400"/>
              <a:t>　　　</a:t>
            </a:r>
            <a:r>
              <a:rPr lang="en-US" altLang="ja-JP" sz="1400" dirty="0"/>
              <a:t>        </a:t>
            </a:r>
            <a:r>
              <a:rPr lang="ja-JP" altLang="ja-JP" sz="1400"/>
              <a:t>第</a:t>
            </a:r>
            <a:r>
              <a:rPr lang="en-US" altLang="ja-JP" sz="1400" dirty="0"/>
              <a:t>19</a:t>
            </a:r>
            <a:r>
              <a:rPr lang="ja-JP" altLang="ja-JP" sz="1400"/>
              <a:t>話　制御対象の安定性の具体的判定法？</a:t>
            </a:r>
          </a:p>
          <a:p>
            <a:r>
              <a:rPr lang="en-US" altLang="ja-JP" sz="1400" dirty="0"/>
              <a:t>           </a:t>
            </a:r>
            <a:r>
              <a:rPr lang="ja-JP" altLang="ja-JP" sz="1400"/>
              <a:t>第１０回目</a:t>
            </a:r>
            <a:r>
              <a:rPr lang="en-US" altLang="ja-JP" sz="1400" dirty="0"/>
              <a:t>--</a:t>
            </a:r>
            <a:endParaRPr lang="ja-JP" altLang="ja-JP" sz="1400"/>
          </a:p>
          <a:p>
            <a:r>
              <a:rPr lang="ja-JP" altLang="ja-JP" sz="1400"/>
              <a:t>　　　</a:t>
            </a:r>
            <a:r>
              <a:rPr lang="en-US" altLang="ja-JP" sz="1400" dirty="0"/>
              <a:t>        </a:t>
            </a:r>
            <a:r>
              <a:rPr lang="ja-JP" altLang="ja-JP" sz="1400"/>
              <a:t>第</a:t>
            </a:r>
            <a:r>
              <a:rPr lang="en-US" altLang="ja-JP" sz="1400" dirty="0"/>
              <a:t>20</a:t>
            </a:r>
            <a:r>
              <a:rPr lang="ja-JP" altLang="ja-JP" sz="1400"/>
              <a:t>話　制御系設計の全貌って？</a:t>
            </a:r>
          </a:p>
          <a:p>
            <a:r>
              <a:rPr lang="ja-JP" altLang="ja-JP" sz="1400"/>
              <a:t>　　　</a:t>
            </a:r>
            <a:r>
              <a:rPr lang="en-US" altLang="ja-JP" sz="1400" dirty="0"/>
              <a:t>        </a:t>
            </a:r>
            <a:r>
              <a:rPr lang="ja-JP" altLang="ja-JP" sz="1400"/>
              <a:t>第</a:t>
            </a:r>
            <a:r>
              <a:rPr lang="en-US" altLang="ja-JP" sz="1400" dirty="0"/>
              <a:t>21</a:t>
            </a:r>
            <a:r>
              <a:rPr lang="ja-JP" altLang="ja-JP" sz="1400"/>
              <a:t>話　「制御工学の館」を総復習する！</a:t>
            </a:r>
          </a:p>
          <a:p>
            <a:endParaRPr kumimoji="1" lang="ja-JP" altLang="en-US" sz="140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A0F9CE2-2BC6-4B42-BB5A-3DA78D0FDC12}"/>
              </a:ext>
            </a:extLst>
          </p:cNvPr>
          <p:cNvSpPr txBox="1"/>
          <p:nvPr/>
        </p:nvSpPr>
        <p:spPr>
          <a:xfrm>
            <a:off x="2645829" y="1215423"/>
            <a:ext cx="39950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ja-JP" sz="2000"/>
              <a:t>――「制御工学」（全</a:t>
            </a:r>
            <a:r>
              <a:rPr lang="en-US" altLang="ja-JP" sz="2000" dirty="0"/>
              <a:t>21</a:t>
            </a:r>
            <a:r>
              <a:rPr lang="ja-JP" altLang="ja-JP" sz="2000"/>
              <a:t>話）−−−</a:t>
            </a:r>
          </a:p>
          <a:p>
            <a:endParaRPr kumimoji="1" lang="ja-JP" altLang="en-US" sz="2000"/>
          </a:p>
        </p:txBody>
      </p:sp>
    </p:spTree>
    <p:extLst>
      <p:ext uri="{BB962C8B-B14F-4D97-AF65-F5344CB8AC3E}">
        <p14:creationId xmlns:p14="http://schemas.microsoft.com/office/powerpoint/2010/main" val="3119542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17">
            <a:extLst>
              <a:ext uri="{FF2B5EF4-FFF2-40B4-BE49-F238E27FC236}">
                <a16:creationId xmlns:a16="http://schemas.microsoft.com/office/drawing/2014/main" id="{09DB4096-1C61-574B-B858-D9E3AB4B4D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7563" y="319088"/>
            <a:ext cx="170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r>
              <a:rPr lang="ja-JP" altLang="en-US">
                <a:solidFill>
                  <a:schemeClr val="accent2"/>
                </a:solidFill>
              </a:rPr>
              <a:t>制御系とは</a:t>
            </a:r>
          </a:p>
        </p:txBody>
      </p:sp>
      <p:sp>
        <p:nvSpPr>
          <p:cNvPr id="45058" name="Text Box 18">
            <a:extLst>
              <a:ext uri="{FF2B5EF4-FFF2-40B4-BE49-F238E27FC236}">
                <a16:creationId xmlns:a16="http://schemas.microsoft.com/office/drawing/2014/main" id="{D45312FC-CBA7-0E42-AF64-DC2EE3D93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800" y="735013"/>
            <a:ext cx="2317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r>
              <a:rPr lang="ja-JP" altLang="en-US"/>
              <a:t>（２）制御装置</a:t>
            </a:r>
          </a:p>
        </p:txBody>
      </p:sp>
      <p:grpSp>
        <p:nvGrpSpPr>
          <p:cNvPr id="2" name="Group 23">
            <a:extLst>
              <a:ext uri="{FF2B5EF4-FFF2-40B4-BE49-F238E27FC236}">
                <a16:creationId xmlns:a16="http://schemas.microsoft.com/office/drawing/2014/main" id="{E2D41E47-F11F-CB45-B5BD-AE66A4024BE5}"/>
              </a:ext>
            </a:extLst>
          </p:cNvPr>
          <p:cNvGrpSpPr>
            <a:grpSpLocks/>
          </p:cNvGrpSpPr>
          <p:nvPr/>
        </p:nvGrpSpPr>
        <p:grpSpPr bwMode="auto">
          <a:xfrm>
            <a:off x="1274763" y="2379663"/>
            <a:ext cx="6708775" cy="3606800"/>
            <a:chOff x="803" y="1499"/>
            <a:chExt cx="4226" cy="2272"/>
          </a:xfrm>
        </p:grpSpPr>
        <p:pic>
          <p:nvPicPr>
            <p:cNvPr id="45079" name="Picture 16" descr="タンク系">
              <a:extLst>
                <a:ext uri="{FF2B5EF4-FFF2-40B4-BE49-F238E27FC236}">
                  <a16:creationId xmlns:a16="http://schemas.microsoft.com/office/drawing/2014/main" id="{DF4DF9AC-8625-1245-979D-D3BF4C9FA1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3" y="1643"/>
              <a:ext cx="4226" cy="2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80" name="Oval 19">
              <a:extLst>
                <a:ext uri="{FF2B5EF4-FFF2-40B4-BE49-F238E27FC236}">
                  <a16:creationId xmlns:a16="http://schemas.microsoft.com/office/drawing/2014/main" id="{1B23F6B2-8FFF-784C-8522-4C4C995EC7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9" y="1499"/>
              <a:ext cx="631" cy="1847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endParaRPr lang="ja-JP" altLang="en-US"/>
            </a:p>
          </p:txBody>
        </p:sp>
      </p:grpSp>
      <p:pic>
        <p:nvPicPr>
          <p:cNvPr id="24596" name="Picture 20" descr="オペレータ">
            <a:extLst>
              <a:ext uri="{FF2B5EF4-FFF2-40B4-BE49-F238E27FC236}">
                <a16:creationId xmlns:a16="http://schemas.microsoft.com/office/drawing/2014/main" id="{CEB61FE8-1655-FC4A-86FE-1831F4071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913" y="1419225"/>
            <a:ext cx="7112000" cy="248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5">
            <a:extLst>
              <a:ext uri="{FF2B5EF4-FFF2-40B4-BE49-F238E27FC236}">
                <a16:creationId xmlns:a16="http://schemas.microsoft.com/office/drawing/2014/main" id="{2344BE3B-FCEA-B742-8D2D-142F80DB5874}"/>
              </a:ext>
            </a:extLst>
          </p:cNvPr>
          <p:cNvGrpSpPr>
            <a:grpSpLocks/>
          </p:cNvGrpSpPr>
          <p:nvPr/>
        </p:nvGrpSpPr>
        <p:grpSpPr bwMode="auto">
          <a:xfrm>
            <a:off x="546100" y="4079875"/>
            <a:ext cx="7723188" cy="2305050"/>
            <a:chOff x="344" y="2570"/>
            <a:chExt cx="4865" cy="1452"/>
          </a:xfrm>
        </p:grpSpPr>
        <p:pic>
          <p:nvPicPr>
            <p:cNvPr id="45077" name="Picture 22" descr="オペレータモデル">
              <a:extLst>
                <a:ext uri="{FF2B5EF4-FFF2-40B4-BE49-F238E27FC236}">
                  <a16:creationId xmlns:a16="http://schemas.microsoft.com/office/drawing/2014/main" id="{2D4601EB-7961-AF48-A739-B206A196DB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" y="2570"/>
              <a:ext cx="4723" cy="1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78" name="Text Box 24">
              <a:extLst>
                <a:ext uri="{FF2B5EF4-FFF2-40B4-BE49-F238E27FC236}">
                  <a16:creationId xmlns:a16="http://schemas.microsoft.com/office/drawing/2014/main" id="{0FBD672F-0DFF-014B-A8E9-DA687E212B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" y="3536"/>
              <a:ext cx="1268" cy="288"/>
            </a:xfrm>
            <a:prstGeom prst="rect">
              <a:avLst/>
            </a:prstGeom>
            <a:solidFill>
              <a:srgbClr val="BBE0E3">
                <a:alpha val="3098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r>
                <a:rPr lang="ja-JP" altLang="en-US">
                  <a:solidFill>
                    <a:srgbClr val="FF0000"/>
                  </a:solidFill>
                </a:rPr>
                <a:t>ブロック線図</a:t>
              </a:r>
            </a:p>
          </p:txBody>
        </p:sp>
      </p:grpSp>
      <p:grpSp>
        <p:nvGrpSpPr>
          <p:cNvPr id="4" name="Group 36">
            <a:extLst>
              <a:ext uri="{FF2B5EF4-FFF2-40B4-BE49-F238E27FC236}">
                <a16:creationId xmlns:a16="http://schemas.microsoft.com/office/drawing/2014/main" id="{84A709F1-2FB3-0045-97FB-3260E198443F}"/>
              </a:ext>
            </a:extLst>
          </p:cNvPr>
          <p:cNvGrpSpPr>
            <a:grpSpLocks/>
          </p:cNvGrpSpPr>
          <p:nvPr/>
        </p:nvGrpSpPr>
        <p:grpSpPr bwMode="auto">
          <a:xfrm>
            <a:off x="595313" y="1320800"/>
            <a:ext cx="7727950" cy="4741863"/>
            <a:chOff x="375" y="832"/>
            <a:chExt cx="4868" cy="2987"/>
          </a:xfrm>
        </p:grpSpPr>
        <p:sp>
          <p:nvSpPr>
            <p:cNvPr id="45075" name="Text Box 26">
              <a:extLst>
                <a:ext uri="{FF2B5EF4-FFF2-40B4-BE49-F238E27FC236}">
                  <a16:creationId xmlns:a16="http://schemas.microsoft.com/office/drawing/2014/main" id="{30693F30-721F-0244-BD74-2BB4685EEE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5" y="832"/>
              <a:ext cx="4868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r>
                <a:rPr lang="ja-JP" altLang="en-US" sz="2200">
                  <a:solidFill>
                    <a:srgbClr val="FF9900"/>
                  </a:solidFill>
                </a:rPr>
                <a:t>検出部</a:t>
              </a:r>
              <a:r>
                <a:rPr lang="ja-JP" altLang="en-US" sz="2200"/>
                <a:t>：観測量を検出（観測信号：検出部からの出力信号）</a:t>
              </a:r>
            </a:p>
          </p:txBody>
        </p:sp>
        <p:sp>
          <p:nvSpPr>
            <p:cNvPr id="45076" name="Rectangle 31">
              <a:extLst>
                <a:ext uri="{FF2B5EF4-FFF2-40B4-BE49-F238E27FC236}">
                  <a16:creationId xmlns:a16="http://schemas.microsoft.com/office/drawing/2014/main" id="{8EED7C36-9FBE-B14F-B80D-E3BEB77B30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7" y="3511"/>
              <a:ext cx="576" cy="308"/>
            </a:xfrm>
            <a:prstGeom prst="rect">
              <a:avLst/>
            </a:prstGeom>
            <a:solidFill>
              <a:srgbClr val="FF9900">
                <a:alpha val="3686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endParaRPr lang="ja-JP" altLang="en-US"/>
            </a:p>
          </p:txBody>
        </p:sp>
      </p:grpSp>
      <p:grpSp>
        <p:nvGrpSpPr>
          <p:cNvPr id="5" name="Group 37">
            <a:extLst>
              <a:ext uri="{FF2B5EF4-FFF2-40B4-BE49-F238E27FC236}">
                <a16:creationId xmlns:a16="http://schemas.microsoft.com/office/drawing/2014/main" id="{9D6E74EF-D079-8C4F-ADC0-021E62776673}"/>
              </a:ext>
            </a:extLst>
          </p:cNvPr>
          <p:cNvGrpSpPr>
            <a:grpSpLocks/>
          </p:cNvGrpSpPr>
          <p:nvPr/>
        </p:nvGrpSpPr>
        <p:grpSpPr bwMode="auto">
          <a:xfrm>
            <a:off x="577850" y="1774825"/>
            <a:ext cx="8566150" cy="3351213"/>
            <a:chOff x="364" y="1118"/>
            <a:chExt cx="5396" cy="2111"/>
          </a:xfrm>
        </p:grpSpPr>
        <p:sp>
          <p:nvSpPr>
            <p:cNvPr id="45073" name="Text Box 27">
              <a:extLst>
                <a:ext uri="{FF2B5EF4-FFF2-40B4-BE49-F238E27FC236}">
                  <a16:creationId xmlns:a16="http://schemas.microsoft.com/office/drawing/2014/main" id="{42831A8A-BF4E-A642-8C5D-EBB3369C0D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" y="1118"/>
              <a:ext cx="5396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r>
                <a:rPr kumimoji="0" lang="ja-JP" altLang="en-US" sz="2200">
                  <a:solidFill>
                    <a:srgbClr val="009900"/>
                  </a:solidFill>
                </a:rPr>
                <a:t>操作部</a:t>
              </a:r>
              <a:r>
                <a:rPr kumimoji="0" lang="ja-JP" altLang="en-US" sz="2200"/>
                <a:t>：</a:t>
              </a:r>
              <a:r>
                <a:rPr lang="ja-JP" altLang="en-US" sz="2200"/>
                <a:t>操作量を発生する要素（操作信号：操作部への入力信号）</a:t>
              </a:r>
            </a:p>
          </p:txBody>
        </p:sp>
        <p:sp>
          <p:nvSpPr>
            <p:cNvPr id="45074" name="Rectangle 32">
              <a:extLst>
                <a:ext uri="{FF2B5EF4-FFF2-40B4-BE49-F238E27FC236}">
                  <a16:creationId xmlns:a16="http://schemas.microsoft.com/office/drawing/2014/main" id="{E42984B2-DDF1-E84D-8B44-59DF8D8094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5" y="2937"/>
              <a:ext cx="584" cy="292"/>
            </a:xfrm>
            <a:prstGeom prst="rect">
              <a:avLst/>
            </a:prstGeom>
            <a:solidFill>
              <a:srgbClr val="009900">
                <a:alpha val="3686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endParaRPr lang="ja-JP" altLang="en-US"/>
            </a:p>
          </p:txBody>
        </p:sp>
      </p:grpSp>
      <p:grpSp>
        <p:nvGrpSpPr>
          <p:cNvPr id="6" name="Group 38">
            <a:extLst>
              <a:ext uri="{FF2B5EF4-FFF2-40B4-BE49-F238E27FC236}">
                <a16:creationId xmlns:a16="http://schemas.microsoft.com/office/drawing/2014/main" id="{016A8045-F5CA-384C-B893-16BD27EEE8BA}"/>
              </a:ext>
            </a:extLst>
          </p:cNvPr>
          <p:cNvGrpSpPr>
            <a:grpSpLocks/>
          </p:cNvGrpSpPr>
          <p:nvPr/>
        </p:nvGrpSpPr>
        <p:grpSpPr bwMode="auto">
          <a:xfrm>
            <a:off x="574675" y="2236788"/>
            <a:ext cx="8286750" cy="2867025"/>
            <a:chOff x="362" y="1409"/>
            <a:chExt cx="5220" cy="1806"/>
          </a:xfrm>
        </p:grpSpPr>
        <p:sp>
          <p:nvSpPr>
            <p:cNvPr id="45071" name="Text Box 28">
              <a:extLst>
                <a:ext uri="{FF2B5EF4-FFF2-40B4-BE49-F238E27FC236}">
                  <a16:creationId xmlns:a16="http://schemas.microsoft.com/office/drawing/2014/main" id="{06DCFF96-64BC-5C4F-807A-D861516D8C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2" y="1409"/>
              <a:ext cx="5220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r>
                <a:rPr lang="ja-JP" altLang="en-US" sz="2200">
                  <a:solidFill>
                    <a:srgbClr val="800000"/>
                  </a:solidFill>
                </a:rPr>
                <a:t>基準入力要素</a:t>
              </a:r>
              <a:r>
                <a:rPr lang="ja-JP" altLang="en-US" sz="2200"/>
                <a:t>：目標値を頭に取り込む（目標値信号：基準入力要</a:t>
              </a:r>
            </a:p>
            <a:p>
              <a:r>
                <a:rPr lang="ja-JP" altLang="en-US" sz="2200"/>
                <a:t>　　　　　　　素の出力</a:t>
              </a:r>
            </a:p>
          </p:txBody>
        </p:sp>
        <p:sp>
          <p:nvSpPr>
            <p:cNvPr id="45072" name="Rectangle 33">
              <a:extLst>
                <a:ext uri="{FF2B5EF4-FFF2-40B4-BE49-F238E27FC236}">
                  <a16:creationId xmlns:a16="http://schemas.microsoft.com/office/drawing/2014/main" id="{0B3752AC-DABE-2C42-AFDA-FF27CB1AD5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2" y="2931"/>
              <a:ext cx="702" cy="284"/>
            </a:xfrm>
            <a:prstGeom prst="rect">
              <a:avLst/>
            </a:prstGeom>
            <a:solidFill>
              <a:srgbClr val="800000">
                <a:alpha val="3686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endParaRPr lang="ja-JP" altLang="en-US"/>
            </a:p>
          </p:txBody>
        </p:sp>
      </p:grpSp>
      <p:grpSp>
        <p:nvGrpSpPr>
          <p:cNvPr id="7" name="Group 39">
            <a:extLst>
              <a:ext uri="{FF2B5EF4-FFF2-40B4-BE49-F238E27FC236}">
                <a16:creationId xmlns:a16="http://schemas.microsoft.com/office/drawing/2014/main" id="{34A04C7A-77A5-6B46-8E82-CAE68E8CDC06}"/>
              </a:ext>
            </a:extLst>
          </p:cNvPr>
          <p:cNvGrpSpPr>
            <a:grpSpLocks/>
          </p:cNvGrpSpPr>
          <p:nvPr/>
        </p:nvGrpSpPr>
        <p:grpSpPr bwMode="auto">
          <a:xfrm>
            <a:off x="611188" y="2974975"/>
            <a:ext cx="8007350" cy="2432050"/>
            <a:chOff x="385" y="1874"/>
            <a:chExt cx="5044" cy="1532"/>
          </a:xfrm>
        </p:grpSpPr>
        <p:sp>
          <p:nvSpPr>
            <p:cNvPr id="45069" name="Text Box 29">
              <a:extLst>
                <a:ext uri="{FF2B5EF4-FFF2-40B4-BE49-F238E27FC236}">
                  <a16:creationId xmlns:a16="http://schemas.microsoft.com/office/drawing/2014/main" id="{E615DF74-F13D-3040-AF47-5A477BD7EC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" y="1874"/>
              <a:ext cx="5044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r>
                <a:rPr lang="ja-JP" altLang="en-US" sz="2200">
                  <a:solidFill>
                    <a:srgbClr val="FF0000"/>
                  </a:solidFill>
                </a:rPr>
                <a:t>制御器</a:t>
              </a:r>
              <a:r>
                <a:rPr lang="ja-JP" altLang="en-US" sz="2200"/>
                <a:t>：目標値信号と観測信号から操作信号を発生させる要素</a:t>
              </a:r>
            </a:p>
          </p:txBody>
        </p:sp>
        <p:sp>
          <p:nvSpPr>
            <p:cNvPr id="45070" name="Rectangle 34">
              <a:extLst>
                <a:ext uri="{FF2B5EF4-FFF2-40B4-BE49-F238E27FC236}">
                  <a16:creationId xmlns:a16="http://schemas.microsoft.com/office/drawing/2014/main" id="{7E538D49-C508-C04A-B82D-308BF76D8E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0" y="2956"/>
              <a:ext cx="859" cy="450"/>
            </a:xfrm>
            <a:prstGeom prst="rect">
              <a:avLst/>
            </a:prstGeom>
            <a:solidFill>
              <a:srgbClr val="FF0000">
                <a:alpha val="1686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endParaRPr lang="ja-JP" altLang="en-US"/>
            </a:p>
          </p:txBody>
        </p:sp>
      </p:grpSp>
      <p:grpSp>
        <p:nvGrpSpPr>
          <p:cNvPr id="8" name="Group 40">
            <a:extLst>
              <a:ext uri="{FF2B5EF4-FFF2-40B4-BE49-F238E27FC236}">
                <a16:creationId xmlns:a16="http://schemas.microsoft.com/office/drawing/2014/main" id="{F7786758-BB2E-4D4B-A398-5C9C8C00D67D}"/>
              </a:ext>
            </a:extLst>
          </p:cNvPr>
          <p:cNvGrpSpPr>
            <a:grpSpLocks/>
          </p:cNvGrpSpPr>
          <p:nvPr/>
        </p:nvGrpSpPr>
        <p:grpSpPr bwMode="auto">
          <a:xfrm>
            <a:off x="647700" y="3448050"/>
            <a:ext cx="5716588" cy="2916238"/>
            <a:chOff x="408" y="2172"/>
            <a:chExt cx="3601" cy="1837"/>
          </a:xfrm>
        </p:grpSpPr>
        <p:sp>
          <p:nvSpPr>
            <p:cNvPr id="45067" name="Text Box 30">
              <a:extLst>
                <a:ext uri="{FF2B5EF4-FFF2-40B4-BE49-F238E27FC236}">
                  <a16:creationId xmlns:a16="http://schemas.microsoft.com/office/drawing/2014/main" id="{10408B65-BC37-0842-B0F0-3D68515DAC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" y="2172"/>
              <a:ext cx="2756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r>
                <a:rPr lang="ja-JP" altLang="en-US" sz="2200">
                  <a:solidFill>
                    <a:schemeClr val="hlink"/>
                  </a:solidFill>
                </a:rPr>
                <a:t>制御装置</a:t>
              </a:r>
              <a:r>
                <a:rPr lang="ja-JP" altLang="en-US" sz="2200"/>
                <a:t>：上の要素を併せた全体</a:t>
              </a:r>
            </a:p>
          </p:txBody>
        </p:sp>
        <p:sp>
          <p:nvSpPr>
            <p:cNvPr id="45068" name="AutoShape 35">
              <a:extLst>
                <a:ext uri="{FF2B5EF4-FFF2-40B4-BE49-F238E27FC236}">
                  <a16:creationId xmlns:a16="http://schemas.microsoft.com/office/drawing/2014/main" id="{44A06983-D304-7843-9AE0-9B212C4AF8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7" y="2660"/>
              <a:ext cx="2762" cy="1349"/>
            </a:xfrm>
            <a:prstGeom prst="roundRect">
              <a:avLst>
                <a:gd name="adj" fmla="val 16667"/>
              </a:avLst>
            </a:prstGeom>
            <a:solidFill>
              <a:srgbClr val="BBE0E3">
                <a:alpha val="2509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endParaRPr lang="ja-JP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4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45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 Box 27">
            <a:extLst>
              <a:ext uri="{FF2B5EF4-FFF2-40B4-BE49-F238E27FC236}">
                <a16:creationId xmlns:a16="http://schemas.microsoft.com/office/drawing/2014/main" id="{4EE11AF0-3E00-6D4C-A899-C182F52ABE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7563" y="319088"/>
            <a:ext cx="170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r>
              <a:rPr lang="ja-JP" altLang="en-US">
                <a:solidFill>
                  <a:schemeClr val="accent2"/>
                </a:solidFill>
              </a:rPr>
              <a:t>制御系とは</a:t>
            </a:r>
          </a:p>
        </p:txBody>
      </p:sp>
      <p:sp>
        <p:nvSpPr>
          <p:cNvPr id="47106" name="Text Box 28">
            <a:extLst>
              <a:ext uri="{FF2B5EF4-FFF2-40B4-BE49-F238E27FC236}">
                <a16:creationId xmlns:a16="http://schemas.microsoft.com/office/drawing/2014/main" id="{708CB878-2782-E946-9C51-F831626B1D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800" y="735013"/>
            <a:ext cx="2012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r>
              <a:rPr lang="ja-JP" altLang="en-US"/>
              <a:t>（３）制御系</a:t>
            </a:r>
          </a:p>
        </p:txBody>
      </p:sp>
      <p:pic>
        <p:nvPicPr>
          <p:cNvPr id="26653" name="Picture 29" descr="タンク系">
            <a:extLst>
              <a:ext uri="{FF2B5EF4-FFF2-40B4-BE49-F238E27FC236}">
                <a16:creationId xmlns:a16="http://schemas.microsoft.com/office/drawing/2014/main" id="{FF4703EA-9A65-9B47-B1EF-D5BAC10E9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38" y="4043363"/>
            <a:ext cx="4978400" cy="250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8">
            <a:extLst>
              <a:ext uri="{FF2B5EF4-FFF2-40B4-BE49-F238E27FC236}">
                <a16:creationId xmlns:a16="http://schemas.microsoft.com/office/drawing/2014/main" id="{557E65B3-E91D-C943-B828-74B3FA4AF2E4}"/>
              </a:ext>
            </a:extLst>
          </p:cNvPr>
          <p:cNvGrpSpPr>
            <a:grpSpLocks/>
          </p:cNvGrpSpPr>
          <p:nvPr/>
        </p:nvGrpSpPr>
        <p:grpSpPr bwMode="auto">
          <a:xfrm>
            <a:off x="0" y="1292225"/>
            <a:ext cx="8931275" cy="1584325"/>
            <a:chOff x="0" y="1012"/>
            <a:chExt cx="5626" cy="998"/>
          </a:xfrm>
        </p:grpSpPr>
        <p:pic>
          <p:nvPicPr>
            <p:cNvPr id="47123" name="Picture 30" descr="制御対象ブロック">
              <a:extLst>
                <a:ext uri="{FF2B5EF4-FFF2-40B4-BE49-F238E27FC236}">
                  <a16:creationId xmlns:a16="http://schemas.microsoft.com/office/drawing/2014/main" id="{F33DF48A-1993-FB41-9116-FFD8D2A861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8" y="1285"/>
              <a:ext cx="2328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24" name="Picture 31" descr="オペレータモデル">
              <a:extLst>
                <a:ext uri="{FF2B5EF4-FFF2-40B4-BE49-F238E27FC236}">
                  <a16:creationId xmlns:a16="http://schemas.microsoft.com/office/drawing/2014/main" id="{0B7E5AA4-4232-454B-BA0B-5ED8A094C8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12"/>
              <a:ext cx="3244" cy="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37">
            <a:extLst>
              <a:ext uri="{FF2B5EF4-FFF2-40B4-BE49-F238E27FC236}">
                <a16:creationId xmlns:a16="http://schemas.microsoft.com/office/drawing/2014/main" id="{F527D72E-52FE-9440-AEA0-E15E6D59D8B0}"/>
              </a:ext>
            </a:extLst>
          </p:cNvPr>
          <p:cNvGrpSpPr>
            <a:grpSpLocks/>
          </p:cNvGrpSpPr>
          <p:nvPr/>
        </p:nvGrpSpPr>
        <p:grpSpPr bwMode="auto">
          <a:xfrm>
            <a:off x="2178050" y="3019425"/>
            <a:ext cx="4222750" cy="774700"/>
            <a:chOff x="1364" y="1957"/>
            <a:chExt cx="2660" cy="488"/>
          </a:xfrm>
        </p:grpSpPr>
        <p:sp>
          <p:nvSpPr>
            <p:cNvPr id="47121" name="AutoShape 32">
              <a:extLst>
                <a:ext uri="{FF2B5EF4-FFF2-40B4-BE49-F238E27FC236}">
                  <a16:creationId xmlns:a16="http://schemas.microsoft.com/office/drawing/2014/main" id="{80F09F9D-6DDB-EB41-8E16-BBAF80820D0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724380">
              <a:off x="3685" y="2099"/>
              <a:ext cx="482" cy="19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361 w 21600"/>
                <a:gd name="T13" fmla="*/ 5373 h 21600"/>
                <a:gd name="T14" fmla="*/ 18911 w 21600"/>
                <a:gd name="T15" fmla="*/ 1622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7122" name="AutoShape 33">
              <a:extLst>
                <a:ext uri="{FF2B5EF4-FFF2-40B4-BE49-F238E27FC236}">
                  <a16:creationId xmlns:a16="http://schemas.microsoft.com/office/drawing/2014/main" id="{3C718D5A-3A13-8F45-98CD-AFA878BE67C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6618404">
              <a:off x="1270" y="2154"/>
              <a:ext cx="385" cy="19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366 w 21600"/>
                <a:gd name="T13" fmla="*/ 5373 h 21600"/>
                <a:gd name="T14" fmla="*/ 18907 w 21600"/>
                <a:gd name="T15" fmla="*/ 1622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4" name="Group 36">
            <a:extLst>
              <a:ext uri="{FF2B5EF4-FFF2-40B4-BE49-F238E27FC236}">
                <a16:creationId xmlns:a16="http://schemas.microsoft.com/office/drawing/2014/main" id="{DC736C2B-2E83-0A43-AA34-5B3AB436E462}"/>
              </a:ext>
            </a:extLst>
          </p:cNvPr>
          <p:cNvGrpSpPr>
            <a:grpSpLocks/>
          </p:cNvGrpSpPr>
          <p:nvPr/>
        </p:nvGrpSpPr>
        <p:grpSpPr bwMode="auto">
          <a:xfrm>
            <a:off x="1979613" y="3857625"/>
            <a:ext cx="4884737" cy="2505075"/>
            <a:chOff x="1247" y="2430"/>
            <a:chExt cx="3077" cy="1578"/>
          </a:xfrm>
        </p:grpSpPr>
        <p:sp>
          <p:nvSpPr>
            <p:cNvPr id="47119" name="Oval 34">
              <a:extLst>
                <a:ext uri="{FF2B5EF4-FFF2-40B4-BE49-F238E27FC236}">
                  <a16:creationId xmlns:a16="http://schemas.microsoft.com/office/drawing/2014/main" id="{00CFD931-9E5A-BB4F-AB55-98B65E87A7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6" y="2430"/>
              <a:ext cx="2178" cy="1578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47120" name="Oval 35">
              <a:extLst>
                <a:ext uri="{FF2B5EF4-FFF2-40B4-BE49-F238E27FC236}">
                  <a16:creationId xmlns:a16="http://schemas.microsoft.com/office/drawing/2014/main" id="{8A9785C4-B9D6-BA42-994B-5F315E66BF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7" y="2485"/>
              <a:ext cx="820" cy="1523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endParaRPr lang="ja-JP" altLang="en-US"/>
            </a:p>
          </p:txBody>
        </p:sp>
      </p:grpSp>
      <p:pic>
        <p:nvPicPr>
          <p:cNvPr id="26663" name="Picture 39" descr="制御系">
            <a:extLst>
              <a:ext uri="{FF2B5EF4-FFF2-40B4-BE49-F238E27FC236}">
                <a16:creationId xmlns:a16="http://schemas.microsoft.com/office/drawing/2014/main" id="{50EC7ADA-5491-174F-B1DA-B089FC2DD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138" y="3743325"/>
            <a:ext cx="7204075" cy="236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4">
            <a:extLst>
              <a:ext uri="{FF2B5EF4-FFF2-40B4-BE49-F238E27FC236}">
                <a16:creationId xmlns:a16="http://schemas.microsoft.com/office/drawing/2014/main" id="{307105E4-2184-674E-BFF2-1069246FBF54}"/>
              </a:ext>
            </a:extLst>
          </p:cNvPr>
          <p:cNvGrpSpPr>
            <a:grpSpLocks/>
          </p:cNvGrpSpPr>
          <p:nvPr/>
        </p:nvGrpSpPr>
        <p:grpSpPr bwMode="auto">
          <a:xfrm>
            <a:off x="4408488" y="2743200"/>
            <a:ext cx="1176337" cy="960438"/>
            <a:chOff x="2722" y="1791"/>
            <a:chExt cx="741" cy="605"/>
          </a:xfrm>
        </p:grpSpPr>
        <p:sp>
          <p:nvSpPr>
            <p:cNvPr id="47116" name="AutoShape 40">
              <a:extLst>
                <a:ext uri="{FF2B5EF4-FFF2-40B4-BE49-F238E27FC236}">
                  <a16:creationId xmlns:a16="http://schemas.microsoft.com/office/drawing/2014/main" id="{C58D9083-DBA7-7D42-B1A8-34CBC217694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732" y="1781"/>
              <a:ext cx="331" cy="35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399 w 21600"/>
                <a:gd name="T13" fmla="*/ 2884 h 21600"/>
                <a:gd name="T14" fmla="*/ 18207 w 21600"/>
                <a:gd name="T15" fmla="*/ 926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7117" name="AutoShape 41">
              <a:extLst>
                <a:ext uri="{FF2B5EF4-FFF2-40B4-BE49-F238E27FC236}">
                  <a16:creationId xmlns:a16="http://schemas.microsoft.com/office/drawing/2014/main" id="{98A7E3B8-CA37-254E-94F6-FCA41BB8904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3121" y="1791"/>
              <a:ext cx="331" cy="35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399 w 21600"/>
                <a:gd name="T13" fmla="*/ 2884 h 21600"/>
                <a:gd name="T14" fmla="*/ 18207 w 21600"/>
                <a:gd name="T15" fmla="*/ 926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7118" name="Text Box 42">
              <a:extLst>
                <a:ext uri="{FF2B5EF4-FFF2-40B4-BE49-F238E27FC236}">
                  <a16:creationId xmlns:a16="http://schemas.microsoft.com/office/drawing/2014/main" id="{C08CDC2F-CEB6-344B-A9EE-FB8602CF91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5" y="2108"/>
              <a:ext cx="50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r>
                <a:rPr lang="ja-JP" altLang="en-US"/>
                <a:t>結合</a:t>
              </a:r>
            </a:p>
          </p:txBody>
        </p:sp>
      </p:grpSp>
      <p:grpSp>
        <p:nvGrpSpPr>
          <p:cNvPr id="6" name="Group 46">
            <a:extLst>
              <a:ext uri="{FF2B5EF4-FFF2-40B4-BE49-F238E27FC236}">
                <a16:creationId xmlns:a16="http://schemas.microsoft.com/office/drawing/2014/main" id="{62F09EA2-DCE3-8547-9B85-6AFD29E88151}"/>
              </a:ext>
            </a:extLst>
          </p:cNvPr>
          <p:cNvGrpSpPr>
            <a:grpSpLocks/>
          </p:cNvGrpSpPr>
          <p:nvPr/>
        </p:nvGrpSpPr>
        <p:grpSpPr bwMode="auto">
          <a:xfrm>
            <a:off x="839788" y="3695700"/>
            <a:ext cx="7753350" cy="2968625"/>
            <a:chOff x="529" y="2359"/>
            <a:chExt cx="4884" cy="1839"/>
          </a:xfrm>
        </p:grpSpPr>
        <p:sp>
          <p:nvSpPr>
            <p:cNvPr id="47114" name="Text Box 43">
              <a:extLst>
                <a:ext uri="{FF2B5EF4-FFF2-40B4-BE49-F238E27FC236}">
                  <a16:creationId xmlns:a16="http://schemas.microsoft.com/office/drawing/2014/main" id="{68E477D2-42E0-A849-8A48-988496854A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20" y="3915"/>
              <a:ext cx="692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r>
                <a:rPr lang="ja-JP" altLang="en-US" b="1">
                  <a:solidFill>
                    <a:srgbClr val="FF0000"/>
                  </a:solidFill>
                </a:rPr>
                <a:t>制御系</a:t>
              </a:r>
            </a:p>
          </p:txBody>
        </p:sp>
        <p:sp>
          <p:nvSpPr>
            <p:cNvPr id="47115" name="Freeform 45">
              <a:extLst>
                <a:ext uri="{FF2B5EF4-FFF2-40B4-BE49-F238E27FC236}">
                  <a16:creationId xmlns:a16="http://schemas.microsoft.com/office/drawing/2014/main" id="{511AA551-AD49-1A4F-A0FB-83C1BD2F41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" y="2359"/>
              <a:ext cx="4884" cy="1736"/>
            </a:xfrm>
            <a:custGeom>
              <a:avLst/>
              <a:gdLst>
                <a:gd name="T0" fmla="*/ 2130 w 4884"/>
                <a:gd name="T1" fmla="*/ 1712 h 1736"/>
                <a:gd name="T2" fmla="*/ 0 w 4884"/>
                <a:gd name="T3" fmla="*/ 1712 h 1736"/>
                <a:gd name="T4" fmla="*/ 0 w 4884"/>
                <a:gd name="T5" fmla="*/ 0 h 1736"/>
                <a:gd name="T6" fmla="*/ 4884 w 4884"/>
                <a:gd name="T7" fmla="*/ 0 h 1736"/>
                <a:gd name="T8" fmla="*/ 4884 w 4884"/>
                <a:gd name="T9" fmla="*/ 1736 h 1736"/>
                <a:gd name="T10" fmla="*/ 2856 w 4884"/>
                <a:gd name="T11" fmla="*/ 1736 h 17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84"/>
                <a:gd name="T19" fmla="*/ 0 h 1736"/>
                <a:gd name="T20" fmla="*/ 4884 w 4884"/>
                <a:gd name="T21" fmla="*/ 1736 h 17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84" h="1736">
                  <a:moveTo>
                    <a:pt x="2130" y="1712"/>
                  </a:moveTo>
                  <a:lnTo>
                    <a:pt x="0" y="1712"/>
                  </a:lnTo>
                  <a:lnTo>
                    <a:pt x="0" y="0"/>
                  </a:lnTo>
                  <a:lnTo>
                    <a:pt x="4884" y="0"/>
                  </a:lnTo>
                  <a:lnTo>
                    <a:pt x="4884" y="1736"/>
                  </a:lnTo>
                  <a:lnTo>
                    <a:pt x="2856" y="1736"/>
                  </a:lnTo>
                </a:path>
              </a:pathLst>
            </a:custGeom>
            <a:noFill/>
            <a:ln w="9525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266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6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11" descr="モータ制御">
            <a:extLst>
              <a:ext uri="{FF2B5EF4-FFF2-40B4-BE49-F238E27FC236}">
                <a16:creationId xmlns:a16="http://schemas.microsoft.com/office/drawing/2014/main" id="{74A0F3E7-F0AD-BA42-BC0B-66DE4B8FD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313" y="657225"/>
            <a:ext cx="6675437" cy="210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4" name="Text Box 12">
            <a:extLst>
              <a:ext uri="{FF2B5EF4-FFF2-40B4-BE49-F238E27FC236}">
                <a16:creationId xmlns:a16="http://schemas.microsoft.com/office/drawing/2014/main" id="{F2D6BB5A-B5A7-584F-AD03-9BEA8EC3A1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275" y="373063"/>
            <a:ext cx="657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r>
              <a:rPr lang="en-US" altLang="ja-JP"/>
              <a:t>[</a:t>
            </a:r>
            <a:r>
              <a:rPr lang="ja-JP" altLang="en-US"/>
              <a:t>例</a:t>
            </a:r>
            <a:r>
              <a:rPr lang="en-US" altLang="ja-JP"/>
              <a:t>]</a:t>
            </a:r>
          </a:p>
        </p:txBody>
      </p:sp>
      <p:sp>
        <p:nvSpPr>
          <p:cNvPr id="49155" name="Text Box 13">
            <a:extLst>
              <a:ext uri="{FF2B5EF4-FFF2-40B4-BE49-F238E27FC236}">
                <a16:creationId xmlns:a16="http://schemas.microsoft.com/office/drawing/2014/main" id="{72135025-DA0E-FD48-BA5D-6FF35FFA1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1925" y="2846388"/>
            <a:ext cx="3841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r>
              <a:rPr lang="ja-JP" altLang="en-US">
                <a:solidFill>
                  <a:srgbClr val="FF0000"/>
                </a:solidFill>
              </a:rPr>
              <a:t>モータの制御系（実態図）</a:t>
            </a:r>
          </a:p>
        </p:txBody>
      </p:sp>
      <p:pic>
        <p:nvPicPr>
          <p:cNvPr id="27662" name="Picture 14" descr="モータ制御ブロック">
            <a:extLst>
              <a:ext uri="{FF2B5EF4-FFF2-40B4-BE49-F238E27FC236}">
                <a16:creationId xmlns:a16="http://schemas.microsoft.com/office/drawing/2014/main" id="{248E63CD-CE65-D74A-BB14-ECAAF8ACE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338" y="3932238"/>
            <a:ext cx="6608762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3" name="Text Box 15">
            <a:extLst>
              <a:ext uri="{FF2B5EF4-FFF2-40B4-BE49-F238E27FC236}">
                <a16:creationId xmlns:a16="http://schemas.microsoft.com/office/drawing/2014/main" id="{D9BD8734-D575-F54D-A4AA-820972A364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8075" y="6092825"/>
            <a:ext cx="4756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r>
              <a:rPr lang="ja-JP" altLang="en-US">
                <a:solidFill>
                  <a:srgbClr val="FF0000"/>
                </a:solidFill>
              </a:rPr>
              <a:t>モータの制御系（ブロック線図）</a:t>
            </a:r>
          </a:p>
        </p:txBody>
      </p:sp>
      <p:sp>
        <p:nvSpPr>
          <p:cNvPr id="27664" name="AutoShape 16">
            <a:extLst>
              <a:ext uri="{FF2B5EF4-FFF2-40B4-BE49-F238E27FC236}">
                <a16:creationId xmlns:a16="http://schemas.microsoft.com/office/drawing/2014/main" id="{D837DC09-81BA-2D4C-90F1-FB6DE576068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960020" y="3307556"/>
            <a:ext cx="449262" cy="6254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9159" name="Text Box 17">
            <a:extLst>
              <a:ext uri="{FF2B5EF4-FFF2-40B4-BE49-F238E27FC236}">
                <a16:creationId xmlns:a16="http://schemas.microsoft.com/office/drawing/2014/main" id="{FD09C9A1-2AC6-1E4B-BD74-C2FA6B6B6C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3963" y="2232025"/>
            <a:ext cx="1098550" cy="457200"/>
          </a:xfrm>
          <a:prstGeom prst="rect">
            <a:avLst/>
          </a:prstGeom>
          <a:solidFill>
            <a:srgbClr val="D6EC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r>
              <a:rPr lang="ja-JP" altLang="en-US">
                <a:solidFill>
                  <a:schemeClr val="accent2"/>
                </a:solidFill>
              </a:rPr>
              <a:t>実体図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ABF3864-81DB-894C-8476-C01CDFF7C88D}"/>
              </a:ext>
            </a:extLst>
          </p:cNvPr>
          <p:cNvSpPr txBox="1"/>
          <p:nvPr/>
        </p:nvSpPr>
        <p:spPr>
          <a:xfrm>
            <a:off x="3200400" y="2990335"/>
            <a:ext cx="27238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b="1"/>
              <a:t>･･･つづく</a:t>
            </a:r>
          </a:p>
        </p:txBody>
      </p:sp>
    </p:spTree>
    <p:extLst>
      <p:ext uri="{BB962C8B-B14F-4D97-AF65-F5344CB8AC3E}">
        <p14:creationId xmlns:p14="http://schemas.microsoft.com/office/powerpoint/2010/main" val="4249702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 Box 5">
            <a:extLst>
              <a:ext uri="{FF2B5EF4-FFF2-40B4-BE49-F238E27FC236}">
                <a16:creationId xmlns:a16="http://schemas.microsoft.com/office/drawing/2014/main" id="{C2988173-C43C-5E42-8C83-F4BB6CC282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7613" y="457200"/>
            <a:ext cx="1403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r>
              <a:rPr lang="ja-JP" altLang="en-US"/>
              <a:t>話の概要</a:t>
            </a:r>
          </a:p>
        </p:txBody>
      </p:sp>
      <p:sp>
        <p:nvSpPr>
          <p:cNvPr id="51202" name="Text Box 6">
            <a:extLst>
              <a:ext uri="{FF2B5EF4-FFF2-40B4-BE49-F238E27FC236}">
                <a16:creationId xmlns:a16="http://schemas.microsoft.com/office/drawing/2014/main" id="{43B11C02-E706-3945-B861-6BF05D0F68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9663" y="1173163"/>
            <a:ext cx="695575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r>
              <a:rPr lang="en-US" altLang="ja-JP" u="sng" dirty="0"/>
              <a:t>A</a:t>
            </a:r>
            <a:r>
              <a:rPr lang="ja-JP" altLang="en-US" u="sng"/>
              <a:t>．制御とは</a:t>
            </a:r>
          </a:p>
          <a:p>
            <a:r>
              <a:rPr lang="ja-JP" altLang="en-US"/>
              <a:t>　　「制御」という言葉の意味</a:t>
            </a:r>
          </a:p>
          <a:p>
            <a:endParaRPr lang="ja-JP" altLang="en-US"/>
          </a:p>
          <a:p>
            <a:r>
              <a:rPr lang="en-US" altLang="ja-JP" u="sng" dirty="0"/>
              <a:t>B</a:t>
            </a:r>
            <a:r>
              <a:rPr lang="ja-JP" altLang="en-US" u="sng"/>
              <a:t>．制御のための構造</a:t>
            </a:r>
          </a:p>
          <a:p>
            <a:r>
              <a:rPr lang="ja-JP" altLang="en-US"/>
              <a:t>　　「制御」が行われているシステムをみると，</a:t>
            </a:r>
          </a:p>
          <a:p>
            <a:r>
              <a:rPr lang="ja-JP" altLang="en-US"/>
              <a:t>　　ある標準的な構造になっている．それは？</a:t>
            </a:r>
          </a:p>
          <a:p>
            <a:endParaRPr lang="ja-JP" altLang="en-US"/>
          </a:p>
          <a:p>
            <a:r>
              <a:rPr lang="en-US" altLang="ja-JP" u="sng" dirty="0">
                <a:solidFill>
                  <a:srgbClr val="C00000"/>
                </a:solidFill>
              </a:rPr>
              <a:t>C</a:t>
            </a:r>
            <a:r>
              <a:rPr lang="ja-JP" altLang="en-US" u="sng">
                <a:solidFill>
                  <a:srgbClr val="C00000"/>
                </a:solidFill>
              </a:rPr>
              <a:t>．制御系の構成法</a:t>
            </a:r>
          </a:p>
          <a:p>
            <a:r>
              <a:rPr lang="ja-JP" altLang="en-US">
                <a:solidFill>
                  <a:srgbClr val="C00000"/>
                </a:solidFill>
              </a:rPr>
              <a:t>　　制御対象が与えられて制御系を構成するまで</a:t>
            </a:r>
          </a:p>
          <a:p>
            <a:r>
              <a:rPr lang="ja-JP" altLang="en-US">
                <a:solidFill>
                  <a:srgbClr val="C00000"/>
                </a:solidFill>
              </a:rPr>
              <a:t>　　の最初から最後までの手順は？</a:t>
            </a:r>
          </a:p>
          <a:p>
            <a:r>
              <a:rPr lang="ja-JP" altLang="en-US">
                <a:solidFill>
                  <a:srgbClr val="C00000"/>
                </a:solidFill>
              </a:rPr>
              <a:t>　　これが，求めている「地図」である</a:t>
            </a:r>
            <a:r>
              <a:rPr lang="en-US" altLang="ja-JP" dirty="0">
                <a:solidFill>
                  <a:srgbClr val="C00000"/>
                </a:solidFill>
              </a:rPr>
              <a:t>‥</a:t>
            </a:r>
          </a:p>
          <a:p>
            <a:r>
              <a:rPr lang="ja-JP" altLang="en-US"/>
              <a:t>　　</a:t>
            </a:r>
          </a:p>
        </p:txBody>
      </p:sp>
      <p:sp>
        <p:nvSpPr>
          <p:cNvPr id="51203" name="Text Box 7">
            <a:extLst>
              <a:ext uri="{FF2B5EF4-FFF2-40B4-BE49-F238E27FC236}">
                <a16:creationId xmlns:a16="http://schemas.microsoft.com/office/drawing/2014/main" id="{FE63956B-E2AA-3249-9D12-DCE37DA436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5450" y="5938838"/>
            <a:ext cx="5899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r>
              <a:rPr lang="ja-JP" altLang="en-US" sz="1800">
                <a:solidFill>
                  <a:schemeClr val="accent2"/>
                </a:solidFill>
              </a:rPr>
              <a:t>大須賀，足立：システム制御へのアプローチ，コロナ社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 Box 4">
            <a:extLst>
              <a:ext uri="{FF2B5EF4-FFF2-40B4-BE49-F238E27FC236}">
                <a16:creationId xmlns:a16="http://schemas.microsoft.com/office/drawing/2014/main" id="{AB9ED2F3-F8A6-B340-875D-E3B87B71E2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250" y="233363"/>
            <a:ext cx="34353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r>
              <a:rPr lang="en-US" altLang="ja-JP" sz="3200" u="sng" dirty="0">
                <a:solidFill>
                  <a:srgbClr val="C00000"/>
                </a:solidFill>
              </a:rPr>
              <a:t>C.</a:t>
            </a:r>
            <a:r>
              <a:rPr lang="ja-JP" altLang="en-US" sz="3200" u="sng">
                <a:solidFill>
                  <a:srgbClr val="C00000"/>
                </a:solidFill>
              </a:rPr>
              <a:t>制御系の構成法</a:t>
            </a:r>
          </a:p>
        </p:txBody>
      </p:sp>
      <p:pic>
        <p:nvPicPr>
          <p:cNvPr id="53250" name="Picture 5" descr="制御系">
            <a:extLst>
              <a:ext uri="{FF2B5EF4-FFF2-40B4-BE49-F238E27FC236}">
                <a16:creationId xmlns:a16="http://schemas.microsoft.com/office/drawing/2014/main" id="{ED937BC2-C51C-B74A-AEBB-49E59F700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936625"/>
            <a:ext cx="7204075" cy="236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Text Box 6">
            <a:extLst>
              <a:ext uri="{FF2B5EF4-FFF2-40B4-BE49-F238E27FC236}">
                <a16:creationId xmlns:a16="http://schemas.microsoft.com/office/drawing/2014/main" id="{93E538A2-64D7-F048-BA67-43EA93D167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2763" y="3371850"/>
            <a:ext cx="2622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r>
              <a:rPr lang="ja-JP" altLang="en-US"/>
              <a:t>制御系の基本構造</a:t>
            </a:r>
          </a:p>
        </p:txBody>
      </p:sp>
      <p:grpSp>
        <p:nvGrpSpPr>
          <p:cNvPr id="2" name="Group 10">
            <a:extLst>
              <a:ext uri="{FF2B5EF4-FFF2-40B4-BE49-F238E27FC236}">
                <a16:creationId xmlns:a16="http://schemas.microsoft.com/office/drawing/2014/main" id="{FB5BBEC0-950B-E94A-8F0C-200CC012249B}"/>
              </a:ext>
            </a:extLst>
          </p:cNvPr>
          <p:cNvGrpSpPr>
            <a:grpSpLocks/>
          </p:cNvGrpSpPr>
          <p:nvPr/>
        </p:nvGrpSpPr>
        <p:grpSpPr bwMode="auto">
          <a:xfrm>
            <a:off x="217488" y="1320800"/>
            <a:ext cx="6654800" cy="3076575"/>
            <a:chOff x="137" y="1012"/>
            <a:chExt cx="4192" cy="1938"/>
          </a:xfrm>
        </p:grpSpPr>
        <p:sp>
          <p:nvSpPr>
            <p:cNvPr id="53264" name="Text Box 7">
              <a:extLst>
                <a:ext uri="{FF2B5EF4-FFF2-40B4-BE49-F238E27FC236}">
                  <a16:creationId xmlns:a16="http://schemas.microsoft.com/office/drawing/2014/main" id="{B8ABD55E-9F49-BC4F-96AF-F7310E6FCE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7" y="2662"/>
              <a:ext cx="299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r>
                <a:rPr lang="ja-JP" altLang="en-US"/>
                <a:t>注意１：制御対象は与えられる．</a:t>
              </a:r>
            </a:p>
          </p:txBody>
        </p:sp>
        <p:sp>
          <p:nvSpPr>
            <p:cNvPr id="53265" name="Rectangle 9">
              <a:extLst>
                <a:ext uri="{FF2B5EF4-FFF2-40B4-BE49-F238E27FC236}">
                  <a16:creationId xmlns:a16="http://schemas.microsoft.com/office/drawing/2014/main" id="{D18DCDDE-DDF8-FF4D-A616-5544877978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0" y="1012"/>
              <a:ext cx="629" cy="498"/>
            </a:xfrm>
            <a:prstGeom prst="rect">
              <a:avLst/>
            </a:prstGeom>
            <a:solidFill>
              <a:srgbClr val="BBE0E3">
                <a:alpha val="5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endParaRPr lang="ja-JP" altLang="en-US"/>
            </a:p>
          </p:txBody>
        </p:sp>
      </p:grpSp>
      <p:grpSp>
        <p:nvGrpSpPr>
          <p:cNvPr id="3" name="Group 18">
            <a:extLst>
              <a:ext uri="{FF2B5EF4-FFF2-40B4-BE49-F238E27FC236}">
                <a16:creationId xmlns:a16="http://schemas.microsoft.com/office/drawing/2014/main" id="{7595D264-15A6-4F47-A2E5-DA859B929537}"/>
              </a:ext>
            </a:extLst>
          </p:cNvPr>
          <p:cNvGrpSpPr>
            <a:grpSpLocks/>
          </p:cNvGrpSpPr>
          <p:nvPr/>
        </p:nvGrpSpPr>
        <p:grpSpPr bwMode="auto">
          <a:xfrm>
            <a:off x="196850" y="1639888"/>
            <a:ext cx="8718550" cy="3125787"/>
            <a:chOff x="124" y="1033"/>
            <a:chExt cx="5492" cy="1969"/>
          </a:xfrm>
        </p:grpSpPr>
        <p:sp>
          <p:nvSpPr>
            <p:cNvPr id="53260" name="Rectangle 11">
              <a:extLst>
                <a:ext uri="{FF2B5EF4-FFF2-40B4-BE49-F238E27FC236}">
                  <a16:creationId xmlns:a16="http://schemas.microsoft.com/office/drawing/2014/main" id="{D2320FFA-A042-2E4B-B07E-278D315713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1033"/>
              <a:ext cx="454" cy="332"/>
            </a:xfrm>
            <a:prstGeom prst="rect">
              <a:avLst/>
            </a:prstGeom>
            <a:solidFill>
              <a:srgbClr val="BBE0E3">
                <a:alpha val="5607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53261" name="Rectangle 12">
              <a:extLst>
                <a:ext uri="{FF2B5EF4-FFF2-40B4-BE49-F238E27FC236}">
                  <a16:creationId xmlns:a16="http://schemas.microsoft.com/office/drawing/2014/main" id="{8844A8F8-9343-F940-9555-AA71058248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3" y="1073"/>
              <a:ext cx="367" cy="245"/>
            </a:xfrm>
            <a:prstGeom prst="rect">
              <a:avLst/>
            </a:prstGeom>
            <a:solidFill>
              <a:srgbClr val="BBE0E3">
                <a:alpha val="5607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53262" name="Text Box 8">
              <a:extLst>
                <a:ext uri="{FF2B5EF4-FFF2-40B4-BE49-F238E27FC236}">
                  <a16:creationId xmlns:a16="http://schemas.microsoft.com/office/drawing/2014/main" id="{10588AD1-010B-7E41-BA79-1498B5A69C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" y="2714"/>
              <a:ext cx="549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r>
                <a:rPr lang="ja-JP" altLang="en-US"/>
                <a:t>注意２：操作部・検出部・基準入力要素はほぼ自動的に決定．</a:t>
              </a:r>
            </a:p>
          </p:txBody>
        </p:sp>
        <p:sp>
          <p:nvSpPr>
            <p:cNvPr id="53263" name="Rectangle 13">
              <a:extLst>
                <a:ext uri="{FF2B5EF4-FFF2-40B4-BE49-F238E27FC236}">
                  <a16:creationId xmlns:a16="http://schemas.microsoft.com/office/drawing/2014/main" id="{4FB5CE9D-9133-7947-A93C-984BF619E5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0" y="1646"/>
              <a:ext cx="367" cy="245"/>
            </a:xfrm>
            <a:prstGeom prst="rect">
              <a:avLst/>
            </a:prstGeom>
            <a:solidFill>
              <a:srgbClr val="BBE0E3">
                <a:alpha val="5607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endParaRPr lang="ja-JP" altLang="en-US"/>
            </a:p>
          </p:txBody>
        </p:sp>
      </p:grpSp>
      <p:sp>
        <p:nvSpPr>
          <p:cNvPr id="29711" name="Text Box 15">
            <a:extLst>
              <a:ext uri="{FF2B5EF4-FFF2-40B4-BE49-F238E27FC236}">
                <a16:creationId xmlns:a16="http://schemas.microsoft.com/office/drawing/2014/main" id="{7E023127-0CED-CD4B-849C-0668F29B5A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0113" y="5095875"/>
            <a:ext cx="2012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r>
              <a:rPr lang="ja-JP" altLang="en-US" u="sng"/>
              <a:t>制御系の設計</a:t>
            </a:r>
          </a:p>
        </p:txBody>
      </p:sp>
      <p:sp>
        <p:nvSpPr>
          <p:cNvPr id="29713" name="AutoShape 17">
            <a:extLst>
              <a:ext uri="{FF2B5EF4-FFF2-40B4-BE49-F238E27FC236}">
                <a16:creationId xmlns:a16="http://schemas.microsoft.com/office/drawing/2014/main" id="{05F5E867-C17A-D14E-BAAC-1FB2A989789B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294981" y="4747420"/>
            <a:ext cx="346075" cy="430212"/>
          </a:xfrm>
          <a:prstGeom prst="homePlate">
            <a:avLst>
              <a:gd name="adj" fmla="val 25000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endParaRPr lang="ja-JP" altLang="en-US"/>
          </a:p>
        </p:txBody>
      </p:sp>
      <p:grpSp>
        <p:nvGrpSpPr>
          <p:cNvPr id="4" name="Group 21">
            <a:extLst>
              <a:ext uri="{FF2B5EF4-FFF2-40B4-BE49-F238E27FC236}">
                <a16:creationId xmlns:a16="http://schemas.microsoft.com/office/drawing/2014/main" id="{BAED3393-197D-FA40-946E-0C9B085ACC36}"/>
              </a:ext>
            </a:extLst>
          </p:cNvPr>
          <p:cNvGrpSpPr>
            <a:grpSpLocks/>
          </p:cNvGrpSpPr>
          <p:nvPr/>
        </p:nvGrpSpPr>
        <p:grpSpPr bwMode="auto">
          <a:xfrm>
            <a:off x="2813050" y="1690688"/>
            <a:ext cx="2978151" cy="4821238"/>
            <a:chOff x="1772" y="1065"/>
            <a:chExt cx="1876" cy="3037"/>
          </a:xfrm>
        </p:grpSpPr>
        <p:sp>
          <p:nvSpPr>
            <p:cNvPr id="53257" name="Text Box 16">
              <a:extLst>
                <a:ext uri="{FF2B5EF4-FFF2-40B4-BE49-F238E27FC236}">
                  <a16:creationId xmlns:a16="http://schemas.microsoft.com/office/drawing/2014/main" id="{E8CBC232-4D0A-3C40-8AE6-D9DE6A6235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5" y="3734"/>
              <a:ext cx="1673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r>
                <a:rPr lang="ja-JP" altLang="en-US" sz="3200" b="1">
                  <a:solidFill>
                    <a:srgbClr val="C00000"/>
                  </a:solidFill>
                </a:rPr>
                <a:t>制御則の設計</a:t>
              </a:r>
            </a:p>
          </p:txBody>
        </p:sp>
        <p:sp>
          <p:nvSpPr>
            <p:cNvPr id="53258" name="Rectangle 19">
              <a:extLst>
                <a:ext uri="{FF2B5EF4-FFF2-40B4-BE49-F238E27FC236}">
                  <a16:creationId xmlns:a16="http://schemas.microsoft.com/office/drawing/2014/main" id="{4ECC13C0-C3B6-EC48-BBEB-B260CB10B4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2" y="1065"/>
              <a:ext cx="436" cy="445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53259" name="AutoShape 20">
              <a:extLst>
                <a:ext uri="{FF2B5EF4-FFF2-40B4-BE49-F238E27FC236}">
                  <a16:creationId xmlns:a16="http://schemas.microsoft.com/office/drawing/2014/main" id="{ABA55983-1DA2-404E-9C9B-E011EDC819A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685" y="3501"/>
              <a:ext cx="218" cy="271"/>
            </a:xfrm>
            <a:prstGeom prst="homePlate">
              <a:avLst>
                <a:gd name="adj" fmla="val 25000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endParaRPr lang="ja-JP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11" grpId="0"/>
      <p:bldP spid="297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4">
            <a:extLst>
              <a:ext uri="{FF2B5EF4-FFF2-40B4-BE49-F238E27FC236}">
                <a16:creationId xmlns:a16="http://schemas.microsoft.com/office/drawing/2014/main" id="{229E4A4B-B7C7-F84B-9C0E-47B2745958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4900" y="317500"/>
            <a:ext cx="414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r>
              <a:rPr lang="ja-JP" altLang="en-US" u="sng"/>
              <a:t>制御系の設計＝制御則の設計</a:t>
            </a:r>
          </a:p>
        </p:txBody>
      </p:sp>
      <p:pic>
        <p:nvPicPr>
          <p:cNvPr id="55298" name="Picture 5" descr="制御系出発">
            <a:extLst>
              <a:ext uri="{FF2B5EF4-FFF2-40B4-BE49-F238E27FC236}">
                <a16:creationId xmlns:a16="http://schemas.microsoft.com/office/drawing/2014/main" id="{F893F3F0-1909-8A4B-9AE9-394D639DD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1085850"/>
            <a:ext cx="7756525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Text Box 6">
            <a:extLst>
              <a:ext uri="{FF2B5EF4-FFF2-40B4-BE49-F238E27FC236}">
                <a16:creationId xmlns:a16="http://schemas.microsoft.com/office/drawing/2014/main" id="{3BEBF12C-D30A-504E-88C2-DEC9A15DB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8875" y="3927475"/>
            <a:ext cx="4010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pPr algn="ctr"/>
            <a:r>
              <a:rPr lang="en-US" altLang="ja-JP">
                <a:solidFill>
                  <a:schemeClr val="accent2"/>
                </a:solidFill>
              </a:rPr>
              <a:t>[</a:t>
            </a:r>
            <a:r>
              <a:rPr lang="ja-JP" altLang="en-US">
                <a:solidFill>
                  <a:schemeClr val="accent2"/>
                </a:solidFill>
              </a:rPr>
              <a:t>制御器（則）を軸に見直す</a:t>
            </a:r>
            <a:r>
              <a:rPr lang="en-US" altLang="ja-JP">
                <a:solidFill>
                  <a:schemeClr val="accent2"/>
                </a:solidFill>
              </a:rPr>
              <a:t>]</a:t>
            </a:r>
          </a:p>
        </p:txBody>
      </p:sp>
      <p:grpSp>
        <p:nvGrpSpPr>
          <p:cNvPr id="2" name="Group 13">
            <a:extLst>
              <a:ext uri="{FF2B5EF4-FFF2-40B4-BE49-F238E27FC236}">
                <a16:creationId xmlns:a16="http://schemas.microsoft.com/office/drawing/2014/main" id="{E91DC718-494B-A54F-8F76-6B581329B768}"/>
              </a:ext>
            </a:extLst>
          </p:cNvPr>
          <p:cNvGrpSpPr>
            <a:grpSpLocks/>
          </p:cNvGrpSpPr>
          <p:nvPr/>
        </p:nvGrpSpPr>
        <p:grpSpPr bwMode="auto">
          <a:xfrm>
            <a:off x="2036763" y="1524000"/>
            <a:ext cx="5759450" cy="3394075"/>
            <a:chOff x="1283" y="960"/>
            <a:chExt cx="3628" cy="2138"/>
          </a:xfrm>
        </p:grpSpPr>
        <p:sp>
          <p:nvSpPr>
            <p:cNvPr id="55311" name="Text Box 7">
              <a:extLst>
                <a:ext uri="{FF2B5EF4-FFF2-40B4-BE49-F238E27FC236}">
                  <a16:creationId xmlns:a16="http://schemas.microsoft.com/office/drawing/2014/main" id="{173AAA73-0580-A84C-B2C8-B48FF56F0A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9" y="2810"/>
              <a:ext cx="35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r>
                <a:rPr lang="ja-JP" altLang="en-US"/>
                <a:t>制御装置内に取り入れられた目標値信号</a:t>
              </a:r>
            </a:p>
          </p:txBody>
        </p:sp>
        <p:sp>
          <p:nvSpPr>
            <p:cNvPr id="55312" name="Oval 10">
              <a:extLst>
                <a:ext uri="{FF2B5EF4-FFF2-40B4-BE49-F238E27FC236}">
                  <a16:creationId xmlns:a16="http://schemas.microsoft.com/office/drawing/2014/main" id="{555CFE5C-2C06-4C44-85A7-D56CDDE126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3" y="960"/>
              <a:ext cx="297" cy="358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endParaRPr lang="ja-JP" altLang="en-US"/>
            </a:p>
          </p:txBody>
        </p:sp>
      </p:grpSp>
      <p:grpSp>
        <p:nvGrpSpPr>
          <p:cNvPr id="3" name="Group 14">
            <a:extLst>
              <a:ext uri="{FF2B5EF4-FFF2-40B4-BE49-F238E27FC236}">
                <a16:creationId xmlns:a16="http://schemas.microsoft.com/office/drawing/2014/main" id="{C01010D2-9DE1-0348-85FD-8D73AE020622}"/>
              </a:ext>
            </a:extLst>
          </p:cNvPr>
          <p:cNvGrpSpPr>
            <a:grpSpLocks/>
          </p:cNvGrpSpPr>
          <p:nvPr/>
        </p:nvGrpSpPr>
        <p:grpSpPr bwMode="auto">
          <a:xfrm>
            <a:off x="2111375" y="3000375"/>
            <a:ext cx="5365750" cy="2670175"/>
            <a:chOff x="1330" y="1890"/>
            <a:chExt cx="3380" cy="1682"/>
          </a:xfrm>
        </p:grpSpPr>
        <p:sp>
          <p:nvSpPr>
            <p:cNvPr id="55309" name="Text Box 9">
              <a:extLst>
                <a:ext uri="{FF2B5EF4-FFF2-40B4-BE49-F238E27FC236}">
                  <a16:creationId xmlns:a16="http://schemas.microsoft.com/office/drawing/2014/main" id="{C966D3D5-6068-4E47-B3D4-4BCB5313C5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0" y="3054"/>
              <a:ext cx="3380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r>
                <a:rPr lang="ja-JP" altLang="en-US"/>
                <a:t>　　　＋</a:t>
              </a:r>
            </a:p>
            <a:p>
              <a:r>
                <a:rPr lang="ja-JP" altLang="en-US"/>
                <a:t>制御装置内に取り入れられた観測信号</a:t>
              </a:r>
            </a:p>
          </p:txBody>
        </p:sp>
        <p:sp>
          <p:nvSpPr>
            <p:cNvPr id="55310" name="Oval 11">
              <a:extLst>
                <a:ext uri="{FF2B5EF4-FFF2-40B4-BE49-F238E27FC236}">
                  <a16:creationId xmlns:a16="http://schemas.microsoft.com/office/drawing/2014/main" id="{00CEF437-E1F0-B342-A533-74E00973B6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3" y="1890"/>
              <a:ext cx="297" cy="358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endParaRPr lang="ja-JP" altLang="en-US"/>
            </a:p>
          </p:txBody>
        </p:sp>
      </p:grpSp>
      <p:grpSp>
        <p:nvGrpSpPr>
          <p:cNvPr id="4" name="Group 15">
            <a:extLst>
              <a:ext uri="{FF2B5EF4-FFF2-40B4-BE49-F238E27FC236}">
                <a16:creationId xmlns:a16="http://schemas.microsoft.com/office/drawing/2014/main" id="{DB4F7B8C-DBEE-4449-B9F6-58736CCFDCAA}"/>
              </a:ext>
            </a:extLst>
          </p:cNvPr>
          <p:cNvGrpSpPr>
            <a:grpSpLocks/>
          </p:cNvGrpSpPr>
          <p:nvPr/>
        </p:nvGrpSpPr>
        <p:grpSpPr bwMode="auto">
          <a:xfrm>
            <a:off x="2068513" y="1747838"/>
            <a:ext cx="4146550" cy="4740275"/>
            <a:chOff x="1303" y="1101"/>
            <a:chExt cx="2612" cy="2986"/>
          </a:xfrm>
        </p:grpSpPr>
        <p:sp>
          <p:nvSpPr>
            <p:cNvPr id="55307" name="Text Box 8">
              <a:extLst>
                <a:ext uri="{FF2B5EF4-FFF2-40B4-BE49-F238E27FC236}">
                  <a16:creationId xmlns:a16="http://schemas.microsoft.com/office/drawing/2014/main" id="{85ECFDF8-C54F-9142-A1AF-C6B065A0E7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03" y="3569"/>
              <a:ext cx="2612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r>
                <a:rPr lang="ja-JP" altLang="en-US"/>
                <a:t>　　　↓</a:t>
              </a:r>
            </a:p>
            <a:p>
              <a:r>
                <a:rPr lang="ja-JP" altLang="en-US"/>
                <a:t>制御装置内の操作信号を生成</a:t>
              </a:r>
            </a:p>
          </p:txBody>
        </p:sp>
        <p:sp>
          <p:nvSpPr>
            <p:cNvPr id="55308" name="Oval 12">
              <a:extLst>
                <a:ext uri="{FF2B5EF4-FFF2-40B4-BE49-F238E27FC236}">
                  <a16:creationId xmlns:a16="http://schemas.microsoft.com/office/drawing/2014/main" id="{4F75C2A6-B923-BA4E-9D56-463FEE72BA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5" y="1101"/>
              <a:ext cx="297" cy="358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endParaRPr lang="ja-JP" altLang="en-US"/>
            </a:p>
          </p:txBody>
        </p:sp>
      </p:grpSp>
      <p:grpSp>
        <p:nvGrpSpPr>
          <p:cNvPr id="5" name="Group 19">
            <a:extLst>
              <a:ext uri="{FF2B5EF4-FFF2-40B4-BE49-F238E27FC236}">
                <a16:creationId xmlns:a16="http://schemas.microsoft.com/office/drawing/2014/main" id="{30DD4A13-1A8B-5B41-9215-29B257401FE4}"/>
              </a:ext>
            </a:extLst>
          </p:cNvPr>
          <p:cNvGrpSpPr>
            <a:grpSpLocks/>
          </p:cNvGrpSpPr>
          <p:nvPr/>
        </p:nvGrpSpPr>
        <p:grpSpPr bwMode="auto">
          <a:xfrm>
            <a:off x="2136775" y="4903788"/>
            <a:ext cx="1646238" cy="1582737"/>
            <a:chOff x="1346" y="3089"/>
            <a:chExt cx="1037" cy="997"/>
          </a:xfrm>
        </p:grpSpPr>
        <p:sp>
          <p:nvSpPr>
            <p:cNvPr id="55304" name="Line 16">
              <a:extLst>
                <a:ext uri="{FF2B5EF4-FFF2-40B4-BE49-F238E27FC236}">
                  <a16:creationId xmlns:a16="http://schemas.microsoft.com/office/drawing/2014/main" id="{89BF8584-281A-9947-A32A-19E670D836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05" y="3089"/>
              <a:ext cx="97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5305" name="Line 17">
              <a:extLst>
                <a:ext uri="{FF2B5EF4-FFF2-40B4-BE49-F238E27FC236}">
                  <a16:creationId xmlns:a16="http://schemas.microsoft.com/office/drawing/2014/main" id="{256B6A56-8E69-514D-8E51-67402A9B0E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76" y="3574"/>
              <a:ext cx="97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5306" name="Line 18">
              <a:extLst>
                <a:ext uri="{FF2B5EF4-FFF2-40B4-BE49-F238E27FC236}">
                  <a16:creationId xmlns:a16="http://schemas.microsoft.com/office/drawing/2014/main" id="{8D57A839-CAF5-0C4F-BE50-9EEDD2ED58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6" y="4086"/>
              <a:ext cx="97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4" descr="制御系出発">
            <a:extLst>
              <a:ext uri="{FF2B5EF4-FFF2-40B4-BE49-F238E27FC236}">
                <a16:creationId xmlns:a16="http://schemas.microsoft.com/office/drawing/2014/main" id="{99A17552-9047-7F4D-A480-6B8A714DD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550863"/>
            <a:ext cx="5789612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6" name="Rectangle 5">
            <a:extLst>
              <a:ext uri="{FF2B5EF4-FFF2-40B4-BE49-F238E27FC236}">
                <a16:creationId xmlns:a16="http://schemas.microsoft.com/office/drawing/2014/main" id="{F18C0401-4D2F-5440-B4DE-A029071318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2763" y="1614488"/>
            <a:ext cx="338455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r>
              <a:rPr lang="ja-JP" altLang="en-US" sz="1400"/>
              <a:t>制御装置内に取り入れられた目標値信号</a:t>
            </a:r>
          </a:p>
          <a:p>
            <a:r>
              <a:rPr lang="ja-JP" altLang="en-US" sz="1400"/>
              <a:t>制御装置内に取り入れられた観測信号</a:t>
            </a:r>
          </a:p>
          <a:p>
            <a:r>
              <a:rPr lang="ja-JP" altLang="en-US" sz="1400"/>
              <a:t>制御装置内の操作信号を生成</a:t>
            </a:r>
          </a:p>
        </p:txBody>
      </p:sp>
      <p:sp>
        <p:nvSpPr>
          <p:cNvPr id="31752" name="AutoShape 8">
            <a:extLst>
              <a:ext uri="{FF2B5EF4-FFF2-40B4-BE49-F238E27FC236}">
                <a16:creationId xmlns:a16="http://schemas.microsoft.com/office/drawing/2014/main" id="{2ADC5BAC-642C-1945-88E9-FAE1514F4330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468438" y="2771775"/>
            <a:ext cx="844550" cy="914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31754" name="Picture 10" descr="制御系内部注目">
            <a:extLst>
              <a:ext uri="{FF2B5EF4-FFF2-40B4-BE49-F238E27FC236}">
                <a16:creationId xmlns:a16="http://schemas.microsoft.com/office/drawing/2014/main" id="{56F4E806-11E6-4843-9E48-C13C61B0A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975" y="2471738"/>
            <a:ext cx="5205413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3" name="Text Box 9">
            <a:extLst>
              <a:ext uri="{FF2B5EF4-FFF2-40B4-BE49-F238E27FC236}">
                <a16:creationId xmlns:a16="http://schemas.microsoft.com/office/drawing/2014/main" id="{DF4BFABF-E742-7845-BAA6-C7831298CEDE}"/>
              </a:ext>
            </a:extLst>
          </p:cNvPr>
          <p:cNvSpPr txBox="1">
            <a:spLocks noChangeArrowheads="1"/>
          </p:cNvSpPr>
          <p:nvPr/>
        </p:nvSpPr>
        <p:spPr bwMode="auto">
          <a:xfrm rot="-1764055">
            <a:off x="909638" y="1368425"/>
            <a:ext cx="2317750" cy="457200"/>
          </a:xfrm>
          <a:prstGeom prst="rect">
            <a:avLst/>
          </a:prstGeom>
          <a:solidFill>
            <a:srgbClr val="FF0000">
              <a:alpha val="1098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r>
              <a:rPr lang="ja-JP" altLang="en-US">
                <a:solidFill>
                  <a:srgbClr val="C00000"/>
                </a:solidFill>
              </a:rPr>
              <a:t>内部信号に着目</a:t>
            </a:r>
          </a:p>
        </p:txBody>
      </p:sp>
      <p:grpSp>
        <p:nvGrpSpPr>
          <p:cNvPr id="2" name="Group 14">
            <a:extLst>
              <a:ext uri="{FF2B5EF4-FFF2-40B4-BE49-F238E27FC236}">
                <a16:creationId xmlns:a16="http://schemas.microsoft.com/office/drawing/2014/main" id="{FB0F6F0C-3A3D-1648-8F42-08881AA2ECEF}"/>
              </a:ext>
            </a:extLst>
          </p:cNvPr>
          <p:cNvGrpSpPr>
            <a:grpSpLocks/>
          </p:cNvGrpSpPr>
          <p:nvPr/>
        </p:nvGrpSpPr>
        <p:grpSpPr bwMode="auto">
          <a:xfrm>
            <a:off x="3059113" y="4287838"/>
            <a:ext cx="5800725" cy="2155825"/>
            <a:chOff x="1927" y="2701"/>
            <a:chExt cx="3654" cy="1358"/>
          </a:xfrm>
        </p:grpSpPr>
        <p:pic>
          <p:nvPicPr>
            <p:cNvPr id="57352" name="Picture 11" descr="制御対象最終">
              <a:extLst>
                <a:ext uri="{FF2B5EF4-FFF2-40B4-BE49-F238E27FC236}">
                  <a16:creationId xmlns:a16="http://schemas.microsoft.com/office/drawing/2014/main" id="{B43B79C8-80FD-3B40-80C4-EDD035E5D3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7" y="3021"/>
              <a:ext cx="3654" cy="1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353" name="AutoShape 12">
              <a:extLst>
                <a:ext uri="{FF2B5EF4-FFF2-40B4-BE49-F238E27FC236}">
                  <a16:creationId xmlns:a16="http://schemas.microsoft.com/office/drawing/2014/main" id="{0302D298-0505-2D43-BE08-88F3530087B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968" y="2688"/>
              <a:ext cx="262" cy="288"/>
            </a:xfrm>
            <a:prstGeom prst="homePlat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endParaRPr lang="ja-JP" altLang="en-US"/>
            </a:p>
          </p:txBody>
        </p:sp>
      </p:grpSp>
      <p:sp>
        <p:nvSpPr>
          <p:cNvPr id="31757" name="Text Box 13">
            <a:extLst>
              <a:ext uri="{FF2B5EF4-FFF2-40B4-BE49-F238E27FC236}">
                <a16:creationId xmlns:a16="http://schemas.microsoft.com/office/drawing/2014/main" id="{DF715555-FB6F-6945-83CA-4F19836833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5180013"/>
            <a:ext cx="26225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r>
              <a:rPr lang="ja-JP" altLang="en-US" sz="2000"/>
              <a:t>制御則からみた</a:t>
            </a:r>
          </a:p>
          <a:p>
            <a:r>
              <a:rPr lang="ja-JP" altLang="en-US">
                <a:solidFill>
                  <a:srgbClr val="C00000"/>
                </a:solidFill>
              </a:rPr>
              <a:t>制御系の標準構造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3" grpId="0" animBg="1"/>
      <p:bldP spid="3175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ext Box 5">
            <a:extLst>
              <a:ext uri="{FF2B5EF4-FFF2-40B4-BE49-F238E27FC236}">
                <a16:creationId xmlns:a16="http://schemas.microsoft.com/office/drawing/2014/main" id="{2A68A14A-A3CD-7C47-AD95-C841C36398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1750" y="415925"/>
            <a:ext cx="1403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r>
              <a:rPr lang="ja-JP" altLang="en-US"/>
              <a:t>＜結局＞</a:t>
            </a:r>
          </a:p>
        </p:txBody>
      </p:sp>
      <p:sp>
        <p:nvSpPr>
          <p:cNvPr id="59394" name="Text Box 6">
            <a:extLst>
              <a:ext uri="{FF2B5EF4-FFF2-40B4-BE49-F238E27FC236}">
                <a16:creationId xmlns:a16="http://schemas.microsoft.com/office/drawing/2014/main" id="{11183D84-B84E-DA48-AFF2-57502A541D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8475" y="1079500"/>
            <a:ext cx="2622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r>
              <a:rPr lang="ja-JP" altLang="en-US"/>
              <a:t>制御系の標準構造</a:t>
            </a:r>
          </a:p>
        </p:txBody>
      </p:sp>
      <p:sp>
        <p:nvSpPr>
          <p:cNvPr id="59395" name="AutoShape 7">
            <a:extLst>
              <a:ext uri="{FF2B5EF4-FFF2-40B4-BE49-F238E27FC236}">
                <a16:creationId xmlns:a16="http://schemas.microsoft.com/office/drawing/2014/main" id="{61F6D81A-A91B-8B41-ACD3-51EF3FB1498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209256" y="1718470"/>
            <a:ext cx="720725" cy="373062"/>
          </a:xfrm>
          <a:prstGeom prst="chevron">
            <a:avLst>
              <a:gd name="adj" fmla="val 4829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endParaRPr lang="ja-JP" altLang="en-US"/>
          </a:p>
        </p:txBody>
      </p:sp>
      <p:pic>
        <p:nvPicPr>
          <p:cNvPr id="59396" name="Picture 9" descr="制御対象最終">
            <a:extLst>
              <a:ext uri="{FF2B5EF4-FFF2-40B4-BE49-F238E27FC236}">
                <a16:creationId xmlns:a16="http://schemas.microsoft.com/office/drawing/2014/main" id="{2E97BE1C-AD4F-CE46-85DE-527F1D178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8" y="2301875"/>
            <a:ext cx="580072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7" name="Text Box 11">
            <a:extLst>
              <a:ext uri="{FF2B5EF4-FFF2-40B4-BE49-F238E27FC236}">
                <a16:creationId xmlns:a16="http://schemas.microsoft.com/office/drawing/2014/main" id="{2A04C914-0606-F042-8185-6918385E48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9338" y="4114800"/>
            <a:ext cx="4756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r>
              <a:rPr lang="ja-JP" altLang="en-US"/>
              <a:t>制御則からみた制御系の標準構造</a:t>
            </a:r>
          </a:p>
        </p:txBody>
      </p:sp>
      <p:sp>
        <p:nvSpPr>
          <p:cNvPr id="32780" name="Text Box 12">
            <a:extLst>
              <a:ext uri="{FF2B5EF4-FFF2-40B4-BE49-F238E27FC236}">
                <a16:creationId xmlns:a16="http://schemas.microsoft.com/office/drawing/2014/main" id="{3C612377-7C14-CA4E-9934-74C042426A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0961" y="4654550"/>
            <a:ext cx="264687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pPr algn="ctr"/>
            <a:r>
              <a:rPr lang="ja-JP" altLang="en-US" u="sng"/>
              <a:t>制御系の設計</a:t>
            </a:r>
          </a:p>
          <a:p>
            <a:pPr algn="ctr"/>
            <a:r>
              <a:rPr lang="en-US" altLang="ja-JP" dirty="0"/>
              <a:t>||</a:t>
            </a:r>
          </a:p>
          <a:p>
            <a:pPr algn="ctr"/>
            <a:r>
              <a:rPr lang="ja-JP" altLang="en-US" sz="3200">
                <a:solidFill>
                  <a:srgbClr val="C00000"/>
                </a:solidFill>
              </a:rPr>
              <a:t>制御則の設計</a:t>
            </a:r>
          </a:p>
        </p:txBody>
      </p:sp>
      <p:sp>
        <p:nvSpPr>
          <p:cNvPr id="32781" name="Text Box 13">
            <a:extLst>
              <a:ext uri="{FF2B5EF4-FFF2-40B4-BE49-F238E27FC236}">
                <a16:creationId xmlns:a16="http://schemas.microsoft.com/office/drawing/2014/main" id="{69B895E7-C7C3-0248-B95E-C189F590BF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9588" y="6054725"/>
            <a:ext cx="3232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r>
              <a:rPr lang="ja-JP" altLang="en-US" i="1"/>
              <a:t>・・ではどうやって？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0" grpId="0"/>
      <p:bldP spid="3278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5">
            <a:extLst>
              <a:ext uri="{FF2B5EF4-FFF2-40B4-BE49-F238E27FC236}">
                <a16:creationId xmlns:a16="http://schemas.microsoft.com/office/drawing/2014/main" id="{F207A3F9-FBC3-5A4B-A260-A8D45C7BE4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1275" y="388938"/>
            <a:ext cx="3841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r>
              <a:rPr lang="ja-JP" altLang="en-US">
                <a:solidFill>
                  <a:srgbClr val="800000"/>
                </a:solidFill>
              </a:rPr>
              <a:t>制御則の設計から実現まで</a:t>
            </a:r>
          </a:p>
        </p:txBody>
      </p:sp>
      <p:sp>
        <p:nvSpPr>
          <p:cNvPr id="61442" name="Text Box 6">
            <a:extLst>
              <a:ext uri="{FF2B5EF4-FFF2-40B4-BE49-F238E27FC236}">
                <a16:creationId xmlns:a16="http://schemas.microsoft.com/office/drawing/2014/main" id="{06A992A8-E581-8D41-8438-33B59089BB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1038225"/>
            <a:ext cx="2622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r>
              <a:rPr kumimoji="0" lang="en-US" altLang="ja-JP"/>
              <a:t>☆</a:t>
            </a:r>
            <a:r>
              <a:rPr kumimoji="0" lang="ja-JP" altLang="en-US"/>
              <a:t>想</a:t>
            </a:r>
            <a:r>
              <a:rPr lang="ja-JP" altLang="en-US"/>
              <a:t>定される状況</a:t>
            </a:r>
          </a:p>
        </p:txBody>
      </p:sp>
      <p:sp>
        <p:nvSpPr>
          <p:cNvPr id="61443" name="Text Box 7">
            <a:extLst>
              <a:ext uri="{FF2B5EF4-FFF2-40B4-BE49-F238E27FC236}">
                <a16:creationId xmlns:a16="http://schemas.microsoft.com/office/drawing/2014/main" id="{BAC40A05-3D93-2346-AF7B-238636FC6A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7338" y="1579563"/>
            <a:ext cx="63401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r>
              <a:rPr lang="ja-JP" altLang="en-US"/>
              <a:t>「制御対象が定まり，それを制御したい！」</a:t>
            </a:r>
          </a:p>
        </p:txBody>
      </p:sp>
      <p:sp>
        <p:nvSpPr>
          <p:cNvPr id="33801" name="Text Box 9">
            <a:extLst>
              <a:ext uri="{FF2B5EF4-FFF2-40B4-BE49-F238E27FC236}">
                <a16:creationId xmlns:a16="http://schemas.microsoft.com/office/drawing/2014/main" id="{335FE09E-6086-4D44-9F42-F5259704A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4900" y="2990850"/>
            <a:ext cx="38417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pPr algn="ctr"/>
            <a:r>
              <a:rPr lang="ja-JP" altLang="en-US"/>
              <a:t>？なんのために制御する？</a:t>
            </a:r>
          </a:p>
          <a:p>
            <a:pPr algn="ctr"/>
            <a:r>
              <a:rPr lang="ja-JP" altLang="en-US" sz="3600">
                <a:solidFill>
                  <a:srgbClr val="C00000"/>
                </a:solidFill>
              </a:rPr>
              <a:t>制御目的</a:t>
            </a:r>
          </a:p>
        </p:txBody>
      </p:sp>
      <p:grpSp>
        <p:nvGrpSpPr>
          <p:cNvPr id="2" name="Group 14">
            <a:extLst>
              <a:ext uri="{FF2B5EF4-FFF2-40B4-BE49-F238E27FC236}">
                <a16:creationId xmlns:a16="http://schemas.microsoft.com/office/drawing/2014/main" id="{4F063F16-0A7B-BB42-A82F-5735FFA58C5C}"/>
              </a:ext>
            </a:extLst>
          </p:cNvPr>
          <p:cNvGrpSpPr>
            <a:grpSpLocks/>
          </p:cNvGrpSpPr>
          <p:nvPr/>
        </p:nvGrpSpPr>
        <p:grpSpPr bwMode="auto">
          <a:xfrm>
            <a:off x="3760788" y="2087563"/>
            <a:ext cx="793750" cy="914400"/>
            <a:chOff x="2369" y="1315"/>
            <a:chExt cx="500" cy="576"/>
          </a:xfrm>
        </p:grpSpPr>
        <p:sp>
          <p:nvSpPr>
            <p:cNvPr id="61450" name="AutoShape 10">
              <a:extLst>
                <a:ext uri="{FF2B5EF4-FFF2-40B4-BE49-F238E27FC236}">
                  <a16:creationId xmlns:a16="http://schemas.microsoft.com/office/drawing/2014/main" id="{E47A6F30-A9F1-6E4C-B241-39A611745C7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321" y="1520"/>
              <a:ext cx="576" cy="166"/>
            </a:xfrm>
            <a:prstGeom prst="homePlate">
              <a:avLst>
                <a:gd name="adj" fmla="val 8674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61451" name="Text Box 8">
              <a:extLst>
                <a:ext uri="{FF2B5EF4-FFF2-40B4-BE49-F238E27FC236}">
                  <a16:creationId xmlns:a16="http://schemas.microsoft.com/office/drawing/2014/main" id="{A0666D01-3E7C-0342-AE23-F4DADB6102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9" y="1370"/>
              <a:ext cx="500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r>
                <a:rPr lang="ja-JP" altLang="en-US"/>
                <a:t>背景</a:t>
              </a:r>
            </a:p>
          </p:txBody>
        </p:sp>
      </p:grpSp>
      <p:grpSp>
        <p:nvGrpSpPr>
          <p:cNvPr id="3" name="Group 15">
            <a:extLst>
              <a:ext uri="{FF2B5EF4-FFF2-40B4-BE49-F238E27FC236}">
                <a16:creationId xmlns:a16="http://schemas.microsoft.com/office/drawing/2014/main" id="{EB82B1C5-46CE-7148-BA30-CE1B5626383B}"/>
              </a:ext>
            </a:extLst>
          </p:cNvPr>
          <p:cNvGrpSpPr>
            <a:grpSpLocks/>
          </p:cNvGrpSpPr>
          <p:nvPr/>
        </p:nvGrpSpPr>
        <p:grpSpPr bwMode="auto">
          <a:xfrm>
            <a:off x="708025" y="3671888"/>
            <a:ext cx="6837363" cy="2890837"/>
            <a:chOff x="446" y="2313"/>
            <a:chExt cx="4307" cy="1821"/>
          </a:xfrm>
        </p:grpSpPr>
        <p:pic>
          <p:nvPicPr>
            <p:cNvPr id="61447" name="Picture 11" descr="タンク系">
              <a:extLst>
                <a:ext uri="{FF2B5EF4-FFF2-40B4-BE49-F238E27FC236}">
                  <a16:creationId xmlns:a16="http://schemas.microsoft.com/office/drawing/2014/main" id="{ACED24E9-9766-434D-A23A-0DC1F0E017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5" y="2760"/>
              <a:ext cx="2728" cy="1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448" name="AutoShape 12">
              <a:extLst>
                <a:ext uri="{FF2B5EF4-FFF2-40B4-BE49-F238E27FC236}">
                  <a16:creationId xmlns:a16="http://schemas.microsoft.com/office/drawing/2014/main" id="{0FDED08E-3BAA-B446-8B56-31DFAB7FAC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" y="2313"/>
              <a:ext cx="1187" cy="672"/>
            </a:xfrm>
            <a:prstGeom prst="cloudCallout">
              <a:avLst>
                <a:gd name="adj1" fmla="val 96588"/>
                <a:gd name="adj2" fmla="val 45236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pPr algn="ctr"/>
              <a:endParaRPr lang="ja-JP" altLang="en-US"/>
            </a:p>
          </p:txBody>
        </p:sp>
        <p:sp>
          <p:nvSpPr>
            <p:cNvPr id="61449" name="Text Box 13">
              <a:extLst>
                <a:ext uri="{FF2B5EF4-FFF2-40B4-BE49-F238E27FC236}">
                  <a16:creationId xmlns:a16="http://schemas.microsoft.com/office/drawing/2014/main" id="{7F8281B6-E91D-A34A-8DD2-FD87762032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7" y="2433"/>
              <a:ext cx="91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r>
                <a:rPr lang="ja-JP" altLang="en-US" sz="2000"/>
                <a:t>液温制御の</a:t>
              </a:r>
            </a:p>
            <a:p>
              <a:r>
                <a:rPr lang="ja-JP" altLang="en-US" sz="2000"/>
                <a:t>場合は</a:t>
              </a:r>
              <a:r>
                <a:rPr lang="en-US" altLang="ja-JP" sz="2000"/>
                <a:t>‥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7" name="Group 3">
            <a:extLst>
              <a:ext uri="{FF2B5EF4-FFF2-40B4-BE49-F238E27FC236}">
                <a16:creationId xmlns:a16="http://schemas.microsoft.com/office/drawing/2014/main" id="{7022692A-D6E1-2347-953E-11BBE29B9C3D}"/>
              </a:ext>
            </a:extLst>
          </p:cNvPr>
          <p:cNvGrpSpPr>
            <a:grpSpLocks/>
          </p:cNvGrpSpPr>
          <p:nvPr/>
        </p:nvGrpSpPr>
        <p:grpSpPr bwMode="auto">
          <a:xfrm>
            <a:off x="444047" y="414111"/>
            <a:ext cx="7453313" cy="6021388"/>
            <a:chOff x="506" y="-58"/>
            <a:chExt cx="4695" cy="3793"/>
          </a:xfrm>
        </p:grpSpPr>
        <p:sp>
          <p:nvSpPr>
            <p:cNvPr id="28679" name="Text Box 4">
              <a:extLst>
                <a:ext uri="{FF2B5EF4-FFF2-40B4-BE49-F238E27FC236}">
                  <a16:creationId xmlns:a16="http://schemas.microsoft.com/office/drawing/2014/main" id="{B7E66389-61DC-BD4E-BE0E-7408DEE4A6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" y="-58"/>
              <a:ext cx="370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pPr eaLnBrk="1" hangingPunct="1"/>
              <a:r>
                <a:rPr lang="ja-JP" altLang="en-US" sz="2800">
                  <a:solidFill>
                    <a:srgbClr val="C00000"/>
                  </a:solidFill>
                </a:rPr>
                <a:t>制御系（則）設計のための「地図」</a:t>
              </a:r>
            </a:p>
          </p:txBody>
        </p:sp>
        <p:sp>
          <p:nvSpPr>
            <p:cNvPr id="28680" name="Rectangle 5">
              <a:extLst>
                <a:ext uri="{FF2B5EF4-FFF2-40B4-BE49-F238E27FC236}">
                  <a16:creationId xmlns:a16="http://schemas.microsoft.com/office/drawing/2014/main" id="{D5D5FD64-200A-AC4B-B4E6-873321C148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" y="855"/>
              <a:ext cx="1423" cy="6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28681" name="Text Box 6">
              <a:extLst>
                <a:ext uri="{FF2B5EF4-FFF2-40B4-BE49-F238E27FC236}">
                  <a16:creationId xmlns:a16="http://schemas.microsoft.com/office/drawing/2014/main" id="{F7EC1F84-C576-0540-B32D-120610DE69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3" y="1074"/>
              <a:ext cx="8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pPr eaLnBrk="1" hangingPunct="1"/>
              <a:r>
                <a:rPr lang="ja-JP" altLang="en-US"/>
                <a:t>制御対象</a:t>
              </a:r>
            </a:p>
          </p:txBody>
        </p:sp>
        <p:sp>
          <p:nvSpPr>
            <p:cNvPr id="28682" name="Rectangle 7">
              <a:extLst>
                <a:ext uri="{FF2B5EF4-FFF2-40B4-BE49-F238E27FC236}">
                  <a16:creationId xmlns:a16="http://schemas.microsoft.com/office/drawing/2014/main" id="{21F99B03-D602-5D46-8BD1-0F8FC66165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" y="2362"/>
              <a:ext cx="1423" cy="6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pPr algn="ctr" eaLnBrk="1" hangingPunct="1"/>
              <a:r>
                <a:rPr lang="ja-JP" altLang="en-US"/>
                <a:t>制御器</a:t>
              </a:r>
            </a:p>
          </p:txBody>
        </p:sp>
        <p:sp>
          <p:nvSpPr>
            <p:cNvPr id="28683" name="AutoShape 8">
              <a:extLst>
                <a:ext uri="{FF2B5EF4-FFF2-40B4-BE49-F238E27FC236}">
                  <a16:creationId xmlns:a16="http://schemas.microsoft.com/office/drawing/2014/main" id="{01986C2B-389D-284D-BDA0-D7B2E059C43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766" y="1755"/>
              <a:ext cx="899" cy="357"/>
            </a:xfrm>
            <a:prstGeom prst="homePlate">
              <a:avLst>
                <a:gd name="adj" fmla="val 62955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28684" name="Text Box 9">
              <a:extLst>
                <a:ext uri="{FF2B5EF4-FFF2-40B4-BE49-F238E27FC236}">
                  <a16:creationId xmlns:a16="http://schemas.microsoft.com/office/drawing/2014/main" id="{45A69E33-34D5-5E49-9ABA-B5F3ACE585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8" y="1736"/>
              <a:ext cx="308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pPr eaLnBrk="1" hangingPunct="1"/>
              <a:r>
                <a:rPr lang="ja-JP" altLang="en-US"/>
                <a:t>実</a:t>
              </a:r>
            </a:p>
            <a:p>
              <a:pPr eaLnBrk="1" hangingPunct="1"/>
              <a:r>
                <a:rPr lang="ja-JP" altLang="en-US"/>
                <a:t>装</a:t>
              </a:r>
            </a:p>
          </p:txBody>
        </p:sp>
        <p:sp>
          <p:nvSpPr>
            <p:cNvPr id="28685" name="Text Box 10">
              <a:extLst>
                <a:ext uri="{FF2B5EF4-FFF2-40B4-BE49-F238E27FC236}">
                  <a16:creationId xmlns:a16="http://schemas.microsoft.com/office/drawing/2014/main" id="{BDF3AEF8-EC0F-D349-AB06-C8B8CD2509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0" y="3325"/>
              <a:ext cx="10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pPr eaLnBrk="1" hangingPunct="1"/>
              <a:r>
                <a:rPr lang="ja-JP" altLang="en-US"/>
                <a:t>現実の世界</a:t>
              </a:r>
            </a:p>
          </p:txBody>
        </p:sp>
        <p:sp>
          <p:nvSpPr>
            <p:cNvPr id="28686" name="Rectangle 11">
              <a:extLst>
                <a:ext uri="{FF2B5EF4-FFF2-40B4-BE49-F238E27FC236}">
                  <a16:creationId xmlns:a16="http://schemas.microsoft.com/office/drawing/2014/main" id="{4D400B5C-EF40-E945-94F8-69B4C26BAB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3" y="383"/>
              <a:ext cx="2818" cy="3352"/>
            </a:xfrm>
            <a:prstGeom prst="rect">
              <a:avLst/>
            </a:prstGeom>
            <a:solidFill>
              <a:srgbClr val="D6ECE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28687" name="Text Box 12">
              <a:extLst>
                <a:ext uri="{FF2B5EF4-FFF2-40B4-BE49-F238E27FC236}">
                  <a16:creationId xmlns:a16="http://schemas.microsoft.com/office/drawing/2014/main" id="{19635F8E-A08F-EA41-B255-53BFF10F47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59" y="3395"/>
              <a:ext cx="12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pPr eaLnBrk="1" hangingPunct="1"/>
              <a:r>
                <a:rPr lang="ja-JP" altLang="en-US"/>
                <a:t>紙の上の世界</a:t>
              </a:r>
            </a:p>
          </p:txBody>
        </p:sp>
        <p:sp>
          <p:nvSpPr>
            <p:cNvPr id="28688" name="Rectangle 13">
              <a:extLst>
                <a:ext uri="{FF2B5EF4-FFF2-40B4-BE49-F238E27FC236}">
                  <a16:creationId xmlns:a16="http://schemas.microsoft.com/office/drawing/2014/main" id="{EBC47999-3EC3-5F44-93B6-69B45EDDE1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7" y="838"/>
              <a:ext cx="1414" cy="7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pPr algn="ctr" eaLnBrk="1" hangingPunct="1"/>
              <a:r>
                <a:rPr lang="ja-JP" altLang="en-US"/>
                <a:t>モデル</a:t>
              </a:r>
            </a:p>
          </p:txBody>
        </p:sp>
        <p:sp>
          <p:nvSpPr>
            <p:cNvPr id="28689" name="AutoShape 14">
              <a:extLst>
                <a:ext uri="{FF2B5EF4-FFF2-40B4-BE49-F238E27FC236}">
                  <a16:creationId xmlns:a16="http://schemas.microsoft.com/office/drawing/2014/main" id="{A5453824-E7DE-DA4C-B832-D43A72926C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1" y="1021"/>
              <a:ext cx="986" cy="445"/>
            </a:xfrm>
            <a:prstGeom prst="homePlate">
              <a:avLst>
                <a:gd name="adj" fmla="val 55393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pPr algn="ctr" eaLnBrk="1" hangingPunct="1"/>
              <a:r>
                <a:rPr lang="ja-JP" altLang="en-US" sz="2000"/>
                <a:t>モデリング</a:t>
              </a:r>
            </a:p>
          </p:txBody>
        </p:sp>
        <p:sp>
          <p:nvSpPr>
            <p:cNvPr id="28690" name="Rectangle 15">
              <a:extLst>
                <a:ext uri="{FF2B5EF4-FFF2-40B4-BE49-F238E27FC236}">
                  <a16:creationId xmlns:a16="http://schemas.microsoft.com/office/drawing/2014/main" id="{C96A4909-5B80-4C40-BCB2-482772703D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9" y="2292"/>
              <a:ext cx="1414" cy="7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pPr algn="ctr" eaLnBrk="1" hangingPunct="1"/>
              <a:r>
                <a:rPr lang="ja-JP" altLang="en-US"/>
                <a:t>制御則</a:t>
              </a:r>
            </a:p>
          </p:txBody>
        </p:sp>
        <p:sp>
          <p:nvSpPr>
            <p:cNvPr id="28691" name="AutoShape 16">
              <a:extLst>
                <a:ext uri="{FF2B5EF4-FFF2-40B4-BE49-F238E27FC236}">
                  <a16:creationId xmlns:a16="http://schemas.microsoft.com/office/drawing/2014/main" id="{F6137E94-983B-234D-9E7C-90BB472B9C6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V="1">
              <a:off x="3380" y="1778"/>
              <a:ext cx="899" cy="357"/>
            </a:xfrm>
            <a:prstGeom prst="homePlate">
              <a:avLst>
                <a:gd name="adj" fmla="val 62955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pPr algn="ctr" eaLnBrk="1" hangingPunct="1"/>
              <a:endParaRPr lang="ja-JP" altLang="en-US"/>
            </a:p>
          </p:txBody>
        </p:sp>
        <p:sp>
          <p:nvSpPr>
            <p:cNvPr id="28692" name="Text Box 17">
              <a:extLst>
                <a:ext uri="{FF2B5EF4-FFF2-40B4-BE49-F238E27FC236}">
                  <a16:creationId xmlns:a16="http://schemas.microsoft.com/office/drawing/2014/main" id="{FC9031DE-07C9-9547-BEDE-DE4F08DEE4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60" y="1615"/>
              <a:ext cx="308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pPr eaLnBrk="1" hangingPunct="1"/>
              <a:r>
                <a:rPr lang="ja-JP" altLang="en-US"/>
                <a:t>設</a:t>
              </a:r>
            </a:p>
            <a:p>
              <a:pPr eaLnBrk="1" hangingPunct="1"/>
              <a:r>
                <a:rPr lang="ja-JP" altLang="en-US"/>
                <a:t>計</a:t>
              </a:r>
            </a:p>
          </p:txBody>
        </p:sp>
        <p:sp>
          <p:nvSpPr>
            <p:cNvPr id="28693" name="AutoShape 18">
              <a:extLst>
                <a:ext uri="{FF2B5EF4-FFF2-40B4-BE49-F238E27FC236}">
                  <a16:creationId xmlns:a16="http://schemas.microsoft.com/office/drawing/2014/main" id="{5FDA7F02-895B-AC49-A5E9-218E3317944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075" y="2475"/>
              <a:ext cx="986" cy="445"/>
            </a:xfrm>
            <a:prstGeom prst="homePlate">
              <a:avLst>
                <a:gd name="adj" fmla="val 55393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pPr algn="ctr" eaLnBrk="1" hangingPunct="1"/>
              <a:r>
                <a:rPr lang="ja-JP" altLang="en-US" sz="2000"/>
                <a:t>実現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0133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ext Box 4">
            <a:extLst>
              <a:ext uri="{FF2B5EF4-FFF2-40B4-BE49-F238E27FC236}">
                <a16:creationId xmlns:a16="http://schemas.microsoft.com/office/drawing/2014/main" id="{48F67A67-E152-A447-9F12-B5D2DB1FD3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000" y="331788"/>
            <a:ext cx="3841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r>
              <a:rPr lang="ja-JP" altLang="en-US" u="sng"/>
              <a:t>液温制御における制御目的</a:t>
            </a:r>
          </a:p>
        </p:txBody>
      </p:sp>
      <p:sp>
        <p:nvSpPr>
          <p:cNvPr id="34821" name="Text Box 5">
            <a:extLst>
              <a:ext uri="{FF2B5EF4-FFF2-40B4-BE49-F238E27FC236}">
                <a16:creationId xmlns:a16="http://schemas.microsoft.com/office/drawing/2014/main" id="{F825D87E-0BB2-FF40-934E-F24F58E583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513" y="863600"/>
            <a:ext cx="75676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r>
              <a:rPr lang="en-US" altLang="ja-JP">
                <a:solidFill>
                  <a:srgbClr val="FF0000"/>
                </a:solidFill>
              </a:rPr>
              <a:t>(a)</a:t>
            </a:r>
            <a:r>
              <a:rPr lang="ja-JP" altLang="en-US"/>
              <a:t>何よりも，タンクの液体を沸騰させてはいけない．</a:t>
            </a:r>
          </a:p>
          <a:p>
            <a:r>
              <a:rPr lang="ja-JP" altLang="en-US"/>
              <a:t>　すなわち，液温を安定化しなくはならない．</a:t>
            </a:r>
          </a:p>
        </p:txBody>
      </p:sp>
      <p:sp>
        <p:nvSpPr>
          <p:cNvPr id="34822" name="Text Box 6">
            <a:extLst>
              <a:ext uri="{FF2B5EF4-FFF2-40B4-BE49-F238E27FC236}">
                <a16:creationId xmlns:a16="http://schemas.microsoft.com/office/drawing/2014/main" id="{6FD89AA5-732C-DA45-8F8E-3FE88D744D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513" y="1905000"/>
            <a:ext cx="8177212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r>
              <a:rPr lang="en-US" altLang="ja-JP">
                <a:solidFill>
                  <a:srgbClr val="009900"/>
                </a:solidFill>
              </a:rPr>
              <a:t>(b)</a:t>
            </a:r>
            <a:r>
              <a:rPr lang="ja-JP" altLang="en-US"/>
              <a:t>その上で，少なくとも理想状況（外乱が加わっていない</a:t>
            </a:r>
          </a:p>
          <a:p>
            <a:r>
              <a:rPr lang="ja-JP" altLang="en-US"/>
              <a:t>　状況）においては，正確に指定された液温にならなくて</a:t>
            </a:r>
          </a:p>
          <a:p>
            <a:r>
              <a:rPr lang="ja-JP" altLang="en-US"/>
              <a:t>　はならない．</a:t>
            </a:r>
          </a:p>
        </p:txBody>
      </p:sp>
      <p:sp>
        <p:nvSpPr>
          <p:cNvPr id="34823" name="Text Box 7">
            <a:extLst>
              <a:ext uri="{FF2B5EF4-FFF2-40B4-BE49-F238E27FC236}">
                <a16:creationId xmlns:a16="http://schemas.microsoft.com/office/drawing/2014/main" id="{00D961D3-F738-0B48-9F44-6F84910170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513" y="3311525"/>
            <a:ext cx="81597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r>
              <a:rPr lang="en-US" altLang="ja-JP">
                <a:solidFill>
                  <a:srgbClr val="FF9900"/>
                </a:solidFill>
              </a:rPr>
              <a:t>(c)</a:t>
            </a:r>
            <a:r>
              <a:rPr lang="ja-JP" altLang="en-US"/>
              <a:t>たとえ，突発的な外乱（外気温が急変するとか）があっ</a:t>
            </a:r>
          </a:p>
          <a:p>
            <a:r>
              <a:rPr lang="ja-JP" altLang="en-US"/>
              <a:t>　ても液温は変化しないでほしい．</a:t>
            </a:r>
          </a:p>
        </p:txBody>
      </p:sp>
      <p:sp>
        <p:nvSpPr>
          <p:cNvPr id="34824" name="Text Box 8">
            <a:extLst>
              <a:ext uri="{FF2B5EF4-FFF2-40B4-BE49-F238E27FC236}">
                <a16:creationId xmlns:a16="http://schemas.microsoft.com/office/drawing/2014/main" id="{AF398664-421B-A640-9031-95528E0E79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513" y="4352925"/>
            <a:ext cx="84137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r>
              <a:rPr lang="en-US" altLang="ja-JP">
                <a:solidFill>
                  <a:schemeClr val="accent2"/>
                </a:solidFill>
              </a:rPr>
              <a:t>(d)</a:t>
            </a:r>
            <a:r>
              <a:rPr lang="ja-JP" altLang="en-US"/>
              <a:t>たとえ，一時的に変動しても，できるだけ速やかに希望</a:t>
            </a:r>
          </a:p>
          <a:p>
            <a:r>
              <a:rPr lang="ja-JP" altLang="en-US"/>
              <a:t>　する液温へ復活する，という性質が備わっていてほしい．</a:t>
            </a:r>
          </a:p>
        </p:txBody>
      </p:sp>
      <p:sp>
        <p:nvSpPr>
          <p:cNvPr id="34825" name="Text Box 9">
            <a:extLst>
              <a:ext uri="{FF2B5EF4-FFF2-40B4-BE49-F238E27FC236}">
                <a16:creationId xmlns:a16="http://schemas.microsoft.com/office/drawing/2014/main" id="{5CC00617-E6A2-D647-91CE-199CBEAEA5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513" y="5394325"/>
            <a:ext cx="78724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r>
              <a:rPr lang="en-US" altLang="ja-JP">
                <a:solidFill>
                  <a:srgbClr val="800000"/>
                </a:solidFill>
              </a:rPr>
              <a:t>(e)</a:t>
            </a:r>
            <a:r>
              <a:rPr lang="ja-JP" altLang="en-US"/>
              <a:t>液体の特性（この場合，液体の質による比熱など）が</a:t>
            </a:r>
          </a:p>
          <a:p>
            <a:r>
              <a:rPr lang="ja-JP" altLang="en-US"/>
              <a:t>　変化しても，上の</a:t>
            </a:r>
            <a:r>
              <a:rPr lang="en-US" altLang="ja-JP"/>
              <a:t>(a)</a:t>
            </a:r>
            <a:r>
              <a:rPr lang="ja-JP" altLang="en-US"/>
              <a:t>～</a:t>
            </a:r>
            <a:r>
              <a:rPr lang="en-US" altLang="ja-JP"/>
              <a:t>(d)</a:t>
            </a:r>
            <a:r>
              <a:rPr lang="ja-JP" altLang="en-US"/>
              <a:t>が達成されてほしい．</a:t>
            </a:r>
          </a:p>
        </p:txBody>
      </p:sp>
      <p:sp>
        <p:nvSpPr>
          <p:cNvPr id="34826" name="Text Box 10">
            <a:extLst>
              <a:ext uri="{FF2B5EF4-FFF2-40B4-BE49-F238E27FC236}">
                <a16:creationId xmlns:a16="http://schemas.microsoft.com/office/drawing/2014/main" id="{8983D290-4694-FD4B-ABE9-E32C540575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6207125"/>
            <a:ext cx="3536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r>
              <a:rPr lang="ja-JP" altLang="en-US" i="1">
                <a:solidFill>
                  <a:schemeClr val="accent2"/>
                </a:solidFill>
              </a:rPr>
              <a:t>制御工学っぽく言うと</a:t>
            </a:r>
            <a:r>
              <a:rPr lang="en-US" altLang="ja-JP" i="1">
                <a:solidFill>
                  <a:schemeClr val="accent2"/>
                </a:solidFill>
              </a:rPr>
              <a:t>‥</a:t>
            </a:r>
          </a:p>
        </p:txBody>
      </p:sp>
      <p:sp>
        <p:nvSpPr>
          <p:cNvPr id="63496" name="Text Box 11">
            <a:extLst>
              <a:ext uri="{FF2B5EF4-FFF2-40B4-BE49-F238E27FC236}">
                <a16:creationId xmlns:a16="http://schemas.microsoft.com/office/drawing/2014/main" id="{90676EB0-8971-D24C-AEEB-EF7AF4019F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000" y="331788"/>
            <a:ext cx="3841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r>
              <a:rPr lang="ja-JP" altLang="en-US" u="sng"/>
              <a:t>液温制御における制御目的</a:t>
            </a:r>
          </a:p>
        </p:txBody>
      </p:sp>
      <p:sp>
        <p:nvSpPr>
          <p:cNvPr id="34828" name="Text Box 12">
            <a:extLst>
              <a:ext uri="{FF2B5EF4-FFF2-40B4-BE49-F238E27FC236}">
                <a16:creationId xmlns:a16="http://schemas.microsoft.com/office/drawing/2014/main" id="{82572BAF-65E1-2D4D-9005-F30281E5B0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513" y="863600"/>
            <a:ext cx="8482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r>
              <a:rPr lang="en-US" altLang="ja-JP">
                <a:solidFill>
                  <a:srgbClr val="FF0000"/>
                </a:solidFill>
              </a:rPr>
              <a:t>(a)</a:t>
            </a:r>
            <a:r>
              <a:rPr lang="ja-JP" altLang="en-US">
                <a:solidFill>
                  <a:srgbClr val="FF0000"/>
                </a:solidFill>
              </a:rPr>
              <a:t>安定化　　　　</a:t>
            </a:r>
            <a:r>
              <a:rPr lang="ja-JP" altLang="en-US"/>
              <a:t>：制御対象が安定でなければ安定化する．</a:t>
            </a:r>
          </a:p>
        </p:txBody>
      </p:sp>
      <p:sp>
        <p:nvSpPr>
          <p:cNvPr id="34829" name="Text Box 13">
            <a:extLst>
              <a:ext uri="{FF2B5EF4-FFF2-40B4-BE49-F238E27FC236}">
                <a16:creationId xmlns:a16="http://schemas.microsoft.com/office/drawing/2014/main" id="{F0B9147B-5C43-664C-A075-F68EB8A9D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513" y="1905000"/>
            <a:ext cx="7262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r>
              <a:rPr lang="en-US" altLang="ja-JP">
                <a:solidFill>
                  <a:srgbClr val="009900"/>
                </a:solidFill>
              </a:rPr>
              <a:t>(b)</a:t>
            </a:r>
            <a:r>
              <a:rPr lang="ja-JP" altLang="en-US">
                <a:solidFill>
                  <a:srgbClr val="009900"/>
                </a:solidFill>
              </a:rPr>
              <a:t>目標値追従　　</a:t>
            </a:r>
            <a:r>
              <a:rPr lang="ja-JP" altLang="en-US"/>
              <a:t>：制御量を目標値に一致させる．</a:t>
            </a:r>
          </a:p>
        </p:txBody>
      </p:sp>
      <p:sp>
        <p:nvSpPr>
          <p:cNvPr id="34830" name="Text Box 14">
            <a:extLst>
              <a:ext uri="{FF2B5EF4-FFF2-40B4-BE49-F238E27FC236}">
                <a16:creationId xmlns:a16="http://schemas.microsoft.com/office/drawing/2014/main" id="{21CF18B0-4D2D-AB4D-AC94-FF789AD0AE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513" y="3311525"/>
            <a:ext cx="8464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r>
              <a:rPr lang="en-US" altLang="ja-JP">
                <a:solidFill>
                  <a:srgbClr val="FF9900"/>
                </a:solidFill>
              </a:rPr>
              <a:t>(c)</a:t>
            </a:r>
            <a:r>
              <a:rPr lang="ja-JP" altLang="en-US">
                <a:solidFill>
                  <a:srgbClr val="FF9900"/>
                </a:solidFill>
              </a:rPr>
              <a:t>外乱除去</a:t>
            </a:r>
            <a:r>
              <a:rPr lang="ja-JP" altLang="en-US"/>
              <a:t>　　　：制御量に対する外乱の影響を取り除く．</a:t>
            </a:r>
          </a:p>
        </p:txBody>
      </p:sp>
      <p:sp>
        <p:nvSpPr>
          <p:cNvPr id="34831" name="Text Box 15">
            <a:extLst>
              <a:ext uri="{FF2B5EF4-FFF2-40B4-BE49-F238E27FC236}">
                <a16:creationId xmlns:a16="http://schemas.microsoft.com/office/drawing/2014/main" id="{38B83778-D393-4242-A23C-8D2009045F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513" y="4352925"/>
            <a:ext cx="81772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r>
              <a:rPr lang="en-US" altLang="ja-JP">
                <a:solidFill>
                  <a:schemeClr val="accent2"/>
                </a:solidFill>
              </a:rPr>
              <a:t>(d)</a:t>
            </a:r>
            <a:r>
              <a:rPr lang="ja-JP" altLang="en-US">
                <a:solidFill>
                  <a:schemeClr val="accent2"/>
                </a:solidFill>
              </a:rPr>
              <a:t>過渡応答の整形</a:t>
            </a:r>
            <a:r>
              <a:rPr lang="ja-JP" altLang="en-US"/>
              <a:t>：制御量が目標値から外れた場合，でき</a:t>
            </a:r>
          </a:p>
          <a:p>
            <a:r>
              <a:rPr lang="ja-JP" altLang="en-US"/>
              <a:t>　　　　　　　　　るだけ速やかに元の状態に戻す．</a:t>
            </a:r>
          </a:p>
        </p:txBody>
      </p:sp>
      <p:sp>
        <p:nvSpPr>
          <p:cNvPr id="34832" name="Text Box 16">
            <a:extLst>
              <a:ext uri="{FF2B5EF4-FFF2-40B4-BE49-F238E27FC236}">
                <a16:creationId xmlns:a16="http://schemas.microsoft.com/office/drawing/2014/main" id="{F1670876-7DC2-3840-B580-4321723A89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513" y="5394325"/>
            <a:ext cx="82454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r>
              <a:rPr lang="en-US" altLang="ja-JP">
                <a:solidFill>
                  <a:srgbClr val="800000"/>
                </a:solidFill>
              </a:rPr>
              <a:t>(e)</a:t>
            </a:r>
            <a:r>
              <a:rPr lang="ja-JP" altLang="en-US">
                <a:solidFill>
                  <a:srgbClr val="800000"/>
                </a:solidFill>
              </a:rPr>
              <a:t>ロバスト化</a:t>
            </a:r>
            <a:r>
              <a:rPr lang="ja-JP" altLang="en-US"/>
              <a:t>　　：制御対象の特性が変動しても上の</a:t>
            </a:r>
            <a:r>
              <a:rPr lang="en-US" altLang="ja-JP"/>
              <a:t>(a)</a:t>
            </a:r>
            <a:r>
              <a:rPr lang="ja-JP" altLang="en-US"/>
              <a:t>～</a:t>
            </a:r>
          </a:p>
          <a:p>
            <a:r>
              <a:rPr lang="ja-JP" altLang="en-US"/>
              <a:t>　　　　　　　　　</a:t>
            </a:r>
            <a:r>
              <a:rPr lang="en-US" altLang="ja-JP"/>
              <a:t>(d)</a:t>
            </a:r>
            <a:r>
              <a:rPr lang="ja-JP" altLang="en-US"/>
              <a:t>などの性質が保たれる．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34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34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34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/>
      <p:bldP spid="34821" grpId="1"/>
      <p:bldP spid="34822" grpId="0"/>
      <p:bldP spid="34822" grpId="1"/>
      <p:bldP spid="34823" grpId="0"/>
      <p:bldP spid="34823" grpId="1"/>
      <p:bldP spid="34824" grpId="0"/>
      <p:bldP spid="34824" grpId="1"/>
      <p:bldP spid="34825" grpId="0"/>
      <p:bldP spid="34825" grpId="1"/>
      <p:bldP spid="34826" grpId="0"/>
      <p:bldP spid="34828" grpId="0"/>
      <p:bldP spid="34829" grpId="0"/>
      <p:bldP spid="34830" grpId="0"/>
      <p:bldP spid="34831" grpId="0"/>
      <p:bldP spid="3483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 Box 11">
            <a:extLst>
              <a:ext uri="{FF2B5EF4-FFF2-40B4-BE49-F238E27FC236}">
                <a16:creationId xmlns:a16="http://schemas.microsoft.com/office/drawing/2014/main" id="{86E60AFB-C929-5A46-B474-BBE5572FC1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1275" y="388938"/>
            <a:ext cx="3841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r>
              <a:rPr lang="ja-JP" altLang="en-US">
                <a:solidFill>
                  <a:srgbClr val="C00000"/>
                </a:solidFill>
              </a:rPr>
              <a:t>制御則の設計から実現まで</a:t>
            </a:r>
          </a:p>
        </p:txBody>
      </p:sp>
      <p:sp>
        <p:nvSpPr>
          <p:cNvPr id="65538" name="Text Box 12">
            <a:extLst>
              <a:ext uri="{FF2B5EF4-FFF2-40B4-BE49-F238E27FC236}">
                <a16:creationId xmlns:a16="http://schemas.microsoft.com/office/drawing/2014/main" id="{8B68E23E-CF95-5E40-B0F0-AB022722A7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1038225"/>
            <a:ext cx="2622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r>
              <a:rPr kumimoji="0" lang="en-US" altLang="ja-JP"/>
              <a:t>☆</a:t>
            </a:r>
            <a:r>
              <a:rPr kumimoji="0" lang="ja-JP" altLang="en-US"/>
              <a:t>想</a:t>
            </a:r>
            <a:r>
              <a:rPr lang="ja-JP" altLang="en-US"/>
              <a:t>定される状況</a:t>
            </a:r>
          </a:p>
        </p:txBody>
      </p:sp>
      <p:sp>
        <p:nvSpPr>
          <p:cNvPr id="65539" name="Text Box 13">
            <a:extLst>
              <a:ext uri="{FF2B5EF4-FFF2-40B4-BE49-F238E27FC236}">
                <a16:creationId xmlns:a16="http://schemas.microsoft.com/office/drawing/2014/main" id="{6A57674C-1A0C-8542-981D-8FF663B4E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7338" y="1579563"/>
            <a:ext cx="6584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r>
              <a:rPr lang="ja-JP" altLang="en-US"/>
              <a:t>「制御対象が与えられ，それを制御したい！」</a:t>
            </a:r>
          </a:p>
        </p:txBody>
      </p:sp>
      <p:sp>
        <p:nvSpPr>
          <p:cNvPr id="65540" name="Text Box 14">
            <a:extLst>
              <a:ext uri="{FF2B5EF4-FFF2-40B4-BE49-F238E27FC236}">
                <a16:creationId xmlns:a16="http://schemas.microsoft.com/office/drawing/2014/main" id="{1DF47CA8-17F4-7441-8696-FB59C92B5F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3988" y="2990850"/>
            <a:ext cx="38417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pPr algn="ctr"/>
            <a:r>
              <a:rPr lang="ja-JP" altLang="en-US"/>
              <a:t>？なんのために制御する？</a:t>
            </a:r>
          </a:p>
          <a:p>
            <a:pPr algn="ctr"/>
            <a:r>
              <a:rPr lang="ja-JP" altLang="en-US" sz="3600">
                <a:solidFill>
                  <a:srgbClr val="C00000"/>
                </a:solidFill>
              </a:rPr>
              <a:t>制御目的</a:t>
            </a:r>
          </a:p>
        </p:txBody>
      </p:sp>
      <p:grpSp>
        <p:nvGrpSpPr>
          <p:cNvPr id="65541" name="Group 15">
            <a:extLst>
              <a:ext uri="{FF2B5EF4-FFF2-40B4-BE49-F238E27FC236}">
                <a16:creationId xmlns:a16="http://schemas.microsoft.com/office/drawing/2014/main" id="{0038774C-6F85-604E-8C83-C7461A399C84}"/>
              </a:ext>
            </a:extLst>
          </p:cNvPr>
          <p:cNvGrpSpPr>
            <a:grpSpLocks/>
          </p:cNvGrpSpPr>
          <p:nvPr/>
        </p:nvGrpSpPr>
        <p:grpSpPr bwMode="auto">
          <a:xfrm>
            <a:off x="4149725" y="2116138"/>
            <a:ext cx="793750" cy="914400"/>
            <a:chOff x="2369" y="1315"/>
            <a:chExt cx="500" cy="576"/>
          </a:xfrm>
        </p:grpSpPr>
        <p:sp>
          <p:nvSpPr>
            <p:cNvPr id="65547" name="AutoShape 16">
              <a:extLst>
                <a:ext uri="{FF2B5EF4-FFF2-40B4-BE49-F238E27FC236}">
                  <a16:creationId xmlns:a16="http://schemas.microsoft.com/office/drawing/2014/main" id="{DEC5273B-263E-6648-9930-B3ACD3A227D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321" y="1520"/>
              <a:ext cx="576" cy="166"/>
            </a:xfrm>
            <a:prstGeom prst="homePlate">
              <a:avLst>
                <a:gd name="adj" fmla="val 8674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65548" name="Text Box 17">
              <a:extLst>
                <a:ext uri="{FF2B5EF4-FFF2-40B4-BE49-F238E27FC236}">
                  <a16:creationId xmlns:a16="http://schemas.microsoft.com/office/drawing/2014/main" id="{D38DB0C1-3E83-BD47-BE58-1A6AF8BC0B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9" y="1370"/>
              <a:ext cx="500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r>
                <a:rPr lang="ja-JP" altLang="en-US"/>
                <a:t>背景</a:t>
              </a:r>
            </a:p>
          </p:txBody>
        </p:sp>
      </p:grpSp>
      <p:sp>
        <p:nvSpPr>
          <p:cNvPr id="35864" name="Text Box 24">
            <a:extLst>
              <a:ext uri="{FF2B5EF4-FFF2-40B4-BE49-F238E27FC236}">
                <a16:creationId xmlns:a16="http://schemas.microsoft.com/office/drawing/2014/main" id="{21EAD313-554C-F34A-BD26-DA16FF75E4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1850" y="5403850"/>
            <a:ext cx="292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r>
              <a:rPr lang="ja-JP" altLang="en-US"/>
              <a:t>？どういう手順で？</a:t>
            </a:r>
          </a:p>
        </p:txBody>
      </p:sp>
      <p:grpSp>
        <p:nvGrpSpPr>
          <p:cNvPr id="3" name="Group 27">
            <a:extLst>
              <a:ext uri="{FF2B5EF4-FFF2-40B4-BE49-F238E27FC236}">
                <a16:creationId xmlns:a16="http://schemas.microsoft.com/office/drawing/2014/main" id="{336AF514-1411-0E4A-A70E-49340C6734AD}"/>
              </a:ext>
            </a:extLst>
          </p:cNvPr>
          <p:cNvGrpSpPr>
            <a:grpSpLocks/>
          </p:cNvGrpSpPr>
          <p:nvPr/>
        </p:nvGrpSpPr>
        <p:grpSpPr bwMode="auto">
          <a:xfrm>
            <a:off x="2009775" y="1593850"/>
            <a:ext cx="5307013" cy="3743325"/>
            <a:chOff x="1266" y="1004"/>
            <a:chExt cx="3343" cy="2358"/>
          </a:xfrm>
        </p:grpSpPr>
        <p:sp>
          <p:nvSpPr>
            <p:cNvPr id="65545" name="Text Box 23">
              <a:extLst>
                <a:ext uri="{FF2B5EF4-FFF2-40B4-BE49-F238E27FC236}">
                  <a16:creationId xmlns:a16="http://schemas.microsoft.com/office/drawing/2014/main" id="{D108B969-10C4-EA4D-8ED9-6777D526B6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40" y="2997"/>
              <a:ext cx="216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r>
                <a:rPr lang="ja-JP" altLang="en-US" sz="3200"/>
                <a:t>「制御則」を設計</a:t>
              </a:r>
            </a:p>
          </p:txBody>
        </p:sp>
        <p:sp>
          <p:nvSpPr>
            <p:cNvPr id="65546" name="AutoShape 25">
              <a:extLst>
                <a:ext uri="{FF2B5EF4-FFF2-40B4-BE49-F238E27FC236}">
                  <a16:creationId xmlns:a16="http://schemas.microsoft.com/office/drawing/2014/main" id="{5F512617-1259-FF49-A31A-176F15E579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6" y="1004"/>
              <a:ext cx="3343" cy="2051"/>
            </a:xfrm>
            <a:prstGeom prst="downArrowCallout">
              <a:avLst>
                <a:gd name="adj1" fmla="val 40748"/>
                <a:gd name="adj2" fmla="val 40748"/>
                <a:gd name="adj3" fmla="val 16667"/>
                <a:gd name="adj4" fmla="val 66667"/>
              </a:avLst>
            </a:prstGeom>
            <a:solidFill>
              <a:srgbClr val="BBE0E3">
                <a:alpha val="4588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endParaRPr lang="ja-JP" altLang="en-US"/>
            </a:p>
          </p:txBody>
        </p:sp>
      </p:grpSp>
      <p:sp>
        <p:nvSpPr>
          <p:cNvPr id="35866" name="Text Box 26">
            <a:extLst>
              <a:ext uri="{FF2B5EF4-FFF2-40B4-BE49-F238E27FC236}">
                <a16:creationId xmlns:a16="http://schemas.microsoft.com/office/drawing/2014/main" id="{DD648E68-662B-E64B-B137-4F150638C5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0263" y="5894388"/>
            <a:ext cx="54104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r>
              <a:rPr lang="en-US" altLang="ja-JP" sz="2800" b="1" dirty="0"/>
              <a:t>↓</a:t>
            </a:r>
            <a:r>
              <a:rPr lang="en-US" altLang="ja-JP" sz="2800" dirty="0">
                <a:solidFill>
                  <a:srgbClr val="800000"/>
                </a:solidFill>
              </a:rPr>
              <a:t> </a:t>
            </a:r>
            <a:r>
              <a:rPr lang="ja-JP" altLang="en-US" sz="2800">
                <a:solidFill>
                  <a:srgbClr val="C00000"/>
                </a:solidFill>
              </a:rPr>
              <a:t>次のような手順ですればいい </a:t>
            </a:r>
            <a:r>
              <a:rPr lang="ja-JP" altLang="en-US" sz="2800" b="1"/>
              <a:t>↓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58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5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5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64" grpId="0"/>
      <p:bldP spid="3586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Box 4">
            <a:extLst>
              <a:ext uri="{FF2B5EF4-FFF2-40B4-BE49-F238E27FC236}">
                <a16:creationId xmlns:a16="http://schemas.microsoft.com/office/drawing/2014/main" id="{89F17686-8ECF-8040-8B5F-B8DB870EEA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5175" y="344488"/>
            <a:ext cx="2012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r>
              <a:rPr lang="ja-JP" altLang="en-US"/>
              <a:t>制御則の設計</a:t>
            </a:r>
          </a:p>
        </p:txBody>
      </p:sp>
      <p:sp>
        <p:nvSpPr>
          <p:cNvPr id="67586" name="Text Box 5">
            <a:extLst>
              <a:ext uri="{FF2B5EF4-FFF2-40B4-BE49-F238E27FC236}">
                <a16:creationId xmlns:a16="http://schemas.microsoft.com/office/drawing/2014/main" id="{C57FF188-6E32-ED4B-84D0-1FBFAA9BA3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9188" y="906463"/>
            <a:ext cx="3841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r>
              <a:rPr lang="ja-JP" altLang="en-US"/>
              <a:t>＜身近に行っていること＞</a:t>
            </a:r>
          </a:p>
        </p:txBody>
      </p:sp>
      <p:sp>
        <p:nvSpPr>
          <p:cNvPr id="67587" name="Text Box 6">
            <a:extLst>
              <a:ext uri="{FF2B5EF4-FFF2-40B4-BE49-F238E27FC236}">
                <a16:creationId xmlns:a16="http://schemas.microsoft.com/office/drawing/2014/main" id="{112E04B1-5541-0A4F-9129-713150441B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2088" y="1644650"/>
            <a:ext cx="6143625" cy="82232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r>
              <a:rPr lang="en-US" altLang="ja-JP">
                <a:solidFill>
                  <a:schemeClr val="accent2"/>
                </a:solidFill>
              </a:rPr>
              <a:t>[</a:t>
            </a:r>
            <a:r>
              <a:rPr lang="ja-JP" altLang="en-US">
                <a:solidFill>
                  <a:schemeClr val="accent2"/>
                </a:solidFill>
              </a:rPr>
              <a:t>例</a:t>
            </a:r>
            <a:r>
              <a:rPr lang="en-US" altLang="ja-JP">
                <a:solidFill>
                  <a:schemeClr val="accent2"/>
                </a:solidFill>
              </a:rPr>
              <a:t>]</a:t>
            </a:r>
            <a:r>
              <a:rPr lang="ja-JP" altLang="en-US">
                <a:solidFill>
                  <a:schemeClr val="accent2"/>
                </a:solidFill>
              </a:rPr>
              <a:t>友人に仕事を依頼する場合を考えよう．</a:t>
            </a:r>
          </a:p>
          <a:p>
            <a:endParaRPr lang="en-US" altLang="ja-JP" u="sng"/>
          </a:p>
        </p:txBody>
      </p:sp>
      <p:pic>
        <p:nvPicPr>
          <p:cNvPr id="67588" name="Picture 7" descr="j0301252">
            <a:extLst>
              <a:ext uri="{FF2B5EF4-FFF2-40B4-BE49-F238E27FC236}">
                <a16:creationId xmlns:a16="http://schemas.microsoft.com/office/drawing/2014/main" id="{1F4C064C-8F99-5F46-9D41-B10FCDF61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825" y="4330700"/>
            <a:ext cx="2162175" cy="184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9" name="Picture 8" descr="j0291984">
            <a:extLst>
              <a:ext uri="{FF2B5EF4-FFF2-40B4-BE49-F238E27FC236}">
                <a16:creationId xmlns:a16="http://schemas.microsoft.com/office/drawing/2014/main" id="{C97F078A-EBF0-734A-974F-3EA7F2495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363" y="4341813"/>
            <a:ext cx="1808162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3" name="Text Box 9">
            <a:extLst>
              <a:ext uri="{FF2B5EF4-FFF2-40B4-BE49-F238E27FC236}">
                <a16:creationId xmlns:a16="http://schemas.microsoft.com/office/drawing/2014/main" id="{531FC9C7-B4FA-CD48-ABE0-412DBF6173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0500" y="2311400"/>
            <a:ext cx="6143625" cy="19177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r>
              <a:rPr lang="ja-JP" altLang="en-US"/>
              <a:t>　制御対象：友人</a:t>
            </a:r>
          </a:p>
          <a:p>
            <a:r>
              <a:rPr lang="ja-JP" altLang="en-US"/>
              <a:t>　制御目的：仕事をスムーズにしてもらう  </a:t>
            </a:r>
          </a:p>
          <a:p>
            <a:r>
              <a:rPr lang="ja-JP" altLang="en-US"/>
              <a:t>　制御則　：依頼方法</a:t>
            </a:r>
          </a:p>
          <a:p>
            <a:r>
              <a:rPr lang="ja-JP" altLang="en-US"/>
              <a:t>　操作量　：依頼のための言動</a:t>
            </a:r>
          </a:p>
          <a:p>
            <a:endParaRPr lang="en-US" altLang="ja-JP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Text Box 4">
            <a:extLst>
              <a:ext uri="{FF2B5EF4-FFF2-40B4-BE49-F238E27FC236}">
                <a16:creationId xmlns:a16="http://schemas.microsoft.com/office/drawing/2014/main" id="{04D6755B-CB39-8940-889C-2C6236D06C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390650"/>
            <a:ext cx="81089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r>
              <a:rPr lang="en-US" altLang="ja-JP"/>
              <a:t>[Step1)] </a:t>
            </a:r>
            <a:r>
              <a:rPr lang="ja-JP" altLang="en-US"/>
              <a:t>友人の言動（友人にかけられた言葉などに対する</a:t>
            </a:r>
          </a:p>
          <a:p>
            <a:r>
              <a:rPr lang="ja-JP" altLang="en-US"/>
              <a:t>　　　　応対など）から，友人の性格・人格をできるだけ</a:t>
            </a:r>
          </a:p>
          <a:p>
            <a:r>
              <a:rPr lang="ja-JP" altLang="en-US"/>
              <a:t>　　　　詳しく理解しようと努力する。</a:t>
            </a:r>
          </a:p>
        </p:txBody>
      </p:sp>
      <p:sp>
        <p:nvSpPr>
          <p:cNvPr id="69634" name="Text Box 5">
            <a:extLst>
              <a:ext uri="{FF2B5EF4-FFF2-40B4-BE49-F238E27FC236}">
                <a16:creationId xmlns:a16="http://schemas.microsoft.com/office/drawing/2014/main" id="{14035C01-EBF0-A04E-99DD-FCFB330E0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5100" y="401638"/>
            <a:ext cx="3841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r>
              <a:rPr lang="ja-JP" altLang="en-US"/>
              <a:t>私たちは次のようにする</a:t>
            </a:r>
            <a:r>
              <a:rPr lang="en-US" altLang="ja-JP"/>
              <a:t>‥</a:t>
            </a:r>
          </a:p>
        </p:txBody>
      </p:sp>
      <p:sp>
        <p:nvSpPr>
          <p:cNvPr id="37894" name="Text Box 6">
            <a:extLst>
              <a:ext uri="{FF2B5EF4-FFF2-40B4-BE49-F238E27FC236}">
                <a16:creationId xmlns:a16="http://schemas.microsoft.com/office/drawing/2014/main" id="{F1BED819-524D-4E49-984D-B29981AF7D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838" y="2984500"/>
            <a:ext cx="8296275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r>
              <a:rPr lang="en-US" altLang="ja-JP"/>
              <a:t>[Step2)] Step1</a:t>
            </a:r>
            <a:r>
              <a:rPr lang="ja-JP" altLang="en-US"/>
              <a:t>がほぼ終了した後は，友人の本質を理解しよ</a:t>
            </a:r>
          </a:p>
          <a:p>
            <a:r>
              <a:rPr lang="ja-JP" altLang="en-US"/>
              <a:t>　　　　うとする。具体的には，「要するに彼は</a:t>
            </a:r>
            <a:r>
              <a:rPr lang="en-US" altLang="ja-JP"/>
              <a:t>…</a:t>
            </a:r>
            <a:r>
              <a:rPr lang="ja-JP" altLang="en-US"/>
              <a:t>という</a:t>
            </a:r>
          </a:p>
          <a:p>
            <a:r>
              <a:rPr lang="ja-JP" altLang="en-US"/>
              <a:t>　　　　人間だ。」というような理解の仕方を試みる。こ</a:t>
            </a:r>
          </a:p>
          <a:p>
            <a:r>
              <a:rPr lang="ja-JP" altLang="en-US"/>
              <a:t>　　　　れは，</a:t>
            </a:r>
            <a:r>
              <a:rPr lang="en-US" altLang="ja-JP"/>
              <a:t>Step1</a:t>
            </a:r>
            <a:r>
              <a:rPr lang="ja-JP" altLang="en-US"/>
              <a:t>で得られた友人の理解よりも見かけ上</a:t>
            </a:r>
          </a:p>
          <a:p>
            <a:r>
              <a:rPr lang="ja-JP" altLang="en-US"/>
              <a:t>　　　　単純になっているが，これから依頼しようとする</a:t>
            </a:r>
          </a:p>
          <a:p>
            <a:r>
              <a:rPr lang="ja-JP" altLang="en-US"/>
              <a:t>　　　　ことに対する友人の本質は見失わないようにする</a:t>
            </a:r>
          </a:p>
          <a:p>
            <a:r>
              <a:rPr lang="ja-JP" altLang="en-US"/>
              <a:t>　　　　ことが重要である。</a:t>
            </a:r>
          </a:p>
          <a:p>
            <a:endParaRPr lang="en-US" altLang="ja-JP"/>
          </a:p>
        </p:txBody>
      </p:sp>
      <p:sp>
        <p:nvSpPr>
          <p:cNvPr id="37895" name="AutoShape 7">
            <a:extLst>
              <a:ext uri="{FF2B5EF4-FFF2-40B4-BE49-F238E27FC236}">
                <a16:creationId xmlns:a16="http://schemas.microsoft.com/office/drawing/2014/main" id="{347469FA-6E5D-DC42-901D-AEE0F2E34B7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504532" y="5653881"/>
            <a:ext cx="595312" cy="1108075"/>
          </a:xfrm>
          <a:prstGeom prst="homePlat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endParaRPr lang="ja-JP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  <p:bldP spid="37894" grpId="0"/>
      <p:bldP spid="3789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Text Box 4">
            <a:extLst>
              <a:ext uri="{FF2B5EF4-FFF2-40B4-BE49-F238E27FC236}">
                <a16:creationId xmlns:a16="http://schemas.microsoft.com/office/drawing/2014/main" id="{0EBBC06E-6D2E-C244-9DE9-9D67A91EF4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071563"/>
            <a:ext cx="8718550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r>
              <a:rPr lang="en-US" altLang="ja-JP"/>
              <a:t>[Step3)] Step2</a:t>
            </a:r>
            <a:r>
              <a:rPr lang="ja-JP" altLang="en-US"/>
              <a:t>で得られた理解をもとに，どのような依頼あ</a:t>
            </a:r>
          </a:p>
          <a:p>
            <a:r>
              <a:rPr lang="ja-JP" altLang="en-US"/>
              <a:t>　　　　るいは対応を行えばスムーズに事が運ぶかを考える。</a:t>
            </a:r>
          </a:p>
          <a:p>
            <a:r>
              <a:rPr lang="ja-JP" altLang="en-US"/>
              <a:t>　　　　その際，眼前の友人と自分の頭で理解した友人とに</a:t>
            </a:r>
          </a:p>
          <a:p>
            <a:r>
              <a:rPr lang="ja-JP" altLang="en-US"/>
              <a:t>　　　　は必ず何等かの違いがあることを考慮して依頼方策</a:t>
            </a:r>
          </a:p>
          <a:p>
            <a:r>
              <a:rPr lang="ja-JP" altLang="en-US"/>
              <a:t>　　　　を考えなくてはならない。</a:t>
            </a:r>
          </a:p>
          <a:p>
            <a:endParaRPr lang="en-US" altLang="ja-JP"/>
          </a:p>
        </p:txBody>
      </p:sp>
      <p:sp>
        <p:nvSpPr>
          <p:cNvPr id="38917" name="Text Box 5">
            <a:extLst>
              <a:ext uri="{FF2B5EF4-FFF2-40B4-BE49-F238E27FC236}">
                <a16:creationId xmlns:a16="http://schemas.microsoft.com/office/drawing/2014/main" id="{1283560B-F022-2945-8CBA-765C120F38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5" y="3316288"/>
            <a:ext cx="8837613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r>
              <a:rPr lang="en-US" altLang="ja-JP"/>
              <a:t>[Step4) ]Step3</a:t>
            </a:r>
            <a:r>
              <a:rPr lang="ja-JP" altLang="en-US"/>
              <a:t>で何等かの依頼方策が得られたら，念のために，</a:t>
            </a:r>
          </a:p>
          <a:p>
            <a:r>
              <a:rPr lang="ja-JP" altLang="en-US"/>
              <a:t>　　　　その依頼方策に従って</a:t>
            </a:r>
            <a:r>
              <a:rPr lang="en-US" altLang="ja-JP"/>
              <a:t>Step1</a:t>
            </a:r>
            <a:r>
              <a:rPr lang="ja-JP" altLang="en-US"/>
              <a:t>で得られている詳細な</a:t>
            </a:r>
          </a:p>
          <a:p>
            <a:r>
              <a:rPr lang="ja-JP" altLang="en-US"/>
              <a:t>　　　　人物像に対して頭の中で依頼してみる。その結果問</a:t>
            </a:r>
          </a:p>
          <a:p>
            <a:r>
              <a:rPr lang="ja-JP" altLang="en-US"/>
              <a:t>　　　　題がなさそうだとわかると，実際に友人に対して依</a:t>
            </a:r>
          </a:p>
          <a:p>
            <a:r>
              <a:rPr lang="ja-JP" altLang="en-US"/>
              <a:t>　　　　頼／応対する。</a:t>
            </a:r>
          </a:p>
        </p:txBody>
      </p:sp>
      <p:sp>
        <p:nvSpPr>
          <p:cNvPr id="38918" name="AutoShape 6">
            <a:extLst>
              <a:ext uri="{FF2B5EF4-FFF2-40B4-BE49-F238E27FC236}">
                <a16:creationId xmlns:a16="http://schemas.microsoft.com/office/drawing/2014/main" id="{AEEC3450-D250-B64C-B174-22FD11BD55DC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840956" y="124619"/>
            <a:ext cx="595313" cy="1108075"/>
          </a:xfrm>
          <a:prstGeom prst="homePlat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endParaRPr lang="ja-JP" altLang="en-US"/>
          </a:p>
        </p:txBody>
      </p:sp>
      <p:sp>
        <p:nvSpPr>
          <p:cNvPr id="38919" name="Text Box 7">
            <a:extLst>
              <a:ext uri="{FF2B5EF4-FFF2-40B4-BE49-F238E27FC236}">
                <a16:creationId xmlns:a16="http://schemas.microsoft.com/office/drawing/2014/main" id="{19E9B0C1-77EF-6E40-A68B-3AC5AF2E9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6438" y="5832475"/>
            <a:ext cx="292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r>
              <a:rPr lang="en-US" altLang="ja-JP" i="1"/>
              <a:t>‥</a:t>
            </a:r>
            <a:r>
              <a:rPr lang="ja-JP" altLang="en-US" i="1"/>
              <a:t>工学的に書くと</a:t>
            </a:r>
            <a:r>
              <a:rPr lang="en-US" altLang="ja-JP" i="1"/>
              <a:t>‥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/>
      <p:bldP spid="38917" grpId="0"/>
      <p:bldP spid="3891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4">
            <a:extLst>
              <a:ext uri="{FF2B5EF4-FFF2-40B4-BE49-F238E27FC236}">
                <a16:creationId xmlns:a16="http://schemas.microsoft.com/office/drawing/2014/main" id="{FA14E095-496C-E34E-8296-6F64FF225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8" y="708025"/>
            <a:ext cx="1855787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Picture 8">
            <a:extLst>
              <a:ext uri="{FF2B5EF4-FFF2-40B4-BE49-F238E27FC236}">
                <a16:creationId xmlns:a16="http://schemas.microsoft.com/office/drawing/2014/main" id="{515337FD-70F1-B741-B1F4-D5AF2ACC0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932113"/>
            <a:ext cx="2136775" cy="218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7" name="Picture 11">
            <a:extLst>
              <a:ext uri="{FF2B5EF4-FFF2-40B4-BE49-F238E27FC236}">
                <a16:creationId xmlns:a16="http://schemas.microsoft.com/office/drawing/2014/main" id="{A3BF5967-9379-4C42-BC2D-916D3373E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150" y="690563"/>
            <a:ext cx="4814888" cy="464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8" name="Picture 12">
            <a:extLst>
              <a:ext uri="{FF2B5EF4-FFF2-40B4-BE49-F238E27FC236}">
                <a16:creationId xmlns:a16="http://schemas.microsoft.com/office/drawing/2014/main" id="{CA248175-D1C9-A64B-86E3-7281F990D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663" y="1741488"/>
            <a:ext cx="154146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4">
            <a:extLst>
              <a:ext uri="{FF2B5EF4-FFF2-40B4-BE49-F238E27FC236}">
                <a16:creationId xmlns:a16="http://schemas.microsoft.com/office/drawing/2014/main" id="{C88E1D90-05F7-524E-9F2D-9A4924EF5271}"/>
              </a:ext>
            </a:extLst>
          </p:cNvPr>
          <p:cNvGrpSpPr>
            <a:grpSpLocks/>
          </p:cNvGrpSpPr>
          <p:nvPr/>
        </p:nvGrpSpPr>
        <p:grpSpPr bwMode="auto">
          <a:xfrm>
            <a:off x="2613025" y="895350"/>
            <a:ext cx="5803900" cy="495300"/>
            <a:chOff x="1611" y="992"/>
            <a:chExt cx="3656" cy="312"/>
          </a:xfrm>
        </p:grpSpPr>
        <p:pic>
          <p:nvPicPr>
            <p:cNvPr id="73745" name="Picture 14">
              <a:extLst>
                <a:ext uri="{FF2B5EF4-FFF2-40B4-BE49-F238E27FC236}">
                  <a16:creationId xmlns:a16="http://schemas.microsoft.com/office/drawing/2014/main" id="{922C254C-D59D-7945-A5DE-ABB7FF7EDB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1" y="1003"/>
              <a:ext cx="938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3746" name="Picture 16">
              <a:extLst>
                <a:ext uri="{FF2B5EF4-FFF2-40B4-BE49-F238E27FC236}">
                  <a16:creationId xmlns:a16="http://schemas.microsoft.com/office/drawing/2014/main" id="{E8695210-9DB7-F047-B073-2231433693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5" y="992"/>
              <a:ext cx="2672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9953" name="Picture 17">
            <a:extLst>
              <a:ext uri="{FF2B5EF4-FFF2-40B4-BE49-F238E27FC236}">
                <a16:creationId xmlns:a16="http://schemas.microsoft.com/office/drawing/2014/main" id="{4C0F9694-7283-B246-8B84-A46707B48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950" y="2084388"/>
            <a:ext cx="15176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4" name="Picture 18">
            <a:extLst>
              <a:ext uri="{FF2B5EF4-FFF2-40B4-BE49-F238E27FC236}">
                <a16:creationId xmlns:a16="http://schemas.microsoft.com/office/drawing/2014/main" id="{D3C2D3E1-567E-054B-8033-E3736D8BF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113" y="1914525"/>
            <a:ext cx="1316037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5" name="Picture 19">
            <a:extLst>
              <a:ext uri="{FF2B5EF4-FFF2-40B4-BE49-F238E27FC236}">
                <a16:creationId xmlns:a16="http://schemas.microsoft.com/office/drawing/2014/main" id="{A9204B4E-2061-9741-B013-471F2E531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338" y="2157413"/>
            <a:ext cx="141763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6" name="Picture 20">
            <a:extLst>
              <a:ext uri="{FF2B5EF4-FFF2-40B4-BE49-F238E27FC236}">
                <a16:creationId xmlns:a16="http://schemas.microsoft.com/office/drawing/2014/main" id="{B8474ABB-A0AA-9549-ADCA-34A156071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163" y="2855913"/>
            <a:ext cx="663575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7" name="Picture 21">
            <a:extLst>
              <a:ext uri="{FF2B5EF4-FFF2-40B4-BE49-F238E27FC236}">
                <a16:creationId xmlns:a16="http://schemas.microsoft.com/office/drawing/2014/main" id="{E8E5A471-5BDE-4448-A3B1-74EBD2AEA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613" y="4198938"/>
            <a:ext cx="1338262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9" name="Picture 23">
            <a:extLst>
              <a:ext uri="{FF2B5EF4-FFF2-40B4-BE49-F238E27FC236}">
                <a16:creationId xmlns:a16="http://schemas.microsoft.com/office/drawing/2014/main" id="{DF39EFD6-9D3A-5B4B-A274-1EC3A04B5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938" y="4117975"/>
            <a:ext cx="4376737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60" name="Picture 24">
            <a:extLst>
              <a:ext uri="{FF2B5EF4-FFF2-40B4-BE49-F238E27FC236}">
                <a16:creationId xmlns:a16="http://schemas.microsoft.com/office/drawing/2014/main" id="{36E78261-9DDD-6742-8BFC-6843F267C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938" y="3001963"/>
            <a:ext cx="889000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64" name="Freeform 28">
            <a:extLst>
              <a:ext uri="{FF2B5EF4-FFF2-40B4-BE49-F238E27FC236}">
                <a16:creationId xmlns:a16="http://schemas.microsoft.com/office/drawing/2014/main" id="{C2181A8F-360C-5141-AA39-94F5D67810FB}"/>
              </a:ext>
            </a:extLst>
          </p:cNvPr>
          <p:cNvSpPr>
            <a:spLocks/>
          </p:cNvSpPr>
          <p:nvPr/>
        </p:nvSpPr>
        <p:spPr bwMode="auto">
          <a:xfrm>
            <a:off x="3097213" y="3917950"/>
            <a:ext cx="412750" cy="311150"/>
          </a:xfrm>
          <a:custGeom>
            <a:avLst/>
            <a:gdLst>
              <a:gd name="T0" fmla="*/ 0 w 260"/>
              <a:gd name="T1" fmla="*/ 2147483647 h 196"/>
              <a:gd name="T2" fmla="*/ 2147483647 w 260"/>
              <a:gd name="T3" fmla="*/ 2147483647 h 196"/>
              <a:gd name="T4" fmla="*/ 2147483647 w 260"/>
              <a:gd name="T5" fmla="*/ 2147483647 h 196"/>
              <a:gd name="T6" fmla="*/ 2147483647 w 260"/>
              <a:gd name="T7" fmla="*/ 0 h 196"/>
              <a:gd name="T8" fmla="*/ 0 60000 65536"/>
              <a:gd name="T9" fmla="*/ 0 60000 65536"/>
              <a:gd name="T10" fmla="*/ 0 60000 65536"/>
              <a:gd name="T11" fmla="*/ 0 60000 65536"/>
              <a:gd name="T12" fmla="*/ 0 w 260"/>
              <a:gd name="T13" fmla="*/ 0 h 196"/>
              <a:gd name="T14" fmla="*/ 260 w 260"/>
              <a:gd name="T15" fmla="*/ 196 h 1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0" h="196">
                <a:moveTo>
                  <a:pt x="0" y="196"/>
                </a:moveTo>
                <a:lnTo>
                  <a:pt x="124" y="188"/>
                </a:lnTo>
                <a:lnTo>
                  <a:pt x="232" y="116"/>
                </a:lnTo>
                <a:lnTo>
                  <a:pt x="260" y="0"/>
                </a:lnTo>
              </a:path>
            </a:pathLst>
          </a:cu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9965" name="Freeform 29">
            <a:extLst>
              <a:ext uri="{FF2B5EF4-FFF2-40B4-BE49-F238E27FC236}">
                <a16:creationId xmlns:a16="http://schemas.microsoft.com/office/drawing/2014/main" id="{905C8445-5F16-7E41-B766-B3778ED32693}"/>
              </a:ext>
            </a:extLst>
          </p:cNvPr>
          <p:cNvSpPr>
            <a:spLocks/>
          </p:cNvSpPr>
          <p:nvPr/>
        </p:nvSpPr>
        <p:spPr bwMode="auto">
          <a:xfrm>
            <a:off x="3319463" y="3975100"/>
            <a:ext cx="412750" cy="311150"/>
          </a:xfrm>
          <a:custGeom>
            <a:avLst/>
            <a:gdLst>
              <a:gd name="T0" fmla="*/ 0 w 260"/>
              <a:gd name="T1" fmla="*/ 2147483647 h 196"/>
              <a:gd name="T2" fmla="*/ 2147483647 w 260"/>
              <a:gd name="T3" fmla="*/ 2147483647 h 196"/>
              <a:gd name="T4" fmla="*/ 2147483647 w 260"/>
              <a:gd name="T5" fmla="*/ 2147483647 h 196"/>
              <a:gd name="T6" fmla="*/ 2147483647 w 260"/>
              <a:gd name="T7" fmla="*/ 0 h 196"/>
              <a:gd name="T8" fmla="*/ 0 60000 65536"/>
              <a:gd name="T9" fmla="*/ 0 60000 65536"/>
              <a:gd name="T10" fmla="*/ 0 60000 65536"/>
              <a:gd name="T11" fmla="*/ 0 60000 65536"/>
              <a:gd name="T12" fmla="*/ 0 w 260"/>
              <a:gd name="T13" fmla="*/ 0 h 196"/>
              <a:gd name="T14" fmla="*/ 260 w 260"/>
              <a:gd name="T15" fmla="*/ 196 h 1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0" h="196">
                <a:moveTo>
                  <a:pt x="0" y="196"/>
                </a:moveTo>
                <a:lnTo>
                  <a:pt x="124" y="188"/>
                </a:lnTo>
                <a:lnTo>
                  <a:pt x="232" y="116"/>
                </a:lnTo>
                <a:lnTo>
                  <a:pt x="260" y="0"/>
                </a:lnTo>
              </a:path>
            </a:pathLst>
          </a:cu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pic>
        <p:nvPicPr>
          <p:cNvPr id="39969" name="Picture 33">
            <a:extLst>
              <a:ext uri="{FF2B5EF4-FFF2-40B4-BE49-F238E27FC236}">
                <a16:creationId xmlns:a16="http://schemas.microsoft.com/office/drawing/2014/main" id="{0C1F3051-5328-F84B-8EE8-25E506E41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675" y="3684588"/>
            <a:ext cx="900113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71" name="Text Box 35">
            <a:extLst>
              <a:ext uri="{FF2B5EF4-FFF2-40B4-BE49-F238E27FC236}">
                <a16:creationId xmlns:a16="http://schemas.microsoft.com/office/drawing/2014/main" id="{A553FF0E-6A90-2A47-9E11-7F57435C1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7900" y="5767388"/>
            <a:ext cx="58737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r>
              <a:rPr lang="ja-JP" altLang="en-US" sz="2800">
                <a:solidFill>
                  <a:srgbClr val="C00000"/>
                </a:solidFill>
              </a:rPr>
              <a:t>制御系（則）設計のための「地図」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9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9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9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9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9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9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9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9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9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9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9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9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9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9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9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9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9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9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7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07E8B028-8B68-1A45-B0BB-4237D35157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86178D4-40F3-AE46-A686-02C4DBC5C4F3}"/>
              </a:ext>
            </a:extLst>
          </p:cNvPr>
          <p:cNvSpPr txBox="1"/>
          <p:nvPr/>
        </p:nvSpPr>
        <p:spPr>
          <a:xfrm rot="19768697">
            <a:off x="324683" y="3105834"/>
            <a:ext cx="8494633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ja-JP" altLang="en-US" sz="3600">
                <a:solidFill>
                  <a:srgbClr val="C00000"/>
                </a:solidFill>
              </a:rPr>
              <a:t>どう？　わかるようになったでしょう？</a:t>
            </a:r>
            <a:endParaRPr kumimoji="1" lang="ja-JP" altLang="en-US" sz="360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テキスト ボックス 4">
            <a:extLst>
              <a:ext uri="{FF2B5EF4-FFF2-40B4-BE49-F238E27FC236}">
                <a16:creationId xmlns:a16="http://schemas.microsoft.com/office/drawing/2014/main" id="{FFB985E7-3760-2249-BDA8-441999ABDB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1203" y="2877629"/>
            <a:ext cx="5577168" cy="113877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pPr eaLnBrk="1" hangingPunct="1"/>
            <a:r>
              <a:rPr lang="ja-JP" altLang="en-US"/>
              <a:t>今日の「めあて」</a:t>
            </a:r>
            <a:endParaRPr lang="en-US" altLang="ja-JP" dirty="0"/>
          </a:p>
          <a:p>
            <a:r>
              <a:rPr lang="ja-JP" altLang="en-US" sz="2200"/>
              <a:t>　第</a:t>
            </a:r>
            <a:r>
              <a:rPr lang="en-US" altLang="ja-JP" sz="2200" dirty="0"/>
              <a:t>20</a:t>
            </a:r>
            <a:r>
              <a:rPr lang="ja-JP" altLang="en-US" sz="2200"/>
              <a:t>話　制御系設計の全貌って？</a:t>
            </a:r>
          </a:p>
          <a:p>
            <a:r>
              <a:rPr lang="ja-JP" altLang="en-US" sz="2200"/>
              <a:t>　</a:t>
            </a:r>
            <a:r>
              <a:rPr lang="ja-JP" altLang="en-US" sz="2200">
                <a:solidFill>
                  <a:srgbClr val="C00000"/>
                </a:solidFill>
              </a:rPr>
              <a:t>第</a:t>
            </a:r>
            <a:r>
              <a:rPr lang="en-US" altLang="ja-JP" sz="2200" dirty="0">
                <a:solidFill>
                  <a:srgbClr val="C00000"/>
                </a:solidFill>
              </a:rPr>
              <a:t>21</a:t>
            </a:r>
            <a:r>
              <a:rPr lang="ja-JP" altLang="en-US" sz="2200">
                <a:solidFill>
                  <a:srgbClr val="C00000"/>
                </a:solidFill>
              </a:rPr>
              <a:t>話　「制御工学の館」を総復習する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FDADC253-0A2D-6349-B352-1D279EE612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025" y="1516063"/>
            <a:ext cx="83915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pPr eaLnBrk="1" hangingPunct="1"/>
            <a:r>
              <a:rPr lang="ja-JP" altLang="en-US" sz="3200">
                <a:solidFill>
                  <a:srgbClr val="C00000"/>
                </a:solidFill>
              </a:rPr>
              <a:t>制御工学</a:t>
            </a:r>
            <a:r>
              <a:rPr lang="ja-JP" altLang="en-US" sz="3200"/>
              <a:t>：動的システムのモデリングと制御</a:t>
            </a:r>
            <a:endParaRPr lang="en-US" altLang="ja-JP" sz="3200"/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34DF06EB-87A0-47A0-72D8-0D43FB249C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1881" y="4756151"/>
            <a:ext cx="572464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pPr eaLnBrk="1" hangingPunct="1"/>
            <a:r>
              <a:rPr lang="ja-JP" altLang="en-US"/>
              <a:t>大阪工業大学　</a:t>
            </a:r>
          </a:p>
          <a:p>
            <a:pPr eaLnBrk="1" hangingPunct="1"/>
            <a:r>
              <a:rPr lang="ja-JP" altLang="en-US"/>
              <a:t>　　　ロボット工学科</a:t>
            </a:r>
            <a:r>
              <a:rPr lang="en-US" altLang="ja-JP" dirty="0"/>
              <a:t> </a:t>
            </a:r>
            <a:r>
              <a:rPr lang="ja-JP" altLang="en-US"/>
              <a:t>大須賀公一　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17264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>
            <a:extLst>
              <a:ext uri="{FF2B5EF4-FFF2-40B4-BE49-F238E27FC236}">
                <a16:creationId xmlns:a16="http://schemas.microsoft.com/office/drawing/2014/main" id="{F3148641-0013-104B-9FD9-6D37B82C25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255" y="2090738"/>
            <a:ext cx="8084264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pPr algn="ctr" eaLnBrk="1" hangingPunct="1"/>
            <a:r>
              <a:rPr lang="ja-JP" altLang="en-US" sz="4000"/>
              <a:t>第</a:t>
            </a:r>
            <a:r>
              <a:rPr lang="en-US" altLang="ja-JP" sz="4000" dirty="0"/>
              <a:t>21</a:t>
            </a:r>
            <a:r>
              <a:rPr lang="ja-JP" altLang="en-US" sz="4000"/>
              <a:t>話</a:t>
            </a:r>
          </a:p>
          <a:p>
            <a:pPr algn="ctr" eaLnBrk="1" hangingPunct="1"/>
            <a:endParaRPr lang="ja-JP" altLang="en-US" sz="4000"/>
          </a:p>
          <a:p>
            <a:pPr algn="ctr" eaLnBrk="1" hangingPunct="1"/>
            <a:r>
              <a:rPr lang="ja-JP" altLang="en-US" sz="4400"/>
              <a:t>「制御工学の館」を総復習する</a:t>
            </a:r>
            <a:endParaRPr lang="en-US" altLang="ja-JP" sz="4400" dirty="0"/>
          </a:p>
        </p:txBody>
      </p:sp>
    </p:spTree>
    <p:extLst>
      <p:ext uri="{BB962C8B-B14F-4D97-AF65-F5344CB8AC3E}">
        <p14:creationId xmlns:p14="http://schemas.microsoft.com/office/powerpoint/2010/main" val="1751905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D63BD4C5-32A8-6642-8B4B-716CC7075181}"/>
              </a:ext>
            </a:extLst>
          </p:cNvPr>
          <p:cNvSpPr/>
          <p:nvPr/>
        </p:nvSpPr>
        <p:spPr>
          <a:xfrm>
            <a:off x="1976558" y="325629"/>
            <a:ext cx="44935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ja-JP" altLang="en-US">
                <a:solidFill>
                  <a:srgbClr val="C00000"/>
                </a:solidFill>
              </a:rPr>
              <a:t>「制御工学の館」を総復習する</a:t>
            </a:r>
            <a:endParaRPr lang="en-US" altLang="ja-JP" dirty="0">
              <a:solidFill>
                <a:srgbClr val="C00000"/>
              </a:solidFill>
            </a:endParaRPr>
          </a:p>
        </p:txBody>
      </p: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B7C47783-2ACD-C346-A3BB-2499CD7DBA5C}"/>
              </a:ext>
            </a:extLst>
          </p:cNvPr>
          <p:cNvGrpSpPr/>
          <p:nvPr/>
        </p:nvGrpSpPr>
        <p:grpSpPr>
          <a:xfrm>
            <a:off x="0" y="945396"/>
            <a:ext cx="7950631" cy="5388071"/>
            <a:chOff x="0" y="945396"/>
            <a:chExt cx="7950631" cy="5388071"/>
          </a:xfrm>
        </p:grpSpPr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F3DCBB67-241F-534D-8619-58430494F147}"/>
                </a:ext>
              </a:extLst>
            </p:cNvPr>
            <p:cNvSpPr txBox="1"/>
            <p:nvPr/>
          </p:nvSpPr>
          <p:spPr>
            <a:xfrm>
              <a:off x="0" y="945396"/>
              <a:ext cx="38779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/>
                <a:t>（１）制御とは（第１回）</a:t>
              </a:r>
            </a:p>
          </p:txBody>
        </p:sp>
        <p:pic>
          <p:nvPicPr>
            <p:cNvPr id="29" name="図 28">
              <a:extLst>
                <a:ext uri="{FF2B5EF4-FFF2-40B4-BE49-F238E27FC236}">
                  <a16:creationId xmlns:a16="http://schemas.microsoft.com/office/drawing/2014/main" id="{455C2514-2033-BF4D-AB65-7411BAB15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7513" y="1565163"/>
              <a:ext cx="7083118" cy="47683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73252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4FDAA55-9369-AD42-9691-58A35F187BC1}"/>
              </a:ext>
            </a:extLst>
          </p:cNvPr>
          <p:cNvSpPr txBox="1"/>
          <p:nvPr/>
        </p:nvSpPr>
        <p:spPr>
          <a:xfrm>
            <a:off x="3589617" y="5922088"/>
            <a:ext cx="1475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/>
              <a:t>微分方程式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6600F32-D7FA-A841-9031-768953F60B0A}"/>
              </a:ext>
            </a:extLst>
          </p:cNvPr>
          <p:cNvSpPr txBox="1"/>
          <p:nvPr/>
        </p:nvSpPr>
        <p:spPr>
          <a:xfrm>
            <a:off x="863363" y="5922088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/>
              <a:t>状態方程式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5745A21-91CE-244F-9831-C307D0FA63BD}"/>
              </a:ext>
            </a:extLst>
          </p:cNvPr>
          <p:cNvSpPr txBox="1"/>
          <p:nvPr/>
        </p:nvSpPr>
        <p:spPr>
          <a:xfrm>
            <a:off x="2348284" y="5029976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/>
              <a:t>重み関数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283479B-8507-B845-9CC2-B66BFD2406F2}"/>
              </a:ext>
            </a:extLst>
          </p:cNvPr>
          <p:cNvSpPr txBox="1"/>
          <p:nvPr/>
        </p:nvSpPr>
        <p:spPr>
          <a:xfrm>
            <a:off x="4762390" y="4071734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/>
              <a:t>安定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4160651-DFF7-904F-8B1D-569CC5D7F894}"/>
              </a:ext>
            </a:extLst>
          </p:cNvPr>
          <p:cNvSpPr txBox="1"/>
          <p:nvPr/>
        </p:nvSpPr>
        <p:spPr>
          <a:xfrm>
            <a:off x="2050767" y="4067303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/>
              <a:t>一般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BF8D18D-CA6A-9C47-9ADF-AF566FE6F93E}"/>
              </a:ext>
            </a:extLst>
          </p:cNvPr>
          <p:cNvSpPr txBox="1"/>
          <p:nvPr/>
        </p:nvSpPr>
        <p:spPr>
          <a:xfrm>
            <a:off x="4796325" y="3095322"/>
            <a:ext cx="1620957" cy="3385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1600"/>
              <a:t>周波数伝達関数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543AE6A-5FD0-1A45-A3BD-92AB99A6DF65}"/>
              </a:ext>
            </a:extLst>
          </p:cNvPr>
          <p:cNvSpPr txBox="1"/>
          <p:nvPr/>
        </p:nvSpPr>
        <p:spPr>
          <a:xfrm>
            <a:off x="5470224" y="2286448"/>
            <a:ext cx="26468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/>
              <a:t>ボード線図・ベクトル軌跡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979015A-CBE1-8742-91FC-130DEFBB8683}"/>
              </a:ext>
            </a:extLst>
          </p:cNvPr>
          <p:cNvSpPr txBox="1"/>
          <p:nvPr/>
        </p:nvSpPr>
        <p:spPr>
          <a:xfrm>
            <a:off x="2530096" y="3095322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/>
              <a:t>伝達関数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1DD91E8-5EB7-3F4D-9FEB-51276F4E6170}"/>
              </a:ext>
            </a:extLst>
          </p:cNvPr>
          <p:cNvSpPr txBox="1"/>
          <p:nvPr/>
        </p:nvSpPr>
        <p:spPr>
          <a:xfrm>
            <a:off x="604807" y="3095322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>
                <a:solidFill>
                  <a:schemeClr val="bg1">
                    <a:lumMod val="65000"/>
                  </a:schemeClr>
                </a:solidFill>
              </a:rPr>
              <a:t>状態方程式</a:t>
            </a:r>
          </a:p>
        </p:txBody>
      </p:sp>
      <p:sp>
        <p:nvSpPr>
          <p:cNvPr id="14" name="右矢印 13">
            <a:extLst>
              <a:ext uri="{FF2B5EF4-FFF2-40B4-BE49-F238E27FC236}">
                <a16:creationId xmlns:a16="http://schemas.microsoft.com/office/drawing/2014/main" id="{0E9E6467-0656-0E46-A33D-ADF246B6C104}"/>
              </a:ext>
            </a:extLst>
          </p:cNvPr>
          <p:cNvSpPr/>
          <p:nvPr/>
        </p:nvSpPr>
        <p:spPr>
          <a:xfrm rot="16200000">
            <a:off x="4008397" y="5559758"/>
            <a:ext cx="394004" cy="2106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右矢印 14">
            <a:extLst>
              <a:ext uri="{FF2B5EF4-FFF2-40B4-BE49-F238E27FC236}">
                <a16:creationId xmlns:a16="http://schemas.microsoft.com/office/drawing/2014/main" id="{07601F4C-964C-6942-8BFC-80DCB0BE65C2}"/>
              </a:ext>
            </a:extLst>
          </p:cNvPr>
          <p:cNvSpPr/>
          <p:nvPr/>
        </p:nvSpPr>
        <p:spPr>
          <a:xfrm rot="18574856">
            <a:off x="4414993" y="4575464"/>
            <a:ext cx="530835" cy="230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右矢印 15">
            <a:extLst>
              <a:ext uri="{FF2B5EF4-FFF2-40B4-BE49-F238E27FC236}">
                <a16:creationId xmlns:a16="http://schemas.microsoft.com/office/drawing/2014/main" id="{9AE95595-BFF4-9E4F-9304-96DDD4A8B243}"/>
              </a:ext>
            </a:extLst>
          </p:cNvPr>
          <p:cNvSpPr/>
          <p:nvPr/>
        </p:nvSpPr>
        <p:spPr>
          <a:xfrm rot="18574856">
            <a:off x="5228063" y="3668480"/>
            <a:ext cx="530835" cy="230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右矢印 16">
            <a:extLst>
              <a:ext uri="{FF2B5EF4-FFF2-40B4-BE49-F238E27FC236}">
                <a16:creationId xmlns:a16="http://schemas.microsoft.com/office/drawing/2014/main" id="{E8EE22CD-6DC9-0F41-B350-ED25F55179BD}"/>
              </a:ext>
            </a:extLst>
          </p:cNvPr>
          <p:cNvSpPr/>
          <p:nvPr/>
        </p:nvSpPr>
        <p:spPr>
          <a:xfrm rot="18574856">
            <a:off x="5840503" y="2648418"/>
            <a:ext cx="407778" cy="2409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右矢印 18">
            <a:extLst>
              <a:ext uri="{FF2B5EF4-FFF2-40B4-BE49-F238E27FC236}">
                <a16:creationId xmlns:a16="http://schemas.microsoft.com/office/drawing/2014/main" id="{96E9FA5D-FA2A-5F41-9927-CFE7C46859B6}"/>
              </a:ext>
            </a:extLst>
          </p:cNvPr>
          <p:cNvSpPr/>
          <p:nvPr/>
        </p:nvSpPr>
        <p:spPr>
          <a:xfrm rot="3025144" flipH="1">
            <a:off x="3408366" y="4551714"/>
            <a:ext cx="530835" cy="230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右矢印 19">
            <a:extLst>
              <a:ext uri="{FF2B5EF4-FFF2-40B4-BE49-F238E27FC236}">
                <a16:creationId xmlns:a16="http://schemas.microsoft.com/office/drawing/2014/main" id="{0BFCBD87-BDC6-C645-BF3B-5078E052CA87}"/>
              </a:ext>
            </a:extLst>
          </p:cNvPr>
          <p:cNvSpPr/>
          <p:nvPr/>
        </p:nvSpPr>
        <p:spPr>
          <a:xfrm rot="3025144" flipH="1">
            <a:off x="2785020" y="3673570"/>
            <a:ext cx="530835" cy="230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等号 20">
            <a:extLst>
              <a:ext uri="{FF2B5EF4-FFF2-40B4-BE49-F238E27FC236}">
                <a16:creationId xmlns:a16="http://schemas.microsoft.com/office/drawing/2014/main" id="{7B49FC2A-5D50-6F4B-9B67-58229B2E603F}"/>
              </a:ext>
            </a:extLst>
          </p:cNvPr>
          <p:cNvSpPr/>
          <p:nvPr/>
        </p:nvSpPr>
        <p:spPr>
          <a:xfrm>
            <a:off x="2218414" y="6029638"/>
            <a:ext cx="1356195" cy="123453"/>
          </a:xfrm>
          <a:prstGeom prst="mathEqual">
            <a:avLst>
              <a:gd name="adj1" fmla="val 23520"/>
              <a:gd name="adj2" fmla="val 529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2" name="右矢印 21">
            <a:extLst>
              <a:ext uri="{FF2B5EF4-FFF2-40B4-BE49-F238E27FC236}">
                <a16:creationId xmlns:a16="http://schemas.microsoft.com/office/drawing/2014/main" id="{57A56DAF-AC0E-4B48-BE61-E9FDA8D027FD}"/>
              </a:ext>
            </a:extLst>
          </p:cNvPr>
          <p:cNvSpPr/>
          <p:nvPr/>
        </p:nvSpPr>
        <p:spPr>
          <a:xfrm rot="16200000">
            <a:off x="1026675" y="3604003"/>
            <a:ext cx="522013" cy="2614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11E4E15E-3D85-F549-A7A3-B165A098BC07}"/>
              </a:ext>
            </a:extLst>
          </p:cNvPr>
          <p:cNvSpPr txBox="1"/>
          <p:nvPr/>
        </p:nvSpPr>
        <p:spPr>
          <a:xfrm>
            <a:off x="2291310" y="950412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制御則の設計理論</a:t>
            </a:r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290B6C85-BB98-0D4F-8119-2757574C6F1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70963" y="287968"/>
            <a:ext cx="8740239" cy="1897534"/>
          </a:xfrm>
          <a:prstGeom prst="rect">
            <a:avLst/>
          </a:prstGeom>
        </p:spPr>
      </p:pic>
      <p:sp>
        <p:nvSpPr>
          <p:cNvPr id="27" name="山形 26">
            <a:extLst>
              <a:ext uri="{FF2B5EF4-FFF2-40B4-BE49-F238E27FC236}">
                <a16:creationId xmlns:a16="http://schemas.microsoft.com/office/drawing/2014/main" id="{6B744550-E40D-4640-9CC4-F29A6484104F}"/>
              </a:ext>
            </a:extLst>
          </p:cNvPr>
          <p:cNvSpPr/>
          <p:nvPr/>
        </p:nvSpPr>
        <p:spPr>
          <a:xfrm rot="16200000">
            <a:off x="804102" y="2279969"/>
            <a:ext cx="985652" cy="242996"/>
          </a:xfrm>
          <a:prstGeom prst="chevron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8" name="山形 27">
            <a:extLst>
              <a:ext uri="{FF2B5EF4-FFF2-40B4-BE49-F238E27FC236}">
                <a16:creationId xmlns:a16="http://schemas.microsoft.com/office/drawing/2014/main" id="{7107429E-BC4A-D945-AD68-44A6B04335CA}"/>
              </a:ext>
            </a:extLst>
          </p:cNvPr>
          <p:cNvSpPr/>
          <p:nvPr/>
        </p:nvSpPr>
        <p:spPr>
          <a:xfrm rot="16200000">
            <a:off x="2466084" y="2320505"/>
            <a:ext cx="985652" cy="242996"/>
          </a:xfrm>
          <a:prstGeom prst="chevron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9" name="山形 28">
            <a:extLst>
              <a:ext uri="{FF2B5EF4-FFF2-40B4-BE49-F238E27FC236}">
                <a16:creationId xmlns:a16="http://schemas.microsoft.com/office/drawing/2014/main" id="{F50954ED-C01C-C84C-B42D-8EBEE23F86DA}"/>
              </a:ext>
            </a:extLst>
          </p:cNvPr>
          <p:cNvSpPr/>
          <p:nvPr/>
        </p:nvSpPr>
        <p:spPr>
          <a:xfrm rot="16200000">
            <a:off x="4630439" y="2420881"/>
            <a:ext cx="985652" cy="108766"/>
          </a:xfrm>
          <a:prstGeom prst="chevron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0" name="山形 29">
            <a:extLst>
              <a:ext uri="{FF2B5EF4-FFF2-40B4-BE49-F238E27FC236}">
                <a16:creationId xmlns:a16="http://schemas.microsoft.com/office/drawing/2014/main" id="{2ED4111C-A9F2-6E49-81BB-F96ECC8C10F8}"/>
              </a:ext>
            </a:extLst>
          </p:cNvPr>
          <p:cNvSpPr/>
          <p:nvPr/>
        </p:nvSpPr>
        <p:spPr>
          <a:xfrm rot="16200000">
            <a:off x="5938164" y="1982144"/>
            <a:ext cx="426373" cy="213916"/>
          </a:xfrm>
          <a:prstGeom prst="chevron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1" name="右矢印 30">
            <a:extLst>
              <a:ext uri="{FF2B5EF4-FFF2-40B4-BE49-F238E27FC236}">
                <a16:creationId xmlns:a16="http://schemas.microsoft.com/office/drawing/2014/main" id="{4F38EC6C-B476-8247-BDA6-F88848A62685}"/>
              </a:ext>
            </a:extLst>
          </p:cNvPr>
          <p:cNvSpPr/>
          <p:nvPr/>
        </p:nvSpPr>
        <p:spPr>
          <a:xfrm rot="16200000">
            <a:off x="1087748" y="4602061"/>
            <a:ext cx="418359" cy="2429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角丸四角形 31">
            <a:extLst>
              <a:ext uri="{FF2B5EF4-FFF2-40B4-BE49-F238E27FC236}">
                <a16:creationId xmlns:a16="http://schemas.microsoft.com/office/drawing/2014/main" id="{D8466E50-8D20-2343-A1C3-9F43178CBA73}"/>
              </a:ext>
            </a:extLst>
          </p:cNvPr>
          <p:cNvSpPr/>
          <p:nvPr/>
        </p:nvSpPr>
        <p:spPr>
          <a:xfrm>
            <a:off x="1175656" y="4067006"/>
            <a:ext cx="4775343" cy="32757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角丸四角形 32">
            <a:extLst>
              <a:ext uri="{FF2B5EF4-FFF2-40B4-BE49-F238E27FC236}">
                <a16:creationId xmlns:a16="http://schemas.microsoft.com/office/drawing/2014/main" id="{D15A9EB3-EE60-2644-A28E-ACA5DC87756E}"/>
              </a:ext>
            </a:extLst>
          </p:cNvPr>
          <p:cNvSpPr/>
          <p:nvPr/>
        </p:nvSpPr>
        <p:spPr>
          <a:xfrm>
            <a:off x="4221772" y="4107069"/>
            <a:ext cx="1685858" cy="24969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山形 33">
            <a:extLst>
              <a:ext uri="{FF2B5EF4-FFF2-40B4-BE49-F238E27FC236}">
                <a16:creationId xmlns:a16="http://schemas.microsoft.com/office/drawing/2014/main" id="{0B761329-88D5-1F46-BB39-2A836F2F9191}"/>
              </a:ext>
            </a:extLst>
          </p:cNvPr>
          <p:cNvSpPr/>
          <p:nvPr/>
        </p:nvSpPr>
        <p:spPr>
          <a:xfrm>
            <a:off x="1973345" y="3048099"/>
            <a:ext cx="350195" cy="433001"/>
          </a:xfrm>
          <a:prstGeom prst="chevron">
            <a:avLst>
              <a:gd name="adj" fmla="val 873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5" name="山形 34">
            <a:extLst>
              <a:ext uri="{FF2B5EF4-FFF2-40B4-BE49-F238E27FC236}">
                <a16:creationId xmlns:a16="http://schemas.microsoft.com/office/drawing/2014/main" id="{CBC5B762-02BE-E14E-A6E5-86C16CDB9AE9}"/>
              </a:ext>
            </a:extLst>
          </p:cNvPr>
          <p:cNvSpPr/>
          <p:nvPr/>
        </p:nvSpPr>
        <p:spPr>
          <a:xfrm>
            <a:off x="4096861" y="3048099"/>
            <a:ext cx="350195" cy="433001"/>
          </a:xfrm>
          <a:prstGeom prst="chevron">
            <a:avLst>
              <a:gd name="adj" fmla="val 873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6" name="右矢印 35">
            <a:extLst>
              <a:ext uri="{FF2B5EF4-FFF2-40B4-BE49-F238E27FC236}">
                <a16:creationId xmlns:a16="http://schemas.microsoft.com/office/drawing/2014/main" id="{52544FCB-177A-9F47-8A0A-091D1F992A51}"/>
              </a:ext>
            </a:extLst>
          </p:cNvPr>
          <p:cNvSpPr/>
          <p:nvPr/>
        </p:nvSpPr>
        <p:spPr>
          <a:xfrm rot="16200000">
            <a:off x="1069255" y="5591410"/>
            <a:ext cx="418359" cy="2429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3C2826E0-3871-A94D-B67C-99314A17D91F}"/>
              </a:ext>
            </a:extLst>
          </p:cNvPr>
          <p:cNvSpPr txBox="1"/>
          <p:nvPr/>
        </p:nvSpPr>
        <p:spPr>
          <a:xfrm>
            <a:off x="4791349" y="5071897"/>
            <a:ext cx="12779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5</a:t>
            </a:r>
            <a:r>
              <a:rPr kumimoji="1" lang="ja-JP" altLang="en-US" sz="1200"/>
              <a:t>回目（第</a:t>
            </a:r>
            <a:r>
              <a:rPr kumimoji="1" lang="en-US" altLang="ja-JP" sz="1200" dirty="0"/>
              <a:t>9</a:t>
            </a:r>
            <a:r>
              <a:rPr kumimoji="1" lang="ja-JP" altLang="en-US" sz="1200"/>
              <a:t>話</a:t>
            </a:r>
            <a:r>
              <a:rPr lang="ja-JP" altLang="en-US" sz="1200"/>
              <a:t>）</a:t>
            </a:r>
            <a:endParaRPr kumimoji="1" lang="ja-JP" altLang="en-US" sz="1200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6BD198E2-FB94-8645-BB70-AFAA8EEFF539}"/>
              </a:ext>
            </a:extLst>
          </p:cNvPr>
          <p:cNvSpPr txBox="1"/>
          <p:nvPr/>
        </p:nvSpPr>
        <p:spPr>
          <a:xfrm>
            <a:off x="1342171" y="5601153"/>
            <a:ext cx="15167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/>
              <a:t>4</a:t>
            </a:r>
            <a:r>
              <a:rPr kumimoji="1" lang="ja-JP" altLang="en-US" sz="1200"/>
              <a:t>回目（第</a:t>
            </a:r>
            <a:r>
              <a:rPr kumimoji="1" lang="en-US" altLang="ja-JP" sz="1200" dirty="0"/>
              <a:t>7</a:t>
            </a:r>
            <a:r>
              <a:rPr lang="ja-JP" altLang="en-US" sz="1200"/>
              <a:t>，</a:t>
            </a:r>
            <a:r>
              <a:rPr lang="en-US" altLang="ja-JP" sz="1200" dirty="0"/>
              <a:t>8</a:t>
            </a:r>
            <a:r>
              <a:rPr lang="ja-JP" altLang="en-US" sz="1200"/>
              <a:t>話）</a:t>
            </a:r>
            <a:endParaRPr kumimoji="1" lang="ja-JP" altLang="en-US" sz="1200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8AE158B8-0C25-F541-818C-DC035B7C5301}"/>
              </a:ext>
            </a:extLst>
          </p:cNvPr>
          <p:cNvSpPr txBox="1"/>
          <p:nvPr/>
        </p:nvSpPr>
        <p:spPr>
          <a:xfrm>
            <a:off x="6405070" y="3126099"/>
            <a:ext cx="16752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/>
              <a:t>6</a:t>
            </a:r>
            <a:r>
              <a:rPr kumimoji="1" lang="ja-JP" altLang="en-US" sz="1200"/>
              <a:t>回目（第</a:t>
            </a:r>
            <a:r>
              <a:rPr lang="en-US" altLang="ja-JP" sz="1200" dirty="0"/>
              <a:t>11</a:t>
            </a:r>
            <a:r>
              <a:rPr lang="ja-JP" altLang="en-US" sz="1200"/>
              <a:t>，</a:t>
            </a:r>
            <a:r>
              <a:rPr lang="en-US" altLang="ja-JP" sz="1200" dirty="0"/>
              <a:t>12</a:t>
            </a:r>
            <a:r>
              <a:rPr lang="ja-JP" altLang="en-US" sz="1200"/>
              <a:t>話）</a:t>
            </a:r>
            <a:endParaRPr kumimoji="1" lang="ja-JP" altLang="en-US" sz="1200"/>
          </a:p>
        </p:txBody>
      </p:sp>
      <p:sp>
        <p:nvSpPr>
          <p:cNvPr id="43" name="フレーム 42">
            <a:extLst>
              <a:ext uri="{FF2B5EF4-FFF2-40B4-BE49-F238E27FC236}">
                <a16:creationId xmlns:a16="http://schemas.microsoft.com/office/drawing/2014/main" id="{81B67429-3196-6047-846A-4C101C2CB445}"/>
              </a:ext>
            </a:extLst>
          </p:cNvPr>
          <p:cNvSpPr/>
          <p:nvPr/>
        </p:nvSpPr>
        <p:spPr>
          <a:xfrm>
            <a:off x="3555225" y="5917548"/>
            <a:ext cx="1509476" cy="404649"/>
          </a:xfrm>
          <a:prstGeom prst="fram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4" name="フレーム 43">
            <a:extLst>
              <a:ext uri="{FF2B5EF4-FFF2-40B4-BE49-F238E27FC236}">
                <a16:creationId xmlns:a16="http://schemas.microsoft.com/office/drawing/2014/main" id="{A14FA676-3045-5E4A-A31C-6C9DCA870E9B}"/>
              </a:ext>
            </a:extLst>
          </p:cNvPr>
          <p:cNvSpPr/>
          <p:nvPr/>
        </p:nvSpPr>
        <p:spPr>
          <a:xfrm>
            <a:off x="712181" y="5916870"/>
            <a:ext cx="1509476" cy="404649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5" name="フレーム 44">
            <a:extLst>
              <a:ext uri="{FF2B5EF4-FFF2-40B4-BE49-F238E27FC236}">
                <a16:creationId xmlns:a16="http://schemas.microsoft.com/office/drawing/2014/main" id="{7D3BF583-9677-EF46-85AB-4EE6925B3AE6}"/>
              </a:ext>
            </a:extLst>
          </p:cNvPr>
          <p:cNvSpPr/>
          <p:nvPr/>
        </p:nvSpPr>
        <p:spPr>
          <a:xfrm>
            <a:off x="1110566" y="4988732"/>
            <a:ext cx="3651824" cy="437561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6" name="フレーム 45">
            <a:extLst>
              <a:ext uri="{FF2B5EF4-FFF2-40B4-BE49-F238E27FC236}">
                <a16:creationId xmlns:a16="http://schemas.microsoft.com/office/drawing/2014/main" id="{8CAC3F1D-E83E-D643-BAD8-C1A4DBBBE726}"/>
              </a:ext>
            </a:extLst>
          </p:cNvPr>
          <p:cNvSpPr/>
          <p:nvPr/>
        </p:nvSpPr>
        <p:spPr>
          <a:xfrm>
            <a:off x="4735287" y="3066087"/>
            <a:ext cx="1694327" cy="437561"/>
          </a:xfrm>
          <a:prstGeom prst="fram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7" name="フレーム 46">
            <a:extLst>
              <a:ext uri="{FF2B5EF4-FFF2-40B4-BE49-F238E27FC236}">
                <a16:creationId xmlns:a16="http://schemas.microsoft.com/office/drawing/2014/main" id="{FA039182-B4B4-3646-AE3A-17452DEF686B}"/>
              </a:ext>
            </a:extLst>
          </p:cNvPr>
          <p:cNvSpPr/>
          <p:nvPr/>
        </p:nvSpPr>
        <p:spPr>
          <a:xfrm>
            <a:off x="2489791" y="3052692"/>
            <a:ext cx="1058208" cy="437561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8" name="フレーム 47">
            <a:extLst>
              <a:ext uri="{FF2B5EF4-FFF2-40B4-BE49-F238E27FC236}">
                <a16:creationId xmlns:a16="http://schemas.microsoft.com/office/drawing/2014/main" id="{8B079DC6-1A74-6649-8E62-4C062DDA603B}"/>
              </a:ext>
            </a:extLst>
          </p:cNvPr>
          <p:cNvSpPr/>
          <p:nvPr/>
        </p:nvSpPr>
        <p:spPr>
          <a:xfrm>
            <a:off x="564979" y="3048774"/>
            <a:ext cx="1250416" cy="437561"/>
          </a:xfrm>
          <a:prstGeom prst="fram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212E81B6-BABA-3A47-9AD5-6DADF876BA5E}"/>
              </a:ext>
            </a:extLst>
          </p:cNvPr>
          <p:cNvSpPr txBox="1"/>
          <p:nvPr/>
        </p:nvSpPr>
        <p:spPr>
          <a:xfrm>
            <a:off x="5071782" y="6159582"/>
            <a:ext cx="12779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2</a:t>
            </a:r>
            <a:r>
              <a:rPr kumimoji="1" lang="ja-JP" altLang="en-US" sz="1200"/>
              <a:t>回目（第</a:t>
            </a:r>
            <a:r>
              <a:rPr lang="en-US" altLang="ja-JP" sz="1200" dirty="0"/>
              <a:t>2</a:t>
            </a:r>
            <a:r>
              <a:rPr lang="ja-JP" altLang="en-US" sz="1200"/>
              <a:t>話）</a:t>
            </a:r>
            <a:endParaRPr kumimoji="1" lang="ja-JP" altLang="en-US" sz="1200"/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8B61359E-3013-4F49-A3E2-25E4E42670DE}"/>
              </a:ext>
            </a:extLst>
          </p:cNvPr>
          <p:cNvSpPr txBox="1"/>
          <p:nvPr/>
        </p:nvSpPr>
        <p:spPr>
          <a:xfrm>
            <a:off x="3418551" y="3530912"/>
            <a:ext cx="17812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5</a:t>
            </a:r>
            <a:r>
              <a:rPr kumimoji="1" lang="ja-JP" altLang="en-US" sz="1200"/>
              <a:t>回目（第</a:t>
            </a:r>
            <a:r>
              <a:rPr lang="en-US" altLang="ja-JP" sz="1200" dirty="0"/>
              <a:t>10</a:t>
            </a:r>
            <a:r>
              <a:rPr lang="ja-JP" altLang="en-US" sz="1200"/>
              <a:t>話），</a:t>
            </a:r>
            <a:endParaRPr lang="en-US" altLang="ja-JP" sz="1200" dirty="0"/>
          </a:p>
          <a:p>
            <a:r>
              <a:rPr lang="en-US" altLang="ja-JP" sz="1200" dirty="0"/>
              <a:t>9</a:t>
            </a:r>
            <a:r>
              <a:rPr lang="ja-JP" altLang="en-US" sz="1200"/>
              <a:t>回目</a:t>
            </a:r>
            <a:r>
              <a:rPr lang="en-US" altLang="ja-JP" sz="1200" dirty="0"/>
              <a:t>(</a:t>
            </a:r>
            <a:r>
              <a:rPr lang="ja-JP" altLang="en-US" sz="1200"/>
              <a:t>第</a:t>
            </a:r>
            <a:r>
              <a:rPr lang="en-US" altLang="ja-JP" sz="1200" dirty="0"/>
              <a:t>17</a:t>
            </a:r>
            <a:r>
              <a:rPr lang="ja-JP" altLang="en-US" sz="1200"/>
              <a:t>話</a:t>
            </a:r>
            <a:r>
              <a:rPr lang="en-US" altLang="ja-JP" sz="1200" dirty="0"/>
              <a:t>,</a:t>
            </a:r>
            <a:r>
              <a:rPr lang="ja-JP" altLang="en-US" sz="1200"/>
              <a:t>第</a:t>
            </a:r>
            <a:r>
              <a:rPr lang="en-US" altLang="ja-JP" sz="1200" dirty="0"/>
              <a:t>18</a:t>
            </a:r>
            <a:r>
              <a:rPr lang="ja-JP" altLang="en-US" sz="1200"/>
              <a:t>話）</a:t>
            </a:r>
            <a:endParaRPr kumimoji="1" lang="ja-JP" altLang="en-US" sz="1200"/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D3980901-8F3C-294B-BD2A-99459F2FCA1E}"/>
              </a:ext>
            </a:extLst>
          </p:cNvPr>
          <p:cNvSpPr txBox="1"/>
          <p:nvPr/>
        </p:nvSpPr>
        <p:spPr>
          <a:xfrm>
            <a:off x="3244452" y="5567234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/>
              <a:t>Start</a:t>
            </a:r>
            <a:endParaRPr kumimoji="1" lang="ja-JP" altLang="en-US" sz="1800"/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EED55AF2-E071-754E-9136-FDA7B1E9161E}"/>
              </a:ext>
            </a:extLst>
          </p:cNvPr>
          <p:cNvSpPr txBox="1"/>
          <p:nvPr/>
        </p:nvSpPr>
        <p:spPr>
          <a:xfrm>
            <a:off x="3307396" y="1725592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/>
              <a:t>Goal</a:t>
            </a:r>
            <a:endParaRPr kumimoji="1" lang="ja-JP" altLang="en-US" sz="1800"/>
          </a:p>
        </p:txBody>
      </p:sp>
      <p:sp>
        <p:nvSpPr>
          <p:cNvPr id="53" name="円/楕円 52">
            <a:extLst>
              <a:ext uri="{FF2B5EF4-FFF2-40B4-BE49-F238E27FC236}">
                <a16:creationId xmlns:a16="http://schemas.microsoft.com/office/drawing/2014/main" id="{7DB8897B-21A6-7847-8282-32B1D9374C53}"/>
              </a:ext>
            </a:extLst>
          </p:cNvPr>
          <p:cNvSpPr/>
          <p:nvPr/>
        </p:nvSpPr>
        <p:spPr>
          <a:xfrm>
            <a:off x="712181" y="1528864"/>
            <a:ext cx="6329887" cy="632446"/>
          </a:xfrm>
          <a:prstGeom prst="ellipse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06D131F3-9A04-824E-BB7F-16784F996762}"/>
              </a:ext>
            </a:extLst>
          </p:cNvPr>
          <p:cNvSpPr txBox="1"/>
          <p:nvPr/>
        </p:nvSpPr>
        <p:spPr>
          <a:xfrm>
            <a:off x="7040620" y="2057531"/>
            <a:ext cx="18918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7</a:t>
            </a:r>
            <a:r>
              <a:rPr kumimoji="1" lang="ja-JP" altLang="en-US" sz="1200"/>
              <a:t>回目</a:t>
            </a:r>
            <a:r>
              <a:rPr kumimoji="1" lang="en-US" altLang="ja-JP" sz="1200" dirty="0"/>
              <a:t>(</a:t>
            </a:r>
            <a:r>
              <a:rPr kumimoji="1" lang="ja-JP" altLang="en-US" sz="1200"/>
              <a:t>第</a:t>
            </a:r>
            <a:r>
              <a:rPr kumimoji="1" lang="en-US" altLang="ja-JP" sz="1200" dirty="0"/>
              <a:t>13</a:t>
            </a:r>
            <a:r>
              <a:rPr kumimoji="1" lang="ja-JP" altLang="en-US" sz="1200"/>
              <a:t>話，第</a:t>
            </a:r>
            <a:r>
              <a:rPr kumimoji="1" lang="en-US" altLang="ja-JP" sz="1200" dirty="0"/>
              <a:t>14</a:t>
            </a:r>
            <a:r>
              <a:rPr kumimoji="1" lang="ja-JP" altLang="en-US" sz="1200"/>
              <a:t>話）</a:t>
            </a: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E041C609-06AE-FC42-9A96-B6C8DBFA6384}"/>
              </a:ext>
            </a:extLst>
          </p:cNvPr>
          <p:cNvSpPr txBox="1"/>
          <p:nvPr/>
        </p:nvSpPr>
        <p:spPr>
          <a:xfrm>
            <a:off x="3144372" y="2634304"/>
            <a:ext cx="18918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/>
              <a:t>8</a:t>
            </a:r>
            <a:r>
              <a:rPr kumimoji="1" lang="ja-JP" altLang="en-US" sz="1200"/>
              <a:t>回目</a:t>
            </a:r>
            <a:r>
              <a:rPr kumimoji="1" lang="en-US" altLang="ja-JP" sz="1200" dirty="0"/>
              <a:t>(</a:t>
            </a:r>
            <a:r>
              <a:rPr kumimoji="1" lang="ja-JP" altLang="en-US" sz="1200"/>
              <a:t>第</a:t>
            </a:r>
            <a:r>
              <a:rPr kumimoji="1" lang="en-US" altLang="ja-JP" sz="1200" dirty="0"/>
              <a:t>15</a:t>
            </a:r>
            <a:r>
              <a:rPr lang="ja-JP" altLang="en-US" sz="1200"/>
              <a:t>話，第</a:t>
            </a:r>
            <a:r>
              <a:rPr lang="en-US" altLang="ja-JP" sz="1200" dirty="0"/>
              <a:t>16</a:t>
            </a:r>
            <a:r>
              <a:rPr lang="ja-JP" altLang="en-US" sz="1200"/>
              <a:t>話）</a:t>
            </a:r>
            <a:endParaRPr kumimoji="1" lang="ja-JP" altLang="en-US" sz="1200"/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77166A67-ED91-F641-B375-093922A40195}"/>
              </a:ext>
            </a:extLst>
          </p:cNvPr>
          <p:cNvSpPr txBox="1"/>
          <p:nvPr/>
        </p:nvSpPr>
        <p:spPr>
          <a:xfrm>
            <a:off x="3877124" y="1780532"/>
            <a:ext cx="6623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/>
              <a:t>10</a:t>
            </a:r>
            <a:r>
              <a:rPr kumimoji="1" lang="ja-JP" altLang="en-US" sz="1200"/>
              <a:t>回目</a:t>
            </a: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0A42C760-DFF5-5743-8FAB-7D4962DF7074}"/>
              </a:ext>
            </a:extLst>
          </p:cNvPr>
          <p:cNvSpPr txBox="1"/>
          <p:nvPr/>
        </p:nvSpPr>
        <p:spPr>
          <a:xfrm>
            <a:off x="5751258" y="5318327"/>
            <a:ext cx="3262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>
                <a:latin typeface="aoyagireisyo2" panose="02000600000000000000" pitchFamily="2" charset="-128"/>
                <a:ea typeface="aoyagireisyo2" panose="02000600000000000000" pitchFamily="2" charset="-128"/>
              </a:rPr>
              <a:t>制御則への道</a:t>
            </a: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0F9B277E-7E98-5841-BE35-CC7A604791FB}"/>
              </a:ext>
            </a:extLst>
          </p:cNvPr>
          <p:cNvSpPr txBox="1"/>
          <p:nvPr/>
        </p:nvSpPr>
        <p:spPr>
          <a:xfrm>
            <a:off x="3871848" y="2767111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>
                <a:solidFill>
                  <a:schemeClr val="accent5">
                    <a:lumMod val="50000"/>
                  </a:schemeClr>
                </a:solidFill>
              </a:rPr>
              <a:t>守備範囲</a:t>
            </a: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60FCFA16-6FE3-7D40-88BF-C7B7D7228739}"/>
              </a:ext>
            </a:extLst>
          </p:cNvPr>
          <p:cNvSpPr txBox="1"/>
          <p:nvPr/>
        </p:nvSpPr>
        <p:spPr>
          <a:xfrm>
            <a:off x="1624579" y="2788847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>
                <a:solidFill>
                  <a:schemeClr val="accent5">
                    <a:lumMod val="50000"/>
                  </a:schemeClr>
                </a:solidFill>
              </a:rPr>
              <a:t>守備範囲</a:t>
            </a:r>
          </a:p>
        </p:txBody>
      </p:sp>
      <p:cxnSp>
        <p:nvCxnSpPr>
          <p:cNvPr id="67" name="直線矢印コネクタ 66">
            <a:extLst>
              <a:ext uri="{FF2B5EF4-FFF2-40B4-BE49-F238E27FC236}">
                <a16:creationId xmlns:a16="http://schemas.microsoft.com/office/drawing/2014/main" id="{D04F29BA-E8DB-2940-A8F7-CF21FB555B16}"/>
              </a:ext>
            </a:extLst>
          </p:cNvPr>
          <p:cNvCxnSpPr/>
          <p:nvPr/>
        </p:nvCxnSpPr>
        <p:spPr>
          <a:xfrm flipH="1">
            <a:off x="2424798" y="6321519"/>
            <a:ext cx="928889" cy="0"/>
          </a:xfrm>
          <a:prstGeom prst="straightConnector1">
            <a:avLst/>
          </a:prstGeom>
          <a:ln w="76200">
            <a:solidFill>
              <a:srgbClr val="0070C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フリーフォーム 63">
            <a:extLst>
              <a:ext uri="{FF2B5EF4-FFF2-40B4-BE49-F238E27FC236}">
                <a16:creationId xmlns:a16="http://schemas.microsoft.com/office/drawing/2014/main" id="{EE946E3D-BF06-7B4C-B4F4-042EAE408066}"/>
              </a:ext>
            </a:extLst>
          </p:cNvPr>
          <p:cNvSpPr/>
          <p:nvPr/>
        </p:nvSpPr>
        <p:spPr>
          <a:xfrm flipH="1">
            <a:off x="3428855" y="4049753"/>
            <a:ext cx="1048099" cy="1692638"/>
          </a:xfrm>
          <a:custGeom>
            <a:avLst/>
            <a:gdLst>
              <a:gd name="connsiteX0" fmla="*/ 13465 w 975366"/>
              <a:gd name="connsiteY0" fmla="*/ 2101932 h 2101932"/>
              <a:gd name="connsiteX1" fmla="*/ 84717 w 975366"/>
              <a:gd name="connsiteY1" fmla="*/ 1341912 h 2101932"/>
              <a:gd name="connsiteX2" fmla="*/ 654733 w 975366"/>
              <a:gd name="connsiteY2" fmla="*/ 391886 h 2101932"/>
              <a:gd name="connsiteX3" fmla="*/ 975366 w 975366"/>
              <a:gd name="connsiteY3" fmla="*/ 0 h 2101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5366" h="2101932">
                <a:moveTo>
                  <a:pt x="13465" y="2101932"/>
                </a:moveTo>
                <a:cubicBezTo>
                  <a:pt x="-4348" y="1864426"/>
                  <a:pt x="-22161" y="1626920"/>
                  <a:pt x="84717" y="1341912"/>
                </a:cubicBezTo>
                <a:cubicBezTo>
                  <a:pt x="191595" y="1056904"/>
                  <a:pt x="506292" y="615538"/>
                  <a:pt x="654733" y="391886"/>
                </a:cubicBezTo>
                <a:cubicBezTo>
                  <a:pt x="803174" y="168234"/>
                  <a:pt x="889270" y="84117"/>
                  <a:pt x="975366" y="0"/>
                </a:cubicBezTo>
              </a:path>
            </a:pathLst>
          </a:custGeom>
          <a:noFill/>
          <a:ln w="76200">
            <a:solidFill>
              <a:srgbClr val="C00000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角丸四角形 65">
            <a:extLst>
              <a:ext uri="{FF2B5EF4-FFF2-40B4-BE49-F238E27FC236}">
                <a16:creationId xmlns:a16="http://schemas.microsoft.com/office/drawing/2014/main" id="{1116FA8E-C191-2A4A-8762-5D54B02E15B3}"/>
              </a:ext>
            </a:extLst>
          </p:cNvPr>
          <p:cNvSpPr/>
          <p:nvPr/>
        </p:nvSpPr>
        <p:spPr>
          <a:xfrm>
            <a:off x="1171300" y="4075713"/>
            <a:ext cx="4775343" cy="32757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9" name="グループ化 68">
            <a:extLst>
              <a:ext uri="{FF2B5EF4-FFF2-40B4-BE49-F238E27FC236}">
                <a16:creationId xmlns:a16="http://schemas.microsoft.com/office/drawing/2014/main" id="{5C93939F-16AB-6A49-BDCC-0A41DE2F35BE}"/>
              </a:ext>
            </a:extLst>
          </p:cNvPr>
          <p:cNvGrpSpPr/>
          <p:nvPr/>
        </p:nvGrpSpPr>
        <p:grpSpPr>
          <a:xfrm>
            <a:off x="564979" y="3630186"/>
            <a:ext cx="6581613" cy="1013670"/>
            <a:chOff x="4777061" y="1293728"/>
            <a:chExt cx="4234283" cy="1646631"/>
          </a:xfrm>
        </p:grpSpPr>
        <p:sp>
          <p:nvSpPr>
            <p:cNvPr id="70" name="円/楕円 69">
              <a:extLst>
                <a:ext uri="{FF2B5EF4-FFF2-40B4-BE49-F238E27FC236}">
                  <a16:creationId xmlns:a16="http://schemas.microsoft.com/office/drawing/2014/main" id="{0DAFDFF7-09B5-374C-B1C3-7984E429E236}"/>
                </a:ext>
              </a:extLst>
            </p:cNvPr>
            <p:cNvSpPr/>
            <p:nvPr/>
          </p:nvSpPr>
          <p:spPr>
            <a:xfrm>
              <a:off x="4777061" y="1539852"/>
              <a:ext cx="3795439" cy="1400507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テキスト ボックス 70">
              <a:extLst>
                <a:ext uri="{FF2B5EF4-FFF2-40B4-BE49-F238E27FC236}">
                  <a16:creationId xmlns:a16="http://schemas.microsoft.com/office/drawing/2014/main" id="{ECC62597-5CF4-A24C-9B65-94ADC0A7D196}"/>
                </a:ext>
              </a:extLst>
            </p:cNvPr>
            <p:cNvSpPr txBox="1"/>
            <p:nvPr/>
          </p:nvSpPr>
          <p:spPr>
            <a:xfrm>
              <a:off x="8494460" y="1293728"/>
              <a:ext cx="516884" cy="74994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ja-JP" altLang="en-US" b="1">
                  <a:solidFill>
                    <a:srgbClr val="C00000"/>
                  </a:solidFill>
                </a:rPr>
                <a:t>前回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5579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C1E844CA-31F1-5844-A5BB-D8C3F85F5727}"/>
              </a:ext>
            </a:extLst>
          </p:cNvPr>
          <p:cNvGrpSpPr/>
          <p:nvPr/>
        </p:nvGrpSpPr>
        <p:grpSpPr>
          <a:xfrm>
            <a:off x="0" y="945396"/>
            <a:ext cx="7916645" cy="2617626"/>
            <a:chOff x="0" y="588935"/>
            <a:chExt cx="7916645" cy="2617626"/>
          </a:xfrm>
        </p:grpSpPr>
        <p:graphicFrame>
          <p:nvGraphicFramePr>
            <p:cNvPr id="4" name="Object 83">
              <a:extLst>
                <a:ext uri="{FF2B5EF4-FFF2-40B4-BE49-F238E27FC236}">
                  <a16:creationId xmlns:a16="http://schemas.microsoft.com/office/drawing/2014/main" id="{4C4DA2DA-30C8-F747-A585-2BD818EC090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152553" y="1091018"/>
            <a:ext cx="5529262" cy="15763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数式" r:id="rId2" imgW="2679700" imgH="762000" progId="Equation.3">
                    <p:embed/>
                  </p:oleObj>
                </mc:Choice>
                <mc:Fallback>
                  <p:oleObj name="数式" r:id="rId2" imgW="2679700" imgH="762000" progId="Equation.3">
                    <p:embed/>
                    <p:pic>
                      <p:nvPicPr>
                        <p:cNvPr id="4" name="Object 83">
                          <a:extLst>
                            <a:ext uri="{FF2B5EF4-FFF2-40B4-BE49-F238E27FC236}">
                              <a16:creationId xmlns:a16="http://schemas.microsoft.com/office/drawing/2014/main" id="{4C4DA2DA-30C8-F747-A585-2BD818EC090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52553" y="1091018"/>
                          <a:ext cx="5529262" cy="157638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F3DCBB67-241F-534D-8619-58430494F147}"/>
                </a:ext>
              </a:extLst>
            </p:cNvPr>
            <p:cNvSpPr txBox="1"/>
            <p:nvPr/>
          </p:nvSpPr>
          <p:spPr>
            <a:xfrm>
              <a:off x="0" y="588935"/>
              <a:ext cx="66479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/>
                <a:t>（２）制御対象は線形動的システム（第２回）</a:t>
              </a: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6E3A4E0E-5C52-7B4C-89BF-482C358D92F0}"/>
                </a:ext>
              </a:extLst>
            </p:cNvPr>
            <p:cNvSpPr txBox="1"/>
            <p:nvPr/>
          </p:nvSpPr>
          <p:spPr>
            <a:xfrm>
              <a:off x="960895" y="2744896"/>
              <a:ext cx="69557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/>
                <a:t>動的システムは急には動かない，止められない！</a:t>
              </a:r>
              <a:endParaRPr lang="en-US" altLang="ja-JP" dirty="0"/>
            </a:p>
          </p:txBody>
        </p:sp>
      </p:grp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98C6F549-4BF2-0141-AF40-58C509B386F5}"/>
              </a:ext>
            </a:extLst>
          </p:cNvPr>
          <p:cNvGrpSpPr/>
          <p:nvPr/>
        </p:nvGrpSpPr>
        <p:grpSpPr>
          <a:xfrm>
            <a:off x="0" y="3754773"/>
            <a:ext cx="7222211" cy="2762890"/>
            <a:chOff x="0" y="3754773"/>
            <a:chExt cx="7222211" cy="2762890"/>
          </a:xfrm>
        </p:grpSpPr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1084D887-B00F-554F-A39A-6030C4C604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97661" y="4200940"/>
              <a:ext cx="5924550" cy="2020777"/>
            </a:xfrm>
            <a:prstGeom prst="rect">
              <a:avLst/>
            </a:prstGeom>
          </p:spPr>
        </p:pic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912313BA-D0F9-8046-91FB-E58EE47AAB29}"/>
                </a:ext>
              </a:extLst>
            </p:cNvPr>
            <p:cNvSpPr txBox="1"/>
            <p:nvPr/>
          </p:nvSpPr>
          <p:spPr>
            <a:xfrm>
              <a:off x="0" y="3754773"/>
              <a:ext cx="44935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/>
                <a:t>（３）ブロック線図（第３回）</a:t>
              </a:r>
            </a:p>
          </p:txBody>
        </p:sp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ECF90B2D-4A13-4D4A-9B72-3746387F964B}"/>
                </a:ext>
              </a:extLst>
            </p:cNvPr>
            <p:cNvSpPr txBox="1"/>
            <p:nvPr/>
          </p:nvSpPr>
          <p:spPr>
            <a:xfrm>
              <a:off x="960895" y="6055998"/>
              <a:ext cx="32624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/>
                <a:t>実体図ではなく機能図</a:t>
              </a:r>
            </a:p>
          </p:txBody>
        </p:sp>
      </p:grp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D63BD4C5-32A8-6642-8B4B-716CC7075181}"/>
              </a:ext>
            </a:extLst>
          </p:cNvPr>
          <p:cNvSpPr/>
          <p:nvPr/>
        </p:nvSpPr>
        <p:spPr>
          <a:xfrm>
            <a:off x="1976558" y="325629"/>
            <a:ext cx="44935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ja-JP" altLang="en-US">
                <a:solidFill>
                  <a:srgbClr val="C00000"/>
                </a:solidFill>
              </a:rPr>
              <a:t>「制御工学の館」を総復習する</a:t>
            </a:r>
            <a:endParaRPr lang="en-US" altLang="ja-JP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551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CDC274B3-C854-1F41-A2AB-960711F5DFD0}"/>
              </a:ext>
            </a:extLst>
          </p:cNvPr>
          <p:cNvSpPr/>
          <p:nvPr/>
        </p:nvSpPr>
        <p:spPr>
          <a:xfrm>
            <a:off x="1976558" y="325629"/>
            <a:ext cx="44935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ja-JP" altLang="en-US">
                <a:solidFill>
                  <a:srgbClr val="C00000"/>
                </a:solidFill>
              </a:rPr>
              <a:t>「制御工学の館」を総復習する</a:t>
            </a:r>
            <a:endParaRPr lang="en-US" altLang="ja-JP" dirty="0">
              <a:solidFill>
                <a:srgbClr val="C00000"/>
              </a:solidFill>
            </a:endParaRPr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752C9CBD-2E40-B640-91F7-E6E5FD655DA4}"/>
              </a:ext>
            </a:extLst>
          </p:cNvPr>
          <p:cNvGrpSpPr/>
          <p:nvPr/>
        </p:nvGrpSpPr>
        <p:grpSpPr>
          <a:xfrm>
            <a:off x="46496" y="836911"/>
            <a:ext cx="7624366" cy="2383453"/>
            <a:chOff x="46496" y="836911"/>
            <a:chExt cx="7624366" cy="2383453"/>
          </a:xfrm>
        </p:grpSpPr>
        <p:graphicFrame>
          <p:nvGraphicFramePr>
            <p:cNvPr id="5" name="Object 5">
              <a:extLst>
                <a:ext uri="{FF2B5EF4-FFF2-40B4-BE49-F238E27FC236}">
                  <a16:creationId xmlns:a16="http://schemas.microsoft.com/office/drawing/2014/main" id="{780ED076-409A-9B44-813F-E12799B2743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01111446"/>
                </p:ext>
              </p:extLst>
            </p:nvPr>
          </p:nvGraphicFramePr>
          <p:xfrm>
            <a:off x="1386809" y="1363691"/>
            <a:ext cx="2613130" cy="13325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数式" r:id="rId2" imgW="1968500" imgH="1003300" progId="Equation.3">
                    <p:embed/>
                  </p:oleObj>
                </mc:Choice>
                <mc:Fallback>
                  <p:oleObj name="数式" r:id="rId2" imgW="1968500" imgH="1003300" progId="Equation.3">
                    <p:embed/>
                    <p:pic>
                      <p:nvPicPr>
                        <p:cNvPr id="21" name="Object 5">
                          <a:extLst>
                            <a:ext uri="{FF2B5EF4-FFF2-40B4-BE49-F238E27FC236}">
                              <a16:creationId xmlns:a16="http://schemas.microsoft.com/office/drawing/2014/main" id="{0AEF35C1-68BE-1D45-BB2D-8EA4BA36614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86809" y="1363691"/>
                          <a:ext cx="2613130" cy="13325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B50D3783-8DAE-694F-9D2D-13365D2748E4}"/>
                </a:ext>
              </a:extLst>
            </p:cNvPr>
            <p:cNvSpPr txBox="1"/>
            <p:nvPr/>
          </p:nvSpPr>
          <p:spPr>
            <a:xfrm>
              <a:off x="46496" y="836911"/>
              <a:ext cx="54168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/>
                <a:t>（４）線形性と状態方程式（第４回）</a:t>
              </a:r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123901BD-2B53-7B47-8211-1248D8FCD8AC}"/>
                </a:ext>
              </a:extLst>
            </p:cNvPr>
            <p:cNvSpPr txBox="1"/>
            <p:nvPr/>
          </p:nvSpPr>
          <p:spPr>
            <a:xfrm>
              <a:off x="1022888" y="2758699"/>
              <a:ext cx="66479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/>
                <a:t>微分方程式と同等の表現．重ね合わせの原理．</a:t>
              </a:r>
            </a:p>
          </p:txBody>
        </p: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FDA6EE5F-95B5-B94B-AB59-AD091AB34CAA}"/>
              </a:ext>
            </a:extLst>
          </p:cNvPr>
          <p:cNvGrpSpPr/>
          <p:nvPr/>
        </p:nvGrpSpPr>
        <p:grpSpPr>
          <a:xfrm>
            <a:off x="46496" y="3470190"/>
            <a:ext cx="9110186" cy="2819699"/>
            <a:chOff x="46496" y="3470190"/>
            <a:chExt cx="9110186" cy="2819699"/>
          </a:xfrm>
        </p:grpSpPr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943B79E8-07B6-B049-BCB0-D2BB4BF3A2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22888" y="4093648"/>
              <a:ext cx="4633993" cy="2196241"/>
            </a:xfrm>
            <a:prstGeom prst="rect">
              <a:avLst/>
            </a:prstGeom>
          </p:spPr>
        </p:pic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E048C595-CA6F-6549-913B-CCAAF5D4A300}"/>
                </a:ext>
              </a:extLst>
            </p:cNvPr>
            <p:cNvSpPr txBox="1"/>
            <p:nvPr/>
          </p:nvSpPr>
          <p:spPr>
            <a:xfrm>
              <a:off x="46496" y="3470190"/>
              <a:ext cx="91101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/>
                <a:t>（５）インパルス応答（重み関数）とたたみ込み積分</a:t>
              </a:r>
              <a:r>
                <a:rPr lang="ja-JP" altLang="en-US"/>
                <a:t>（第５回）</a:t>
              </a:r>
              <a:endParaRPr kumimoji="1" lang="ja-JP" altLang="en-US"/>
            </a:p>
          </p:txBody>
        </p:sp>
        <p:graphicFrame>
          <p:nvGraphicFramePr>
            <p:cNvPr id="10" name="Object 30">
              <a:extLst>
                <a:ext uri="{FF2B5EF4-FFF2-40B4-BE49-F238E27FC236}">
                  <a16:creationId xmlns:a16="http://schemas.microsoft.com/office/drawing/2014/main" id="{1FD171AD-B723-F847-83D1-0EE28118C00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7102189"/>
                </p:ext>
              </p:extLst>
            </p:nvPr>
          </p:nvGraphicFramePr>
          <p:xfrm>
            <a:off x="6015953" y="4382037"/>
            <a:ext cx="2870200" cy="596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66116200" imgH="13754100" progId="Equation.DSMT4">
                    <p:embed/>
                  </p:oleObj>
                </mc:Choice>
                <mc:Fallback>
                  <p:oleObj name="Equation" r:id="rId5" imgW="66116200" imgH="13754100" progId="Equation.DSMT4">
                    <p:embed/>
                    <p:pic>
                      <p:nvPicPr>
                        <p:cNvPr id="75787" name="Object 30">
                          <a:extLst>
                            <a:ext uri="{FF2B5EF4-FFF2-40B4-BE49-F238E27FC236}">
                              <a16:creationId xmlns:a16="http://schemas.microsoft.com/office/drawing/2014/main" id="{BFDA3372-EAB6-3A49-8BDF-485FDF3A76C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15953" y="4382037"/>
                          <a:ext cx="2870200" cy="596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4B0DF87F-338E-014C-8FCC-09BD8F8DA2F9}"/>
                </a:ext>
              </a:extLst>
            </p:cNvPr>
            <p:cNvSpPr txBox="1"/>
            <p:nvPr/>
          </p:nvSpPr>
          <p:spPr>
            <a:xfrm>
              <a:off x="6015953" y="5099153"/>
              <a:ext cx="23391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>
                  <a:solidFill>
                    <a:srgbClr val="C00000"/>
                  </a:solidFill>
                </a:rPr>
                <a:t>たたみ込み積分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6366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CDC274B3-C854-1F41-A2AB-960711F5DFD0}"/>
              </a:ext>
            </a:extLst>
          </p:cNvPr>
          <p:cNvSpPr/>
          <p:nvPr/>
        </p:nvSpPr>
        <p:spPr>
          <a:xfrm>
            <a:off x="1976558" y="325629"/>
            <a:ext cx="44935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ja-JP" altLang="en-US">
                <a:solidFill>
                  <a:srgbClr val="C00000"/>
                </a:solidFill>
              </a:rPr>
              <a:t>「制御工学の館」を総復習する</a:t>
            </a:r>
            <a:endParaRPr lang="en-US" altLang="ja-JP" dirty="0">
              <a:solidFill>
                <a:srgbClr val="C00000"/>
              </a:solidFill>
            </a:endParaRPr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F83EE614-C522-9141-843F-E510F8760FA7}"/>
              </a:ext>
            </a:extLst>
          </p:cNvPr>
          <p:cNvGrpSpPr/>
          <p:nvPr/>
        </p:nvGrpSpPr>
        <p:grpSpPr>
          <a:xfrm>
            <a:off x="0" y="976394"/>
            <a:ext cx="7704014" cy="1902168"/>
            <a:chOff x="340963" y="945397"/>
            <a:chExt cx="7704014" cy="1902168"/>
          </a:xfrm>
        </p:grpSpPr>
        <p:sp>
          <p:nvSpPr>
            <p:cNvPr id="2" name="テキスト ボックス 1">
              <a:extLst>
                <a:ext uri="{FF2B5EF4-FFF2-40B4-BE49-F238E27FC236}">
                  <a16:creationId xmlns:a16="http://schemas.microsoft.com/office/drawing/2014/main" id="{E5D5F5E5-4BA2-AF48-B15A-8E6E31239614}"/>
                </a:ext>
              </a:extLst>
            </p:cNvPr>
            <p:cNvSpPr txBox="1"/>
            <p:nvPr/>
          </p:nvSpPr>
          <p:spPr>
            <a:xfrm>
              <a:off x="340963" y="945397"/>
              <a:ext cx="48013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/>
                <a:t>（６）周波数伝達関数（第６回）</a:t>
              </a:r>
            </a:p>
          </p:txBody>
        </p:sp>
        <p:graphicFrame>
          <p:nvGraphicFramePr>
            <p:cNvPr id="14" name="Object 6">
              <a:extLst>
                <a:ext uri="{FF2B5EF4-FFF2-40B4-BE49-F238E27FC236}">
                  <a16:creationId xmlns:a16="http://schemas.microsoft.com/office/drawing/2014/main" id="{71810EA8-76B0-AB4A-B43A-8C804E2B82E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88836330"/>
                </p:ext>
              </p:extLst>
            </p:nvPr>
          </p:nvGraphicFramePr>
          <p:xfrm>
            <a:off x="4615977" y="1400065"/>
            <a:ext cx="3429000" cy="762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数式" r:id="rId2" imgW="3429000" imgH="762000" progId="Equation.3">
                    <p:embed/>
                  </p:oleObj>
                </mc:Choice>
                <mc:Fallback>
                  <p:oleObj name="数式" r:id="rId2" imgW="3429000" imgH="762000" progId="Equation.3">
                    <p:embed/>
                    <p:pic>
                      <p:nvPicPr>
                        <p:cNvPr id="143366" name="Object 6">
                          <a:extLst>
                            <a:ext uri="{FF2B5EF4-FFF2-40B4-BE49-F238E27FC236}">
                              <a16:creationId xmlns:a16="http://schemas.microsoft.com/office/drawing/2014/main" id="{0840DF9C-330D-804F-9F5A-E2B520C40F8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15977" y="1400065"/>
                          <a:ext cx="3429000" cy="762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D6ECEE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7">
              <a:extLst>
                <a:ext uri="{FF2B5EF4-FFF2-40B4-BE49-F238E27FC236}">
                  <a16:creationId xmlns:a16="http://schemas.microsoft.com/office/drawing/2014/main" id="{7504A013-64BA-794A-99F5-FE2026C8551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57774661"/>
                </p:ext>
              </p:extLst>
            </p:nvPr>
          </p:nvGraphicFramePr>
          <p:xfrm>
            <a:off x="1338270" y="1565165"/>
            <a:ext cx="2806700" cy="596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64655700" imgH="13754100" progId="Equation.DSMT4">
                    <p:embed/>
                  </p:oleObj>
                </mc:Choice>
                <mc:Fallback>
                  <p:oleObj name="Equation" r:id="rId4" imgW="64655700" imgH="13754100" progId="Equation.DSMT4">
                    <p:embed/>
                    <p:pic>
                      <p:nvPicPr>
                        <p:cNvPr id="143367" name="Object 7">
                          <a:extLst>
                            <a:ext uri="{FF2B5EF4-FFF2-40B4-BE49-F238E27FC236}">
                              <a16:creationId xmlns:a16="http://schemas.microsoft.com/office/drawing/2014/main" id="{CF1125BB-8193-DB4B-AA50-995E752D0D2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38270" y="1565165"/>
                          <a:ext cx="2806700" cy="596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" name="テキスト ボックス 2">
              <a:extLst>
                <a:ext uri="{FF2B5EF4-FFF2-40B4-BE49-F238E27FC236}">
                  <a16:creationId xmlns:a16="http://schemas.microsoft.com/office/drawing/2014/main" id="{2724C8B9-D2ED-7641-A56E-05B3CAEA3E1F}"/>
                </a:ext>
              </a:extLst>
            </p:cNvPr>
            <p:cNvSpPr txBox="1"/>
            <p:nvPr/>
          </p:nvSpPr>
          <p:spPr>
            <a:xfrm>
              <a:off x="960894" y="2385900"/>
              <a:ext cx="51090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/>
                <a:t>ガンダムの操縦系がついてこない！</a:t>
              </a:r>
            </a:p>
          </p:txBody>
        </p:sp>
      </p:grp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5484246B-4AA1-8147-B0E5-1258F44BDA7A}"/>
              </a:ext>
            </a:extLst>
          </p:cNvPr>
          <p:cNvGrpSpPr/>
          <p:nvPr/>
        </p:nvGrpSpPr>
        <p:grpSpPr>
          <a:xfrm>
            <a:off x="0" y="3102397"/>
            <a:ext cx="8395045" cy="3373984"/>
            <a:chOff x="0" y="3102397"/>
            <a:chExt cx="8395045" cy="3373984"/>
          </a:xfrm>
        </p:grpSpPr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F0924061-AAC0-AD41-9EE8-2EF5130F7C03}"/>
                </a:ext>
              </a:extLst>
            </p:cNvPr>
            <p:cNvSpPr txBox="1"/>
            <p:nvPr/>
          </p:nvSpPr>
          <p:spPr>
            <a:xfrm>
              <a:off x="0" y="3102397"/>
              <a:ext cx="6340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/>
                <a:t>（７）ボード線図とベクトル軌跡（第７回）</a:t>
              </a: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26BE9362-2CCD-BE44-ADB1-92C1F2A0C03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9814" y="3564062"/>
              <a:ext cx="7010400" cy="765503"/>
            </a:xfrm>
            <a:prstGeom prst="rect">
              <a:avLst/>
            </a:prstGeom>
          </p:spPr>
        </p:pic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DE7E0A42-E301-4E48-B35B-7D8B24E4025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575656" y="4329565"/>
              <a:ext cx="3188884" cy="2146816"/>
            </a:xfrm>
            <a:prstGeom prst="rect">
              <a:avLst/>
            </a:prstGeom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12BB3B60-878B-4C49-8650-B7E1EB72998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009289" y="4329565"/>
              <a:ext cx="3385756" cy="20719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43721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CDC274B3-C854-1F41-A2AB-960711F5DFD0}"/>
              </a:ext>
            </a:extLst>
          </p:cNvPr>
          <p:cNvSpPr/>
          <p:nvPr/>
        </p:nvSpPr>
        <p:spPr>
          <a:xfrm>
            <a:off x="1976558" y="325629"/>
            <a:ext cx="44935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ja-JP" altLang="en-US">
                <a:solidFill>
                  <a:srgbClr val="C00000"/>
                </a:solidFill>
              </a:rPr>
              <a:t>「制御工学の館」を総復習する</a:t>
            </a:r>
            <a:endParaRPr lang="en-US" altLang="ja-JP" dirty="0">
              <a:solidFill>
                <a:srgbClr val="C00000"/>
              </a:solidFill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B192CE98-BDB3-A447-BCF0-3F9CF7C03742}"/>
              </a:ext>
            </a:extLst>
          </p:cNvPr>
          <p:cNvGrpSpPr/>
          <p:nvPr/>
        </p:nvGrpSpPr>
        <p:grpSpPr>
          <a:xfrm>
            <a:off x="0" y="787294"/>
            <a:ext cx="9102454" cy="2250373"/>
            <a:chOff x="0" y="787294"/>
            <a:chExt cx="9102454" cy="2250373"/>
          </a:xfrm>
        </p:grpSpPr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5FE90B04-70CF-4F47-A668-92C4F9D8EE73}"/>
                </a:ext>
              </a:extLst>
            </p:cNvPr>
            <p:cNvSpPr txBox="1"/>
            <p:nvPr/>
          </p:nvSpPr>
          <p:spPr>
            <a:xfrm>
              <a:off x="0" y="787294"/>
              <a:ext cx="38779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/>
                <a:t>（８）伝達関数（第８回）</a:t>
              </a:r>
            </a:p>
          </p:txBody>
        </p:sp>
        <p:graphicFrame>
          <p:nvGraphicFramePr>
            <p:cNvPr id="18" name="Object 5">
              <a:extLst>
                <a:ext uri="{FF2B5EF4-FFF2-40B4-BE49-F238E27FC236}">
                  <a16:creationId xmlns:a16="http://schemas.microsoft.com/office/drawing/2014/main" id="{E7789093-1B61-5A46-8C7E-086C2C57D3D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92172498"/>
                </p:ext>
              </p:extLst>
            </p:nvPr>
          </p:nvGraphicFramePr>
          <p:xfrm>
            <a:off x="1008776" y="1412174"/>
            <a:ext cx="2489200" cy="596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57340500" imgH="13754100" progId="Equation.DSMT4">
                    <p:embed/>
                  </p:oleObj>
                </mc:Choice>
                <mc:Fallback>
                  <p:oleObj name="Equation" r:id="rId2" imgW="57340500" imgH="13754100" progId="Equation.DSMT4">
                    <p:embed/>
                    <p:pic>
                      <p:nvPicPr>
                        <p:cNvPr id="18437" name="Object 5">
                          <a:extLst>
                            <a:ext uri="{FF2B5EF4-FFF2-40B4-BE49-F238E27FC236}">
                              <a16:creationId xmlns:a16="http://schemas.microsoft.com/office/drawing/2014/main" id="{76492C64-E3E7-034E-A7B0-1EC32666CC2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8776" y="1412174"/>
                          <a:ext cx="2489200" cy="596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6DFA690D-3EF4-1E44-A6FB-3F85284D5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5273" y="2048304"/>
              <a:ext cx="8367181" cy="989363"/>
            </a:xfrm>
            <a:prstGeom prst="rect">
              <a:avLst/>
            </a:prstGeom>
          </p:spPr>
        </p:pic>
      </p:grp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A7791A7B-4B52-B741-84D6-923BBF02331A}"/>
              </a:ext>
            </a:extLst>
          </p:cNvPr>
          <p:cNvGrpSpPr/>
          <p:nvPr/>
        </p:nvGrpSpPr>
        <p:grpSpPr>
          <a:xfrm>
            <a:off x="0" y="3372063"/>
            <a:ext cx="8865030" cy="2586974"/>
            <a:chOff x="0" y="3372063"/>
            <a:chExt cx="8865030" cy="2586974"/>
          </a:xfrm>
        </p:grpSpPr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2FBAD266-B82E-EE44-A9B1-A9AEE98C470B}"/>
                </a:ext>
              </a:extLst>
            </p:cNvPr>
            <p:cNvSpPr txBox="1"/>
            <p:nvPr/>
          </p:nvSpPr>
          <p:spPr>
            <a:xfrm>
              <a:off x="0" y="3372063"/>
              <a:ext cx="51090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/>
                <a:t>（９）安定性と安定判別（第９回）</a:t>
              </a:r>
            </a:p>
          </p:txBody>
        </p:sp>
        <p:sp>
          <p:nvSpPr>
            <p:cNvPr id="33" name="Text Box 14">
              <a:extLst>
                <a:ext uri="{FF2B5EF4-FFF2-40B4-BE49-F238E27FC236}">
                  <a16:creationId xmlns:a16="http://schemas.microsoft.com/office/drawing/2014/main" id="{62CAAC68-8C06-884B-8DF5-249B01A5AE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8775" y="3905250"/>
              <a:ext cx="7856255" cy="64633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pPr eaLnBrk="1" hangingPunct="1"/>
              <a:r>
                <a:rPr lang="ja-JP" altLang="en-US" sz="1800">
                  <a:solidFill>
                    <a:schemeClr val="accent2"/>
                  </a:solidFill>
                </a:rPr>
                <a:t>安定条件：伝達関数において，</a:t>
              </a:r>
              <a:r>
                <a:rPr lang="ja-JP" altLang="en-US" sz="1800">
                  <a:solidFill>
                    <a:srgbClr val="000090"/>
                  </a:solidFill>
                </a:rPr>
                <a:t>すべての極</a:t>
              </a:r>
              <a:r>
                <a:rPr lang="ja-JP" altLang="en-US" sz="1800"/>
                <a:t>の実部が負であることが制御対　　　　　　</a:t>
              </a:r>
              <a:endParaRPr lang="en-US" altLang="ja-JP" sz="1800" dirty="0"/>
            </a:p>
            <a:p>
              <a:pPr eaLnBrk="1" hangingPunct="1"/>
              <a:r>
                <a:rPr lang="ja-JP" altLang="en-US" sz="1800"/>
                <a:t>　　　　　象が安定であるための必要十分条件である．</a:t>
              </a:r>
            </a:p>
          </p:txBody>
        </p:sp>
        <p:sp>
          <p:nvSpPr>
            <p:cNvPr id="34" name="Text Box 14">
              <a:extLst>
                <a:ext uri="{FF2B5EF4-FFF2-40B4-BE49-F238E27FC236}">
                  <a16:creationId xmlns:a16="http://schemas.microsoft.com/office/drawing/2014/main" id="{C9D6D4BD-D660-5D44-AE37-38A58F7B5B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5662" y="4701311"/>
              <a:ext cx="7849368" cy="64633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pPr eaLnBrk="1" hangingPunct="1"/>
              <a:r>
                <a:rPr lang="ja-JP" altLang="en-US" sz="1800">
                  <a:solidFill>
                    <a:schemeClr val="accent2"/>
                  </a:solidFill>
                </a:rPr>
                <a:t>安定条件：状態方程式において，</a:t>
              </a:r>
              <a:r>
                <a:rPr lang="en-US" altLang="ja-JP" sz="1800" dirty="0">
                  <a:solidFill>
                    <a:schemeClr val="accent2"/>
                  </a:solidFill>
                </a:rPr>
                <a:t>A</a:t>
              </a:r>
              <a:r>
                <a:rPr lang="ja-JP" altLang="en-US" sz="1800">
                  <a:solidFill>
                    <a:schemeClr val="accent2"/>
                  </a:solidFill>
                </a:rPr>
                <a:t>の</a:t>
              </a:r>
              <a:r>
                <a:rPr lang="ja-JP" altLang="en-US" sz="1800">
                  <a:solidFill>
                    <a:srgbClr val="000090"/>
                  </a:solidFill>
                </a:rPr>
                <a:t>すべての固有値</a:t>
              </a:r>
              <a:r>
                <a:rPr lang="ja-JP" altLang="en-US" sz="1800"/>
                <a:t>の実部が負であるこ</a:t>
              </a:r>
              <a:endParaRPr lang="en-US" altLang="ja-JP" sz="1800" dirty="0"/>
            </a:p>
            <a:p>
              <a:pPr eaLnBrk="1" hangingPunct="1"/>
              <a:r>
                <a:rPr lang="en-US" altLang="ja-JP" sz="1800" dirty="0"/>
                <a:t>                  </a:t>
              </a:r>
              <a:r>
                <a:rPr lang="ja-JP" altLang="en-US" sz="1800"/>
                <a:t>とが制御対象が安定であるための必要十分条件である．</a:t>
              </a: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017DEEF9-4D6C-444F-975F-702158F4C782}"/>
                </a:ext>
              </a:extLst>
            </p:cNvPr>
            <p:cNvSpPr txBox="1"/>
            <p:nvPr/>
          </p:nvSpPr>
          <p:spPr>
            <a:xfrm>
              <a:off x="1008775" y="5497372"/>
              <a:ext cx="66479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/>
                <a:t>ラウスの安定判別法＝フルビッツの安定判別法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095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61E23A9-BAC7-1A47-8DCD-6A5B43F60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/>
              <a:t>ω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E4318E9-AF07-074E-969C-F6289315ED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0ADC8A9-5D41-9646-AECA-5948F5DBE1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 Box 10">
            <a:extLst>
              <a:ext uri="{FF2B5EF4-FFF2-40B4-BE49-F238E27FC236}">
                <a16:creationId xmlns:a16="http://schemas.microsoft.com/office/drawing/2014/main" id="{714C77FD-FA0E-9ED5-65C6-59DED0D0F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2844" y="6552248"/>
            <a:ext cx="354965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HG丸ｺﾞｼｯｸM-PRO" charset="0"/>
                <a:cs typeface="HG丸ｺﾞｼｯｸM-PRO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0"/>
                <a:cs typeface="HG丸ｺﾞｼｯｸM-PRO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0"/>
                <a:cs typeface="HG丸ｺﾞｼｯｸM-PRO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0"/>
                <a:cs typeface="HG丸ｺﾞｼｯｸM-PRO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HG丸ｺﾞｼｯｸM-PRO" charset="0"/>
                <a:cs typeface="HG丸ｺﾞｼｯｸM-PRO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0"/>
                <a:cs typeface="HG丸ｺﾞｼｯｸM-PRO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0"/>
                <a:cs typeface="HG丸ｺﾞｼｯｸM-PRO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0"/>
                <a:cs typeface="HG丸ｺﾞｼｯｸM-PRO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丸ｺﾞｼｯｸM-PRO" charset="0"/>
                <a:cs typeface="HG丸ｺﾞｼｯｸM-PRO" charset="0"/>
              </a:defRPr>
            </a:lvl9pPr>
          </a:lstStyle>
          <a:p>
            <a:pPr eaLnBrk="1" hangingPunct="1">
              <a:defRPr/>
            </a:pPr>
            <a:r>
              <a:rPr lang="en-US" altLang="ja-JP" sz="1800" dirty="0">
                <a:solidFill>
                  <a:srgbClr val="595959"/>
                </a:solidFill>
                <a:latin typeface="Impact" charset="0"/>
                <a:ea typeface="ＭＳ Ｐゴシック" charset="0"/>
                <a:cs typeface="ＭＳ Ｐゴシック" charset="0"/>
              </a:rPr>
              <a:t>OSAKA INSTITUTE OF University</a:t>
            </a:r>
          </a:p>
        </p:txBody>
      </p:sp>
      <p:pic>
        <p:nvPicPr>
          <p:cNvPr id="7" name="Google Shape;16;p5">
            <a:extLst>
              <a:ext uri="{FF2B5EF4-FFF2-40B4-BE49-F238E27FC236}">
                <a16:creationId xmlns:a16="http://schemas.microsoft.com/office/drawing/2014/main" id="{6243BAB0-40FB-F6AD-EC31-94DD1C91B59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605" y="6295942"/>
            <a:ext cx="1158239" cy="553757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7283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4FDAA55-9369-AD42-9691-58A35F187BC1}"/>
              </a:ext>
            </a:extLst>
          </p:cNvPr>
          <p:cNvSpPr txBox="1"/>
          <p:nvPr/>
        </p:nvSpPr>
        <p:spPr>
          <a:xfrm>
            <a:off x="3589617" y="5922088"/>
            <a:ext cx="1475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/>
              <a:t>微分方程式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6600F32-D7FA-A841-9031-768953F60B0A}"/>
              </a:ext>
            </a:extLst>
          </p:cNvPr>
          <p:cNvSpPr txBox="1"/>
          <p:nvPr/>
        </p:nvSpPr>
        <p:spPr>
          <a:xfrm>
            <a:off x="863363" y="5922088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/>
              <a:t>状態方程式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5745A21-91CE-244F-9831-C307D0FA63BD}"/>
              </a:ext>
            </a:extLst>
          </p:cNvPr>
          <p:cNvSpPr txBox="1"/>
          <p:nvPr/>
        </p:nvSpPr>
        <p:spPr>
          <a:xfrm>
            <a:off x="2348284" y="5029976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/>
              <a:t>重み関数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283479B-8507-B845-9CC2-B66BFD2406F2}"/>
              </a:ext>
            </a:extLst>
          </p:cNvPr>
          <p:cNvSpPr txBox="1"/>
          <p:nvPr/>
        </p:nvSpPr>
        <p:spPr>
          <a:xfrm>
            <a:off x="4762390" y="4071734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/>
              <a:t>安定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4160651-DFF7-904F-8B1D-569CC5D7F894}"/>
              </a:ext>
            </a:extLst>
          </p:cNvPr>
          <p:cNvSpPr txBox="1"/>
          <p:nvPr/>
        </p:nvSpPr>
        <p:spPr>
          <a:xfrm>
            <a:off x="2050767" y="4067303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/>
              <a:t>一般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BF8D18D-CA6A-9C47-9ADF-AF566FE6F93E}"/>
              </a:ext>
            </a:extLst>
          </p:cNvPr>
          <p:cNvSpPr txBox="1"/>
          <p:nvPr/>
        </p:nvSpPr>
        <p:spPr>
          <a:xfrm>
            <a:off x="4796325" y="3095322"/>
            <a:ext cx="1620957" cy="3385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1600"/>
              <a:t>周波数伝達関数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543AE6A-5FD0-1A45-A3BD-92AB99A6DF65}"/>
              </a:ext>
            </a:extLst>
          </p:cNvPr>
          <p:cNvSpPr txBox="1"/>
          <p:nvPr/>
        </p:nvSpPr>
        <p:spPr>
          <a:xfrm>
            <a:off x="5470224" y="2286448"/>
            <a:ext cx="26468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/>
              <a:t>ボード線図・ベクトル軌跡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979015A-CBE1-8742-91FC-130DEFBB8683}"/>
              </a:ext>
            </a:extLst>
          </p:cNvPr>
          <p:cNvSpPr txBox="1"/>
          <p:nvPr/>
        </p:nvSpPr>
        <p:spPr>
          <a:xfrm>
            <a:off x="2530096" y="3095322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/>
              <a:t>伝達関数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1DD91E8-5EB7-3F4D-9FEB-51276F4E6170}"/>
              </a:ext>
            </a:extLst>
          </p:cNvPr>
          <p:cNvSpPr txBox="1"/>
          <p:nvPr/>
        </p:nvSpPr>
        <p:spPr>
          <a:xfrm>
            <a:off x="531776" y="3124685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/>
              <a:t>状態方程式</a:t>
            </a:r>
          </a:p>
        </p:txBody>
      </p:sp>
      <p:sp>
        <p:nvSpPr>
          <p:cNvPr id="14" name="右矢印 13">
            <a:extLst>
              <a:ext uri="{FF2B5EF4-FFF2-40B4-BE49-F238E27FC236}">
                <a16:creationId xmlns:a16="http://schemas.microsoft.com/office/drawing/2014/main" id="{0E9E6467-0656-0E46-A33D-ADF246B6C104}"/>
              </a:ext>
            </a:extLst>
          </p:cNvPr>
          <p:cNvSpPr/>
          <p:nvPr/>
        </p:nvSpPr>
        <p:spPr>
          <a:xfrm rot="16200000">
            <a:off x="4008397" y="5559758"/>
            <a:ext cx="394004" cy="2106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右矢印 14">
            <a:extLst>
              <a:ext uri="{FF2B5EF4-FFF2-40B4-BE49-F238E27FC236}">
                <a16:creationId xmlns:a16="http://schemas.microsoft.com/office/drawing/2014/main" id="{07601F4C-964C-6942-8BFC-80DCB0BE65C2}"/>
              </a:ext>
            </a:extLst>
          </p:cNvPr>
          <p:cNvSpPr/>
          <p:nvPr/>
        </p:nvSpPr>
        <p:spPr>
          <a:xfrm rot="18574856">
            <a:off x="4414993" y="4575464"/>
            <a:ext cx="530835" cy="230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右矢印 15">
            <a:extLst>
              <a:ext uri="{FF2B5EF4-FFF2-40B4-BE49-F238E27FC236}">
                <a16:creationId xmlns:a16="http://schemas.microsoft.com/office/drawing/2014/main" id="{9AE95595-BFF4-9E4F-9304-96DDD4A8B243}"/>
              </a:ext>
            </a:extLst>
          </p:cNvPr>
          <p:cNvSpPr/>
          <p:nvPr/>
        </p:nvSpPr>
        <p:spPr>
          <a:xfrm rot="18574856">
            <a:off x="5228063" y="3668480"/>
            <a:ext cx="530835" cy="230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右矢印 16">
            <a:extLst>
              <a:ext uri="{FF2B5EF4-FFF2-40B4-BE49-F238E27FC236}">
                <a16:creationId xmlns:a16="http://schemas.microsoft.com/office/drawing/2014/main" id="{E8EE22CD-6DC9-0F41-B350-ED25F55179BD}"/>
              </a:ext>
            </a:extLst>
          </p:cNvPr>
          <p:cNvSpPr/>
          <p:nvPr/>
        </p:nvSpPr>
        <p:spPr>
          <a:xfrm rot="18574856">
            <a:off x="5840503" y="2648418"/>
            <a:ext cx="407778" cy="2409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右矢印 18">
            <a:extLst>
              <a:ext uri="{FF2B5EF4-FFF2-40B4-BE49-F238E27FC236}">
                <a16:creationId xmlns:a16="http://schemas.microsoft.com/office/drawing/2014/main" id="{96E9FA5D-FA2A-5F41-9927-CFE7C46859B6}"/>
              </a:ext>
            </a:extLst>
          </p:cNvPr>
          <p:cNvSpPr/>
          <p:nvPr/>
        </p:nvSpPr>
        <p:spPr>
          <a:xfrm rot="3025144" flipH="1">
            <a:off x="3408366" y="4551714"/>
            <a:ext cx="530835" cy="230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右矢印 19">
            <a:extLst>
              <a:ext uri="{FF2B5EF4-FFF2-40B4-BE49-F238E27FC236}">
                <a16:creationId xmlns:a16="http://schemas.microsoft.com/office/drawing/2014/main" id="{0BFCBD87-BDC6-C645-BF3B-5078E052CA87}"/>
              </a:ext>
            </a:extLst>
          </p:cNvPr>
          <p:cNvSpPr/>
          <p:nvPr/>
        </p:nvSpPr>
        <p:spPr>
          <a:xfrm rot="3025144" flipH="1">
            <a:off x="2785020" y="3673570"/>
            <a:ext cx="530835" cy="230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等号 20">
            <a:extLst>
              <a:ext uri="{FF2B5EF4-FFF2-40B4-BE49-F238E27FC236}">
                <a16:creationId xmlns:a16="http://schemas.microsoft.com/office/drawing/2014/main" id="{7B49FC2A-5D50-6F4B-9B67-58229B2E603F}"/>
              </a:ext>
            </a:extLst>
          </p:cNvPr>
          <p:cNvSpPr/>
          <p:nvPr/>
        </p:nvSpPr>
        <p:spPr>
          <a:xfrm>
            <a:off x="2218414" y="6029638"/>
            <a:ext cx="1356195" cy="123453"/>
          </a:xfrm>
          <a:prstGeom prst="mathEqual">
            <a:avLst>
              <a:gd name="adj1" fmla="val 23520"/>
              <a:gd name="adj2" fmla="val 529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2" name="右矢印 21">
            <a:extLst>
              <a:ext uri="{FF2B5EF4-FFF2-40B4-BE49-F238E27FC236}">
                <a16:creationId xmlns:a16="http://schemas.microsoft.com/office/drawing/2014/main" id="{57A56DAF-AC0E-4B48-BE61-E9FDA8D027FD}"/>
              </a:ext>
            </a:extLst>
          </p:cNvPr>
          <p:cNvSpPr/>
          <p:nvPr/>
        </p:nvSpPr>
        <p:spPr>
          <a:xfrm rot="16200000">
            <a:off x="1026675" y="3604003"/>
            <a:ext cx="522013" cy="2614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11E4E15E-3D85-F549-A7A3-B165A098BC07}"/>
              </a:ext>
            </a:extLst>
          </p:cNvPr>
          <p:cNvSpPr txBox="1"/>
          <p:nvPr/>
        </p:nvSpPr>
        <p:spPr>
          <a:xfrm>
            <a:off x="2291310" y="950412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制御則の設計理論</a:t>
            </a:r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290B6C85-BB98-0D4F-8119-2757574C6F1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70963" y="287968"/>
            <a:ext cx="8740239" cy="1897534"/>
          </a:xfrm>
          <a:prstGeom prst="rect">
            <a:avLst/>
          </a:prstGeom>
        </p:spPr>
      </p:pic>
      <p:sp>
        <p:nvSpPr>
          <p:cNvPr id="27" name="山形 26">
            <a:extLst>
              <a:ext uri="{FF2B5EF4-FFF2-40B4-BE49-F238E27FC236}">
                <a16:creationId xmlns:a16="http://schemas.microsoft.com/office/drawing/2014/main" id="{6B744550-E40D-4640-9CC4-F29A6484104F}"/>
              </a:ext>
            </a:extLst>
          </p:cNvPr>
          <p:cNvSpPr/>
          <p:nvPr/>
        </p:nvSpPr>
        <p:spPr>
          <a:xfrm rot="16200000">
            <a:off x="804102" y="2279969"/>
            <a:ext cx="985652" cy="242996"/>
          </a:xfrm>
          <a:prstGeom prst="chevron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8" name="山形 27">
            <a:extLst>
              <a:ext uri="{FF2B5EF4-FFF2-40B4-BE49-F238E27FC236}">
                <a16:creationId xmlns:a16="http://schemas.microsoft.com/office/drawing/2014/main" id="{7107429E-BC4A-D945-AD68-44A6B04335CA}"/>
              </a:ext>
            </a:extLst>
          </p:cNvPr>
          <p:cNvSpPr/>
          <p:nvPr/>
        </p:nvSpPr>
        <p:spPr>
          <a:xfrm rot="16200000">
            <a:off x="2466084" y="2320505"/>
            <a:ext cx="985652" cy="242996"/>
          </a:xfrm>
          <a:prstGeom prst="chevron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9" name="山形 28">
            <a:extLst>
              <a:ext uri="{FF2B5EF4-FFF2-40B4-BE49-F238E27FC236}">
                <a16:creationId xmlns:a16="http://schemas.microsoft.com/office/drawing/2014/main" id="{F50954ED-C01C-C84C-B42D-8EBEE23F86DA}"/>
              </a:ext>
            </a:extLst>
          </p:cNvPr>
          <p:cNvSpPr/>
          <p:nvPr/>
        </p:nvSpPr>
        <p:spPr>
          <a:xfrm rot="16200000">
            <a:off x="4630439" y="2420881"/>
            <a:ext cx="985652" cy="108766"/>
          </a:xfrm>
          <a:prstGeom prst="chevron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0" name="山形 29">
            <a:extLst>
              <a:ext uri="{FF2B5EF4-FFF2-40B4-BE49-F238E27FC236}">
                <a16:creationId xmlns:a16="http://schemas.microsoft.com/office/drawing/2014/main" id="{2ED4111C-A9F2-6E49-81BB-F96ECC8C10F8}"/>
              </a:ext>
            </a:extLst>
          </p:cNvPr>
          <p:cNvSpPr/>
          <p:nvPr/>
        </p:nvSpPr>
        <p:spPr>
          <a:xfrm rot="16200000">
            <a:off x="5938164" y="1982144"/>
            <a:ext cx="426373" cy="213916"/>
          </a:xfrm>
          <a:prstGeom prst="chevron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1" name="右矢印 30">
            <a:extLst>
              <a:ext uri="{FF2B5EF4-FFF2-40B4-BE49-F238E27FC236}">
                <a16:creationId xmlns:a16="http://schemas.microsoft.com/office/drawing/2014/main" id="{4F38EC6C-B476-8247-BDA6-F88848A62685}"/>
              </a:ext>
            </a:extLst>
          </p:cNvPr>
          <p:cNvSpPr/>
          <p:nvPr/>
        </p:nvSpPr>
        <p:spPr>
          <a:xfrm rot="16200000">
            <a:off x="1087748" y="4602061"/>
            <a:ext cx="418359" cy="2429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角丸四角形 31">
            <a:extLst>
              <a:ext uri="{FF2B5EF4-FFF2-40B4-BE49-F238E27FC236}">
                <a16:creationId xmlns:a16="http://schemas.microsoft.com/office/drawing/2014/main" id="{D8466E50-8D20-2343-A1C3-9F43178CBA73}"/>
              </a:ext>
            </a:extLst>
          </p:cNvPr>
          <p:cNvSpPr/>
          <p:nvPr/>
        </p:nvSpPr>
        <p:spPr>
          <a:xfrm>
            <a:off x="1175656" y="4067006"/>
            <a:ext cx="4775343" cy="32757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角丸四角形 32">
            <a:extLst>
              <a:ext uri="{FF2B5EF4-FFF2-40B4-BE49-F238E27FC236}">
                <a16:creationId xmlns:a16="http://schemas.microsoft.com/office/drawing/2014/main" id="{D15A9EB3-EE60-2644-A28E-ACA5DC87756E}"/>
              </a:ext>
            </a:extLst>
          </p:cNvPr>
          <p:cNvSpPr/>
          <p:nvPr/>
        </p:nvSpPr>
        <p:spPr>
          <a:xfrm>
            <a:off x="4221772" y="4107069"/>
            <a:ext cx="1685858" cy="24969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山形 33">
            <a:extLst>
              <a:ext uri="{FF2B5EF4-FFF2-40B4-BE49-F238E27FC236}">
                <a16:creationId xmlns:a16="http://schemas.microsoft.com/office/drawing/2014/main" id="{0B761329-88D5-1F46-BB39-2A836F2F9191}"/>
              </a:ext>
            </a:extLst>
          </p:cNvPr>
          <p:cNvSpPr/>
          <p:nvPr/>
        </p:nvSpPr>
        <p:spPr>
          <a:xfrm>
            <a:off x="1973345" y="3048099"/>
            <a:ext cx="350195" cy="433001"/>
          </a:xfrm>
          <a:prstGeom prst="chevron">
            <a:avLst>
              <a:gd name="adj" fmla="val 873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5" name="山形 34">
            <a:extLst>
              <a:ext uri="{FF2B5EF4-FFF2-40B4-BE49-F238E27FC236}">
                <a16:creationId xmlns:a16="http://schemas.microsoft.com/office/drawing/2014/main" id="{CBC5B762-02BE-E14E-A6E5-86C16CDB9AE9}"/>
              </a:ext>
            </a:extLst>
          </p:cNvPr>
          <p:cNvSpPr/>
          <p:nvPr/>
        </p:nvSpPr>
        <p:spPr>
          <a:xfrm>
            <a:off x="4096861" y="3048099"/>
            <a:ext cx="350195" cy="433001"/>
          </a:xfrm>
          <a:prstGeom prst="chevron">
            <a:avLst>
              <a:gd name="adj" fmla="val 873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6" name="右矢印 35">
            <a:extLst>
              <a:ext uri="{FF2B5EF4-FFF2-40B4-BE49-F238E27FC236}">
                <a16:creationId xmlns:a16="http://schemas.microsoft.com/office/drawing/2014/main" id="{52544FCB-177A-9F47-8A0A-091D1F992A51}"/>
              </a:ext>
            </a:extLst>
          </p:cNvPr>
          <p:cNvSpPr/>
          <p:nvPr/>
        </p:nvSpPr>
        <p:spPr>
          <a:xfrm rot="16200000">
            <a:off x="1069255" y="5591410"/>
            <a:ext cx="418359" cy="2429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3C2826E0-3871-A94D-B67C-99314A17D91F}"/>
              </a:ext>
            </a:extLst>
          </p:cNvPr>
          <p:cNvSpPr txBox="1"/>
          <p:nvPr/>
        </p:nvSpPr>
        <p:spPr>
          <a:xfrm>
            <a:off x="4791349" y="5071897"/>
            <a:ext cx="12779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5</a:t>
            </a:r>
            <a:r>
              <a:rPr kumimoji="1" lang="ja-JP" altLang="en-US" sz="1200"/>
              <a:t>回目（第</a:t>
            </a:r>
            <a:r>
              <a:rPr kumimoji="1" lang="en-US" altLang="ja-JP" sz="1200" dirty="0"/>
              <a:t>9</a:t>
            </a:r>
            <a:r>
              <a:rPr kumimoji="1" lang="ja-JP" altLang="en-US" sz="1200"/>
              <a:t>話</a:t>
            </a:r>
            <a:r>
              <a:rPr lang="ja-JP" altLang="en-US" sz="1200"/>
              <a:t>）</a:t>
            </a:r>
            <a:endParaRPr kumimoji="1" lang="ja-JP" altLang="en-US" sz="1200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6BD198E2-FB94-8645-BB70-AFAA8EEFF539}"/>
              </a:ext>
            </a:extLst>
          </p:cNvPr>
          <p:cNvSpPr txBox="1"/>
          <p:nvPr/>
        </p:nvSpPr>
        <p:spPr>
          <a:xfrm>
            <a:off x="1342171" y="5601153"/>
            <a:ext cx="15167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/>
              <a:t>4</a:t>
            </a:r>
            <a:r>
              <a:rPr kumimoji="1" lang="ja-JP" altLang="en-US" sz="1200"/>
              <a:t>回目（第</a:t>
            </a:r>
            <a:r>
              <a:rPr kumimoji="1" lang="en-US" altLang="ja-JP" sz="1200" dirty="0"/>
              <a:t>7</a:t>
            </a:r>
            <a:r>
              <a:rPr lang="ja-JP" altLang="en-US" sz="1200"/>
              <a:t>，</a:t>
            </a:r>
            <a:r>
              <a:rPr lang="en-US" altLang="ja-JP" sz="1200" dirty="0"/>
              <a:t>8</a:t>
            </a:r>
            <a:r>
              <a:rPr lang="ja-JP" altLang="en-US" sz="1200"/>
              <a:t>話）</a:t>
            </a:r>
            <a:endParaRPr kumimoji="1" lang="ja-JP" altLang="en-US" sz="1200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8AE158B8-0C25-F541-818C-DC035B7C5301}"/>
              </a:ext>
            </a:extLst>
          </p:cNvPr>
          <p:cNvSpPr txBox="1"/>
          <p:nvPr/>
        </p:nvSpPr>
        <p:spPr>
          <a:xfrm>
            <a:off x="6405070" y="3126099"/>
            <a:ext cx="16752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/>
              <a:t>6</a:t>
            </a:r>
            <a:r>
              <a:rPr kumimoji="1" lang="ja-JP" altLang="en-US" sz="1200"/>
              <a:t>回目（第</a:t>
            </a:r>
            <a:r>
              <a:rPr lang="en-US" altLang="ja-JP" sz="1200" dirty="0"/>
              <a:t>11</a:t>
            </a:r>
            <a:r>
              <a:rPr lang="ja-JP" altLang="en-US" sz="1200"/>
              <a:t>，</a:t>
            </a:r>
            <a:r>
              <a:rPr lang="en-US" altLang="ja-JP" sz="1200" dirty="0"/>
              <a:t>12</a:t>
            </a:r>
            <a:r>
              <a:rPr lang="ja-JP" altLang="en-US" sz="1200"/>
              <a:t>話）</a:t>
            </a:r>
            <a:endParaRPr kumimoji="1" lang="ja-JP" altLang="en-US" sz="1200"/>
          </a:p>
        </p:txBody>
      </p:sp>
      <p:sp>
        <p:nvSpPr>
          <p:cNvPr id="43" name="フレーム 42">
            <a:extLst>
              <a:ext uri="{FF2B5EF4-FFF2-40B4-BE49-F238E27FC236}">
                <a16:creationId xmlns:a16="http://schemas.microsoft.com/office/drawing/2014/main" id="{81B67429-3196-6047-846A-4C101C2CB445}"/>
              </a:ext>
            </a:extLst>
          </p:cNvPr>
          <p:cNvSpPr/>
          <p:nvPr/>
        </p:nvSpPr>
        <p:spPr>
          <a:xfrm>
            <a:off x="3555225" y="5917548"/>
            <a:ext cx="1509476" cy="404649"/>
          </a:xfrm>
          <a:prstGeom prst="fram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4" name="フレーム 43">
            <a:extLst>
              <a:ext uri="{FF2B5EF4-FFF2-40B4-BE49-F238E27FC236}">
                <a16:creationId xmlns:a16="http://schemas.microsoft.com/office/drawing/2014/main" id="{A14FA676-3045-5E4A-A31C-6C9DCA870E9B}"/>
              </a:ext>
            </a:extLst>
          </p:cNvPr>
          <p:cNvSpPr/>
          <p:nvPr/>
        </p:nvSpPr>
        <p:spPr>
          <a:xfrm>
            <a:off x="712181" y="5916870"/>
            <a:ext cx="1509476" cy="404649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5" name="フレーム 44">
            <a:extLst>
              <a:ext uri="{FF2B5EF4-FFF2-40B4-BE49-F238E27FC236}">
                <a16:creationId xmlns:a16="http://schemas.microsoft.com/office/drawing/2014/main" id="{7D3BF583-9677-EF46-85AB-4EE6925B3AE6}"/>
              </a:ext>
            </a:extLst>
          </p:cNvPr>
          <p:cNvSpPr/>
          <p:nvPr/>
        </p:nvSpPr>
        <p:spPr>
          <a:xfrm>
            <a:off x="1110566" y="4988732"/>
            <a:ext cx="3651824" cy="437561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6" name="フレーム 45">
            <a:extLst>
              <a:ext uri="{FF2B5EF4-FFF2-40B4-BE49-F238E27FC236}">
                <a16:creationId xmlns:a16="http://schemas.microsoft.com/office/drawing/2014/main" id="{8CAC3F1D-E83E-D643-BAD8-C1A4DBBBE726}"/>
              </a:ext>
            </a:extLst>
          </p:cNvPr>
          <p:cNvSpPr/>
          <p:nvPr/>
        </p:nvSpPr>
        <p:spPr>
          <a:xfrm>
            <a:off x="4735287" y="3066087"/>
            <a:ext cx="1694327" cy="437561"/>
          </a:xfrm>
          <a:prstGeom prst="fram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7" name="フレーム 46">
            <a:extLst>
              <a:ext uri="{FF2B5EF4-FFF2-40B4-BE49-F238E27FC236}">
                <a16:creationId xmlns:a16="http://schemas.microsoft.com/office/drawing/2014/main" id="{FA039182-B4B4-3646-AE3A-17452DEF686B}"/>
              </a:ext>
            </a:extLst>
          </p:cNvPr>
          <p:cNvSpPr/>
          <p:nvPr/>
        </p:nvSpPr>
        <p:spPr>
          <a:xfrm>
            <a:off x="2489791" y="3052692"/>
            <a:ext cx="1058208" cy="437561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8" name="フレーム 47">
            <a:extLst>
              <a:ext uri="{FF2B5EF4-FFF2-40B4-BE49-F238E27FC236}">
                <a16:creationId xmlns:a16="http://schemas.microsoft.com/office/drawing/2014/main" id="{8B079DC6-1A74-6649-8E62-4C062DDA603B}"/>
              </a:ext>
            </a:extLst>
          </p:cNvPr>
          <p:cNvSpPr/>
          <p:nvPr/>
        </p:nvSpPr>
        <p:spPr>
          <a:xfrm>
            <a:off x="564979" y="3048774"/>
            <a:ext cx="1250416" cy="437561"/>
          </a:xfrm>
          <a:prstGeom prst="frame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212E81B6-BABA-3A47-9AD5-6DADF876BA5E}"/>
              </a:ext>
            </a:extLst>
          </p:cNvPr>
          <p:cNvSpPr txBox="1"/>
          <p:nvPr/>
        </p:nvSpPr>
        <p:spPr>
          <a:xfrm>
            <a:off x="5071782" y="6159582"/>
            <a:ext cx="12779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2</a:t>
            </a:r>
            <a:r>
              <a:rPr kumimoji="1" lang="ja-JP" altLang="en-US" sz="1200"/>
              <a:t>回目（第</a:t>
            </a:r>
            <a:r>
              <a:rPr lang="en-US" altLang="ja-JP" sz="1200" dirty="0"/>
              <a:t>2</a:t>
            </a:r>
            <a:r>
              <a:rPr lang="ja-JP" altLang="en-US" sz="1200"/>
              <a:t>話）</a:t>
            </a:r>
            <a:endParaRPr kumimoji="1" lang="ja-JP" altLang="en-US" sz="1200"/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8B61359E-3013-4F49-A3E2-25E4E42670DE}"/>
              </a:ext>
            </a:extLst>
          </p:cNvPr>
          <p:cNvSpPr txBox="1"/>
          <p:nvPr/>
        </p:nvSpPr>
        <p:spPr>
          <a:xfrm>
            <a:off x="3418551" y="3530912"/>
            <a:ext cx="17812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5</a:t>
            </a:r>
            <a:r>
              <a:rPr kumimoji="1" lang="ja-JP" altLang="en-US" sz="1200"/>
              <a:t>回目（第</a:t>
            </a:r>
            <a:r>
              <a:rPr lang="en-US" altLang="ja-JP" sz="1200" dirty="0"/>
              <a:t>10</a:t>
            </a:r>
            <a:r>
              <a:rPr lang="ja-JP" altLang="en-US" sz="1200"/>
              <a:t>話），</a:t>
            </a:r>
            <a:endParaRPr lang="en-US" altLang="ja-JP" sz="1200" dirty="0"/>
          </a:p>
          <a:p>
            <a:r>
              <a:rPr lang="en-US" altLang="ja-JP" sz="1200" dirty="0"/>
              <a:t>9</a:t>
            </a:r>
            <a:r>
              <a:rPr lang="ja-JP" altLang="en-US" sz="1200"/>
              <a:t>回目</a:t>
            </a:r>
            <a:r>
              <a:rPr lang="en-US" altLang="ja-JP" sz="1200" dirty="0"/>
              <a:t>(</a:t>
            </a:r>
            <a:r>
              <a:rPr lang="ja-JP" altLang="en-US" sz="1200"/>
              <a:t>第</a:t>
            </a:r>
            <a:r>
              <a:rPr lang="en-US" altLang="ja-JP" sz="1200" dirty="0"/>
              <a:t>17</a:t>
            </a:r>
            <a:r>
              <a:rPr lang="ja-JP" altLang="en-US" sz="1200"/>
              <a:t>話</a:t>
            </a:r>
            <a:r>
              <a:rPr lang="en-US" altLang="ja-JP" sz="1200" dirty="0"/>
              <a:t>,</a:t>
            </a:r>
            <a:r>
              <a:rPr lang="ja-JP" altLang="en-US" sz="1200"/>
              <a:t>第</a:t>
            </a:r>
            <a:r>
              <a:rPr lang="en-US" altLang="ja-JP" sz="1200" dirty="0"/>
              <a:t>18</a:t>
            </a:r>
            <a:r>
              <a:rPr lang="ja-JP" altLang="en-US" sz="1200"/>
              <a:t>話）</a:t>
            </a:r>
            <a:endParaRPr kumimoji="1" lang="ja-JP" altLang="en-US" sz="1200"/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D3980901-8F3C-294B-BD2A-99459F2FCA1E}"/>
              </a:ext>
            </a:extLst>
          </p:cNvPr>
          <p:cNvSpPr txBox="1"/>
          <p:nvPr/>
        </p:nvSpPr>
        <p:spPr>
          <a:xfrm>
            <a:off x="3244452" y="5567234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/>
              <a:t>Start</a:t>
            </a:r>
            <a:endParaRPr kumimoji="1" lang="ja-JP" altLang="en-US" sz="1800"/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EED55AF2-E071-754E-9136-FDA7B1E9161E}"/>
              </a:ext>
            </a:extLst>
          </p:cNvPr>
          <p:cNvSpPr txBox="1"/>
          <p:nvPr/>
        </p:nvSpPr>
        <p:spPr>
          <a:xfrm>
            <a:off x="3199304" y="1660030"/>
            <a:ext cx="835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C00000"/>
                </a:solidFill>
              </a:rPr>
              <a:t>Goal</a:t>
            </a:r>
            <a:endParaRPr kumimoji="1" lang="ja-JP" altLang="en-US">
              <a:solidFill>
                <a:srgbClr val="C00000"/>
              </a:solidFill>
            </a:endParaRPr>
          </a:p>
        </p:txBody>
      </p:sp>
      <p:sp>
        <p:nvSpPr>
          <p:cNvPr id="53" name="円/楕円 52">
            <a:extLst>
              <a:ext uri="{FF2B5EF4-FFF2-40B4-BE49-F238E27FC236}">
                <a16:creationId xmlns:a16="http://schemas.microsoft.com/office/drawing/2014/main" id="{7DB8897B-21A6-7847-8282-32B1D9374C53}"/>
              </a:ext>
            </a:extLst>
          </p:cNvPr>
          <p:cNvSpPr/>
          <p:nvPr/>
        </p:nvSpPr>
        <p:spPr>
          <a:xfrm>
            <a:off x="712181" y="1528864"/>
            <a:ext cx="6329887" cy="632446"/>
          </a:xfrm>
          <a:prstGeom prst="ellipse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06D131F3-9A04-824E-BB7F-16784F996762}"/>
              </a:ext>
            </a:extLst>
          </p:cNvPr>
          <p:cNvSpPr txBox="1"/>
          <p:nvPr/>
        </p:nvSpPr>
        <p:spPr>
          <a:xfrm>
            <a:off x="7040620" y="2057531"/>
            <a:ext cx="18918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7</a:t>
            </a:r>
            <a:r>
              <a:rPr kumimoji="1" lang="ja-JP" altLang="en-US" sz="1200"/>
              <a:t>回目</a:t>
            </a:r>
            <a:r>
              <a:rPr kumimoji="1" lang="en-US" altLang="ja-JP" sz="1200" dirty="0"/>
              <a:t>(</a:t>
            </a:r>
            <a:r>
              <a:rPr kumimoji="1" lang="ja-JP" altLang="en-US" sz="1200"/>
              <a:t>第</a:t>
            </a:r>
            <a:r>
              <a:rPr kumimoji="1" lang="en-US" altLang="ja-JP" sz="1200" dirty="0"/>
              <a:t>13</a:t>
            </a:r>
            <a:r>
              <a:rPr kumimoji="1" lang="ja-JP" altLang="en-US" sz="1200"/>
              <a:t>話，第</a:t>
            </a:r>
            <a:r>
              <a:rPr kumimoji="1" lang="en-US" altLang="ja-JP" sz="1200" dirty="0"/>
              <a:t>14</a:t>
            </a:r>
            <a:r>
              <a:rPr kumimoji="1" lang="ja-JP" altLang="en-US" sz="1200"/>
              <a:t>話）</a:t>
            </a: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E041C609-06AE-FC42-9A96-B6C8DBFA6384}"/>
              </a:ext>
            </a:extLst>
          </p:cNvPr>
          <p:cNvSpPr txBox="1"/>
          <p:nvPr/>
        </p:nvSpPr>
        <p:spPr>
          <a:xfrm>
            <a:off x="3144372" y="2634304"/>
            <a:ext cx="18918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/>
              <a:t>8</a:t>
            </a:r>
            <a:r>
              <a:rPr kumimoji="1" lang="ja-JP" altLang="en-US" sz="1200"/>
              <a:t>回目</a:t>
            </a:r>
            <a:r>
              <a:rPr kumimoji="1" lang="en-US" altLang="ja-JP" sz="1200" dirty="0"/>
              <a:t>(</a:t>
            </a:r>
            <a:r>
              <a:rPr kumimoji="1" lang="ja-JP" altLang="en-US" sz="1200"/>
              <a:t>第</a:t>
            </a:r>
            <a:r>
              <a:rPr kumimoji="1" lang="en-US" altLang="ja-JP" sz="1200" dirty="0"/>
              <a:t>15</a:t>
            </a:r>
            <a:r>
              <a:rPr lang="ja-JP" altLang="en-US" sz="1200"/>
              <a:t>話，第</a:t>
            </a:r>
            <a:r>
              <a:rPr lang="en-US" altLang="ja-JP" sz="1200" dirty="0"/>
              <a:t>16</a:t>
            </a:r>
            <a:r>
              <a:rPr lang="ja-JP" altLang="en-US" sz="1200"/>
              <a:t>話）</a:t>
            </a:r>
            <a:endParaRPr kumimoji="1" lang="ja-JP" altLang="en-US" sz="1200"/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77166A67-ED91-F641-B375-093922A40195}"/>
              </a:ext>
            </a:extLst>
          </p:cNvPr>
          <p:cNvSpPr txBox="1"/>
          <p:nvPr/>
        </p:nvSpPr>
        <p:spPr>
          <a:xfrm>
            <a:off x="3877124" y="1780532"/>
            <a:ext cx="6623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>
                <a:solidFill>
                  <a:srgbClr val="C00000"/>
                </a:solidFill>
              </a:rPr>
              <a:t>10</a:t>
            </a:r>
            <a:r>
              <a:rPr kumimoji="1" lang="ja-JP" altLang="en-US" sz="1200">
                <a:solidFill>
                  <a:srgbClr val="C00000"/>
                </a:solidFill>
              </a:rPr>
              <a:t>回目</a:t>
            </a: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0A42C760-DFF5-5743-8FAB-7D4962DF7074}"/>
              </a:ext>
            </a:extLst>
          </p:cNvPr>
          <p:cNvSpPr txBox="1"/>
          <p:nvPr/>
        </p:nvSpPr>
        <p:spPr>
          <a:xfrm>
            <a:off x="5751258" y="5318327"/>
            <a:ext cx="3262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>
                <a:latin typeface="aoyagireisyo2" panose="02000600000000000000" pitchFamily="2" charset="-128"/>
                <a:ea typeface="aoyagireisyo2" panose="02000600000000000000" pitchFamily="2" charset="-128"/>
              </a:rPr>
              <a:t>制御則への道</a:t>
            </a: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0F9B277E-7E98-5841-BE35-CC7A604791FB}"/>
              </a:ext>
            </a:extLst>
          </p:cNvPr>
          <p:cNvSpPr txBox="1"/>
          <p:nvPr/>
        </p:nvSpPr>
        <p:spPr>
          <a:xfrm>
            <a:off x="3871848" y="2767111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>
                <a:solidFill>
                  <a:schemeClr val="accent5">
                    <a:lumMod val="50000"/>
                  </a:schemeClr>
                </a:solidFill>
              </a:rPr>
              <a:t>守備範囲</a:t>
            </a: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60FCFA16-6FE3-7D40-88BF-C7B7D7228739}"/>
              </a:ext>
            </a:extLst>
          </p:cNvPr>
          <p:cNvSpPr txBox="1"/>
          <p:nvPr/>
        </p:nvSpPr>
        <p:spPr>
          <a:xfrm>
            <a:off x="1624579" y="2788847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>
                <a:solidFill>
                  <a:schemeClr val="accent5">
                    <a:lumMod val="50000"/>
                  </a:schemeClr>
                </a:solidFill>
              </a:rPr>
              <a:t>守備範囲</a:t>
            </a:r>
          </a:p>
        </p:txBody>
      </p:sp>
      <p:sp>
        <p:nvSpPr>
          <p:cNvPr id="18" name="円/楕円 17">
            <a:extLst>
              <a:ext uri="{FF2B5EF4-FFF2-40B4-BE49-F238E27FC236}">
                <a16:creationId xmlns:a16="http://schemas.microsoft.com/office/drawing/2014/main" id="{3E1DB767-8464-B54A-A5E3-76332528F4FB}"/>
              </a:ext>
            </a:extLst>
          </p:cNvPr>
          <p:cNvSpPr/>
          <p:nvPr/>
        </p:nvSpPr>
        <p:spPr>
          <a:xfrm>
            <a:off x="116410" y="1326745"/>
            <a:ext cx="6748216" cy="510983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2528226-C466-9745-A400-D9755C461006}"/>
              </a:ext>
            </a:extLst>
          </p:cNvPr>
          <p:cNvSpPr txBox="1"/>
          <p:nvPr/>
        </p:nvSpPr>
        <p:spPr>
          <a:xfrm>
            <a:off x="6858958" y="3937333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solidFill>
                  <a:srgbClr val="C00000"/>
                </a:solidFill>
              </a:rPr>
              <a:t>今回</a:t>
            </a:r>
          </a:p>
        </p:txBody>
      </p:sp>
    </p:spTree>
    <p:extLst>
      <p:ext uri="{BB962C8B-B14F-4D97-AF65-F5344CB8AC3E}">
        <p14:creationId xmlns:p14="http://schemas.microsoft.com/office/powerpoint/2010/main" val="1027090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テキスト ボックス 4">
            <a:extLst>
              <a:ext uri="{FF2B5EF4-FFF2-40B4-BE49-F238E27FC236}">
                <a16:creationId xmlns:a16="http://schemas.microsoft.com/office/drawing/2014/main" id="{FFB985E7-3760-2249-BDA8-441999ABDB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1203" y="2877629"/>
            <a:ext cx="5577168" cy="113877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pPr eaLnBrk="1" hangingPunct="1"/>
            <a:r>
              <a:rPr lang="ja-JP" altLang="en-US"/>
              <a:t>今日の「めあて」</a:t>
            </a:r>
            <a:endParaRPr lang="en-US" altLang="ja-JP" dirty="0"/>
          </a:p>
          <a:p>
            <a:r>
              <a:rPr lang="ja-JP" altLang="en-US" sz="2200"/>
              <a:t>　第</a:t>
            </a:r>
            <a:r>
              <a:rPr lang="en-US" altLang="ja-JP" sz="2200" dirty="0"/>
              <a:t>20</a:t>
            </a:r>
            <a:r>
              <a:rPr lang="ja-JP" altLang="en-US" sz="2200"/>
              <a:t>話　制御系設計の全貌って？</a:t>
            </a:r>
          </a:p>
          <a:p>
            <a:r>
              <a:rPr lang="ja-JP" altLang="en-US" sz="2200"/>
              <a:t>　第</a:t>
            </a:r>
            <a:r>
              <a:rPr lang="en-US" altLang="ja-JP" sz="2200" dirty="0"/>
              <a:t>21</a:t>
            </a:r>
            <a:r>
              <a:rPr lang="ja-JP" altLang="en-US" sz="2200"/>
              <a:t>話　「制御工学の館」を総復習する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FDADC253-0A2D-6349-B352-1D279EE612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025" y="1516063"/>
            <a:ext cx="83915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pPr eaLnBrk="1" hangingPunct="1"/>
            <a:r>
              <a:rPr lang="ja-JP" altLang="en-US" sz="3200">
                <a:solidFill>
                  <a:srgbClr val="C00000"/>
                </a:solidFill>
              </a:rPr>
              <a:t>制御工学</a:t>
            </a:r>
            <a:r>
              <a:rPr lang="ja-JP" altLang="en-US" sz="3200"/>
              <a:t>：動的システムのモデリングと制御</a:t>
            </a:r>
            <a:endParaRPr lang="en-US" altLang="ja-JP" sz="3200"/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F8A84025-9568-9411-A0F2-A08B9A0E3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1881" y="4756151"/>
            <a:ext cx="572464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pPr eaLnBrk="1" hangingPunct="1"/>
            <a:r>
              <a:rPr lang="ja-JP" altLang="en-US"/>
              <a:t>大阪工業大学　</a:t>
            </a:r>
          </a:p>
          <a:p>
            <a:pPr eaLnBrk="1" hangingPunct="1"/>
            <a:r>
              <a:rPr lang="ja-JP" altLang="en-US"/>
              <a:t>　　　ロボット工学科</a:t>
            </a:r>
            <a:r>
              <a:rPr lang="en-US" altLang="ja-JP" dirty="0"/>
              <a:t> </a:t>
            </a:r>
            <a:r>
              <a:rPr lang="ja-JP" altLang="en-US"/>
              <a:t>大須賀公一　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82283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テキスト ボックス 4">
            <a:extLst>
              <a:ext uri="{FF2B5EF4-FFF2-40B4-BE49-F238E27FC236}">
                <a16:creationId xmlns:a16="http://schemas.microsoft.com/office/drawing/2014/main" id="{FFB985E7-3760-2249-BDA8-441999ABDB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1203" y="2877629"/>
            <a:ext cx="5577168" cy="113877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pPr eaLnBrk="1" hangingPunct="1"/>
            <a:r>
              <a:rPr lang="ja-JP" altLang="en-US"/>
              <a:t>今日の「めあて」</a:t>
            </a:r>
            <a:endParaRPr lang="en-US" altLang="ja-JP" dirty="0"/>
          </a:p>
          <a:p>
            <a:r>
              <a:rPr lang="ja-JP" altLang="en-US" sz="2200"/>
              <a:t>　</a:t>
            </a:r>
            <a:r>
              <a:rPr lang="ja-JP" altLang="en-US" sz="2200">
                <a:solidFill>
                  <a:srgbClr val="C00000"/>
                </a:solidFill>
              </a:rPr>
              <a:t>第</a:t>
            </a:r>
            <a:r>
              <a:rPr lang="en-US" altLang="ja-JP" sz="2200" dirty="0">
                <a:solidFill>
                  <a:srgbClr val="C00000"/>
                </a:solidFill>
              </a:rPr>
              <a:t>20</a:t>
            </a:r>
            <a:r>
              <a:rPr lang="ja-JP" altLang="en-US" sz="2200">
                <a:solidFill>
                  <a:srgbClr val="C00000"/>
                </a:solidFill>
              </a:rPr>
              <a:t>話　制御系設計の全貌って？</a:t>
            </a:r>
          </a:p>
          <a:p>
            <a:r>
              <a:rPr lang="ja-JP" altLang="en-US" sz="2200"/>
              <a:t>　第</a:t>
            </a:r>
            <a:r>
              <a:rPr lang="en-US" altLang="ja-JP" sz="2200" dirty="0"/>
              <a:t>21</a:t>
            </a:r>
            <a:r>
              <a:rPr lang="ja-JP" altLang="en-US" sz="2200"/>
              <a:t>話　「制御工学の館」を総復習する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FDADC253-0A2D-6349-B352-1D279EE612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025" y="1516063"/>
            <a:ext cx="83915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pPr eaLnBrk="1" hangingPunct="1"/>
            <a:r>
              <a:rPr lang="ja-JP" altLang="en-US" sz="3200">
                <a:solidFill>
                  <a:srgbClr val="C00000"/>
                </a:solidFill>
              </a:rPr>
              <a:t>制御工学</a:t>
            </a:r>
            <a:r>
              <a:rPr lang="ja-JP" altLang="en-US" sz="3200"/>
              <a:t>：動的システムのモデリングと制御</a:t>
            </a:r>
            <a:endParaRPr lang="en-US" altLang="ja-JP" sz="3200"/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7F1C0C65-C9FA-96C8-4408-8181955D71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1881" y="4756151"/>
            <a:ext cx="572464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pPr eaLnBrk="1" hangingPunct="1"/>
            <a:r>
              <a:rPr lang="ja-JP" altLang="en-US"/>
              <a:t>大阪工業大学　</a:t>
            </a:r>
          </a:p>
          <a:p>
            <a:pPr eaLnBrk="1" hangingPunct="1"/>
            <a:r>
              <a:rPr lang="ja-JP" altLang="en-US"/>
              <a:t>　　　ロボット工学科</a:t>
            </a:r>
            <a:r>
              <a:rPr lang="en-US" altLang="ja-JP" dirty="0"/>
              <a:t> </a:t>
            </a:r>
            <a:r>
              <a:rPr lang="ja-JP" altLang="en-US"/>
              <a:t>大須賀公一　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84581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>
            <a:extLst>
              <a:ext uri="{FF2B5EF4-FFF2-40B4-BE49-F238E27FC236}">
                <a16:creationId xmlns:a16="http://schemas.microsoft.com/office/drawing/2014/main" id="{8358999D-CE5C-7043-9794-3772752E17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313" y="2090738"/>
            <a:ext cx="7802136" cy="215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34" charset="-128"/>
              </a:defRPr>
            </a:lvl9pPr>
          </a:lstStyle>
          <a:p>
            <a:pPr algn="ctr" eaLnBrk="1" hangingPunct="1"/>
            <a:r>
              <a:rPr lang="ja-JP" altLang="en-US" sz="4000"/>
              <a:t>第</a:t>
            </a:r>
            <a:r>
              <a:rPr lang="en-US" altLang="ja-JP" sz="4000" dirty="0"/>
              <a:t>20</a:t>
            </a:r>
            <a:r>
              <a:rPr lang="ja-JP" altLang="en-US" sz="4000"/>
              <a:t>話</a:t>
            </a:r>
          </a:p>
          <a:p>
            <a:pPr algn="ctr" eaLnBrk="1" hangingPunct="1"/>
            <a:endParaRPr lang="ja-JP" altLang="en-US" sz="4000"/>
          </a:p>
          <a:p>
            <a:pPr algn="ctr" eaLnBrk="1" hangingPunct="1"/>
            <a:r>
              <a:rPr lang="ja-JP" altLang="en-US" sz="5400"/>
              <a:t>制御系設計の全貌って？</a:t>
            </a:r>
          </a:p>
        </p:txBody>
      </p:sp>
    </p:spTree>
    <p:extLst>
      <p:ext uri="{BB962C8B-B14F-4D97-AF65-F5344CB8AC3E}">
        <p14:creationId xmlns:p14="http://schemas.microsoft.com/office/powerpoint/2010/main" val="1375384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7" name="Group 8">
            <a:extLst>
              <a:ext uri="{FF2B5EF4-FFF2-40B4-BE49-F238E27FC236}">
                <a16:creationId xmlns:a16="http://schemas.microsoft.com/office/drawing/2014/main" id="{37B9F68A-53AF-9A44-953B-877D7B2014C0}"/>
              </a:ext>
            </a:extLst>
          </p:cNvPr>
          <p:cNvGrpSpPr>
            <a:grpSpLocks/>
          </p:cNvGrpSpPr>
          <p:nvPr/>
        </p:nvGrpSpPr>
        <p:grpSpPr bwMode="auto">
          <a:xfrm>
            <a:off x="1109663" y="457200"/>
            <a:ext cx="7754938" cy="5848350"/>
            <a:chOff x="699" y="288"/>
            <a:chExt cx="4885" cy="3684"/>
          </a:xfrm>
        </p:grpSpPr>
        <p:sp>
          <p:nvSpPr>
            <p:cNvPr id="24578" name="Text Box 4">
              <a:extLst>
                <a:ext uri="{FF2B5EF4-FFF2-40B4-BE49-F238E27FC236}">
                  <a16:creationId xmlns:a16="http://schemas.microsoft.com/office/drawing/2014/main" id="{49472717-D67A-B34C-9FA0-E128614655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7" y="288"/>
              <a:ext cx="8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r>
                <a:rPr lang="ja-JP" altLang="en-US"/>
                <a:t>話の概要</a:t>
              </a:r>
            </a:p>
          </p:txBody>
        </p:sp>
        <p:sp>
          <p:nvSpPr>
            <p:cNvPr id="24579" name="Text Box 5">
              <a:extLst>
                <a:ext uri="{FF2B5EF4-FFF2-40B4-BE49-F238E27FC236}">
                  <a16:creationId xmlns:a16="http://schemas.microsoft.com/office/drawing/2014/main" id="{9A7933F5-821B-7C4E-9A6D-45F5E6CE31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9" y="739"/>
              <a:ext cx="4340" cy="2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r>
                <a:rPr lang="en-US" altLang="ja-JP" u="sng" dirty="0"/>
                <a:t>A</a:t>
              </a:r>
              <a:r>
                <a:rPr lang="ja-JP" altLang="en-US" u="sng"/>
                <a:t>．制御とは</a:t>
              </a:r>
            </a:p>
            <a:p>
              <a:r>
                <a:rPr lang="ja-JP" altLang="en-US"/>
                <a:t>　　「制御」という言葉の意味</a:t>
              </a:r>
            </a:p>
            <a:p>
              <a:endParaRPr lang="ja-JP" altLang="en-US"/>
            </a:p>
            <a:p>
              <a:r>
                <a:rPr lang="en-US" altLang="ja-JP" u="sng" dirty="0"/>
                <a:t>B</a:t>
              </a:r>
              <a:r>
                <a:rPr lang="ja-JP" altLang="en-US" u="sng"/>
                <a:t>．制御のための構造</a:t>
              </a:r>
            </a:p>
            <a:p>
              <a:r>
                <a:rPr lang="ja-JP" altLang="en-US"/>
                <a:t>　　「制御」が行われているシステムをみると，</a:t>
              </a:r>
            </a:p>
            <a:p>
              <a:r>
                <a:rPr lang="ja-JP" altLang="en-US"/>
                <a:t>　　ある標準的な構造になっている．それは？</a:t>
              </a:r>
            </a:p>
            <a:p>
              <a:endParaRPr lang="ja-JP" altLang="en-US"/>
            </a:p>
            <a:p>
              <a:r>
                <a:rPr lang="en-US" altLang="ja-JP" u="sng" dirty="0"/>
                <a:t>C</a:t>
              </a:r>
              <a:r>
                <a:rPr lang="ja-JP" altLang="en-US" u="sng"/>
                <a:t>．制御系の構成法</a:t>
              </a:r>
            </a:p>
            <a:p>
              <a:r>
                <a:rPr lang="ja-JP" altLang="en-US"/>
                <a:t>　　制御対象が与えられて制御系を構成するまで</a:t>
              </a:r>
            </a:p>
            <a:p>
              <a:r>
                <a:rPr lang="ja-JP" altLang="en-US"/>
                <a:t>　　の最初から最後までの手順は？</a:t>
              </a:r>
            </a:p>
            <a:p>
              <a:r>
                <a:rPr lang="ja-JP" altLang="en-US"/>
                <a:t>　　これが，求めている「地図」である</a:t>
              </a:r>
              <a:r>
                <a:rPr lang="en-US" altLang="ja-JP" dirty="0"/>
                <a:t>‥</a:t>
              </a:r>
            </a:p>
            <a:p>
              <a:r>
                <a:rPr lang="ja-JP" altLang="en-US"/>
                <a:t>　　</a:t>
              </a:r>
            </a:p>
          </p:txBody>
        </p:sp>
        <p:sp>
          <p:nvSpPr>
            <p:cNvPr id="24580" name="Text Box 6">
              <a:extLst>
                <a:ext uri="{FF2B5EF4-FFF2-40B4-BE49-F238E27FC236}">
                  <a16:creationId xmlns:a16="http://schemas.microsoft.com/office/drawing/2014/main" id="{12A472E3-3685-2F4D-9382-705CE0F7E6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68" y="3741"/>
              <a:ext cx="37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</a:defRPr>
              </a:lvl9pPr>
            </a:lstStyle>
            <a:p>
              <a:r>
                <a:rPr lang="ja-JP" altLang="en-US" sz="1800">
                  <a:solidFill>
                    <a:schemeClr val="accent2"/>
                  </a:solidFill>
                </a:rPr>
                <a:t>大須賀，足立：システム制御へのアプローチ，コロナ社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7488</TotalTime>
  <Words>2916</Words>
  <Application>Microsoft Macintosh PowerPoint</Application>
  <PresentationFormat>画面に合わせる (4:3)</PresentationFormat>
  <Paragraphs>460</Paragraphs>
  <Slides>44</Slides>
  <Notes>32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2</vt:i4>
      </vt:variant>
      <vt:variant>
        <vt:lpstr>スライド タイトル</vt:lpstr>
      </vt:variant>
      <vt:variant>
        <vt:i4>44</vt:i4>
      </vt:variant>
    </vt:vector>
  </HeadingPairs>
  <TitlesOfParts>
    <vt:vector size="52" baseType="lpstr">
      <vt:lpstr>aoyagireisyo2</vt:lpstr>
      <vt:lpstr>HG丸ｺﾞｼｯｸM-PRO</vt:lpstr>
      <vt:lpstr>ＭＳ Ｐゴシック</vt:lpstr>
      <vt:lpstr>Arial</vt:lpstr>
      <vt:lpstr>Impact</vt:lpstr>
      <vt:lpstr>標準デザイン</vt:lpstr>
      <vt:lpstr>数式</vt:lpstr>
      <vt:lpstr>Equation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ω</vt:lpstr>
    </vt:vector>
  </TitlesOfParts>
  <Company>Kyoto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Koichi Osuka</dc:creator>
  <cp:lastModifiedBy>大須賀　公一</cp:lastModifiedBy>
  <cp:revision>192</cp:revision>
  <cp:lastPrinted>2020-05-19T00:07:50Z</cp:lastPrinted>
  <dcterms:created xsi:type="dcterms:W3CDTF">2002-04-04T23:59:29Z</dcterms:created>
  <dcterms:modified xsi:type="dcterms:W3CDTF">2025-08-24T08:18:31Z</dcterms:modified>
</cp:coreProperties>
</file>